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6" r:id="rId3"/>
  </p:sldMasterIdLst>
  <p:notesMasterIdLst>
    <p:notesMasterId r:id="rId52"/>
  </p:notesMasterIdLst>
  <p:sldIdLst>
    <p:sldId id="1374" r:id="rId4"/>
    <p:sldId id="1375" r:id="rId5"/>
    <p:sldId id="1381" r:id="rId6"/>
    <p:sldId id="1382" r:id="rId7"/>
    <p:sldId id="1413" r:id="rId8"/>
    <p:sldId id="1385" r:id="rId9"/>
    <p:sldId id="1412" r:id="rId10"/>
    <p:sldId id="1065" r:id="rId11"/>
    <p:sldId id="1081" r:id="rId12"/>
    <p:sldId id="1365" r:id="rId13"/>
    <p:sldId id="1099" r:id="rId14"/>
    <p:sldId id="1105" r:id="rId15"/>
    <p:sldId id="1104" r:id="rId16"/>
    <p:sldId id="1400" r:id="rId17"/>
    <p:sldId id="1218" r:id="rId18"/>
    <p:sldId id="1235" r:id="rId19"/>
    <p:sldId id="1312" r:id="rId20"/>
    <p:sldId id="798" r:id="rId21"/>
    <p:sldId id="1317" r:id="rId22"/>
    <p:sldId id="1324" r:id="rId23"/>
    <p:sldId id="1326" r:id="rId24"/>
    <p:sldId id="1322" r:id="rId25"/>
    <p:sldId id="1323" r:id="rId26"/>
    <p:sldId id="1327" r:id="rId27"/>
    <p:sldId id="1378" r:id="rId28"/>
    <p:sldId id="1379" r:id="rId29"/>
    <p:sldId id="1380" r:id="rId30"/>
    <p:sldId id="1329" r:id="rId31"/>
    <p:sldId id="1330" r:id="rId32"/>
    <p:sldId id="875" r:id="rId33"/>
    <p:sldId id="876" r:id="rId34"/>
    <p:sldId id="948" r:id="rId35"/>
    <p:sldId id="1332" r:id="rId36"/>
    <p:sldId id="1418" r:id="rId37"/>
    <p:sldId id="764" r:id="rId38"/>
    <p:sldId id="909" r:id="rId39"/>
    <p:sldId id="1336" r:id="rId40"/>
    <p:sldId id="746" r:id="rId41"/>
    <p:sldId id="819" r:id="rId42"/>
    <p:sldId id="822" r:id="rId43"/>
    <p:sldId id="821" r:id="rId44"/>
    <p:sldId id="1422" r:id="rId45"/>
    <p:sldId id="1415" r:id="rId46"/>
    <p:sldId id="1421" r:id="rId47"/>
    <p:sldId id="954" r:id="rId48"/>
    <p:sldId id="754" r:id="rId49"/>
    <p:sldId id="1334" r:id="rId50"/>
    <p:sldId id="133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CC00FF"/>
    <a:srgbClr val="DEEBF6"/>
    <a:srgbClr val="FF9900"/>
    <a:srgbClr val="011892"/>
    <a:srgbClr val="425A87"/>
    <a:srgbClr val="BE664C"/>
    <a:srgbClr val="00B3C4"/>
    <a:srgbClr val="DBF8FF"/>
    <a:srgbClr val="AA6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68"/>
    <p:restoredTop sz="94628"/>
  </p:normalViewPr>
  <p:slideViewPr>
    <p:cSldViewPr snapToGrid="0" snapToObjects="1">
      <p:cViewPr varScale="1">
        <p:scale>
          <a:sx n="99" d="100"/>
          <a:sy n="99" d="100"/>
        </p:scale>
        <p:origin x="19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3/7/21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early universe and physics</a:t>
            </a:r>
            <a:r>
              <a:rPr lang="en-US" baseline="0" dirty="0"/>
              <a:t> at LHC(b)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6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18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Wilson coefficients C_i: perturbative short distance: above mu.  Operators: long distance gluon stuff: color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7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30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Miriam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46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Silvia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11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2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13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434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56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798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Fundamental</a:t>
            </a:r>
            <a:r>
              <a:rPr lang="en-US" baseline="0" dirty="0"/>
              <a:t> particles: Standard Model</a:t>
            </a:r>
          </a:p>
          <a:p>
            <a:endParaRPr lang="en-US" baseline="0" dirty="0"/>
          </a:p>
          <a:p>
            <a:r>
              <a:rPr lang="en-US" baseline="0" dirty="0"/>
              <a:t>Matter particles:</a:t>
            </a:r>
          </a:p>
          <a:p>
            <a:r>
              <a:rPr lang="en-US" baseline="0" dirty="0"/>
              <a:t>3 generations: only 1-st one stable matter</a:t>
            </a:r>
          </a:p>
          <a:p>
            <a:endParaRPr lang="en-US" baseline="0" dirty="0"/>
          </a:p>
          <a:p>
            <a:r>
              <a:rPr lang="en-US" baseline="0" dirty="0"/>
              <a:t>Fundamental laws symmetric matter antimatter</a:t>
            </a:r>
          </a:p>
          <a:p>
            <a:endParaRPr lang="en-US" baseline="0" dirty="0"/>
          </a:p>
          <a:p>
            <a:r>
              <a:rPr lang="en-US" baseline="0" dirty="0"/>
              <a:t>Why is an atom neutral: charge proton=-electron?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08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Pati</a:t>
            </a:r>
            <a:r>
              <a:rPr lang="en-US" dirty="0"/>
              <a:t> Salam: Spontaneously broken SU(4):</a:t>
            </a:r>
            <a:r>
              <a:rPr lang="en-US" baseline="0" dirty="0"/>
              <a:t> leptons are a 4-th color. Requires existence </a:t>
            </a:r>
            <a:r>
              <a:rPr lang="en-US" baseline="0"/>
              <a:t>of vector like quarks.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05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Pati</a:t>
            </a:r>
            <a:r>
              <a:rPr lang="en-US" dirty="0"/>
              <a:t> Salam: Spontaneously broken SU(4):</a:t>
            </a:r>
            <a:r>
              <a:rPr lang="en-US" baseline="0" dirty="0"/>
              <a:t> leptons are a 4-th color. Requires existence </a:t>
            </a:r>
            <a:r>
              <a:rPr lang="en-US" baseline="0"/>
              <a:t>of vector like quarks.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18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244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8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74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10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585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23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21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</a:t>
            </a:r>
            <a:r>
              <a:rPr lang="en-US" baseline="0" dirty="0"/>
              <a:t> on concepts. Math is there to help. If you don’t follow the math: doesn’t matter.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5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6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7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31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0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23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7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6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09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45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03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81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95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4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7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0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1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26" Type="http://schemas.openxmlformats.org/officeDocument/2006/relationships/image" Target="../media/image1921.png"/><Relationship Id="rId39" Type="http://schemas.openxmlformats.org/officeDocument/2006/relationships/image" Target="../media/image205.png"/><Relationship Id="rId21" Type="http://schemas.openxmlformats.org/officeDocument/2006/relationships/image" Target="../media/image187.png"/><Relationship Id="rId34" Type="http://schemas.openxmlformats.org/officeDocument/2006/relationships/image" Target="../media/image200.png"/><Relationship Id="rId42" Type="http://schemas.openxmlformats.org/officeDocument/2006/relationships/image" Target="../media/image208.png"/><Relationship Id="rId12" Type="http://schemas.openxmlformats.org/officeDocument/2006/relationships/image" Target="../media/image178.png"/><Relationship Id="rId25" Type="http://schemas.openxmlformats.org/officeDocument/2006/relationships/image" Target="../media/image15.png"/><Relationship Id="rId33" Type="http://schemas.openxmlformats.org/officeDocument/2006/relationships/image" Target="../media/image199.png"/><Relationship Id="rId38" Type="http://schemas.openxmlformats.org/officeDocument/2006/relationships/image" Target="../media/image204.png"/><Relationship Id="rId2" Type="http://schemas.openxmlformats.org/officeDocument/2006/relationships/image" Target="../media/image20.png"/><Relationship Id="rId16" Type="http://schemas.openxmlformats.org/officeDocument/2006/relationships/image" Target="../media/image1902.png"/><Relationship Id="rId20" Type="http://schemas.openxmlformats.org/officeDocument/2006/relationships/image" Target="../media/image186.png"/><Relationship Id="rId29" Type="http://schemas.openxmlformats.org/officeDocument/2006/relationships/image" Target="../media/image1952.png"/><Relationship Id="rId41" Type="http://schemas.openxmlformats.org/officeDocument/2006/relationships/image" Target="../media/image207.png"/><Relationship Id="rId1" Type="http://schemas.openxmlformats.org/officeDocument/2006/relationships/slideLayout" Target="../slideLayouts/slideLayout28.xml"/><Relationship Id="rId11" Type="http://schemas.openxmlformats.org/officeDocument/2006/relationships/image" Target="../media/image177.png"/><Relationship Id="rId24" Type="http://schemas.openxmlformats.org/officeDocument/2006/relationships/image" Target="../media/image21.png"/><Relationship Id="rId32" Type="http://schemas.openxmlformats.org/officeDocument/2006/relationships/image" Target="../media/image198.png"/><Relationship Id="rId37" Type="http://schemas.openxmlformats.org/officeDocument/2006/relationships/image" Target="../media/image203.png"/><Relationship Id="rId40" Type="http://schemas.openxmlformats.org/officeDocument/2006/relationships/image" Target="../media/image206.png"/><Relationship Id="rId15" Type="http://schemas.openxmlformats.org/officeDocument/2006/relationships/image" Target="../media/image181.png"/><Relationship Id="rId23" Type="http://schemas.openxmlformats.org/officeDocument/2006/relationships/image" Target="../media/image189.png"/><Relationship Id="rId28" Type="http://schemas.openxmlformats.org/officeDocument/2006/relationships/image" Target="../media/image1943.png"/><Relationship Id="rId36" Type="http://schemas.openxmlformats.org/officeDocument/2006/relationships/image" Target="../media/image202.png"/><Relationship Id="rId19" Type="http://schemas.openxmlformats.org/officeDocument/2006/relationships/image" Target="../media/image185.png"/><Relationship Id="rId31" Type="http://schemas.openxmlformats.org/officeDocument/2006/relationships/image" Target="../media/image22.png"/><Relationship Id="rId14" Type="http://schemas.openxmlformats.org/officeDocument/2006/relationships/image" Target="../media/image180.png"/><Relationship Id="rId27" Type="http://schemas.openxmlformats.org/officeDocument/2006/relationships/image" Target="../media/image1932.png"/><Relationship Id="rId30" Type="http://schemas.openxmlformats.org/officeDocument/2006/relationships/image" Target="../media/image196.png"/><Relationship Id="rId35" Type="http://schemas.openxmlformats.org/officeDocument/2006/relationships/image" Target="../media/image20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18" Type="http://schemas.openxmlformats.org/officeDocument/2006/relationships/image" Target="../media/image228.png"/><Relationship Id="rId26" Type="http://schemas.openxmlformats.org/officeDocument/2006/relationships/image" Target="../media/image236.png"/><Relationship Id="rId3" Type="http://schemas.openxmlformats.org/officeDocument/2006/relationships/image" Target="../media/image2131.png"/><Relationship Id="rId21" Type="http://schemas.openxmlformats.org/officeDocument/2006/relationships/image" Target="../media/image231.png"/><Relationship Id="rId7" Type="http://schemas.openxmlformats.org/officeDocument/2006/relationships/image" Target="../media/image2171.png"/><Relationship Id="rId12" Type="http://schemas.openxmlformats.org/officeDocument/2006/relationships/image" Target="../media/image222.png"/><Relationship Id="rId17" Type="http://schemas.openxmlformats.org/officeDocument/2006/relationships/image" Target="../media/image227.png"/><Relationship Id="rId25" Type="http://schemas.openxmlformats.org/officeDocument/2006/relationships/image" Target="../media/image235.png"/><Relationship Id="rId2" Type="http://schemas.openxmlformats.org/officeDocument/2006/relationships/image" Target="../media/image2100.png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29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1.png"/><Relationship Id="rId11" Type="http://schemas.openxmlformats.org/officeDocument/2006/relationships/image" Target="../media/image221.png"/><Relationship Id="rId24" Type="http://schemas.openxmlformats.org/officeDocument/2006/relationships/image" Target="../media/image234.png"/><Relationship Id="rId5" Type="http://schemas.openxmlformats.org/officeDocument/2006/relationships/image" Target="../media/image2151.png"/><Relationship Id="rId15" Type="http://schemas.openxmlformats.org/officeDocument/2006/relationships/image" Target="../media/image225.png"/><Relationship Id="rId23" Type="http://schemas.openxmlformats.org/officeDocument/2006/relationships/image" Target="../media/image233.png"/><Relationship Id="rId28" Type="http://schemas.openxmlformats.org/officeDocument/2006/relationships/image" Target="../media/image238.png"/><Relationship Id="rId10" Type="http://schemas.openxmlformats.org/officeDocument/2006/relationships/image" Target="../media/image220.png"/><Relationship Id="rId19" Type="http://schemas.openxmlformats.org/officeDocument/2006/relationships/image" Target="../media/image229.png"/><Relationship Id="rId4" Type="http://schemas.openxmlformats.org/officeDocument/2006/relationships/image" Target="../media/image2141.png"/><Relationship Id="rId9" Type="http://schemas.openxmlformats.org/officeDocument/2006/relationships/image" Target="../media/image219.png"/><Relationship Id="rId14" Type="http://schemas.openxmlformats.org/officeDocument/2006/relationships/image" Target="../media/image224.png"/><Relationship Id="rId22" Type="http://schemas.openxmlformats.org/officeDocument/2006/relationships/image" Target="../media/image232.png"/><Relationship Id="rId27" Type="http://schemas.openxmlformats.org/officeDocument/2006/relationships/image" Target="../media/image2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4.png"/><Relationship Id="rId18" Type="http://schemas.openxmlformats.org/officeDocument/2006/relationships/image" Target="../media/image245.png"/><Relationship Id="rId3" Type="http://schemas.openxmlformats.org/officeDocument/2006/relationships/image" Target="../media/image251.png"/><Relationship Id="rId21" Type="http://schemas.openxmlformats.org/officeDocument/2006/relationships/image" Target="../media/image248.png"/><Relationship Id="rId7" Type="http://schemas.openxmlformats.org/officeDocument/2006/relationships/image" Target="../media/image256.png"/><Relationship Id="rId12" Type="http://schemas.openxmlformats.org/officeDocument/2006/relationships/image" Target="../media/image262.png"/><Relationship Id="rId17" Type="http://schemas.openxmlformats.org/officeDocument/2006/relationships/image" Target="../media/image243.png"/><Relationship Id="rId2" Type="http://schemas.openxmlformats.org/officeDocument/2006/relationships/image" Target="../media/image229.png"/><Relationship Id="rId16" Type="http://schemas.openxmlformats.org/officeDocument/2006/relationships/image" Target="../media/image242.png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60.png"/><Relationship Id="rId5" Type="http://schemas.openxmlformats.org/officeDocument/2006/relationships/image" Target="../media/image254.png"/><Relationship Id="rId15" Type="http://schemas.openxmlformats.org/officeDocument/2006/relationships/image" Target="../media/image241.png"/><Relationship Id="rId10" Type="http://schemas.openxmlformats.org/officeDocument/2006/relationships/image" Target="../media/image259.png"/><Relationship Id="rId19" Type="http://schemas.openxmlformats.org/officeDocument/2006/relationships/image" Target="../media/image246.png"/><Relationship Id="rId4" Type="http://schemas.openxmlformats.org/officeDocument/2006/relationships/image" Target="../media/image252.png"/><Relationship Id="rId9" Type="http://schemas.openxmlformats.org/officeDocument/2006/relationships/image" Target="../media/image258.png"/><Relationship Id="rId14" Type="http://schemas.openxmlformats.org/officeDocument/2006/relationships/image" Target="../media/image2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3" Type="http://schemas.openxmlformats.org/officeDocument/2006/relationships/image" Target="../media/image229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42.png"/><Relationship Id="rId15" Type="http://schemas.openxmlformats.org/officeDocument/2006/relationships/image" Target="../media/image275.png"/><Relationship Id="rId10" Type="http://schemas.openxmlformats.org/officeDocument/2006/relationships/image" Target="../media/image262.png"/><Relationship Id="rId4" Type="http://schemas.openxmlformats.org/officeDocument/2006/relationships/image" Target="../media/image241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0.png"/><Relationship Id="rId13" Type="http://schemas.openxmlformats.org/officeDocument/2006/relationships/image" Target="../media/image3290.png"/><Relationship Id="rId18" Type="http://schemas.openxmlformats.org/officeDocument/2006/relationships/image" Target="../media/image332.png"/><Relationship Id="rId7" Type="http://schemas.openxmlformats.org/officeDocument/2006/relationships/image" Target="../media/image3210.png"/><Relationship Id="rId12" Type="http://schemas.openxmlformats.org/officeDocument/2006/relationships/image" Target="../media/image328.png"/><Relationship Id="rId17" Type="http://schemas.openxmlformats.org/officeDocument/2006/relationships/image" Target="../media/image3320.png"/><Relationship Id="rId2" Type="http://schemas.openxmlformats.org/officeDocument/2006/relationships/image" Target="../media/image23.png"/><Relationship Id="rId16" Type="http://schemas.openxmlformats.org/officeDocument/2006/relationships/image" Target="../media/image3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0.png"/><Relationship Id="rId11" Type="http://schemas.openxmlformats.org/officeDocument/2006/relationships/image" Target="../media/image3270.png"/><Relationship Id="rId5" Type="http://schemas.openxmlformats.org/officeDocument/2006/relationships/image" Target="../media/image3050.png"/><Relationship Id="rId15" Type="http://schemas.openxmlformats.org/officeDocument/2006/relationships/image" Target="../media/image3310.png"/><Relationship Id="rId10" Type="http://schemas.openxmlformats.org/officeDocument/2006/relationships/image" Target="../media/image23.wmf"/><Relationship Id="rId9" Type="http://schemas.openxmlformats.org/officeDocument/2006/relationships/image" Target="../media/image3230.png"/><Relationship Id="rId14" Type="http://schemas.openxmlformats.org/officeDocument/2006/relationships/image" Target="../media/image3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50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0.png"/><Relationship Id="rId5" Type="http://schemas.openxmlformats.org/officeDocument/2006/relationships/image" Target="../media/image3530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0.png"/><Relationship Id="rId3" Type="http://schemas.openxmlformats.org/officeDocument/2006/relationships/image" Target="../media/image4021.png"/><Relationship Id="rId7" Type="http://schemas.openxmlformats.org/officeDocument/2006/relationships/image" Target="../media/image16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1" Type="http://schemas.openxmlformats.org/officeDocument/2006/relationships/image" Target="../media/image139.png"/><Relationship Id="rId5" Type="http://schemas.openxmlformats.org/officeDocument/2006/relationships/image" Target="../media/image27.emf"/><Relationship Id="rId10" Type="http://schemas.openxmlformats.org/officeDocument/2006/relationships/image" Target="../media/image4031.png"/><Relationship Id="rId4" Type="http://schemas.openxmlformats.org/officeDocument/2006/relationships/image" Target="../media/image26.emf"/><Relationship Id="rId9" Type="http://schemas.openxmlformats.org/officeDocument/2006/relationships/image" Target="../media/image17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13.emf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image" Target="../media/image740.png"/><Relationship Id="rId4" Type="http://schemas.openxmlformats.org/officeDocument/2006/relationships/image" Target="../media/image29.emf"/><Relationship Id="rId9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5.png"/><Relationship Id="rId3" Type="http://schemas.openxmlformats.org/officeDocument/2006/relationships/image" Target="../media/image34.emf"/><Relationship Id="rId7" Type="http://schemas.openxmlformats.org/officeDocument/2006/relationships/image" Target="../media/image37.emf"/><Relationship Id="rId12" Type="http://schemas.openxmlformats.org/officeDocument/2006/relationships/image" Target="../media/image22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1780.png"/><Relationship Id="rId5" Type="http://schemas.openxmlformats.org/officeDocument/2006/relationships/image" Target="../media/image472.png"/><Relationship Id="rId10" Type="http://schemas.openxmlformats.org/officeDocument/2006/relationships/image" Target="../media/image1770.png"/><Relationship Id="rId4" Type="http://schemas.openxmlformats.org/officeDocument/2006/relationships/image" Target="../media/image35.emf"/><Relationship Id="rId9" Type="http://schemas.openxmlformats.org/officeDocument/2006/relationships/image" Target="../media/image4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10" Type="http://schemas.openxmlformats.org/officeDocument/2006/relationships/image" Target="../media/image8.tiff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3.png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9.png"/><Relationship Id="rId3" Type="http://schemas.openxmlformats.org/officeDocument/2006/relationships/image" Target="../media/image44.emf"/><Relationship Id="rId7" Type="http://schemas.openxmlformats.org/officeDocument/2006/relationships/image" Target="../media/image4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7.png"/><Relationship Id="rId5" Type="http://schemas.openxmlformats.org/officeDocument/2006/relationships/image" Target="../media/image486.png"/><Relationship Id="rId4" Type="http://schemas.openxmlformats.org/officeDocument/2006/relationships/image" Target="../media/image45.emf"/><Relationship Id="rId9" Type="http://schemas.openxmlformats.org/officeDocument/2006/relationships/image" Target="../media/image4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3" Type="http://schemas.openxmlformats.org/officeDocument/2006/relationships/image" Target="../media/image34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66.png"/><Relationship Id="rId9" Type="http://schemas.openxmlformats.org/officeDocument/2006/relationships/image" Target="../media/image4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6.emf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image" Target="../media/image61.png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9" Type="http://schemas.openxmlformats.org/officeDocument/2006/relationships/image" Target="NULL"/><Relationship Id="rId3" Type="http://schemas.openxmlformats.org/officeDocument/2006/relationships/image" Target="../media/image9.jpeg"/><Relationship Id="rId21" Type="http://schemas.openxmlformats.org/officeDocument/2006/relationships/image" Target="NULL"/><Relationship Id="rId34" Type="http://schemas.openxmlformats.org/officeDocument/2006/relationships/image" Target="../media/image11.tiff"/><Relationship Id="rId42" Type="http://schemas.openxmlformats.org/officeDocument/2006/relationships/image" Target="NULL"/><Relationship Id="rId7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41" Type="http://schemas.openxmlformats.org/officeDocument/2006/relationships/image" Target="NULL"/><Relationship Id="rId1" Type="http://schemas.openxmlformats.org/officeDocument/2006/relationships/slideLayout" Target="../slideLayouts/slideLayout28.xml"/><Relationship Id="rId6" Type="http://schemas.openxmlformats.org/officeDocument/2006/relationships/image" Target="NULL"/><Relationship Id="rId11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10" Type="http://schemas.openxmlformats.org/officeDocument/2006/relationships/image" Target="NULL"/><Relationship Id="rId44" Type="http://schemas.openxmlformats.org/officeDocument/2006/relationships/image" Target="NULL"/><Relationship Id="rId4" Type="http://schemas.openxmlformats.org/officeDocument/2006/relationships/image" Target="../media/image10.png"/><Relationship Id="rId9" Type="http://schemas.openxmlformats.org/officeDocument/2006/relationships/image" Target="NULL"/><Relationship Id="rId22" Type="http://schemas.openxmlformats.org/officeDocument/2006/relationships/image" Target="NULL"/><Relationship Id="rId30" Type="http://schemas.openxmlformats.org/officeDocument/2006/relationships/image" Target="NULL"/><Relationship Id="rId43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0.png"/><Relationship Id="rId13" Type="http://schemas.openxmlformats.org/officeDocument/2006/relationships/image" Target="../media/image215.png"/><Relationship Id="rId18" Type="http://schemas.openxmlformats.org/officeDocument/2006/relationships/image" Target="../media/image2010.png"/><Relationship Id="rId3" Type="http://schemas.openxmlformats.org/officeDocument/2006/relationships/image" Target="../media/image800.png"/><Relationship Id="rId21" Type="http://schemas.openxmlformats.org/officeDocument/2006/relationships/image" Target="../media/image2050.png"/><Relationship Id="rId7" Type="http://schemas.openxmlformats.org/officeDocument/2006/relationships/image" Target="../media/image35.emf"/><Relationship Id="rId12" Type="http://schemas.openxmlformats.org/officeDocument/2006/relationships/image" Target="../media/image34.emf"/><Relationship Id="rId17" Type="http://schemas.openxmlformats.org/officeDocument/2006/relationships/image" Target="../media/image32.gif"/><Relationship Id="rId2" Type="http://schemas.openxmlformats.org/officeDocument/2006/relationships/image" Target="../media/image71.png"/><Relationship Id="rId16" Type="http://schemas.openxmlformats.org/officeDocument/2006/relationships/image" Target="../media/image2180.pn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214.png"/><Relationship Id="rId5" Type="http://schemas.openxmlformats.org/officeDocument/2006/relationships/image" Target="../media/image29.emf"/><Relationship Id="rId15" Type="http://schemas.openxmlformats.org/officeDocument/2006/relationships/image" Target="../media/image217.png"/><Relationship Id="rId10" Type="http://schemas.openxmlformats.org/officeDocument/2006/relationships/image" Target="../media/image213.png"/><Relationship Id="rId19" Type="http://schemas.openxmlformats.org/officeDocument/2006/relationships/image" Target="../media/image2030.png"/><Relationship Id="rId4" Type="http://schemas.openxmlformats.org/officeDocument/2006/relationships/image" Target="../media/image13.emf"/><Relationship Id="rId9" Type="http://schemas.openxmlformats.org/officeDocument/2006/relationships/image" Target="../media/image212.png"/><Relationship Id="rId14" Type="http://schemas.openxmlformats.org/officeDocument/2006/relationships/image" Target="../media/image216.png"/><Relationship Id="rId22" Type="http://schemas.openxmlformats.org/officeDocument/2006/relationships/image" Target="../media/image20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70.jpeg"/><Relationship Id="rId7" Type="http://schemas.openxmlformats.org/officeDocument/2006/relationships/image" Target="../media/image71.tiff"/><Relationship Id="rId12" Type="http://schemas.openxmlformats.org/officeDocument/2006/relationships/image" Target="../media/image214.png"/><Relationship Id="rId2" Type="http://schemas.openxmlformats.org/officeDocument/2006/relationships/image" Target="../media/image2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213.png"/><Relationship Id="rId5" Type="http://schemas.openxmlformats.org/officeDocument/2006/relationships/image" Target="../media/image89.png"/><Relationship Id="rId15" Type="http://schemas.openxmlformats.org/officeDocument/2006/relationships/image" Target="../media/image113.png"/><Relationship Id="rId10" Type="http://schemas.openxmlformats.org/officeDocument/2006/relationships/image" Target="../media/image212.png"/><Relationship Id="rId4" Type="http://schemas.openxmlformats.org/officeDocument/2006/relationships/image" Target="../media/image2250.png"/><Relationship Id="rId9" Type="http://schemas.openxmlformats.org/officeDocument/2006/relationships/image" Target="../media/image2070.png"/><Relationship Id="rId1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6.png"/><Relationship Id="rId18" Type="http://schemas.openxmlformats.org/officeDocument/2006/relationships/image" Target="../media/image130.png"/><Relationship Id="rId3" Type="http://schemas.openxmlformats.org/officeDocument/2006/relationships/image" Target="../media/image2280.png"/><Relationship Id="rId12" Type="http://schemas.openxmlformats.org/officeDocument/2006/relationships/image" Target="../media/image215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tiff"/><Relationship Id="rId11" Type="http://schemas.openxmlformats.org/officeDocument/2006/relationships/image" Target="../media/image34.emf"/><Relationship Id="rId5" Type="http://schemas.openxmlformats.org/officeDocument/2006/relationships/image" Target="../media/image80.png"/><Relationship Id="rId15" Type="http://schemas.openxmlformats.org/officeDocument/2006/relationships/image" Target="../media/image2180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120.png"/><Relationship Id="rId14" Type="http://schemas.openxmlformats.org/officeDocument/2006/relationships/image" Target="../media/image2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image" Target="../media/image83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12" Type="http://schemas.openxmlformats.org/officeDocument/2006/relationships/image" Target="../media/image82.emf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image" Target="../media/image81.emf"/><Relationship Id="rId5" Type="http://schemas.openxmlformats.org/officeDocument/2006/relationships/image" Target="../media/image75.emf"/><Relationship Id="rId15" Type="http://schemas.openxmlformats.org/officeDocument/2006/relationships/image" Target="../media/image1740.png"/><Relationship Id="rId10" Type="http://schemas.openxmlformats.org/officeDocument/2006/relationships/image" Target="../media/image80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Relationship Id="rId14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6.png"/><Relationship Id="rId18" Type="http://schemas.openxmlformats.org/officeDocument/2006/relationships/image" Target="../media/image87.emf"/><Relationship Id="rId3" Type="http://schemas.openxmlformats.org/officeDocument/2006/relationships/image" Target="../media/image85.png"/><Relationship Id="rId21" Type="http://schemas.openxmlformats.org/officeDocument/2006/relationships/image" Target="../media/image135.png"/><Relationship Id="rId12" Type="http://schemas.openxmlformats.org/officeDocument/2006/relationships/image" Target="../media/image215.png"/><Relationship Id="rId17" Type="http://schemas.openxmlformats.org/officeDocument/2006/relationships/image" Target="../media/image32.gif"/><Relationship Id="rId7" Type="http://schemas.openxmlformats.org/officeDocument/2006/relationships/image" Target="../media/image2470.png"/><Relationship Id="rId25" Type="http://schemas.openxmlformats.org/officeDocument/2006/relationships/image" Target="../media/image139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6.emf"/><Relationship Id="rId20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0.png"/><Relationship Id="rId24" Type="http://schemas.openxmlformats.org/officeDocument/2006/relationships/image" Target="../media/image138.png"/><Relationship Id="rId15" Type="http://schemas.openxmlformats.org/officeDocument/2006/relationships/image" Target="../media/image249.png"/><Relationship Id="rId23" Type="http://schemas.openxmlformats.org/officeDocument/2006/relationships/image" Target="../media/image137.png"/><Relationship Id="rId19" Type="http://schemas.openxmlformats.org/officeDocument/2006/relationships/image" Target="../media/image144.png"/><Relationship Id="rId4" Type="http://schemas.openxmlformats.org/officeDocument/2006/relationships/image" Target="../media/image34.emf"/><Relationship Id="rId14" Type="http://schemas.openxmlformats.org/officeDocument/2006/relationships/image" Target="../media/image2481.png"/><Relationship Id="rId22" Type="http://schemas.openxmlformats.org/officeDocument/2006/relationships/image" Target="../media/image1360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60.png"/><Relationship Id="rId18" Type="http://schemas.openxmlformats.org/officeDocument/2006/relationships/image" Target="../media/image2570.png"/><Relationship Id="rId3" Type="http://schemas.openxmlformats.org/officeDocument/2006/relationships/image" Target="../media/image2540.png"/><Relationship Id="rId21" Type="http://schemas.openxmlformats.org/officeDocument/2006/relationships/image" Target="../media/image93.png"/><Relationship Id="rId12" Type="http://schemas.openxmlformats.org/officeDocument/2006/relationships/image" Target="../media/image2150.png"/><Relationship Id="rId17" Type="http://schemas.openxmlformats.org/officeDocument/2006/relationships/image" Target="../media/image89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2.gif"/><Relationship Id="rId20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550.png"/><Relationship Id="rId19" Type="http://schemas.openxmlformats.org/officeDocument/2006/relationships/image" Target="../media/image504.png"/><Relationship Id="rId4" Type="http://schemas.openxmlformats.org/officeDocument/2006/relationships/image" Target="../media/image34.emf"/><Relationship Id="rId14" Type="http://schemas.openxmlformats.org/officeDocument/2006/relationships/image" Target="../media/image24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90.emf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30.png"/><Relationship Id="rId4" Type="http://schemas.openxmlformats.org/officeDocument/2006/relationships/image" Target="../media/image1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670.png"/><Relationship Id="rId2" Type="http://schemas.openxmlformats.org/officeDocument/2006/relationships/image" Target="../media/image2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0.png"/><Relationship Id="rId5" Type="http://schemas.openxmlformats.org/officeDocument/2006/relationships/image" Target="../media/image2930.png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51" Type="http://schemas.openxmlformats.org/officeDocument/2006/relationships/image" Target="NULL"/><Relationship Id="rId3" Type="http://schemas.openxmlformats.org/officeDocument/2006/relationships/image" Target="../media/image9.jpeg"/><Relationship Id="rId55" Type="http://schemas.openxmlformats.org/officeDocument/2006/relationships/image" Target="NULL"/><Relationship Id="rId6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59" Type="http://schemas.openxmlformats.org/officeDocument/2006/relationships/image" Target="NULL"/><Relationship Id="rId2" Type="http://schemas.openxmlformats.org/officeDocument/2006/relationships/notesSlide" Target="../notesSlides/notesSlide4.xml"/><Relationship Id="rId54" Type="http://schemas.openxmlformats.org/officeDocument/2006/relationships/image" Target="NULL"/><Relationship Id="rId6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image" Target="NULL"/><Relationship Id="rId11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image" Target="NULL"/><Relationship Id="rId57" Type="http://schemas.openxmlformats.org/officeDocument/2006/relationships/image" Target="NULL"/><Relationship Id="rId61" Type="http://schemas.openxmlformats.org/officeDocument/2006/relationships/image" Target="NULL"/><Relationship Id="rId10" Type="http://schemas.openxmlformats.org/officeDocument/2006/relationships/image" Target="NULL"/><Relationship Id="rId52" Type="http://schemas.openxmlformats.org/officeDocument/2006/relationships/image" Target="NULL"/><Relationship Id="rId60" Type="http://schemas.openxmlformats.org/officeDocument/2006/relationships/image" Target="NULL"/><Relationship Id="rId4" Type="http://schemas.openxmlformats.org/officeDocument/2006/relationships/image" Target="../media/image10.png"/><Relationship Id="rId9" Type="http://schemas.openxmlformats.org/officeDocument/2006/relationships/image" Target="NULL"/><Relationship Id="rId56" Type="http://schemas.openxmlformats.org/officeDocument/2006/relationships/image" Target="NULL"/><Relationship Id="rId6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0.png"/><Relationship Id="rId5" Type="http://schemas.openxmlformats.org/officeDocument/2006/relationships/image" Target="../media/image2310.png"/><Relationship Id="rId4" Type="http://schemas.openxmlformats.org/officeDocument/2006/relationships/image" Target="../media/image29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0.png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emf"/><Relationship Id="rId9" Type="http://schemas.openxmlformats.org/officeDocument/2006/relationships/image" Target="../media/image26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tiff"/><Relationship Id="rId5" Type="http://schemas.openxmlformats.org/officeDocument/2006/relationships/image" Target="../media/image86.png"/><Relationship Id="rId4" Type="http://schemas.openxmlformats.org/officeDocument/2006/relationships/image" Target="../media/image99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2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47" Type="http://schemas.openxmlformats.org/officeDocument/2006/relationships/image" Target="NULL"/><Relationship Id="rId50" Type="http://schemas.openxmlformats.org/officeDocument/2006/relationships/image" Target="NULL"/><Relationship Id="rId55" Type="http://schemas.openxmlformats.org/officeDocument/2006/relationships/image" Target="NULL"/><Relationship Id="rId6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6" Type="http://schemas.openxmlformats.org/officeDocument/2006/relationships/image" Target="NULL"/><Relationship Id="rId54" Type="http://schemas.openxmlformats.org/officeDocument/2006/relationships/image" Target="NULL"/><Relationship Id="rId62" Type="http://schemas.openxmlformats.org/officeDocument/2006/relationships/image" Target="NUL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gif"/><Relationship Id="rId11" Type="http://schemas.openxmlformats.org/officeDocument/2006/relationships/image" Target="NULL"/><Relationship Id="rId45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image" Target="NULL"/><Relationship Id="rId5" Type="http://schemas.openxmlformats.org/officeDocument/2006/relationships/image" Target="../media/image9.jpeg"/><Relationship Id="rId15" Type="http://schemas.openxmlformats.org/officeDocument/2006/relationships/image" Target="NULL"/><Relationship Id="rId49" Type="http://schemas.openxmlformats.org/officeDocument/2006/relationships/image" Target="NULL"/><Relationship Id="rId57" Type="http://schemas.openxmlformats.org/officeDocument/2006/relationships/image" Target="NULL"/><Relationship Id="rId61" Type="http://schemas.openxmlformats.org/officeDocument/2006/relationships/image" Target="../media/image6.png"/><Relationship Id="rId10" Type="http://schemas.openxmlformats.org/officeDocument/2006/relationships/image" Target="NULL"/><Relationship Id="rId19" Type="http://schemas.openxmlformats.org/officeDocument/2006/relationships/image" Target="NULL"/><Relationship Id="rId44" Type="http://schemas.openxmlformats.org/officeDocument/2006/relationships/image" Target="NULL"/><Relationship Id="rId52" Type="http://schemas.openxmlformats.org/officeDocument/2006/relationships/image" Target="NULL"/><Relationship Id="rId6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image" Target="NULL"/><Relationship Id="rId56" Type="http://schemas.openxmlformats.org/officeDocument/2006/relationships/image" Target="NULL"/><Relationship Id="rId64" Type="http://schemas.openxmlformats.org/officeDocument/2006/relationships/image" Target="NULL"/><Relationship Id="rId8" Type="http://schemas.openxmlformats.org/officeDocument/2006/relationships/image" Target="NULL"/><Relationship Id="rId51" Type="http://schemas.openxmlformats.org/officeDocument/2006/relationships/image" Target="NULL"/><Relationship Id="rId3" Type="http://schemas.openxmlformats.org/officeDocument/2006/relationships/image" Target="../media/image10.png"/><Relationship Id="rId12" Type="http://schemas.openxmlformats.org/officeDocument/2006/relationships/image" Target="NULL"/><Relationship Id="rId17" Type="http://schemas.openxmlformats.org/officeDocument/2006/relationships/image" Target="NULL"/><Relationship Id="rId46" Type="http://schemas.openxmlformats.org/officeDocument/2006/relationships/image" Target="NULL"/><Relationship Id="rId5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47" Type="http://schemas.openxmlformats.org/officeDocument/2006/relationships/image" Target="NULL"/><Relationship Id="rId50" Type="http://schemas.openxmlformats.org/officeDocument/2006/relationships/image" Target="NULL"/><Relationship Id="rId55" Type="http://schemas.openxmlformats.org/officeDocument/2006/relationships/image" Target="NULL"/><Relationship Id="rId63" Type="http://schemas.openxmlformats.org/officeDocument/2006/relationships/image" Target="../media/image6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6" Type="http://schemas.openxmlformats.org/officeDocument/2006/relationships/image" Target="NULL"/><Relationship Id="rId54" Type="http://schemas.openxmlformats.org/officeDocument/2006/relationships/image" Target="NULL"/><Relationship Id="rId62" Type="http://schemas.openxmlformats.org/officeDocument/2006/relationships/image" Target="NUL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gif"/><Relationship Id="rId11" Type="http://schemas.openxmlformats.org/officeDocument/2006/relationships/image" Target="NULL"/><Relationship Id="rId45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image" Target="NULL"/><Relationship Id="rId5" Type="http://schemas.openxmlformats.org/officeDocument/2006/relationships/image" Target="../media/image9.jpeg"/><Relationship Id="rId15" Type="http://schemas.openxmlformats.org/officeDocument/2006/relationships/image" Target="NULL"/><Relationship Id="rId49" Type="http://schemas.openxmlformats.org/officeDocument/2006/relationships/image" Target="NULL"/><Relationship Id="rId57" Type="http://schemas.openxmlformats.org/officeDocument/2006/relationships/image" Target="NULL"/><Relationship Id="rId61" Type="http://schemas.openxmlformats.org/officeDocument/2006/relationships/image" Target="../media/image13.emf"/><Relationship Id="rId10" Type="http://schemas.openxmlformats.org/officeDocument/2006/relationships/image" Target="NULL"/><Relationship Id="rId19" Type="http://schemas.openxmlformats.org/officeDocument/2006/relationships/image" Target="NULL"/><Relationship Id="rId44" Type="http://schemas.openxmlformats.org/officeDocument/2006/relationships/image" Target="NULL"/><Relationship Id="rId52" Type="http://schemas.openxmlformats.org/officeDocument/2006/relationships/image" Target="NULL"/><Relationship Id="rId6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image" Target="NULL"/><Relationship Id="rId56" Type="http://schemas.openxmlformats.org/officeDocument/2006/relationships/image" Target="NULL"/><Relationship Id="rId64" Type="http://schemas.openxmlformats.org/officeDocument/2006/relationships/image" Target="NULL"/><Relationship Id="rId8" Type="http://schemas.openxmlformats.org/officeDocument/2006/relationships/image" Target="NULL"/><Relationship Id="rId51" Type="http://schemas.openxmlformats.org/officeDocument/2006/relationships/image" Target="NULL"/><Relationship Id="rId3" Type="http://schemas.openxmlformats.org/officeDocument/2006/relationships/image" Target="../media/image10.png"/><Relationship Id="rId12" Type="http://schemas.openxmlformats.org/officeDocument/2006/relationships/image" Target="NULL"/><Relationship Id="rId17" Type="http://schemas.openxmlformats.org/officeDocument/2006/relationships/image" Target="NULL"/><Relationship Id="rId46" Type="http://schemas.openxmlformats.org/officeDocument/2006/relationships/image" Target="NULL"/><Relationship Id="rId5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png"/><Relationship Id="rId5" Type="http://schemas.openxmlformats.org/officeDocument/2006/relationships/image" Target="../media/image160.png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3" Type="http://schemas.openxmlformats.org/officeDocument/2006/relationships/image" Target="../media/image404.png"/><Relationship Id="rId7" Type="http://schemas.openxmlformats.org/officeDocument/2006/relationships/image" Target="../media/image407.png"/><Relationship Id="rId12" Type="http://schemas.openxmlformats.org/officeDocument/2006/relationships/image" Target="../media/image4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6.png"/><Relationship Id="rId11" Type="http://schemas.openxmlformats.org/officeDocument/2006/relationships/image" Target="../media/image414.png"/><Relationship Id="rId5" Type="http://schemas.openxmlformats.org/officeDocument/2006/relationships/image" Target="../media/image405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0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3" Type="http://schemas.openxmlformats.org/officeDocument/2006/relationships/image" Target="../media/image1691.png"/><Relationship Id="rId21" Type="http://schemas.openxmlformats.org/officeDocument/2006/relationships/image" Target="../media/image186.png"/><Relationship Id="rId7" Type="http://schemas.openxmlformats.org/officeDocument/2006/relationships/image" Target="../media/image19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image" Target="../media/image17.png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24" Type="http://schemas.openxmlformats.org/officeDocument/2006/relationships/image" Target="../media/image189.png"/><Relationship Id="rId5" Type="http://schemas.openxmlformats.org/officeDocument/2006/relationships/image" Target="../media/image1521.png"/><Relationship Id="rId15" Type="http://schemas.openxmlformats.org/officeDocument/2006/relationships/image" Target="../media/image180.png"/><Relationship Id="rId23" Type="http://schemas.openxmlformats.org/officeDocument/2006/relationships/image" Target="../media/image188.png"/><Relationship Id="rId10" Type="http://schemas.openxmlformats.org/officeDocument/2006/relationships/image" Target="../media/image176.png"/><Relationship Id="rId19" Type="http://schemas.openxmlformats.org/officeDocument/2006/relationships/image" Target="../media/image184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79.png"/><Relationship Id="rId22" Type="http://schemas.openxmlformats.org/officeDocument/2006/relationships/image" Target="../media/image1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i="1" dirty="0"/>
              <a:t>   </a:t>
            </a:r>
            <a:r>
              <a:rPr lang="en-US" b="1" i="1" dirty="0" err="1"/>
              <a:t>Flavour</a:t>
            </a:r>
            <a:r>
              <a:rPr lang="en-US" b="1" i="1" dirty="0"/>
              <a:t> Physics and CP Violation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429" y="179380"/>
            <a:ext cx="1656954" cy="74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556" y="4836452"/>
            <a:ext cx="1942711" cy="80021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</a:rPr>
              <a:t>Marcel </a:t>
            </a:r>
            <a:r>
              <a:rPr lang="en-US" sz="2400" i="1" dirty="0" err="1">
                <a:solidFill>
                  <a:srgbClr val="FFFF00"/>
                </a:solidFill>
              </a:rPr>
              <a:t>Merk</a:t>
            </a:r>
            <a:endParaRPr lang="en-US" sz="2400" i="1" dirty="0">
              <a:solidFill>
                <a:srgbClr val="FFFF00"/>
              </a:solidFill>
            </a:endParaRPr>
          </a:p>
          <a:p>
            <a:pPr algn="ctr"/>
            <a:r>
              <a:rPr lang="en-US" sz="2200" i="1" dirty="0" err="1">
                <a:solidFill>
                  <a:srgbClr val="FFFF00"/>
                </a:solidFill>
              </a:rPr>
              <a:t>Nikhef</a:t>
            </a:r>
            <a:r>
              <a:rPr lang="en-US" sz="2200" i="1" dirty="0">
                <a:solidFill>
                  <a:srgbClr val="FFFF00"/>
                </a:solidFill>
              </a:rPr>
              <a:t>, UM, VU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699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7532" t="18432" r="26714" b="17843"/>
          <a:stretch/>
        </p:blipFill>
        <p:spPr>
          <a:xfrm>
            <a:off x="11231775" y="0"/>
            <a:ext cx="1010485" cy="10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55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6393753" y="765395"/>
            <a:ext cx="2181261" cy="1382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78227" y="903735"/>
            <a:ext cx="2181261" cy="1382166"/>
          </a:xfrm>
          <a:prstGeom prst="rect">
            <a:avLst/>
          </a:prstGeom>
          <a:solidFill>
            <a:srgbClr val="DEEBF6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  Recap: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Decays to common final states: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𝐶𝑃</m:t>
                    </m:r>
                  </m:oMath>
                </a14:m>
                <a:r>
                  <a:rPr lang="en-US" dirty="0"/>
                  <a:t> eigenstates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306964" y="684877"/>
            <a:ext cx="4775939" cy="2211345"/>
            <a:chOff x="506996" y="684877"/>
            <a:chExt cx="4775939" cy="2211345"/>
          </a:xfrm>
        </p:grpSpPr>
        <p:sp>
          <p:nvSpPr>
            <p:cNvPr id="26" name="Arc 25"/>
            <p:cNvSpPr/>
            <p:nvPr/>
          </p:nvSpPr>
          <p:spPr>
            <a:xfrm rot="10800000">
              <a:off x="730870" y="1351193"/>
              <a:ext cx="4552065" cy="1264646"/>
            </a:xfrm>
            <a:prstGeom prst="arc">
              <a:avLst/>
            </a:prstGeom>
            <a:ln w="1905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c 30"/>
            <p:cNvSpPr/>
            <p:nvPr/>
          </p:nvSpPr>
          <p:spPr>
            <a:xfrm rot="10800000" flipV="1">
              <a:off x="735286" y="850150"/>
              <a:ext cx="4427585" cy="1356166"/>
            </a:xfrm>
            <a:prstGeom prst="arc">
              <a:avLst/>
            </a:prstGeom>
            <a:ln w="19050">
              <a:solidFill>
                <a:srgbClr val="0432FF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06996" y="684877"/>
              <a:ext cx="3336076" cy="2211345"/>
              <a:chOff x="506996" y="684877"/>
              <a:chExt cx="3336076" cy="221134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506996" y="684877"/>
                <a:ext cx="2954396" cy="2211345"/>
                <a:chOff x="449844" y="684877"/>
                <a:chExt cx="2954396" cy="22113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449844" y="1561189"/>
                      <a:ext cx="45884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600" b="0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9844" y="1561189"/>
                      <a:ext cx="458844" cy="400110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2937501" y="2419745"/>
                      <a:ext cx="458844" cy="4764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ar>
                              <m:barPr>
                                <m:pos m:val="top"/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sSup>
                                  <m:sSup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600" b="0" i="1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sz="26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bar>
                          </m:oMath>
                        </m:oMathPara>
                      </a14:m>
                      <a:endParaRPr lang="en-US" sz="2600" b="0" dirty="0"/>
                    </a:p>
                  </p:txBody>
                </p:sp>
              </mc:Choice>
              <mc:Fallback xmlns="">
                <p:sp>
                  <p:nvSpPr>
                    <p:cNvPr id="34" name="TextBox 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37501" y="2419745"/>
                      <a:ext cx="458844" cy="476477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2945396" y="684877"/>
                      <a:ext cx="45884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600" b="0" dirty="0"/>
                    </a:p>
                  </p:txBody>
                </p:sp>
              </mc:Choice>
              <mc:Fallback xmlns="">
                <p:sp>
                  <p:nvSpPr>
                    <p:cNvPr id="35" name="TextBox 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45396" y="684877"/>
                      <a:ext cx="458844" cy="400110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1328737" y="1041052"/>
                      <a:ext cx="74007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oMath>
                        </m:oMathPara>
                      </a14:m>
                      <a:endParaRPr lang="en-US" sz="2200" dirty="0">
                        <a:solidFill>
                          <a:srgbClr val="0432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TextBox 4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28737" y="1041052"/>
                      <a:ext cx="740074" cy="338554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 l="-9091" b="-254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1328737" y="1763716"/>
                      <a:ext cx="947888" cy="6368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>
                                  <m:fPr>
                                    <m:ctrlPr>
                                      <a:rPr lang="mr-IN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oMath>
                        </m:oMathPara>
                      </a14:m>
                      <a:endParaRPr lang="en-US" sz="22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TextBox 4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28737" y="1763716"/>
                      <a:ext cx="947888" cy="636841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4" name="Straight Arrow Connector 53"/>
                <p:cNvCxnSpPr>
                  <a:stCxn id="35" idx="2"/>
                </p:cNvCxnSpPr>
                <p:nvPr/>
              </p:nvCxnSpPr>
              <p:spPr>
                <a:xfrm>
                  <a:off x="3174818" y="1084987"/>
                  <a:ext cx="82726" cy="21217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 flipV="1">
                  <a:off x="3143244" y="2135364"/>
                  <a:ext cx="152400" cy="26880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2824588" y="1543166"/>
                    <a:ext cx="101848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mr-IN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𝜓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24588" y="1543166"/>
                    <a:ext cx="1018484" cy="369332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l="-38922" t="-167213" r="-26946" b="-2508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2" name="Group 11"/>
          <p:cNvGrpSpPr/>
          <p:nvPr/>
        </p:nvGrpSpPr>
        <p:grpSpPr>
          <a:xfrm>
            <a:off x="8585873" y="680109"/>
            <a:ext cx="4669331" cy="2211345"/>
            <a:chOff x="7942929" y="680109"/>
            <a:chExt cx="4669331" cy="2211345"/>
          </a:xfrm>
        </p:grpSpPr>
        <p:grpSp>
          <p:nvGrpSpPr>
            <p:cNvPr id="8" name="Group 7"/>
            <p:cNvGrpSpPr/>
            <p:nvPr/>
          </p:nvGrpSpPr>
          <p:grpSpPr>
            <a:xfrm>
              <a:off x="7942929" y="680109"/>
              <a:ext cx="4669331" cy="2211345"/>
              <a:chOff x="4656783" y="680109"/>
              <a:chExt cx="4669331" cy="2211345"/>
            </a:xfrm>
          </p:grpSpPr>
          <p:sp>
            <p:nvSpPr>
              <p:cNvPr id="28" name="Arc 27"/>
              <p:cNvSpPr/>
              <p:nvPr/>
            </p:nvSpPr>
            <p:spPr>
              <a:xfrm rot="10800000">
                <a:off x="4894113" y="1349298"/>
                <a:ext cx="4292756" cy="1264646"/>
              </a:xfrm>
              <a:prstGeom prst="arc">
                <a:avLst>
                  <a:gd name="adj1" fmla="val 15791516"/>
                  <a:gd name="adj2" fmla="val 0"/>
                </a:avLst>
              </a:prstGeom>
              <a:ln w="1905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Arc 31"/>
              <p:cNvSpPr/>
              <p:nvPr/>
            </p:nvSpPr>
            <p:spPr>
              <a:xfrm rot="10800000" flipV="1">
                <a:off x="4897258" y="816826"/>
                <a:ext cx="4428856" cy="1356166"/>
              </a:xfrm>
              <a:prstGeom prst="arc">
                <a:avLst/>
              </a:prstGeom>
              <a:ln w="1905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656783" y="680109"/>
                <a:ext cx="2949617" cy="2211345"/>
                <a:chOff x="4456751" y="680109"/>
                <a:chExt cx="2949617" cy="22113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456751" y="1510097"/>
                      <a:ext cx="458844" cy="4764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ar>
                              <m:barPr>
                                <m:pos m:val="top"/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sSup>
                                  <m:sSup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600" b="0" i="1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sz="26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bar>
                          </m:oMath>
                        </m:oMathPara>
                      </a14:m>
                      <a:endParaRPr lang="en-US" sz="2600" b="0" dirty="0"/>
                    </a:p>
                  </p:txBody>
                </p:sp>
              </mc:Choice>
              <mc:Fallback xmlns="">
                <p:sp>
                  <p:nvSpPr>
                    <p:cNvPr id="33" name="TextBox 3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6751" y="1510097"/>
                      <a:ext cx="458844" cy="476477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6898285" y="680109"/>
                      <a:ext cx="45884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600" b="0" dirty="0"/>
                    </a:p>
                  </p:txBody>
                </p:sp>
              </mc:Choice>
              <mc:Fallback xmlns="">
                <p:sp>
                  <p:nvSpPr>
                    <p:cNvPr id="42" name="TextBox 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98285" y="680109"/>
                      <a:ext cx="458844" cy="400110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5665675" y="1004807"/>
                      <a:ext cx="947888" cy="6368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>
                                  <m:fPr>
                                    <m:ctrlPr>
                                      <a:rPr lang="mr-IN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den>
                                </m:f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oMath>
                        </m:oMathPara>
                      </a14:m>
                      <a:endParaRPr lang="en-US" sz="22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TextBox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65675" y="1004807"/>
                      <a:ext cx="947888" cy="636841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5661605" y="2037039"/>
                      <a:ext cx="74007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oMath>
                        </m:oMathPara>
                      </a14:m>
                      <a:endParaRPr lang="en-US" sz="2200" dirty="0">
                        <a:solidFill>
                          <a:srgbClr val="0432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TextBox 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61605" y="2037039"/>
                      <a:ext cx="740074" cy="338554"/>
                    </a:xfrm>
                    <a:prstGeom prst="rect">
                      <a:avLst/>
                    </a:prstGeom>
                    <a:blipFill rotWithShape="0">
                      <a:blip r:embed="rId21"/>
                      <a:stretch>
                        <a:fillRect l="-9091" b="-2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6947524" y="2414977"/>
                      <a:ext cx="458844" cy="4764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ar>
                              <m:barPr>
                                <m:pos m:val="top"/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sSup>
                                  <m:sSup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600" b="0" i="1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sz="26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bar>
                          </m:oMath>
                        </m:oMathPara>
                      </a14:m>
                      <a:endParaRPr lang="en-US" sz="2600" b="0" dirty="0"/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47524" y="2414977"/>
                      <a:ext cx="458844" cy="476477"/>
                    </a:xfrm>
                    <a:prstGeom prst="rect">
                      <a:avLst/>
                    </a:prstGeom>
                    <a:blipFill rotWithShape="0"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7056266" y="1080219"/>
                  <a:ext cx="82726" cy="21217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 flipV="1">
                  <a:off x="7167565" y="2173460"/>
                  <a:ext cx="152400" cy="26880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10201847" y="1522805"/>
                  <a:ext cx="101848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mr-IN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𝜓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1847" y="1522805"/>
                  <a:ext cx="1018484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38323" t="-171667" r="-27545" b="-25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droppedImage.pd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15891" y="2805138"/>
            <a:ext cx="3440548" cy="15062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Group 73"/>
          <p:cNvGrpSpPr/>
          <p:nvPr/>
        </p:nvGrpSpPr>
        <p:grpSpPr>
          <a:xfrm>
            <a:off x="242872" y="5337803"/>
            <a:ext cx="2838466" cy="1335092"/>
            <a:chOff x="242872" y="3594711"/>
            <a:chExt cx="2838466" cy="1335092"/>
          </a:xfrm>
        </p:grpSpPr>
        <p:pic>
          <p:nvPicPr>
            <p:cNvPr id="75" name="Picture 74" descr="box1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63642" y="3594711"/>
              <a:ext cx="2608167" cy="1335092"/>
            </a:xfrm>
            <a:prstGeom prst="rect">
              <a:avLst/>
            </a:prstGeom>
            <a:noFill/>
          </p:spPr>
        </p:pic>
        <p:sp>
          <p:nvSpPr>
            <p:cNvPr id="78" name="Rectangle 77"/>
            <p:cNvSpPr/>
            <p:nvPr/>
          </p:nvSpPr>
          <p:spPr>
            <a:xfrm>
              <a:off x="300033" y="3703649"/>
              <a:ext cx="214313" cy="292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09553" y="4414838"/>
              <a:ext cx="204793" cy="291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867025" y="3727468"/>
              <a:ext cx="214313" cy="292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862257" y="4465658"/>
              <a:ext cx="214313" cy="292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2873963" y="4482471"/>
                  <a:ext cx="16158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3963" y="4482471"/>
                  <a:ext cx="161583" cy="246221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l="-29630" r="-25926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35556" y="4472943"/>
                  <a:ext cx="17164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556" y="4472943"/>
                  <a:ext cx="171649" cy="246221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l="-28571" r="-25000"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345079" y="3739511"/>
                  <a:ext cx="161583" cy="2801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</m:ba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079" y="3739511"/>
                  <a:ext cx="161583" cy="280141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l="-30769" r="-30769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2845384" y="3739510"/>
                  <a:ext cx="171650" cy="2801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</m:ba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5384" y="3739510"/>
                  <a:ext cx="171650" cy="280141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8571" r="-25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42872" y="4129097"/>
                  <a:ext cx="3187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72" y="4129097"/>
                  <a:ext cx="318742" cy="276999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l="-17308" t="-4348" r="-5769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droppedImage.pd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47236" y="4984737"/>
            <a:ext cx="3130844" cy="13616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8" name="droppedImage.pd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15301" y="2887550"/>
            <a:ext cx="3469036" cy="150873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89" name="Group 88"/>
          <p:cNvGrpSpPr/>
          <p:nvPr/>
        </p:nvGrpSpPr>
        <p:grpSpPr>
          <a:xfrm>
            <a:off x="6324430" y="5327533"/>
            <a:ext cx="2790837" cy="1335092"/>
            <a:chOff x="5429247" y="5145152"/>
            <a:chExt cx="2790837" cy="1335092"/>
          </a:xfrm>
        </p:grpSpPr>
        <p:pic>
          <p:nvPicPr>
            <p:cNvPr id="90" name="Picture 89" descr="box1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582575" y="5145152"/>
              <a:ext cx="2608167" cy="1335092"/>
            </a:xfrm>
            <a:prstGeom prst="rect">
              <a:avLst/>
            </a:prstGeom>
            <a:noFill/>
          </p:spPr>
        </p:pic>
        <p:sp>
          <p:nvSpPr>
            <p:cNvPr id="91" name="Rectangle 90"/>
            <p:cNvSpPr/>
            <p:nvPr/>
          </p:nvSpPr>
          <p:spPr>
            <a:xfrm>
              <a:off x="5543563" y="5289580"/>
              <a:ext cx="214313" cy="292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557846" y="6003954"/>
              <a:ext cx="214313" cy="292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996251" y="5284812"/>
              <a:ext cx="214313" cy="292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005771" y="6022996"/>
              <a:ext cx="214313" cy="292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555264" y="5349247"/>
                  <a:ext cx="16158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5264" y="5349247"/>
                  <a:ext cx="161583" cy="246221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l="-29630" r="-25926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8003193" y="5354006"/>
                  <a:ext cx="17164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3193" y="5354006"/>
                  <a:ext cx="171649" cy="246221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 l="-28571" r="-25000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8012710" y="5992187"/>
                  <a:ext cx="161583" cy="2801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</m:ba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2710" y="5992187"/>
                  <a:ext cx="161583" cy="280141"/>
                </a:xfrm>
                <a:prstGeom prst="rect">
                  <a:avLst/>
                </a:prstGeom>
                <a:blipFill rotWithShape="0">
                  <a:blip r:embed="rId33"/>
                  <a:stretch>
                    <a:fillRect l="-29630" r="-25926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5564775" y="5987419"/>
                  <a:ext cx="171650" cy="2801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</m:ba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75" y="5987419"/>
                  <a:ext cx="171650" cy="280141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8571" r="-25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5429247" y="5657856"/>
                  <a:ext cx="318742" cy="3298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9247" y="5657856"/>
                  <a:ext cx="318742" cy="329834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 l="-16981" r="-566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1" name="droppedImage.pd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28803" y="4989824"/>
            <a:ext cx="3112149" cy="136246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02" name="Straight Connector 101"/>
          <p:cNvCxnSpPr/>
          <p:nvPr/>
        </p:nvCxnSpPr>
        <p:spPr>
          <a:xfrm>
            <a:off x="6100753" y="672353"/>
            <a:ext cx="11437" cy="6335538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859482" y="1015771"/>
                <a:ext cx="1447191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𝜓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482" y="1015771"/>
                <a:ext cx="1447191" cy="307777"/>
              </a:xfrm>
              <a:prstGeom prst="rect">
                <a:avLst/>
              </a:prstGeom>
              <a:blipFill rotWithShape="0">
                <a:blip r:embed="rId35"/>
                <a:stretch>
                  <a:fillRect l="-3361" t="-178000" r="-20168" b="-25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6393753" y="957936"/>
                <a:ext cx="1447191" cy="36651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𝜓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753" y="957936"/>
                <a:ext cx="1447191" cy="366511"/>
              </a:xfrm>
              <a:prstGeom prst="rect">
                <a:avLst/>
              </a:prstGeom>
              <a:blipFill rotWithShape="0">
                <a:blip r:embed="rId36"/>
                <a:stretch>
                  <a:fillRect l="-3797" t="-130000" r="-20253" b="-215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3830097" y="1781050"/>
                <a:ext cx="2099293" cy="36651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𝜓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097" y="1781050"/>
                <a:ext cx="2099293" cy="366511"/>
              </a:xfrm>
              <a:prstGeom prst="rect">
                <a:avLst/>
              </a:prstGeom>
              <a:blipFill rotWithShape="0">
                <a:blip r:embed="rId37"/>
                <a:stretch>
                  <a:fillRect l="-2319" t="-130000" r="-13623" b="-215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6347335" y="1761244"/>
                <a:ext cx="2099293" cy="36651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𝜓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35" y="1761244"/>
                <a:ext cx="2099293" cy="366511"/>
              </a:xfrm>
              <a:prstGeom prst="rect">
                <a:avLst/>
              </a:prstGeom>
              <a:blipFill rotWithShape="0">
                <a:blip r:embed="rId38"/>
                <a:stretch>
                  <a:fillRect l="-2319" t="-131667" r="-13623" b="-21333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/>
          <p:cNvSpPr txBox="1"/>
          <p:nvPr/>
        </p:nvSpPr>
        <p:spPr>
          <a:xfrm>
            <a:off x="4117476" y="121628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713071" y="122580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357874" y="3131737"/>
                <a:ext cx="2665537" cy="406393"/>
              </a:xfrm>
              <a:prstGeom prst="rect">
                <a:avLst/>
              </a:prstGeom>
              <a:solidFill>
                <a:srgbClr val="DEEBF6"/>
              </a:solidFill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   :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74" y="3131737"/>
                <a:ext cx="2665537" cy="406393"/>
              </a:xfrm>
              <a:prstGeom prst="rect">
                <a:avLst/>
              </a:prstGeom>
              <a:blipFill rotWithShape="0">
                <a:blip r:embed="rId39"/>
                <a:stretch>
                  <a:fillRect l="-683" t="-147059" b="-21764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286183" y="4580571"/>
                <a:ext cx="3875997" cy="694742"/>
              </a:xfrm>
              <a:prstGeom prst="rect">
                <a:avLst/>
              </a:prstGeom>
              <a:solidFill>
                <a:srgbClr val="DEEBF6"/>
              </a:solidFill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→</m:t>
                      </m:r>
                      <m:bar>
                        <m:barPr>
                          <m:pos m:val="top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2400" b="0" i="1" smtClean="0">
                          <a:latin typeface="Cambria Math" charset="0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   : 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bar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83" y="4580571"/>
                <a:ext cx="3875997" cy="694742"/>
              </a:xfrm>
              <a:prstGeom prst="rect">
                <a:avLst/>
              </a:prstGeom>
              <a:blipFill rotWithShape="0">
                <a:blip r:embed="rId40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6579013" y="3104781"/>
                <a:ext cx="2557110" cy="45102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bar>
                    <m:r>
                      <a:rPr lang="en-US" sz="2400" b="0" i="1" smtClean="0">
                        <a:latin typeface="Cambria Math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𝜓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    :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𝑓</m:t>
                            </m:r>
                          </m:sub>
                        </m:sSub>
                      </m:e>
                    </m:ba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013" y="3104781"/>
                <a:ext cx="2557110" cy="451021"/>
              </a:xfrm>
              <a:prstGeom prst="rect">
                <a:avLst/>
              </a:prstGeom>
              <a:blipFill rotWithShape="0">
                <a:blip r:embed="rId41"/>
                <a:stretch>
                  <a:fillRect t="-5263" b="-3421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6582041" y="4619627"/>
                <a:ext cx="3943324" cy="69474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24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   :   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𝑞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041" y="4619627"/>
                <a:ext cx="3943324" cy="694742"/>
              </a:xfrm>
              <a:prstGeom prst="rect">
                <a:avLst/>
              </a:prstGeom>
              <a:blipFill rotWithShape="0">
                <a:blip r:embed="rId42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/>
          <p:cNvSpPr txBox="1"/>
          <p:nvPr/>
        </p:nvSpPr>
        <p:spPr>
          <a:xfrm>
            <a:off x="5364756" y="2425777"/>
            <a:ext cx="149111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sym typeface="Wingdings"/>
              </a:rPr>
              <a:t>CP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69391" y="376898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822578" y="37927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B0418E4-E42E-9C44-9129-6B0BC2016F1C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0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119" grpId="0" animBg="1"/>
      <p:bldP spid="120" grpId="0" animBg="1"/>
      <p:bldP spid="122" grpId="0"/>
      <p:bldP spid="1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Recap: How does it give CP violation?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71488" y="4210050"/>
            <a:ext cx="2547688" cy="2462442"/>
            <a:chOff x="671488" y="4210050"/>
            <a:chExt cx="2547688" cy="2462442"/>
          </a:xfrm>
        </p:grpSpPr>
        <p:grpSp>
          <p:nvGrpSpPr>
            <p:cNvPr id="18" name="Group 17"/>
            <p:cNvGrpSpPr/>
            <p:nvPr/>
          </p:nvGrpSpPr>
          <p:grpSpPr>
            <a:xfrm>
              <a:off x="890574" y="4402133"/>
              <a:ext cx="1638300" cy="2057400"/>
              <a:chOff x="381000" y="4530725"/>
              <a:chExt cx="1638300" cy="2057400"/>
            </a:xfrm>
          </p:grpSpPr>
          <p:sp>
            <p:nvSpPr>
              <p:cNvPr id="21" name="Arc 9"/>
              <p:cNvSpPr>
                <a:spLocks/>
              </p:cNvSpPr>
              <p:nvPr/>
            </p:nvSpPr>
            <p:spPr bwMode="auto">
              <a:xfrm flipV="1">
                <a:off x="381000" y="5597525"/>
                <a:ext cx="1484313" cy="990600"/>
              </a:xfrm>
              <a:custGeom>
                <a:avLst/>
                <a:gdLst>
                  <a:gd name="G0" fmla="+- 20992 0 0"/>
                  <a:gd name="G1" fmla="+- 21600 0 0"/>
                  <a:gd name="G2" fmla="+- 21600 0 0"/>
                  <a:gd name="T0" fmla="*/ 0 w 22571"/>
                  <a:gd name="T1" fmla="*/ 16510 h 21600"/>
                  <a:gd name="T2" fmla="*/ 22571 w 22571"/>
                  <a:gd name="T3" fmla="*/ 58 h 21600"/>
                  <a:gd name="T4" fmla="*/ 20992 w 2257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71" h="21600" fill="none" extrusionOk="0">
                    <a:moveTo>
                      <a:pt x="0" y="16510"/>
                    </a:moveTo>
                    <a:cubicBezTo>
                      <a:pt x="2349" y="6822"/>
                      <a:pt x="11023" y="-1"/>
                      <a:pt x="20992" y="0"/>
                    </a:cubicBezTo>
                    <a:cubicBezTo>
                      <a:pt x="21518" y="0"/>
                      <a:pt x="22045" y="19"/>
                      <a:pt x="22571" y="57"/>
                    </a:cubicBezTo>
                  </a:path>
                  <a:path w="22571" h="21600" stroke="0" extrusionOk="0">
                    <a:moveTo>
                      <a:pt x="0" y="16510"/>
                    </a:moveTo>
                    <a:cubicBezTo>
                      <a:pt x="2349" y="6822"/>
                      <a:pt x="11023" y="-1"/>
                      <a:pt x="20992" y="0"/>
                    </a:cubicBezTo>
                    <a:cubicBezTo>
                      <a:pt x="21518" y="0"/>
                      <a:pt x="22045" y="19"/>
                      <a:pt x="22571" y="57"/>
                    </a:cubicBezTo>
                    <a:lnTo>
                      <a:pt x="2099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Line 10"/>
              <p:cNvSpPr>
                <a:spLocks noChangeShapeType="1"/>
              </p:cNvSpPr>
              <p:nvPr/>
            </p:nvSpPr>
            <p:spPr bwMode="auto">
              <a:xfrm>
                <a:off x="2019300" y="4759325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 flipV="1">
                <a:off x="2019300" y="5749925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Arc 17"/>
              <p:cNvSpPr>
                <a:spLocks/>
              </p:cNvSpPr>
              <p:nvPr/>
            </p:nvSpPr>
            <p:spPr bwMode="auto">
              <a:xfrm>
                <a:off x="381000" y="4530725"/>
                <a:ext cx="1420813" cy="990600"/>
              </a:xfrm>
              <a:custGeom>
                <a:avLst/>
                <a:gdLst>
                  <a:gd name="G0" fmla="+- 20992 0 0"/>
                  <a:gd name="G1" fmla="+- 21600 0 0"/>
                  <a:gd name="G2" fmla="+- 21600 0 0"/>
                  <a:gd name="T0" fmla="*/ 0 w 22571"/>
                  <a:gd name="T1" fmla="*/ 16510 h 21600"/>
                  <a:gd name="T2" fmla="*/ 22571 w 22571"/>
                  <a:gd name="T3" fmla="*/ 58 h 21600"/>
                  <a:gd name="T4" fmla="*/ 20992 w 2257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71" h="21600" fill="none" extrusionOk="0">
                    <a:moveTo>
                      <a:pt x="0" y="16510"/>
                    </a:moveTo>
                    <a:cubicBezTo>
                      <a:pt x="2349" y="6822"/>
                      <a:pt x="11023" y="-1"/>
                      <a:pt x="20992" y="0"/>
                    </a:cubicBezTo>
                    <a:cubicBezTo>
                      <a:pt x="21518" y="0"/>
                      <a:pt x="22045" y="19"/>
                      <a:pt x="22571" y="57"/>
                    </a:cubicBezTo>
                  </a:path>
                  <a:path w="22571" h="21600" stroke="0" extrusionOk="0">
                    <a:moveTo>
                      <a:pt x="0" y="16510"/>
                    </a:moveTo>
                    <a:cubicBezTo>
                      <a:pt x="2349" y="6822"/>
                      <a:pt x="11023" y="-1"/>
                      <a:pt x="20992" y="0"/>
                    </a:cubicBezTo>
                    <a:cubicBezTo>
                      <a:pt x="21518" y="0"/>
                      <a:pt x="22045" y="19"/>
                      <a:pt x="22571" y="57"/>
                    </a:cubicBezTo>
                    <a:lnTo>
                      <a:pt x="2099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71488" y="5229226"/>
                  <a:ext cx="458844" cy="476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488" y="5229226"/>
                  <a:ext cx="458844" cy="47647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381232" y="6196015"/>
                  <a:ext cx="458844" cy="476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1232" y="6196015"/>
                  <a:ext cx="458844" cy="47647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409804" y="4210050"/>
                  <a:ext cx="45884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  <m:sup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9804" y="4210050"/>
                  <a:ext cx="458844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222793" y="4687889"/>
                  <a:ext cx="947888" cy="636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mr-IN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den>
                        </m:f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𝑔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2793" y="4687889"/>
                  <a:ext cx="947888" cy="63684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1344293" y="5851061"/>
                  <a:ext cx="740074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𝑔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4293" y="5851061"/>
                  <a:ext cx="740074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9091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9273" y="5135557"/>
                  <a:ext cx="530145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𝐶𝑃</m:t>
                            </m:r>
                          </m:sub>
                        </m:sSub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273" y="5135557"/>
                  <a:ext cx="530145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 flipH="1">
                  <a:off x="2606151" y="5656873"/>
                  <a:ext cx="608522" cy="41793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ba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sub>
                            </m:sSub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𝐶𝑃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606151" y="5656873"/>
                  <a:ext cx="608522" cy="41793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8081" r="-2020" b="-144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 flipH="1">
                  <a:off x="2610654" y="4675365"/>
                  <a:ext cx="608522" cy="3745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sub>
                            </m:sSub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𝐶𝑃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610654" y="4675365"/>
                  <a:ext cx="608522" cy="37452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7000" r="-2000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728636" y="1266812"/>
            <a:ext cx="2533399" cy="2528963"/>
            <a:chOff x="728636" y="1266812"/>
            <a:chExt cx="2533399" cy="2528963"/>
          </a:xfrm>
        </p:grpSpPr>
        <p:grpSp>
          <p:nvGrpSpPr>
            <p:cNvPr id="4" name="Group 3"/>
            <p:cNvGrpSpPr/>
            <p:nvPr/>
          </p:nvGrpSpPr>
          <p:grpSpPr>
            <a:xfrm>
              <a:off x="966773" y="1547809"/>
              <a:ext cx="1558925" cy="2057400"/>
              <a:chOff x="457200" y="1676401"/>
              <a:chExt cx="1558925" cy="2057400"/>
            </a:xfrm>
          </p:grpSpPr>
          <p:sp>
            <p:nvSpPr>
              <p:cNvPr id="7" name="Arc 27"/>
              <p:cNvSpPr>
                <a:spLocks/>
              </p:cNvSpPr>
              <p:nvPr/>
            </p:nvSpPr>
            <p:spPr bwMode="auto">
              <a:xfrm flipV="1">
                <a:off x="457200" y="2743201"/>
                <a:ext cx="1406525" cy="990600"/>
              </a:xfrm>
              <a:custGeom>
                <a:avLst/>
                <a:gdLst>
                  <a:gd name="G0" fmla="+- 20992 0 0"/>
                  <a:gd name="G1" fmla="+- 21600 0 0"/>
                  <a:gd name="G2" fmla="+- 21600 0 0"/>
                  <a:gd name="T0" fmla="*/ 0 w 22571"/>
                  <a:gd name="T1" fmla="*/ 16510 h 21600"/>
                  <a:gd name="T2" fmla="*/ 22571 w 22571"/>
                  <a:gd name="T3" fmla="*/ 58 h 21600"/>
                  <a:gd name="T4" fmla="*/ 20992 w 2257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71" h="21600" fill="none" extrusionOk="0">
                    <a:moveTo>
                      <a:pt x="0" y="16510"/>
                    </a:moveTo>
                    <a:cubicBezTo>
                      <a:pt x="2349" y="6822"/>
                      <a:pt x="11023" y="-1"/>
                      <a:pt x="20992" y="0"/>
                    </a:cubicBezTo>
                    <a:cubicBezTo>
                      <a:pt x="21518" y="0"/>
                      <a:pt x="22045" y="19"/>
                      <a:pt x="22571" y="57"/>
                    </a:cubicBezTo>
                  </a:path>
                  <a:path w="22571" h="21600" stroke="0" extrusionOk="0">
                    <a:moveTo>
                      <a:pt x="0" y="16510"/>
                    </a:moveTo>
                    <a:cubicBezTo>
                      <a:pt x="2349" y="6822"/>
                      <a:pt x="11023" y="-1"/>
                      <a:pt x="20992" y="0"/>
                    </a:cubicBezTo>
                    <a:cubicBezTo>
                      <a:pt x="21518" y="0"/>
                      <a:pt x="22045" y="19"/>
                      <a:pt x="22571" y="57"/>
                    </a:cubicBezTo>
                    <a:lnTo>
                      <a:pt x="2099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Line 28"/>
              <p:cNvSpPr>
                <a:spLocks noChangeShapeType="1"/>
              </p:cNvSpPr>
              <p:nvPr/>
            </p:nvSpPr>
            <p:spPr bwMode="auto">
              <a:xfrm>
                <a:off x="2016125" y="1905001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Line 30"/>
              <p:cNvSpPr>
                <a:spLocks noChangeShapeType="1"/>
              </p:cNvSpPr>
              <p:nvPr/>
            </p:nvSpPr>
            <p:spPr bwMode="auto">
              <a:xfrm flipV="1">
                <a:off x="2016125" y="2895601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Arc 32"/>
              <p:cNvSpPr>
                <a:spLocks/>
              </p:cNvSpPr>
              <p:nvPr/>
            </p:nvSpPr>
            <p:spPr bwMode="auto">
              <a:xfrm>
                <a:off x="457200" y="1676401"/>
                <a:ext cx="1343025" cy="990600"/>
              </a:xfrm>
              <a:custGeom>
                <a:avLst/>
                <a:gdLst>
                  <a:gd name="G0" fmla="+- 20992 0 0"/>
                  <a:gd name="G1" fmla="+- 21600 0 0"/>
                  <a:gd name="G2" fmla="+- 21600 0 0"/>
                  <a:gd name="T0" fmla="*/ 0 w 22571"/>
                  <a:gd name="T1" fmla="*/ 16510 h 21600"/>
                  <a:gd name="T2" fmla="*/ 22571 w 22571"/>
                  <a:gd name="T3" fmla="*/ 58 h 21600"/>
                  <a:gd name="T4" fmla="*/ 20992 w 2257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71" h="21600" fill="none" extrusionOk="0">
                    <a:moveTo>
                      <a:pt x="0" y="16510"/>
                    </a:moveTo>
                    <a:cubicBezTo>
                      <a:pt x="2349" y="6822"/>
                      <a:pt x="11023" y="-1"/>
                      <a:pt x="20992" y="0"/>
                    </a:cubicBezTo>
                    <a:cubicBezTo>
                      <a:pt x="21518" y="0"/>
                      <a:pt x="22045" y="19"/>
                      <a:pt x="22571" y="57"/>
                    </a:cubicBezTo>
                  </a:path>
                  <a:path w="22571" h="21600" stroke="0" extrusionOk="0">
                    <a:moveTo>
                      <a:pt x="0" y="16510"/>
                    </a:moveTo>
                    <a:cubicBezTo>
                      <a:pt x="2349" y="6822"/>
                      <a:pt x="11023" y="-1"/>
                      <a:pt x="20992" y="0"/>
                    </a:cubicBezTo>
                    <a:cubicBezTo>
                      <a:pt x="21518" y="0"/>
                      <a:pt x="22045" y="19"/>
                      <a:pt x="22571" y="57"/>
                    </a:cubicBezTo>
                    <a:lnTo>
                      <a:pt x="2099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28636" y="2414582"/>
                  <a:ext cx="45884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  <m:sup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636" y="2414582"/>
                  <a:ext cx="458844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2381232" y="1266812"/>
                  <a:ext cx="458844" cy="476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kumimoji="0" lang="en-US" sz="2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1232" y="1266812"/>
                  <a:ext cx="458844" cy="4764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424091" y="3395665"/>
                  <a:ext cx="45884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  <m:sup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4091" y="3395665"/>
                  <a:ext cx="458844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271558" y="1820861"/>
                  <a:ext cx="947888" cy="636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mr-IN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den>
                        </m:f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𝑔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558" y="1820861"/>
                  <a:ext cx="947888" cy="63684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1352519" y="2956595"/>
                  <a:ext cx="740074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𝑔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2519" y="2956595"/>
                  <a:ext cx="740074" cy="338554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091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2271687" y="2300276"/>
                  <a:ext cx="530145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𝐶𝑃</m:t>
                            </m:r>
                          </m:sub>
                        </m:sSub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687" y="2300276"/>
                  <a:ext cx="530145" cy="40011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2653513" y="1778489"/>
                  <a:ext cx="582595" cy="4179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ba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sub>
                            </m:sSub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𝐶𝑃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3513" y="1778489"/>
                  <a:ext cx="582595" cy="41793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9375" r="-4167" b="-16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 flipH="1">
                  <a:off x="2653513" y="2920876"/>
                  <a:ext cx="608522" cy="3745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sub>
                            </m:sSub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𝐶𝑃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653513" y="2920876"/>
                  <a:ext cx="608522" cy="374526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7000" r="-2000" b="-177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661973" y="3805301"/>
            <a:ext cx="5105400" cy="369332"/>
            <a:chOff x="661973" y="3805301"/>
            <a:chExt cx="5105400" cy="369332"/>
          </a:xfrm>
        </p:grpSpPr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>
              <a:off x="661973" y="3833808"/>
              <a:ext cx="5105400" cy="304800"/>
            </a:xfrm>
            <a:prstGeom prst="parallelogram">
              <a:avLst>
                <a:gd name="adj" fmla="val 4187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271948" y="3805301"/>
                  <a:ext cx="45153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𝐶𝑃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1948" y="3805301"/>
                  <a:ext cx="451534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6216" r="-13514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6044" y="699974"/>
                <a:ext cx="52091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800" b="0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</a:t>
                </a:r>
                <a14:m>
                  <m:oMath xmlns:m="http://schemas.openxmlformats.org/officeDocument/2006/math">
                    <m:r>
                      <a:rPr kumimoji="0" lang="en-US" sz="2800" b="0" i="1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Amplitude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44" y="699974"/>
                <a:ext cx="5209183" cy="523220"/>
              </a:xfrm>
              <a:prstGeom prst="rect">
                <a:avLst/>
              </a:prstGeom>
              <a:blipFill rotWithShape="0">
                <a:blip r:embed="rId19"/>
                <a:stretch>
                  <a:fillRect t="-11628" r="-10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49983" y="722058"/>
                <a:ext cx="2624693" cy="626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±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mr-I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±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983" y="722058"/>
                <a:ext cx="2624693" cy="62645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08150" y="1599426"/>
                <a:ext cx="2694264" cy="394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150" y="1599426"/>
                <a:ext cx="2694264" cy="394082"/>
              </a:xfrm>
              <a:prstGeom prst="rect">
                <a:avLst/>
              </a:prstGeom>
              <a:blipFill rotWithShape="0">
                <a:blip r:embed="rId21"/>
                <a:stretch>
                  <a:fillRect l="-2036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960898" y="2121381"/>
                <a:ext cx="1588768" cy="75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kumimoji="0" lang="mr-I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bar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bar>
                            </m:e>
                            <m:sub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𝐶𝑃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𝐶𝑃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98" y="2121381"/>
                <a:ext cx="1588768" cy="757900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513166" y="4440041"/>
                <a:ext cx="28632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bar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bar>
                        </m:e>
                        <m:sub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mr-I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166" y="4440041"/>
                <a:ext cx="2863220" cy="760721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27534" y="1931658"/>
                <a:ext cx="5740289" cy="6373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kumimoji="0" lang="mr-I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0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Δ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Γ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mr-I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kumimoji="0" lang="mr-IN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0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Δ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Γ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534" y="1931658"/>
                <a:ext cx="5740289" cy="63735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168484" y="3478927"/>
                <a:ext cx="5740289" cy="6373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kumimoji="0" lang="mr-I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0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Δ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Γ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mr-I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kumimoji="0" lang="mr-IN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0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Δ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Γ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484" y="3478927"/>
                <a:ext cx="5740289" cy="637354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59667" y="2663660"/>
                <a:ext cx="2722092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𝑖𝑚𝑡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Γ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𝑚𝑡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667" y="2663660"/>
                <a:ext cx="2722092" cy="57618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881522" y="4207714"/>
                <a:ext cx="2816797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𝑖𝑚𝑡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Γ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𝒊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𝑚𝑡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522" y="4207714"/>
                <a:ext cx="2816797" cy="576183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41"/>
              <p:cNvSpPr txBox="1">
                <a:spLocks noChangeArrowheads="1"/>
              </p:cNvSpPr>
              <p:nvPr/>
            </p:nvSpPr>
            <p:spPr bwMode="auto">
              <a:xfrm>
                <a:off x="6861399" y="5310440"/>
                <a:ext cx="5008679" cy="9541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neutral B mesons,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has a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</a:t>
                </a:r>
                <a:r>
                  <a:rPr kumimoji="0" lang="en-US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C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C00FF"/>
                    </a:solidFill>
                    <a:effectLst/>
                    <a:uLnTx/>
                    <a:uFillTx/>
                    <a:latin typeface="Times New Roman" charset="0"/>
                    <a:ea typeface="+mn-ea"/>
                    <a:cs typeface="+mn-cs"/>
                  </a:rPr>
                  <a:t>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phase difference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wrt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</m:t>
                        </m:r>
                      </m:sub>
                    </m:sSub>
                  </m:oMath>
                </a14:m>
                <a:endParaRPr kumimoji="0" lang="en-GB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4C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1399" y="5310440"/>
                <a:ext cx="5008679" cy="954107"/>
              </a:xfrm>
              <a:prstGeom prst="rect">
                <a:avLst/>
              </a:prstGeom>
              <a:blipFill rotWithShape="0">
                <a:blip r:embed="rId28"/>
                <a:stretch>
                  <a:fillRect l="-1090" t="-4321" b="-14815"/>
                </a:stretch>
              </a:blip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843376" y="5303664"/>
                <a:ext cx="2441053" cy="726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bar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e>
                          </m:bar>
                        </m:e>
                        <m:sub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𝐶𝑃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bar>
                            </m:e>
                            <m:sub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𝐶𝑃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𝐶𝑃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376" y="5303664"/>
                <a:ext cx="2441053" cy="726866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A17E574-0687-1A47-9147-199D8A9613D5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5242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7" grpId="0"/>
      <p:bldP spid="60" grpId="0"/>
      <p:bldP spid="11" grpId="0"/>
      <p:bldP spid="62" grpId="0"/>
      <p:bldP spid="12" grpId="0"/>
      <p:bldP spid="63" grpId="0"/>
      <p:bldP spid="64" grpId="0" animBg="1" autoUpdateAnimBg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Recap: Interfering Amplitudes: CP violation!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6044" y="699974"/>
                <a:ext cx="52091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u="sng" smtClean="0">
                        <a:latin typeface="Cambria Math" charset="0"/>
                      </a:rPr>
                      <m:t>𝑡</m:t>
                    </m:r>
                    <m:r>
                      <a:rPr lang="en-US" sz="2800" b="0" i="1" u="sng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800" u="sng" dirty="0"/>
                  <a:t>                </a:t>
                </a:r>
                <a14:m>
                  <m:oMath xmlns:m="http://schemas.openxmlformats.org/officeDocument/2006/math">
                    <m:r>
                      <a:rPr lang="en-US" sz="2800" b="0" i="1" u="sng" dirty="0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800" u="sng" dirty="0"/>
                  <a:t>               Amplitude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44" y="699974"/>
                <a:ext cx="5209183" cy="523220"/>
              </a:xfrm>
              <a:prstGeom prst="rect">
                <a:avLst/>
              </a:prstGeom>
              <a:blipFill rotWithShape="0">
                <a:blip r:embed="rId2"/>
                <a:stretch>
                  <a:fillRect t="-11628" r="-10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684334" y="4191000"/>
            <a:ext cx="2971800" cy="1460500"/>
            <a:chOff x="528" y="2640"/>
            <a:chExt cx="1872" cy="920"/>
          </a:xfrm>
        </p:grpSpPr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528" y="3552"/>
              <a:ext cx="1392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V="1">
              <a:off x="528" y="264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V="1">
              <a:off x="528" y="2832"/>
              <a:ext cx="480" cy="7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Arc 25"/>
            <p:cNvSpPr>
              <a:spLocks/>
            </p:cNvSpPr>
            <p:nvPr/>
          </p:nvSpPr>
          <p:spPr bwMode="auto">
            <a:xfrm rot="21000000">
              <a:off x="539" y="3119"/>
              <a:ext cx="192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V="1">
              <a:off x="1904" y="2840"/>
              <a:ext cx="480" cy="72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V="1">
              <a:off x="528" y="2880"/>
              <a:ext cx="1824" cy="67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1008" y="2832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9" name="Group 31"/>
          <p:cNvGrpSpPr>
            <a:grpSpLocks/>
          </p:cNvGrpSpPr>
          <p:nvPr/>
        </p:nvGrpSpPr>
        <p:grpSpPr bwMode="auto">
          <a:xfrm>
            <a:off x="7316792" y="4178652"/>
            <a:ext cx="2971800" cy="1461898"/>
            <a:chOff x="3360" y="2784"/>
            <a:chExt cx="1872" cy="864"/>
          </a:xfrm>
        </p:grpSpPr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3840" y="3648"/>
              <a:ext cx="1392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flipV="1">
              <a:off x="3840" y="278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 flipH="1" flipV="1">
              <a:off x="3360" y="2976"/>
              <a:ext cx="480" cy="6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Arc 38"/>
            <p:cNvSpPr>
              <a:spLocks/>
            </p:cNvSpPr>
            <p:nvPr/>
          </p:nvSpPr>
          <p:spPr bwMode="auto">
            <a:xfrm rot="16800000">
              <a:off x="3659" y="3254"/>
              <a:ext cx="192" cy="1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 flipH="1" flipV="1">
              <a:off x="4752" y="2976"/>
              <a:ext cx="480" cy="67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 flipV="1">
              <a:off x="3840" y="3024"/>
              <a:ext cx="912" cy="624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>
              <a:off x="3408" y="2976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81317" y="4053185"/>
                <a:ext cx="17322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𝜆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317" y="4053185"/>
                <a:ext cx="1732205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3169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142417" y="3881581"/>
                <a:ext cx="1780231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2417" y="3881581"/>
                <a:ext cx="1780231" cy="5781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028160" y="5431679"/>
                <a:ext cx="6730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160" y="5431679"/>
                <a:ext cx="673069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9091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0428315" y="5497611"/>
                <a:ext cx="6730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315" y="5497611"/>
                <a:ext cx="673069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9091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388152" y="3748744"/>
                <a:ext cx="6730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152" y="3748744"/>
                <a:ext cx="673069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9091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784202" y="3801128"/>
                <a:ext cx="6730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202" y="3801128"/>
                <a:ext cx="673069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9091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168449" y="4096973"/>
                <a:ext cx="8665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𝜆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449" y="4096973"/>
                <a:ext cx="866584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7746" t="-143137" b="-17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579424" y="3955016"/>
                <a:ext cx="914609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424" y="3955016"/>
                <a:ext cx="914609" cy="57817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546027" y="4541997"/>
                <a:ext cx="84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𝑤𝑒𝑎𝑘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027" y="4541997"/>
                <a:ext cx="846770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7355340" y="4450307"/>
                <a:ext cx="84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𝑤𝑒𝑎𝑘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340" y="4450307"/>
                <a:ext cx="846770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44"/>
          <p:cNvGrpSpPr>
            <a:grpSpLocks/>
          </p:cNvGrpSpPr>
          <p:nvPr/>
        </p:nvGrpSpPr>
        <p:grpSpPr bwMode="auto">
          <a:xfrm>
            <a:off x="539548" y="5728503"/>
            <a:ext cx="1038225" cy="928687"/>
            <a:chOff x="0" y="3385"/>
            <a:chExt cx="654" cy="585"/>
          </a:xfrm>
        </p:grpSpPr>
        <p:sp>
          <p:nvSpPr>
            <p:cNvPr id="54" name="Text Box 45"/>
            <p:cNvSpPr txBox="1">
              <a:spLocks noChangeArrowheads="1"/>
            </p:cNvSpPr>
            <p:nvPr/>
          </p:nvSpPr>
          <p:spPr bwMode="auto">
            <a:xfrm>
              <a:off x="323" y="3643"/>
              <a:ext cx="316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/>
                <a:t>re</a:t>
              </a:r>
              <a:endParaRPr lang="en-GB" sz="2800"/>
            </a:p>
          </p:txBody>
        </p:sp>
        <p:sp>
          <p:nvSpPr>
            <p:cNvPr id="55" name="Text Box 46"/>
            <p:cNvSpPr txBox="1">
              <a:spLocks noChangeArrowheads="1"/>
            </p:cNvSpPr>
            <p:nvPr/>
          </p:nvSpPr>
          <p:spPr bwMode="auto">
            <a:xfrm>
              <a:off x="0" y="3416"/>
              <a:ext cx="353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/>
                <a:t>im</a:t>
              </a:r>
              <a:endParaRPr lang="en-GB" sz="2800" dirty="0"/>
            </a:p>
          </p:txBody>
        </p:sp>
        <p:sp>
          <p:nvSpPr>
            <p:cNvPr id="56" name="Line 47"/>
            <p:cNvSpPr>
              <a:spLocks noChangeShapeType="1"/>
            </p:cNvSpPr>
            <p:nvPr/>
          </p:nvSpPr>
          <p:spPr bwMode="auto">
            <a:xfrm flipV="1">
              <a:off x="331" y="3385"/>
              <a:ext cx="0" cy="3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57" name="Line 48"/>
            <p:cNvSpPr>
              <a:spLocks noChangeShapeType="1"/>
            </p:cNvSpPr>
            <p:nvPr/>
          </p:nvSpPr>
          <p:spPr bwMode="auto">
            <a:xfrm flipV="1">
              <a:off x="323" y="3732"/>
              <a:ext cx="33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2390492" y="6052065"/>
                <a:ext cx="1485791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492" y="6052065"/>
                <a:ext cx="1485791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8621121" y="5981952"/>
                <a:ext cx="1485791" cy="5130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2800" b="0" i="1" smtClean="0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121" y="5981952"/>
                <a:ext cx="1485791" cy="513089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57221" y="1500187"/>
                <a:ext cx="22645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        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     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1" y="1500187"/>
                <a:ext cx="2264530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2695" t="-140984" r="-539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700085" y="2017184"/>
                <a:ext cx="2264530" cy="439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2400" b="0" i="1" smtClean="0">
                          <a:latin typeface="Cambria Math" charset="0"/>
                        </a:rPr>
                        <m:t>        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     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5" y="2017184"/>
                <a:ext cx="2264530" cy="43980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865363" y="1370823"/>
                <a:ext cx="2694264" cy="394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363" y="1370823"/>
                <a:ext cx="2694264" cy="394082"/>
              </a:xfrm>
              <a:prstGeom prst="rect">
                <a:avLst/>
              </a:prstGeom>
              <a:blipFill rotWithShape="0">
                <a:blip r:embed="rId17"/>
                <a:stretch>
                  <a:fillRect l="-203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780885" y="1869519"/>
                <a:ext cx="28632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</m:bar>
                        </m:e>
                        <m:sub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mr-IN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𝜆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885" y="1869519"/>
                <a:ext cx="2863220" cy="76072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7785104" y="945826"/>
                <a:ext cx="3399392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𝑖𝑚𝑡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func>
                        <m:func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mr-IN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𝑚𝑡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5104" y="945826"/>
                <a:ext cx="3399392" cy="633828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778535" y="1783127"/>
                <a:ext cx="3510000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𝑖𝑚𝑡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r>
                        <a:rPr lang="en-US" sz="2200" b="1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𝒊</m:t>
                      </m:r>
                      <m:r>
                        <a:rPr lang="en-US" sz="22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 </m:t>
                      </m:r>
                      <m:func>
                        <m:func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mr-IN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𝑚𝑡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535" y="1783127"/>
                <a:ext cx="3510000" cy="633828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7806725" y="2565092"/>
                <a:ext cx="3141373" cy="8336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mr-IN" sz="2200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</m:bar>
                            </m:e>
                            <m: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𝐶𝑃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𝐶𝑃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𝑤𝑒𝑎𝑘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6725" y="2565092"/>
                <a:ext cx="3141373" cy="833626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207104" y="2783541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(CKM)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5983" y="5026966"/>
            <a:ext cx="2079287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 </a:t>
            </a:r>
            <a:r>
              <a:rPr lang="en-US" sz="2000" dirty="0">
                <a:solidFill>
                  <a:srgbClr val="7030A0"/>
                </a:solidFill>
              </a:rPr>
              <a:t>CP-Violation 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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1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Recap: Interfering Amplitudes: time dependent CP violation!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6044" y="699974"/>
                <a:ext cx="52091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u="sng" smtClean="0">
                        <a:latin typeface="Cambria Math" charset="0"/>
                      </a:rPr>
                      <m:t>𝑡</m:t>
                    </m:r>
                    <m:r>
                      <a:rPr lang="en-US" sz="2800" b="0" i="1" u="sng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800" u="sng" dirty="0"/>
                  <a:t>                </a:t>
                </a:r>
                <a14:m>
                  <m:oMath xmlns:m="http://schemas.openxmlformats.org/officeDocument/2006/math">
                    <m:r>
                      <a:rPr lang="en-US" sz="2800" b="0" i="1" u="sng" dirty="0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800" u="sng" dirty="0"/>
                  <a:t>               Amplitude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44" y="699974"/>
                <a:ext cx="5209183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10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7221" y="1500187"/>
                <a:ext cx="22645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        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     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1" y="1500187"/>
                <a:ext cx="226453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695" t="-140984" r="-539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0085" y="2017184"/>
                <a:ext cx="2264530" cy="439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2400" b="0" i="1" smtClean="0">
                          <a:latin typeface="Cambria Math" charset="0"/>
                        </a:rPr>
                        <m:t>        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     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5" y="2017184"/>
                <a:ext cx="2264530" cy="43980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43341" y="1225656"/>
                <a:ext cx="5164299" cy="643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𝑖𝑚𝑡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charset="0"/>
                                    </a:rPr>
                                    <m:t>Δ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𝑚𝑡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CC00FF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𝜆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charset="0"/>
                                    </a:rPr>
                                    <m:t>Δ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𝑚𝑡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341" y="1225656"/>
                <a:ext cx="5164299" cy="64325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843340" y="1957329"/>
                <a:ext cx="5216107" cy="643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</m:bar>
                        </m:e>
                        <m:sub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𝐶𝑃</m:t>
                              </m:r>
                            </m:sub>
                          </m:sSub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𝑖𝑚𝑡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charset="0"/>
                                    </a:rPr>
                                    <m:t>Δ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𝑚𝑡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CC00FF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mr-IN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charset="0"/>
                                    </a:rPr>
                                    <m:t>Δ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𝑚𝑡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340" y="1957329"/>
                <a:ext cx="5216107" cy="64325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1752600" y="3927471"/>
            <a:ext cx="2209800" cy="1168400"/>
            <a:chOff x="144" y="2912"/>
            <a:chExt cx="1392" cy="736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144" y="292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V="1">
              <a:off x="144" y="2912"/>
              <a:ext cx="13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144" y="364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144" y="3632"/>
              <a:ext cx="13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20"/>
          <p:cNvGrpSpPr>
            <a:grpSpLocks/>
          </p:cNvGrpSpPr>
          <p:nvPr/>
        </p:nvGrpSpPr>
        <p:grpSpPr bwMode="auto">
          <a:xfrm>
            <a:off x="7594609" y="3033709"/>
            <a:ext cx="1016000" cy="2374900"/>
            <a:chOff x="3536" y="2349"/>
            <a:chExt cx="640" cy="1496"/>
          </a:xfrm>
        </p:grpSpPr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V="1">
              <a:off x="3832" y="2349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V="1">
              <a:off x="3832" y="2493"/>
              <a:ext cx="33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Arc 23"/>
            <p:cNvSpPr>
              <a:spLocks/>
            </p:cNvSpPr>
            <p:nvPr/>
          </p:nvSpPr>
          <p:spPr bwMode="auto">
            <a:xfrm rot="21000000">
              <a:off x="3843" y="2540"/>
              <a:ext cx="192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V="1">
              <a:off x="3832" y="3213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 flipV="1">
              <a:off x="3544" y="3405"/>
              <a:ext cx="28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Arc 28"/>
            <p:cNvSpPr>
              <a:spLocks/>
            </p:cNvSpPr>
            <p:nvPr/>
          </p:nvSpPr>
          <p:spPr bwMode="auto">
            <a:xfrm rot="16800000">
              <a:off x="3628" y="3321"/>
              <a:ext cx="192" cy="1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 flipH="1" flipV="1">
              <a:off x="3536" y="3413"/>
              <a:ext cx="288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V="1">
              <a:off x="3848" y="2493"/>
              <a:ext cx="328" cy="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36" name="Group 32"/>
          <p:cNvGrpSpPr>
            <a:grpSpLocks/>
          </p:cNvGrpSpPr>
          <p:nvPr/>
        </p:nvGrpSpPr>
        <p:grpSpPr bwMode="auto">
          <a:xfrm>
            <a:off x="4395792" y="2886072"/>
            <a:ext cx="2438400" cy="2590800"/>
            <a:chOff x="1728" y="2256"/>
            <a:chExt cx="1536" cy="1632"/>
          </a:xfrm>
        </p:grpSpPr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2064" y="3024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V="1">
              <a:off x="2064" y="225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 flipV="1">
              <a:off x="2064" y="2400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0" name="Arc 36"/>
            <p:cNvSpPr>
              <a:spLocks/>
            </p:cNvSpPr>
            <p:nvPr/>
          </p:nvSpPr>
          <p:spPr bwMode="auto">
            <a:xfrm rot="21000000">
              <a:off x="2075" y="2591"/>
              <a:ext cx="192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2064" y="388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 flipV="1">
              <a:off x="2064" y="312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 flipH="1" flipV="1">
              <a:off x="1728" y="3264"/>
              <a:ext cx="33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6" name="Arc 42"/>
            <p:cNvSpPr>
              <a:spLocks/>
            </p:cNvSpPr>
            <p:nvPr/>
          </p:nvSpPr>
          <p:spPr bwMode="auto">
            <a:xfrm rot="16800000">
              <a:off x="1860" y="3372"/>
              <a:ext cx="192" cy="1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H="1" flipV="1">
              <a:off x="2496" y="3264"/>
              <a:ext cx="33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 flipV="1">
              <a:off x="2064" y="3312"/>
              <a:ext cx="432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9" name="Line 45"/>
            <p:cNvSpPr>
              <a:spLocks noChangeShapeType="1"/>
            </p:cNvSpPr>
            <p:nvPr/>
          </p:nvSpPr>
          <p:spPr bwMode="auto">
            <a:xfrm>
              <a:off x="1736" y="3264"/>
              <a:ext cx="76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0" name="Line 46"/>
            <p:cNvSpPr>
              <a:spLocks noChangeShapeType="1"/>
            </p:cNvSpPr>
            <p:nvPr/>
          </p:nvSpPr>
          <p:spPr bwMode="auto">
            <a:xfrm>
              <a:off x="2496" y="2400"/>
              <a:ext cx="76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1" name="Line 47"/>
            <p:cNvSpPr>
              <a:spLocks noChangeShapeType="1"/>
            </p:cNvSpPr>
            <p:nvPr/>
          </p:nvSpPr>
          <p:spPr bwMode="auto">
            <a:xfrm flipV="1">
              <a:off x="2832" y="2400"/>
              <a:ext cx="432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2" name="Line 48"/>
            <p:cNvSpPr>
              <a:spLocks noChangeShapeType="1"/>
            </p:cNvSpPr>
            <p:nvPr/>
          </p:nvSpPr>
          <p:spPr bwMode="auto">
            <a:xfrm flipV="1">
              <a:off x="2064" y="2448"/>
              <a:ext cx="1152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9586928" y="3186109"/>
            <a:ext cx="1524000" cy="2133600"/>
            <a:chOff x="4512" y="2445"/>
            <a:chExt cx="960" cy="1344"/>
          </a:xfrm>
        </p:grpSpPr>
        <p:sp>
          <p:nvSpPr>
            <p:cNvPr id="55" name="Line 51"/>
            <p:cNvSpPr>
              <a:spLocks noChangeShapeType="1"/>
            </p:cNvSpPr>
            <p:nvPr/>
          </p:nvSpPr>
          <p:spPr bwMode="auto">
            <a:xfrm flipH="1" flipV="1">
              <a:off x="4512" y="3453"/>
              <a:ext cx="240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6" name="Line 52"/>
            <p:cNvSpPr>
              <a:spLocks noChangeShapeType="1"/>
            </p:cNvSpPr>
            <p:nvPr/>
          </p:nvSpPr>
          <p:spPr bwMode="auto">
            <a:xfrm flipH="1">
              <a:off x="4512" y="3453"/>
              <a:ext cx="43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57" name="Group 53"/>
            <p:cNvGrpSpPr>
              <a:grpSpLocks/>
            </p:cNvGrpSpPr>
            <p:nvPr/>
          </p:nvGrpSpPr>
          <p:grpSpPr bwMode="auto">
            <a:xfrm>
              <a:off x="4560" y="2445"/>
              <a:ext cx="912" cy="1344"/>
              <a:chOff x="4560" y="2445"/>
              <a:chExt cx="912" cy="1344"/>
            </a:xfrm>
          </p:grpSpPr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 flipH="1">
                <a:off x="4752" y="2925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9" name="Line 55"/>
              <p:cNvSpPr>
                <a:spLocks noChangeShapeType="1"/>
              </p:cNvSpPr>
              <p:nvPr/>
            </p:nvSpPr>
            <p:spPr bwMode="auto">
              <a:xfrm flipV="1">
                <a:off x="5184" y="2445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0" name="Line 56"/>
              <p:cNvSpPr>
                <a:spLocks noChangeShapeType="1"/>
              </p:cNvSpPr>
              <p:nvPr/>
            </p:nvSpPr>
            <p:spPr bwMode="auto">
              <a:xfrm flipV="1">
                <a:off x="5184" y="2541"/>
                <a:ext cx="288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1" name="Arc 57"/>
              <p:cNvSpPr>
                <a:spLocks/>
              </p:cNvSpPr>
              <p:nvPr/>
            </p:nvSpPr>
            <p:spPr bwMode="auto">
              <a:xfrm rot="21000000">
                <a:off x="5195" y="2492"/>
                <a:ext cx="192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3" name="Line 59"/>
              <p:cNvSpPr>
                <a:spLocks noChangeShapeType="1"/>
              </p:cNvSpPr>
              <p:nvPr/>
            </p:nvSpPr>
            <p:spPr bwMode="auto">
              <a:xfrm flipH="1">
                <a:off x="4752" y="3789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4" name="Line 60"/>
              <p:cNvSpPr>
                <a:spLocks noChangeShapeType="1"/>
              </p:cNvSpPr>
              <p:nvPr/>
            </p:nvSpPr>
            <p:spPr bwMode="auto">
              <a:xfrm flipV="1">
                <a:off x="5184" y="3309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5" name="Line 61"/>
              <p:cNvSpPr>
                <a:spLocks noChangeShapeType="1"/>
              </p:cNvSpPr>
              <p:nvPr/>
            </p:nvSpPr>
            <p:spPr bwMode="auto">
              <a:xfrm flipH="1" flipV="1">
                <a:off x="4944" y="3453"/>
                <a:ext cx="24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7" name="Arc 63"/>
              <p:cNvSpPr>
                <a:spLocks/>
              </p:cNvSpPr>
              <p:nvPr/>
            </p:nvSpPr>
            <p:spPr bwMode="auto">
              <a:xfrm rot="16800000">
                <a:off x="4932" y="3273"/>
                <a:ext cx="192" cy="16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8" name="Line 64"/>
              <p:cNvSpPr>
                <a:spLocks noChangeShapeType="1"/>
              </p:cNvSpPr>
              <p:nvPr/>
            </p:nvSpPr>
            <p:spPr bwMode="auto">
              <a:xfrm flipH="1" flipV="1">
                <a:off x="4560" y="3453"/>
                <a:ext cx="624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9" name="Line 65"/>
              <p:cNvSpPr>
                <a:spLocks noChangeShapeType="1"/>
              </p:cNvSpPr>
              <p:nvPr/>
            </p:nvSpPr>
            <p:spPr bwMode="auto">
              <a:xfrm flipH="1">
                <a:off x="5024" y="2565"/>
                <a:ext cx="432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0" name="Line 66"/>
              <p:cNvSpPr>
                <a:spLocks noChangeShapeType="1"/>
              </p:cNvSpPr>
              <p:nvPr/>
            </p:nvSpPr>
            <p:spPr bwMode="auto">
              <a:xfrm flipV="1">
                <a:off x="4752" y="2549"/>
                <a:ext cx="288" cy="384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1" name="Line 67"/>
              <p:cNvSpPr>
                <a:spLocks noChangeShapeType="1"/>
              </p:cNvSpPr>
              <p:nvPr/>
            </p:nvSpPr>
            <p:spPr bwMode="auto">
              <a:xfrm flipH="1" flipV="1">
                <a:off x="5040" y="2589"/>
                <a:ext cx="136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58303" y="3033794"/>
            <a:ext cx="1587555" cy="604252"/>
            <a:chOff x="1752600" y="3091448"/>
            <a:chExt cx="1587555" cy="6042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832350" y="3175597"/>
                  <a:ext cx="1485791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2350" y="3175597"/>
                  <a:ext cx="1485791" cy="4308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1752600" y="3091448"/>
              <a:ext cx="1587555" cy="6042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4811787" y="2866663"/>
                <a:ext cx="84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𝑤𝑒𝑎𝑘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787" y="2866663"/>
                <a:ext cx="846770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111629" y="4105272"/>
                <a:ext cx="84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𝑤𝑒𝑎𝑘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629" y="4105272"/>
                <a:ext cx="846770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980371" y="2889248"/>
                <a:ext cx="84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𝑤𝑒𝑎𝑘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371" y="2889248"/>
                <a:ext cx="846770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10573780" y="2898871"/>
                <a:ext cx="84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𝑤𝑒𝑎𝑘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780" y="2898871"/>
                <a:ext cx="84677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7217669" y="4203901"/>
                <a:ext cx="84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𝑤𝑒𝑎𝑘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669" y="4203901"/>
                <a:ext cx="846770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9964436" y="4105272"/>
                <a:ext cx="84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𝑤𝑒𝑎𝑘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4436" y="4105272"/>
                <a:ext cx="84677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2145858" y="5746728"/>
                <a:ext cx="15495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𝑚𝑡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58" y="5746728"/>
                <a:ext cx="1549527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3937" t="-171667" r="-12992" b="-2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4411603" y="5743035"/>
                <a:ext cx="19093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𝑚𝑡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603" y="5743035"/>
                <a:ext cx="1909304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3514" t="-167213" r="-39617" b="-2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231005" y="5710222"/>
                <a:ext cx="19093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𝑚𝑡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005" y="5710222"/>
                <a:ext cx="1909304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3195" t="-171667" r="-39936" b="-2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9775838" y="5696947"/>
                <a:ext cx="20792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𝑚𝑡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3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5838" y="5696947"/>
                <a:ext cx="2079224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3226" t="-171667" r="-36070" b="-2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/>
          <p:cNvGrpSpPr/>
          <p:nvPr/>
        </p:nvGrpSpPr>
        <p:grpSpPr>
          <a:xfrm>
            <a:off x="575094" y="4331783"/>
            <a:ext cx="1587555" cy="604252"/>
            <a:chOff x="1752600" y="3091448"/>
            <a:chExt cx="1587555" cy="6042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1832350" y="3175597"/>
                  <a:ext cx="1485791" cy="5130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  <m:r>
                          <a:rPr lang="en-US" sz="2800" b="0" i="1" smtClean="0">
                            <a:latin typeface="Cambria Math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2350" y="3175597"/>
                  <a:ext cx="1485791" cy="51308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Rectangle 85"/>
            <p:cNvSpPr/>
            <p:nvPr/>
          </p:nvSpPr>
          <p:spPr>
            <a:xfrm>
              <a:off x="1752600" y="3091448"/>
              <a:ext cx="1587555" cy="6042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7" name="Straight Connector 86"/>
          <p:cNvCxnSpPr/>
          <p:nvPr/>
        </p:nvCxnSpPr>
        <p:spPr>
          <a:xfrm>
            <a:off x="1524000" y="2908242"/>
            <a:ext cx="9144000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481530" y="5563974"/>
            <a:ext cx="9144000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514009" y="4247358"/>
            <a:ext cx="9144000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409642" y="6076046"/>
            <a:ext cx="965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No CPV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23431" y="6050317"/>
            <a:ext cx="688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CPV!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543392" y="6019976"/>
            <a:ext cx="965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No CPV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084690" y="6021748"/>
            <a:ext cx="688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CPV!</a:t>
            </a:r>
          </a:p>
        </p:txBody>
      </p:sp>
      <p:sp>
        <p:nvSpPr>
          <p:cNvPr id="94" name="Text Box 73"/>
          <p:cNvSpPr txBox="1">
            <a:spLocks noChangeArrowheads="1"/>
          </p:cNvSpPr>
          <p:nvPr/>
        </p:nvSpPr>
        <p:spPr bwMode="auto">
          <a:xfrm>
            <a:off x="3274432" y="6114012"/>
            <a:ext cx="6298777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Decay-Time Dependent CP Asymmetry!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2982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90" grpId="0"/>
      <p:bldP spid="91" grpId="0"/>
      <p:bldP spid="92" grpId="0"/>
      <p:bldP spid="93" grpId="0"/>
      <p:bldP spid="9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Recap: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𝐾</m:t>
                    </m:r>
                  </m:oMath>
                </a14:m>
                <a:r>
                  <a:rPr lang="en-US" dirty="0"/>
                  <a:t> : Quantum Interference Experiment @ </a:t>
                </a:r>
                <a:r>
                  <a:rPr lang="en-US" dirty="0" err="1"/>
                  <a:t>LHCb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471483" y="890571"/>
            <a:ext cx="6524624" cy="2438400"/>
            <a:chOff x="400043" y="1419217"/>
            <a:chExt cx="6524624" cy="2438400"/>
          </a:xfrm>
        </p:grpSpPr>
        <p:grpSp>
          <p:nvGrpSpPr>
            <p:cNvPr id="4" name="Group 3"/>
            <p:cNvGrpSpPr/>
            <p:nvPr/>
          </p:nvGrpSpPr>
          <p:grpSpPr>
            <a:xfrm>
              <a:off x="400043" y="1419217"/>
              <a:ext cx="6524624" cy="2438400"/>
              <a:chOff x="2771776" y="3505200"/>
              <a:chExt cx="6524624" cy="2438400"/>
            </a:xfrm>
          </p:grpSpPr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4110885" y="3733801"/>
                <a:ext cx="114691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rgbClr val="0070C0"/>
                    </a:solidFill>
                  </a:rPr>
                  <a:t>“slit A”:  </a:t>
                </a:r>
              </a:p>
            </p:txBody>
          </p:sp>
          <p:sp>
            <p:nvSpPr>
              <p:cNvPr id="6" name="Oval 7"/>
              <p:cNvSpPr>
                <a:spLocks noChangeArrowheads="1"/>
              </p:cNvSpPr>
              <p:nvPr/>
            </p:nvSpPr>
            <p:spPr bwMode="auto">
              <a:xfrm>
                <a:off x="2771776" y="4495800"/>
                <a:ext cx="1143000" cy="6858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Oval 10"/>
              <p:cNvSpPr>
                <a:spLocks noChangeArrowheads="1"/>
              </p:cNvSpPr>
              <p:nvPr/>
            </p:nvSpPr>
            <p:spPr bwMode="auto">
              <a:xfrm>
                <a:off x="6858000" y="4038600"/>
                <a:ext cx="2438400" cy="15240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Line 13"/>
              <p:cNvSpPr>
                <a:spLocks noChangeShapeType="1"/>
              </p:cNvSpPr>
              <p:nvPr/>
            </p:nvSpPr>
            <p:spPr bwMode="auto">
              <a:xfrm>
                <a:off x="3886200" y="4724400"/>
                <a:ext cx="2743200" cy="0"/>
              </a:xfrm>
              <a:prstGeom prst="line">
                <a:avLst/>
              </a:prstGeom>
              <a:noFill/>
              <a:ln w="25400">
                <a:solidFill>
                  <a:srgbClr val="CC00FF"/>
                </a:solidFill>
                <a:prstDash val="lgDash"/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Text Box 14"/>
              <p:cNvSpPr txBox="1">
                <a:spLocks noChangeArrowheads="1"/>
              </p:cNvSpPr>
              <p:nvPr/>
            </p:nvSpPr>
            <p:spPr bwMode="auto">
              <a:xfrm>
                <a:off x="4572000" y="4684713"/>
                <a:ext cx="146296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200" dirty="0">
                    <a:solidFill>
                      <a:srgbClr val="CC00FF"/>
                    </a:solidFill>
                  </a:rPr>
                  <a:t>Decay time</a:t>
                </a:r>
              </a:p>
            </p:txBody>
          </p:sp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>
                <a:off x="3454030" y="4649788"/>
                <a:ext cx="381419" cy="298450"/>
                <a:chOff x="480" y="2544"/>
                <a:chExt cx="288" cy="288"/>
              </a:xfrm>
            </p:grpSpPr>
            <p:sp>
              <p:nvSpPr>
                <p:cNvPr id="32" name="Oval 18"/>
                <p:cNvSpPr>
                  <a:spLocks noChangeArrowheads="1"/>
                </p:cNvSpPr>
                <p:nvPr/>
              </p:nvSpPr>
              <p:spPr bwMode="auto">
                <a:xfrm>
                  <a:off x="528" y="259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Oval 19"/>
                <p:cNvSpPr>
                  <a:spLocks noChangeArrowheads="1"/>
                </p:cNvSpPr>
                <p:nvPr/>
              </p:nvSpPr>
              <p:spPr bwMode="auto">
                <a:xfrm>
                  <a:off x="624" y="2688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Oval 20"/>
                <p:cNvSpPr>
                  <a:spLocks noChangeArrowheads="1"/>
                </p:cNvSpPr>
                <p:nvPr/>
              </p:nvSpPr>
              <p:spPr bwMode="auto">
                <a:xfrm>
                  <a:off x="480" y="2544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7202511" y="4802188"/>
                <a:ext cx="379816" cy="296863"/>
                <a:chOff x="3504" y="3360"/>
                <a:chExt cx="288" cy="288"/>
              </a:xfrm>
            </p:grpSpPr>
            <p:sp>
              <p:nvSpPr>
                <p:cNvPr id="29" name="Oval 22"/>
                <p:cNvSpPr>
                  <a:spLocks noChangeArrowheads="1"/>
                </p:cNvSpPr>
                <p:nvPr/>
              </p:nvSpPr>
              <p:spPr bwMode="auto">
                <a:xfrm>
                  <a:off x="3648" y="350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Oval 23"/>
                <p:cNvSpPr>
                  <a:spLocks noChangeArrowheads="1"/>
                </p:cNvSpPr>
                <p:nvPr/>
              </p:nvSpPr>
              <p:spPr bwMode="auto">
                <a:xfrm>
                  <a:off x="3552" y="3408"/>
                  <a:ext cx="96" cy="96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Oval 24"/>
                <p:cNvSpPr>
                  <a:spLocks noChangeArrowheads="1"/>
                </p:cNvSpPr>
                <p:nvPr/>
              </p:nvSpPr>
              <p:spPr bwMode="auto">
                <a:xfrm>
                  <a:off x="3504" y="3360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6883594" y="4548188"/>
                <a:ext cx="381419" cy="298450"/>
                <a:chOff x="3744" y="2688"/>
                <a:chExt cx="288" cy="288"/>
              </a:xfrm>
            </p:grpSpPr>
            <p:sp>
              <p:nvSpPr>
                <p:cNvPr id="26" name="Oval 26"/>
                <p:cNvSpPr>
                  <a:spLocks noChangeArrowheads="1"/>
                </p:cNvSpPr>
                <p:nvPr/>
              </p:nvSpPr>
              <p:spPr bwMode="auto">
                <a:xfrm>
                  <a:off x="3888" y="2832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Oval 27"/>
                <p:cNvSpPr>
                  <a:spLocks noChangeArrowheads="1"/>
                </p:cNvSpPr>
                <p:nvPr/>
              </p:nvSpPr>
              <p:spPr bwMode="auto">
                <a:xfrm>
                  <a:off x="3792" y="2736"/>
                  <a:ext cx="96" cy="96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Oval 28"/>
                <p:cNvSpPr>
                  <a:spLocks noChangeArrowheads="1"/>
                </p:cNvSpPr>
                <p:nvPr/>
              </p:nvSpPr>
              <p:spPr bwMode="auto">
                <a:xfrm>
                  <a:off x="3744" y="2688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3" name="Line 29"/>
              <p:cNvSpPr>
                <a:spLocks noChangeShapeType="1"/>
              </p:cNvSpPr>
              <p:nvPr/>
            </p:nvSpPr>
            <p:spPr bwMode="auto">
              <a:xfrm flipV="1">
                <a:off x="7265013" y="4297363"/>
                <a:ext cx="1016048" cy="346075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Line 30"/>
              <p:cNvSpPr>
                <a:spLocks noChangeShapeType="1"/>
              </p:cNvSpPr>
              <p:nvPr/>
            </p:nvSpPr>
            <p:spPr bwMode="auto">
              <a:xfrm>
                <a:off x="7582327" y="5002213"/>
                <a:ext cx="953547" cy="198438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34"/>
              <p:cNvSpPr>
                <a:spLocks/>
              </p:cNvSpPr>
              <p:nvPr/>
            </p:nvSpPr>
            <p:spPr bwMode="auto">
              <a:xfrm>
                <a:off x="3899553" y="4130675"/>
                <a:ext cx="2921539" cy="512763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35"/>
              <p:cNvSpPr>
                <a:spLocks/>
              </p:cNvSpPr>
              <p:nvPr/>
            </p:nvSpPr>
            <p:spPr bwMode="auto">
              <a:xfrm flipV="1">
                <a:off x="3899553" y="4906963"/>
                <a:ext cx="2921539" cy="479425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36"/>
              <p:cNvSpPr>
                <a:spLocks noChangeShapeType="1"/>
              </p:cNvSpPr>
              <p:nvPr/>
            </p:nvSpPr>
            <p:spPr bwMode="auto">
              <a:xfrm flipV="1">
                <a:off x="5357919" y="3505200"/>
                <a:ext cx="0" cy="457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37"/>
              <p:cNvSpPr>
                <a:spLocks noChangeShapeType="1"/>
              </p:cNvSpPr>
              <p:nvPr/>
            </p:nvSpPr>
            <p:spPr bwMode="auto">
              <a:xfrm>
                <a:off x="5357919" y="4267200"/>
                <a:ext cx="0" cy="990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38"/>
              <p:cNvSpPr>
                <a:spLocks noChangeShapeType="1"/>
              </p:cNvSpPr>
              <p:nvPr/>
            </p:nvSpPr>
            <p:spPr bwMode="auto">
              <a:xfrm flipV="1">
                <a:off x="5357919" y="5486400"/>
                <a:ext cx="0" cy="457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Text Box 39"/>
              <p:cNvSpPr txBox="1">
                <a:spLocks noChangeArrowheads="1"/>
              </p:cNvSpPr>
              <p:nvPr/>
            </p:nvSpPr>
            <p:spPr bwMode="auto">
              <a:xfrm>
                <a:off x="4221433" y="5453065"/>
                <a:ext cx="1164959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“slit B”: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5492526" y="3723636"/>
                    <a:ext cx="1470339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4" name="Text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2526" y="3723636"/>
                    <a:ext cx="1470339" cy="33855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4149" r="-1660" b="-109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410718" y="5432458"/>
                    <a:ext cx="2139175" cy="3763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ba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0718" y="5432458"/>
                    <a:ext cx="2139175" cy="37632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2571" r="-857" b="-80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650061" y="2557462"/>
                  <a:ext cx="37023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061" y="2557462"/>
                  <a:ext cx="370230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8033" r="-3279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903112" y="2066918"/>
                  <a:ext cx="4674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3112" y="2066918"/>
                  <a:ext cx="46743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4286"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6141240" y="2833681"/>
                  <a:ext cx="47602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1240" y="2833681"/>
                  <a:ext cx="476028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4103" r="-6410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Line 27"/>
          <p:cNvSpPr>
            <a:spLocks noChangeShapeType="1"/>
          </p:cNvSpPr>
          <p:nvPr/>
        </p:nvSpPr>
        <p:spPr bwMode="auto">
          <a:xfrm flipV="1">
            <a:off x="721501" y="3714759"/>
            <a:ext cx="59840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44409" y="3429000"/>
            <a:ext cx="16746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/>
              <a:t>CP-mirror</a:t>
            </a:r>
            <a:endParaRPr lang="en-US" sz="2800" i="1" dirty="0"/>
          </a:p>
        </p:txBody>
      </p:sp>
      <p:grpSp>
        <p:nvGrpSpPr>
          <p:cNvPr id="81" name="Group 80"/>
          <p:cNvGrpSpPr/>
          <p:nvPr/>
        </p:nvGrpSpPr>
        <p:grpSpPr>
          <a:xfrm>
            <a:off x="7495826" y="1447562"/>
            <a:ext cx="4483677" cy="4510326"/>
            <a:chOff x="7495826" y="1447562"/>
            <a:chExt cx="4483677" cy="4510326"/>
          </a:xfrm>
        </p:grpSpPr>
        <p:pic>
          <p:nvPicPr>
            <p:cNvPr id="80" name="Picture 65" descr="cpviolatio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569363" y="1447562"/>
              <a:ext cx="4410140" cy="4410140"/>
            </a:xfrm>
            <a:prstGeom prst="rect">
              <a:avLst/>
            </a:prstGeom>
            <a:noFill/>
          </p:spPr>
        </p:pic>
        <p:grpSp>
          <p:nvGrpSpPr>
            <p:cNvPr id="78" name="Group 77"/>
            <p:cNvGrpSpPr/>
            <p:nvPr/>
          </p:nvGrpSpPr>
          <p:grpSpPr>
            <a:xfrm>
              <a:off x="7495826" y="1567963"/>
              <a:ext cx="4119920" cy="4389925"/>
              <a:chOff x="7495826" y="1567963"/>
              <a:chExt cx="4119920" cy="4389925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10044113" y="5614974"/>
                <a:ext cx="1571633" cy="342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 rot="16200000">
                <a:off x="6881466" y="2182323"/>
                <a:ext cx="1571633" cy="342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 Box 14"/>
            <p:cNvSpPr txBox="1">
              <a:spLocks noChangeArrowheads="1"/>
            </p:cNvSpPr>
            <p:nvPr/>
          </p:nvSpPr>
          <p:spPr bwMode="auto">
            <a:xfrm>
              <a:off x="9696449" y="5508606"/>
              <a:ext cx="195393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200" dirty="0">
                  <a:solidFill>
                    <a:srgbClr val="CC00FF"/>
                  </a:solidFill>
                </a:rPr>
                <a:t>Decay time (</a:t>
              </a:r>
              <a:r>
                <a:rPr lang="en-US" sz="2200" dirty="0" err="1">
                  <a:solidFill>
                    <a:srgbClr val="CC00FF"/>
                  </a:solidFill>
                </a:rPr>
                <a:t>ps</a:t>
              </a:r>
              <a:r>
                <a:rPr lang="en-US" sz="2200" dirty="0">
                  <a:solidFill>
                    <a:srgbClr val="CC00FF"/>
                  </a:solidFill>
                </a:rPr>
                <a:t>)</a:t>
              </a:r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 rot="16200000">
              <a:off x="7036544" y="2316602"/>
              <a:ext cx="139422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200" dirty="0"/>
                <a:t>Decay rate</a:t>
              </a:r>
            </a:p>
          </p:txBody>
        </p:sp>
      </p:grpSp>
      <p:sp>
        <p:nvSpPr>
          <p:cNvPr id="82" name="AutoShape 55"/>
          <p:cNvSpPr>
            <a:spLocks noChangeArrowheads="1"/>
          </p:cNvSpPr>
          <p:nvPr/>
        </p:nvSpPr>
        <p:spPr bwMode="auto">
          <a:xfrm>
            <a:off x="614358" y="3181352"/>
            <a:ext cx="357191" cy="1190625"/>
          </a:xfrm>
          <a:prstGeom prst="curvedLeft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466715" y="4129077"/>
            <a:ext cx="6524624" cy="2438400"/>
            <a:chOff x="400043" y="1419217"/>
            <a:chExt cx="6524624" cy="2438400"/>
          </a:xfrm>
        </p:grpSpPr>
        <p:grpSp>
          <p:nvGrpSpPr>
            <p:cNvPr id="84" name="Group 83"/>
            <p:cNvGrpSpPr/>
            <p:nvPr/>
          </p:nvGrpSpPr>
          <p:grpSpPr>
            <a:xfrm>
              <a:off x="400043" y="1419217"/>
              <a:ext cx="6524624" cy="2438400"/>
              <a:chOff x="2771776" y="3505200"/>
              <a:chExt cx="6524624" cy="2438400"/>
            </a:xfrm>
          </p:grpSpPr>
          <p:sp>
            <p:nvSpPr>
              <p:cNvPr id="88" name="Text Box 5"/>
              <p:cNvSpPr txBox="1">
                <a:spLocks noChangeArrowheads="1"/>
              </p:cNvSpPr>
              <p:nvPr/>
            </p:nvSpPr>
            <p:spPr bwMode="auto">
              <a:xfrm>
                <a:off x="4110885" y="3733801"/>
                <a:ext cx="114691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rgbClr val="0070C0"/>
                    </a:solidFill>
                  </a:rPr>
                  <a:t>“slit A”:  </a:t>
                </a:r>
              </a:p>
            </p:txBody>
          </p:sp>
          <p:sp>
            <p:nvSpPr>
              <p:cNvPr id="89" name="Oval 88"/>
              <p:cNvSpPr>
                <a:spLocks noChangeArrowheads="1"/>
              </p:cNvSpPr>
              <p:nvPr/>
            </p:nvSpPr>
            <p:spPr bwMode="auto">
              <a:xfrm>
                <a:off x="2771776" y="4495800"/>
                <a:ext cx="1143000" cy="6858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Oval 10"/>
              <p:cNvSpPr>
                <a:spLocks noChangeArrowheads="1"/>
              </p:cNvSpPr>
              <p:nvPr/>
            </p:nvSpPr>
            <p:spPr bwMode="auto">
              <a:xfrm>
                <a:off x="6858000" y="4038600"/>
                <a:ext cx="2438400" cy="15240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13"/>
              <p:cNvSpPr>
                <a:spLocks noChangeShapeType="1"/>
              </p:cNvSpPr>
              <p:nvPr/>
            </p:nvSpPr>
            <p:spPr bwMode="auto">
              <a:xfrm>
                <a:off x="3886200" y="4724400"/>
                <a:ext cx="2743200" cy="0"/>
              </a:xfrm>
              <a:prstGeom prst="line">
                <a:avLst/>
              </a:prstGeom>
              <a:noFill/>
              <a:ln w="25400">
                <a:solidFill>
                  <a:srgbClr val="CC00FF"/>
                </a:solidFill>
                <a:prstDash val="lgDash"/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srgbClr val="C00000"/>
                  </a:solidFill>
                </a:endParaRPr>
              </a:p>
            </p:txBody>
          </p:sp>
          <p:sp>
            <p:nvSpPr>
              <p:cNvPr id="92" name="Text Box 14"/>
              <p:cNvSpPr txBox="1">
                <a:spLocks noChangeArrowheads="1"/>
              </p:cNvSpPr>
              <p:nvPr/>
            </p:nvSpPr>
            <p:spPr bwMode="auto">
              <a:xfrm>
                <a:off x="4572000" y="4684713"/>
                <a:ext cx="146296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200" dirty="0">
                    <a:solidFill>
                      <a:srgbClr val="CC00FF"/>
                    </a:solidFill>
                  </a:rPr>
                  <a:t>Decay time</a:t>
                </a:r>
              </a:p>
            </p:txBody>
          </p:sp>
          <p:grpSp>
            <p:nvGrpSpPr>
              <p:cNvPr id="93" name="Group 17"/>
              <p:cNvGrpSpPr>
                <a:grpSpLocks/>
              </p:cNvGrpSpPr>
              <p:nvPr/>
            </p:nvGrpSpPr>
            <p:grpSpPr bwMode="auto">
              <a:xfrm>
                <a:off x="3454030" y="4649788"/>
                <a:ext cx="381419" cy="298450"/>
                <a:chOff x="480" y="2544"/>
                <a:chExt cx="288" cy="288"/>
              </a:xfrm>
            </p:grpSpPr>
            <p:sp>
              <p:nvSpPr>
                <p:cNvPr id="112" name="Oval 18"/>
                <p:cNvSpPr>
                  <a:spLocks noChangeArrowheads="1"/>
                </p:cNvSpPr>
                <p:nvPr/>
              </p:nvSpPr>
              <p:spPr bwMode="auto">
                <a:xfrm>
                  <a:off x="528" y="259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Oval 19"/>
                <p:cNvSpPr>
                  <a:spLocks noChangeArrowheads="1"/>
                </p:cNvSpPr>
                <p:nvPr/>
              </p:nvSpPr>
              <p:spPr bwMode="auto">
                <a:xfrm>
                  <a:off x="624" y="2688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Oval 20"/>
                <p:cNvSpPr>
                  <a:spLocks noChangeArrowheads="1"/>
                </p:cNvSpPr>
                <p:nvPr/>
              </p:nvSpPr>
              <p:spPr bwMode="auto">
                <a:xfrm>
                  <a:off x="480" y="2544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4" name="Group 93"/>
              <p:cNvGrpSpPr>
                <a:grpSpLocks/>
              </p:cNvGrpSpPr>
              <p:nvPr/>
            </p:nvGrpSpPr>
            <p:grpSpPr bwMode="auto">
              <a:xfrm>
                <a:off x="7202511" y="4802188"/>
                <a:ext cx="379816" cy="296863"/>
                <a:chOff x="3504" y="3360"/>
                <a:chExt cx="288" cy="288"/>
              </a:xfrm>
            </p:grpSpPr>
            <p:sp>
              <p:nvSpPr>
                <p:cNvPr id="109" name="Oval 22"/>
                <p:cNvSpPr>
                  <a:spLocks noChangeArrowheads="1"/>
                </p:cNvSpPr>
                <p:nvPr/>
              </p:nvSpPr>
              <p:spPr bwMode="auto">
                <a:xfrm>
                  <a:off x="3648" y="350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Oval 23"/>
                <p:cNvSpPr>
                  <a:spLocks noChangeArrowheads="1"/>
                </p:cNvSpPr>
                <p:nvPr/>
              </p:nvSpPr>
              <p:spPr bwMode="auto">
                <a:xfrm>
                  <a:off x="3552" y="3408"/>
                  <a:ext cx="96" cy="96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Oval 24"/>
                <p:cNvSpPr>
                  <a:spLocks noChangeArrowheads="1"/>
                </p:cNvSpPr>
                <p:nvPr/>
              </p:nvSpPr>
              <p:spPr bwMode="auto">
                <a:xfrm>
                  <a:off x="3504" y="3360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5" name="Group 25"/>
              <p:cNvGrpSpPr>
                <a:grpSpLocks/>
              </p:cNvGrpSpPr>
              <p:nvPr/>
            </p:nvGrpSpPr>
            <p:grpSpPr bwMode="auto">
              <a:xfrm>
                <a:off x="6883594" y="4548188"/>
                <a:ext cx="381419" cy="298450"/>
                <a:chOff x="3744" y="2688"/>
                <a:chExt cx="288" cy="288"/>
              </a:xfrm>
            </p:grpSpPr>
            <p:sp>
              <p:nvSpPr>
                <p:cNvPr id="106" name="Oval 26"/>
                <p:cNvSpPr>
                  <a:spLocks noChangeArrowheads="1"/>
                </p:cNvSpPr>
                <p:nvPr/>
              </p:nvSpPr>
              <p:spPr bwMode="auto">
                <a:xfrm>
                  <a:off x="3888" y="2832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Oval 27"/>
                <p:cNvSpPr>
                  <a:spLocks noChangeArrowheads="1"/>
                </p:cNvSpPr>
                <p:nvPr/>
              </p:nvSpPr>
              <p:spPr bwMode="auto">
                <a:xfrm>
                  <a:off x="3792" y="2736"/>
                  <a:ext cx="96" cy="96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Oval 28"/>
                <p:cNvSpPr>
                  <a:spLocks noChangeArrowheads="1"/>
                </p:cNvSpPr>
                <p:nvPr/>
              </p:nvSpPr>
              <p:spPr bwMode="auto">
                <a:xfrm>
                  <a:off x="3744" y="2688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6" name="Line 29"/>
              <p:cNvSpPr>
                <a:spLocks noChangeShapeType="1"/>
              </p:cNvSpPr>
              <p:nvPr/>
            </p:nvSpPr>
            <p:spPr bwMode="auto">
              <a:xfrm flipV="1">
                <a:off x="7265013" y="4297363"/>
                <a:ext cx="1016048" cy="346075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30"/>
              <p:cNvSpPr>
                <a:spLocks noChangeShapeType="1"/>
              </p:cNvSpPr>
              <p:nvPr/>
            </p:nvSpPr>
            <p:spPr bwMode="auto">
              <a:xfrm>
                <a:off x="7582327" y="5002213"/>
                <a:ext cx="953547" cy="198438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34"/>
              <p:cNvSpPr>
                <a:spLocks/>
              </p:cNvSpPr>
              <p:nvPr/>
            </p:nvSpPr>
            <p:spPr bwMode="auto">
              <a:xfrm>
                <a:off x="3899553" y="4130675"/>
                <a:ext cx="2921539" cy="512763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35"/>
              <p:cNvSpPr>
                <a:spLocks/>
              </p:cNvSpPr>
              <p:nvPr/>
            </p:nvSpPr>
            <p:spPr bwMode="auto">
              <a:xfrm flipV="1">
                <a:off x="3899553" y="4906963"/>
                <a:ext cx="2921539" cy="479425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Line 36"/>
              <p:cNvSpPr>
                <a:spLocks noChangeShapeType="1"/>
              </p:cNvSpPr>
              <p:nvPr/>
            </p:nvSpPr>
            <p:spPr bwMode="auto">
              <a:xfrm flipV="1">
                <a:off x="5357919" y="3505200"/>
                <a:ext cx="0" cy="457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Line 37"/>
              <p:cNvSpPr>
                <a:spLocks noChangeShapeType="1"/>
              </p:cNvSpPr>
              <p:nvPr/>
            </p:nvSpPr>
            <p:spPr bwMode="auto">
              <a:xfrm>
                <a:off x="5357919" y="4267200"/>
                <a:ext cx="0" cy="990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Line 38"/>
              <p:cNvSpPr>
                <a:spLocks noChangeShapeType="1"/>
              </p:cNvSpPr>
              <p:nvPr/>
            </p:nvSpPr>
            <p:spPr bwMode="auto">
              <a:xfrm flipV="1">
                <a:off x="5357919" y="5486400"/>
                <a:ext cx="0" cy="457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Text Box 39"/>
              <p:cNvSpPr txBox="1">
                <a:spLocks noChangeArrowheads="1"/>
              </p:cNvSpPr>
              <p:nvPr/>
            </p:nvSpPr>
            <p:spPr bwMode="auto">
              <a:xfrm>
                <a:off x="4221433" y="5453065"/>
                <a:ext cx="1164959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“slit B”: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5492526" y="3723636"/>
                    <a:ext cx="1470338" cy="3763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bar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104" name="TextBox 10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2526" y="3723636"/>
                    <a:ext cx="1470338" cy="376321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4149" b="-80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5410718" y="5432458"/>
                    <a:ext cx="2179251" cy="3763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ba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105" name="TextBox 10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0718" y="5432458"/>
                    <a:ext cx="2179251" cy="37632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1676" b="-80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650061" y="2557462"/>
                  <a:ext cx="370230" cy="4104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ba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061" y="2557462"/>
                  <a:ext cx="370230" cy="410433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5903112" y="2066918"/>
                  <a:ext cx="4674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3112" y="2066918"/>
                  <a:ext cx="467436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4286" r="-5195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6141240" y="2833681"/>
                  <a:ext cx="47602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1240" y="2833681"/>
                  <a:ext cx="476028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4103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9381364" y="2232009"/>
                <a:ext cx="1604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1364" y="2232009"/>
                <a:ext cx="1604863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3802" r="-114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9376600" y="2727314"/>
                <a:ext cx="1604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600" y="2727314"/>
                <a:ext cx="1604863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3802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 Box 30"/>
          <p:cNvSpPr txBox="1">
            <a:spLocks noChangeArrowheads="1"/>
          </p:cNvSpPr>
          <p:nvPr/>
        </p:nvSpPr>
        <p:spPr bwMode="auto">
          <a:xfrm>
            <a:off x="8220083" y="1295400"/>
            <a:ext cx="2709011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An interference pattern: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65241" y="6010265"/>
                <a:ext cx="39505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accent1"/>
                    </a:solidFill>
                  </a:rPr>
                  <a:t>Time </a:t>
                </a:r>
                <a:r>
                  <a:rPr lang="en-US" sz="2400" b="0">
                    <a:solidFill>
                      <a:schemeClr val="accent1"/>
                    </a:solidFill>
                  </a:rPr>
                  <a:t>dependent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𝐶𝑃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violation!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241" y="6010265"/>
                <a:ext cx="3950505" cy="461665"/>
              </a:xfrm>
              <a:prstGeom prst="rect">
                <a:avLst/>
              </a:prstGeom>
              <a:blipFill rotWithShape="0">
                <a:blip r:embed="rId18"/>
                <a:stretch>
                  <a:fillRect l="-2315" t="-10526" r="-123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1416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 descr="Wiggle5"/>
          <p:cNvPicPr>
            <a:picLocks noChangeAspect="1" noChangeArrowheads="1"/>
          </p:cNvPicPr>
          <p:nvPr/>
        </p:nvPicPr>
        <p:blipFill>
          <a:blip r:embed="rId2"/>
          <a:srcRect l="4977" t="3358" r="3386" b="1750"/>
          <a:stretch>
            <a:fillRect/>
          </a:stretch>
        </p:blipFill>
        <p:spPr bwMode="auto">
          <a:xfrm>
            <a:off x="6181724" y="1414450"/>
            <a:ext cx="5065290" cy="49720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1585" y="6485142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48200" y="64928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3015" y="6485142"/>
            <a:ext cx="2057400" cy="365125"/>
          </a:xfrm>
          <a:prstGeom prst="rect">
            <a:avLst/>
          </a:prstGeom>
        </p:spPr>
        <p:txBody>
          <a:bodyPr/>
          <a:lstStyle/>
          <a:p>
            <a:fld id="{A76D92AB-BEC4-44CA-8329-E03F4800C4A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4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   Recap: 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dirty="0"/>
                  <a:t> 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e>
                    </m:bar>
                  </m:oMath>
                </a14:m>
                <a:r>
                  <a:rPr lang="en-GB" dirty="0"/>
                  <a:t> Oscillations</a:t>
                </a:r>
              </a:p>
            </p:txBody>
          </p:sp>
        </mc:Choice>
        <mc:Fallback xmlns="">
          <p:sp>
            <p:nvSpPr>
              <p:cNvPr id="44034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3208" b="-320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7038985" y="1000108"/>
            <a:ext cx="4572406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/>
              <a:t>Proper-time </a:t>
            </a:r>
            <a:r>
              <a:rPr lang="nl-NL" sz="2400" dirty="0" err="1"/>
              <a:t>dependent</a:t>
            </a:r>
            <a:r>
              <a:rPr lang="nl-NL" sz="2400" dirty="0"/>
              <a:t> </a:t>
            </a:r>
            <a:r>
              <a:rPr lang="nl-NL" sz="2400" dirty="0" err="1"/>
              <a:t>decay</a:t>
            </a:r>
            <a:r>
              <a:rPr lang="nl-NL" sz="2400" dirty="0"/>
              <a:t> </a:t>
            </a:r>
            <a:r>
              <a:rPr lang="nl-NL" sz="2400" dirty="0" err="1"/>
              <a:t>rate</a:t>
            </a:r>
            <a:r>
              <a:rPr lang="nl-NL" sz="2400" dirty="0"/>
              <a:t>: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7" y="784061"/>
            <a:ext cx="4848225" cy="221558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36212" y="1021549"/>
                <a:ext cx="33336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1189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11892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11892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1189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212" y="1021549"/>
                <a:ext cx="33336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9091" r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42288" y="3801742"/>
                <a:ext cx="259885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  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charset="0"/>
                            </a:rPr>
                            <m:t>f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b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288" y="3801742"/>
                <a:ext cx="2598853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2108" t="-145455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7205" y="2869348"/>
                <a:ext cx="1573892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05" y="2869348"/>
                <a:ext cx="157389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053" r="-763" b="-9375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15179" y="3665177"/>
            <a:ext cx="4795058" cy="215443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i="1" u="sng" dirty="0" err="1">
                <a:solidFill>
                  <a:prstClr val="black"/>
                </a:solidFill>
              </a:rPr>
              <a:t>Experimental</a:t>
            </a:r>
            <a:r>
              <a:rPr lang="nl-NL" sz="2400" i="1" u="sng" dirty="0">
                <a:solidFill>
                  <a:prstClr val="black"/>
                </a:solidFill>
              </a:rPr>
              <a:t> </a:t>
            </a:r>
            <a:r>
              <a:rPr lang="nl-NL" sz="2400" i="1" u="sng" dirty="0" err="1">
                <a:solidFill>
                  <a:prstClr val="black"/>
                </a:solidFill>
              </a:rPr>
              <a:t>Situation</a:t>
            </a:r>
            <a:r>
              <a:rPr lang="nl-NL" sz="2400" i="1" u="sng" dirty="0">
                <a:solidFill>
                  <a:prstClr val="black"/>
                </a:solidFill>
              </a:rPr>
              <a:t>:</a:t>
            </a:r>
          </a:p>
          <a:p>
            <a:r>
              <a:rPr lang="nl-NL" sz="2200" dirty="0" err="1">
                <a:solidFill>
                  <a:srgbClr val="006600"/>
                </a:solidFill>
              </a:rPr>
              <a:t>Ideal</a:t>
            </a:r>
            <a:r>
              <a:rPr lang="nl-NL" sz="2200" dirty="0">
                <a:solidFill>
                  <a:srgbClr val="006600"/>
                </a:solidFill>
              </a:rPr>
              <a:t> </a:t>
            </a:r>
            <a:r>
              <a:rPr lang="nl-NL" sz="2200" dirty="0" err="1">
                <a:solidFill>
                  <a:srgbClr val="006600"/>
                </a:solidFill>
              </a:rPr>
              <a:t>measurement</a:t>
            </a:r>
            <a:r>
              <a:rPr lang="nl-NL" sz="2200" dirty="0">
                <a:solidFill>
                  <a:srgbClr val="006600"/>
                </a:solidFill>
              </a:rPr>
              <a:t> (</a:t>
            </a:r>
            <a:r>
              <a:rPr lang="nl-NL" sz="2200" dirty="0" err="1">
                <a:solidFill>
                  <a:srgbClr val="006600"/>
                </a:solidFill>
              </a:rPr>
              <a:t>no</a:t>
            </a:r>
            <a:r>
              <a:rPr lang="nl-NL" sz="2200" dirty="0">
                <a:solidFill>
                  <a:srgbClr val="006600"/>
                </a:solidFill>
              </a:rPr>
              <a:t> </a:t>
            </a:r>
            <a:r>
              <a:rPr lang="nl-NL" sz="2200" dirty="0" err="1">
                <a:solidFill>
                  <a:srgbClr val="006600"/>
                </a:solidFill>
              </a:rPr>
              <a:t>dilutions</a:t>
            </a:r>
            <a:r>
              <a:rPr lang="nl-NL" sz="2200" dirty="0">
                <a:solidFill>
                  <a:srgbClr val="006600"/>
                </a:solidFill>
              </a:rPr>
              <a:t>)</a:t>
            </a:r>
          </a:p>
          <a:p>
            <a:r>
              <a:rPr lang="nl-NL" sz="2200" dirty="0">
                <a:solidFill>
                  <a:srgbClr val="003399"/>
                </a:solidFill>
              </a:rPr>
              <a:t>+ </a:t>
            </a:r>
            <a:r>
              <a:rPr lang="nl-NL" sz="2200" dirty="0" err="1">
                <a:solidFill>
                  <a:srgbClr val="003399"/>
                </a:solidFill>
              </a:rPr>
              <a:t>Realistic</a:t>
            </a:r>
            <a:r>
              <a:rPr lang="nl-NL" sz="2200" dirty="0">
                <a:solidFill>
                  <a:srgbClr val="003399"/>
                </a:solidFill>
              </a:rPr>
              <a:t> </a:t>
            </a:r>
            <a:r>
              <a:rPr lang="nl-NL" sz="2200" dirty="0" err="1">
                <a:solidFill>
                  <a:srgbClr val="003399"/>
                </a:solidFill>
              </a:rPr>
              <a:t>flavour</a:t>
            </a:r>
            <a:r>
              <a:rPr lang="nl-NL" sz="2200" dirty="0">
                <a:solidFill>
                  <a:srgbClr val="003399"/>
                </a:solidFill>
              </a:rPr>
              <a:t> </a:t>
            </a:r>
            <a:r>
              <a:rPr lang="nl-NL" sz="2200" dirty="0" err="1">
                <a:solidFill>
                  <a:srgbClr val="003399"/>
                </a:solidFill>
              </a:rPr>
              <a:t>tagging</a:t>
            </a:r>
            <a:r>
              <a:rPr lang="nl-NL" sz="2200" dirty="0">
                <a:solidFill>
                  <a:srgbClr val="003399"/>
                </a:solidFill>
              </a:rPr>
              <a:t> </a:t>
            </a:r>
            <a:r>
              <a:rPr lang="nl-NL" sz="2200" dirty="0" err="1">
                <a:solidFill>
                  <a:srgbClr val="003399"/>
                </a:solidFill>
              </a:rPr>
              <a:t>dilution</a:t>
            </a:r>
            <a:endParaRPr lang="nl-NL" sz="2200" dirty="0">
              <a:solidFill>
                <a:srgbClr val="003399"/>
              </a:solidFill>
            </a:endParaRPr>
          </a:p>
          <a:p>
            <a:r>
              <a:rPr lang="nl-NL" sz="2200" dirty="0">
                <a:solidFill>
                  <a:srgbClr val="FF6600"/>
                </a:solidFill>
              </a:rPr>
              <a:t>+ </a:t>
            </a:r>
            <a:r>
              <a:rPr lang="nl-NL" sz="2200" dirty="0" err="1">
                <a:solidFill>
                  <a:srgbClr val="FF6600"/>
                </a:solidFill>
              </a:rPr>
              <a:t>Realistic</a:t>
            </a:r>
            <a:r>
              <a:rPr lang="nl-NL" sz="2200" dirty="0">
                <a:solidFill>
                  <a:srgbClr val="FF6600"/>
                </a:solidFill>
              </a:rPr>
              <a:t> </a:t>
            </a:r>
            <a:r>
              <a:rPr lang="nl-NL" sz="2200" dirty="0" err="1">
                <a:solidFill>
                  <a:srgbClr val="FF6600"/>
                </a:solidFill>
              </a:rPr>
              <a:t>decay</a:t>
            </a:r>
            <a:r>
              <a:rPr lang="nl-NL" sz="2200" dirty="0">
                <a:solidFill>
                  <a:srgbClr val="FF6600"/>
                </a:solidFill>
              </a:rPr>
              <a:t> time </a:t>
            </a:r>
            <a:r>
              <a:rPr lang="nl-NL" sz="2200" dirty="0" err="1">
                <a:solidFill>
                  <a:srgbClr val="FF6600"/>
                </a:solidFill>
              </a:rPr>
              <a:t>resolution</a:t>
            </a:r>
            <a:endParaRPr lang="nl-NL" sz="2200" dirty="0">
              <a:solidFill>
                <a:srgbClr val="FF6600"/>
              </a:solidFill>
            </a:endParaRPr>
          </a:p>
          <a:p>
            <a:r>
              <a:rPr lang="nl-NL" sz="2200" dirty="0">
                <a:solidFill>
                  <a:srgbClr val="990099"/>
                </a:solidFill>
              </a:rPr>
              <a:t>+ Background </a:t>
            </a:r>
            <a:r>
              <a:rPr lang="nl-NL" sz="2200" dirty="0" err="1">
                <a:solidFill>
                  <a:srgbClr val="990099"/>
                </a:solidFill>
              </a:rPr>
              <a:t>events</a:t>
            </a:r>
            <a:endParaRPr lang="nl-NL" sz="2200" dirty="0">
              <a:solidFill>
                <a:srgbClr val="990099"/>
              </a:solidFill>
            </a:endParaRPr>
          </a:p>
          <a:p>
            <a:r>
              <a:rPr lang="nl-NL" sz="2200" dirty="0">
                <a:solidFill>
                  <a:srgbClr val="CC0000"/>
                </a:solidFill>
              </a:rPr>
              <a:t>+ </a:t>
            </a:r>
            <a:r>
              <a:rPr lang="nl-NL" sz="2200" dirty="0" err="1">
                <a:solidFill>
                  <a:srgbClr val="CC0000"/>
                </a:solidFill>
              </a:rPr>
              <a:t>Trigger</a:t>
            </a:r>
            <a:r>
              <a:rPr lang="nl-NL" sz="2200" dirty="0">
                <a:solidFill>
                  <a:srgbClr val="CC0000"/>
                </a:solidFill>
              </a:rPr>
              <a:t> and </a:t>
            </a:r>
            <a:r>
              <a:rPr lang="nl-NL" sz="2200" dirty="0" err="1">
                <a:solidFill>
                  <a:srgbClr val="CC0000"/>
                </a:solidFill>
              </a:rPr>
              <a:t>selection</a:t>
            </a:r>
            <a:r>
              <a:rPr lang="nl-NL" sz="2200" dirty="0">
                <a:solidFill>
                  <a:srgbClr val="CC0000"/>
                </a:solidFill>
              </a:rPr>
              <a:t> </a:t>
            </a:r>
            <a:r>
              <a:rPr lang="nl-NL" sz="2200" dirty="0" err="1">
                <a:solidFill>
                  <a:srgbClr val="CC0000"/>
                </a:solidFill>
              </a:rPr>
              <a:t>acceptance</a:t>
            </a:r>
            <a:endParaRPr lang="nl-NL" sz="2200" dirty="0">
              <a:solidFill>
                <a:srgbClr val="CC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06882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  Recap: Compare LHC with B-factory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𝜓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35849" b="-2018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7444" y="811424"/>
                <a:ext cx="3908156" cy="1086025"/>
              </a:xfrm>
            </p:spPr>
            <p:txBody>
              <a:bodyPr>
                <a:normAutofit/>
              </a:bodyPr>
              <a:lstStyle/>
              <a:p>
                <a:r>
                  <a:rPr lang="en-US" i="1" dirty="0">
                    <a:sym typeface="Wingdings"/>
                  </a:rPr>
                  <a:t>Decay-time dependent 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/>
                  </a:rPr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𝐶𝑃</m:t>
                    </m:r>
                  </m:oMath>
                </a14:m>
                <a:r>
                  <a:rPr lang="en-US" dirty="0">
                    <a:sym typeface="Wingdings"/>
                  </a:rPr>
                  <a:t> violation: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7444" y="811424"/>
                <a:ext cx="3908156" cy="1086025"/>
              </a:xfrm>
              <a:blipFill rotWithShape="0">
                <a:blip r:embed="rId3"/>
                <a:stretch>
                  <a:fillRect l="-2808" t="-8989" b="-7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b="10558"/>
          <a:stretch/>
        </p:blipFill>
        <p:spPr>
          <a:xfrm>
            <a:off x="5985246" y="3800589"/>
            <a:ext cx="5952754" cy="287549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700" y="769687"/>
            <a:ext cx="4625624" cy="281164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6667" y="1713745"/>
                <a:ext cx="3932423" cy="926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Γ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→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Γ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→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Γ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→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Γ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→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67" y="1713745"/>
                <a:ext cx="3932423" cy="92615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86259" y="3253173"/>
            <a:ext cx="3042702" cy="1122407"/>
            <a:chOff x="586259" y="3176973"/>
            <a:chExt cx="3042702" cy="1122407"/>
          </a:xfrm>
        </p:grpSpPr>
        <p:grpSp>
          <p:nvGrpSpPr>
            <p:cNvPr id="29" name="Group 48"/>
            <p:cNvGrpSpPr/>
            <p:nvPr/>
          </p:nvGrpSpPr>
          <p:grpSpPr>
            <a:xfrm>
              <a:off x="1077466" y="3413482"/>
              <a:ext cx="1318214" cy="538249"/>
              <a:chOff x="1714480" y="1428736"/>
              <a:chExt cx="1509722" cy="571504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86259" y="3204436"/>
                  <a:ext cx="623824" cy="470000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𝑩</m:t>
                            </m:r>
                          </m:e>
                          <m:sup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259" y="3204436"/>
                  <a:ext cx="623824" cy="47000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260106" y="3800589"/>
                  <a:ext cx="623824" cy="498791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0106" y="3800589"/>
                  <a:ext cx="623824" cy="49879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357010" y="3189673"/>
                  <a:ext cx="1271951" cy="461665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𝑱</m:t>
                            </m:r>
                          </m:num>
                          <m:den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𝝍</m:t>
                            </m:r>
                          </m:den>
                        </m:f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𝑲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10" y="3189673"/>
                  <a:ext cx="1271951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3077" t="-126667" r="-10096" b="-194667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631530" y="3176973"/>
              <a:ext cx="2924470" cy="1072581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71230" y="2919948"/>
            <a:ext cx="262815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25100" y="4147954"/>
            <a:ext cx="78098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277100" y="900945"/>
            <a:ext cx="12700" cy="4420355"/>
          </a:xfrm>
          <a:prstGeom prst="line">
            <a:avLst/>
          </a:prstGeom>
          <a:ln w="2540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271000" y="1053345"/>
            <a:ext cx="12700" cy="4420355"/>
          </a:xfrm>
          <a:prstGeom prst="line">
            <a:avLst/>
          </a:prstGeom>
          <a:ln w="2540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09538" y="4928486"/>
                <a:ext cx="4711931" cy="1190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mr-IN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uk-UA" sz="2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𝒖𝒅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𝒖𝒔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𝒖𝒃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𝒊</m:t>
                                    </m:r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𝜸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kumimoji="0" lang="en-US" sz="2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𝒄𝒅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𝒄𝒔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𝒄𝒃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𝒊</m:t>
                                    </m:r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C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𝜷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𝒕𝒔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𝒔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kumimoji="0" lang="en-US" sz="2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38" y="4928486"/>
                <a:ext cx="4711931" cy="119032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5143" y="3697222"/>
                <a:ext cx="755848" cy="443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43" y="3697222"/>
                <a:ext cx="755848" cy="44358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14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276C7A5-250D-3B41-9B85-7B55722FE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376" y="823069"/>
            <a:ext cx="4625624" cy="281164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8344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B</a:t>
            </a:r>
            <a:r>
              <a:rPr lang="en-US" dirty="0"/>
              <a:t>-Physics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Rare </a:t>
            </a:r>
            <a:r>
              <a:rPr lang="en-US" dirty="0">
                <a:ea typeface="Times New Roman" charset="0"/>
                <a:cs typeface="Times New Roman" charset="0"/>
              </a:rPr>
              <a:t>B</a:t>
            </a:r>
            <a:r>
              <a:rPr lang="en-US" dirty="0"/>
              <a:t>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012" y="5312524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12" name="Picture 11" descr="penguin_cha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13" y="2145793"/>
            <a:ext cx="5348157" cy="305609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12325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S.M.: No </a:t>
            </a:r>
            <a:r>
              <a:rPr lang="en-US" dirty="0" err="1"/>
              <a:t>Flavour</a:t>
            </a:r>
            <a:r>
              <a:rPr lang="en-US" dirty="0"/>
              <a:t> Changing Neutral Currents (FCNC)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191" y="783178"/>
            <a:ext cx="1690210" cy="247989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881" y="775421"/>
            <a:ext cx="2477434" cy="24908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34290" y="953841"/>
            <a:ext cx="368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CKM: </a:t>
            </a:r>
            <a:r>
              <a:rPr lang="en-US" sz="2400" dirty="0" err="1">
                <a:solidFill>
                  <a:srgbClr val="0070C0"/>
                </a:solidFill>
              </a:rPr>
              <a:t>Flavour</a:t>
            </a:r>
            <a:r>
              <a:rPr lang="en-US" sz="2400" dirty="0">
                <a:solidFill>
                  <a:srgbClr val="0070C0"/>
                </a:solidFill>
              </a:rPr>
              <a:t> changing </a:t>
            </a:r>
            <a:r>
              <a:rPr lang="en-US" sz="2400" i="1" dirty="0">
                <a:solidFill>
                  <a:srgbClr val="0070C0"/>
                </a:solidFill>
              </a:rPr>
              <a:t>charged</a:t>
            </a:r>
            <a:r>
              <a:rPr lang="en-US" sz="2400" dirty="0">
                <a:solidFill>
                  <a:srgbClr val="0070C0"/>
                </a:solidFill>
              </a:rPr>
              <a:t> currents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8271" y="2794042"/>
            <a:ext cx="4216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Neutral </a:t>
            </a:r>
            <a:r>
              <a:rPr lang="en-US" sz="2400">
                <a:solidFill>
                  <a:srgbClr val="0070C0"/>
                </a:solidFill>
              </a:rPr>
              <a:t>currents are possible </a:t>
            </a:r>
            <a:r>
              <a:rPr lang="en-US" sz="2400" dirty="0">
                <a:solidFill>
                  <a:srgbClr val="0070C0"/>
                </a:solidFill>
              </a:rPr>
              <a:t>via higher order processes: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03" y="4182257"/>
            <a:ext cx="4458921" cy="237538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9"/>
          <a:stretch/>
        </p:blipFill>
        <p:spPr>
          <a:xfrm>
            <a:off x="7804459" y="4812067"/>
            <a:ext cx="3784944" cy="168189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8553" y="3677886"/>
                <a:ext cx="2457852" cy="11079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Decay via </a:t>
                </a:r>
              </a:p>
              <a:p>
                <a:r>
                  <a:rPr lang="en-US" sz="2200" dirty="0"/>
                  <a:t>“Penguin diagram”: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  <a:sym typeface="Wingdings"/>
                        </a:rPr>
                        <m:t>𝐵</m:t>
                      </m:r>
                      <m:r>
                        <a:rPr lang="en-US" sz="2200" b="0" i="1" smtClean="0">
                          <a:latin typeface="Cambria Math" charset="0"/>
                          <a:sym typeface="Wingdings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53" y="3677886"/>
                <a:ext cx="2457852" cy="1107996"/>
              </a:xfrm>
              <a:prstGeom prst="rect">
                <a:avLst/>
              </a:prstGeom>
              <a:blipFill rotWithShape="0">
                <a:blip r:embed="rId7"/>
                <a:stretch>
                  <a:fillRect l="-2696" t="-2151" b="-53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penguin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11" y="3544565"/>
            <a:ext cx="884791" cy="97182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6953" y="3950898"/>
            <a:ext cx="996109" cy="75810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425248" y="953841"/>
            <a:ext cx="3063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SM does </a:t>
            </a:r>
            <a:r>
              <a:rPr lang="en-US" sz="2400" i="1" dirty="0">
                <a:solidFill>
                  <a:srgbClr val="0070C0"/>
                </a:solidFill>
              </a:rPr>
              <a:t>not</a:t>
            </a:r>
            <a:r>
              <a:rPr lang="en-US" sz="2400" dirty="0">
                <a:solidFill>
                  <a:srgbClr val="0070C0"/>
                </a:solidFill>
              </a:rPr>
              <a:t> have </a:t>
            </a:r>
            <a:r>
              <a:rPr lang="en-US" sz="2400" dirty="0" err="1">
                <a:solidFill>
                  <a:srgbClr val="0070C0"/>
                </a:solidFill>
              </a:rPr>
              <a:t>Flavour</a:t>
            </a:r>
            <a:r>
              <a:rPr lang="en-US" sz="2400" dirty="0">
                <a:solidFill>
                  <a:srgbClr val="0070C0"/>
                </a:solidFill>
              </a:rPr>
              <a:t> changing </a:t>
            </a:r>
            <a:r>
              <a:rPr lang="en-US" sz="2400" i="1" dirty="0">
                <a:solidFill>
                  <a:srgbClr val="0070C0"/>
                </a:solidFill>
              </a:rPr>
              <a:t>neutral</a:t>
            </a:r>
            <a:r>
              <a:rPr lang="en-US" sz="2400" dirty="0">
                <a:solidFill>
                  <a:srgbClr val="0070C0"/>
                </a:solidFill>
              </a:rPr>
              <a:t> currents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487685" y="3562096"/>
                <a:ext cx="2366545" cy="11079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Flavour Oscillation </a:t>
                </a:r>
              </a:p>
              <a:p>
                <a:r>
                  <a:rPr lang="en-US" sz="2200" dirty="0"/>
                  <a:t>via “Box diagram”: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685" y="3562096"/>
                <a:ext cx="2366545" cy="1107996"/>
              </a:xfrm>
              <a:prstGeom prst="rect">
                <a:avLst/>
              </a:prstGeom>
              <a:blipFill rotWithShape="0">
                <a:blip r:embed="rId10"/>
                <a:stretch>
                  <a:fillRect l="-2799" t="-2151" r="-1527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591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0626"/>
          <a:stretch/>
        </p:blipFill>
        <p:spPr>
          <a:xfrm>
            <a:off x="7616573" y="3236492"/>
            <a:ext cx="3969254" cy="2135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0750"/>
          <a:stretch/>
        </p:blipFill>
        <p:spPr>
          <a:xfrm>
            <a:off x="7601324" y="957485"/>
            <a:ext cx="3915499" cy="204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 and effective couplings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5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9530"/>
          <a:stretch/>
        </p:blipFill>
        <p:spPr>
          <a:xfrm>
            <a:off x="1321628" y="957485"/>
            <a:ext cx="4012472" cy="204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9472"/>
          <a:stretch/>
        </p:blipFill>
        <p:spPr>
          <a:xfrm>
            <a:off x="1182142" y="3267035"/>
            <a:ext cx="4062018" cy="213538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68" y="1284990"/>
            <a:ext cx="635000" cy="508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090" y="1494577"/>
            <a:ext cx="393700" cy="444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15" y="2264660"/>
            <a:ext cx="3937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516" y="779930"/>
            <a:ext cx="4442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u="sng" dirty="0">
                <a:solidFill>
                  <a:srgbClr val="0070C0"/>
                </a:solidFill>
              </a:rPr>
              <a:t>Beta decay</a:t>
            </a:r>
            <a:r>
              <a:rPr lang="en-US" sz="2400" dirty="0">
                <a:solidFill>
                  <a:srgbClr val="0070C0"/>
                </a:solidFill>
              </a:rPr>
              <a:t>: “charged current”: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516" y="2967453"/>
            <a:ext cx="671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u="sng" dirty="0">
                <a:solidFill>
                  <a:srgbClr val="0070C0"/>
                </a:solidFill>
              </a:rPr>
              <a:t>Rare B decay</a:t>
            </a:r>
            <a:r>
              <a:rPr lang="en-US" sz="2400" dirty="0">
                <a:solidFill>
                  <a:srgbClr val="0070C0"/>
                </a:solidFill>
              </a:rPr>
              <a:t>: “</a:t>
            </a:r>
            <a:r>
              <a:rPr lang="en-US" sz="2400" dirty="0" err="1">
                <a:solidFill>
                  <a:srgbClr val="0070C0"/>
                </a:solidFill>
              </a:rPr>
              <a:t>Flavour</a:t>
            </a:r>
            <a:r>
              <a:rPr lang="en-US" sz="2400" dirty="0">
                <a:solidFill>
                  <a:srgbClr val="0070C0"/>
                </a:solidFill>
              </a:rPr>
              <a:t> changing neutral current”: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99809" y="6080747"/>
                <a:ext cx="10898881" cy="461665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</a:rPr>
                  <a:t>Effective Operators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𝒪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Lucida Handwriting"/>
                    <a:cs typeface="Lucida Handwriting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with Wilson coefficients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𝒞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predicted by the Standard Model.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09" y="6080747"/>
                <a:ext cx="10898881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838" t="-101282" b="-123077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72043" y="4682034"/>
                <a:ext cx="4197175" cy="1130631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=−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4 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10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043" y="4682034"/>
                <a:ext cx="4197175" cy="11306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98537" y="1418494"/>
                <a:ext cx="1615955" cy="854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8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537" y="1418494"/>
                <a:ext cx="1615955" cy="8546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147193" y="4495907"/>
            <a:ext cx="1861663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Eff Hamiltonian: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8861" y="2267283"/>
                <a:ext cx="160928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22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61" y="2267283"/>
                <a:ext cx="1609287" cy="430887"/>
              </a:xfrm>
              <a:prstGeom prst="rect">
                <a:avLst/>
              </a:prstGeom>
              <a:blipFill rotWithShape="0">
                <a:blip r:embed="rId11"/>
                <a:stretch>
                  <a:fillRect t="-101408" r="-20076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28861" y="4551091"/>
                <a:ext cx="19357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61" y="4551091"/>
                <a:ext cx="1935786" cy="430887"/>
              </a:xfrm>
              <a:prstGeom prst="rect">
                <a:avLst/>
              </a:prstGeom>
              <a:blipFill rotWithShape="0">
                <a:blip r:embed="rId1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473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22" grpId="0" animBg="1"/>
      <p:bldP spid="25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i="1" dirty="0"/>
              <a:t>   </a:t>
            </a:r>
            <a:r>
              <a:rPr lang="en-US" b="1" i="1" dirty="0" err="1"/>
              <a:t>Flavour</a:t>
            </a:r>
            <a:r>
              <a:rPr lang="en-US" b="1" i="1" dirty="0"/>
              <a:t> Physics and CP Violation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429" y="179380"/>
            <a:ext cx="1656954" cy="74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699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7532" t="18432" r="26714" b="17843"/>
          <a:stretch/>
        </p:blipFill>
        <p:spPr>
          <a:xfrm>
            <a:off x="11231775" y="0"/>
            <a:ext cx="1010485" cy="1031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70396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9048" r="2499"/>
          <a:stretch/>
        </p:blipFill>
        <p:spPr>
          <a:xfrm>
            <a:off x="8186661" y="3401568"/>
            <a:ext cx="3877793" cy="3295259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0"/>
          </a:effectLst>
        </p:spPr>
      </p:pic>
      <p:sp>
        <p:nvSpPr>
          <p:cNvPr id="14" name="TextBox 13"/>
          <p:cNvSpPr txBox="1"/>
          <p:nvPr/>
        </p:nvSpPr>
        <p:spPr>
          <a:xfrm>
            <a:off x="117274" y="6107551"/>
            <a:ext cx="4582573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FF00"/>
                </a:solidFill>
              </a:rPr>
              <a:t>Why three generations of particles?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18186" y="6105843"/>
            <a:ext cx="3871418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FF00"/>
                </a:solidFill>
              </a:rPr>
              <a:t>Why is an atom electric neutral?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1776" t="3724" r="2091" b="8658"/>
          <a:stretch/>
        </p:blipFill>
        <p:spPr>
          <a:xfrm>
            <a:off x="4226065" y="3780855"/>
            <a:ext cx="3717733" cy="256252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9" name="TextBox 18"/>
          <p:cNvSpPr txBox="1"/>
          <p:nvPr/>
        </p:nvSpPr>
        <p:spPr>
          <a:xfrm>
            <a:off x="4479934" y="6109220"/>
            <a:ext cx="3431501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FF00"/>
                </a:solidFill>
              </a:rPr>
              <a:t>Why is there no antimatter?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089" y="47779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DBF8FF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4657" y="47749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40793" y="47810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089" y="4043075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5513" y="4049171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59081" y="4055267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9" grpId="0" animBg="1"/>
      <p:bldP spid="5" grpId="0"/>
      <p:bldP spid="21" grpId="0"/>
      <p:bldP spid="22" grpId="0"/>
      <p:bldP spid="6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Strong Interaction causes trouble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762" y="927673"/>
            <a:ext cx="4844871" cy="1772388"/>
          </a:xfrm>
        </p:spPr>
        <p:txBody>
          <a:bodyPr/>
          <a:lstStyle/>
          <a:p>
            <a:r>
              <a:rPr lang="en-US" dirty="0" err="1"/>
              <a:t>Semileptonic</a:t>
            </a:r>
            <a:r>
              <a:rPr lang="en-US" dirty="0"/>
              <a:t> decays</a:t>
            </a:r>
          </a:p>
          <a:p>
            <a:pPr lvl="1">
              <a:buFont typeface=".AppleSystemUIFont" charset="-120"/>
              <a:buChar char="-"/>
            </a:pPr>
            <a:r>
              <a:rPr lang="en-US" dirty="0"/>
              <a:t>Factorization!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380" y="308544"/>
            <a:ext cx="2425403" cy="203056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872" y="308544"/>
            <a:ext cx="2335000" cy="137977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891" y="3070081"/>
            <a:ext cx="2425892" cy="199269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546" y="3070081"/>
            <a:ext cx="2363435" cy="133928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57805" y="3449145"/>
            <a:ext cx="4844871" cy="1772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ucida Calligraphy" charset="0"/>
                <a:ea typeface="Lucida Calligraphy" charset="0"/>
                <a:cs typeface="Lucida Calligraphy" charset="0"/>
              </a:rPr>
              <a:t>H</a:t>
            </a:r>
            <a:r>
              <a:rPr lang="en-US" dirty="0"/>
              <a:t>adronic decays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Factorization?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846" y="4776502"/>
            <a:ext cx="2486612" cy="177263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7451" y="4774382"/>
            <a:ext cx="2918892" cy="175836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132136" y="4372786"/>
            <a:ext cx="230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C00000"/>
                </a:solidFill>
              </a:rPr>
              <a:t>Non-</a:t>
            </a:r>
            <a:r>
              <a:rPr lang="en-US" i="1" dirty="0" err="1">
                <a:solidFill>
                  <a:srgbClr val="C00000"/>
                </a:solidFill>
              </a:rPr>
              <a:t>Factorizable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QCD</a:t>
            </a:r>
            <a:r>
              <a:rPr lang="en-US" dirty="0"/>
              <a:t>: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1104" y="2922513"/>
            <a:ext cx="11326368" cy="0"/>
          </a:xfrm>
          <a:prstGeom prst="line">
            <a:avLst/>
          </a:prstGeom>
          <a:ln w="19050">
            <a:solidFill>
              <a:schemeClr val="tx1">
                <a:alpha val="38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86456" y="4375272"/>
            <a:ext cx="185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>
                <a:solidFill>
                  <a:srgbClr val="C00000"/>
                </a:solidFill>
              </a:rPr>
              <a:t>Factorizable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QCD: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21664" y="1828867"/>
            <a:ext cx="6717792" cy="978166"/>
            <a:chOff x="1036320" y="1975659"/>
            <a:chExt cx="6717792" cy="9781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102474" y="2056683"/>
                  <a:ext cx="6651638" cy="7966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dirty="0"/>
                              <m:t>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sz="2000" b="0" i="1" dirty="0" smtClean="0">
                            <a:latin typeface="Cambria Math" charset="0"/>
                          </a:rPr>
                          <m:t>= </m:t>
                        </m:r>
                        <m:f>
                          <m:fPr>
                            <m:ctrlPr>
                              <a:rPr lang="mr-I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charset="0"/>
                                  </a:rPr>
                                  <m:t>𝐹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mr-IN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dirty="0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000" b="0" i="1" dirty="0" smtClean="0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𝑐𝑏</m:t>
                            </m:r>
                          </m:sub>
                        </m:sSub>
                        <m:r>
                          <a:rPr lang="en-US" sz="2000" b="0" i="1" dirty="0" smtClean="0">
                            <a:latin typeface="Cambria Math" charset="0"/>
                          </a:rPr>
                          <m:t> </m:t>
                        </m:r>
                        <m:limLow>
                          <m:limLow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mr-IN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pos m:val="top"/>
                                            <m:ctrlPr>
                                              <a:rPr lang="mr-IN" sz="20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𝑢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dirty="0" smtClean="0">
                                            <a:latin typeface="Cambria Math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𝛾</m:t>
                                        </m:r>
                                      </m:e>
                                      <m:sup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𝛼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mr-IN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dirty="0" smtClean="0">
                                            <a:latin typeface="Cambria Math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𝜈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groupChr>
                          </m:e>
                          <m:lim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𝐷𝑖𝑟𝑎𝑐</m:t>
                            </m:r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𝑠𝑝𝑖𝑛𝑜𝑟𝑠</m:t>
                            </m:r>
                          </m:lim>
                        </m:limLow>
                        <m:r>
                          <a:rPr lang="en-US" sz="2000" b="0" i="1" dirty="0" smtClean="0">
                            <a:latin typeface="Cambria Math" charset="0"/>
                          </a:rPr>
                          <m:t> </m:t>
                        </m:r>
                        <m:limLow>
                          <m:limLow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mr-IN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hr-HR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bar>
                                          <m:barPr>
                                            <m:pos m:val="top"/>
                                            <m:ctrlPr>
                                              <a:rPr lang="hr-HR" sz="20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𝑐</m:t>
                                            </m:r>
                                          </m:e>
                                        </m:bar>
                                        <m:r>
                                          <a:rPr lang="en-US" sz="2000" b="0" i="1" dirty="0" smtClean="0">
                                            <a:latin typeface="Cambria Math" charset="0"/>
                                          </a:rPr>
                                          <m:t> 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𝛽</m:t>
                                            </m:r>
                                          </m:sup>
                                        </m:sSup>
                                        <m:d>
                                          <m:dPr>
                                            <m:ctrlPr>
                                              <a:rPr lang="mr-IN" sz="20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1−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000" i="1" dirty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 dirty="0">
                                                    <a:latin typeface="Cambria Math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 dirty="0">
                                                    <a:latin typeface="Cambria Math" charset="0"/>
                                                  </a:rPr>
                                                  <m:t>5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en-US" sz="2000" b="0" i="1" dirty="0" smtClean="0">
                                            <a:latin typeface="Cambria Math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2000" i="1" dirty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  <m:bar>
                                      <m:barPr>
                                        <m:pos m:val="top"/>
                                        <m:ctrlPr>
                                          <a:rPr lang="hr-HR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0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𝑑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000" i="1" dirty="0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p>
                                        </m:sSubSup>
                                      </m:e>
                                    </m:bar>
                                  </m:e>
                                </m:d>
                                <m:r>
                                  <a:rPr lang="en-US" sz="2000" i="1"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h𝑎𝑑𝑟𝑜𝑛𝑖𝑐</m:t>
                            </m:r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𝑀𝐸</m:t>
                            </m:r>
                          </m:lim>
                        </m:limLow>
                        <m:r>
                          <a:rPr lang="en-US" sz="2000" i="1">
                            <a:latin typeface="Cambria Math" charset="0"/>
                          </a:rPr>
                          <m:t>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474" y="2056683"/>
                  <a:ext cx="6651638" cy="79662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1036320" y="1975659"/>
              <a:ext cx="6705600" cy="978166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82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50803"/>
          <a:stretch/>
        </p:blipFill>
        <p:spPr bwMode="auto">
          <a:xfrm>
            <a:off x="2106816" y="4109982"/>
            <a:ext cx="275825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Solution: Effective couplings</a:t>
            </a:r>
          </a:p>
        </p:txBody>
      </p:sp>
      <p:pic>
        <p:nvPicPr>
          <p:cNvPr id="106500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r="49122"/>
          <a:stretch/>
        </p:blipFill>
        <p:spPr bwMode="auto">
          <a:xfrm>
            <a:off x="2004639" y="1460063"/>
            <a:ext cx="28252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ight Arrow 6"/>
          <p:cNvSpPr>
            <a:spLocks noChangeArrowheads="1"/>
          </p:cNvSpPr>
          <p:nvPr/>
        </p:nvSpPr>
        <p:spPr bwMode="auto">
          <a:xfrm>
            <a:off x="5285361" y="2870261"/>
            <a:ext cx="819027" cy="3471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506902" y="717720"/>
                <a:ext cx="10817589" cy="13638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Operator Product Expansion:</a:t>
                </a:r>
              </a:p>
              <a:p>
                <a:pPr lvl="1"/>
                <a:r>
                  <a:rPr lang="en-US" dirty="0"/>
                  <a:t>Integrate out heavy fields</a:t>
                </a:r>
              </a:p>
              <a:p>
                <a:pPr lvl="1"/>
                <a:r>
                  <a:rPr lang="en-US" dirty="0"/>
                  <a:t>Separate </a:t>
                </a:r>
                <a:r>
                  <a:rPr lang="en-US" i="1" dirty="0"/>
                  <a:t>perturbative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004CFF"/>
                    </a:solidFill>
                  </a:rPr>
                  <a:t>Wilson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4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4CFF"/>
                            </a:solidFill>
                            <a:latin typeface="Cambria Math" charset="0"/>
                          </a:rPr>
                          <m:t>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4CFF"/>
                            </a:solidFill>
                            <a:latin typeface="Cambria Math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  from</a:t>
                </a:r>
                <a:r>
                  <a:rPr lang="en-US" i="1" dirty="0"/>
                  <a:t> non-perturbative</a:t>
                </a:r>
                <a:r>
                  <a:rPr lang="en-US" dirty="0"/>
                  <a:t>  </a:t>
                </a:r>
                <a:r>
                  <a:rPr lang="en-US" dirty="0">
                    <a:solidFill>
                      <a:srgbClr val="FF0000"/>
                    </a:solidFill>
                  </a:rPr>
                  <a:t>local 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𝒪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>
                    <a:latin typeface="Lucida Calligraphy" charset="0"/>
                    <a:ea typeface="Lucida Calligraphy" charset="0"/>
                    <a:cs typeface="Lucida Calligraphy" charset="0"/>
                  </a:rPr>
                  <a:t> </a:t>
                </a:r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02" y="717720"/>
                <a:ext cx="10817589" cy="1363863"/>
              </a:xfrm>
              <a:prstGeom prst="rect">
                <a:avLst/>
              </a:prstGeom>
              <a:blipFill rotWithShape="0">
                <a:blip r:embed="rId5"/>
                <a:stretch>
                  <a:fillRect l="-732" t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3" r="5096"/>
          <a:stretch/>
        </p:blipFill>
        <p:spPr bwMode="auto">
          <a:xfrm>
            <a:off x="6740776" y="1399920"/>
            <a:ext cx="2719754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5" r="5366"/>
          <a:stretch/>
        </p:blipFill>
        <p:spPr bwMode="auto">
          <a:xfrm>
            <a:off x="7010409" y="4064389"/>
            <a:ext cx="25087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838575" y="2163445"/>
            <a:ext cx="782629" cy="413741"/>
            <a:chOff x="4320143" y="3120414"/>
            <a:chExt cx="782629" cy="413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387768" y="3152259"/>
                  <a:ext cx="659347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charset="0"/>
                              </a:rPr>
                              <m:t>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charset="0"/>
                              </a:rPr>
                              <m:t>SM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7768" y="3152259"/>
                  <a:ext cx="659347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9259" r="-4630" b="-1428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>
            <a:xfrm>
              <a:off x="4320143" y="3120414"/>
              <a:ext cx="782629" cy="4137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12171" y="4034795"/>
            <a:ext cx="782629" cy="413741"/>
            <a:chOff x="4320143" y="3120414"/>
            <a:chExt cx="782629" cy="413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387768" y="3152259"/>
                  <a:ext cx="659347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charset="0"/>
                              </a:rPr>
                              <m:t>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charset="0"/>
                              </a:rPr>
                              <m:t>SM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7768" y="3152259"/>
                  <a:ext cx="659347" cy="3385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9174" r="-3670" b="-1428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/>
            <p:cNvSpPr/>
            <p:nvPr/>
          </p:nvSpPr>
          <p:spPr>
            <a:xfrm>
              <a:off x="4320143" y="3120414"/>
              <a:ext cx="782629" cy="4137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39504" y="2180314"/>
            <a:ext cx="782629" cy="413741"/>
            <a:chOff x="6176800" y="2508558"/>
            <a:chExt cx="782629" cy="413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269348" y="2546152"/>
                  <a:ext cx="617669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charset="0"/>
                              </a:rPr>
                              <m:t>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charset="0"/>
                              </a:rPr>
                              <m:t>eff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9348" y="2546152"/>
                  <a:ext cx="617669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9901" r="-5941" b="-1636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6176800" y="2508558"/>
              <a:ext cx="782629" cy="4137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20281" y="4027400"/>
            <a:ext cx="782629" cy="413741"/>
            <a:chOff x="6176800" y="2508558"/>
            <a:chExt cx="782629" cy="413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269348" y="2546152"/>
                  <a:ext cx="617669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charset="0"/>
                              </a:rPr>
                              <m:t>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charset="0"/>
                              </a:rPr>
                              <m:t>eff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9348" y="2546152"/>
                  <a:ext cx="617669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9901" r="-5941" b="-1636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6176800" y="2508558"/>
              <a:ext cx="782629" cy="4137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ight Arrow 6"/>
          <p:cNvSpPr>
            <a:spLocks noChangeArrowheads="1"/>
          </p:cNvSpPr>
          <p:nvPr/>
        </p:nvSpPr>
        <p:spPr bwMode="auto">
          <a:xfrm>
            <a:off x="5276325" y="4745284"/>
            <a:ext cx="819027" cy="3471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788126" y="5767492"/>
                <a:ext cx="4480842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𝑢𝑠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𝑐𝑏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𝓒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126" y="5767492"/>
                <a:ext cx="4480842" cy="76296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090381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521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  Rare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 and effective couplings: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𝑏</m:t>
                    </m:r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𝑠𝑞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7521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5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1"/>
          <a:stretch>
            <a:fillRect/>
          </a:stretch>
        </p:blipFill>
        <p:spPr bwMode="auto">
          <a:xfrm>
            <a:off x="7832073" y="874060"/>
            <a:ext cx="2555431" cy="18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r="34666"/>
          <a:stretch>
            <a:fillRect/>
          </a:stretch>
        </p:blipFill>
        <p:spPr bwMode="auto">
          <a:xfrm>
            <a:off x="8044880" y="2627783"/>
            <a:ext cx="2303932" cy="18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3"/>
          <a:stretch>
            <a:fillRect/>
          </a:stretch>
        </p:blipFill>
        <p:spPr bwMode="auto">
          <a:xfrm>
            <a:off x="8131057" y="4510484"/>
            <a:ext cx="2509704" cy="18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0" name="Right Arrow 7"/>
          <p:cNvSpPr>
            <a:spLocks noChangeArrowheads="1"/>
          </p:cNvSpPr>
          <p:nvPr/>
        </p:nvSpPr>
        <p:spPr bwMode="auto">
          <a:xfrm>
            <a:off x="6054721" y="1758461"/>
            <a:ext cx="1002571" cy="536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47087" y="844769"/>
            <a:ext cx="4472442" cy="5783139"/>
            <a:chOff x="941580" y="844769"/>
            <a:chExt cx="4472442" cy="5783139"/>
          </a:xfrm>
        </p:grpSpPr>
        <p:pic>
          <p:nvPicPr>
            <p:cNvPr id="107525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580" y="858431"/>
              <a:ext cx="4472442" cy="576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12585" y="844769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64509" y="88199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82279" y="3419489"/>
              <a:ext cx="1075765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mr-IN" sz="2200" dirty="0">
                  <a:solidFill>
                    <a:srgbClr val="FF0000"/>
                  </a:solidFill>
                </a:rPr>
                <a:t>–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6</a:t>
              </a:r>
            </a:p>
            <a:p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16314" y="5360348"/>
              <a:ext cx="1246094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7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mr-IN" sz="2200" dirty="0">
                  <a:solidFill>
                    <a:srgbClr val="FF0000"/>
                  </a:solidFill>
                </a:rPr>
                <a:t>–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10</a:t>
              </a:r>
            </a:p>
            <a:p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ight Arrow 7"/>
          <p:cNvSpPr>
            <a:spLocks noChangeArrowheads="1"/>
          </p:cNvSpPr>
          <p:nvPr/>
        </p:nvSpPr>
        <p:spPr bwMode="auto">
          <a:xfrm>
            <a:off x="6054720" y="3301792"/>
            <a:ext cx="1002571" cy="536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7" name="Right Arrow 7"/>
          <p:cNvSpPr>
            <a:spLocks noChangeArrowheads="1"/>
          </p:cNvSpPr>
          <p:nvPr/>
        </p:nvSpPr>
        <p:spPr bwMode="auto">
          <a:xfrm>
            <a:off x="6054720" y="5091857"/>
            <a:ext cx="1002571" cy="536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98679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545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  Rare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 and effective couplings: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854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5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/>
          <a:stretch>
            <a:fillRect/>
          </a:stretch>
        </p:blipFill>
        <p:spPr bwMode="auto">
          <a:xfrm>
            <a:off x="1185136" y="1627096"/>
            <a:ext cx="4473575" cy="454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r="33882"/>
          <a:stretch>
            <a:fillRect/>
          </a:stretch>
        </p:blipFill>
        <p:spPr bwMode="auto">
          <a:xfrm>
            <a:off x="7343878" y="1734975"/>
            <a:ext cx="4352925" cy="17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3"/>
          <a:stretch>
            <a:fillRect/>
          </a:stretch>
        </p:blipFill>
        <p:spPr bwMode="auto">
          <a:xfrm>
            <a:off x="8265188" y="4071346"/>
            <a:ext cx="2379662" cy="167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8098" y="1154270"/>
            <a:ext cx="124609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𝒪</a:t>
            </a:r>
            <a:r>
              <a:rPr lang="en-US" sz="2400" baseline="-25000" dirty="0">
                <a:solidFill>
                  <a:srgbClr val="FF0000"/>
                </a:solidFill>
              </a:rPr>
              <a:t>7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sz="2400" baseline="-25000" dirty="0">
              <a:solidFill>
                <a:srgbClr val="FF0000"/>
              </a:solidFill>
            </a:endParaRPr>
          </a:p>
          <a:p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2028" y="4388039"/>
            <a:ext cx="1888377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𝒪</a:t>
            </a:r>
            <a:r>
              <a:rPr lang="en-US" sz="2400" baseline="-25000" dirty="0">
                <a:solidFill>
                  <a:srgbClr val="FF0000"/>
                </a:solidFill>
              </a:rPr>
              <a:t>9V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𝒪</a:t>
            </a:r>
            <a:r>
              <a:rPr lang="en-US" sz="2400" baseline="-25000" dirty="0">
                <a:solidFill>
                  <a:srgbClr val="FF0000"/>
                </a:solidFill>
              </a:rPr>
              <a:t>10A</a:t>
            </a:r>
          </a:p>
          <a:p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1138" y="1209059"/>
            <a:ext cx="124609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𝒪</a:t>
            </a:r>
            <a:r>
              <a:rPr lang="en-US" sz="2400" baseline="-25000" dirty="0">
                <a:solidFill>
                  <a:srgbClr val="FF0000"/>
                </a:solidFill>
              </a:rPr>
              <a:t>8G</a:t>
            </a:r>
          </a:p>
          <a:p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4" name="Right Arrow 7"/>
          <p:cNvSpPr>
            <a:spLocks noChangeArrowheads="1"/>
          </p:cNvSpPr>
          <p:nvPr/>
        </p:nvSpPr>
        <p:spPr bwMode="auto">
          <a:xfrm>
            <a:off x="6054721" y="2403226"/>
            <a:ext cx="1002571" cy="536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" name="Right Arrow 7"/>
          <p:cNvSpPr>
            <a:spLocks noChangeArrowheads="1"/>
          </p:cNvSpPr>
          <p:nvPr/>
        </p:nvSpPr>
        <p:spPr bwMode="auto">
          <a:xfrm>
            <a:off x="6054720" y="4380308"/>
            <a:ext cx="1002571" cy="536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844801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0767"/>
          <a:stretch/>
        </p:blipFill>
        <p:spPr>
          <a:xfrm>
            <a:off x="7845432" y="675831"/>
            <a:ext cx="3770312" cy="19817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018458" y="2638522"/>
            <a:ext cx="357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Beyond Standard Model: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5455" y="650157"/>
            <a:ext cx="4050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Effective 4-fermion coupling</a:t>
            </a:r>
            <a:r>
              <a:rPr lang="en-US" sz="22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6127" y="2616208"/>
            <a:ext cx="375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Standard Model diagrams</a:t>
            </a:r>
            <a:r>
              <a:rPr lang="en-US" sz="22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  Rare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 and effective couplings: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𝑏</m:t>
                    </m:r>
                    <m:r>
                      <a:rPr lang="en-US" i="1" smtClean="0">
                        <a:latin typeface="Cambria Math" charset="0"/>
                      </a:rPr>
                      <m:t>→</m:t>
                    </m:r>
                    <m:r>
                      <a:rPr lang="en-US" i="1" smtClean="0"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384316" y="3101353"/>
            <a:ext cx="2982613" cy="2121932"/>
            <a:chOff x="384316" y="3087065"/>
            <a:chExt cx="2982613" cy="2121932"/>
          </a:xfrm>
        </p:grpSpPr>
        <p:grpSp>
          <p:nvGrpSpPr>
            <p:cNvPr id="10" name="Group 9"/>
            <p:cNvGrpSpPr/>
            <p:nvPr/>
          </p:nvGrpSpPr>
          <p:grpSpPr>
            <a:xfrm>
              <a:off x="384316" y="3507197"/>
              <a:ext cx="2806700" cy="1511300"/>
              <a:chOff x="5651500" y="1026186"/>
              <a:chExt cx="2806700" cy="15113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0400" y="1026186"/>
                <a:ext cx="2717800" cy="15113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651500" y="1866900"/>
                <a:ext cx="1270000" cy="35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608805" y="4472678"/>
              <a:ext cx="554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Lucida Handwriting"/>
                  <a:cs typeface="Lucida Handwriting"/>
                </a:rPr>
                <a:t>O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6819" y="3087065"/>
              <a:ext cx="1742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Photon penguin: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4651" y="3140434"/>
              <a:ext cx="2912278" cy="206856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26475" y="3144217"/>
            <a:ext cx="3597366" cy="2144854"/>
            <a:chOff x="3655051" y="3087065"/>
            <a:chExt cx="3597366" cy="2144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7617" y="3365019"/>
              <a:ext cx="2844800" cy="18669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837725" y="4496638"/>
              <a:ext cx="1293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Lucida Handwriting"/>
                  <a:cs typeface="Lucida Handwriting"/>
                </a:rPr>
                <a:t>O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9  </a:t>
              </a:r>
              <a:r>
                <a:rPr lang="en-US" sz="2400" dirty="0">
                  <a:solidFill>
                    <a:srgbClr val="FF0000"/>
                  </a:solidFill>
                </a:rPr>
                <a:t>, </a:t>
              </a:r>
              <a:r>
                <a:rPr lang="en-US" sz="2400" dirty="0">
                  <a:solidFill>
                    <a:srgbClr val="FF0000"/>
                  </a:solidFill>
                  <a:latin typeface="Lucida Handwriting"/>
                  <a:cs typeface="Lucida Handwriting"/>
                </a:rPr>
                <a:t>O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1592" y="3087065"/>
              <a:ext cx="2077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Vector, Axial vector: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55051" y="3114002"/>
              <a:ext cx="3597366" cy="206856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20622" y="3196583"/>
            <a:ext cx="3652275" cy="2034027"/>
            <a:chOff x="8192063" y="3580710"/>
            <a:chExt cx="3302000" cy="16927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80185" y="3693825"/>
              <a:ext cx="2683081" cy="153035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192063" y="3580710"/>
              <a:ext cx="3302000" cy="1692764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8965" y="5661880"/>
            <a:ext cx="102995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Experimental test: Compare calculable </a:t>
            </a:r>
            <a:r>
              <a:rPr lang="en-US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2400" baseline="-25000" dirty="0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coefficients to experimental data</a:t>
            </a:r>
          </a:p>
          <a:p>
            <a:pPr marL="800100" lvl="2" indent="-342900">
              <a:buFont typeface=".AppleSystemUIFont" charset="-120"/>
              <a:buChar char="-"/>
            </a:pPr>
            <a:r>
              <a:rPr lang="en-US" sz="2200" dirty="0">
                <a:solidFill>
                  <a:srgbClr val="7030A0"/>
                </a:solidFill>
              </a:rPr>
              <a:t>Sensitivity for NP in Wilson coefficients </a:t>
            </a:r>
            <a:r>
              <a:rPr lang="en-US" sz="220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2200" baseline="-25000" dirty="0">
                <a:solidFill>
                  <a:srgbClr val="FF0000"/>
                </a:solidFill>
              </a:rPr>
              <a:t>7</a:t>
            </a:r>
            <a:r>
              <a:rPr lang="en-US" sz="2200" dirty="0">
                <a:solidFill>
                  <a:srgbClr val="7030A0"/>
                </a:solidFill>
              </a:rPr>
              <a:t>,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2200" baseline="-25000" dirty="0">
                <a:solidFill>
                  <a:srgbClr val="FF0000"/>
                </a:solidFill>
              </a:rPr>
              <a:t>9</a:t>
            </a:r>
            <a:r>
              <a:rPr lang="en-US" sz="2200" dirty="0">
                <a:solidFill>
                  <a:srgbClr val="7030A0"/>
                </a:solidFill>
              </a:rPr>
              <a:t>,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2200" baseline="-25000" dirty="0">
                <a:solidFill>
                  <a:srgbClr val="FF0000"/>
                </a:solidFill>
              </a:rPr>
              <a:t>10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269171" y="1225316"/>
                <a:ext cx="4170821" cy="1130631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=−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4 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𝑡𝑏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𝑡𝑠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10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171" y="1225316"/>
                <a:ext cx="4170821" cy="11306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41369" y="888154"/>
                <a:ext cx="139833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charset="0"/>
                        </a:rPr>
                        <m:t>𝑏</m:t>
                      </m:r>
                      <m:r>
                        <a:rPr lang="en-US" sz="2200" i="1">
                          <a:latin typeface="Cambria Math" charset="0"/>
                        </a:rPr>
                        <m:t>→</m:t>
                      </m:r>
                      <m:r>
                        <a:rPr lang="en-US" sz="2200" i="1">
                          <a:latin typeface="Cambria Math" charset="0"/>
                        </a:rPr>
                        <m:t>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2200" i="1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9" y="888154"/>
                <a:ext cx="1398332" cy="338554"/>
              </a:xfrm>
              <a:prstGeom prst="rect">
                <a:avLst/>
              </a:prstGeom>
              <a:blipFill rotWithShape="0">
                <a:blip r:embed="rId9"/>
                <a:stretch>
                  <a:fillRect l="-480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7641369" y="2681386"/>
            <a:ext cx="31018" cy="262066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61695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Very Rare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690964" y="1398003"/>
            <a:ext cx="2558675" cy="1988530"/>
            <a:chOff x="317501" y="623479"/>
            <a:chExt cx="2159000" cy="1699382"/>
          </a:xfrm>
        </p:grpSpPr>
        <p:grpSp>
          <p:nvGrpSpPr>
            <p:cNvPr id="6" name="Group 5"/>
            <p:cNvGrpSpPr/>
            <p:nvPr/>
          </p:nvGrpSpPr>
          <p:grpSpPr>
            <a:xfrm>
              <a:off x="317501" y="782334"/>
              <a:ext cx="2159000" cy="1540527"/>
              <a:chOff x="179388" y="1098440"/>
              <a:chExt cx="2434277" cy="169432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17489" y="1142116"/>
                <a:ext cx="2335211" cy="1625246"/>
                <a:chOff x="5538789" y="1155700"/>
                <a:chExt cx="2335211" cy="1625246"/>
              </a:xfrm>
            </p:grpSpPr>
            <p:pic>
              <p:nvPicPr>
                <p:cNvPr id="10" name="Picture 9" descr="CMSLHCb_fig1_c.pd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9900" y="1181100"/>
                  <a:ext cx="2324100" cy="1599846"/>
                </a:xfrm>
                <a:prstGeom prst="rect">
                  <a:avLst/>
                </a:prstGeom>
              </p:spPr>
            </p:pic>
            <p:sp>
              <p:nvSpPr>
                <p:cNvPr id="11" name="Rectangle 10"/>
                <p:cNvSpPr/>
                <p:nvPr/>
              </p:nvSpPr>
              <p:spPr>
                <a:xfrm flipV="1">
                  <a:off x="5538789" y="1155700"/>
                  <a:ext cx="340752" cy="355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179388" y="1098440"/>
                <a:ext cx="2434277" cy="1694322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02933" y="623479"/>
              <a:ext cx="500160" cy="3749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SM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269297" y="1369339"/>
            <a:ext cx="2526303" cy="2017194"/>
            <a:chOff x="4713846" y="604149"/>
            <a:chExt cx="1924358" cy="1717134"/>
          </a:xfrm>
        </p:grpSpPr>
        <p:grpSp>
          <p:nvGrpSpPr>
            <p:cNvPr id="13" name="Group 12"/>
            <p:cNvGrpSpPr/>
            <p:nvPr/>
          </p:nvGrpSpPr>
          <p:grpSpPr>
            <a:xfrm>
              <a:off x="4713846" y="768939"/>
              <a:ext cx="1924358" cy="1552344"/>
              <a:chOff x="5035242" y="995957"/>
              <a:chExt cx="2356158" cy="169432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62344" y="1018772"/>
                <a:ext cx="2203643" cy="1651707"/>
                <a:chOff x="3263900" y="2971446"/>
                <a:chExt cx="2768600" cy="1943453"/>
              </a:xfrm>
            </p:grpSpPr>
            <p:pic>
              <p:nvPicPr>
                <p:cNvPr id="17" name="Picture 16" descr="CMSLHCb_fig1_e.pdf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2000" y="3035299"/>
                  <a:ext cx="2730500" cy="1879600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 flipV="1">
                  <a:off x="3263900" y="2971446"/>
                  <a:ext cx="340752" cy="355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5035242" y="995957"/>
                <a:ext cx="2356158" cy="1694322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27879" y="604149"/>
              <a:ext cx="480950" cy="3816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SM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55509" y="1338543"/>
            <a:ext cx="2488021" cy="2047990"/>
            <a:chOff x="311152" y="2209602"/>
            <a:chExt cx="1984355" cy="1676598"/>
          </a:xfrm>
        </p:grpSpPr>
        <p:grpSp>
          <p:nvGrpSpPr>
            <p:cNvPr id="20" name="Group 19"/>
            <p:cNvGrpSpPr/>
            <p:nvPr/>
          </p:nvGrpSpPr>
          <p:grpSpPr>
            <a:xfrm>
              <a:off x="311152" y="2334211"/>
              <a:ext cx="1984355" cy="1551989"/>
              <a:chOff x="2549545" y="1018772"/>
              <a:chExt cx="2447597" cy="173465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549545" y="1018772"/>
                <a:ext cx="2349322" cy="1671250"/>
                <a:chOff x="662548" y="3035299"/>
                <a:chExt cx="2446635" cy="1687468"/>
              </a:xfrm>
            </p:grpSpPr>
            <p:pic>
              <p:nvPicPr>
                <p:cNvPr id="24" name="Picture 23" descr="CMSLHCb_fig1_d.pdf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327" y="3134913"/>
                  <a:ext cx="2301856" cy="1587854"/>
                </a:xfrm>
                <a:prstGeom prst="rect">
                  <a:avLst/>
                </a:prstGeom>
              </p:spPr>
            </p:pic>
            <p:sp>
              <p:nvSpPr>
                <p:cNvPr id="25" name="Rectangle 24"/>
                <p:cNvSpPr/>
                <p:nvPr/>
              </p:nvSpPr>
              <p:spPr>
                <a:xfrm flipV="1">
                  <a:off x="662548" y="3035299"/>
                  <a:ext cx="340752" cy="355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2562865" y="1059102"/>
                <a:ext cx="2434277" cy="1694322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50048" y="2209602"/>
              <a:ext cx="48808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SM</a:t>
              </a:r>
            </a:p>
          </p:txBody>
        </p: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83" y="5739718"/>
            <a:ext cx="8686850" cy="92544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433254" y="2296958"/>
            <a:ext cx="35420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0000FF"/>
                </a:solidFill>
              </a:rPr>
              <a:t>SM</a:t>
            </a:r>
            <a:r>
              <a:rPr lang="en-US" sz="2200" dirty="0"/>
              <a:t>:  CKM and </a:t>
            </a:r>
            <a:r>
              <a:rPr lang="en-US" sz="2200" dirty="0" err="1"/>
              <a:t>helicity</a:t>
            </a:r>
            <a:r>
              <a:rPr lang="en-US" sz="2200" dirty="0"/>
              <a:t> suppressed: very small B.R.</a:t>
            </a:r>
          </a:p>
          <a:p>
            <a:r>
              <a:rPr lang="en-US" sz="2000" dirty="0">
                <a:sym typeface="Wingdings"/>
              </a:rPr>
              <a:t> Axial vector coupling </a:t>
            </a:r>
            <a:r>
              <a:rPr lang="en-US" sz="2000" dirty="0">
                <a:solidFill>
                  <a:srgbClr val="0000FF"/>
                </a:solidFill>
                <a:latin typeface="Lucida Handwriting"/>
                <a:cs typeface="Lucida Handwriting"/>
                <a:sym typeface="Wingdings"/>
              </a:rPr>
              <a:t>C</a:t>
            </a:r>
            <a:r>
              <a:rPr lang="en-US" sz="2000" baseline="-25000" dirty="0">
                <a:solidFill>
                  <a:srgbClr val="0000FF"/>
                </a:solidFill>
                <a:sym typeface="Wingdings"/>
              </a:rPr>
              <a:t>10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3818" y="3955067"/>
            <a:ext cx="35420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FF0000"/>
                </a:solidFill>
              </a:rPr>
              <a:t>NP</a:t>
            </a:r>
            <a:r>
              <a:rPr lang="en-US" sz="2200" dirty="0"/>
              <a:t>: Sensitive to new particles via additional (</a:t>
            </a:r>
            <a:r>
              <a:rPr lang="en-US" sz="220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2200" baseline="-25000" dirty="0">
                <a:solidFill>
                  <a:srgbClr val="FF0000"/>
                </a:solidFill>
              </a:rPr>
              <a:t>10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2200" baseline="-25000" dirty="0">
                <a:solidFill>
                  <a:srgbClr val="FF0000"/>
                </a:solidFill>
              </a:rPr>
              <a:t>S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2200" baseline="-25000" dirty="0">
                <a:solidFill>
                  <a:srgbClr val="FF0000"/>
                </a:solidFill>
              </a:rPr>
              <a:t>P</a:t>
            </a:r>
            <a:r>
              <a:rPr lang="en-US" sz="2200" dirty="0"/>
              <a:t>) couplings.</a:t>
            </a:r>
          </a:p>
          <a:p>
            <a:r>
              <a:rPr lang="en-US" sz="2000" dirty="0">
                <a:sym typeface="Wingdings"/>
              </a:rPr>
              <a:t> </a:t>
            </a:r>
            <a:r>
              <a:rPr lang="en-US" sz="2000" dirty="0" err="1">
                <a:sym typeface="Wingdings"/>
              </a:rPr>
              <a:t>eg</a:t>
            </a:r>
            <a:r>
              <a:rPr lang="en-US" sz="2000" dirty="0">
                <a:sym typeface="Wingdings"/>
              </a:rPr>
              <a:t>.: Z’ , (pseudo-)scalars, …</a:t>
            </a:r>
            <a:endParaRPr lang="en-US" sz="20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5289" y="3795268"/>
            <a:ext cx="2446191" cy="18289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0351" y="3813398"/>
            <a:ext cx="2488674" cy="18325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7896" y="3851528"/>
            <a:ext cx="2331871" cy="18088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4516332" y="3623804"/>
            <a:ext cx="45397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99141" y="3572057"/>
            <a:ext cx="45397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03437" y="3585735"/>
            <a:ext cx="45397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32655" y="4928437"/>
            <a:ext cx="5233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87231" y="4928437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54246" y="4941137"/>
            <a:ext cx="42832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P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4CA39D-5412-0A4F-829B-F5F7F6698AF8}"/>
                  </a:ext>
                </a:extLst>
              </p:cNvPr>
              <p:cNvSpPr txBox="1"/>
              <p:nvPr/>
            </p:nvSpPr>
            <p:spPr>
              <a:xfrm>
                <a:off x="836359" y="876896"/>
                <a:ext cx="207717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L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4CA39D-5412-0A4F-829B-F5F7F6698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59" y="876896"/>
                <a:ext cx="2077172" cy="492443"/>
              </a:xfrm>
              <a:prstGeom prst="rect">
                <a:avLst/>
              </a:prstGeom>
              <a:blipFill>
                <a:blip r:embed="rId11"/>
                <a:stretch>
                  <a:fillRect l="-3636" t="-2500" b="-17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8277F2D-CF50-4346-A6D8-2334F4693138}"/>
                  </a:ext>
                </a:extLst>
              </p:cNvPr>
              <p:cNvSpPr txBox="1"/>
              <p:nvPr/>
            </p:nvSpPr>
            <p:spPr>
              <a:xfrm>
                <a:off x="836359" y="1428723"/>
                <a:ext cx="2077172" cy="515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L" sz="3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8277F2D-CF50-4346-A6D8-2334F4693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59" y="1428723"/>
                <a:ext cx="2077172" cy="515077"/>
              </a:xfrm>
              <a:prstGeom prst="rect">
                <a:avLst/>
              </a:prstGeom>
              <a:blipFill>
                <a:blip r:embed="rId12"/>
                <a:stretch>
                  <a:fillRect l="-3636" b="-190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EF967C2-570D-8444-A04F-31404E8560AF}"/>
                  </a:ext>
                </a:extLst>
              </p:cNvPr>
              <p:cNvSpPr txBox="1"/>
              <p:nvPr/>
            </p:nvSpPr>
            <p:spPr>
              <a:xfrm>
                <a:off x="5154873" y="425409"/>
                <a:ext cx="3432799" cy="82150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𝐶𝐾𝑀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200" dirty="0">
                                  <a:solidFill>
                                    <a:srgbClr val="FF0000"/>
                                  </a:solidFill>
                                  <a:latin typeface="Lucida Calligraphy" charset="0"/>
                                  <a:ea typeface="Lucida Calligraphy" charset="0"/>
                                  <a:cs typeface="Lucida Calligraphy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2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Lucida Calligraphy" charset="0"/>
                                  <a:cs typeface="Lucida Calligraphy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EF967C2-570D-8444-A04F-31404E856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873" y="425409"/>
                <a:ext cx="3432799" cy="821507"/>
              </a:xfrm>
              <a:prstGeom prst="rect">
                <a:avLst/>
              </a:prstGeom>
              <a:blipFill>
                <a:blip r:embed="rId13"/>
                <a:stretch>
                  <a:fillRect l="-1465" t="-139706" r="-733" b="-194118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CFDEE64F-4075-0C41-B3ED-07E6E93E4509}"/>
              </a:ext>
            </a:extLst>
          </p:cNvPr>
          <p:cNvSpPr/>
          <p:nvPr/>
        </p:nvSpPr>
        <p:spPr>
          <a:xfrm>
            <a:off x="753227" y="776336"/>
            <a:ext cx="2259106" cy="1301676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65D17-AA4C-3B4D-A3BC-5749B5935FD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2391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 animBg="1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Very Rare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62873" y="558801"/>
            <a:ext cx="7581900" cy="4467054"/>
            <a:chOff x="25400" y="558801"/>
            <a:chExt cx="7581900" cy="4467054"/>
          </a:xfrm>
        </p:grpSpPr>
        <p:pic>
          <p:nvPicPr>
            <p:cNvPr id="4" name="Picture 3" descr="CMSLHCb_EDfig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558801"/>
              <a:ext cx="7581900" cy="446705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0643" y="4705535"/>
              <a:ext cx="315913" cy="2699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Bs2MuMu2013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3" y="3414203"/>
            <a:ext cx="6680499" cy="3300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73" y="2717800"/>
            <a:ext cx="355600" cy="165100"/>
          </a:xfrm>
          <a:prstGeom prst="rect">
            <a:avLst/>
          </a:prstGeom>
          <a:noFill/>
          <a:ln w="25400">
            <a:solidFill>
              <a:srgbClr val="D4F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676833" y="2882900"/>
            <a:ext cx="5092902" cy="3416299"/>
          </a:xfrm>
          <a:prstGeom prst="line">
            <a:avLst/>
          </a:prstGeom>
          <a:ln w="25400">
            <a:solidFill>
              <a:srgbClr val="D4F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032433" y="2717800"/>
            <a:ext cx="10696694" cy="696403"/>
          </a:xfrm>
          <a:prstGeom prst="line">
            <a:avLst/>
          </a:prstGeom>
          <a:ln w="25400">
            <a:solidFill>
              <a:srgbClr val="D4F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52600" y="5321301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Multivariate technique to suppress Backgrounds.</a:t>
            </a:r>
          </a:p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Detached vertex</a:t>
            </a:r>
          </a:p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ym typeface="Wingdings"/>
              </a:rPr>
              <a:t> </a:t>
            </a:r>
            <a:r>
              <a:rPr lang="en-US" dirty="0" err="1"/>
              <a:t>Muon</a:t>
            </a:r>
            <a:r>
              <a:rPr lang="en-US" dirty="0"/>
              <a:t> identification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EED8BD3-0183-7B42-B32E-151BB8D5FD9E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28641-3274-E44D-AD27-83D5C7851A06}"/>
                  </a:ext>
                </a:extLst>
              </p:cNvPr>
              <p:cNvSpPr txBox="1"/>
              <p:nvPr/>
            </p:nvSpPr>
            <p:spPr>
              <a:xfrm>
                <a:off x="8969140" y="1017383"/>
                <a:ext cx="207717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L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28641-3274-E44D-AD27-83D5C7851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40" y="1017383"/>
                <a:ext cx="2077172" cy="492443"/>
              </a:xfrm>
              <a:prstGeom prst="rect">
                <a:avLst/>
              </a:prstGeom>
              <a:blipFill>
                <a:blip r:embed="rId5"/>
                <a:stretch>
                  <a:fillRect l="-4268" t="-2500" b="-17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47AC8C-3F68-5449-B27F-299AF9DABF07}"/>
                  </a:ext>
                </a:extLst>
              </p:cNvPr>
              <p:cNvSpPr txBox="1"/>
              <p:nvPr/>
            </p:nvSpPr>
            <p:spPr>
              <a:xfrm>
                <a:off x="8969140" y="1569210"/>
                <a:ext cx="2077172" cy="515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L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47AC8C-3F68-5449-B27F-299AF9DAB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40" y="1569210"/>
                <a:ext cx="2077172" cy="515077"/>
              </a:xfrm>
              <a:prstGeom prst="rect">
                <a:avLst/>
              </a:prstGeom>
              <a:blipFill>
                <a:blip r:embed="rId6"/>
                <a:stretch>
                  <a:fillRect l="-4268" b="-190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4429A27-CF23-B946-A7A4-C056D4461B5B}"/>
              </a:ext>
            </a:extLst>
          </p:cNvPr>
          <p:cNvSpPr/>
          <p:nvPr/>
        </p:nvSpPr>
        <p:spPr>
          <a:xfrm>
            <a:off x="8864301" y="903642"/>
            <a:ext cx="2259106" cy="1301676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D7F878-D6B7-614A-9A77-37B4E553452E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0111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Very Rare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287" y="1625820"/>
            <a:ext cx="3436285" cy="18031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Very strongly suppressed in the SM</a:t>
            </a:r>
          </a:p>
          <a:p>
            <a:r>
              <a:rPr lang="en-US" dirty="0"/>
              <a:t>High sensitivity for physics beyond SM</a:t>
            </a:r>
          </a:p>
          <a:p>
            <a:r>
              <a:rPr lang="en-US" dirty="0"/>
              <a:t>Hot topic for </a:t>
            </a:r>
            <a:r>
              <a:rPr lang="en-US" dirty="0" err="1"/>
              <a:t>LHCb</a:t>
            </a:r>
            <a:r>
              <a:rPr lang="en-US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4887" y="3538641"/>
            <a:ext cx="1741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</a:t>
            </a:r>
            <a:r>
              <a:rPr lang="en-US" sz="1600" dirty="0"/>
              <a:t>(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>
                <a:latin typeface="Symbol" charset="2"/>
                <a:cs typeface="Symbol" charset="2"/>
              </a:rPr>
              <a:t>–</a:t>
            </a:r>
            <a:r>
              <a:rPr lang="en-US" sz="1600" dirty="0">
                <a:latin typeface="Symbol" charset="2"/>
                <a:cs typeface="Symbol" charset="2"/>
              </a:rPr>
              <a:t>) </a:t>
            </a:r>
            <a:r>
              <a:rPr lang="en-US" sz="1600" dirty="0">
                <a:cs typeface="Symbol" charset="2"/>
              </a:rPr>
              <a:t>[MeV/c</a:t>
            </a:r>
            <a:r>
              <a:rPr lang="en-US" sz="1600" baseline="30000" dirty="0">
                <a:cs typeface="Symbol" charset="2"/>
              </a:rPr>
              <a:t>2</a:t>
            </a:r>
            <a:r>
              <a:rPr lang="en-US" sz="1600" dirty="0">
                <a:cs typeface="Symbol" charset="2"/>
              </a:rPr>
              <a:t>]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endParaRPr lang="en-US" sz="1600" dirty="0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EED8BD3-0183-7B42-B32E-151BB8D5FD9E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120859" y="231820"/>
            <a:ext cx="6676190" cy="3821565"/>
            <a:chOff x="4431926" y="1040045"/>
            <a:chExt cx="5342317" cy="331358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1926" y="1040045"/>
              <a:ext cx="5342317" cy="331358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311487" y="4006991"/>
              <a:ext cx="1296537" cy="33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719003" y="564237"/>
            <a:ext cx="8274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4A070"/>
                </a:solidFill>
              </a:rPr>
              <a:t>7.8 </a:t>
            </a:r>
            <a:r>
              <a:rPr lang="en-US" sz="2400" dirty="0">
                <a:solidFill>
                  <a:srgbClr val="D4A070"/>
                </a:solidFill>
                <a:latin typeface="Symbol" charset="2"/>
                <a:cs typeface="Symbol" charset="2"/>
              </a:rPr>
              <a:t>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" y="3356407"/>
            <a:ext cx="5069387" cy="34514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30" y="3874356"/>
            <a:ext cx="4711349" cy="2818958"/>
          </a:xfrm>
          <a:prstGeom prst="rect">
            <a:avLst/>
          </a:prstGeom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8546474" y="4135074"/>
            <a:ext cx="2968809" cy="3775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Effective lifetime B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baseline="-25000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2234119" y="4096436"/>
            <a:ext cx="2578901" cy="3775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baseline="-25000" dirty="0">
                <a:solidFill>
                  <a:schemeClr val="tx1"/>
                </a:solidFill>
              </a:rPr>
              <a:t>d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 vs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baseline="-25000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15296" y="387462"/>
            <a:ext cx="1877437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PRL 118 (2017) 191801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C3A43F-99CC-6748-B5C9-01E56E3D231F}"/>
                  </a:ext>
                </a:extLst>
              </p:cNvPr>
              <p:cNvSpPr txBox="1"/>
              <p:nvPr/>
            </p:nvSpPr>
            <p:spPr>
              <a:xfrm>
                <a:off x="1417135" y="877444"/>
                <a:ext cx="2286588" cy="552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L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C3A43F-99CC-6748-B5C9-01E56E3D2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135" y="877444"/>
                <a:ext cx="2286588" cy="552844"/>
              </a:xfrm>
              <a:prstGeom prst="rect">
                <a:avLst/>
              </a:prstGeom>
              <a:blipFill>
                <a:blip r:embed="rId7"/>
                <a:stretch>
                  <a:fillRect l="-3315" b="-1363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616F952-48E1-AE40-B4E6-2287F0CF4366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777577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B</a:t>
            </a:r>
            <a:r>
              <a:rPr lang="en-US" dirty="0"/>
              <a:t>-Physics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Rare </a:t>
            </a:r>
            <a:r>
              <a:rPr lang="en-US" dirty="0">
                <a:ea typeface="Times New Roman" charset="0"/>
                <a:cs typeface="Times New Roman" charset="0"/>
              </a:rPr>
              <a:t>B</a:t>
            </a:r>
            <a:r>
              <a:rPr lang="en-US" dirty="0"/>
              <a:t>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12" name="Picture 11" descr="penguin_cha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13" y="2145793"/>
            <a:ext cx="5348157" cy="305609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402012" y="5312524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44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B</a:t>
            </a:r>
            <a:r>
              <a:rPr lang="en-US" dirty="0"/>
              <a:t>-Physics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Rare </a:t>
            </a:r>
            <a:r>
              <a:rPr lang="en-US" dirty="0">
                <a:ea typeface="Times New Roman" charset="0"/>
                <a:cs typeface="Times New Roman" charset="0"/>
              </a:rPr>
              <a:t>B</a:t>
            </a:r>
            <a:r>
              <a:rPr lang="en-US" dirty="0"/>
              <a:t>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012" y="5629048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51" y="1622119"/>
            <a:ext cx="4048186" cy="411046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25315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>
                <a:latin typeface="+mn-lt"/>
              </a:rPr>
              <a:t>Recap: </a:t>
            </a:r>
            <a:r>
              <a:rPr lang="en-US" dirty="0" err="1">
                <a:latin typeface="+mn-lt"/>
              </a:rPr>
              <a:t>Flavour</a:t>
            </a:r>
            <a:r>
              <a:rPr lang="en-US" dirty="0">
                <a:latin typeface="+mn-lt"/>
              </a:rPr>
              <a:t> Universality in very Early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356" y="733222"/>
            <a:ext cx="10638140" cy="1983784"/>
          </a:xfrm>
        </p:spPr>
        <p:txBody>
          <a:bodyPr>
            <a:normAutofit/>
          </a:bodyPr>
          <a:lstStyle/>
          <a:p>
            <a:r>
              <a:rPr lang="en-US" sz="2400" dirty="0"/>
              <a:t>Quark and lepton generations interact identically</a:t>
            </a:r>
          </a:p>
          <a:p>
            <a:pPr lvl="1"/>
            <a:r>
              <a:rPr lang="en-US" sz="2200" dirty="0"/>
              <a:t>No difference between particles of different generation?</a:t>
            </a:r>
          </a:p>
          <a:p>
            <a:pPr lvl="1"/>
            <a:r>
              <a:rPr lang="en-US" sz="2200" dirty="0"/>
              <a:t>No matter – antimatter asymmetry (CP Violation)?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75415" y="2156875"/>
            <a:ext cx="10118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631" y="2130790"/>
            <a:ext cx="2113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Electromagnetic: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1390" y="3391107"/>
            <a:ext cx="13030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 NC: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295948" y="4240610"/>
            <a:ext cx="7531316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Universality violation: Higgs !</a:t>
            </a:r>
          </a:p>
          <a:p>
            <a:pPr marL="5040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Higgs coupling is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universal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mixes generations</a:t>
            </a:r>
          </a:p>
          <a:p>
            <a:pPr marL="5040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 couplings: allows for CP Violation!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809508" y="5418163"/>
            <a:ext cx="2592445" cy="1167530"/>
            <a:chOff x="8617517" y="4803168"/>
            <a:chExt cx="2899634" cy="1281770"/>
          </a:xfrm>
        </p:grpSpPr>
        <p:grpSp>
          <p:nvGrpSpPr>
            <p:cNvPr id="9" name="Group 8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2642" r="-9434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0690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oMath>
                        </m:oMathPara>
                      </a14:m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Rectangle 10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Oval 68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409323" y="2949557"/>
            <a:ext cx="2260525" cy="1107853"/>
            <a:chOff x="8582357" y="774448"/>
            <a:chExt cx="2900178" cy="1316821"/>
          </a:xfrm>
          <a:noFill/>
        </p:grpSpPr>
        <p:grpSp>
          <p:nvGrpSpPr>
            <p:cNvPr id="4" name="Group 3"/>
            <p:cNvGrpSpPr/>
            <p:nvPr/>
          </p:nvGrpSpPr>
          <p:grpSpPr>
            <a:xfrm>
              <a:off x="8582357" y="774448"/>
              <a:ext cx="2900178" cy="1316821"/>
              <a:chOff x="5146819" y="1260767"/>
              <a:chExt cx="2900178" cy="1316821"/>
            </a:xfrm>
            <a:grpFill/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  <a:grpFill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5146820" y="2137067"/>
                    <a:ext cx="520648" cy="440521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7"/>
                    <a:ext cx="520648" cy="440521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6418" r="-2985" b="-213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5146819" y="1260767"/>
                    <a:ext cx="522788" cy="474208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522788" cy="474208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7272400" y="2054847"/>
                    <a:ext cx="774597" cy="47558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e>
                            <m:sup>
                              <m:r>
                                <a:rPr kumimoji="0" lang="en-US" sz="2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432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400" y="2054847"/>
                    <a:ext cx="774597" cy="475580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851579" y="908941"/>
                  <a:ext cx="637097" cy="339837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𝑊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1579" y="908941"/>
                  <a:ext cx="637097" cy="33983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14815" t="-104255" r="-25926" b="-978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/>
            <p:cNvSpPr/>
            <p:nvPr/>
          </p:nvSpPr>
          <p:spPr>
            <a:xfrm>
              <a:off x="10125456" y="1368471"/>
              <a:ext cx="125694" cy="1402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814644" y="1766172"/>
            <a:ext cx="2158970" cy="1116590"/>
            <a:chOff x="4478233" y="2245148"/>
            <a:chExt cx="2899634" cy="1309410"/>
          </a:xfrm>
        </p:grpSpPr>
        <p:grpSp>
          <p:nvGrpSpPr>
            <p:cNvPr id="18" name="Group 17"/>
            <p:cNvGrpSpPr/>
            <p:nvPr/>
          </p:nvGrpSpPr>
          <p:grpSpPr>
            <a:xfrm>
              <a:off x="4478233" y="2245148"/>
              <a:ext cx="2899634" cy="1309410"/>
              <a:chOff x="5146819" y="1260767"/>
              <a:chExt cx="2899634" cy="130941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146820" y="2137066"/>
                    <a:ext cx="439199" cy="43311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6"/>
                    <a:ext cx="439199" cy="433111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l="-22642" r="-9434" b="-229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146819" y="1260767"/>
                    <a:ext cx="439199" cy="43311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439199" cy="433111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l="-22642" r="-9434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7272398" y="2054847"/>
                    <a:ext cx="347914" cy="4692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𝛾</m:t>
                          </m:r>
                        </m:oMath>
                      </m:oMathPara>
                    </a14:m>
                    <a:endParaRPr kumimoji="0" lang="en-US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432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8" y="2054847"/>
                    <a:ext cx="347914" cy="469204"/>
                  </a:xfrm>
                  <a:prstGeom prst="rect">
                    <a:avLst/>
                  </a:prstGeom>
                  <a:blipFill rotWithShape="0"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5757430" y="2409928"/>
                  <a:ext cx="427874" cy="3423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𝛼</m:t>
                            </m:r>
                          </m:e>
                        </m:rad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7430" y="2409928"/>
                  <a:ext cx="427874" cy="342338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 l="-8451" t="-89286" r="-5634" b="-6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Oval 65"/>
            <p:cNvSpPr/>
            <p:nvPr/>
          </p:nvSpPr>
          <p:spPr>
            <a:xfrm>
              <a:off x="6031992" y="2852847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423405" y="1796222"/>
            <a:ext cx="2246019" cy="1117069"/>
            <a:chOff x="868257" y="2169482"/>
            <a:chExt cx="3138311" cy="1309134"/>
          </a:xfrm>
        </p:grpSpPr>
        <p:grpSp>
          <p:nvGrpSpPr>
            <p:cNvPr id="40" name="Group 39"/>
            <p:cNvGrpSpPr/>
            <p:nvPr/>
          </p:nvGrpSpPr>
          <p:grpSpPr>
            <a:xfrm>
              <a:off x="868257" y="2169482"/>
              <a:ext cx="3138311" cy="1309134"/>
              <a:chOff x="868257" y="1730570"/>
              <a:chExt cx="3138311" cy="1309134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868257" y="1730570"/>
                <a:ext cx="2974093" cy="1309134"/>
                <a:chOff x="868257" y="1730570"/>
                <a:chExt cx="2974093" cy="1309134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868257" y="1730570"/>
                  <a:ext cx="2899634" cy="1309134"/>
                  <a:chOff x="5146819" y="1260767"/>
                  <a:chExt cx="2899634" cy="1309134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Box 29"/>
                      <p:cNvSpPr txBox="1"/>
                      <p:nvPr/>
                    </p:nvSpPr>
                    <p:spPr>
                      <a:xfrm>
                        <a:off x="5146820" y="2137067"/>
                        <a:ext cx="456928" cy="4328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46820" y="2137067"/>
                        <a:ext cx="456928" cy="432834"/>
                      </a:xfrm>
                      <a:prstGeom prst="rect">
                        <a:avLst/>
                      </a:prstGeom>
                      <a:blipFill rotWithShape="0">
                        <a:blip r:embed="rId23"/>
                        <a:stretch>
                          <a:fillRect l="-22642" r="-9434" b="-229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1" name="TextBox 30"/>
                      <p:cNvSpPr txBox="1"/>
                      <p:nvPr/>
                    </p:nvSpPr>
                    <p:spPr>
                      <a:xfrm>
                        <a:off x="5146819" y="1260767"/>
                        <a:ext cx="456928" cy="4328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" name="TextBox 3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46819" y="1260767"/>
                        <a:ext cx="456928" cy="432834"/>
                      </a:xfrm>
                      <a:prstGeom prst="rect">
                        <a:avLst/>
                      </a:prstGeom>
                      <a:blipFill rotWithShape="0">
                        <a:blip r:embed="rId22"/>
                        <a:stretch>
                          <a:fillRect l="-22642" r="-9434" b="-2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2" name="TextBox 31"/>
                      <p:cNvSpPr txBox="1"/>
                      <p:nvPr/>
                    </p:nvSpPr>
                    <p:spPr>
                      <a:xfrm>
                        <a:off x="7265657" y="2079305"/>
                        <a:ext cx="397707" cy="46890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oMath>
                          </m:oMathPara>
                        </a14:m>
                        <a:endPara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2" name="TextBox 3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65657" y="2079305"/>
                        <a:ext cx="397707" cy="468904"/>
                      </a:xfrm>
                      <a:prstGeom prst="rect">
                        <a:avLst/>
                      </a:prstGeom>
                      <a:blipFill rotWithShape="0">
                        <a:blip r:embed="rId3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36" name="Rectangle 35"/>
                <p:cNvSpPr/>
                <p:nvPr/>
              </p:nvSpPr>
              <p:spPr>
                <a:xfrm>
                  <a:off x="2508025" y="2299282"/>
                  <a:ext cx="1334325" cy="2444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492954" y="2164143"/>
                <a:ext cx="1513614" cy="475422"/>
                <a:chOff x="2529530" y="3691191"/>
                <a:chExt cx="1513614" cy="475422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34"/>
                <a:srcRect l="28928" t="41864" r="29653" b="38165"/>
                <a:stretch/>
              </p:blipFill>
              <p:spPr>
                <a:xfrm>
                  <a:off x="2529530" y="3691191"/>
                  <a:ext cx="1513614" cy="448415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3175188" y="4075173"/>
                  <a:ext cx="221059" cy="914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2223979" y="2329053"/>
                  <a:ext cx="534697" cy="3398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𝑠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979" y="2329053"/>
                  <a:ext cx="534697" cy="339837"/>
                </a:xfrm>
                <a:prstGeom prst="rect">
                  <a:avLst/>
                </a:prstGeom>
                <a:blipFill rotWithShape="0">
                  <a:blip r:embed="rId37"/>
                  <a:stretch>
                    <a:fillRect l="-19048" t="-96000" r="-31746" b="-8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Oval 64"/>
            <p:cNvSpPr/>
            <p:nvPr/>
          </p:nvSpPr>
          <p:spPr>
            <a:xfrm>
              <a:off x="2432304" y="2782743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4501534" y="3343778"/>
            <a:ext cx="1270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 CC: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3995928" y="5431969"/>
            <a:ext cx="1" cy="130219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eft-Right Arrow 45"/>
          <p:cNvSpPr/>
          <p:nvPr/>
        </p:nvSpPr>
        <p:spPr>
          <a:xfrm>
            <a:off x="3534728" y="5683852"/>
            <a:ext cx="904866" cy="731523"/>
          </a:xfrm>
          <a:prstGeom prst="leftRightArrow">
            <a:avLst>
              <a:gd name="adj1" fmla="val 67500"/>
              <a:gd name="adj2" fmla="val 3875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7300" y="5799895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own Arrow 50"/>
          <p:cNvSpPr/>
          <p:nvPr/>
        </p:nvSpPr>
        <p:spPr>
          <a:xfrm>
            <a:off x="8022864" y="4810534"/>
            <a:ext cx="177504" cy="63926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955575" y="6354836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61671" y="5574548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2079292" y="5472022"/>
            <a:ext cx="443315" cy="486506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780021" y="3036212"/>
            <a:ext cx="2225052" cy="1033262"/>
            <a:chOff x="8598916" y="2171639"/>
            <a:chExt cx="2899634" cy="1363770"/>
          </a:xfrm>
        </p:grpSpPr>
        <p:grpSp>
          <p:nvGrpSpPr>
            <p:cNvPr id="83" name="Group 82"/>
            <p:cNvGrpSpPr/>
            <p:nvPr/>
          </p:nvGrpSpPr>
          <p:grpSpPr>
            <a:xfrm>
              <a:off x="8598916" y="2171639"/>
              <a:ext cx="2899634" cy="1363770"/>
              <a:chOff x="5146819" y="1260767"/>
              <a:chExt cx="2899634" cy="1363770"/>
            </a:xfrm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5146820" y="2137067"/>
                    <a:ext cx="426155" cy="4874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7"/>
                    <a:ext cx="426155" cy="487470"/>
                  </a:xfrm>
                  <a:prstGeom prst="rect">
                    <a:avLst/>
                  </a:prstGeom>
                  <a:blipFill rotWithShape="0">
                    <a:blip r:embed="rId39"/>
                    <a:stretch>
                      <a:fillRect l="-22222" r="-7407" b="-213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5146819" y="1260767"/>
                    <a:ext cx="426155" cy="4874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426155" cy="487470"/>
                  </a:xfrm>
                  <a:prstGeom prst="rect">
                    <a:avLst/>
                  </a:prstGeom>
                  <a:blipFill rotWithShape="0">
                    <a:blip r:embed="rId40"/>
                    <a:stretch>
                      <a:fillRect l="-22222" r="-7407" b="-229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7272399" y="2054847"/>
                    <a:ext cx="365740" cy="52809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𝑍</m:t>
                          </m:r>
                        </m:oMath>
                      </m:oMathPara>
                    </a14:m>
                    <a:endParaRPr kumimoji="0" lang="en-US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432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365740" cy="528093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9898108" y="2251200"/>
                  <a:ext cx="562270" cy="3398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𝑍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8108" y="2251200"/>
                  <a:ext cx="562270" cy="339837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l="-17143" t="-111364" r="-28571" b="-1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Oval 84"/>
            <p:cNvSpPr/>
            <p:nvPr/>
          </p:nvSpPr>
          <p:spPr>
            <a:xfrm>
              <a:off x="10137648" y="2770551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910088" y="5441114"/>
            <a:ext cx="2509656" cy="1139831"/>
            <a:chOff x="8617517" y="4803168"/>
            <a:chExt cx="2899634" cy="1363283"/>
          </a:xfrm>
        </p:grpSpPr>
        <p:grpSp>
          <p:nvGrpSpPr>
            <p:cNvPr id="115" name="Group 114"/>
            <p:cNvGrpSpPr/>
            <p:nvPr/>
          </p:nvGrpSpPr>
          <p:grpSpPr>
            <a:xfrm>
              <a:off x="8617517" y="4803168"/>
              <a:ext cx="2899634" cy="1363283"/>
              <a:chOff x="1036469" y="4163885"/>
              <a:chExt cx="2899634" cy="1363283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1036469" y="4163885"/>
                <a:ext cx="2899634" cy="1363283"/>
                <a:chOff x="5146819" y="1260767"/>
                <a:chExt cx="2899634" cy="1363283"/>
              </a:xfrm>
            </p:grpSpPr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/>
                    <p:cNvSpPr txBox="1"/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ba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99" name="TextBox 9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blipFill rotWithShape="0">
                      <a:blip r:embed="rId41"/>
                      <a:stretch>
                        <a:fillRect l="-20000" r="-9091" b="-179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TextBox 122"/>
                    <p:cNvSpPr txBox="1"/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kumimoji="0" lang="en-US" sz="24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barPr>
                                  <m:e>
                                    <m:r>
                                      <a:rPr kumimoji="0" lang="en-US" sz="24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00" name="TextBox 9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blipFill rotWithShape="0">
                      <a:blip r:embed="rId42"/>
                      <a:stretch>
                        <a:fillRect l="-18333" r="-10000" b="-232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4" name="TextBox 123"/>
                    <p:cNvSpPr txBox="1"/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oMath>
                        </m:oMathPara>
                      </a14:m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01" name="TextBox 10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blipFill rotWithShape="0">
                      <a:blip r:embed="rId4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9" name="Rectangle 118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𝑖𝑗</m:t>
                            </m:r>
                          </m:sub>
                          <m:sup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blipFill rotWithShape="0"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7" name="Oval 116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5" name="Oval 124"/>
          <p:cNvSpPr/>
          <p:nvPr/>
        </p:nvSpPr>
        <p:spPr>
          <a:xfrm>
            <a:off x="6146408" y="5463420"/>
            <a:ext cx="443315" cy="486506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806BF8-DC89-754A-A146-23ACD5126752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046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17" grpId="0" animBg="1"/>
      <p:bldP spid="78" grpId="0" animBg="1"/>
      <p:bldP spid="79" grpId="0" animBg="1"/>
      <p:bldP spid="125" grpId="0" animBg="1"/>
      <p:bldP spid="12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 and lepton universality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1516" y="779930"/>
                <a:ext cx="859312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𝑐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𝑙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𝜈</m:t>
                    </m:r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charged current:  ”</a:t>
                </a:r>
                <a:r>
                  <a:rPr kumimoji="0" lang="en-US" sz="2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Allowed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”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large decay rates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16" y="779930"/>
                <a:ext cx="8593122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1277" t="-13580" r="-1135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673" y="855362"/>
            <a:ext cx="1690210" cy="247989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191" y="3940894"/>
            <a:ext cx="2477434" cy="24908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1516" y="3347935"/>
                <a:ext cx="855913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 startAt="2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𝑠</m:t>
                    </m:r>
                    <m:sSup>
                      <m:sSup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𝑙</m:t>
                        </m:r>
                      </m:e>
                      <m:sup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𝑙</m:t>
                        </m:r>
                      </m:e>
                      <m:sup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neutral current: “</a:t>
                </a:r>
                <a:r>
                  <a:rPr kumimoji="0" lang="en-US" sz="2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Suppressed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”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rare decays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16" y="3347935"/>
                <a:ext cx="8559138" cy="492443"/>
              </a:xfrm>
              <a:prstGeom prst="rect">
                <a:avLst/>
              </a:prstGeom>
              <a:blipFill rotWithShape="0">
                <a:blip r:embed="rId6"/>
                <a:stretch>
                  <a:fillRect l="-1282" t="-13580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184451" y="2025657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91881" y="1983185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83955" y="1153337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31521" y="2095311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16091" y="2865800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066976" y="1213301"/>
            <a:ext cx="4369545" cy="2044700"/>
            <a:chOff x="999741" y="1213301"/>
            <a:chExt cx="4369545" cy="2044700"/>
          </a:xfrm>
        </p:grpSpPr>
        <p:grpSp>
          <p:nvGrpSpPr>
            <p:cNvPr id="55" name="Group 54"/>
            <p:cNvGrpSpPr/>
            <p:nvPr/>
          </p:nvGrpSpPr>
          <p:grpSpPr>
            <a:xfrm>
              <a:off x="999741" y="1213301"/>
              <a:ext cx="3915499" cy="2044700"/>
              <a:chOff x="460099" y="1198311"/>
              <a:chExt cx="3915499" cy="20447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7"/>
              <a:srcRect l="50750"/>
              <a:stretch/>
            </p:blipFill>
            <p:spPr>
              <a:xfrm>
                <a:off x="460099" y="1198311"/>
                <a:ext cx="3915499" cy="20447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07553" y="20854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989423" y="1218672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072028" y="2108111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044548" y="29200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9444" r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𝜏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𝜇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6667" r="-10000" b="-31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𝑏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0075" t="-155385" r="-78195" b="-22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/>
          <p:cNvGrpSpPr/>
          <p:nvPr/>
        </p:nvGrpSpPr>
        <p:grpSpPr>
          <a:xfrm>
            <a:off x="1148088" y="4263713"/>
            <a:ext cx="4535332" cy="2298115"/>
            <a:chOff x="1080853" y="4023873"/>
            <a:chExt cx="4535332" cy="2298115"/>
          </a:xfrm>
        </p:grpSpPr>
        <p:grpSp>
          <p:nvGrpSpPr>
            <p:cNvPr id="65" name="Group 64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2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𝑏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𝑠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 descr="penguin1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75903" y="3899713"/>
            <a:ext cx="959613" cy="1054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847266" y="1260124"/>
                <a:ext cx="2335126" cy="841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𝐷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𝜏𝜈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𝐷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𝜇𝜈</m:t>
                          </m:r>
                          <m:r>
                            <m:rPr>
                              <m:nor/>
                            </m:rP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266" y="1260124"/>
                <a:ext cx="2335126" cy="8415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633513" y="4157028"/>
                <a:ext cx="3047244" cy="844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513" y="4157028"/>
                <a:ext cx="3047244" cy="84420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 descr="Tree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94396" y="1185522"/>
            <a:ext cx="891508" cy="1009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788743" y="2250022"/>
                <a:ext cx="2570254" cy="854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𝜏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𝜈</m:t>
                          </m:r>
                          <m:r>
                            <m:rPr>
                              <m:nor/>
                            </m:rP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𝜈</m:t>
                          </m:r>
                          <m:r>
                            <m:rPr>
                              <m:nor/>
                            </m:rP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743" y="2250022"/>
                <a:ext cx="2570254" cy="85484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639247" y="5244371"/>
                <a:ext cx="3167213" cy="866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247" y="5244371"/>
                <a:ext cx="3167213" cy="866199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616899" y="2715861"/>
            <a:ext cx="800883" cy="5532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594488" y="1913524"/>
            <a:ext cx="800883" cy="5532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678905" y="5128857"/>
            <a:ext cx="1010622" cy="5532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654298" y="5822074"/>
            <a:ext cx="1010622" cy="5532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841" y="2366562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=3/2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242814" y="5558572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=2/1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8A448ED-6A8B-F146-9617-415625DF2FF7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5395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8" grpId="0" animBg="1"/>
      <p:bldP spid="57" grpId="0" animBg="1"/>
      <p:bldP spid="5" grpId="0"/>
      <p:bldP spid="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4795" y="2342476"/>
                <a:ext cx="3901517" cy="94089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𝜏𝜈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95" y="2342476"/>
                <a:ext cx="3901517" cy="9408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4755" y="949659"/>
                <a:ext cx="3912802" cy="861774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 marL="514350" indent="-514350">
                  <a:buFont typeface="+mj-lt"/>
                  <a:buAutoNum type="arabicParenR"/>
                </a:pPr>
                <a:r>
                  <a:rPr lang="en-US" sz="2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𝑙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:</a:t>
                </a:r>
              </a:p>
              <a:p>
                <a:r>
                  <a:rPr lang="en-US" sz="2400" dirty="0">
                    <a:solidFill>
                      <a:srgbClr val="0070C0"/>
                    </a:solidFill>
                  </a:rPr>
                  <a:t>        </a:t>
                </a:r>
                <a:r>
                  <a:rPr lang="en-US" sz="2400" u="sng" dirty="0">
                    <a:solidFill>
                      <a:srgbClr val="0070C0"/>
                    </a:solidFill>
                  </a:rPr>
                  <a:t>allowed</a:t>
                </a:r>
                <a:r>
                  <a:rPr lang="en-US" sz="2400" dirty="0">
                    <a:solidFill>
                      <a:srgbClr val="0070C0"/>
                    </a:solidFill>
                  </a:rPr>
                  <a:t> charged current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55" y="949659"/>
                <a:ext cx="3912802" cy="861774"/>
              </a:xfrm>
              <a:prstGeom prst="rect">
                <a:avLst/>
              </a:prstGeom>
              <a:blipFill rotWithShape="0">
                <a:blip r:embed="rId5"/>
                <a:stretch>
                  <a:fillRect l="-2477" t="-5517" b="-13793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78750" y="3584623"/>
                <a:ext cx="2853858" cy="492443"/>
              </a:xfrm>
              <a:prstGeom prst="rect">
                <a:avLst/>
              </a:prstGeom>
              <a:ln w="2540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~ 3</m:t>
                    </m:r>
                  </m:oMath>
                </a14:m>
                <a:r>
                  <a:rPr lang="en-US" sz="2600" b="0" dirty="0">
                    <a:solidFill>
                      <a:srgbClr val="C00000"/>
                    </a:solidFill>
                  </a:rPr>
                  <a:t> –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4 </m:t>
                    </m:r>
                    <m:r>
                      <m:rPr>
                        <m:sty m:val="p"/>
                      </m:rP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σ</m:t>
                    </m:r>
                  </m:oMath>
                </a14:m>
                <a:r>
                  <a:rPr lang="en-US" sz="2600" b="0" i="1" dirty="0">
                    <a:solidFill>
                      <a:srgbClr val="C00000"/>
                    </a:solidFill>
                    <a:latin typeface="Cambria Math" charset="0"/>
                  </a:rPr>
                  <a:t> </a:t>
                </a:r>
                <a:r>
                  <a:rPr lang="en-US" sz="2600" b="0" dirty="0">
                    <a:solidFill>
                      <a:srgbClr val="C00000"/>
                    </a:solidFill>
                    <a:latin typeface="Cambria Math" charset="0"/>
                  </a:rPr>
                  <a:t>deviation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50" y="3584623"/>
                <a:ext cx="2853858" cy="492443"/>
              </a:xfrm>
              <a:prstGeom prst="rect">
                <a:avLst/>
              </a:prstGeom>
              <a:blipFill rotWithShape="0">
                <a:blip r:embed="rId6"/>
                <a:stretch>
                  <a:fillRect t="-10588" r="-2119" b="-28235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28668" y="6159927"/>
            <a:ext cx="9748020" cy="49244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Potential </a:t>
            </a:r>
            <a:r>
              <a:rPr lang="en-US" sz="2600" i="1" dirty="0">
                <a:solidFill>
                  <a:srgbClr val="7030A0"/>
                </a:solidFill>
              </a:rPr>
              <a:t>large</a:t>
            </a:r>
            <a:r>
              <a:rPr lang="en-US" sz="2600" dirty="0">
                <a:solidFill>
                  <a:srgbClr val="7030A0"/>
                </a:solidFill>
              </a:rPr>
              <a:t> effect   </a:t>
            </a:r>
            <a:r>
              <a:rPr lang="en-US" sz="2600" dirty="0">
                <a:solidFill>
                  <a:srgbClr val="7030A0"/>
                </a:solidFill>
                <a:sym typeface="Wingdings"/>
              </a:rPr>
              <a:t>   </a:t>
            </a:r>
            <a:r>
              <a:rPr lang="en-US" sz="2600" dirty="0">
                <a:solidFill>
                  <a:srgbClr val="7030A0"/>
                </a:solidFill>
              </a:rPr>
              <a:t>Involves particles of </a:t>
            </a:r>
            <a:r>
              <a:rPr lang="en-US" sz="2600" dirty="0">
                <a:solidFill>
                  <a:srgbClr val="C00000"/>
                </a:solidFill>
              </a:rPr>
              <a:t>2</a:t>
            </a:r>
            <a:r>
              <a:rPr lang="en-US" sz="2600" baseline="30000" dirty="0">
                <a:solidFill>
                  <a:srgbClr val="C00000"/>
                </a:solidFill>
              </a:rPr>
              <a:t>nd</a:t>
            </a:r>
            <a:r>
              <a:rPr lang="en-US" sz="2600" dirty="0">
                <a:solidFill>
                  <a:srgbClr val="7030A0"/>
                </a:solidFill>
              </a:rPr>
              <a:t> and </a:t>
            </a:r>
            <a:r>
              <a:rPr lang="en-US" sz="2600" dirty="0">
                <a:solidFill>
                  <a:srgbClr val="C00000"/>
                </a:solidFill>
              </a:rPr>
              <a:t>3</a:t>
            </a:r>
            <a:r>
              <a:rPr lang="en-US" sz="2600" baseline="30000" dirty="0">
                <a:solidFill>
                  <a:srgbClr val="C00000"/>
                </a:solidFill>
              </a:rPr>
              <a:t>rd</a:t>
            </a:r>
            <a:r>
              <a:rPr lang="en-US" sz="2600" dirty="0">
                <a:solidFill>
                  <a:srgbClr val="7030A0"/>
                </a:solidFill>
              </a:rPr>
              <a:t> generation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6258" y="4289613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798463"/>
            <a:ext cx="6620256" cy="527535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28668" y="4378314"/>
            <a:ext cx="2912350" cy="1605422"/>
            <a:chOff x="999741" y="1213301"/>
            <a:chExt cx="4369545" cy="2044700"/>
          </a:xfrm>
        </p:grpSpPr>
        <p:grpSp>
          <p:nvGrpSpPr>
            <p:cNvPr id="13" name="Group 12"/>
            <p:cNvGrpSpPr/>
            <p:nvPr/>
          </p:nvGrpSpPr>
          <p:grpSpPr>
            <a:xfrm>
              <a:off x="999741" y="1213301"/>
              <a:ext cx="3915499" cy="2044700"/>
              <a:chOff x="460099" y="1198311"/>
              <a:chExt cx="3915499" cy="20447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50750"/>
              <a:stretch/>
            </p:blipFill>
            <p:spPr>
              <a:xfrm>
                <a:off x="460099" y="1198311"/>
                <a:ext cx="3915499" cy="20447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07553" y="20854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989423" y="1218672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72028" y="2108111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044548" y="29200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9444" r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6667" r="-10000" b="-31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75" t="-155385" r="-78195" b="-22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 descr="Tre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96049" y="4394301"/>
            <a:ext cx="891508" cy="1009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549640" y="5583626"/>
                <a:ext cx="5877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640" y="5583626"/>
                <a:ext cx="587725" cy="43088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73168" y="2114989"/>
                <a:ext cx="68281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168" y="2114989"/>
                <a:ext cx="682816" cy="43088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7298F2E-F415-E341-AAB7-DE595DE16F9D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076801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41133" y="2392317"/>
                <a:ext cx="3998274" cy="887231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𝐾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133" y="2392317"/>
                <a:ext cx="3998274" cy="8872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6565" y="3732336"/>
                <a:ext cx="4170051" cy="931665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565" y="3732336"/>
                <a:ext cx="4170051" cy="93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 flipV="1">
            <a:off x="3228975" y="3410554"/>
            <a:ext cx="9497674" cy="1844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122024" y="4894729"/>
            <a:ext cx="3375211" cy="2689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39/51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52037"/>
          <a:stretch/>
        </p:blipFill>
        <p:spPr>
          <a:xfrm>
            <a:off x="7306056" y="25374"/>
            <a:ext cx="4718304" cy="329227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48883"/>
          <a:stretch/>
        </p:blipFill>
        <p:spPr>
          <a:xfrm>
            <a:off x="7306056" y="3604525"/>
            <a:ext cx="4718304" cy="308912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58691" y="6121075"/>
            <a:ext cx="6298141" cy="46166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Small</a:t>
            </a:r>
            <a:r>
              <a:rPr lang="en-US" sz="2400" dirty="0">
                <a:solidFill>
                  <a:srgbClr val="7030A0"/>
                </a:solidFill>
              </a:rPr>
              <a:t> effect </a:t>
            </a:r>
            <a:r>
              <a:rPr lang="en-US" sz="2400" dirty="0">
                <a:solidFill>
                  <a:srgbClr val="7030A0"/>
                </a:solidFill>
                <a:sym typeface="Wingdings"/>
              </a:rPr>
              <a:t> </a:t>
            </a:r>
            <a:r>
              <a:rPr lang="en-US" sz="2400" dirty="0">
                <a:solidFill>
                  <a:srgbClr val="7030A0"/>
                </a:solidFill>
              </a:rPr>
              <a:t>Particles of </a:t>
            </a:r>
            <a:r>
              <a:rPr lang="en-US" sz="2400" dirty="0">
                <a:solidFill>
                  <a:srgbClr val="C00000"/>
                </a:solidFill>
              </a:rPr>
              <a:t>1</a:t>
            </a:r>
            <a:r>
              <a:rPr lang="en-US" sz="2400" baseline="30000" dirty="0">
                <a:solidFill>
                  <a:srgbClr val="C00000"/>
                </a:solidFill>
              </a:rPr>
              <a:t>st</a:t>
            </a:r>
            <a:r>
              <a:rPr lang="en-US" sz="2400" dirty="0">
                <a:solidFill>
                  <a:srgbClr val="7030A0"/>
                </a:solidFill>
              </a:rPr>
              <a:t> and </a:t>
            </a:r>
            <a:r>
              <a:rPr lang="en-US" sz="2400" dirty="0">
                <a:solidFill>
                  <a:srgbClr val="C00000"/>
                </a:solidFill>
              </a:rPr>
              <a:t>2</a:t>
            </a:r>
            <a:r>
              <a:rPr lang="en-US" sz="2400" baseline="30000" dirty="0">
                <a:solidFill>
                  <a:srgbClr val="C00000"/>
                </a:solidFill>
              </a:rPr>
              <a:t>nd</a:t>
            </a:r>
            <a:r>
              <a:rPr lang="en-US" sz="2400" dirty="0">
                <a:solidFill>
                  <a:srgbClr val="7030A0"/>
                </a:solidFill>
              </a:rPr>
              <a:t>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6195" y="738738"/>
                <a:ext cx="4183325" cy="892552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 marL="514350" indent="-514350">
                  <a:buFont typeface="+mj-lt"/>
                  <a:buAutoNum type="arabicParenR" startAt="2"/>
                </a:pPr>
                <a:r>
                  <a:rPr lang="en-US" sz="2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600" dirty="0"/>
              </a:p>
              <a:p>
                <a:r>
                  <a:rPr lang="en-US" sz="2600" dirty="0"/>
                  <a:t>        </a:t>
                </a:r>
                <a:r>
                  <a:rPr lang="en-US" sz="2400" u="sng" dirty="0">
                    <a:solidFill>
                      <a:schemeClr val="accent1"/>
                    </a:solidFill>
                  </a:rPr>
                  <a:t>Suppressed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neutral current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95" y="738738"/>
                <a:ext cx="4183325" cy="892552"/>
              </a:xfrm>
              <a:prstGeom prst="rect">
                <a:avLst/>
              </a:prstGeom>
              <a:blipFill rotWithShape="0">
                <a:blip r:embed="rId9"/>
                <a:stretch>
                  <a:fillRect l="-2315" t="-4636" r="-724" b="-11921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04746" y="3207153"/>
                <a:ext cx="949427" cy="49244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C00000"/>
                    </a:solidFill>
                  </a:rPr>
                  <a:t>~ 3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746" y="3207153"/>
                <a:ext cx="949427" cy="492443"/>
              </a:xfrm>
              <a:prstGeom prst="rect">
                <a:avLst/>
              </a:prstGeom>
              <a:blipFill rotWithShape="0">
                <a:blip r:embed="rId10"/>
                <a:stretch>
                  <a:fillRect l="-10000" t="-7059" b="-28235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323315" y="2679064"/>
            <a:ext cx="2208186" cy="1298343"/>
            <a:chOff x="1080853" y="4023873"/>
            <a:chExt cx="4535332" cy="2298115"/>
          </a:xfrm>
        </p:grpSpPr>
        <p:grpSp>
          <p:nvGrpSpPr>
            <p:cNvPr id="20" name="Group 19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1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 descr="penguin1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10596" y="3965386"/>
            <a:ext cx="959613" cy="1054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286958" y="272243"/>
                <a:ext cx="5905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958" y="272243"/>
                <a:ext cx="590546" cy="430887"/>
              </a:xfrm>
              <a:prstGeom prst="rect">
                <a:avLst/>
              </a:prstGeom>
              <a:blipFill rotWithShape="0">
                <a:blip r:embed="rId17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298767" y="3761964"/>
                <a:ext cx="68563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767" y="3761964"/>
                <a:ext cx="685636" cy="43088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9132106" y="4908177"/>
            <a:ext cx="2563689" cy="13447"/>
          </a:xfrm>
          <a:prstGeom prst="line">
            <a:avLst/>
          </a:prstGeom>
          <a:ln w="25400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015780" y="1416423"/>
            <a:ext cx="3711392" cy="13447"/>
          </a:xfrm>
          <a:prstGeom prst="line">
            <a:avLst/>
          </a:prstGeom>
          <a:ln w="25400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122024" y="1444785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984403" y="5096912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9D88E7-EAE9-3041-AD50-534CD3753B04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37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Branching fractions of Rare Decays: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𝑏</m:t>
                    </m:r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B0ksmumu_B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742" y="353130"/>
            <a:ext cx="2673104" cy="3947005"/>
          </a:xfrm>
          <a:prstGeom prst="rect">
            <a:avLst/>
          </a:prstGeom>
        </p:spPr>
      </p:pic>
      <p:pic>
        <p:nvPicPr>
          <p:cNvPr id="5" name="Picture 4" descr="bukstmumu_B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2854" y="323948"/>
            <a:ext cx="2682028" cy="3960181"/>
          </a:xfrm>
          <a:prstGeom prst="rect">
            <a:avLst/>
          </a:prstGeom>
        </p:spPr>
      </p:pic>
      <p:pic>
        <p:nvPicPr>
          <p:cNvPr id="7" name="Picture 6" descr="Bpluskplusmumu_B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134" y="415591"/>
            <a:ext cx="2586346" cy="3818902"/>
          </a:xfrm>
          <a:prstGeom prst="rect">
            <a:avLst/>
          </a:prstGeom>
        </p:spPr>
      </p:pic>
      <p:pic>
        <p:nvPicPr>
          <p:cNvPr id="9" name="Picture 8" descr="cWidthBKstarMuMu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61" y="3235226"/>
            <a:ext cx="2627672" cy="3879922"/>
          </a:xfrm>
          <a:prstGeom prst="rect">
            <a:avLst/>
          </a:prstGeom>
        </p:spPr>
      </p:pic>
      <p:pic>
        <p:nvPicPr>
          <p:cNvPr id="10" name="Picture 9" descr="diffBRBsPhiMuMu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19" y="3973090"/>
            <a:ext cx="4153800" cy="2395577"/>
          </a:xfrm>
          <a:prstGeom prst="rect">
            <a:avLst/>
          </a:prstGeom>
        </p:spPr>
      </p:pic>
      <p:pic>
        <p:nvPicPr>
          <p:cNvPr id="11" name="Picture 10" descr="diggBRLambdaB2Lmumu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3023" y="3229545"/>
            <a:ext cx="2651501" cy="3915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41758" y="701282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4904" y="700172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79330" y="715208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0471" y="3698347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08 (2013) 131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8980" y="3716750"/>
            <a:ext cx="159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09 (2015) 179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40849" y="3633711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(2015) 115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4" y="592411"/>
            <a:ext cx="2082800" cy="520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12" y="577421"/>
            <a:ext cx="1968500" cy="5207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08" y="591415"/>
            <a:ext cx="2184400" cy="5207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3505298"/>
            <a:ext cx="2082800" cy="5207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33" y="3580608"/>
            <a:ext cx="1765300" cy="5207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50" y="3515138"/>
            <a:ext cx="1765300" cy="52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3679" y="6368351"/>
                <a:ext cx="1043407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Branching fractions related to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transition </a:t>
                </a:r>
                <a:r>
                  <a:rPr lang="en-US" sz="2200" i="1" dirty="0">
                    <a:solidFill>
                      <a:srgbClr val="C00000"/>
                    </a:solidFill>
                    <a:sym typeface="Wingdings"/>
                  </a:rPr>
                  <a:t>consistently lower 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than predicted.</a:t>
                </a:r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79" y="6368351"/>
                <a:ext cx="10434075" cy="430887"/>
              </a:xfrm>
              <a:prstGeom prst="rect">
                <a:avLst/>
              </a:prstGeom>
              <a:blipFill rotWithShape="0">
                <a:blip r:embed="rId15"/>
                <a:stretch>
                  <a:fillRect l="-701"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874589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Variable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5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6981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7889028" y="4786413"/>
            <a:ext cx="1114081" cy="1546680"/>
          </a:xfrm>
          <a:prstGeom prst="ellipse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845349" y="830973"/>
            <a:ext cx="4019870" cy="2298115"/>
            <a:chOff x="1080853" y="4023873"/>
            <a:chExt cx="4019870" cy="2298115"/>
          </a:xfrm>
        </p:grpSpPr>
        <p:grpSp>
          <p:nvGrpSpPr>
            <p:cNvPr id="38" name="Group 37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𝑏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𝑠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5942" r="-57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5942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651" y="3902806"/>
            <a:ext cx="5012746" cy="273422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</p:pic>
      <p:pic>
        <p:nvPicPr>
          <p:cNvPr id="48" name="Picture 47" descr="penguin1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18484" y="834829"/>
            <a:ext cx="959613" cy="1054001"/>
          </a:xfrm>
          <a:prstGeom prst="rect">
            <a:avLst/>
          </a:prstGeom>
        </p:spPr>
      </p:pic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633127" y="2926189"/>
            <a:ext cx="4748511" cy="937967"/>
          </a:xfrm>
        </p:spPr>
        <p:txBody>
          <a:bodyPr>
            <a:normAutofit/>
          </a:bodyPr>
          <a:lstStyle/>
          <a:p>
            <a:r>
              <a:rPr lang="en-US" sz="2600" dirty="0" err="1"/>
              <a:t>LHCb</a:t>
            </a:r>
            <a:r>
              <a:rPr lang="en-US" sz="2600" dirty="0"/>
              <a:t>: Study angular distribution of the produced particles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288562" y="3916225"/>
            <a:ext cx="4028634" cy="2682697"/>
            <a:chOff x="7963120" y="447503"/>
            <a:chExt cx="3609285" cy="2384091"/>
          </a:xfrm>
        </p:grpSpPr>
        <p:sp>
          <p:nvSpPr>
            <p:cNvPr id="34" name="Rectangle 33"/>
            <p:cNvSpPr/>
            <p:nvPr/>
          </p:nvSpPr>
          <p:spPr>
            <a:xfrm>
              <a:off x="7963120" y="447503"/>
              <a:ext cx="3609285" cy="238409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999432" y="549007"/>
              <a:ext cx="3503253" cy="2205126"/>
              <a:chOff x="7999432" y="549007"/>
              <a:chExt cx="3503253" cy="220512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8104600" y="549007"/>
                <a:ext cx="3398085" cy="2205126"/>
                <a:chOff x="5413866" y="672090"/>
                <a:chExt cx="2947216" cy="2319351"/>
              </a:xfrm>
              <a:solidFill>
                <a:schemeClr val="bg1"/>
              </a:solidFill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74334" y="672090"/>
                  <a:ext cx="2886748" cy="2309399"/>
                </a:xfrm>
                <a:prstGeom prst="rect">
                  <a:avLst/>
                </a:prstGeom>
                <a:grpFill/>
                <a:ln w="25400">
                  <a:noFill/>
                </a:ln>
              </p:spPr>
            </p:pic>
            <p:sp>
              <p:nvSpPr>
                <p:cNvPr id="55" name="Rectangle 54"/>
                <p:cNvSpPr/>
                <p:nvPr/>
              </p:nvSpPr>
              <p:spPr>
                <a:xfrm>
                  <a:off x="5413866" y="2673945"/>
                  <a:ext cx="2685257" cy="317496"/>
                </a:xfrm>
                <a:prstGeom prst="rect">
                  <a:avLst/>
                </a:prstGeom>
                <a:grpFill/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11094506" y="2354624"/>
                    <a:ext cx="368223" cy="304906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Symbol" charset="2"/>
                            </a:rPr>
                            <m:t>𝜙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charset="2"/>
                      <a:ea typeface="+mn-ea"/>
                      <a:cs typeface="Symbol" charset="2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94506" y="2354624"/>
                    <a:ext cx="368223" cy="30490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9836" r="-9836" b="-68000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/>
                  <p:cNvSpPr txBox="1"/>
                  <p:nvPr/>
                </p:nvSpPr>
                <p:spPr>
                  <a:xfrm rot="16200000">
                    <a:off x="7815565" y="921454"/>
                    <a:ext cx="717482" cy="349748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Symbol" charset="2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Symbol" charset="2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Symbol" charset="2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func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charset="2"/>
                      <a:ea typeface="+mn-ea"/>
                      <a:cs typeface="Symbol" charset="2"/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7815565" y="921454"/>
                    <a:ext cx="717482" cy="34974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24576" r="-28070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889028" y="3630332"/>
                <a:ext cx="2838662" cy="4001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5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count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minus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28" y="3630332"/>
                <a:ext cx="2838662" cy="400110"/>
              </a:xfrm>
              <a:prstGeom prst="rect">
                <a:avLst/>
              </a:prstGeom>
              <a:blipFill rotWithShape="0">
                <a:blip r:embed="rId19"/>
                <a:stretch>
                  <a:fillRect t="-5797" r="-1064" b="-2318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3189584" y="5945723"/>
            <a:ext cx="7562088" cy="576072"/>
          </a:xfrm>
          <a:custGeom>
            <a:avLst/>
            <a:gdLst>
              <a:gd name="connsiteX0" fmla="*/ 0 w 7562088"/>
              <a:gd name="connsiteY0" fmla="*/ 0 h 576072"/>
              <a:gd name="connsiteX1" fmla="*/ 4553712 w 7562088"/>
              <a:gd name="connsiteY1" fmla="*/ 576072 h 576072"/>
              <a:gd name="connsiteX2" fmla="*/ 7562088 w 7562088"/>
              <a:gd name="connsiteY2" fmla="*/ 429768 h 57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62088" h="576072">
                <a:moveTo>
                  <a:pt x="0" y="0"/>
                </a:moveTo>
                <a:cubicBezTo>
                  <a:pt x="1646682" y="252222"/>
                  <a:pt x="3293364" y="504444"/>
                  <a:pt x="4553712" y="576072"/>
                </a:cubicBezTo>
                <a:lnTo>
                  <a:pt x="7562088" y="429768"/>
                </a:lnTo>
              </a:path>
            </a:pathLst>
          </a:custGeom>
          <a:noFill/>
          <a:ln w="19050">
            <a:solidFill>
              <a:srgbClr val="CC00FF"/>
            </a:solidFill>
            <a:prstDash val="lg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993392" y="4350235"/>
            <a:ext cx="5376672" cy="1227605"/>
          </a:xfrm>
          <a:custGeom>
            <a:avLst/>
            <a:gdLst>
              <a:gd name="connsiteX0" fmla="*/ 0 w 5376672"/>
              <a:gd name="connsiteY0" fmla="*/ 1227605 h 1227605"/>
              <a:gd name="connsiteX1" fmla="*/ 3273552 w 5376672"/>
              <a:gd name="connsiteY1" fmla="*/ 112037 h 1227605"/>
              <a:gd name="connsiteX2" fmla="*/ 5376672 w 5376672"/>
              <a:gd name="connsiteY2" fmla="*/ 38885 h 122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6672" h="1227605">
                <a:moveTo>
                  <a:pt x="0" y="1227605"/>
                </a:moveTo>
                <a:cubicBezTo>
                  <a:pt x="1188720" y="768881"/>
                  <a:pt x="2377440" y="310157"/>
                  <a:pt x="3273552" y="112037"/>
                </a:cubicBezTo>
                <a:cubicBezTo>
                  <a:pt x="4169664" y="-86083"/>
                  <a:pt x="5376672" y="38885"/>
                  <a:pt x="5376672" y="38885"/>
                </a:cubicBezTo>
              </a:path>
            </a:pathLst>
          </a:custGeom>
          <a:noFill/>
          <a:ln w="19050">
            <a:solidFill>
              <a:srgbClr val="CC00FF"/>
            </a:solidFill>
            <a:prstDash val="lg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27555" y="126110"/>
            <a:ext cx="4564980" cy="315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</p:pic>
      <p:sp>
        <p:nvSpPr>
          <p:cNvPr id="60" name="TextBox 59"/>
          <p:cNvSpPr txBox="1"/>
          <p:nvPr/>
        </p:nvSpPr>
        <p:spPr>
          <a:xfrm>
            <a:off x="8518387" y="2923336"/>
            <a:ext cx="181433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SM</a:t>
            </a:r>
          </a:p>
        </p:txBody>
      </p:sp>
      <p:sp>
        <p:nvSpPr>
          <p:cNvPr id="61" name="Oval 60"/>
          <p:cNvSpPr/>
          <p:nvPr/>
        </p:nvSpPr>
        <p:spPr>
          <a:xfrm>
            <a:off x="8764426" y="1568087"/>
            <a:ext cx="901319" cy="121534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440909" y="1021583"/>
                <a:ext cx="1717137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09" y="1021583"/>
                <a:ext cx="1717137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/>
          <p:cNvSpPr/>
          <p:nvPr/>
        </p:nvSpPr>
        <p:spPr>
          <a:xfrm>
            <a:off x="7433136" y="557784"/>
            <a:ext cx="586152" cy="3118104"/>
          </a:xfrm>
          <a:custGeom>
            <a:avLst/>
            <a:gdLst>
              <a:gd name="connsiteX0" fmla="*/ 586152 w 586152"/>
              <a:gd name="connsiteY0" fmla="*/ 3118104 h 3118104"/>
              <a:gd name="connsiteX1" fmla="*/ 46656 w 586152"/>
              <a:gd name="connsiteY1" fmla="*/ 1271016 h 3118104"/>
              <a:gd name="connsiteX2" fmla="*/ 28368 w 586152"/>
              <a:gd name="connsiteY2" fmla="*/ 0 h 311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152" h="3118104">
                <a:moveTo>
                  <a:pt x="586152" y="3118104"/>
                </a:moveTo>
                <a:cubicBezTo>
                  <a:pt x="362886" y="2454402"/>
                  <a:pt x="139620" y="1790700"/>
                  <a:pt x="46656" y="1271016"/>
                </a:cubicBezTo>
                <a:cubicBezTo>
                  <a:pt x="-46308" y="751332"/>
                  <a:pt x="28368" y="0"/>
                  <a:pt x="28368" y="0"/>
                </a:cubicBezTo>
              </a:path>
            </a:pathLst>
          </a:custGeom>
          <a:noFill/>
          <a:ln w="19050">
            <a:solidFill>
              <a:srgbClr val="CC00FF"/>
            </a:solidFill>
            <a:prstDash val="lg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429488" y="813189"/>
            <a:ext cx="2944368" cy="420624"/>
          </a:xfrm>
          <a:custGeom>
            <a:avLst/>
            <a:gdLst>
              <a:gd name="connsiteX0" fmla="*/ 0 w 2944368"/>
              <a:gd name="connsiteY0" fmla="*/ 420624 h 420624"/>
              <a:gd name="connsiteX1" fmla="*/ 612648 w 2944368"/>
              <a:gd name="connsiteY1" fmla="*/ 411480 h 420624"/>
              <a:gd name="connsiteX2" fmla="*/ 1362456 w 2944368"/>
              <a:gd name="connsiteY2" fmla="*/ 320040 h 420624"/>
              <a:gd name="connsiteX3" fmla="*/ 2944368 w 2944368"/>
              <a:gd name="connsiteY3" fmla="*/ 0 h 42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4368" h="420624">
                <a:moveTo>
                  <a:pt x="0" y="420624"/>
                </a:moveTo>
                <a:lnTo>
                  <a:pt x="612648" y="411480"/>
                </a:lnTo>
                <a:cubicBezTo>
                  <a:pt x="839724" y="394716"/>
                  <a:pt x="973836" y="388620"/>
                  <a:pt x="1362456" y="320040"/>
                </a:cubicBezTo>
                <a:cubicBezTo>
                  <a:pt x="1751076" y="251460"/>
                  <a:pt x="2944368" y="0"/>
                  <a:pt x="2944368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6686" y="1002980"/>
                <a:ext cx="441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686" y="1002980"/>
                <a:ext cx="441275" cy="461665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5354718" y="552899"/>
                <a:ext cx="441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718" y="552899"/>
                <a:ext cx="441275" cy="461665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208071" y="1360072"/>
                <a:ext cx="463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71" y="1360072"/>
                <a:ext cx="463845" cy="4616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104759" y="808243"/>
                <a:ext cx="4776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𝐾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759" y="808243"/>
                <a:ext cx="477695" cy="461665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2320621" y="1214117"/>
            <a:ext cx="231420" cy="7659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216674" y="818925"/>
            <a:ext cx="231420" cy="45168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EFA8535-D1A0-4E48-893E-904EE74A5614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13657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6" grpId="0" animBg="1"/>
      <p:bldP spid="6" grpId="0" animBg="1"/>
      <p:bldP spid="13" grpId="0" animBg="1"/>
      <p:bldP spid="60" grpId="0"/>
      <p:bldP spid="61" grpId="0" animBg="1"/>
      <p:bldP spid="6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Global Fit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845349" y="4428608"/>
            <a:ext cx="4019870" cy="2298115"/>
            <a:chOff x="1080853" y="4023873"/>
            <a:chExt cx="4019870" cy="2298115"/>
          </a:xfrm>
        </p:grpSpPr>
        <p:grpSp>
          <p:nvGrpSpPr>
            <p:cNvPr id="7" name="Group 6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5942" r="-57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5942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 descr="penguin1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32916" y="4304449"/>
            <a:ext cx="959613" cy="1054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4830" y="4406599"/>
            <a:ext cx="985554" cy="966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0176" y="865284"/>
                <a:ext cx="4044249" cy="1130631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=−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4 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10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76" y="865284"/>
                <a:ext cx="4044249" cy="113063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1387" y="2205165"/>
                <a:ext cx="5299129" cy="1983784"/>
              </a:xfrm>
              <a:ln w="25400">
                <a:solidFill>
                  <a:srgbClr val="0070C0"/>
                </a:solidFill>
              </a:ln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Semileptonic Penguin operators: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9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  <a:p>
                <a:r>
                  <a:rPr lang="en-US" dirty="0"/>
                  <a:t>Good fit for: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9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=−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10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≃−1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New effective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𝑉</m:t>
                    </m:r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contribution</a:t>
                </a:r>
              </a:p>
              <a:p>
                <a:pPr lvl="1"/>
                <a:r>
                  <a:rPr lang="en-US" dirty="0"/>
                  <a:t>Suppressed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penguin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1387" y="2205165"/>
                <a:ext cx="5299129" cy="1983784"/>
              </a:xfrm>
              <a:blipFill rotWithShape="0">
                <a:blip r:embed="rId19"/>
                <a:stretch>
                  <a:fillRect l="-1604" t="-5775" b="-20365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938970" y="5919723"/>
            <a:ext cx="1265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Suppressed</a:t>
            </a:r>
          </a:p>
          <a:p>
            <a:r>
              <a:rPr lang="en-US" dirty="0"/>
              <a:t>penguin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80615" y="5909195"/>
            <a:ext cx="122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Depressed </a:t>
            </a:r>
          </a:p>
          <a:p>
            <a:r>
              <a:rPr lang="en-US" dirty="0"/>
              <a:t>penguin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8753" y="5929298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47338" y="589409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≠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33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59CAE8-01CB-FC4F-987B-72A0E8A19D18}"/>
              </a:ext>
            </a:extLst>
          </p:cNvPr>
          <p:cNvGrpSpPr/>
          <p:nvPr/>
        </p:nvGrpSpPr>
        <p:grpSpPr>
          <a:xfrm>
            <a:off x="6576723" y="1341566"/>
            <a:ext cx="5168676" cy="4523591"/>
            <a:chOff x="6357620" y="2032616"/>
            <a:chExt cx="5054600" cy="46228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B80B773-4C5A-E44C-9FDB-D4F13C6BE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57620" y="2032616"/>
              <a:ext cx="5054600" cy="462280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FA0FFB-F600-4E46-AB6A-22FB207B442C}"/>
                </a:ext>
              </a:extLst>
            </p:cNvPr>
            <p:cNvSpPr/>
            <p:nvPr/>
          </p:nvSpPr>
          <p:spPr>
            <a:xfrm>
              <a:off x="10332720" y="2139696"/>
              <a:ext cx="859536" cy="667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67D8B0-7B83-7440-93A2-A0BC96E8AF04}"/>
                  </a:ext>
                </a:extLst>
              </p:cNvPr>
              <p:cNvSpPr txBox="1"/>
              <p:nvPr/>
            </p:nvSpPr>
            <p:spPr>
              <a:xfrm>
                <a:off x="7355246" y="865284"/>
                <a:ext cx="3611630" cy="37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Weak Effective couplings: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9</m:t>
                        </m:r>
                      </m:sub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𝑁𝑃</m:t>
                        </m:r>
                      </m:sup>
                    </m:sSub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, </m:t>
                    </m:r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10</m:t>
                        </m:r>
                      </m:sub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𝑁𝑃</m:t>
                        </m:r>
                      </m:sup>
                    </m:sSub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67D8B0-7B83-7440-93A2-A0BC96E8A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246" y="865284"/>
                <a:ext cx="3611630" cy="374911"/>
              </a:xfrm>
              <a:prstGeom prst="rect">
                <a:avLst/>
              </a:prstGeom>
              <a:blipFill>
                <a:blip r:embed="rId21"/>
                <a:stretch>
                  <a:fillRect l="-1404" t="-10000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6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Interpretation as a single cause: contradicting effects?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8872" y="665834"/>
                <a:ext cx="6291833" cy="1703736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arenR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</a:rPr>
                      <m:t>𝑏</m:t>
                    </m:r>
                    <m:r>
                      <a:rPr lang="en-US" sz="2400" i="1" smtClean="0">
                        <a:latin typeface="Cambria Math" charset="0"/>
                      </a:rPr>
                      <m:t>→</m:t>
                    </m:r>
                    <m:r>
                      <a:rPr lang="en-US" sz="2400" i="1" smtClean="0">
                        <a:latin typeface="Cambria Math" charset="0"/>
                      </a:rPr>
                      <m:t>𝑐</m:t>
                    </m:r>
                    <m:r>
                      <a:rPr lang="en-US" sz="2400" i="1" smtClean="0">
                        <a:latin typeface="Cambria Math" charset="0"/>
                      </a:rPr>
                      <m:t> </m:t>
                    </m:r>
                    <m:r>
                      <a:rPr lang="en-US" sz="2400" i="1" smtClean="0">
                        <a:latin typeface="Cambria Math" charset="0"/>
                      </a:rPr>
                      <m:t>𝑙</m:t>
                    </m:r>
                    <m:r>
                      <a:rPr lang="en-US" sz="2400" i="1" smtClean="0">
                        <a:latin typeface="Cambria Math" charset="0"/>
                      </a:rPr>
                      <m:t> </m:t>
                    </m:r>
                    <m:r>
                      <a:rPr lang="en-US" sz="2400" i="1" smtClean="0">
                        <a:latin typeface="Cambria Math" charset="0"/>
                      </a:rPr>
                      <m:t>𝜈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: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sz="2400" dirty="0">
                  <a:sym typeface="Wingdings"/>
                </a:endParaRPr>
              </a:p>
              <a:p>
                <a:pPr lvl="1"/>
                <a:r>
                  <a:rPr lang="en-US" sz="2200" dirty="0">
                    <a:sym typeface="Wingdings"/>
                  </a:rPr>
                  <a:t> ~ 25% effect at </a:t>
                </a:r>
                <a:r>
                  <a:rPr lang="en-US" sz="2200" b="1" i="1" dirty="0">
                    <a:sym typeface="Wingdings"/>
                  </a:rPr>
                  <a:t>enhanced tree </a:t>
                </a:r>
                <a:r>
                  <a:rPr lang="en-US" sz="2200" dirty="0">
                    <a:sym typeface="Wingdings"/>
                  </a:rPr>
                  <a:t>level </a:t>
                </a:r>
              </a:p>
              <a:p>
                <a:pPr lvl="2"/>
                <a:r>
                  <a:rPr lang="en-US" sz="2200" b="1" i="1" dirty="0">
                    <a:sym typeface="Wingdings"/>
                  </a:rPr>
                  <a:t>Large</a:t>
                </a:r>
                <a:r>
                  <a:rPr lang="en-US" sz="2200" dirty="0">
                    <a:sym typeface="Wingdings"/>
                  </a:rPr>
                  <a:t> effect  Large</a:t>
                </a:r>
                <a:r>
                  <a:rPr lang="en-US" sz="2200" b="1" i="1" dirty="0">
                    <a:sym typeface="Wingdings"/>
                  </a:rPr>
                  <a:t> 3</a:t>
                </a:r>
                <a:r>
                  <a:rPr lang="en-US" sz="2200" b="1" i="1" baseline="30000" dirty="0">
                    <a:sym typeface="Wingdings"/>
                  </a:rPr>
                  <a:t>rd</a:t>
                </a:r>
                <a:r>
                  <a:rPr lang="en-US" sz="2200" b="1" i="1" dirty="0">
                    <a:sym typeface="Wingdings"/>
                  </a:rPr>
                  <a:t> </a:t>
                </a:r>
                <a:r>
                  <a:rPr lang="en-US" sz="2200" dirty="0">
                    <a:sym typeface="Wingdings"/>
                  </a:rPr>
                  <a:t>generation couplings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72" y="665834"/>
                <a:ext cx="6291833" cy="1703736"/>
              </a:xfrm>
              <a:blipFill rotWithShape="0">
                <a:blip r:embed="rId3"/>
                <a:stretch>
                  <a:fillRect l="-1550" t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3"/>
              <p:cNvSpPr txBox="1">
                <a:spLocks/>
              </p:cNvSpPr>
              <p:nvPr/>
            </p:nvSpPr>
            <p:spPr>
              <a:xfrm>
                <a:off x="6283127" y="656080"/>
                <a:ext cx="5974653" cy="17866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 startAt="2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: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𝑅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𝐾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5040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~ 25% effect at 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suppressed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penguin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level </a:t>
                </a:r>
              </a:p>
              <a:p>
                <a:pPr marL="756000" marR="0" lvl="2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Small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effect;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Small 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200" b="1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generation couplings</a:t>
                </a:r>
              </a:p>
            </p:txBody>
          </p:sp>
        </mc:Choice>
        <mc:Fallback xmlns="">
          <p:sp>
            <p:nvSpPr>
              <p:cNvPr id="12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127" y="656080"/>
                <a:ext cx="5974653" cy="1786642"/>
              </a:xfrm>
              <a:prstGeom prst="rect">
                <a:avLst/>
              </a:prstGeom>
              <a:blipFill rotWithShape="0">
                <a:blip r:embed="rId4"/>
                <a:stretch>
                  <a:fillRect l="-1633" t="-29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6899637" y="1916475"/>
            <a:ext cx="4512582" cy="3941064"/>
            <a:chOff x="6357620" y="2032616"/>
            <a:chExt cx="5054600" cy="46228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7620" y="2032616"/>
              <a:ext cx="5054600" cy="462280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0332720" y="2139696"/>
              <a:ext cx="859536" cy="667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48" y="1852467"/>
            <a:ext cx="5070146" cy="40401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1" y="5957161"/>
            <a:ext cx="11626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 Higgs couplings: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3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generation,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2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generation,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1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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particle perhaps has similar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flavour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structure as the Higgs?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9065" y="4858664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98105" y="4059889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</a:t>
            </a:r>
          </a:p>
        </p:txBody>
      </p:sp>
      <p:sp>
        <p:nvSpPr>
          <p:cNvPr id="6" name="Oval 5"/>
          <p:cNvSpPr/>
          <p:nvPr/>
        </p:nvSpPr>
        <p:spPr>
          <a:xfrm>
            <a:off x="2729752" y="4518210"/>
            <a:ext cx="107575" cy="1218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417432" y="3621744"/>
            <a:ext cx="107575" cy="1218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503949" y="4618509"/>
            <a:ext cx="220467" cy="355252"/>
          </a:xfrm>
          <a:prstGeom prst="line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9510719" y="3789588"/>
            <a:ext cx="117940" cy="307865"/>
          </a:xfrm>
          <a:prstGeom prst="line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98202" y="2044019"/>
                <a:ext cx="3611630" cy="37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Weak Effective couplings: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9</m:t>
                        </m:r>
                      </m:sub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𝑁𝑃</m:t>
                        </m:r>
                      </m:sup>
                    </m:sSub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, </m:t>
                    </m:r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10</m:t>
                        </m:r>
                      </m:sub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𝑁𝑃</m:t>
                        </m:r>
                      </m:sup>
                    </m:sSub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202" y="2044019"/>
                <a:ext cx="3611630" cy="374911"/>
              </a:xfrm>
              <a:prstGeom prst="rect">
                <a:avLst/>
              </a:prstGeom>
              <a:blipFill rotWithShape="0">
                <a:blip r:embed="rId7"/>
                <a:stretch>
                  <a:fillRect l="-1520" t="-91935" b="-1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89032" y="5453122"/>
                <a:ext cx="5877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032" y="5453122"/>
                <a:ext cx="587725" cy="430887"/>
              </a:xfrm>
              <a:prstGeom prst="rect">
                <a:avLst/>
              </a:prstGeom>
              <a:blipFill rotWithShape="0">
                <a:blip r:embed="rId8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41248" y="2827078"/>
                <a:ext cx="68281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48" y="2827078"/>
                <a:ext cx="682816" cy="430887"/>
              </a:xfrm>
              <a:prstGeom prst="rect">
                <a:avLst/>
              </a:prstGeom>
              <a:blipFill rotWithShape="0">
                <a:blip r:embed="rId9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C7458E3-E1E3-6849-892C-FAAD0B8DC83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640718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Universality?</a:t>
            </a:r>
          </a:p>
        </p:txBody>
      </p:sp>
      <p:pic>
        <p:nvPicPr>
          <p:cNvPr id="4" name="Picture 2" descr="C:\Users\Marcel\Documents\Fun\Pictures\Indian Yog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249" y="859758"/>
            <a:ext cx="5871637" cy="366557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5" name="Picture 2" descr="C:\Users\Marcel\Documents\Fun\Pictures\Russian Yog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6647" y="2207736"/>
            <a:ext cx="5258845" cy="440991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55202" y="859758"/>
            <a:ext cx="184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400">
                <a:solidFill>
                  <a:srgbClr val="0070C0"/>
                </a:solidFill>
              </a:rPr>
              <a:t>…</a:t>
            </a:r>
            <a:r>
              <a:rPr lang="en-US" sz="2400" dirty="0">
                <a:solidFill>
                  <a:srgbClr val="0070C0"/>
                </a:solidFill>
              </a:rPr>
              <a:t>Indian Yoga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5032" y="6132160"/>
            <a:ext cx="2009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Russian Yoga</a:t>
            </a:r>
            <a:r>
              <a:rPr lang="mr-IN" sz="2400" dirty="0">
                <a:solidFill>
                  <a:srgbClr val="0070C0"/>
                </a:solidFill>
              </a:rPr>
              <a:t>…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0412" y="2279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at high mass: GGL model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628" y="927644"/>
                <a:ext cx="7208541" cy="554876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Effective New Physics operators point at </a:t>
                </a:r>
                <a:r>
                  <a:rPr lang="en-US" i="1" dirty="0"/>
                  <a:t>left-handed vector</a:t>
                </a:r>
                <a:r>
                  <a:rPr lang="en-US" dirty="0"/>
                  <a:t> coupling</a:t>
                </a:r>
              </a:p>
              <a:p>
                <a:endParaRPr lang="en-US" sz="800" dirty="0"/>
              </a:p>
              <a:p>
                <a:r>
                  <a:rPr lang="en-US" dirty="0"/>
                  <a:t>New physics occurs above weak scale (~</a:t>
                </a:r>
                <a:r>
                  <a:rPr lang="en-US" dirty="0" err="1"/>
                  <a:t>TeV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Before EWSB: physics that is invariant under </a:t>
                </a:r>
              </a:p>
              <a:p>
                <a:pPr marL="275400" lvl="1" indent="0">
                  <a:buNone/>
                </a:pPr>
                <a:r>
                  <a:rPr lang="en-US" dirty="0"/>
                  <a:t>    SU(3)</a:t>
                </a:r>
                <a:r>
                  <a:rPr lang="en-US" baseline="-25000" dirty="0"/>
                  <a:t>C</a:t>
                </a:r>
                <a:r>
                  <a:rPr lang="en-US" dirty="0"/>
                  <a:t> x SU(2)</a:t>
                </a:r>
                <a:r>
                  <a:rPr lang="en-US" baseline="-25000" dirty="0"/>
                  <a:t>L</a:t>
                </a:r>
                <a:r>
                  <a:rPr lang="en-US" dirty="0"/>
                  <a:t> x U(1)</a:t>
                </a:r>
                <a:r>
                  <a:rPr lang="en-US" baseline="-25000" dirty="0"/>
                  <a:t>Y</a:t>
                </a:r>
              </a:p>
              <a:p>
                <a:pPr lvl="1"/>
                <a:r>
                  <a:rPr lang="en-US" i="1" dirty="0">
                    <a:solidFill>
                      <a:srgbClr val="C00000"/>
                    </a:solidFill>
                    <a:sym typeface="Wingdings"/>
                  </a:rPr>
                  <a:t>Operates on massless interaction states</a:t>
                </a:r>
              </a:p>
              <a:p>
                <a:endParaRPr lang="en-US" sz="800" i="1" dirty="0">
                  <a:solidFill>
                    <a:srgbClr val="C00000"/>
                  </a:solidFill>
                  <a:sym typeface="Wingdings"/>
                </a:endParaRPr>
              </a:p>
              <a:p>
                <a:r>
                  <a:rPr lang="en-US" dirty="0"/>
                  <a:t>3</a:t>
                </a:r>
                <a:r>
                  <a:rPr lang="en-US" baseline="30000" dirty="0"/>
                  <a:t>rd</a:t>
                </a:r>
                <a:r>
                  <a:rPr lang="en-US" dirty="0"/>
                  <a:t> generation is special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eg</m:t>
                    </m:r>
                    <m:r>
                      <a:rPr lang="en-US" b="0" i="0" smtClean="0">
                        <a:latin typeface="Cambria Math" charset="0"/>
                      </a:rPr>
                      <m:t>.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US" dirty="0"/>
                  <a:t> = 1)</a:t>
                </a:r>
              </a:p>
              <a:p>
                <a:endParaRPr lang="en-US" sz="800" dirty="0"/>
              </a:p>
              <a:p>
                <a:r>
                  <a:rPr lang="en-US" dirty="0"/>
                  <a:t>Glashow, </a:t>
                </a:r>
                <a:r>
                  <a:rPr lang="en-US" dirty="0" err="1"/>
                  <a:t>Guagdagnoli</a:t>
                </a:r>
                <a:r>
                  <a:rPr lang="en-US" dirty="0"/>
                  <a:t>, Lane (GGL) model:  Operator for NP in 3</a:t>
                </a:r>
                <a:r>
                  <a:rPr lang="en-US" baseline="30000" dirty="0"/>
                  <a:t>rd</a:t>
                </a:r>
                <a:r>
                  <a:rPr lang="en-US" dirty="0"/>
                  <a:t> generation: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628" y="927644"/>
                <a:ext cx="7208541" cy="5548764"/>
              </a:xfrm>
              <a:blipFill rotWithShape="0">
                <a:blip r:embed="rId2"/>
                <a:stretch>
                  <a:fillRect l="-1523" t="-1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8" name="Rectangle 7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iggs-potenti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125032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Where does GGL operator come from?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0508" y="927644"/>
                <a:ext cx="7104717" cy="554876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Glashow, </a:t>
                </a:r>
                <a:r>
                  <a:rPr lang="en-US" dirty="0" err="1"/>
                  <a:t>Guagdagnoli</a:t>
                </a:r>
                <a:r>
                  <a:rPr lang="en-US" dirty="0"/>
                  <a:t>, Lane (GGL) model:  operator for NP: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Relate massive particles to massless states: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32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33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dirty="0"/>
                  <a:t>  and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𝑒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32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𝜇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33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CKM Hierarchy suggests: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33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≃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33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≃1</m:t>
                    </m:r>
                  </m:oMath>
                </a14:m>
                <a:r>
                  <a:rPr lang="en-US" dirty="0"/>
                  <a:t>     and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≪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32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≪1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GGL operator becomes: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33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hr-HR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i="1" dirty="0"/>
                  <a:t>Large</a:t>
                </a:r>
                <a:r>
                  <a:rPr lang="en-US" dirty="0"/>
                  <a:t> effect in 3</a:t>
                </a:r>
                <a:r>
                  <a:rPr lang="en-US" baseline="30000" dirty="0"/>
                  <a:t>rd</a:t>
                </a:r>
                <a:r>
                  <a:rPr lang="en-US" dirty="0"/>
                  <a:t> generation, </a:t>
                </a:r>
                <a:r>
                  <a:rPr lang="en-US" i="1" dirty="0"/>
                  <a:t>small </a:t>
                </a:r>
                <a:r>
                  <a:rPr lang="en-US" dirty="0"/>
                  <a:t>effect in 2</a:t>
                </a:r>
                <a:r>
                  <a:rPr lang="en-US" baseline="30000" dirty="0"/>
                  <a:t>nd</a:t>
                </a:r>
                <a:r>
                  <a:rPr lang="en-US" dirty="0"/>
                  <a:t> generation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508" y="927644"/>
                <a:ext cx="7104717" cy="5548764"/>
              </a:xfrm>
              <a:blipFill rotWithShape="0">
                <a:blip r:embed="rId2"/>
                <a:stretch>
                  <a:fillRect l="-1544" t="-1758" b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8" name="Rectangle 7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iggs-potenti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10"/>
          <p:cNvSpPr/>
          <p:nvPr/>
        </p:nvSpPr>
        <p:spPr>
          <a:xfrm>
            <a:off x="232068" y="2073850"/>
            <a:ext cx="399943" cy="3009977"/>
          </a:xfrm>
          <a:prstGeom prst="curvedRightArrow">
            <a:avLst>
              <a:gd name="adj1" fmla="val 25000"/>
              <a:gd name="adj2" fmla="val 464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58136" y="2732571"/>
            <a:ext cx="2033835" cy="8538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439608" y="2747561"/>
                <a:ext cx="2054087" cy="473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mr-I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𝑢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608" y="2747561"/>
                <a:ext cx="2054087" cy="473912"/>
              </a:xfrm>
              <a:prstGeom prst="rect">
                <a:avLst/>
              </a:prstGeom>
              <a:blipFill rotWithShape="0">
                <a:blip r:embed="rId6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458136" y="3127481"/>
                <a:ext cx="1981825" cy="473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𝑀𝑁𝑆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mr-I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𝜈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𝑙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136" y="3127481"/>
                <a:ext cx="1981825" cy="473912"/>
              </a:xfrm>
              <a:prstGeom prst="rect">
                <a:avLst/>
              </a:prstGeom>
              <a:blipFill rotWithShape="0"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4451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>
                <a:latin typeface="+mn-lt"/>
              </a:rPr>
              <a:t>Recap: </a:t>
            </a:r>
            <a:r>
              <a:rPr lang="en-US" dirty="0" err="1">
                <a:latin typeface="+mn-lt"/>
              </a:rPr>
              <a:t>Flavour</a:t>
            </a:r>
            <a:r>
              <a:rPr lang="en-US" dirty="0">
                <a:latin typeface="+mn-lt"/>
              </a:rPr>
              <a:t> Universality in very early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356" y="751510"/>
            <a:ext cx="10638140" cy="1983784"/>
          </a:xfrm>
        </p:spPr>
        <p:txBody>
          <a:bodyPr>
            <a:normAutofit/>
          </a:bodyPr>
          <a:lstStyle/>
          <a:p>
            <a:r>
              <a:rPr lang="en-US" sz="2400" dirty="0"/>
              <a:t>Weak charged current interaction: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own Arrow 50"/>
          <p:cNvSpPr/>
          <p:nvPr/>
        </p:nvSpPr>
        <p:spPr>
          <a:xfrm>
            <a:off x="8022864" y="4810534"/>
            <a:ext cx="177504" cy="63926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32248" y="1994445"/>
            <a:ext cx="1762933" cy="970782"/>
            <a:chOff x="5146819" y="1260767"/>
            <a:chExt cx="3105397" cy="1414409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5146821" y="2137067"/>
                  <a:ext cx="445803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445803" cy="53810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5146819" y="1260767"/>
                  <a:ext cx="452015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52015" cy="53810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8571" r="-2619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2088" r="-549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3082987" y="1966414"/>
            <a:ext cx="1762933" cy="970782"/>
            <a:chOff x="5146819" y="1260767"/>
            <a:chExt cx="3105397" cy="141440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5146821" y="2137067"/>
                  <a:ext cx="387069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387069" cy="53810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9444" r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5146819" y="1260767"/>
                  <a:ext cx="383794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𝑠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83794" cy="53810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3187" r="-4396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Group 87"/>
          <p:cNvGrpSpPr/>
          <p:nvPr/>
        </p:nvGrpSpPr>
        <p:grpSpPr>
          <a:xfrm>
            <a:off x="5661820" y="1945741"/>
            <a:ext cx="1762933" cy="970782"/>
            <a:chOff x="5146819" y="1260767"/>
            <a:chExt cx="3105397" cy="1414409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5146821" y="2137067"/>
                  <a:ext cx="349232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349232" cy="53810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1250" r="-2812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/>
                <p:cNvSpPr txBox="1"/>
                <p:nvPr/>
              </p:nvSpPr>
              <p:spPr>
                <a:xfrm>
                  <a:off x="5146819" y="1260767"/>
                  <a:ext cx="426940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𝑏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3" name="TextBox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26940" cy="53810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4" name="TextBox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3187" r="-439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5" name="Rectangle 104"/>
          <p:cNvSpPr/>
          <p:nvPr/>
        </p:nvSpPr>
        <p:spPr>
          <a:xfrm>
            <a:off x="402336" y="1682496"/>
            <a:ext cx="7296912" cy="165506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Content Placeholder 2"/>
          <p:cNvSpPr txBox="1">
            <a:spLocks/>
          </p:cNvSpPr>
          <p:nvPr/>
        </p:nvSpPr>
        <p:spPr>
          <a:xfrm>
            <a:off x="295948" y="4240610"/>
            <a:ext cx="7531316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Universality violation: Higgs !</a:t>
            </a:r>
          </a:p>
          <a:p>
            <a:pPr marL="5040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Higgs coupling is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universal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mixes generations</a:t>
            </a:r>
          </a:p>
          <a:p>
            <a:pPr marL="5040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 couplings: allows for CP Violation!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809508" y="5418163"/>
            <a:ext cx="2592445" cy="1167530"/>
            <a:chOff x="8617517" y="4803168"/>
            <a:chExt cx="2899634" cy="1281770"/>
          </a:xfrm>
        </p:grpSpPr>
        <p:grpSp>
          <p:nvGrpSpPr>
            <p:cNvPr id="112" name="Group 111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19" name="TextBox 1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1"/>
                      <a:stretch>
                        <a:fillRect l="-22642" r="-9434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20" name="TextBox 1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52"/>
                      <a:stretch>
                        <a:fillRect l="-20690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TextBox 120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oMath>
                        </m:oMathPara>
                      </a14:m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21" name="TextBox 1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5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6" name="Rectangle 115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5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Oval 113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910088" y="5441114"/>
            <a:ext cx="2509656" cy="1139831"/>
            <a:chOff x="8617517" y="4803168"/>
            <a:chExt cx="2899634" cy="1363283"/>
          </a:xfrm>
        </p:grpSpPr>
        <p:grpSp>
          <p:nvGrpSpPr>
            <p:cNvPr id="123" name="Group 122"/>
            <p:cNvGrpSpPr/>
            <p:nvPr/>
          </p:nvGrpSpPr>
          <p:grpSpPr>
            <a:xfrm>
              <a:off x="8617517" y="4803168"/>
              <a:ext cx="2899634" cy="1363283"/>
              <a:chOff x="1036469" y="4163885"/>
              <a:chExt cx="2899634" cy="1363283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1036469" y="4163885"/>
                <a:ext cx="2899634" cy="1363283"/>
                <a:chOff x="5146819" y="1260767"/>
                <a:chExt cx="2899634" cy="1363283"/>
              </a:xfrm>
            </p:grpSpPr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TextBox 129"/>
                    <p:cNvSpPr txBox="1"/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ba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30" name="TextBox 1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blipFill rotWithShape="0">
                      <a:blip r:embed="rId55"/>
                      <a:stretch>
                        <a:fillRect l="-20000" r="-9091" b="-179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1" name="TextBox 130"/>
                    <p:cNvSpPr txBox="1"/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kumimoji="0" lang="en-US" sz="24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barPr>
                                  <m:e>
                                    <m:r>
                                      <a:rPr kumimoji="0" lang="en-US" sz="24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31" name="TextBox 1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blipFill rotWithShape="0">
                      <a:blip r:embed="rId56"/>
                      <a:stretch>
                        <a:fillRect l="-18333" r="-10000" b="-232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/>
                    <p:cNvSpPr txBox="1"/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oMath>
                        </m:oMathPara>
                      </a14:m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32" name="TextBox 1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blipFill rotWithShape="0">
                      <a:blip r:embed="rId5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7" name="Rectangle 126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𝑖𝑗</m:t>
                            </m:r>
                          </m:sub>
                          <m:sup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blipFill rotWithShape="0"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Oval 124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3" name="Straight Connector 132"/>
          <p:cNvCxnSpPr/>
          <p:nvPr/>
        </p:nvCxnSpPr>
        <p:spPr>
          <a:xfrm flipH="1">
            <a:off x="3995928" y="5431969"/>
            <a:ext cx="1" cy="130219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Left-Right Arrow 133"/>
          <p:cNvSpPr/>
          <p:nvPr/>
        </p:nvSpPr>
        <p:spPr>
          <a:xfrm>
            <a:off x="3534728" y="5683852"/>
            <a:ext cx="904866" cy="731523"/>
          </a:xfrm>
          <a:prstGeom prst="leftRightArrow">
            <a:avLst>
              <a:gd name="adj1" fmla="val 67500"/>
              <a:gd name="adj2" fmla="val 3875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717300" y="5799895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90594" y="1731071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594" y="1731071"/>
                <a:ext cx="563552" cy="276999"/>
              </a:xfrm>
              <a:prstGeom prst="rect">
                <a:avLst/>
              </a:prstGeom>
              <a:blipFill rotWithShape="0">
                <a:blip r:embed="rId59"/>
                <a:stretch>
                  <a:fillRect l="-8602" r="-967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673755" y="1717372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755" y="1717372"/>
                <a:ext cx="563552" cy="276999"/>
              </a:xfrm>
              <a:prstGeom prst="rect">
                <a:avLst/>
              </a:prstGeom>
              <a:blipFill rotWithShape="0">
                <a:blip r:embed="rId60"/>
                <a:stretch>
                  <a:fillRect l="-8696" r="-978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225910" y="1731071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10" y="1731071"/>
                <a:ext cx="563552" cy="276999"/>
              </a:xfrm>
              <a:prstGeom prst="rect">
                <a:avLst/>
              </a:prstGeom>
              <a:blipFill rotWithShape="0">
                <a:blip r:embed="rId61"/>
                <a:stretch>
                  <a:fillRect l="-8602" r="-967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8210905" y="5292357"/>
            <a:ext cx="1681871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Massless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867343" y="785338"/>
                <a:ext cx="82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↔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343" y="785338"/>
                <a:ext cx="829266" cy="369332"/>
              </a:xfrm>
              <a:prstGeom prst="rect">
                <a:avLst/>
              </a:prstGeom>
              <a:blipFill rotWithShape="0">
                <a:blip r:embed="rId63"/>
                <a:stretch>
                  <a:fillRect l="-5882" t="-10000" r="-661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848290" y="4252449"/>
                <a:ext cx="835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↔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𝑗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290" y="4252449"/>
                <a:ext cx="835550" cy="369332"/>
              </a:xfrm>
              <a:prstGeom prst="rect">
                <a:avLst/>
              </a:prstGeom>
              <a:blipFill rotWithShape="0">
                <a:blip r:embed="rId64"/>
                <a:stretch>
                  <a:fillRect l="-5839" t="-10000" r="-656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A8970F3-7D09-3C42-AFED-136CB1E38EA5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33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0707" cy="672352"/>
          </a:xfrm>
        </p:spPr>
        <p:txBody>
          <a:bodyPr/>
          <a:lstStyle/>
          <a:p>
            <a:r>
              <a:rPr lang="en-US" dirty="0"/>
              <a:t>   GGL operator </a:t>
            </a:r>
            <a:r>
              <a:rPr lang="mr-IN" dirty="0"/>
              <a:t>–</a:t>
            </a:r>
            <a:r>
              <a:rPr lang="en-US" dirty="0"/>
              <a:t> more general</a:t>
            </a:r>
          </a:p>
        </p:txBody>
      </p:sp>
      <p:pic>
        <p:nvPicPr>
          <p:cNvPr id="6" name="Picture 5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8" name="Rectangle 7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iggs-potenti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0669" y="767587"/>
                <a:ext cx="7508825" cy="59673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Allow effective operators that are SU(2) x U(1) invariant:</a:t>
                </a:r>
              </a:p>
              <a:p>
                <a:pPr lvl="1"/>
                <a:r>
                  <a:rPr lang="en-US" sz="2600" dirty="0"/>
                  <a:t>Singlet neutral current: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US" sz="2400" i="1"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sz="2400" dirty="0"/>
              </a:p>
              <a:p>
                <a:pPr lvl="1"/>
                <a:r>
                  <a:rPr lang="en-US" sz="2600" dirty="0"/>
                  <a:t>Triplet neutral current + two charged currents:           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𝐼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US" sz="2400" i="1"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𝐼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sz="2400" dirty="0"/>
              </a:p>
              <a:p>
                <a:endParaRPr lang="en-US" sz="900" dirty="0"/>
              </a:p>
              <a:p>
                <a:r>
                  <a:rPr lang="en-US" dirty="0"/>
                  <a:t>These operators with CKM hierarchy “naturally” give simultaneous explanation of: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6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600" i="1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2600" i="1" dirty="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600" dirty="0"/>
                  <a:t>                       </a:t>
                </a:r>
                <a:r>
                  <a:rPr lang="en-US" dirty="0"/>
                  <a:t>charged current, 3</a:t>
                </a:r>
                <a:r>
                  <a:rPr lang="en-US" baseline="30000" dirty="0"/>
                  <a:t>rd </a:t>
                </a:r>
                <a:r>
                  <a:rPr lang="en-US" dirty="0"/>
                  <a:t>generation </a:t>
                </a:r>
              </a:p>
              <a:p>
                <a:pPr lvl="2"/>
                <a:r>
                  <a:rPr lang="en-US" sz="2400" dirty="0">
                    <a:sym typeface="Wingdings"/>
                  </a:rPr>
                  <a:t> large effect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600" dirty="0"/>
                  <a:t> 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600" i="1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600" dirty="0"/>
                  <a:t> ,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charset="0"/>
                      </a:rPr>
                      <m:t>𝑏</m:t>
                    </m:r>
                    <m:r>
                      <a:rPr lang="en-US" sz="2600" i="1" dirty="0">
                        <a:latin typeface="Cambria Math" charset="0"/>
                      </a:rPr>
                      <m:t>→</m:t>
                    </m:r>
                    <m:r>
                      <a:rPr lang="en-US" sz="2600" i="1" dirty="0">
                        <a:latin typeface="Cambria Math" charset="0"/>
                      </a:rPr>
                      <m:t>𝑠</m:t>
                    </m:r>
                    <m:r>
                      <a:rPr lang="en-US" sz="2600" i="1" dirty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600" i="1" dirty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600" i="1" dirty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600" dirty="0"/>
                  <a:t>,</a:t>
                </a:r>
                <a:r>
                  <a:rPr lang="en-US" dirty="0"/>
                  <a:t>neutral current, 2</a:t>
                </a:r>
                <a:r>
                  <a:rPr lang="en-US" baseline="30000" dirty="0"/>
                  <a:t>nd </a:t>
                </a:r>
                <a:r>
                  <a:rPr lang="en-US" dirty="0"/>
                  <a:t>generation</a:t>
                </a:r>
              </a:p>
              <a:p>
                <a:pPr lvl="2"/>
                <a:r>
                  <a:rPr lang="en-US" sz="2400" dirty="0">
                    <a:sym typeface="Wingdings"/>
                  </a:rPr>
                  <a:t> small effect</a:t>
                </a:r>
              </a:p>
              <a:p>
                <a:pPr lvl="2"/>
                <a:endParaRPr lang="en-US" sz="900" dirty="0">
                  <a:sym typeface="Wingdings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669" y="767587"/>
                <a:ext cx="7508825" cy="5967399"/>
              </a:xfrm>
              <a:blipFill rotWithShape="0">
                <a:blip r:embed="rId5"/>
                <a:stretch>
                  <a:fillRect l="-1461" t="-1736" r="-4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42185" y="1146066"/>
                <a:ext cx="2617961" cy="603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𝐿</m:t>
                    </m:r>
                    <m:r>
                      <a:rPr lang="en-US" i="1">
                        <a:latin typeface="Cambria Math" charset="0"/>
                      </a:rPr>
                      <m:t>′=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𝜏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185" y="1146066"/>
                <a:ext cx="2617961" cy="60362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949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Which particle/field could it 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533" y="741962"/>
            <a:ext cx="11791549" cy="547562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LFNU is currently a hot topic, many theory papers, see </a:t>
            </a:r>
            <a:r>
              <a:rPr lang="en-US" sz="2600" dirty="0" err="1"/>
              <a:t>eg</a:t>
            </a:r>
            <a:r>
              <a:rPr lang="en-US" sz="2600" dirty="0"/>
              <a:t>. arXiv:1706.07808 for overview.</a:t>
            </a:r>
          </a:p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165" y="1287679"/>
            <a:ext cx="3667420" cy="18063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74" y="1168157"/>
            <a:ext cx="3151340" cy="20473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5543" y="1194324"/>
            <a:ext cx="21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•  New gauge bosons</a:t>
            </a:r>
          </a:p>
          <a:p>
            <a:r>
              <a:rPr lang="en-US" dirty="0">
                <a:solidFill>
                  <a:srgbClr val="C00000"/>
                </a:solidFill>
              </a:rPr>
              <a:t>     Z’, W’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29945" y="1211797"/>
            <a:ext cx="1596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•  </a:t>
            </a:r>
            <a:r>
              <a:rPr lang="en-US" dirty="0" err="1">
                <a:solidFill>
                  <a:srgbClr val="C00000"/>
                </a:solidFill>
              </a:rPr>
              <a:t>LeptoQuarks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   LQ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01" y="4695282"/>
            <a:ext cx="1861772" cy="1861772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3" y="3091204"/>
            <a:ext cx="1864450" cy="1434605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979" y="1751541"/>
            <a:ext cx="4681580" cy="431198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891353" y="5584498"/>
                <a:ext cx="60689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1353" y="5584498"/>
                <a:ext cx="606896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rot="16200000">
                <a:off x="7361978" y="3411554"/>
                <a:ext cx="55592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361978" y="3411554"/>
                <a:ext cx="555921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/>
          <p:cNvSpPr txBox="1">
            <a:spLocks/>
          </p:cNvSpPr>
          <p:nvPr/>
        </p:nvSpPr>
        <p:spPr>
          <a:xfrm>
            <a:off x="340358" y="3169902"/>
            <a:ext cx="4486033" cy="3387152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Best Single LQ model:</a:t>
            </a:r>
          </a:p>
          <a:p>
            <a:pPr lvl="1"/>
            <a:r>
              <a:rPr lang="en-US" sz="2200" dirty="0"/>
              <a:t>Vector LQ U1(3,1,2/3)</a:t>
            </a:r>
          </a:p>
          <a:p>
            <a:pPr lvl="1"/>
            <a:r>
              <a:rPr lang="en-US" sz="2200" dirty="0"/>
              <a:t>Scale of NP should be ~2 </a:t>
            </a:r>
            <a:r>
              <a:rPr lang="en-US" sz="2200" dirty="0" err="1"/>
              <a:t>TeV</a:t>
            </a:r>
            <a:endParaRPr lang="en-US" sz="2200" dirty="0"/>
          </a:p>
          <a:p>
            <a:pPr lvl="1"/>
            <a:r>
              <a:rPr lang="en-US" sz="2200" dirty="0"/>
              <a:t>Possible UV completions:</a:t>
            </a:r>
          </a:p>
          <a:p>
            <a:pPr lvl="2"/>
            <a:r>
              <a:rPr lang="en-US" dirty="0" err="1"/>
              <a:t>Pati</a:t>
            </a:r>
            <a:r>
              <a:rPr lang="en-US" dirty="0"/>
              <a:t>-Salam models SU(4)</a:t>
            </a:r>
          </a:p>
          <a:p>
            <a:pPr lvl="3"/>
            <a:r>
              <a:rPr lang="en-US" dirty="0"/>
              <a:t>Lepton</a:t>
            </a:r>
            <a:r>
              <a:rPr lang="en-US" dirty="0">
                <a:sym typeface="Wingdings"/>
              </a:rPr>
              <a:t>4-th color</a:t>
            </a:r>
          </a:p>
          <a:p>
            <a:pPr lvl="2"/>
            <a:r>
              <a:rPr lang="en-US" dirty="0">
                <a:sym typeface="Wingdings"/>
              </a:rPr>
              <a:t>SU(5) GUT</a:t>
            </a:r>
          </a:p>
          <a:p>
            <a:pPr lvl="2"/>
            <a:r>
              <a:rPr lang="en-US" dirty="0">
                <a:sym typeface="Wingdings"/>
              </a:rPr>
              <a:t>4321 model</a:t>
            </a:r>
          </a:p>
          <a:p>
            <a:pPr lvl="2"/>
            <a:r>
              <a:rPr lang="en-US" dirty="0">
                <a:sym typeface="Wingdings"/>
              </a:rPr>
              <a:t>S</a:t>
            </a:r>
            <a:r>
              <a:rPr lang="en-US" baseline="-25000" dirty="0">
                <a:sym typeface="Wingdings"/>
              </a:rPr>
              <a:t>1 </a:t>
            </a:r>
            <a:r>
              <a:rPr lang="en-US" dirty="0">
                <a:sym typeface="Wingdings"/>
              </a:rPr>
              <a:t>&amp; S</a:t>
            </a:r>
            <a:r>
              <a:rPr lang="en-US" baseline="-25000" dirty="0">
                <a:sym typeface="Wingdings"/>
              </a:rPr>
              <a:t>3,</a:t>
            </a:r>
            <a:r>
              <a:rPr lang="en-US" dirty="0">
                <a:sym typeface="Wingdings"/>
              </a:rPr>
              <a:t>  etc., etc.</a:t>
            </a:r>
            <a:endParaRPr lang="en-US" baseline="-25000" dirty="0">
              <a:sym typeface="Wingdings"/>
            </a:endParaRPr>
          </a:p>
          <a:p>
            <a:pPr lvl="1"/>
            <a:r>
              <a:rPr lang="en-US" dirty="0"/>
              <a:t>Shine light on </a:t>
            </a:r>
            <a:r>
              <a:rPr lang="en-US" dirty="0" err="1"/>
              <a:t>flavour</a:t>
            </a:r>
            <a:r>
              <a:rPr lang="en-US" dirty="0"/>
              <a:t> puzzles?!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5569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Which particle/field could it 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533" y="741962"/>
            <a:ext cx="11791549" cy="547562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LFNU is currently a hot topic, many theory papers, see </a:t>
            </a:r>
            <a:r>
              <a:rPr lang="en-US" sz="2600" dirty="0" err="1"/>
              <a:t>eg</a:t>
            </a:r>
            <a:r>
              <a:rPr lang="en-US" sz="2600" dirty="0"/>
              <a:t>. arXiv:1706.07808 for overview.</a:t>
            </a:r>
          </a:p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165" y="1287679"/>
            <a:ext cx="3667420" cy="18063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74" y="1168157"/>
            <a:ext cx="3151340" cy="20473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5543" y="1194324"/>
            <a:ext cx="21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•  New gauge bosons</a:t>
            </a:r>
          </a:p>
          <a:p>
            <a:r>
              <a:rPr lang="en-US" dirty="0">
                <a:solidFill>
                  <a:srgbClr val="C00000"/>
                </a:solidFill>
              </a:rPr>
              <a:t>     Z’, W’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29945" y="1211797"/>
            <a:ext cx="1596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•  </a:t>
            </a:r>
            <a:r>
              <a:rPr lang="en-US" dirty="0" err="1">
                <a:solidFill>
                  <a:srgbClr val="C00000"/>
                </a:solidFill>
              </a:rPr>
              <a:t>LeptoQuarks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   LQ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01" y="4695282"/>
            <a:ext cx="1861772" cy="1861772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3" y="3091204"/>
            <a:ext cx="1864450" cy="1434605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40358" y="3169902"/>
            <a:ext cx="4486033" cy="3387152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Best Single LQ model:</a:t>
            </a:r>
          </a:p>
          <a:p>
            <a:pPr lvl="1"/>
            <a:r>
              <a:rPr lang="en-US" sz="2200" dirty="0"/>
              <a:t>Vector LQ U1(3,1,2/3)</a:t>
            </a:r>
          </a:p>
          <a:p>
            <a:pPr lvl="1"/>
            <a:r>
              <a:rPr lang="en-US" sz="2200" dirty="0"/>
              <a:t>Scale of NP should be ~2 </a:t>
            </a:r>
            <a:r>
              <a:rPr lang="en-US" sz="2200" dirty="0" err="1"/>
              <a:t>TeV</a:t>
            </a:r>
            <a:endParaRPr lang="en-US" sz="2200" dirty="0"/>
          </a:p>
          <a:p>
            <a:pPr lvl="1"/>
            <a:r>
              <a:rPr lang="en-US" sz="2200" dirty="0"/>
              <a:t>Possible UV completions:</a:t>
            </a:r>
          </a:p>
          <a:p>
            <a:pPr lvl="2"/>
            <a:r>
              <a:rPr lang="en-US" dirty="0" err="1"/>
              <a:t>Pati</a:t>
            </a:r>
            <a:r>
              <a:rPr lang="en-US" dirty="0"/>
              <a:t>-Salam models SU(4)</a:t>
            </a:r>
          </a:p>
          <a:p>
            <a:pPr lvl="3"/>
            <a:r>
              <a:rPr lang="en-US" dirty="0"/>
              <a:t>Lepton</a:t>
            </a:r>
            <a:r>
              <a:rPr lang="en-US" dirty="0">
                <a:sym typeface="Wingdings"/>
              </a:rPr>
              <a:t>4-th color</a:t>
            </a:r>
          </a:p>
          <a:p>
            <a:pPr lvl="2"/>
            <a:r>
              <a:rPr lang="en-US" dirty="0">
                <a:sym typeface="Wingdings"/>
              </a:rPr>
              <a:t>SU(5) GUT</a:t>
            </a:r>
          </a:p>
          <a:p>
            <a:pPr lvl="2"/>
            <a:r>
              <a:rPr lang="en-US" dirty="0">
                <a:sym typeface="Wingdings"/>
              </a:rPr>
              <a:t>4321 model</a:t>
            </a:r>
          </a:p>
          <a:p>
            <a:pPr lvl="2"/>
            <a:r>
              <a:rPr lang="en-US" dirty="0">
                <a:sym typeface="Wingdings"/>
              </a:rPr>
              <a:t>S</a:t>
            </a:r>
            <a:r>
              <a:rPr lang="en-US" baseline="-25000" dirty="0">
                <a:sym typeface="Wingdings"/>
              </a:rPr>
              <a:t>1 </a:t>
            </a:r>
            <a:r>
              <a:rPr lang="en-US" dirty="0">
                <a:sym typeface="Wingdings"/>
              </a:rPr>
              <a:t>&amp; S</a:t>
            </a:r>
            <a:r>
              <a:rPr lang="en-US" baseline="-25000" dirty="0">
                <a:sym typeface="Wingdings"/>
              </a:rPr>
              <a:t>3,</a:t>
            </a:r>
            <a:r>
              <a:rPr lang="en-US" dirty="0">
                <a:sym typeface="Wingdings"/>
              </a:rPr>
              <a:t>  etc., etc.</a:t>
            </a:r>
            <a:endParaRPr lang="en-US" baseline="-25000" dirty="0">
              <a:sym typeface="Wingdings"/>
            </a:endParaRPr>
          </a:p>
          <a:p>
            <a:pPr lvl="1"/>
            <a:r>
              <a:rPr lang="en-US" dirty="0"/>
              <a:t>Shine light on </a:t>
            </a:r>
            <a:r>
              <a:rPr lang="en-US" dirty="0" err="1"/>
              <a:t>flavour</a:t>
            </a:r>
            <a:r>
              <a:rPr lang="en-US" dirty="0"/>
              <a:t> puzzles?!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5746E4-0513-4045-AB81-61661A0812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48" r="2499"/>
          <a:stretch/>
        </p:blipFill>
        <p:spPr>
          <a:xfrm>
            <a:off x="6854820" y="1090437"/>
            <a:ext cx="5451113" cy="4632230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771E10-CE3A-2F47-AB50-D0533C9E227A}"/>
              </a:ext>
            </a:extLst>
          </p:cNvPr>
          <p:cNvSpPr txBox="1"/>
          <p:nvPr/>
        </p:nvSpPr>
        <p:spPr>
          <a:xfrm>
            <a:off x="7275693" y="5449058"/>
            <a:ext cx="4609365" cy="1107996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</a:rPr>
              <a:t>LQ relates charge of leptons to quarks!</a:t>
            </a:r>
          </a:p>
          <a:p>
            <a:pPr algn="ctr"/>
            <a:r>
              <a:rPr lang="en-US" sz="2200" dirty="0">
                <a:solidFill>
                  <a:srgbClr val="C00000"/>
                </a:solidFill>
              </a:rPr>
              <a:t>Towards an understanding why    atoms are electrically neutral?</a:t>
            </a:r>
          </a:p>
        </p:txBody>
      </p:sp>
    </p:spTree>
    <p:extLst>
      <p:ext uri="{BB962C8B-B14F-4D97-AF65-F5344CB8AC3E}">
        <p14:creationId xmlns:p14="http://schemas.microsoft.com/office/powerpoint/2010/main" val="4008594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46" y="3081715"/>
            <a:ext cx="5421942" cy="3223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u="sng" dirty="0"/>
              <a:t>Recent</a:t>
            </a:r>
            <a:r>
              <a:rPr lang="en-US" dirty="0"/>
              <a:t>: direct search for specific 3</a:t>
            </a:r>
            <a:r>
              <a:rPr lang="en-US" baseline="30000" dirty="0"/>
              <a:t>rd</a:t>
            </a:r>
            <a:r>
              <a:rPr lang="en-US" dirty="0"/>
              <a:t> generation </a:t>
            </a:r>
            <a:r>
              <a:rPr lang="en-US" dirty="0" err="1"/>
              <a:t>leptoquarks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432" y="3162679"/>
            <a:ext cx="6211190" cy="3643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0221" y="862908"/>
                <a:ext cx="6432813" cy="198378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CMS search for direct LQ  production, </a:t>
                </a:r>
                <a:r>
                  <a:rPr lang="is-IS" sz="2400" dirty="0"/>
                  <a:t>arXiv:2012.04178, </a:t>
                </a:r>
                <a:r>
                  <a:rPr lang="is-IS" sz="2400" u="sng" dirty="0">
                    <a:solidFill>
                      <a:srgbClr val="CC00FF"/>
                    </a:solidFill>
                  </a:rPr>
                  <a:t>7 Dec 2020 </a:t>
                </a:r>
              </a:p>
              <a:p>
                <a:pPr marL="275400" lvl="1" indent="0">
                  <a:buNone/>
                </a:pPr>
                <a:r>
                  <a:rPr lang="is-IS" dirty="0"/>
                  <a:t>Exclusion limit (98%):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𝐿𝑄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&lt;0.98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1.73 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rgbClr val="C00000"/>
                        </a:solidFill>
                        <a:latin typeface="Cambria Math" charset="0"/>
                      </a:rPr>
                      <m:t>TeV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275400" lvl="1" indent="0">
                  <a:buNone/>
                </a:pPr>
                <a:r>
                  <a:rPr lang="en-US" sz="2200" dirty="0"/>
                  <a:t>(depending on the model parameters)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221" y="862908"/>
                <a:ext cx="6432813" cy="1983784"/>
              </a:xfrm>
              <a:blipFill rotWithShape="0">
                <a:blip r:embed="rId5"/>
                <a:stretch>
                  <a:fillRect l="-1232" t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 rot="20879286">
            <a:off x="6505007" y="5551555"/>
            <a:ext cx="2422726" cy="4738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rot="20826128">
            <a:off x="9104272" y="4889981"/>
            <a:ext cx="2893383" cy="666855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988304" y="3018285"/>
            <a:ext cx="3086115" cy="45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4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arXiv:2012.04178, Dec 2020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135653" y="862908"/>
            <a:ext cx="4117390" cy="90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LQ production at LHC:</a:t>
            </a:r>
            <a:endParaRPr kumimoji="0" lang="is-I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040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25152" y="1356268"/>
            <a:ext cx="1827891" cy="1698553"/>
            <a:chOff x="2836222" y="2265656"/>
            <a:chExt cx="1827891" cy="16985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r="64682"/>
            <a:stretch/>
          </p:blipFill>
          <p:spPr>
            <a:xfrm>
              <a:off x="2836222" y="2447844"/>
              <a:ext cx="1827891" cy="15163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35318" y="2265656"/>
              <a:ext cx="1355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“Double LQ”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76510" y="1392806"/>
            <a:ext cx="2061451" cy="1461579"/>
            <a:chOff x="4507774" y="2356207"/>
            <a:chExt cx="2061451" cy="14615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53456"/>
            <a:stretch/>
          </p:blipFill>
          <p:spPr>
            <a:xfrm>
              <a:off x="4507774" y="2520107"/>
              <a:ext cx="2061451" cy="129767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48027" y="2356207"/>
              <a:ext cx="1236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“Single LQ”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 rot="21069889">
            <a:off x="7274227" y="5565620"/>
            <a:ext cx="1115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Excluded</a:t>
            </a:r>
          </a:p>
        </p:txBody>
      </p:sp>
      <p:sp>
        <p:nvSpPr>
          <p:cNvPr id="21" name="TextBox 20"/>
          <p:cNvSpPr txBox="1"/>
          <p:nvPr/>
        </p:nvSpPr>
        <p:spPr>
          <a:xfrm rot="20887230">
            <a:off x="10035972" y="5034114"/>
            <a:ext cx="1029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F2F80C-DC13-AA40-9B49-B79AC1FA652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623737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DA569-4D7E-B542-9FD5-0938672C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Soon more news in Winter conferences…(“Moriond”)</a:t>
            </a:r>
          </a:p>
        </p:txBody>
      </p:sp>
      <p:pic>
        <p:nvPicPr>
          <p:cNvPr id="1032" name="Picture 8" descr="Holiday rentals in Courchevel 1650 - Holiday apartments Courchevel 1650 |  Pierre &amp; Vacances">
            <a:extLst>
              <a:ext uri="{FF2B5EF4-FFF2-40B4-BE49-F238E27FC236}">
                <a16:creationId xmlns:a16="http://schemas.microsoft.com/office/drawing/2014/main" id="{A88A9B07-05C4-3C43-B735-DF0FDE87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5791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3D1F34-ADB7-4243-9E57-3289FA2A8056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157091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644" y="955643"/>
            <a:ext cx="7330978" cy="5616607"/>
          </a:xfrm>
          <a:ln w="1905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CP Violation requires three generations of particles.</a:t>
            </a:r>
          </a:p>
          <a:p>
            <a:pPr lvl="1"/>
            <a:r>
              <a:rPr lang="en-US" dirty="0"/>
              <a:t>Does </a:t>
            </a:r>
            <a:r>
              <a:rPr lang="en-US" b="1" i="1" dirty="0"/>
              <a:t>not</a:t>
            </a:r>
            <a:r>
              <a:rPr lang="en-US" dirty="0"/>
              <a:t> explain the matter antimatter asymmetry in the universe.</a:t>
            </a:r>
          </a:p>
          <a:p>
            <a:pPr lvl="1"/>
            <a:r>
              <a:rPr lang="en-US" dirty="0"/>
              <a:t>LHC has </a:t>
            </a:r>
            <a:r>
              <a:rPr lang="en-US" b="1" i="1" dirty="0"/>
              <a:t>not yet directly </a:t>
            </a:r>
            <a:r>
              <a:rPr lang="en-US" dirty="0"/>
              <a:t>observed new massive particles.</a:t>
            </a:r>
          </a:p>
          <a:p>
            <a:pPr lvl="1"/>
            <a:endParaRPr lang="en-US" sz="600" dirty="0"/>
          </a:p>
          <a:p>
            <a:r>
              <a:rPr lang="en-US" sz="2600" dirty="0"/>
              <a:t>Forces are </a:t>
            </a:r>
            <a:r>
              <a:rPr lang="en-US" sz="2600" dirty="0" err="1"/>
              <a:t>flavour</a:t>
            </a:r>
            <a:r>
              <a:rPr lang="en-US" sz="2600" dirty="0"/>
              <a:t> universal across particle generations. </a:t>
            </a:r>
          </a:p>
          <a:p>
            <a:endParaRPr lang="en-US" sz="600" dirty="0"/>
          </a:p>
          <a:p>
            <a:r>
              <a:rPr lang="en-US" sz="2600" dirty="0"/>
              <a:t>Higgs is strongly non-universal, coupling mainly to 3</a:t>
            </a:r>
            <a:r>
              <a:rPr lang="en-US" sz="2600" baseline="30000" dirty="0"/>
              <a:t>rd</a:t>
            </a:r>
            <a:r>
              <a:rPr lang="en-US" sz="2600" dirty="0"/>
              <a:t> generation.</a:t>
            </a:r>
          </a:p>
          <a:p>
            <a:endParaRPr lang="en-US" sz="600" dirty="0"/>
          </a:p>
          <a:p>
            <a:r>
              <a:rPr lang="en-US" sz="2600" dirty="0"/>
              <a:t>Precision measurements </a:t>
            </a:r>
            <a:r>
              <a:rPr lang="en-US" sz="2600" b="1" i="1" dirty="0"/>
              <a:t>hint</a:t>
            </a:r>
            <a:r>
              <a:rPr lang="en-US" sz="2600" dirty="0"/>
              <a:t> at the existence of new particles with non-universal couplings:</a:t>
            </a:r>
          </a:p>
          <a:p>
            <a:pPr lvl="1"/>
            <a:r>
              <a:rPr lang="en-US" dirty="0" err="1"/>
              <a:t>LeptoQuark</a:t>
            </a:r>
            <a:r>
              <a:rPr lang="en-US" dirty="0"/>
              <a:t> candidate; couples to quarks and leptons</a:t>
            </a:r>
          </a:p>
          <a:p>
            <a:pPr lvl="1"/>
            <a:r>
              <a:rPr lang="en-US" dirty="0" err="1"/>
              <a:t>LeptoQuarks</a:t>
            </a:r>
            <a:r>
              <a:rPr lang="en-US" dirty="0"/>
              <a:t> are a long sought particles that may address:</a:t>
            </a:r>
          </a:p>
          <a:p>
            <a:pPr lvl="2"/>
            <a:r>
              <a:rPr lang="en-US" sz="2400" dirty="0"/>
              <a:t>The matter - antimatter asymmetry of the universe,</a:t>
            </a:r>
          </a:p>
          <a:p>
            <a:pPr lvl="2"/>
            <a:r>
              <a:rPr lang="en-US" sz="2400" dirty="0"/>
              <a:t>Why proton has equal but opposite charge </a:t>
            </a:r>
            <a:r>
              <a:rPr lang="en-US" sz="2400" dirty="0" err="1"/>
              <a:t>wrt</a:t>
            </a:r>
            <a:r>
              <a:rPr lang="en-US" sz="2400" dirty="0"/>
              <a:t> electron.</a:t>
            </a:r>
          </a:p>
          <a:p>
            <a:pPr lvl="2"/>
            <a:endParaRPr lang="en-US" sz="600" dirty="0"/>
          </a:p>
          <a:p>
            <a:r>
              <a:rPr lang="en-US" sz="2600" dirty="0"/>
              <a:t>Updates expected in winter conferences.</a:t>
            </a:r>
          </a:p>
        </p:txBody>
      </p:sp>
      <p:pic>
        <p:nvPicPr>
          <p:cNvPr id="10" name="Picture 9" descr="cp_universe_chronology_large.jpg">
            <a:extLst>
              <a:ext uri="{FF2B5EF4-FFF2-40B4-BE49-F238E27FC236}">
                <a16:creationId xmlns:a16="http://schemas.microsoft.com/office/drawing/2014/main" id="{28426776-0B84-A94F-8A39-0397FB336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0C4197-2CA7-8647-8601-3EA053ED279D}"/>
              </a:ext>
            </a:extLst>
          </p:cNvPr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A1007-A493-4A4B-9B4E-0B047EFD13AB}"/>
              </a:ext>
            </a:extLst>
          </p:cNvPr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iggs-potential.gif">
            <a:extLst>
              <a:ext uri="{FF2B5EF4-FFF2-40B4-BE49-F238E27FC236}">
                <a16:creationId xmlns:a16="http://schemas.microsoft.com/office/drawing/2014/main" id="{0C631EF6-3210-D341-980C-164BE1C40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F7EE0E-0422-EE43-9118-C753E2994DBF}"/>
                  </a:ext>
                </a:extLst>
              </p:cNvPr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F7EE0E-0422-EE43-9118-C753E2994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CAFDD4-64AD-7549-A811-F8B74EF36FCA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775147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http://rc003.k12.sd.us/calvin_hobbes_the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7947" y="1357298"/>
            <a:ext cx="7415400" cy="460535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37833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175" y="77720"/>
            <a:ext cx="1585475" cy="713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532" t="18432" r="26714" b="17843"/>
          <a:stretch/>
        </p:blipFill>
        <p:spPr>
          <a:xfrm>
            <a:off x="11013141" y="59168"/>
            <a:ext cx="1109303" cy="1132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84112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17342" y="976670"/>
            <a:ext cx="3998446" cy="304698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• Why 3? 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 no antimatter?</a:t>
            </a:r>
          </a:p>
          <a:p>
            <a:r>
              <a:rPr lang="en-US" sz="2400" dirty="0">
                <a:solidFill>
                  <a:srgbClr val="FFFF00"/>
                </a:solidFill>
                <a:sym typeface="Wingdings"/>
              </a:rPr>
              <a:t>• Non Universality  why 3?</a:t>
            </a:r>
          </a:p>
          <a:p>
            <a:r>
              <a:rPr lang="en-US" sz="2400" dirty="0">
                <a:solidFill>
                  <a:srgbClr val="FFFF00"/>
                </a:solidFill>
                <a:sym typeface="Wingdings"/>
              </a:rPr>
              <a:t>• EWSB super interesting</a:t>
            </a:r>
          </a:p>
          <a:p>
            <a:r>
              <a:rPr lang="en-US" sz="2400" dirty="0">
                <a:solidFill>
                  <a:srgbClr val="FFFF00"/>
                </a:solidFill>
                <a:sym typeface="Wingdings"/>
              </a:rPr>
              <a:t>• </a:t>
            </a:r>
            <a:r>
              <a:rPr lang="en-US" sz="2400" dirty="0" err="1">
                <a:solidFill>
                  <a:srgbClr val="FFFF00"/>
                </a:solidFill>
                <a:sym typeface="Wingdings"/>
              </a:rPr>
              <a:t>Flavour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 probes deeply into</a:t>
            </a:r>
          </a:p>
          <a:p>
            <a:r>
              <a:rPr lang="en-US" sz="2400" dirty="0">
                <a:solidFill>
                  <a:srgbClr val="FFFF00"/>
                </a:solidFill>
                <a:sym typeface="Wingdings"/>
              </a:rPr>
              <a:t>   quantum (CP, rare decays)</a:t>
            </a:r>
          </a:p>
          <a:p>
            <a:r>
              <a:rPr lang="en-US" sz="2400" dirty="0">
                <a:solidFill>
                  <a:schemeClr val="bg1"/>
                </a:solidFill>
                <a:sym typeface="Wingdings"/>
              </a:rPr>
              <a:t>•LHCbUpgrade1Upgrade2</a:t>
            </a:r>
          </a:p>
          <a:p>
            <a:r>
              <a:rPr lang="en-US" sz="2400" dirty="0">
                <a:solidFill>
                  <a:schemeClr val="bg1"/>
                </a:solidFill>
                <a:sym typeface="Wingdings"/>
              </a:rPr>
              <a:t>• Belle2, </a:t>
            </a:r>
            <a:r>
              <a:rPr lang="mr-IN" sz="2400" dirty="0">
                <a:solidFill>
                  <a:schemeClr val="bg1"/>
                </a:solidFill>
                <a:sym typeface="Wingdings"/>
              </a:rPr>
              <a:t>…</a:t>
            </a:r>
            <a:endParaRPr lang="en-US" sz="2100" dirty="0">
              <a:solidFill>
                <a:schemeClr val="bg1"/>
              </a:solidFill>
            </a:endParaRPr>
          </a:p>
          <a:p>
            <a:endParaRPr lang="en-US" sz="2400" b="1" i="1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735" y="142876"/>
            <a:ext cx="3975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Conclusions</a:t>
            </a:r>
            <a:r>
              <a:rPr lang="en-US" sz="3200" dirty="0">
                <a:solidFill>
                  <a:schemeClr val="bg1"/>
                </a:solidFill>
              </a:rPr>
              <a:t> &amp; Outlook</a:t>
            </a:r>
          </a:p>
        </p:txBody>
      </p:sp>
    </p:spTree>
    <p:extLst>
      <p:ext uri="{BB962C8B-B14F-4D97-AF65-F5344CB8AC3E}">
        <p14:creationId xmlns:p14="http://schemas.microsoft.com/office/powerpoint/2010/main" val="448532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   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24165" y="882355"/>
            <a:ext cx="4353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Don’t be afraid to ask questions</a:t>
            </a:r>
            <a:r>
              <a:rPr lang="mr-IN" sz="2400" dirty="0">
                <a:solidFill>
                  <a:srgbClr val="0070C0"/>
                </a:solidFill>
              </a:rPr>
              <a:t>…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8" descr="http://i108.photobucket.com/albums/n36/scc1030/funny/b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8924" y="1560972"/>
            <a:ext cx="6404371" cy="463629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295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6189708" y="4041646"/>
            <a:ext cx="1454046" cy="824684"/>
            <a:chOff x="5544553" y="1507777"/>
            <a:chExt cx="2798348" cy="99079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272399" y="2054847"/>
                  <a:ext cx="1070502" cy="4437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1070502" cy="44372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187" r="-439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   Recap: </a:t>
            </a:r>
            <a:r>
              <a:rPr lang="en-US" sz="3200" dirty="0" err="1">
                <a:latin typeface="+mn-lt"/>
              </a:rPr>
              <a:t>Flavour</a:t>
            </a:r>
            <a:r>
              <a:rPr lang="en-US" sz="3200" dirty="0">
                <a:latin typeface="+mn-lt"/>
              </a:rPr>
              <a:t> Universality </a:t>
            </a:r>
            <a:r>
              <a:rPr lang="en-US" sz="3200" dirty="0">
                <a:latin typeface="+mn-lt"/>
                <a:sym typeface="Wingdings"/>
              </a:rPr>
              <a:t> </a:t>
            </a:r>
            <a:r>
              <a:rPr lang="en-US" sz="3200" dirty="0">
                <a:latin typeface="+mn-lt"/>
              </a:rPr>
              <a:t>Symmetry Breaking</a:t>
            </a:r>
            <a:r>
              <a:rPr lang="en-US" sz="3200" dirty="0">
                <a:latin typeface="+mn-lt"/>
                <a:sym typeface="Wingdings"/>
              </a:rPr>
              <a:t>  </a:t>
            </a:r>
            <a:r>
              <a:rPr lang="en-US" sz="3200" dirty="0" err="1">
                <a:latin typeface="+mn-lt"/>
                <a:sym typeface="Wingdings"/>
              </a:rPr>
              <a:t>Flavour</a:t>
            </a:r>
            <a:r>
              <a:rPr lang="en-US" sz="3200" dirty="0">
                <a:latin typeface="+mn-lt"/>
                <a:sym typeface="Wingdings"/>
              </a:rPr>
              <a:t> Mixing</a:t>
            </a:r>
            <a:endParaRPr lang="en-US" sz="3200" dirty="0">
              <a:latin typeface="+mn-lt"/>
            </a:endParaRPr>
          </a:p>
        </p:txBody>
      </p:sp>
      <p:pic>
        <p:nvPicPr>
          <p:cNvPr id="89" name="Picture 88" descr="higgs-potentia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500" y="2893004"/>
            <a:ext cx="3441944" cy="2231473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3673477" y="5939742"/>
            <a:ext cx="895873" cy="243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46"/>
          <p:cNvSpPr/>
          <p:nvPr/>
        </p:nvSpPr>
        <p:spPr>
          <a:xfrm flipV="1">
            <a:off x="8000050" y="4031966"/>
            <a:ext cx="211262" cy="76942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12072" y="1289304"/>
            <a:ext cx="1915038" cy="1014017"/>
            <a:chOff x="4853426" y="1186901"/>
            <a:chExt cx="3409213" cy="136518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906422" y="1979575"/>
                  <a:ext cx="853947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6422" y="1979575"/>
                  <a:ext cx="853947" cy="49723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861" r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853426" y="1186901"/>
                  <a:ext cx="860224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426" y="1186901"/>
                  <a:ext cx="860224" cy="49723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190" r="-379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7272399" y="2054847"/>
                  <a:ext cx="990240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90240" cy="49723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6123810" y="1444971"/>
            <a:ext cx="1446602" cy="803315"/>
            <a:chOff x="5544553" y="1507777"/>
            <a:chExt cx="2807296" cy="101264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7272398" y="2054847"/>
                  <a:ext cx="1079451" cy="4655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8" y="2054847"/>
                  <a:ext cx="1079451" cy="46557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3400926" y="1531398"/>
            <a:ext cx="1795828" cy="776840"/>
            <a:chOff x="4899289" y="1507777"/>
            <a:chExt cx="3438001" cy="10428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899289" y="2007847"/>
                  <a:ext cx="918323" cy="495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9289" y="2007847"/>
                  <a:ext cx="918323" cy="4958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861" r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7272399" y="2054847"/>
                  <a:ext cx="1064891" cy="495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1064891" cy="4958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088" r="-5495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3770835" y="2843095"/>
            <a:ext cx="1475427" cy="782018"/>
            <a:chOff x="5544553" y="1507777"/>
            <a:chExt cx="2773447" cy="103666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272399" y="2054846"/>
                  <a:ext cx="1045601" cy="489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6"/>
                  <a:ext cx="1045601" cy="48959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957" r="-4348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/>
          <p:cNvGrpSpPr/>
          <p:nvPr/>
        </p:nvGrpSpPr>
        <p:grpSpPr>
          <a:xfrm>
            <a:off x="6187932" y="2813478"/>
            <a:ext cx="1436691" cy="795655"/>
            <a:chOff x="5544553" y="1507777"/>
            <a:chExt cx="2819450" cy="102100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272400" y="2054846"/>
                  <a:ext cx="1091603" cy="473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400" y="2054846"/>
                  <a:ext cx="1091603" cy="4739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/>
          <p:cNvGrpSpPr/>
          <p:nvPr/>
        </p:nvGrpSpPr>
        <p:grpSpPr>
          <a:xfrm>
            <a:off x="562617" y="3806208"/>
            <a:ext cx="1872272" cy="1042949"/>
            <a:chOff x="4917343" y="1227056"/>
            <a:chExt cx="3350457" cy="1281654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5005638" y="2037096"/>
                  <a:ext cx="777734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5638" y="2037096"/>
                  <a:ext cx="777734" cy="45386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500" r="-277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917343" y="1227056"/>
                  <a:ext cx="86470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7343" y="1227056"/>
                  <a:ext cx="864709" cy="45386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5000" r="-250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7272397" y="2054847"/>
                  <a:ext cx="995403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7" y="2054847"/>
                  <a:ext cx="995403" cy="45386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88" r="-549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3450044" y="1314198"/>
                <a:ext cx="35566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044" y="1314198"/>
                <a:ext cx="355661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22414"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3429152" y="3917757"/>
            <a:ext cx="1786158" cy="968709"/>
            <a:chOff x="4896647" y="1285614"/>
            <a:chExt cx="3450213" cy="124323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4959107" y="2021373"/>
                  <a:ext cx="839502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107" y="2021373"/>
                  <a:ext cx="839502" cy="473996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4085" r="-422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4896647" y="1285614"/>
                  <a:ext cx="874555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6647" y="1285614"/>
                  <a:ext cx="874555" cy="47399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9459" r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7272399" y="2054848"/>
                  <a:ext cx="1074461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8"/>
                  <a:ext cx="1074461" cy="47399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957" r="-4348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5771026" y="1228753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026" y="1228753"/>
                <a:ext cx="370038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30000" r="-2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57592" y="2616323"/>
            <a:ext cx="1850232" cy="968627"/>
            <a:chOff x="831912" y="2543171"/>
            <a:chExt cx="1850232" cy="968627"/>
          </a:xfrm>
        </p:grpSpPr>
        <p:grpSp>
          <p:nvGrpSpPr>
            <p:cNvPr id="54" name="Group 53"/>
            <p:cNvGrpSpPr/>
            <p:nvPr/>
          </p:nvGrpSpPr>
          <p:grpSpPr>
            <a:xfrm>
              <a:off x="831912" y="2543171"/>
              <a:ext cx="1850232" cy="968627"/>
              <a:chOff x="4937623" y="1195182"/>
              <a:chExt cx="3338416" cy="1389457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937623" y="1195182"/>
                    <a:ext cx="871865" cy="5297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7623" y="1195182"/>
                    <a:ext cx="871865" cy="52979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5000" r="-2500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7272399" y="2054847"/>
                    <a:ext cx="1003640" cy="5297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1003640" cy="5297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3187" r="-4396"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880914" y="3076951"/>
                  <a:ext cx="35501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14" y="3076951"/>
                  <a:ext cx="355018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2414" r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875834" y="4473076"/>
                <a:ext cx="3416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34" y="4473076"/>
                <a:ext cx="341650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8571" r="-21429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828791" y="3846012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791" y="3846012"/>
                <a:ext cx="370038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29508" r="-196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5834973" y="2604009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973" y="2604009"/>
                <a:ext cx="370038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29508" r="-1967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 flipH="1">
                <a:off x="3397145" y="3222529"/>
                <a:ext cx="5022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97145" y="3222529"/>
                <a:ext cx="502272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5827856" y="3211305"/>
                <a:ext cx="35501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856" y="3211305"/>
                <a:ext cx="355018" cy="369332"/>
              </a:xfrm>
              <a:prstGeom prst="rect">
                <a:avLst/>
              </a:prstGeom>
              <a:blipFill rotWithShape="0">
                <a:blip r:embed="rId19"/>
                <a:stretch>
                  <a:fillRect l="-20690"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4292608" y="1335425"/>
                <a:ext cx="28974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𝑢𝑠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608" y="1335425"/>
                <a:ext cx="289748" cy="369332"/>
              </a:xfrm>
              <a:prstGeom prst="rect">
                <a:avLst/>
              </a:prstGeom>
              <a:blipFill rotWithShape="0">
                <a:blip r:embed="rId43"/>
                <a:stretch>
                  <a:fillRect l="-35417" r="-4791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1487564" y="1368112"/>
                <a:ext cx="33311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564" y="1368112"/>
                <a:ext cx="333115" cy="369332"/>
              </a:xfrm>
              <a:prstGeom prst="rect">
                <a:avLst/>
              </a:prstGeom>
              <a:blipFill rotWithShape="0">
                <a:blip r:embed="rId44"/>
                <a:stretch>
                  <a:fillRect l="-30909" r="-56364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1518003" y="2643106"/>
                <a:ext cx="31298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003" y="2643106"/>
                <a:ext cx="312982" cy="369332"/>
              </a:xfrm>
              <a:prstGeom prst="rect">
                <a:avLst/>
              </a:prstGeom>
              <a:blipFill rotWithShape="0">
                <a:blip r:embed="rId45"/>
                <a:stretch>
                  <a:fillRect l="-33333" r="-58824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1580565" y="3860774"/>
                <a:ext cx="30392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565" y="3860774"/>
                <a:ext cx="303922" cy="369332"/>
              </a:xfrm>
              <a:prstGeom prst="rect">
                <a:avLst/>
              </a:prstGeom>
              <a:blipFill rotWithShape="0">
                <a:blip r:embed="rId46"/>
                <a:stretch>
                  <a:fillRect l="-34000" r="-54000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4358085" y="3930092"/>
                <a:ext cx="2802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085" y="3930092"/>
                <a:ext cx="280206" cy="369332"/>
              </a:xfrm>
              <a:prstGeom prst="rect">
                <a:avLst/>
              </a:prstGeom>
              <a:blipFill rotWithShape="0">
                <a:blip r:embed="rId47"/>
                <a:stretch>
                  <a:fillRect l="-39130" r="-5217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4393631" y="2688011"/>
                <a:ext cx="2474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631" y="2688011"/>
                <a:ext cx="247410" cy="369332"/>
              </a:xfrm>
              <a:prstGeom prst="rect">
                <a:avLst/>
              </a:prstGeom>
              <a:blipFill rotWithShape="0">
                <a:blip r:embed="rId48"/>
                <a:stretch>
                  <a:fillRect l="-45000" r="-6500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6669862" y="1280895"/>
                <a:ext cx="3263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862" y="1280895"/>
                <a:ext cx="326390" cy="369332"/>
              </a:xfrm>
              <a:prstGeom prst="rect">
                <a:avLst/>
              </a:prstGeom>
              <a:blipFill rotWithShape="0">
                <a:blip r:embed="rId49"/>
                <a:stretch>
                  <a:fillRect l="-31481" r="-55556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6684200" y="2628476"/>
                <a:ext cx="3062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200" y="2628476"/>
                <a:ext cx="306258" cy="369332"/>
              </a:xfrm>
              <a:prstGeom prst="rect">
                <a:avLst/>
              </a:prstGeom>
              <a:blipFill rotWithShape="0">
                <a:blip r:embed="rId50"/>
                <a:stretch>
                  <a:fillRect l="-33333" r="-549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6694569" y="3908706"/>
                <a:ext cx="2971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569" y="3908706"/>
                <a:ext cx="297197" cy="369332"/>
              </a:xfrm>
              <a:prstGeom prst="rect">
                <a:avLst/>
              </a:prstGeom>
              <a:blipFill rotWithShape="0">
                <a:blip r:embed="rId51"/>
                <a:stretch>
                  <a:fillRect l="-34694" r="-53061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 flipH="1">
                <a:off x="3385777" y="2627490"/>
                <a:ext cx="5022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85777" y="2627490"/>
                <a:ext cx="502272" cy="369332"/>
              </a:xfrm>
              <a:prstGeom prst="rect">
                <a:avLst/>
              </a:prstGeom>
              <a:blipFill rotWithShape="0">
                <a:blip r:embed="rId52"/>
                <a:stretch>
                  <a:fillRect l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Rectangle 141"/>
          <p:cNvSpPr/>
          <p:nvPr/>
        </p:nvSpPr>
        <p:spPr>
          <a:xfrm>
            <a:off x="374903" y="1179795"/>
            <a:ext cx="7405351" cy="379315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/>
              <p:cNvSpPr txBox="1"/>
              <p:nvPr/>
            </p:nvSpPr>
            <p:spPr>
              <a:xfrm>
                <a:off x="5768460" y="1820402"/>
                <a:ext cx="3775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3" name="TextBox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460" y="1820402"/>
                <a:ext cx="377526" cy="369332"/>
              </a:xfrm>
              <a:prstGeom prst="rect">
                <a:avLst/>
              </a:prstGeom>
              <a:blipFill rotWithShape="0">
                <a:blip r:embed="rId53"/>
                <a:stretch>
                  <a:fillRect l="-19355" r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Content Placeholder 2"/>
          <p:cNvSpPr txBox="1">
            <a:spLocks/>
          </p:cNvSpPr>
          <p:nvPr/>
        </p:nvSpPr>
        <p:spPr>
          <a:xfrm>
            <a:off x="188356" y="751510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 charged current interaction: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818652" y="5491315"/>
            <a:ext cx="2592445" cy="1167530"/>
            <a:chOff x="8617517" y="4803168"/>
            <a:chExt cx="2899634" cy="1281770"/>
          </a:xfrm>
        </p:grpSpPr>
        <p:grpSp>
          <p:nvGrpSpPr>
            <p:cNvPr id="104" name="Group 103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TextBox 1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4"/>
                      <a:stretch>
                        <a:fillRect l="-20370" r="-9259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0" name="TextBox 1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55"/>
                      <a:stretch>
                        <a:fillRect l="-18966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oMath>
                        </m:oMathPara>
                      </a14:m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1" name="TextBox 1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5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6" name="Rectangle 145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Oval 143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Content Placeholder 2"/>
          <p:cNvSpPr txBox="1">
            <a:spLocks/>
          </p:cNvSpPr>
          <p:nvPr/>
        </p:nvSpPr>
        <p:spPr>
          <a:xfrm>
            <a:off x="188356" y="5155627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Higgs: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2885" y="5103660"/>
            <a:ext cx="5516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redefines quark states in mass eigenstates: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56845" y="5472496"/>
            <a:ext cx="2629025" cy="1132235"/>
            <a:chOff x="4956845" y="5472496"/>
            <a:chExt cx="2629025" cy="1132235"/>
          </a:xfrm>
        </p:grpSpPr>
        <p:grpSp>
          <p:nvGrpSpPr>
            <p:cNvPr id="152" name="Group 151"/>
            <p:cNvGrpSpPr/>
            <p:nvPr/>
          </p:nvGrpSpPr>
          <p:grpSpPr>
            <a:xfrm>
              <a:off x="5349023" y="5534480"/>
              <a:ext cx="2236847" cy="1061428"/>
              <a:chOff x="9015251" y="4871222"/>
              <a:chExt cx="2501900" cy="1165286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9015251" y="5050178"/>
                <a:ext cx="2501900" cy="986330"/>
                <a:chOff x="1434203" y="4410895"/>
                <a:chExt cx="2501900" cy="986330"/>
              </a:xfrm>
            </p:grpSpPr>
            <p:grpSp>
              <p:nvGrpSpPr>
                <p:cNvPr id="156" name="Group 155"/>
                <p:cNvGrpSpPr/>
                <p:nvPr/>
              </p:nvGrpSpPr>
              <p:grpSpPr>
                <a:xfrm>
                  <a:off x="1434203" y="4410895"/>
                  <a:ext cx="2501900" cy="986330"/>
                  <a:chOff x="5544553" y="1507777"/>
                  <a:chExt cx="2501900" cy="986330"/>
                </a:xfrm>
              </p:grpSpPr>
              <p:pic>
                <p:nvPicPr>
                  <p:cNvPr id="159" name="Picture 158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2" name="TextBox 161"/>
                      <p:cNvSpPr txBox="1"/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2" name="TextBox 1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blipFill rotWithShape="0">
                        <a:blip r:embed="rId5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57" name="Rectangle 156"/>
                <p:cNvSpPr/>
                <p:nvPr/>
              </p:nvSpPr>
              <p:spPr>
                <a:xfrm>
                  <a:off x="2661404" y="4640844"/>
                  <a:ext cx="1250950" cy="332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2679692" y="4832868"/>
                  <a:ext cx="10693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/>
                  <p:cNvSpPr txBox="1"/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blipFill rotWithShape="0">
                    <a:blip r:embed="rId5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5" name="Oval 154"/>
              <p:cNvSpPr/>
              <p:nvPr/>
            </p:nvSpPr>
            <p:spPr>
              <a:xfrm>
                <a:off x="10189464" y="5400975"/>
                <a:ext cx="125694" cy="1402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l="-14286" r="-259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l="-14286" r="-25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/>
          <p:cNvSpPr txBox="1"/>
          <p:nvPr/>
        </p:nvSpPr>
        <p:spPr>
          <a:xfrm>
            <a:off x="8125177" y="4483855"/>
            <a:ext cx="1612686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Massive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67343" y="785338"/>
                <a:ext cx="835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↔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𝑗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343" y="785338"/>
                <a:ext cx="835550" cy="369332"/>
              </a:xfrm>
              <a:prstGeom prst="rect">
                <a:avLst/>
              </a:prstGeom>
              <a:blipFill rotWithShape="0">
                <a:blip r:embed="rId62"/>
                <a:stretch>
                  <a:fillRect l="-5797" t="-10000" r="-579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solidFill>
                <a:srgbClr val="FFFFAA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vev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blipFill rotWithShape="0">
                <a:blip r:embed="rId63"/>
                <a:stretch>
                  <a:fillRect l="-70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6677142" y="5166852"/>
                <a:ext cx="82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↔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42" y="5166852"/>
                <a:ext cx="829266" cy="369332"/>
              </a:xfrm>
              <a:prstGeom prst="rect">
                <a:avLst/>
              </a:prstGeom>
              <a:blipFill rotWithShape="0">
                <a:blip r:embed="rId64"/>
                <a:stretch>
                  <a:fillRect l="-5882" t="-10000" r="-661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87F5CCD8-362E-ED46-B72A-A4160D285A71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3923DFB-CA7D-C34D-B6C7-60A55E95B2A4}"/>
              </a:ext>
            </a:extLst>
          </p:cNvPr>
          <p:cNvSpPr/>
          <p:nvPr/>
        </p:nvSpPr>
        <p:spPr>
          <a:xfrm>
            <a:off x="5127527" y="6397700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2AA958D-0C7B-7948-BB35-6B74CE42F8D3}"/>
              </a:ext>
            </a:extLst>
          </p:cNvPr>
          <p:cNvSpPr/>
          <p:nvPr/>
        </p:nvSpPr>
        <p:spPr>
          <a:xfrm>
            <a:off x="5108476" y="5635695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6478FE3A-49C3-1448-9CD5-8CABF7499D15}"/>
              </a:ext>
            </a:extLst>
          </p:cNvPr>
          <p:cNvSpPr/>
          <p:nvPr/>
        </p:nvSpPr>
        <p:spPr>
          <a:xfrm>
            <a:off x="978378" y="6395552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12B3438D-636C-3349-B95B-98EFF44E804B}"/>
              </a:ext>
            </a:extLst>
          </p:cNvPr>
          <p:cNvSpPr/>
          <p:nvPr/>
        </p:nvSpPr>
        <p:spPr>
          <a:xfrm>
            <a:off x="959327" y="5633547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2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4" grpId="0" animBg="1"/>
      <p:bldP spid="115" grpId="0" animBg="1"/>
      <p:bldP spid="1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6189708" y="4041646"/>
            <a:ext cx="1454046" cy="824684"/>
            <a:chOff x="5544553" y="1507777"/>
            <a:chExt cx="2798348" cy="99079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272399" y="2054847"/>
                  <a:ext cx="1070502" cy="4437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1070502" cy="44372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187" r="-439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</a:t>
            </a:r>
            <a:r>
              <a:rPr lang="en-US" sz="3600" dirty="0">
                <a:latin typeface="+mn-lt"/>
              </a:rPr>
              <a:t>Recap: </a:t>
            </a:r>
            <a:r>
              <a:rPr lang="en-US" sz="3600" dirty="0" err="1">
                <a:latin typeface="+mn-lt"/>
              </a:rPr>
              <a:t>Flavour</a:t>
            </a:r>
            <a:r>
              <a:rPr lang="en-US" sz="3600" dirty="0">
                <a:latin typeface="+mn-lt"/>
              </a:rPr>
              <a:t> Universality </a:t>
            </a:r>
            <a:r>
              <a:rPr lang="en-US" sz="3600" dirty="0">
                <a:latin typeface="+mn-lt"/>
                <a:sym typeface="Wingdings"/>
              </a:rPr>
              <a:t> </a:t>
            </a:r>
            <a:r>
              <a:rPr lang="en-US" sz="3600" dirty="0">
                <a:latin typeface="+mn-lt"/>
              </a:rPr>
              <a:t>Symmetry Breaking</a:t>
            </a:r>
            <a:r>
              <a:rPr lang="en-US" sz="3600" dirty="0">
                <a:latin typeface="+mn-lt"/>
                <a:sym typeface="Wingdings"/>
              </a:rPr>
              <a:t>  </a:t>
            </a:r>
            <a:r>
              <a:rPr lang="en-US" sz="3600" dirty="0" err="1">
                <a:latin typeface="+mn-lt"/>
                <a:sym typeface="Wingdings"/>
              </a:rPr>
              <a:t>Flavour</a:t>
            </a:r>
            <a:r>
              <a:rPr lang="en-US" sz="3600" dirty="0">
                <a:latin typeface="+mn-lt"/>
                <a:sym typeface="Wingdings"/>
              </a:rPr>
              <a:t> Mixing</a:t>
            </a:r>
            <a:endParaRPr lang="en-US" sz="3600" dirty="0">
              <a:latin typeface="+mn-lt"/>
            </a:endParaRPr>
          </a:p>
        </p:txBody>
      </p:sp>
      <p:pic>
        <p:nvPicPr>
          <p:cNvPr id="89" name="Picture 88" descr="higgs-potentia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500" y="2893004"/>
            <a:ext cx="3441944" cy="2231473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3673477" y="5939742"/>
            <a:ext cx="895873" cy="243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46"/>
          <p:cNvSpPr/>
          <p:nvPr/>
        </p:nvSpPr>
        <p:spPr>
          <a:xfrm flipV="1">
            <a:off x="8000050" y="4031966"/>
            <a:ext cx="211262" cy="76942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12072" y="1289304"/>
            <a:ext cx="1915038" cy="1014017"/>
            <a:chOff x="4853426" y="1186901"/>
            <a:chExt cx="3409213" cy="136518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906422" y="1979575"/>
                  <a:ext cx="853947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6422" y="1979575"/>
                  <a:ext cx="853947" cy="49723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861" r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853426" y="1186901"/>
                  <a:ext cx="860224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426" y="1186901"/>
                  <a:ext cx="860224" cy="49723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190" r="-379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7272399" y="2054847"/>
                  <a:ext cx="990240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90240" cy="49723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6123810" y="1444971"/>
            <a:ext cx="1446602" cy="803315"/>
            <a:chOff x="5544553" y="1507777"/>
            <a:chExt cx="2807296" cy="101264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7272398" y="2054847"/>
                  <a:ext cx="1079451" cy="4655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8" y="2054847"/>
                  <a:ext cx="1079451" cy="46557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3400926" y="1531398"/>
            <a:ext cx="1795828" cy="776840"/>
            <a:chOff x="4899289" y="1507777"/>
            <a:chExt cx="3438001" cy="10428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899289" y="2007847"/>
                  <a:ext cx="918323" cy="495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9289" y="2007847"/>
                  <a:ext cx="918323" cy="4958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861" r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7272399" y="2054847"/>
                  <a:ext cx="1064891" cy="495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1064891" cy="4958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088" r="-5495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3770835" y="2843095"/>
            <a:ext cx="1475427" cy="782018"/>
            <a:chOff x="5544553" y="1507777"/>
            <a:chExt cx="2773447" cy="103666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272399" y="2054846"/>
                  <a:ext cx="1045601" cy="489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6"/>
                  <a:ext cx="1045601" cy="48959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957" r="-4348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/>
          <p:cNvGrpSpPr/>
          <p:nvPr/>
        </p:nvGrpSpPr>
        <p:grpSpPr>
          <a:xfrm>
            <a:off x="6187932" y="2813478"/>
            <a:ext cx="1436691" cy="795655"/>
            <a:chOff x="5544553" y="1507777"/>
            <a:chExt cx="2819450" cy="102100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272400" y="2054846"/>
                  <a:ext cx="1091603" cy="473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400" y="2054846"/>
                  <a:ext cx="1091603" cy="4739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/>
          <p:cNvGrpSpPr/>
          <p:nvPr/>
        </p:nvGrpSpPr>
        <p:grpSpPr>
          <a:xfrm>
            <a:off x="562617" y="3806208"/>
            <a:ext cx="1872272" cy="1042949"/>
            <a:chOff x="4917343" y="1227056"/>
            <a:chExt cx="3350457" cy="1281654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5005638" y="2037096"/>
                  <a:ext cx="777734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5638" y="2037096"/>
                  <a:ext cx="777734" cy="45386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500" r="-277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917343" y="1227056"/>
                  <a:ext cx="86470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7343" y="1227056"/>
                  <a:ext cx="864709" cy="45386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5000" r="-250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7272397" y="2054847"/>
                  <a:ext cx="995403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7" y="2054847"/>
                  <a:ext cx="995403" cy="45386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88" r="-549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3450044" y="1314198"/>
                <a:ext cx="35566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044" y="1314198"/>
                <a:ext cx="355661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22414"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3429152" y="3917757"/>
            <a:ext cx="1786158" cy="968709"/>
            <a:chOff x="4896647" y="1285614"/>
            <a:chExt cx="3450213" cy="124323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4959107" y="2021373"/>
                  <a:ext cx="839502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107" y="2021373"/>
                  <a:ext cx="839502" cy="473996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4085" r="-422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4896647" y="1285614"/>
                  <a:ext cx="874555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6647" y="1285614"/>
                  <a:ext cx="874555" cy="47399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9459" r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7272399" y="2054848"/>
                  <a:ext cx="1074461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8"/>
                  <a:ext cx="1074461" cy="47399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957" r="-4348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5771026" y="1228753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026" y="1228753"/>
                <a:ext cx="370038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30000" r="-2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57592" y="2616323"/>
            <a:ext cx="1850232" cy="968627"/>
            <a:chOff x="831912" y="2543171"/>
            <a:chExt cx="1850232" cy="968627"/>
          </a:xfrm>
        </p:grpSpPr>
        <p:grpSp>
          <p:nvGrpSpPr>
            <p:cNvPr id="54" name="Group 53"/>
            <p:cNvGrpSpPr/>
            <p:nvPr/>
          </p:nvGrpSpPr>
          <p:grpSpPr>
            <a:xfrm>
              <a:off x="831912" y="2543171"/>
              <a:ext cx="1850232" cy="968627"/>
              <a:chOff x="4937623" y="1195182"/>
              <a:chExt cx="3338416" cy="1389457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937623" y="1195182"/>
                    <a:ext cx="871865" cy="5297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7623" y="1195182"/>
                    <a:ext cx="871865" cy="52979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5000" r="-2500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7272399" y="2054847"/>
                    <a:ext cx="1003640" cy="5297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1003640" cy="5297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3187" r="-4396"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880914" y="3076951"/>
                  <a:ext cx="35501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14" y="3076951"/>
                  <a:ext cx="355018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2414" r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875834" y="4473076"/>
                <a:ext cx="3416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34" y="4473076"/>
                <a:ext cx="341650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8571" r="-21429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828791" y="3846012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791" y="3846012"/>
                <a:ext cx="370038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29508" r="-196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5834973" y="2604009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973" y="2604009"/>
                <a:ext cx="370038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29508" r="-1967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 flipH="1">
                <a:off x="3397145" y="3222529"/>
                <a:ext cx="5022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97145" y="3222529"/>
                <a:ext cx="502272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5827856" y="3211305"/>
                <a:ext cx="35501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856" y="3211305"/>
                <a:ext cx="355018" cy="369332"/>
              </a:xfrm>
              <a:prstGeom prst="rect">
                <a:avLst/>
              </a:prstGeom>
              <a:blipFill rotWithShape="0">
                <a:blip r:embed="rId19"/>
                <a:stretch>
                  <a:fillRect l="-20690"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4292608" y="1335425"/>
                <a:ext cx="28974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𝑢𝑠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608" y="1335425"/>
                <a:ext cx="289748" cy="369332"/>
              </a:xfrm>
              <a:prstGeom prst="rect">
                <a:avLst/>
              </a:prstGeom>
              <a:blipFill rotWithShape="0">
                <a:blip r:embed="rId43"/>
                <a:stretch>
                  <a:fillRect l="-35417" r="-4791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1487564" y="1368112"/>
                <a:ext cx="33311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564" y="1368112"/>
                <a:ext cx="333115" cy="369332"/>
              </a:xfrm>
              <a:prstGeom prst="rect">
                <a:avLst/>
              </a:prstGeom>
              <a:blipFill rotWithShape="0">
                <a:blip r:embed="rId44"/>
                <a:stretch>
                  <a:fillRect l="-30909" r="-56364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1518003" y="2643106"/>
                <a:ext cx="31298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003" y="2643106"/>
                <a:ext cx="312982" cy="369332"/>
              </a:xfrm>
              <a:prstGeom prst="rect">
                <a:avLst/>
              </a:prstGeom>
              <a:blipFill rotWithShape="0">
                <a:blip r:embed="rId45"/>
                <a:stretch>
                  <a:fillRect l="-33333" r="-58824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1580565" y="3860774"/>
                <a:ext cx="30392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565" y="3860774"/>
                <a:ext cx="303922" cy="369332"/>
              </a:xfrm>
              <a:prstGeom prst="rect">
                <a:avLst/>
              </a:prstGeom>
              <a:blipFill rotWithShape="0">
                <a:blip r:embed="rId46"/>
                <a:stretch>
                  <a:fillRect l="-34000" r="-54000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4358085" y="3930092"/>
                <a:ext cx="2802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085" y="3930092"/>
                <a:ext cx="280206" cy="369332"/>
              </a:xfrm>
              <a:prstGeom prst="rect">
                <a:avLst/>
              </a:prstGeom>
              <a:blipFill rotWithShape="0">
                <a:blip r:embed="rId47"/>
                <a:stretch>
                  <a:fillRect l="-39130" r="-5217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4393631" y="2688011"/>
                <a:ext cx="2474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631" y="2688011"/>
                <a:ext cx="247410" cy="369332"/>
              </a:xfrm>
              <a:prstGeom prst="rect">
                <a:avLst/>
              </a:prstGeom>
              <a:blipFill rotWithShape="0">
                <a:blip r:embed="rId48"/>
                <a:stretch>
                  <a:fillRect l="-45000" r="-6500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6669862" y="1280895"/>
                <a:ext cx="3263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862" y="1280895"/>
                <a:ext cx="326390" cy="369332"/>
              </a:xfrm>
              <a:prstGeom prst="rect">
                <a:avLst/>
              </a:prstGeom>
              <a:blipFill rotWithShape="0">
                <a:blip r:embed="rId49"/>
                <a:stretch>
                  <a:fillRect l="-31481" r="-55556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6684200" y="2628476"/>
                <a:ext cx="3062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200" y="2628476"/>
                <a:ext cx="306258" cy="369332"/>
              </a:xfrm>
              <a:prstGeom prst="rect">
                <a:avLst/>
              </a:prstGeom>
              <a:blipFill rotWithShape="0">
                <a:blip r:embed="rId50"/>
                <a:stretch>
                  <a:fillRect l="-33333" r="-549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6694569" y="3908706"/>
                <a:ext cx="2971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569" y="3908706"/>
                <a:ext cx="297197" cy="369332"/>
              </a:xfrm>
              <a:prstGeom prst="rect">
                <a:avLst/>
              </a:prstGeom>
              <a:blipFill rotWithShape="0">
                <a:blip r:embed="rId51"/>
                <a:stretch>
                  <a:fillRect l="-34694" r="-53061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 flipH="1">
                <a:off x="3385777" y="2627490"/>
                <a:ext cx="5022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85777" y="2627490"/>
                <a:ext cx="502272" cy="369332"/>
              </a:xfrm>
              <a:prstGeom prst="rect">
                <a:avLst/>
              </a:prstGeom>
              <a:blipFill rotWithShape="0">
                <a:blip r:embed="rId52"/>
                <a:stretch>
                  <a:fillRect l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Rectangle 141"/>
          <p:cNvSpPr/>
          <p:nvPr/>
        </p:nvSpPr>
        <p:spPr>
          <a:xfrm>
            <a:off x="61894" y="1100243"/>
            <a:ext cx="7405351" cy="379315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/>
              <p:cNvSpPr txBox="1"/>
              <p:nvPr/>
            </p:nvSpPr>
            <p:spPr>
              <a:xfrm>
                <a:off x="5768460" y="1820402"/>
                <a:ext cx="3775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3" name="TextBox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460" y="1820402"/>
                <a:ext cx="377526" cy="369332"/>
              </a:xfrm>
              <a:prstGeom prst="rect">
                <a:avLst/>
              </a:prstGeom>
              <a:blipFill rotWithShape="0">
                <a:blip r:embed="rId53"/>
                <a:stretch>
                  <a:fillRect l="-19355" r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Content Placeholder 2"/>
          <p:cNvSpPr txBox="1">
            <a:spLocks/>
          </p:cNvSpPr>
          <p:nvPr/>
        </p:nvSpPr>
        <p:spPr>
          <a:xfrm>
            <a:off x="188356" y="751510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 charged current interaction: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818652" y="5491315"/>
            <a:ext cx="2592445" cy="1167530"/>
            <a:chOff x="8617517" y="4803168"/>
            <a:chExt cx="2899634" cy="1281770"/>
          </a:xfrm>
        </p:grpSpPr>
        <p:grpSp>
          <p:nvGrpSpPr>
            <p:cNvPr id="104" name="Group 103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TextBox 1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4"/>
                      <a:stretch>
                        <a:fillRect l="-20370" r="-9259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0" name="TextBox 1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55"/>
                      <a:stretch>
                        <a:fillRect l="-18966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oMath>
                        </m:oMathPara>
                      </a14:m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1" name="TextBox 1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5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6" name="Rectangle 145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Oval 143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Content Placeholder 2"/>
          <p:cNvSpPr txBox="1">
            <a:spLocks/>
          </p:cNvSpPr>
          <p:nvPr/>
        </p:nvSpPr>
        <p:spPr>
          <a:xfrm>
            <a:off x="188356" y="5155627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Higgs: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2885" y="5103660"/>
            <a:ext cx="5516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redefines quark states in mass eigenstates: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56845" y="5472496"/>
            <a:ext cx="2629025" cy="1132235"/>
            <a:chOff x="4956845" y="5472496"/>
            <a:chExt cx="2629025" cy="1132235"/>
          </a:xfrm>
        </p:grpSpPr>
        <p:grpSp>
          <p:nvGrpSpPr>
            <p:cNvPr id="152" name="Group 151"/>
            <p:cNvGrpSpPr/>
            <p:nvPr/>
          </p:nvGrpSpPr>
          <p:grpSpPr>
            <a:xfrm>
              <a:off x="5349023" y="5534480"/>
              <a:ext cx="2236847" cy="1061428"/>
              <a:chOff x="9015251" y="4871222"/>
              <a:chExt cx="2501900" cy="1165286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9015251" y="5050178"/>
                <a:ext cx="2501900" cy="986330"/>
                <a:chOff x="1434203" y="4410895"/>
                <a:chExt cx="2501900" cy="986330"/>
              </a:xfrm>
            </p:grpSpPr>
            <p:grpSp>
              <p:nvGrpSpPr>
                <p:cNvPr id="156" name="Group 155"/>
                <p:cNvGrpSpPr/>
                <p:nvPr/>
              </p:nvGrpSpPr>
              <p:grpSpPr>
                <a:xfrm>
                  <a:off x="1434203" y="4410895"/>
                  <a:ext cx="2501900" cy="986330"/>
                  <a:chOff x="5544553" y="1507777"/>
                  <a:chExt cx="2501900" cy="986330"/>
                </a:xfrm>
              </p:grpSpPr>
              <p:pic>
                <p:nvPicPr>
                  <p:cNvPr id="159" name="Picture 158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2" name="TextBox 161"/>
                      <p:cNvSpPr txBox="1"/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2" name="TextBox 1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blipFill rotWithShape="0">
                        <a:blip r:embed="rId5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57" name="Rectangle 156"/>
                <p:cNvSpPr/>
                <p:nvPr/>
              </p:nvSpPr>
              <p:spPr>
                <a:xfrm>
                  <a:off x="2661404" y="4640844"/>
                  <a:ext cx="1250950" cy="332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2679692" y="4832868"/>
                  <a:ext cx="10693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/>
                  <p:cNvSpPr txBox="1"/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blipFill rotWithShape="0">
                    <a:blip r:embed="rId5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5" name="Oval 154"/>
              <p:cNvSpPr/>
              <p:nvPr/>
            </p:nvSpPr>
            <p:spPr>
              <a:xfrm>
                <a:off x="10189464" y="5400975"/>
                <a:ext cx="125694" cy="1402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l="-14286" r="-259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l="-14286" r="-25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5789686" y="1653302"/>
            <a:ext cx="1854415" cy="2720822"/>
          </a:xfrm>
          <a:prstGeom prst="rect">
            <a:avLst/>
          </a:prstGeom>
          <a:ln w="25400">
            <a:solidFill>
              <a:srgbClr val="0070C0"/>
            </a:solidFill>
          </a:ln>
          <a:effectLst>
            <a:glow rad="317500">
              <a:schemeClr val="accent1">
                <a:alpha val="40000"/>
              </a:schemeClr>
            </a:glow>
            <a:softEdge rad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479573" y="1618218"/>
                <a:ext cx="5097535" cy="2768963"/>
              </a:xfrm>
              <a:prstGeom prst="rect">
                <a:avLst/>
              </a:prstGeom>
              <a:solidFill>
                <a:schemeClr val="bg1"/>
              </a:solidFill>
              <a:effectLst>
                <a:glow rad="317500">
                  <a:schemeClr val="accent1"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Weak interactions mixes the generations of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mass eigenstates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Complex couplings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allow for CP violating phenomena.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400" b="0" i="1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 least 3 generations required!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73" y="1618218"/>
                <a:ext cx="5097535" cy="2768963"/>
              </a:xfrm>
              <a:prstGeom prst="rect">
                <a:avLst/>
              </a:prstGeom>
              <a:blipFill rotWithShape="0">
                <a:blip r:embed="rId62"/>
                <a:stretch>
                  <a:fillRect/>
                </a:stretch>
              </a:blipFill>
              <a:effectLst>
                <a:glow rad="317500">
                  <a:schemeClr val="accent1"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Picture 111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/>
          <p:cNvSpPr txBox="1"/>
          <p:nvPr/>
        </p:nvSpPr>
        <p:spPr>
          <a:xfrm>
            <a:off x="8125177" y="4483855"/>
            <a:ext cx="1612686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Massive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solidFill>
                <a:srgbClr val="FFFFAA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vev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blipFill rotWithShape="0">
                <a:blip r:embed="rId64"/>
                <a:stretch>
                  <a:fillRect l="-70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TextBox 113">
            <a:extLst>
              <a:ext uri="{FF2B5EF4-FFF2-40B4-BE49-F238E27FC236}">
                <a16:creationId xmlns:a16="http://schemas.microsoft.com/office/drawing/2014/main" id="{63C443F7-637A-4B48-95CE-7BD36D29DE6E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4403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5753" r="1912"/>
          <a:stretch/>
        </p:blipFill>
        <p:spPr>
          <a:xfrm>
            <a:off x="6263483" y="2275816"/>
            <a:ext cx="5598316" cy="2872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Recap: </a:t>
            </a:r>
            <a:r>
              <a:rPr lang="en-US" dirty="0">
                <a:latin typeface="+mn-lt"/>
              </a:rPr>
              <a:t>The CKM matrix and unitarity triangle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80388" y="136024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Triangle in the complex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3328" y="449156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Wolfenstein parametrization: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𝐶𝐾𝑀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is-I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uk-UA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bg-BG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kumimoji="0" lang="is-I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𝜌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 −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kumimoji="0" lang="bg-BG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kumimoji="0" lang="is-I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1−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𝜌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491560"/>
                <a:ext cx="6487545" cy="2006383"/>
              </a:xfrm>
              <a:prstGeom prst="rect">
                <a:avLst/>
              </a:prstGeom>
              <a:blipFill rotWithShape="0">
                <a:blip r:embed="rId4"/>
                <a:stretch>
                  <a:fillRect l="-1316" t="-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CKM in terms of 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phases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𝐶𝐾𝑀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is-I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uk-UA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𝑢𝑑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𝑢𝑠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𝑢𝑏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C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𝑐𝑑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𝑐𝑠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𝑐𝑏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𝑡𝑑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432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𝛽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𝑡𝑠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kumimoji="0" lang="hr-HR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𝑡𝑏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blipFill rotWithShape="0">
                <a:blip r:embed="rId5"/>
                <a:stretch>
                  <a:fillRect l="-1278" t="-2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95920" y="5111453"/>
                <a:ext cx="331840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CP Violation: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Non-zero unitary phases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Triangle surface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v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Jarlskog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invariant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920" y="5111453"/>
                <a:ext cx="3318409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2574" t="-3292" r="-1471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𝐶𝐾𝑀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†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𝐶𝐾𝑀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BD7A62C-B563-5943-8FCA-E40CF843469F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15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Recap: Flavor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538876" y="767401"/>
                <a:ext cx="6386180" cy="19837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Quantum mechanics with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states: </a:t>
                </a:r>
                <a:r>
                  <a:rPr lang="en-US" i="1" dirty="0"/>
                  <a:t>“What is a particle?”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Particle </a:t>
                </a:r>
                <a:r>
                  <a:rPr lang="mr-IN" dirty="0">
                    <a:solidFill>
                      <a:schemeClr val="tx1"/>
                    </a:solidFill>
                  </a:rPr>
                  <a:t>–</a:t>
                </a:r>
                <a:r>
                  <a:rPr lang="en-US" dirty="0">
                    <a:solidFill>
                      <a:schemeClr val="tx1"/>
                    </a:solidFill>
                  </a:rPr>
                  <a:t> antiparticle transitions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↔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mesons happen spontaneously.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76" y="767401"/>
                <a:ext cx="6386180" cy="1983784"/>
              </a:xfrm>
              <a:prstGeom prst="rect">
                <a:avLst/>
              </a:prstGeom>
              <a:blipFill rotWithShape="0">
                <a:blip r:embed="rId3"/>
                <a:stretch>
                  <a:fillRect l="-1718" t="-3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155638" y="867492"/>
            <a:ext cx="4432950" cy="1552865"/>
            <a:chOff x="481584" y="975361"/>
            <a:chExt cx="4432950" cy="1552865"/>
          </a:xfrm>
        </p:grpSpPr>
        <p:pic>
          <p:nvPicPr>
            <p:cNvPr id="6" name="Picture 5" descr="box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8472" y="975361"/>
              <a:ext cx="3962400" cy="1552865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81584" y="1499616"/>
                  <a:ext cx="421782" cy="3970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584" y="1499616"/>
                  <a:ext cx="421782" cy="3970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492752" y="1511808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b="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2752" y="1511808"/>
                  <a:ext cx="421782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942" r="-5797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643666" y="2525730"/>
                <a:ext cx="10644163" cy="753918"/>
              </a:xfrm>
            </p:spPr>
            <p:txBody>
              <a:bodyPr/>
              <a:lstStyle/>
              <a:p>
                <a:r>
                  <a:rPr lang="en-US" dirty="0"/>
                  <a:t>Time evolution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dirty="0"/>
                  <a:t> described by an effective Hamiltonian</a:t>
                </a: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3666" y="2525730"/>
                <a:ext cx="10644163" cy="753918"/>
              </a:xfrm>
              <a:blipFill rotWithShape="0">
                <a:blip r:embed="rId7"/>
                <a:stretch>
                  <a:fillRect l="-1031" t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08176" y="2992946"/>
                <a:ext cx="8710654" cy="740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          →      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𝑎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     </m:t>
                      </m:r>
                      <m:box>
                        <m:box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≡</m:t>
                          </m:r>
                        </m:e>
                      </m:box>
                      <m:r>
                        <a:rPr lang="en-US" sz="2400" b="0" i="1" smtClean="0">
                          <a:latin typeface="Cambria Math" charset="0"/>
                        </a:rPr>
                        <m:t>    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176" y="2992946"/>
                <a:ext cx="8710654" cy="74020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1411211" y="3747945"/>
            <a:ext cx="4676032" cy="1237222"/>
            <a:chOff x="1569707" y="4540425"/>
            <a:chExt cx="4676032" cy="1237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569707" y="4540425"/>
                  <a:ext cx="3961277" cy="6622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charset="0"/>
                          </a:rPr>
                          <m:t>𝐻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200" b="0" i="1" smtClean="0">
                                      <a:latin typeface="Cambria Math" charset="0"/>
                                    </a:rPr>
                                    <m:t>𝑀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𝑀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200" b="0" i="1" smtClean="0"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mr-IN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mr-I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charset="0"/>
                                    </a:rPr>
                                    <m:t>Γ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0" smtClean="0">
                                          <a:latin typeface="Cambria Math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0" smtClean="0">
                                          <a:latin typeface="Cambria Math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charset="0"/>
                                    </a:rPr>
                                    <m:t>Γ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9707" y="4540425"/>
                  <a:ext cx="3961277" cy="66229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eft Brace 11"/>
            <p:cNvSpPr/>
            <p:nvPr/>
          </p:nvSpPr>
          <p:spPr>
            <a:xfrm rot="16200000">
              <a:off x="2841503" y="4732362"/>
              <a:ext cx="175971" cy="131064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e 13"/>
            <p:cNvSpPr/>
            <p:nvPr/>
          </p:nvSpPr>
          <p:spPr>
            <a:xfrm rot="16200000">
              <a:off x="4702338" y="4840537"/>
              <a:ext cx="239557" cy="1133495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76759" y="5426901"/>
              <a:ext cx="2157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Hermitean</a:t>
              </a:r>
              <a:r>
                <a:rPr lang="en-US" sz="1600" i="1" dirty="0"/>
                <a:t> Mass-matrix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23720" y="5439093"/>
              <a:ext cx="2222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Hermitean</a:t>
              </a:r>
              <a:r>
                <a:rPr lang="en-US" sz="1600" i="1" dirty="0"/>
                <a:t> Decay-matrix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856656" y="5098938"/>
            <a:ext cx="2620221" cy="1402878"/>
            <a:chOff x="98" y="2999"/>
            <a:chExt cx="1454" cy="806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0"/>
            <a:srcRect r="54648"/>
            <a:stretch>
              <a:fillRect/>
            </a:stretch>
          </p:blipFill>
          <p:spPr bwMode="auto">
            <a:xfrm>
              <a:off x="98" y="2999"/>
              <a:ext cx="1454" cy="80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35" name="Rectangle 4"/>
            <p:cNvSpPr>
              <a:spLocks noChangeArrowheads="1"/>
            </p:cNvSpPr>
            <p:nvPr/>
          </p:nvSpPr>
          <p:spPr bwMode="auto">
            <a:xfrm>
              <a:off x="1362" y="3307"/>
              <a:ext cx="112" cy="27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36" name="Line 5"/>
            <p:cNvSpPr>
              <a:spLocks noChangeShapeType="1"/>
            </p:cNvSpPr>
            <p:nvPr/>
          </p:nvSpPr>
          <p:spPr bwMode="auto">
            <a:xfrm>
              <a:off x="117" y="3333"/>
              <a:ext cx="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20" name="Group 6"/>
          <p:cNvGrpSpPr>
            <a:grpSpLocks/>
          </p:cNvGrpSpPr>
          <p:nvPr/>
        </p:nvGrpSpPr>
        <p:grpSpPr bwMode="auto">
          <a:xfrm>
            <a:off x="9203195" y="5096490"/>
            <a:ext cx="2506416" cy="1462172"/>
            <a:chOff x="4155" y="3013"/>
            <a:chExt cx="1446" cy="806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10"/>
            <a:srcRect l="54897"/>
            <a:stretch>
              <a:fillRect/>
            </a:stretch>
          </p:blipFill>
          <p:spPr bwMode="auto">
            <a:xfrm>
              <a:off x="4155" y="3013"/>
              <a:ext cx="1446" cy="80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4170" y="3316"/>
              <a:ext cx="112" cy="27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5454" y="3332"/>
              <a:ext cx="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931991" y="5059913"/>
                <a:ext cx="5042333" cy="731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000" dirty="0"/>
                  <a:t> describes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↔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000" dirty="0"/>
                  <a:t> via </a:t>
                </a:r>
                <a:r>
                  <a:rPr lang="en-US" sz="2000" i="1" dirty="0"/>
                  <a:t>off-shell</a:t>
                </a:r>
                <a:r>
                  <a:rPr lang="en-US" sz="2000" dirty="0"/>
                  <a:t> states, e.g. the weak box diagram (“dispersive”) 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991" y="5059913"/>
                <a:ext cx="5042333" cy="731034"/>
              </a:xfrm>
              <a:prstGeom prst="rect">
                <a:avLst/>
              </a:prstGeom>
              <a:blipFill rotWithShape="0">
                <a:blip r:embed="rId11"/>
                <a:stretch>
                  <a:fillRect l="-1209" t="-8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012382" y="5919539"/>
                <a:ext cx="4986418" cy="731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000" dirty="0"/>
                  <a:t> describes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↔</m:t>
                    </m:r>
                    <m:r>
                      <a:rPr lang="en-US" sz="2000" b="0" i="1" smtClean="0">
                        <a:latin typeface="Cambria Math" charset="0"/>
                      </a:rPr>
                      <m:t>𝑓</m:t>
                    </m:r>
                    <m:r>
                      <a:rPr lang="en-US" sz="2000" b="0" i="1" smtClean="0">
                        <a:latin typeface="Cambria Math" charset="0"/>
                      </a:rPr>
                      <m:t>↔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000" dirty="0"/>
                  <a:t> via </a:t>
                </a:r>
                <a:r>
                  <a:rPr lang="en-US" sz="2000" i="1" dirty="0"/>
                  <a:t>on-shell</a:t>
                </a:r>
                <a:r>
                  <a:rPr lang="en-US" sz="2000" dirty="0"/>
                  <a:t> states, e.g.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𝑓</m:t>
                    </m:r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(“absorptive”)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382" y="5919539"/>
                <a:ext cx="4986418" cy="731034"/>
              </a:xfrm>
              <a:prstGeom prst="rect">
                <a:avLst/>
              </a:prstGeom>
              <a:blipFill rotWithShape="0">
                <a:blip r:embed="rId12"/>
                <a:stretch>
                  <a:fillRect l="-1222" t="-9167" b="-6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2105522" y="4043031"/>
            <a:ext cx="633985" cy="45581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108703" y="4049706"/>
            <a:ext cx="560834" cy="434366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136332" y="4514863"/>
            <a:ext cx="213675" cy="648297"/>
          </a:xfrm>
          <a:custGeom>
            <a:avLst/>
            <a:gdLst>
              <a:gd name="connsiteX0" fmla="*/ 121920 w 121920"/>
              <a:gd name="connsiteY0" fmla="*/ 0 h 682752"/>
              <a:gd name="connsiteX1" fmla="*/ 0 w 121920"/>
              <a:gd name="connsiteY1" fmla="*/ 682752 h 682752"/>
              <a:gd name="connsiteX2" fmla="*/ 0 w 121920"/>
              <a:gd name="connsiteY2" fmla="*/ 682752 h 68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" h="682752">
                <a:moveTo>
                  <a:pt x="121920" y="0"/>
                </a:moveTo>
                <a:lnTo>
                  <a:pt x="0" y="682752"/>
                </a:lnTo>
                <a:lnTo>
                  <a:pt x="0" y="682752"/>
                </a:lnTo>
              </a:path>
            </a:pathLst>
          </a:custGeom>
          <a:noFill/>
          <a:ln w="25400">
            <a:solidFill>
              <a:schemeClr val="accent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279904" y="4474464"/>
            <a:ext cx="2036064" cy="1609344"/>
          </a:xfrm>
          <a:custGeom>
            <a:avLst/>
            <a:gdLst>
              <a:gd name="connsiteX0" fmla="*/ 2036064 w 2036064"/>
              <a:gd name="connsiteY0" fmla="*/ 0 h 1609344"/>
              <a:gd name="connsiteX1" fmla="*/ 426720 w 2036064"/>
              <a:gd name="connsiteY1" fmla="*/ 1072896 h 1609344"/>
              <a:gd name="connsiteX2" fmla="*/ 0 w 2036064"/>
              <a:gd name="connsiteY2" fmla="*/ 1609344 h 160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6064" h="1609344">
                <a:moveTo>
                  <a:pt x="2036064" y="0"/>
                </a:moveTo>
                <a:cubicBezTo>
                  <a:pt x="1401064" y="402336"/>
                  <a:pt x="766064" y="804672"/>
                  <a:pt x="426720" y="1072896"/>
                </a:cubicBezTo>
                <a:cubicBezTo>
                  <a:pt x="87376" y="1341120"/>
                  <a:pt x="0" y="1609344"/>
                  <a:pt x="0" y="1609344"/>
                </a:cubicBezTo>
              </a:path>
            </a:pathLst>
          </a:custGeom>
          <a:noFill/>
          <a:ln w="25400">
            <a:solidFill>
              <a:schemeClr val="accent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084576" y="5327904"/>
            <a:ext cx="847417" cy="54864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8612506" y="5327904"/>
            <a:ext cx="853366" cy="54864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8313357" y="6318584"/>
            <a:ext cx="1123412" cy="90247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8" idx="1"/>
          </p:cNvCxnSpPr>
          <p:nvPr/>
        </p:nvCxnSpPr>
        <p:spPr>
          <a:xfrm flipH="1" flipV="1">
            <a:off x="2889504" y="6278647"/>
            <a:ext cx="1122878" cy="6409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EF49027-E6FC-F746-8B1A-8BA338372DFB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2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37" grpId="0"/>
      <p:bldP spid="38" grpId="0"/>
      <p:bldP spid="39" grpId="0" animBg="1"/>
      <p:bldP spid="40" grpId="0" animBg="1"/>
      <p:bldP spid="3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Recap: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Oscillations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6981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c 25"/>
          <p:cNvSpPr/>
          <p:nvPr/>
        </p:nvSpPr>
        <p:spPr>
          <a:xfrm rot="10800000">
            <a:off x="673718" y="1351193"/>
            <a:ext cx="4552065" cy="1264646"/>
          </a:xfrm>
          <a:prstGeom prst="arc">
            <a:avLst/>
          </a:prstGeom>
          <a:ln w="1905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c 30"/>
          <p:cNvSpPr/>
          <p:nvPr/>
        </p:nvSpPr>
        <p:spPr>
          <a:xfrm rot="10800000" flipV="1">
            <a:off x="678134" y="850150"/>
            <a:ext cx="4427585" cy="1356166"/>
          </a:xfrm>
          <a:prstGeom prst="arc">
            <a:avLst/>
          </a:prstGeom>
          <a:ln w="19050">
            <a:solidFill>
              <a:srgbClr val="0432FF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952109" y="827811"/>
                <a:ext cx="16732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hr-HR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|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109" y="827811"/>
                <a:ext cx="167321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5547" t="-178333" r="-28102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8952110" y="1279591"/>
                <a:ext cx="16732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hr-HR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r-HR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|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110" y="1279591"/>
                <a:ext cx="167321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5547" t="-178333" r="-28102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 Box 5"/>
              <p:cNvSpPr txBox="1">
                <a:spLocks noChangeArrowheads="1"/>
              </p:cNvSpPr>
              <p:nvPr/>
            </p:nvSpPr>
            <p:spPr bwMode="auto">
              <a:xfrm>
                <a:off x="9826542" y="1933108"/>
                <a:ext cx="2015039" cy="646331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, expect: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ΔΓ</m:t>
                    </m:r>
                    <m:r>
                      <a:rPr lang="en-US" b="0" i="0" smtClean="0">
                        <a:latin typeface="Cambria Math" charset="0"/>
                      </a:rPr>
                      <m:t>~0</m:t>
                    </m:r>
                  </m:oMath>
                </a14:m>
                <a:r>
                  <a:rPr lang="en-US" dirty="0"/>
                  <a:t> ,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|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|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26542" y="1933108"/>
                <a:ext cx="2015039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23423" b="-98198"/>
                </a:stretch>
              </a:blipFill>
              <a:ln w="28575">
                <a:solidFill>
                  <a:srgbClr val="0070C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9029702" y="400048"/>
            <a:ext cx="11052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Calculate: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9729" y="2623647"/>
            <a:ext cx="7679402" cy="4107221"/>
            <a:chOff x="169729" y="2623647"/>
            <a:chExt cx="7679402" cy="4107221"/>
          </a:xfrm>
        </p:grpSpPr>
        <p:grpSp>
          <p:nvGrpSpPr>
            <p:cNvPr id="58" name="Group 57"/>
            <p:cNvGrpSpPr/>
            <p:nvPr/>
          </p:nvGrpSpPr>
          <p:grpSpPr>
            <a:xfrm>
              <a:off x="511563" y="2623647"/>
              <a:ext cx="7337568" cy="3919638"/>
              <a:chOff x="268667" y="2823679"/>
              <a:chExt cx="7337568" cy="3919638"/>
            </a:xfrm>
          </p:grpSpPr>
          <p:pic>
            <p:nvPicPr>
              <p:cNvPr id="36" name="Picture 35" descr="B0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68667" y="2962895"/>
                <a:ext cx="3731829" cy="3676296"/>
              </a:xfrm>
              <a:prstGeom prst="rect">
                <a:avLst/>
              </a:prstGeom>
              <a:noFill/>
            </p:spPr>
          </p:pic>
          <p:pic>
            <p:nvPicPr>
              <p:cNvPr id="37" name="Picture 36" descr="Bs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686168" y="2923695"/>
                <a:ext cx="3877864" cy="3819622"/>
              </a:xfrm>
              <a:prstGeom prst="rect">
                <a:avLst/>
              </a:prstGeom>
              <a:noFill/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268667" y="2891454"/>
                <a:ext cx="405052" cy="308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663643" y="2912258"/>
                <a:ext cx="405052" cy="308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201183" y="2823679"/>
                <a:ext cx="405052" cy="308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1908289" y="3668465"/>
                  <a:ext cx="134460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2200" dirty="0"/>
                    <a:t> meson</a:t>
                  </a: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8289" y="3668465"/>
                  <a:ext cx="1344609" cy="4308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52" t="-10000" r="-4977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5080698" y="3715635"/>
                  <a:ext cx="165783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bSup>
                    </m:oMath>
                  </a14:m>
                  <a:r>
                    <a:rPr lang="en-US" sz="2200" dirty="0"/>
                    <a:t> meson</a:t>
                  </a: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698" y="3715635"/>
                  <a:ext cx="1657830" cy="43088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68" t="-10000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Rectangle 72"/>
            <p:cNvSpPr/>
            <p:nvPr/>
          </p:nvSpPr>
          <p:spPr>
            <a:xfrm>
              <a:off x="397259" y="2861153"/>
              <a:ext cx="7232266" cy="3725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-552200" y="3800253"/>
              <a:ext cx="181318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Decay Probability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009249" y="6361536"/>
              <a:ext cx="241181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Decay Proper Time (</a:t>
              </a:r>
              <a:r>
                <a:rPr lang="en-US" dirty="0" err="1"/>
                <a:t>ps</a:t>
              </a:r>
              <a:r>
                <a:rPr lang="en-US" dirty="0"/>
                <a:t>) </a:t>
              </a:r>
            </a:p>
          </p:txBody>
        </p:sp>
      </p:grpSp>
      <p:sp>
        <p:nvSpPr>
          <p:cNvPr id="72" name="AutoShape 49"/>
          <p:cNvSpPr>
            <a:spLocks noChangeArrowheads="1"/>
          </p:cNvSpPr>
          <p:nvPr/>
        </p:nvSpPr>
        <p:spPr bwMode="auto">
          <a:xfrm>
            <a:off x="9250360" y="1720855"/>
            <a:ext cx="435251" cy="1314608"/>
          </a:xfrm>
          <a:prstGeom prst="downArrow">
            <a:avLst>
              <a:gd name="adj1" fmla="val 50000"/>
              <a:gd name="adj2" fmla="val 29272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275503" y="3053890"/>
                <a:ext cx="4557338" cy="74635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±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1±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charset="0"/>
                                    </a:rPr>
                                    <m:t>Δ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503" y="3053890"/>
                <a:ext cx="4557338" cy="7463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8575585" y="4024218"/>
            <a:ext cx="2703753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Flavour</a:t>
            </a:r>
            <a:r>
              <a:rPr lang="en-US" sz="2400" dirty="0">
                <a:solidFill>
                  <a:srgbClr val="0070C0"/>
                </a:solidFill>
              </a:rPr>
              <a:t> Oscillations!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49115" y="4765430"/>
            <a:ext cx="4086740" cy="1773379"/>
            <a:chOff x="7749115" y="4765430"/>
            <a:chExt cx="4086740" cy="1773379"/>
          </a:xfrm>
        </p:grpSpPr>
        <p:grpSp>
          <p:nvGrpSpPr>
            <p:cNvPr id="5" name="Group 4"/>
            <p:cNvGrpSpPr/>
            <p:nvPr/>
          </p:nvGrpSpPr>
          <p:grpSpPr>
            <a:xfrm>
              <a:off x="7749115" y="4765430"/>
              <a:ext cx="4086740" cy="1773379"/>
              <a:chOff x="7734827" y="4308241"/>
              <a:chExt cx="4086740" cy="1773379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11473395" y="4524369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,S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7919661" y="4308241"/>
                <a:ext cx="3620188" cy="1773379"/>
                <a:chOff x="7919661" y="4308241"/>
                <a:chExt cx="3620188" cy="1773379"/>
              </a:xfrm>
            </p:grpSpPr>
            <p:pic>
              <p:nvPicPr>
                <p:cNvPr id="104" name="Picture 103" descr="box1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7919661" y="4308241"/>
                  <a:ext cx="3620188" cy="1773379"/>
                </a:xfrm>
                <a:prstGeom prst="rect">
                  <a:avLst/>
                </a:prstGeom>
                <a:noFill/>
              </p:spPr>
            </p:pic>
            <p:sp>
              <p:nvSpPr>
                <p:cNvPr id="108" name="Oval 107"/>
                <p:cNvSpPr/>
                <p:nvPr/>
              </p:nvSpPr>
              <p:spPr>
                <a:xfrm>
                  <a:off x="9011441" y="5529898"/>
                  <a:ext cx="622300" cy="550824"/>
                </a:xfrm>
                <a:prstGeom prst="ellipse">
                  <a:avLst/>
                </a:prstGeom>
                <a:noFill/>
                <a:ln w="25400">
                  <a:solidFill>
                    <a:srgbClr val="D53B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9369150" y="4591344"/>
                  <a:ext cx="417788" cy="483876"/>
                </a:xfrm>
                <a:prstGeom prst="ellipse">
                  <a:avLst/>
                </a:prstGeom>
                <a:noFill/>
                <a:ln w="25400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7734827" y="5500684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S,</a:t>
                </a: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10358966" y="4910131"/>
              <a:ext cx="2760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,S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311202" y="6276975"/>
              <a:ext cx="2760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,S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9844" y="684877"/>
            <a:ext cx="3765589" cy="2211345"/>
            <a:chOff x="449844" y="684877"/>
            <a:chExt cx="3765589" cy="2211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49844" y="1561189"/>
                  <a:ext cx="45884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600" b="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844" y="1561189"/>
                  <a:ext cx="458844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937501" y="2419745"/>
                  <a:ext cx="458844" cy="476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</m:oMath>
                    </m:oMathPara>
                  </a14:m>
                  <a:endParaRPr lang="en-US" sz="2600" b="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501" y="2419745"/>
                  <a:ext cx="458844" cy="47647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2945396" y="684877"/>
                  <a:ext cx="45884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600" b="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5396" y="684877"/>
                  <a:ext cx="458844" cy="40011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1328737" y="1041052"/>
                  <a:ext cx="740074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b>
                        </m:sSub>
                        <m:d>
                          <m:dPr>
                            <m:ctrlP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sz="22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8737" y="1041052"/>
                  <a:ext cx="740074" cy="33855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9091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28737" y="1763716"/>
                  <a:ext cx="947888" cy="636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mr-IN" sz="2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den>
                            </m:f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b>
                        </m:sSub>
                        <m:d>
                          <m:d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8737" y="1763716"/>
                  <a:ext cx="947888" cy="63684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276778" y="1295287"/>
                  <a:ext cx="93865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𝑙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778" y="1295287"/>
                  <a:ext cx="938655" cy="30777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7143" t="-141176" r="-1948" b="-17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3272070" y="1846155"/>
                  <a:ext cx="8825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𝑙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070" y="1846155"/>
                  <a:ext cx="882549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7586" t="-146000" b="-18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/>
            <p:cNvCxnSpPr>
              <a:stCxn id="35" idx="2"/>
            </p:cNvCxnSpPr>
            <p:nvPr/>
          </p:nvCxnSpPr>
          <p:spPr>
            <a:xfrm>
              <a:off x="3174818" y="1084987"/>
              <a:ext cx="82726" cy="2121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143244" y="2135364"/>
              <a:ext cx="152400" cy="2688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699647" y="680109"/>
            <a:ext cx="4669331" cy="2211345"/>
            <a:chOff x="4656783" y="680109"/>
            <a:chExt cx="4669331" cy="2211345"/>
          </a:xfrm>
        </p:grpSpPr>
        <p:sp>
          <p:nvSpPr>
            <p:cNvPr id="28" name="Arc 27"/>
            <p:cNvSpPr/>
            <p:nvPr/>
          </p:nvSpPr>
          <p:spPr>
            <a:xfrm rot="10800000">
              <a:off x="4894113" y="1349298"/>
              <a:ext cx="4292756" cy="1264646"/>
            </a:xfrm>
            <a:prstGeom prst="arc">
              <a:avLst>
                <a:gd name="adj1" fmla="val 15791516"/>
                <a:gd name="adj2" fmla="val 0"/>
              </a:avLst>
            </a:prstGeom>
            <a:ln w="19050">
              <a:solidFill>
                <a:srgbClr val="0432FF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Arc 31"/>
            <p:cNvSpPr/>
            <p:nvPr/>
          </p:nvSpPr>
          <p:spPr>
            <a:xfrm rot="10800000" flipV="1">
              <a:off x="4897258" y="816826"/>
              <a:ext cx="4428856" cy="1356166"/>
            </a:xfrm>
            <a:prstGeom prst="arc">
              <a:avLst/>
            </a:prstGeom>
            <a:ln w="1905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656783" y="680109"/>
              <a:ext cx="3648220" cy="2211345"/>
              <a:chOff x="4456751" y="680109"/>
              <a:chExt cx="3648220" cy="22113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456751" y="1510097"/>
                    <a:ext cx="458844" cy="476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</m:oMath>
                      </m:oMathPara>
                    </a14:m>
                    <a:endParaRPr lang="en-US" sz="2600" b="0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6751" y="1510097"/>
                    <a:ext cx="458844" cy="476477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898285" y="680109"/>
                    <a:ext cx="458844" cy="40011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sz="2600" b="0" dirty="0"/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8285" y="680109"/>
                    <a:ext cx="458844" cy="400110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665675" y="1004807"/>
                    <a:ext cx="947888" cy="63684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mr-IN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den>
                              </m:f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en-US" sz="2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5675" y="1004807"/>
                    <a:ext cx="947888" cy="636841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661605" y="2037039"/>
                    <a:ext cx="740074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en-US" sz="220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1605" y="2037039"/>
                    <a:ext cx="740074" cy="338554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l="-9091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7143804" y="1270820"/>
                    <a:ext cx="938655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3804" y="1270820"/>
                    <a:ext cx="938655" cy="307777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l="-7143" t="-141176" r="-1948" b="-1764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7222422" y="1871452"/>
                    <a:ext cx="88254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22422" y="1871452"/>
                    <a:ext cx="882549" cy="307777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l="-7639" t="-146000" b="-18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6947524" y="2414977"/>
                    <a:ext cx="458844" cy="476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</m:oMath>
                      </m:oMathPara>
                    </a14:m>
                    <a:endParaRPr lang="en-US" sz="2600" b="0" dirty="0"/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7524" y="2414977"/>
                    <a:ext cx="458844" cy="476477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Arrow Connector 58"/>
              <p:cNvCxnSpPr/>
              <p:nvPr/>
            </p:nvCxnSpPr>
            <p:spPr>
              <a:xfrm>
                <a:off x="7056266" y="1080219"/>
                <a:ext cx="82726" cy="21217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7167565" y="2173460"/>
                <a:ext cx="152400" cy="2688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0E359C4-CCBA-5D44-8C96-5BECDB9A2BA6}"/>
              </a:ext>
            </a:extLst>
          </p:cNvPr>
          <p:cNvSpPr txBox="1"/>
          <p:nvPr/>
        </p:nvSpPr>
        <p:spPr>
          <a:xfrm>
            <a:off x="11705444" y="1367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4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 autoUpdateAnimBg="0"/>
      <p:bldP spid="65" grpId="1" animBg="1"/>
      <p:bldP spid="72" grpId="0" animBg="1"/>
      <p:bldP spid="67" grpId="0" animBg="1"/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11622</TotalTime>
  <Words>3084</Words>
  <Application>Microsoft Macintosh PowerPoint</Application>
  <PresentationFormat>Widescreen</PresentationFormat>
  <Paragraphs>834</Paragraphs>
  <Slides>48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.AppleSystemUIFont</vt:lpstr>
      <vt:lpstr>Arial</vt:lpstr>
      <vt:lpstr>Calibri</vt:lpstr>
      <vt:lpstr>Calibri Light</vt:lpstr>
      <vt:lpstr>Cambria Math</vt:lpstr>
      <vt:lpstr>Lucida Calligraphy</vt:lpstr>
      <vt:lpstr>Lucida Handwriting</vt:lpstr>
      <vt:lpstr>Symbol</vt:lpstr>
      <vt:lpstr>Times New Roman</vt:lpstr>
      <vt:lpstr>Wingdings</vt:lpstr>
      <vt:lpstr>Office Theme</vt:lpstr>
      <vt:lpstr>1_Office Theme</vt:lpstr>
      <vt:lpstr>2_Office Theme</vt:lpstr>
      <vt:lpstr>   Flavour Physics and CP Violation</vt:lpstr>
      <vt:lpstr>   Flavour Physics and CP Violation</vt:lpstr>
      <vt:lpstr>   Recap: Flavour Universality in very Early Universe</vt:lpstr>
      <vt:lpstr>   Recap: Flavour Universality in very early universe</vt:lpstr>
      <vt:lpstr>   Recap: Flavour Universality  Symmetry Breaking  Flavour Mixing</vt:lpstr>
      <vt:lpstr>   Recap: Flavour Universality  Symmetry Breaking  Flavour Mixing</vt:lpstr>
      <vt:lpstr>   Recap: The CKM matrix and unitarity triangle</vt:lpstr>
      <vt:lpstr>   Recap: Flavor Oscillations</vt:lpstr>
      <vt:lpstr>   Recap: B^0 Oscillations</vt:lpstr>
      <vt:lpstr>   Recap: B Decays to common final states: CP eigenstates</vt:lpstr>
      <vt:lpstr>   Recap: How does it give CP violation?</vt:lpstr>
      <vt:lpstr>   Recap: Interfering Amplitudes: CP violation!</vt:lpstr>
      <vt:lpstr>   Recap: Interfering Amplitudes: time dependent CP violation!</vt:lpstr>
      <vt:lpstr>   Recap: B_s→D_s K : Quantum Interference Experiment @ LHCb</vt:lpstr>
      <vt:lpstr>   Recap: Measuring B_s - ¯(B_s ) Oscillations</vt:lpstr>
      <vt:lpstr>   Recap: Compare LHC with B-factory for B^0→J∕ψ  K_S  </vt:lpstr>
      <vt:lpstr>   Flavour Physics and CP Violation</vt:lpstr>
      <vt:lpstr>   S.M.: No Flavour Changing Neutral Currents (FCNC)</vt:lpstr>
      <vt:lpstr>   B-decays and effective couplings</vt:lpstr>
      <vt:lpstr>   Strong Interaction causes trouble</vt:lpstr>
      <vt:lpstr>   Solution: Effective couplings</vt:lpstr>
      <vt:lpstr>   Rare B-decays and effective couplings: b→sqq ̅</vt:lpstr>
      <vt:lpstr>   Rare B-decays and effective couplings: b→sl^+ l^-</vt:lpstr>
      <vt:lpstr>   Rare B-decays and effective couplings: b→sμ^+ μ^-</vt:lpstr>
      <vt:lpstr>   Very Rare B-Decays</vt:lpstr>
      <vt:lpstr>   Very Rare B-Decays</vt:lpstr>
      <vt:lpstr>   Very Rare B-Decays</vt:lpstr>
      <vt:lpstr>   Flavour Physics and CP Violation</vt:lpstr>
      <vt:lpstr>   Flavour Physics and CP Violation</vt:lpstr>
      <vt:lpstr>   B-decays and lepton universality</vt:lpstr>
      <vt:lpstr>   R_D and R_(D^∗ )</vt:lpstr>
      <vt:lpstr>   R_K and R_(K^∗ )</vt:lpstr>
      <vt:lpstr>   Branching fractions of Rare Decays: b→s μ^+ μ^-</vt:lpstr>
      <vt:lpstr>   Variable P_5^′ in B^0→K^(∗0) μ^+ μ^-</vt:lpstr>
      <vt:lpstr>   Global Fit of b→s μ^+ μ^-</vt:lpstr>
      <vt:lpstr>   Interpretation as a single cause: contradicting effects?</vt:lpstr>
      <vt:lpstr>   Universality?</vt:lpstr>
      <vt:lpstr>   Flavour Physics at high mass: GGL model </vt:lpstr>
      <vt:lpstr>   Where does GGL operator come from? </vt:lpstr>
      <vt:lpstr>   GGL operator – more general</vt:lpstr>
      <vt:lpstr>   Which particle/field could it be?</vt:lpstr>
      <vt:lpstr>   Which particle/field could it be?</vt:lpstr>
      <vt:lpstr>   Recent: direct search for specific 3rd generation leptoquarks</vt:lpstr>
      <vt:lpstr>   Soon more news in Winter conferences…(“Moriond”)</vt:lpstr>
      <vt:lpstr>   Conclusions</vt:lpstr>
      <vt:lpstr>PowerPoint Presentation</vt:lpstr>
      <vt:lpstr>PowerPoint Presentation</vt:lpstr>
      <vt:lpstr>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849</cp:revision>
  <dcterms:created xsi:type="dcterms:W3CDTF">2018-08-16T13:53:51Z</dcterms:created>
  <dcterms:modified xsi:type="dcterms:W3CDTF">2021-03-07T14:52:35Z</dcterms:modified>
</cp:coreProperties>
</file>