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12" r:id="rId4"/>
    <p:sldMasterId id="2147483856" r:id="rId5"/>
    <p:sldMasterId id="2147483875" r:id="rId6"/>
    <p:sldMasterId id="2147483907" r:id="rId7"/>
  </p:sldMasterIdLst>
  <p:notesMasterIdLst>
    <p:notesMasterId r:id="rId35"/>
  </p:notesMasterIdLst>
  <p:sldIdLst>
    <p:sldId id="2579" r:id="rId8"/>
    <p:sldId id="2511" r:id="rId9"/>
    <p:sldId id="2754" r:id="rId10"/>
    <p:sldId id="2487" r:id="rId11"/>
    <p:sldId id="2732" r:id="rId12"/>
    <p:sldId id="2734" r:id="rId13"/>
    <p:sldId id="2735" r:id="rId14"/>
    <p:sldId id="2736" r:id="rId15"/>
    <p:sldId id="2583" r:id="rId16"/>
    <p:sldId id="2737" r:id="rId17"/>
    <p:sldId id="2363" r:id="rId18"/>
    <p:sldId id="2430" r:id="rId19"/>
    <p:sldId id="642" r:id="rId20"/>
    <p:sldId id="2498" r:id="rId21"/>
    <p:sldId id="2562" r:id="rId22"/>
    <p:sldId id="2563" r:id="rId23"/>
    <p:sldId id="1914" r:id="rId24"/>
    <p:sldId id="2748" r:id="rId25"/>
    <p:sldId id="2565" r:id="rId26"/>
    <p:sldId id="2745" r:id="rId27"/>
    <p:sldId id="2750" r:id="rId28"/>
    <p:sldId id="2747" r:id="rId29"/>
    <p:sldId id="2753" r:id="rId30"/>
    <p:sldId id="2755" r:id="rId31"/>
    <p:sldId id="2584" r:id="rId32"/>
    <p:sldId id="2468" r:id="rId33"/>
    <p:sldId id="25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66FFFF"/>
    <a:srgbClr val="4CBF98"/>
    <a:srgbClr val="E7B2FF"/>
    <a:srgbClr val="D324FF"/>
    <a:srgbClr val="98EC60"/>
    <a:srgbClr val="00B0F0"/>
    <a:srgbClr val="985881"/>
    <a:srgbClr val="555555"/>
    <a:srgbClr val="518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5"/>
    <p:restoredTop sz="95041"/>
  </p:normalViewPr>
  <p:slideViewPr>
    <p:cSldViewPr snapToGrid="0" snapToObjects="1">
      <p:cViewPr varScale="1">
        <p:scale>
          <a:sx n="117" d="100"/>
          <a:sy n="117" d="100"/>
        </p:scale>
        <p:origin x="208" y="24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Gottfried Leibniz (1646 – 1716) : Waarom </a:t>
            </a:r>
            <a:r>
              <a:rPr lang="en-NL" dirty="0">
                <a:sym typeface="Wingdings" pitchFamily="2" charset="2"/>
              </a:rPr>
              <a:t> Hoe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Say that we have 1 collision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9299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Say that we have 1 collision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428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4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121274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7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1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compare the size of the thing with</a:t>
            </a:r>
            <a:r>
              <a:rPr lang="en-US" baseline="0" dirty="0"/>
              <a:t> Town Hall Maastricht</a:t>
            </a:r>
          </a:p>
          <a:p>
            <a:endParaRPr lang="en-US" baseline="0" dirty="0"/>
          </a:p>
          <a:p>
            <a:r>
              <a:rPr lang="en-US" baseline="0" dirty="0"/>
              <a:t>In center very precise device: "pixel"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3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2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03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280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jpeg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5" Type="http://schemas.openxmlformats.org/officeDocument/2006/relationships/image" Target="../media/image24.png"/><Relationship Id="rId10" Type="http://schemas.openxmlformats.org/officeDocument/2006/relationships/image" Target="../media/image19.wmf"/><Relationship Id="rId4" Type="http://schemas.openxmlformats.org/officeDocument/2006/relationships/image" Target="../media/image13.jpeg"/><Relationship Id="rId9" Type="http://schemas.openxmlformats.org/officeDocument/2006/relationships/image" Target="../media/image18.wmf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2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B1BD6-13F0-DEF0-CDB9-E82AB5128C9C}"/>
              </a:ext>
            </a:extLst>
          </p:cNvPr>
          <p:cNvSpPr txBox="1"/>
          <p:nvPr/>
        </p:nvSpPr>
        <p:spPr>
          <a:xfrm>
            <a:off x="977992" y="628482"/>
            <a:ext cx="53212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err="1">
                <a:solidFill>
                  <a:srgbClr val="FFFF00"/>
                </a:solidFill>
                <a:latin typeface="Calibri" panose="020F0502020204030204"/>
              </a:rPr>
              <a:t>Werkbezoek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 GWFP, </a:t>
            </a:r>
            <a:r>
              <a:rPr lang="en-US" sz="2000" i="1" dirty="0" err="1">
                <a:solidFill>
                  <a:srgbClr val="FFFF00"/>
                </a:solidFill>
                <a:latin typeface="Calibri" panose="020F0502020204030204"/>
              </a:rPr>
              <a:t>ministerie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 I&amp;W, 5-20-2023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6530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638139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09900" y="2987298"/>
            <a:ext cx="144207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1" noProof="0" dirty="0" err="1">
                <a:solidFill>
                  <a:srgbClr val="FFFF00"/>
                </a:solidFill>
                <a:latin typeface="Calibri" panose="020F0502020204030204"/>
              </a:rPr>
              <a:t>Inderdaad</a:t>
            </a:r>
            <a:r>
              <a:rPr lang="en-US" sz="2100" b="1" i="1" noProof="0" dirty="0">
                <a:solidFill>
                  <a:srgbClr val="FFFF00"/>
                </a:solidFill>
                <a:latin typeface="Calibri" panose="020F0502020204030204"/>
              </a:rPr>
              <a:t>: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bestaat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eigenlijk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iets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plaats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1B3D1-9948-447D-AC50-97070794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ill we all die because of the Higgs field?">
            <a:extLst>
              <a:ext uri="{FF2B5EF4-FFF2-40B4-BE49-F238E27FC236}">
                <a16:creationId xmlns:a16="http://schemas.microsoft.com/office/drawing/2014/main" id="{3DF1495E-9802-6FCC-8A97-8ACA9707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3" y="573025"/>
            <a:ext cx="2747544" cy="2404101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190DF5-6756-06E0-185B-F565D1BE2F4D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72542"/>
            <a:ext cx="2638139" cy="60878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B43226-BD80-9B2C-925A-68D3598C7B66}"/>
              </a:ext>
            </a:extLst>
          </p:cNvPr>
          <p:cNvCxnSpPr>
            <a:cxnSpLocks/>
          </p:cNvCxnSpPr>
          <p:nvPr/>
        </p:nvCxnSpPr>
        <p:spPr bwMode="auto">
          <a:xfrm>
            <a:off x="3050200" y="3522878"/>
            <a:ext cx="142112" cy="52128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428674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7008"/>
            <a:ext cx="12192000" cy="698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3802" y="-101600"/>
            <a:ext cx="13385801" cy="762000"/>
          </a:xfrm>
        </p:spPr>
        <p:txBody>
          <a:bodyPr/>
          <a:lstStyle/>
          <a:p>
            <a:r>
              <a:rPr lang="en-US" dirty="0"/>
              <a:t>Het</a:t>
            </a:r>
            <a:r>
              <a:rPr lang="en-US" dirty="0">
                <a:solidFill>
                  <a:schemeClr val="bg1"/>
                </a:solidFill>
              </a:rPr>
              <a:t> Atlas Experiment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5272" y="548751"/>
            <a:ext cx="3654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FFFCCE"/>
                </a:solidFill>
              </a:rPr>
              <a:t>Grootste</a:t>
            </a:r>
            <a:r>
              <a:rPr lang="en-US" sz="2000" i="1" dirty="0">
                <a:solidFill>
                  <a:srgbClr val="FFFCCE"/>
                </a:solidFill>
              </a:rPr>
              <a:t> </a:t>
            </a:r>
            <a:r>
              <a:rPr lang="en-US" sz="2000" i="1" dirty="0" err="1">
                <a:solidFill>
                  <a:srgbClr val="FFFCCE"/>
                </a:solidFill>
              </a:rPr>
              <a:t>fototoestel</a:t>
            </a:r>
            <a:r>
              <a:rPr lang="en-US" sz="2000" i="1" dirty="0">
                <a:solidFill>
                  <a:srgbClr val="FFFCCE"/>
                </a:solidFill>
              </a:rPr>
              <a:t> </a:t>
            </a:r>
            <a:r>
              <a:rPr lang="en-US" sz="2000" i="1" dirty="0" err="1">
                <a:solidFill>
                  <a:srgbClr val="FFFCCE"/>
                </a:solidFill>
              </a:rPr>
              <a:t>ter</a:t>
            </a:r>
            <a:r>
              <a:rPr lang="en-US" sz="2000" i="1" dirty="0">
                <a:solidFill>
                  <a:srgbClr val="FFFCCE"/>
                </a:solidFill>
              </a:rPr>
              <a:t> </a:t>
            </a:r>
            <a:r>
              <a:rPr lang="en-US" sz="2000" i="1" dirty="0" err="1">
                <a:solidFill>
                  <a:srgbClr val="FFFCCE"/>
                </a:solidFill>
              </a:rPr>
              <a:t>wereld</a:t>
            </a:r>
            <a:endParaRPr lang="en-US" sz="2000" i="1" dirty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FFFCCE"/>
                </a:solidFill>
              </a:rPr>
              <a:t> 45m </a:t>
            </a:r>
            <a:r>
              <a:rPr lang="en-US" sz="2000" i="1" dirty="0" err="1">
                <a:solidFill>
                  <a:srgbClr val="FFFCCE"/>
                </a:solidFill>
              </a:rPr>
              <a:t>x</a:t>
            </a:r>
            <a:r>
              <a:rPr lang="en-US" sz="2000" i="1" dirty="0">
                <a:solidFill>
                  <a:srgbClr val="FFFCCE"/>
                </a:solidFill>
              </a:rPr>
              <a:t> 25 </a:t>
            </a:r>
            <a:r>
              <a:rPr lang="en-US" sz="2000" i="1" dirty="0" err="1">
                <a:solidFill>
                  <a:srgbClr val="FFFCCE"/>
                </a:solidFill>
              </a:rPr>
              <a:t>m</a:t>
            </a:r>
            <a:endParaRPr lang="en-US" sz="2000" i="1" dirty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FFFCCE"/>
                </a:solidFill>
              </a:rPr>
              <a:t> 2500 </a:t>
            </a:r>
            <a:r>
              <a:rPr lang="en-US" sz="2000" i="1" dirty="0" err="1">
                <a:solidFill>
                  <a:srgbClr val="FFFCCE"/>
                </a:solidFill>
              </a:rPr>
              <a:t>physici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052802" y="1507550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905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14750" y="6331319"/>
            <a:ext cx="7356929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camera: 40.000.000 pic’s per second</a:t>
            </a:r>
          </a:p>
        </p:txBody>
      </p:sp>
    </p:spTree>
    <p:extLst>
      <p:ext uri="{BB962C8B-B14F-4D97-AF65-F5344CB8AC3E}">
        <p14:creationId xmlns:p14="http://schemas.microsoft.com/office/powerpoint/2010/main" val="1847818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634" y="4162443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AD57F-2819-B05D-E3DC-8E1C705A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546789"/>
            <a:ext cx="6308203" cy="762000"/>
          </a:xfrm>
        </p:spPr>
        <p:txBody>
          <a:bodyPr/>
          <a:lstStyle/>
          <a:p>
            <a:r>
              <a:rPr lang="en-NL" dirty="0"/>
              <a:t>CERN: De Large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9DB1A-EEF5-B52C-E06E-A43AB26B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sz="3600" i="1" kern="0" dirty="0" err="1">
                <a:solidFill>
                  <a:srgbClr val="00FFFF"/>
                </a:solidFill>
              </a:rPr>
              <a:t>pp</a:t>
            </a:r>
            <a:r>
              <a:rPr lang="en-US" sz="3600" i="1" kern="0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 err="1">
                <a:solidFill>
                  <a:srgbClr val="FFFF00"/>
                </a:solidFill>
              </a:rPr>
              <a:t>Higgs</a:t>
            </a:r>
            <a:r>
              <a:rPr lang="en-US" sz="3600" i="1" kern="0" dirty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>
                <a:solidFill>
                  <a:srgbClr val="C00000"/>
                </a:solidFill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28458559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D398FD3-7CF6-8C5B-0ABC-2306D8D90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sz="3600" i="1" kern="0" dirty="0" err="1">
                <a:solidFill>
                  <a:srgbClr val="00FFFF"/>
                </a:solidFill>
              </a:rPr>
              <a:t>pp</a:t>
            </a:r>
            <a:r>
              <a:rPr lang="en-US" sz="3600" i="1" kern="0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 err="1">
                <a:solidFill>
                  <a:srgbClr val="FFFF00"/>
                </a:solidFill>
              </a:rPr>
              <a:t>Higgs</a:t>
            </a:r>
            <a:r>
              <a:rPr lang="en-US" sz="3600" i="1" kern="0" dirty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>
                <a:solidFill>
                  <a:srgbClr val="C00000"/>
                </a:solidFill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1836441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data </a:t>
            </a:r>
            <a:r>
              <a:rPr lang="en-US" dirty="0" err="1"/>
              <a:t>verzamelen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Ontdekking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Higgs </a:t>
            </a:r>
            <a:r>
              <a:rPr lang="en-US" sz="2400" dirty="0" err="1">
                <a:solidFill>
                  <a:srgbClr val="3366FF"/>
                </a:solidFill>
              </a:rPr>
              <a:t>deeltje</a:t>
            </a:r>
            <a:r>
              <a:rPr lang="en-US" sz="2400" dirty="0">
                <a:solidFill>
                  <a:srgbClr val="3366FF"/>
                </a:solidFill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pic>
        <p:nvPicPr>
          <p:cNvPr id="5" name="Picture 4" descr="ScientistBlinked.jpg">
            <a:extLst>
              <a:ext uri="{FF2B5EF4-FFF2-40B4-BE49-F238E27FC236}">
                <a16:creationId xmlns:a16="http://schemas.microsoft.com/office/drawing/2014/main" id="{9281AFEE-0B67-1AA4-5A68-85011E9125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149" y="676208"/>
            <a:ext cx="3720850" cy="5438641"/>
          </a:xfrm>
          <a:prstGeom prst="rect">
            <a:avLst/>
          </a:prstGeom>
          <a:ln w="44450">
            <a:solidFill>
              <a:schemeClr val="tx1"/>
            </a:solidFill>
          </a:ln>
          <a:effectLst>
            <a:outerShdw dist="50800" dir="5400000" algn="ctr" rotWithShape="0">
              <a:schemeClr val="bg1"/>
            </a:outerShdw>
          </a:effectLst>
        </p:spPr>
      </p:pic>
      <p:pic>
        <p:nvPicPr>
          <p:cNvPr id="7" name="Picture 6" descr="Perspective.jpg">
            <a:extLst>
              <a:ext uri="{FF2B5EF4-FFF2-40B4-BE49-F238E27FC236}">
                <a16:creationId xmlns:a16="http://schemas.microsoft.com/office/drawing/2014/main" id="{DD44212E-1E48-4BA9-F114-9111CEEC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698" y="774567"/>
            <a:ext cx="7034602" cy="5410333"/>
          </a:xfrm>
          <a:prstGeom prst="rect">
            <a:avLst/>
          </a:prstGeom>
          <a:ln w="44450">
            <a:solidFill>
              <a:schemeClr val="tx1"/>
            </a:solidFill>
          </a:ln>
          <a:effectLst>
            <a:outerShdw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47477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Bekendmaking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Higgs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ontdekking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991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</a:t>
            </a:r>
            <a:r>
              <a:rPr lang="en-NL" i="1" u="sng" dirty="0"/>
              <a:t>23 Maart 2021</a:t>
            </a:r>
            <a:r>
              <a:rPr lang="en-NL" dirty="0"/>
              <a:t>: Nieuwe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2303688" y="2970470"/>
            <a:ext cx="706219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een nieuwe natuurkracht aan het ontdekken?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4629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06" y="-112246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D5DD45-9D78-E24B-4591-70DBD10F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8" y="765461"/>
            <a:ext cx="7427482" cy="35241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0A237-88FD-2814-8CE4-839445EE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416" y="4050281"/>
            <a:ext cx="7725866" cy="267198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D37492-117C-D556-1D02-D021F8DF4F50}"/>
              </a:ext>
            </a:extLst>
          </p:cNvPr>
          <p:cNvSpPr/>
          <p:nvPr/>
        </p:nvSpPr>
        <p:spPr>
          <a:xfrm>
            <a:off x="3697941" y="2447850"/>
            <a:ext cx="1187824" cy="35986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B1C7F9-1D4B-4541-548A-3F50B5AF980D}"/>
              </a:ext>
            </a:extLst>
          </p:cNvPr>
          <p:cNvCxnSpPr/>
          <p:nvPr/>
        </p:nvCxnSpPr>
        <p:spPr>
          <a:xfrm>
            <a:off x="3697941" y="2807719"/>
            <a:ext cx="450475" cy="39145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B9FDB3-C5E0-E9E8-E69C-9422B7AAA32A}"/>
              </a:ext>
            </a:extLst>
          </p:cNvPr>
          <p:cNvCxnSpPr>
            <a:cxnSpLocks/>
          </p:cNvCxnSpPr>
          <p:nvPr/>
        </p:nvCxnSpPr>
        <p:spPr>
          <a:xfrm>
            <a:off x="4885765" y="2438142"/>
            <a:ext cx="6988517" cy="16121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86047B-AB5C-9A33-2AA0-B0351C123B7B}"/>
              </a:ext>
            </a:extLst>
          </p:cNvPr>
          <p:cNvSpPr txBox="1"/>
          <p:nvPr/>
        </p:nvSpPr>
        <p:spPr>
          <a:xfrm>
            <a:off x="9340910" y="1653650"/>
            <a:ext cx="268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accent1"/>
                </a:solidFill>
              </a:rPr>
              <a:t>40 miljoen keer per seconde!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7FD21-5B9F-F0DD-012B-7F098D2816D9}"/>
              </a:ext>
            </a:extLst>
          </p:cNvPr>
          <p:cNvSpPr/>
          <p:nvPr/>
        </p:nvSpPr>
        <p:spPr bwMode="auto">
          <a:xfrm>
            <a:off x="1667435" y="171757"/>
            <a:ext cx="9439836" cy="477997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5A02A7-775C-DE62-88D7-21F99F52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50303"/>
            <a:ext cx="9937377" cy="762000"/>
          </a:xfrm>
        </p:spPr>
        <p:txBody>
          <a:bodyPr/>
          <a:lstStyle/>
          <a:p>
            <a:r>
              <a:rPr lang="en-NL" dirty="0"/>
              <a:t>2035: 10x meer intensiteit met de Hoge Lumi LHC…</a:t>
            </a:r>
          </a:p>
        </p:txBody>
      </p:sp>
    </p:spTree>
    <p:extLst>
      <p:ext uri="{BB962C8B-B14F-4D97-AF65-F5344CB8AC3E}">
        <p14:creationId xmlns:p14="http://schemas.microsoft.com/office/powerpoint/2010/main" val="2936990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85E656-39E0-002F-8E8A-17403B85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" t="17213" r="-353" b="89"/>
          <a:stretch/>
        </p:blipFill>
        <p:spPr>
          <a:xfrm>
            <a:off x="-19593" y="12700"/>
            <a:ext cx="12199216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EB9E6F-740D-CD1E-DD87-F1FEB22C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Zoek de sporen 40 miljoen keer per seconde</a:t>
            </a:r>
          </a:p>
        </p:txBody>
      </p:sp>
    </p:spTree>
    <p:extLst>
      <p:ext uri="{BB962C8B-B14F-4D97-AF65-F5344CB8AC3E}">
        <p14:creationId xmlns:p14="http://schemas.microsoft.com/office/powerpoint/2010/main" val="19570909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9CCC-18A4-268F-442D-8DE518A1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Zoek de sporen 40 miljoen keer per seconde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8C2EC3-7D60-1B8C-42D7-88EE28F6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6291" y="1396999"/>
            <a:ext cx="13204581" cy="68952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D4EC2-FDAF-278A-4D22-FADE5E7A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7D1B2-6004-D4FB-96FF-65A3F170C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762000"/>
            <a:ext cx="5350277" cy="30099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0F5AC-0702-87C5-6604-EE5B7E5A4F19}"/>
              </a:ext>
            </a:extLst>
          </p:cNvPr>
          <p:cNvSpPr/>
          <p:nvPr/>
        </p:nvSpPr>
        <p:spPr bwMode="auto">
          <a:xfrm>
            <a:off x="6202973" y="704612"/>
            <a:ext cx="5061927" cy="306728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CBF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E59CC-3C25-0E98-44CC-395FD9D27C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075" y="818707"/>
            <a:ext cx="4831795" cy="2806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FB501-B73B-C101-F998-1A9872328615}"/>
              </a:ext>
            </a:extLst>
          </p:cNvPr>
          <p:cNvSpPr txBox="1"/>
          <p:nvPr/>
        </p:nvSpPr>
        <p:spPr>
          <a:xfrm>
            <a:off x="1199707" y="6312501"/>
            <a:ext cx="861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Eerste quantum test simulatie algorithme: ”klassiek opgelost”</a:t>
            </a:r>
          </a:p>
        </p:txBody>
      </p:sp>
    </p:spTree>
    <p:extLst>
      <p:ext uri="{BB962C8B-B14F-4D97-AF65-F5344CB8AC3E}">
        <p14:creationId xmlns:p14="http://schemas.microsoft.com/office/powerpoint/2010/main" val="40223776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9CCC-18A4-268F-442D-8DE518A1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Zoek de sporen 40 miljoen keer per seconde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D4EC2-FDAF-278A-4D22-FADE5E7A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7D1B2-6004-D4FB-96FF-65A3F170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762000"/>
            <a:ext cx="5350277" cy="30099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0F5AC-0702-87C5-6604-EE5B7E5A4F19}"/>
              </a:ext>
            </a:extLst>
          </p:cNvPr>
          <p:cNvSpPr/>
          <p:nvPr/>
        </p:nvSpPr>
        <p:spPr bwMode="auto">
          <a:xfrm>
            <a:off x="6202973" y="704612"/>
            <a:ext cx="5061927" cy="306728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CBF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E59CC-3C25-0E98-44CC-395FD9D27C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075" y="818707"/>
            <a:ext cx="4831795" cy="28062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8CD010-BDBC-C4FF-3F20-D4334473952C}"/>
              </a:ext>
            </a:extLst>
          </p:cNvPr>
          <p:cNvSpPr txBox="1"/>
          <p:nvPr/>
        </p:nvSpPr>
        <p:spPr>
          <a:xfrm>
            <a:off x="1199707" y="6312501"/>
            <a:ext cx="878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Eerste quantum test simulatie algorithme: ”quantum opgelost”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05979-4A95-3A74-84CA-543786B1B542}"/>
              </a:ext>
            </a:extLst>
          </p:cNvPr>
          <p:cNvSpPr/>
          <p:nvPr/>
        </p:nvSpPr>
        <p:spPr bwMode="auto">
          <a:xfrm>
            <a:off x="2965022" y="3983303"/>
            <a:ext cx="5592308" cy="234543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E6A3DA-929D-0076-23D7-BDE3A46175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04"/>
          <a:stretch/>
        </p:blipFill>
        <p:spPr>
          <a:xfrm>
            <a:off x="3083630" y="3984898"/>
            <a:ext cx="5473700" cy="2345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E91297-4FD4-CE04-B883-2E09C2AF0B1A}"/>
              </a:ext>
            </a:extLst>
          </p:cNvPr>
          <p:cNvSpPr txBox="1"/>
          <p:nvPr/>
        </p:nvSpPr>
        <p:spPr>
          <a:xfrm>
            <a:off x="8919857" y="4603237"/>
            <a:ext cx="2805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76D6FF"/>
                </a:solidFill>
              </a:rPr>
              <a:t>Veelbelovende start,</a:t>
            </a:r>
          </a:p>
          <a:p>
            <a:r>
              <a:rPr lang="en-GB" sz="2000" dirty="0">
                <a:solidFill>
                  <a:srgbClr val="76D6FF"/>
                </a:solidFill>
              </a:rPr>
              <a:t>m</a:t>
            </a:r>
            <a:r>
              <a:rPr lang="en-NL" sz="2000" dirty="0">
                <a:solidFill>
                  <a:srgbClr val="76D6FF"/>
                </a:solidFill>
              </a:rPr>
              <a:t>aar nog lange weg te</a:t>
            </a:r>
          </a:p>
          <a:p>
            <a:r>
              <a:rPr lang="en-NL" sz="2000" dirty="0">
                <a:solidFill>
                  <a:srgbClr val="76D6FF"/>
                </a:solidFill>
              </a:rPr>
              <a:t>gaan voor toepasssing.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55891E-FCE4-92CB-83F4-0F2F64B25F48}"/>
              </a:ext>
            </a:extLst>
          </p:cNvPr>
          <p:cNvSpPr txBox="1"/>
          <p:nvPr/>
        </p:nvSpPr>
        <p:spPr>
          <a:xfrm>
            <a:off x="4425306" y="4018291"/>
            <a:ext cx="2586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 err="1"/>
              <a:t>Qiskit</a:t>
            </a:r>
            <a:r>
              <a:rPr lang="en-US" sz="1600" dirty="0"/>
              <a:t>” quantum </a:t>
            </a:r>
            <a:r>
              <a:rPr lang="en-US" sz="1600" dirty="0" err="1"/>
              <a:t>simulatie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884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extLst>
              <a:ext uri="{FF2B5EF4-FFF2-40B4-BE49-F238E27FC236}">
                <a16:creationId xmlns:a16="http://schemas.microsoft.com/office/drawing/2014/main" id="{1CDD5E70-0594-4145-B0FC-B3DD3BF1A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12011" b="13365"/>
          <a:stretch/>
        </p:blipFill>
        <p:spPr bwMode="auto">
          <a:xfrm>
            <a:off x="16865" y="-26894"/>
            <a:ext cx="6128440" cy="347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27083"/>
          <a:stretch/>
        </p:blipFill>
        <p:spPr bwMode="auto">
          <a:xfrm>
            <a:off x="-54316" y="3498174"/>
            <a:ext cx="6185645" cy="33783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82" b="8538"/>
          <a:stretch/>
        </p:blipFill>
        <p:spPr>
          <a:xfrm>
            <a:off x="6129615" y="3491881"/>
            <a:ext cx="6048931" cy="34115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5194" y="3535062"/>
            <a:ext cx="3038008" cy="762000"/>
          </a:xfrm>
        </p:spPr>
        <p:txBody>
          <a:bodyPr/>
          <a:lstStyle/>
          <a:p>
            <a:r>
              <a:rPr lang="en-NL" dirty="0"/>
              <a:t>CERN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26A18-91CD-3346-81E8-01AA2DC1DCDE}"/>
              </a:ext>
            </a:extLst>
          </p:cNvPr>
          <p:cNvSpPr txBox="1"/>
          <p:nvPr/>
        </p:nvSpPr>
        <p:spPr>
          <a:xfrm>
            <a:off x="2148857" y="3702226"/>
            <a:ext cx="269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“Internships/projects/ summer-students”</a:t>
            </a:r>
          </a:p>
        </p:txBody>
      </p:sp>
      <p:pic>
        <p:nvPicPr>
          <p:cNvPr id="1032" name="Picture 8" descr="Nikhef In overeenstemming met de kwaliteit van de gebruiker">
            <a:extLst>
              <a:ext uri="{FF2B5EF4-FFF2-40B4-BE49-F238E27FC236}">
                <a16:creationId xmlns:a16="http://schemas.microsoft.com/office/drawing/2014/main" id="{319EBFC1-B99D-9843-8459-DCDDE93A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25"/>
          <a:stretch/>
        </p:blipFill>
        <p:spPr bwMode="auto">
          <a:xfrm>
            <a:off x="6109447" y="31416"/>
            <a:ext cx="6256245" cy="34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56CED6-1FFF-224A-97AC-7DC304AB47C9}"/>
              </a:ext>
            </a:extLst>
          </p:cNvPr>
          <p:cNvCxnSpPr>
            <a:cxnSpLocks/>
          </p:cNvCxnSpPr>
          <p:nvPr/>
        </p:nvCxnSpPr>
        <p:spPr bwMode="auto">
          <a:xfrm>
            <a:off x="6109447" y="0"/>
            <a:ext cx="0" cy="6886817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1CAEAB-DF85-3347-99C0-A4F8B8406389}"/>
              </a:ext>
            </a:extLst>
          </p:cNvPr>
          <p:cNvCxnSpPr>
            <a:cxnSpLocks/>
          </p:cNvCxnSpPr>
          <p:nvPr/>
        </p:nvCxnSpPr>
        <p:spPr bwMode="auto">
          <a:xfrm>
            <a:off x="-13447" y="3470303"/>
            <a:ext cx="12192000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1B2D6E5-6C73-C540-B5B5-F6C8BA17E121}"/>
              </a:ext>
            </a:extLst>
          </p:cNvPr>
          <p:cNvSpPr/>
          <p:nvPr/>
        </p:nvSpPr>
        <p:spPr bwMode="auto">
          <a:xfrm>
            <a:off x="2" y="13451"/>
            <a:ext cx="12175108" cy="684454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8E2C9-4553-6F4A-8149-070BB790198E}"/>
              </a:ext>
            </a:extLst>
          </p:cNvPr>
          <p:cNvSpPr txBox="1">
            <a:spLocks/>
          </p:cNvSpPr>
          <p:nvPr/>
        </p:nvSpPr>
        <p:spPr bwMode="auto">
          <a:xfrm>
            <a:off x="6072112" y="3527520"/>
            <a:ext cx="303800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LHC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CE8A65-5552-7B46-B56D-B43D47107BE8}"/>
              </a:ext>
            </a:extLst>
          </p:cNvPr>
          <p:cNvSpPr txBox="1">
            <a:spLocks/>
          </p:cNvSpPr>
          <p:nvPr/>
        </p:nvSpPr>
        <p:spPr bwMode="auto">
          <a:xfrm>
            <a:off x="-289346" y="26998"/>
            <a:ext cx="42517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FSE/DACS &amp; GWFP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440670-C8F6-C142-9AF9-C058327D69F1}"/>
              </a:ext>
            </a:extLst>
          </p:cNvPr>
          <p:cNvSpPr txBox="1"/>
          <p:nvPr/>
        </p:nvSpPr>
        <p:spPr>
          <a:xfrm>
            <a:off x="8524193" y="5150764"/>
            <a:ext cx="123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“Data”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3794C6-79CA-D040-9D60-3A7F69DAA832}"/>
              </a:ext>
            </a:extLst>
          </p:cNvPr>
          <p:cNvSpPr txBox="1"/>
          <p:nvPr/>
        </p:nvSpPr>
        <p:spPr>
          <a:xfrm>
            <a:off x="6893775" y="2786556"/>
            <a:ext cx="4413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“Science and technology resources”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ED9DCC-A2E4-C349-ACE9-DAE3A4BBA1E7}"/>
              </a:ext>
            </a:extLst>
          </p:cNvPr>
          <p:cNvSpPr txBox="1"/>
          <p:nvPr/>
        </p:nvSpPr>
        <p:spPr>
          <a:xfrm>
            <a:off x="387612" y="2786556"/>
            <a:ext cx="3324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“Students and AI expertise”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7957-BA9F-8349-93E9-D4908B5CD61D}"/>
              </a:ext>
            </a:extLst>
          </p:cNvPr>
          <p:cNvSpPr txBox="1">
            <a:spLocks/>
          </p:cNvSpPr>
          <p:nvPr/>
        </p:nvSpPr>
        <p:spPr bwMode="auto">
          <a:xfrm>
            <a:off x="6894124" y="3546"/>
            <a:ext cx="303800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Nikhef institute  </a:t>
            </a:r>
          </a:p>
        </p:txBody>
      </p:sp>
    </p:spTree>
    <p:extLst>
      <p:ext uri="{BB962C8B-B14F-4D97-AF65-F5344CB8AC3E}">
        <p14:creationId xmlns:p14="http://schemas.microsoft.com/office/powerpoint/2010/main" val="37920221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Model: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Theorie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7158" y="966138"/>
            <a:ext cx="3879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“Lego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”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E3526E-8286-3169-0FFA-81B7444BA40D}"/>
              </a:ext>
            </a:extLst>
          </p:cNvPr>
          <p:cNvSpPr/>
          <p:nvPr/>
        </p:nvSpPr>
        <p:spPr bwMode="auto">
          <a:xfrm>
            <a:off x="1117312" y="1821838"/>
            <a:ext cx="1191535" cy="975649"/>
          </a:xfrm>
          <a:prstGeom prst="ellipse">
            <a:avLst/>
          </a:prstGeom>
          <a:noFill/>
          <a:ln w="28575" cap="flat" cmpd="sng" algn="ctr">
            <a:solidFill>
              <a:srgbClr val="76D6FF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A9D33B-4507-CE13-A956-E8E652405C6C}"/>
              </a:ext>
            </a:extLst>
          </p:cNvPr>
          <p:cNvSpPr/>
          <p:nvPr/>
        </p:nvSpPr>
        <p:spPr bwMode="auto">
          <a:xfrm rot="17766317">
            <a:off x="3555270" y="1407044"/>
            <a:ext cx="2364110" cy="955981"/>
          </a:xfrm>
          <a:prstGeom prst="ellipse">
            <a:avLst/>
          </a:prstGeom>
          <a:noFill/>
          <a:ln w="28575" cap="flat" cmpd="sng" algn="ctr">
            <a:solidFill>
              <a:srgbClr val="76D6FF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41C6-5AC2-7E57-4EF6-52897BF9F6B8}"/>
              </a:ext>
            </a:extLst>
          </p:cNvPr>
          <p:cNvSpPr txBox="1"/>
          <p:nvPr/>
        </p:nvSpPr>
        <p:spPr>
          <a:xfrm>
            <a:off x="5442581" y="947913"/>
            <a:ext cx="112392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B1C2E-8812-4270-7FC1-703043E79B92}"/>
              </a:ext>
            </a:extLst>
          </p:cNvPr>
          <p:cNvSpPr txBox="1"/>
          <p:nvPr/>
        </p:nvSpPr>
        <p:spPr>
          <a:xfrm>
            <a:off x="161966" y="1487252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17" name="Picture 16" descr="Zoervleis.jpg">
            <a:extLst>
              <a:ext uri="{FF2B5EF4-FFF2-40B4-BE49-F238E27FC236}">
                <a16:creationId xmlns:a16="http://schemas.microsoft.com/office/drawing/2014/main" id="{4859E3FC-F194-EA74-B9F6-E851FCC585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1461" y="3375597"/>
            <a:ext cx="3684207" cy="1726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BC1051-03F7-9410-26E4-726DC674626C}"/>
              </a:ext>
            </a:extLst>
          </p:cNvPr>
          <p:cNvSpPr txBox="1"/>
          <p:nvPr/>
        </p:nvSpPr>
        <p:spPr>
          <a:xfrm>
            <a:off x="9521628" y="4579349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zuurvlees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0908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13" grpId="0"/>
      <p:bldP spid="66" grpId="0"/>
      <p:bldP spid="59" grpId="0"/>
      <p:bldP spid="12" grpId="0" animBg="1"/>
      <p:bldP spid="14" grpId="0" animBg="1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7690151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23705E-0C10-17DA-F9CF-145672A6F682}"/>
              </a:ext>
            </a:extLst>
          </p:cNvPr>
          <p:cNvSpPr/>
          <p:nvPr/>
        </p:nvSpPr>
        <p:spPr bwMode="auto">
          <a:xfrm>
            <a:off x="3073490" y="3702585"/>
            <a:ext cx="1759669" cy="73574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98E93D-2EB1-5787-0396-BC051B792DBD}"/>
              </a:ext>
            </a:extLst>
          </p:cNvPr>
          <p:cNvSpPr/>
          <p:nvPr/>
        </p:nvSpPr>
        <p:spPr bwMode="auto">
          <a:xfrm>
            <a:off x="9810199" y="2405905"/>
            <a:ext cx="1941984" cy="56228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B3DB9-9C69-6469-667D-B974FE0B5198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8454" y="2838358"/>
            <a:ext cx="4964814" cy="109982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11211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28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63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638139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09900" y="2964426"/>
            <a:ext cx="182412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i="1" noProof="0" dirty="0" err="1">
                <a:solidFill>
                  <a:srgbClr val="FFFF00"/>
                </a:solidFill>
                <a:latin typeface="Calibri" panose="020F0502020204030204"/>
              </a:rPr>
              <a:t>Inderdaad</a:t>
            </a:r>
            <a:r>
              <a:rPr lang="en-US" sz="2100" b="1" i="1" noProof="0" dirty="0">
                <a:solidFill>
                  <a:srgbClr val="FFFF00"/>
                </a:solidFill>
                <a:latin typeface="Calibri" panose="020F0502020204030204"/>
              </a:rPr>
              <a:t>: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bestaat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eigenlijk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iets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plaats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21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F95AE-193B-8D3C-DCFB-73EE9E460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170602-082F-272F-F51D-199914330091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72542"/>
            <a:ext cx="2638139" cy="60878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051B76-CED7-85F2-3390-3A9F21A74E06}"/>
              </a:ext>
            </a:extLst>
          </p:cNvPr>
          <p:cNvCxnSpPr>
            <a:cxnSpLocks/>
          </p:cNvCxnSpPr>
          <p:nvPr/>
        </p:nvCxnSpPr>
        <p:spPr bwMode="auto">
          <a:xfrm>
            <a:off x="3050200" y="3522878"/>
            <a:ext cx="142112" cy="52128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7861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14121</TotalTime>
  <Words>630</Words>
  <Application>Microsoft Macintosh PowerPoint</Application>
  <PresentationFormat>Widescreen</PresentationFormat>
  <Paragraphs>162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Cambria Math</vt:lpstr>
      <vt:lpstr>CG Times</vt:lpstr>
      <vt:lpstr>Helvetica Neue Light</vt:lpstr>
      <vt:lpstr>Tahoma</vt:lpstr>
      <vt:lpstr>Times New Roman</vt:lpstr>
      <vt:lpstr>Wingdings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13_Default Design</vt:lpstr>
      <vt:lpstr>Waarom bestaat er iets in plaats van niets?</vt:lpstr>
      <vt:lpstr>Bouwstenen van materie</vt:lpstr>
      <vt:lpstr>Bouwstenen van materie</vt:lpstr>
      <vt:lpstr>Paul Dirac en antimaterie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Hoe is de antimaterie verdwenen in het universum?</vt:lpstr>
      <vt:lpstr>Hoe is de antimaterie verdwenen in het universum?</vt:lpstr>
      <vt:lpstr>CERN: Deeltjes Fysica lab</vt:lpstr>
      <vt:lpstr>Bouw van de Atlas detector</vt:lpstr>
      <vt:lpstr>Het Atlas Experiment</vt:lpstr>
      <vt:lpstr>CERN: De Large Hadron Collider</vt:lpstr>
      <vt:lpstr>Ontdekking van het Higgs deeltje</vt:lpstr>
      <vt:lpstr>Ontdekking van het Higgs deeltje</vt:lpstr>
      <vt:lpstr>Higgs: data verzamelen en Theorie testen</vt:lpstr>
      <vt:lpstr>Ontdekking van het Higgs deeltje</vt:lpstr>
      <vt:lpstr>PowerPoint Presentation</vt:lpstr>
      <vt:lpstr>   23 Maart 2021: Nieuwe krantenkoppen… “voorzichtige opwinding” </vt:lpstr>
      <vt:lpstr>2035: 10x meer intensiteit met de Hoge Lumi LHC…</vt:lpstr>
      <vt:lpstr>Zoek de sporen 40 miljoen keer per seconde</vt:lpstr>
      <vt:lpstr>Zoek de sporen 40 miljoen keer per seconde</vt:lpstr>
      <vt:lpstr>Zoek de sporen 40 miljoen keer per seconde</vt:lpstr>
      <vt:lpstr>CERN</vt:lpstr>
      <vt:lpstr>Toekomst: “Cirkels en Driehoeken”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906</cp:revision>
  <cp:lastPrinted>2021-01-20T08:03:16Z</cp:lastPrinted>
  <dcterms:created xsi:type="dcterms:W3CDTF">2018-08-16T13:53:51Z</dcterms:created>
  <dcterms:modified xsi:type="dcterms:W3CDTF">2023-10-05T06:32:26Z</dcterms:modified>
</cp:coreProperties>
</file>