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3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4.xml" ContentType="application/vnd.openxmlformats-officedocument.presentationml.notesSlide+xml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60"/>
  </p:notesMasterIdLst>
  <p:sldIdLst>
    <p:sldId id="882" r:id="rId3"/>
    <p:sldId id="1143" r:id="rId4"/>
    <p:sldId id="1140" r:id="rId5"/>
    <p:sldId id="1141" r:id="rId6"/>
    <p:sldId id="1000" r:id="rId7"/>
    <p:sldId id="1002" r:id="rId8"/>
    <p:sldId id="1003" r:id="rId9"/>
    <p:sldId id="1005" r:id="rId10"/>
    <p:sldId id="969" r:id="rId11"/>
    <p:sldId id="1144" r:id="rId12"/>
    <p:sldId id="1147" r:id="rId13"/>
    <p:sldId id="1134" r:id="rId14"/>
    <p:sldId id="1136" r:id="rId15"/>
    <p:sldId id="1137" r:id="rId16"/>
    <p:sldId id="1135" r:id="rId17"/>
    <p:sldId id="1095" r:id="rId18"/>
    <p:sldId id="1009" r:id="rId19"/>
    <p:sldId id="1145" r:id="rId20"/>
    <p:sldId id="1146" r:id="rId21"/>
    <p:sldId id="1065" r:id="rId22"/>
    <p:sldId id="1100" r:id="rId23"/>
    <p:sldId id="1171" r:id="rId24"/>
    <p:sldId id="1112" r:id="rId25"/>
    <p:sldId id="1154" r:id="rId26"/>
    <p:sldId id="1170" r:id="rId27"/>
    <p:sldId id="1051" r:id="rId28"/>
    <p:sldId id="1052" r:id="rId29"/>
    <p:sldId id="1149" r:id="rId30"/>
    <p:sldId id="1150" r:id="rId31"/>
    <p:sldId id="1117" r:id="rId32"/>
    <p:sldId id="1151" r:id="rId33"/>
    <p:sldId id="1169" r:id="rId34"/>
    <p:sldId id="1168" r:id="rId35"/>
    <p:sldId id="1153" r:id="rId36"/>
    <p:sldId id="1152" r:id="rId37"/>
    <p:sldId id="1156" r:id="rId38"/>
    <p:sldId id="1012" r:id="rId39"/>
    <p:sldId id="1030" r:id="rId40"/>
    <p:sldId id="1032" r:id="rId41"/>
    <p:sldId id="1031" r:id="rId42"/>
    <p:sldId id="1115" r:id="rId43"/>
    <p:sldId id="1158" r:id="rId44"/>
    <p:sldId id="1157" r:id="rId45"/>
    <p:sldId id="1167" r:id="rId46"/>
    <p:sldId id="1126" r:id="rId47"/>
    <p:sldId id="1127" r:id="rId48"/>
    <p:sldId id="1159" r:id="rId49"/>
    <p:sldId id="1128" r:id="rId50"/>
    <p:sldId id="1160" r:id="rId51"/>
    <p:sldId id="1161" r:id="rId52"/>
    <p:sldId id="1164" r:id="rId53"/>
    <p:sldId id="1165" r:id="rId54"/>
    <p:sldId id="1166" r:id="rId55"/>
    <p:sldId id="1129" r:id="rId56"/>
    <p:sldId id="1130" r:id="rId57"/>
    <p:sldId id="1162" r:id="rId58"/>
    <p:sldId id="1124" r:id="rId5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2AFF"/>
    <a:srgbClr val="782DFF"/>
    <a:srgbClr val="950CFF"/>
    <a:srgbClr val="FF66F9"/>
    <a:srgbClr val="F6FF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23923" autoAdjust="0"/>
    <p:restoredTop sz="75053" autoAdjust="0"/>
  </p:normalViewPr>
  <p:slideViewPr>
    <p:cSldViewPr snapToObjects="1">
      <p:cViewPr varScale="1">
        <p:scale>
          <a:sx n="93" d="100"/>
          <a:sy n="93" d="100"/>
        </p:scale>
        <p:origin x="-1840" y="-96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Relationship Id="rId2" Type="http://schemas.openxmlformats.org/officeDocument/2006/relationships/image" Target="../media/image5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1C0C8D0-D151-104D-B078-91E4DC79EF1F}" type="datetime1">
              <a:rPr lang="en-US"/>
              <a:pPr>
                <a:defRPr/>
              </a:pPr>
              <a:t>11/10/17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496082C-516B-0540-8D84-2F7EFE22F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612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Blikje in de keuken … Feynmann diagrammen: x = tijd … samensmelten in balletjes -&gt; vormen Higgs boson</a:t>
            </a: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DF4C95-B01D-3442-BF0B-AE36770D235E}" type="slidenum">
              <a:rPr lang="en-US" sz="1200">
                <a:latin typeface="Calibri" charset="0"/>
              </a:rPr>
              <a:pPr eaLnBrk="1" hangingPunct="1"/>
              <a:t>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Guess: dominating uncertainties are scale uncertainties (+12% -7%) and PDFs (8%)</a:t>
            </a:r>
          </a:p>
          <a:p>
            <a:r>
              <a: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https://twiki.cern.ch/twiki/bin/view/LHCPhysics/CrossSections</a:t>
            </a:r>
          </a:p>
          <a:p>
            <a:r>
              <a:rPr lang="en-US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σ</a:t>
            </a:r>
            <a:r>
              <a:rPr lang="en-US" baseline="-250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pp</a:t>
            </a:r>
            <a:r>
              <a:rPr lang="en-US" baseline="-250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Higgs</a:t>
            </a:r>
            <a:r>
              <a:rPr lang="en-US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(√s=14 TeV)  ~ 3-4 x σ</a:t>
            </a:r>
            <a:r>
              <a:rPr lang="en-US" baseline="-250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pp</a:t>
            </a:r>
            <a:r>
              <a:rPr lang="en-US" baseline="-250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Higgs</a:t>
            </a:r>
            <a:r>
              <a:rPr lang="en-US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(√s=7 TeV)</a:t>
            </a:r>
          </a:p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BEB482-C0D6-5A4D-B77A-77685D61C5E2}" type="slidenum">
              <a:rPr lang="en-US" sz="1200"/>
              <a:pPr eaLnBrk="1" hangingPunct="1"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3337D2-E444-5E4A-AFAA-C4A4D8592E77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A56DEB3C-207E-2240-A682-C4CE05BCD293}" type="slidenum">
              <a:rPr lang="en-US" sz="1200">
                <a:latin typeface="Times New Roman" charset="0"/>
              </a:rPr>
              <a:pPr eaLnBrk="1" hangingPunct="1"/>
              <a:t>32</a:t>
            </a:fld>
            <a:endParaRPr lang="en-US" sz="1200">
              <a:latin typeface="Times New Roman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674" y="4342813"/>
            <a:ext cx="5030653" cy="41159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AB351-6590-634E-B5A3-79C81B8C8A64}" type="datetime1">
              <a:rPr lang="en-US"/>
              <a:pPr>
                <a:defRPr/>
              </a:pPr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34503-B716-BF41-A03A-E9D3422AC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D76C8-92BD-A74B-89DC-6BA1E62F05A9}" type="datetime1">
              <a:rPr lang="en-US"/>
              <a:pPr>
                <a:defRPr/>
              </a:pPr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53437-806A-DF46-9C9F-18E1BEFB2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FFB91-97F2-BA48-8055-3D1101DD616D}" type="datetime1">
              <a:rPr lang="en-US"/>
              <a:pPr>
                <a:defRPr/>
              </a:pPr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76A40-5D59-C24D-ACE3-DDF2D7B58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480" y="44645"/>
            <a:ext cx="7509600" cy="541497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7921" y="816566"/>
            <a:ext cx="4370400" cy="5714520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06560" y="816566"/>
            <a:ext cx="4371840" cy="5714520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endParaRPr lang="nl-NL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>
          <a:xfrm>
            <a:off x="23813" y="6650038"/>
            <a:ext cx="8326437" cy="187325"/>
          </a:xfrm>
          <a:prstGeom prst="rect">
            <a:avLst/>
          </a:prstGeom>
        </p:spPr>
        <p:txBody>
          <a:bodyPr vert="horz" wrap="square" lIns="82945" tIns="41473" rIns="82945" bIns="4147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Nick van Remortel     ActUA     11 december 2008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>
          <a:xfrm>
            <a:off x="8439150" y="6648450"/>
            <a:ext cx="682625" cy="187325"/>
          </a:xfrm>
          <a:prstGeom prst="rect">
            <a:avLst/>
          </a:prstGeom>
        </p:spPr>
        <p:txBody>
          <a:bodyPr vert="horz" wrap="square" lIns="82945" tIns="41473" rIns="82945" bIns="4147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1AE6129A-9BB6-D448-BE31-8373023C6E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Reco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04800"/>
            <a:ext cx="65532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4427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kop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266896" y="10616"/>
            <a:ext cx="8940801" cy="723901"/>
          </a:xfrm>
          <a:prstGeom prst="rect">
            <a:avLst/>
          </a:prstGeom>
        </p:spPr>
        <p:txBody>
          <a:bodyPr/>
          <a:lstStyle/>
          <a:p>
            <a:pPr lvl="0"/>
            <a:r>
              <a:rPr/>
              <a:t>Titeltekst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77800" y="977900"/>
            <a:ext cx="8648700" cy="5448300"/>
          </a:xfrm>
          <a:prstGeom prst="rect">
            <a:avLst/>
          </a:prstGeom>
        </p:spPr>
        <p:txBody>
          <a:bodyPr/>
          <a:lstStyle>
            <a:lvl2pPr marL="750618" indent="-252778">
              <a:spcBef>
                <a:spcPts val="0"/>
              </a:spcBef>
              <a:buChar char="–"/>
              <a:defRPr sz="23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</a:defRPr>
            </a:lvl2pPr>
            <a:lvl3pPr marL="1155064" indent="-200025">
              <a:spcBef>
                <a:spcPts val="0"/>
              </a:spcBef>
              <a:defRPr sz="21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</a:defRPr>
            </a:lvl3pPr>
            <a:lvl4pPr marL="1606550" indent="-194310">
              <a:spcBef>
                <a:spcPts val="0"/>
              </a:spcBef>
              <a:buChar char="–"/>
              <a:defRPr sz="1700"/>
            </a:lvl4pPr>
            <a:lvl5pPr marL="2063750" indent="-194310">
              <a:spcBef>
                <a:spcPts val="400"/>
              </a:spcBef>
              <a:buChar char="»"/>
              <a:defRPr sz="1700"/>
            </a:lvl5pPr>
          </a:lstStyle>
          <a:p>
            <a:pPr lvl="0"/>
            <a:r>
              <a:rPr/>
              <a:t>Hoofdtekst - niveau één</a:t>
            </a:r>
          </a:p>
          <a:p>
            <a:pPr lvl="1"/>
            <a:r>
              <a:rPr/>
              <a:t>Hoofdtekst - niveau twee</a:t>
            </a:r>
          </a:p>
          <a:p>
            <a:pPr lvl="2"/>
            <a:r>
              <a:rPr/>
              <a:t>Hoofdtekst - niveau drie</a:t>
            </a:r>
          </a:p>
          <a:p>
            <a:pPr lvl="3"/>
            <a:r>
              <a:rPr/>
              <a:t>Hoofdtekst - niveau vier</a:t>
            </a:r>
          </a:p>
          <a:p>
            <a:pPr lvl="4"/>
            <a:r>
              <a:rPr/>
              <a:t>Hoofdtekst - niveau vijf</a:t>
            </a:r>
          </a:p>
        </p:txBody>
      </p:sp>
      <p:sp>
        <p:nvSpPr>
          <p:cNvPr id="4" name="Shape 12"/>
          <p:cNvSpPr>
            <a:spLocks noGrp="1"/>
          </p:cNvSpPr>
          <p:nvPr>
            <p:ph type="sldNum" sz="quarter" idx="10"/>
          </p:nvPr>
        </p:nvSpPr>
        <p:spPr>
          <a:xfrm>
            <a:off x="8547100" y="6435725"/>
            <a:ext cx="274638" cy="317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C03AD-5B89-A748-8E81-35DB2B3292B3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625177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107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 voor veel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397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389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0F13-7B4D-294E-9D33-67ACA184FE37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247B-329E-F848-9D8E-09585C871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89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0F13-7B4D-294E-9D33-67ACA184FE37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247B-329E-F848-9D8E-09585C871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75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7B789-CE2C-654E-9064-58FFA5A5A953}" type="datetime1">
              <a:rPr lang="en-US"/>
              <a:pPr>
                <a:defRPr/>
              </a:pPr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9620D-3971-1E4F-B222-97B3A75D0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0F13-7B4D-294E-9D33-67ACA184FE37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247B-329E-F848-9D8E-09585C871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30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0F13-7B4D-294E-9D33-67ACA184FE37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247B-329E-F848-9D8E-09585C871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03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0F13-7B4D-294E-9D33-67ACA184FE37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247B-329E-F848-9D8E-09585C871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21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0F13-7B4D-294E-9D33-67ACA184FE37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247B-329E-F848-9D8E-09585C871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27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0F13-7B4D-294E-9D33-67ACA184FE37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247B-329E-F848-9D8E-09585C871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83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0F13-7B4D-294E-9D33-67ACA184FE37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247B-329E-F848-9D8E-09585C871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30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0F13-7B4D-294E-9D33-67ACA184FE37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247B-329E-F848-9D8E-09585C871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280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0F13-7B4D-294E-9D33-67ACA184FE37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247B-329E-F848-9D8E-09585C871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60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0F13-7B4D-294E-9D33-67ACA184FE37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247B-329E-F848-9D8E-09585C871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35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38231-2E3A-9447-86B4-0510E74C0F72}" type="datetime1">
              <a:rPr lang="en-US"/>
              <a:pPr>
                <a:defRPr/>
              </a:pPr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107AC-D987-E24E-991B-1E4360172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DD68F-6117-F548-B5D1-B6FE272C33DF}" type="datetime1">
              <a:rPr lang="en-US"/>
              <a:pPr>
                <a:defRPr/>
              </a:pPr>
              <a:t>11/10/17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3E2BA-A80A-BB4B-812F-A4C7BF0B5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89031-5EED-184E-AFF4-77B5A2C7381B}" type="datetime1">
              <a:rPr lang="en-US"/>
              <a:pPr>
                <a:defRPr/>
              </a:pPr>
              <a:t>11/10/17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4BB21-A25E-5F4F-B4AA-EDE64EDD5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A3A1C-B4BF-9044-B8BA-88719F0944D1}" type="datetime1">
              <a:rPr lang="en-US"/>
              <a:pPr>
                <a:defRPr/>
              </a:pPr>
              <a:t>11/10/17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A4E88-777B-0949-9FE3-6BCDAD182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17D98-57D7-7647-9813-9A882260F1C0}" type="datetime1">
              <a:rPr lang="en-US"/>
              <a:pPr>
                <a:defRPr/>
              </a:pPr>
              <a:t>11/10/17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4CAE5-F61D-F94E-979C-CD09CB3B5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FF9F1-B8CD-BB40-BBB3-CBCDB7A93D4B}" type="datetime1">
              <a:rPr lang="en-US"/>
              <a:pPr>
                <a:defRPr/>
              </a:pPr>
              <a:t>11/10/17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B3DA1-C4CC-9745-85F5-91946ECD3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9952C-02FE-8E44-90F7-C4350CA5036E}" type="datetime1">
              <a:rPr lang="en-US"/>
              <a:pPr>
                <a:defRPr/>
              </a:pPr>
              <a:t>11/10/17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51ED2-328B-AE42-ABB8-3E189A6BFE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60FD3FE-6BB9-A74A-B829-669BD15C6014}" type="datetime1">
              <a:rPr lang="en-US"/>
              <a:pPr>
                <a:defRPr/>
              </a:pPr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2947D18-1C65-0C4C-911A-3CE51E53A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10F13-7B4D-294E-9D33-67ACA184FE37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C247B-329E-F848-9D8E-09585C871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4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28.png"/><Relationship Id="rId1" Type="http://schemas.microsoft.com/office/2007/relationships/media" Target="file://localhost/Users/ivo/Dropbox/20172018_ParticlePhysics1/CERN-VIDEORUSH-2011-131.mp4" TargetMode="External"/><Relationship Id="rId2" Type="http://schemas.openxmlformats.org/officeDocument/2006/relationships/video" Target="file://localhost/Users/ivo/Dropbox/20172018_ParticlePhysics1/CERN-VIDEORUSH-2011-131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png"/><Relationship Id="rId6" Type="http://schemas.openxmlformats.org/officeDocument/2006/relationships/image" Target="../media/image48.jpe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jpeg"/><Relationship Id="rId1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60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58.emf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oleObject" Target="../embeddings/oleObject8.bin"/><Relationship Id="rId10" Type="http://schemas.openxmlformats.org/officeDocument/2006/relationships/image" Target="../media/image5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jp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63.gif"/><Relationship Id="rId5" Type="http://schemas.openxmlformats.org/officeDocument/2006/relationships/oleObject" Target="../embeddings/oleObject9.bin"/><Relationship Id="rId6" Type="http://schemas.openxmlformats.org/officeDocument/2006/relationships/image" Target="../media/image7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0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g"/><Relationship Id="rId3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g"/><Relationship Id="rId3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g"/><Relationship Id="rId3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6" Type="http://schemas.openxmlformats.org/officeDocument/2006/relationships/image" Target="../media/image70.jpg"/><Relationship Id="rId7" Type="http://schemas.openxmlformats.org/officeDocument/2006/relationships/image" Target="../media/image91.jpg"/><Relationship Id="rId8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4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9.jpg"/><Relationship Id="rId3" Type="http://schemas.openxmlformats.org/officeDocument/2006/relationships/image" Target="../media/image10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oleObject" Target="../embeddings/oleObject3.bin"/><Relationship Id="rId8" Type="http://schemas.openxmlformats.org/officeDocument/2006/relationships/image" Target="../media/image11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jpeg"/><Relationship Id="rId9" Type="http://schemas.openxmlformats.org/officeDocument/2006/relationships/image" Target="../media/image22.jpeg"/><Relationship Id="rId10" Type="http://schemas.openxmlformats.org/officeDocument/2006/relationships/image" Target="../media/image23.png"/><Relationship Id="rId11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oleObject" Target="../embeddings/oleObject5.bin"/><Relationship Id="rId7" Type="http://schemas.openxmlformats.org/officeDocument/2006/relationships/image" Target="../media/image11.e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1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Puzzle_missing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4716016" y="5583143"/>
            <a:ext cx="4114246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dirty="0" smtClean="0">
                <a:solidFill>
                  <a:srgbClr val="3366FF"/>
                </a:solidFill>
                <a:latin typeface="Copperplate Gothic Bold" charset="0"/>
                <a:cs typeface="Copperplate Gothic Bold" charset="0"/>
              </a:rPr>
              <a:t>Higgs physics</a:t>
            </a:r>
            <a:endParaRPr lang="en-US" sz="4000" dirty="0">
              <a:solidFill>
                <a:srgbClr val="3366FF"/>
              </a:solidFill>
              <a:latin typeface="Copperplate Gothic Bold" charset="0"/>
              <a:cs typeface="Copperplate Gothic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08104" y="6341258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Ivo van Vulpen (Nikhef/</a:t>
            </a:r>
            <a:r>
              <a:rPr lang="en-US" sz="2000" dirty="0" err="1" smtClean="0"/>
              <a:t>UvA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74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9 at 21.39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183715"/>
            <a:ext cx="6350000" cy="14859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Screen Shot 2014-08-29 at 21.40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409" y="1182464"/>
            <a:ext cx="2095500" cy="46228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3528" y="411402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Higgs production and decay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3945250"/>
            <a:ext cx="388843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Test all combinations</a:t>
            </a:r>
            <a:endParaRPr lang="en-US" sz="2800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53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367644" y="474366"/>
            <a:ext cx="0" cy="62670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27584" y="6379022"/>
            <a:ext cx="69847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91680" y="334615"/>
            <a:ext cx="237626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</a:t>
            </a:r>
            <a:r>
              <a:rPr lang="en-US" sz="2400" dirty="0" smtClean="0">
                <a:solidFill>
                  <a:srgbClr val="FFFF00"/>
                </a:solidFill>
              </a:rPr>
              <a:t>roton-proton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63688" y="2787914"/>
            <a:ext cx="3168353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-jets </a:t>
            </a:r>
            <a:r>
              <a:rPr lang="en-US" sz="1600" dirty="0" smtClean="0">
                <a:solidFill>
                  <a:srgbClr val="FFFF00"/>
                </a:solidFill>
              </a:rPr>
              <a:t>(0.1&lt;</a:t>
            </a:r>
            <a:r>
              <a:rPr lang="en-US" sz="1600" dirty="0" err="1" smtClean="0">
                <a:solidFill>
                  <a:srgbClr val="FFFF00"/>
                </a:solidFill>
              </a:rPr>
              <a:t>m</a:t>
            </a:r>
            <a:r>
              <a:rPr lang="en-US" sz="1600" baseline="-25000" dirty="0" err="1" smtClean="0">
                <a:solidFill>
                  <a:srgbClr val="FFFF00"/>
                </a:solidFill>
              </a:rPr>
              <a:t>jj</a:t>
            </a:r>
            <a:r>
              <a:rPr lang="en-US" sz="1600" dirty="0" smtClean="0">
                <a:solidFill>
                  <a:srgbClr val="FFFF00"/>
                </a:solidFill>
              </a:rPr>
              <a:t>&lt;5 </a:t>
            </a:r>
            <a:r>
              <a:rPr lang="en-US" sz="1600" dirty="0" err="1" smtClean="0">
                <a:solidFill>
                  <a:srgbClr val="FFFF00"/>
                </a:solidFill>
              </a:rPr>
              <a:t>TeV</a:t>
            </a:r>
            <a:r>
              <a:rPr lang="en-US" sz="1600" dirty="0" smtClean="0">
                <a:solidFill>
                  <a:srgbClr val="FFFF00"/>
                </a:solidFill>
              </a:rPr>
              <a:t>)</a:t>
            </a:r>
            <a:r>
              <a:rPr lang="en-US" sz="1200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63688" y="5733256"/>
            <a:ext cx="2376264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higgs</a:t>
            </a:r>
            <a:r>
              <a:rPr lang="en-US" sz="3200" dirty="0" err="1" smtClean="0">
                <a:solidFill>
                  <a:srgbClr val="FFFF00"/>
                </a:solidFill>
                <a:latin typeface="Times New Roman"/>
                <a:cs typeface="Times New Roman"/>
                <a:sym typeface="Wingdings"/>
              </a:rPr>
              <a:t>γγ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  <a:sym typeface="Wingdings"/>
              </a:rPr>
              <a:t>/4μ</a:t>
            </a:r>
            <a:endParaRPr lang="en-US" sz="24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74444" y="4982285"/>
            <a:ext cx="237626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Z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μ</a:t>
            </a:r>
            <a:r>
              <a:rPr lang="en-US" sz="2400" baseline="30000" dirty="0" err="1" smtClean="0">
                <a:solidFill>
                  <a:srgbClr val="FFFF00"/>
                </a:solidFill>
                <a:sym typeface="Wingdings"/>
              </a:rPr>
              <a:t>+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μ</a:t>
            </a:r>
            <a:r>
              <a:rPr lang="en-US" sz="2400" baseline="30000" dirty="0" smtClean="0">
                <a:solidFill>
                  <a:srgbClr val="FFFF00"/>
                </a:solidFill>
                <a:sym typeface="Wingdings"/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5576" y="40235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 smtClean="0">
                <a:solidFill>
                  <a:srgbClr val="FFFFFF"/>
                </a:solidFill>
              </a:rPr>
              <a:t>11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5576" y="89712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 smtClean="0">
                <a:solidFill>
                  <a:srgbClr val="FFFFFF"/>
                </a:solidFill>
              </a:rPr>
              <a:t>10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5576" y="141047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55576" y="190523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 smtClean="0">
                <a:solidFill>
                  <a:srgbClr val="FFFFFF"/>
                </a:solidFill>
              </a:rPr>
              <a:t>8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55576" y="241858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55576" y="291334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55576" y="342669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 smtClean="0">
                <a:solidFill>
                  <a:srgbClr val="FFFFFF"/>
                </a:solidFill>
              </a:rPr>
              <a:t>5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5576" y="392145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55576" y="443480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55576" y="492957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55576" y="544291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 smtClean="0">
                <a:solidFill>
                  <a:srgbClr val="FFFFFF"/>
                </a:solidFill>
              </a:rPr>
              <a:t>1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55576" y="593768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09476" y="4807305"/>
            <a:ext cx="3384376" cy="1323439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latin typeface="Calibri" charset="0"/>
                <a:ea typeface="Calibri" charset="0"/>
                <a:cs typeface="Calibri" charset="0"/>
              </a:rPr>
              <a:t>Access rare </a:t>
            </a:r>
            <a:r>
              <a:rPr lang="nl-NL" sz="2000" b="1" dirty="0" err="1" smtClean="0">
                <a:latin typeface="Calibri" charset="0"/>
                <a:ea typeface="Calibri" charset="0"/>
                <a:cs typeface="Calibri" charset="0"/>
              </a:rPr>
              <a:t>processes</a:t>
            </a:r>
            <a:r>
              <a:rPr lang="nl-NL" sz="2000" b="1" dirty="0" smtClean="0">
                <a:latin typeface="Calibri" charset="0"/>
                <a:ea typeface="Calibri" charset="0"/>
                <a:cs typeface="Calibri" charset="0"/>
              </a:rPr>
              <a:t>:</a:t>
            </a:r>
            <a:br>
              <a:rPr lang="nl-NL" sz="2000" b="1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nl-NL" sz="2000" dirty="0" smtClean="0"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nl-NL" sz="2000" dirty="0">
                <a:latin typeface="Calibri" charset="0"/>
                <a:ea typeface="Calibri" charset="0"/>
                <a:cs typeface="Calibri" charset="0"/>
              </a:rPr>
              <a:t>- focus on </a:t>
            </a:r>
            <a:r>
              <a:rPr lang="nl-NL" sz="2000" dirty="0" err="1">
                <a:latin typeface="Calibri" charset="0"/>
                <a:ea typeface="Calibri" charset="0"/>
                <a:cs typeface="Calibri" charset="0"/>
              </a:rPr>
              <a:t>clear</a:t>
            </a:r>
            <a:r>
              <a:rPr lang="nl-NL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nl-NL" sz="2000" dirty="0" err="1">
                <a:latin typeface="Calibri" charset="0"/>
                <a:ea typeface="Calibri" charset="0"/>
                <a:cs typeface="Calibri" charset="0"/>
              </a:rPr>
              <a:t>signatures</a:t>
            </a:r>
            <a:r>
              <a:rPr lang="nl-NL" sz="2000" dirty="0" smtClean="0">
                <a:latin typeface="Calibri" charset="0"/>
                <a:ea typeface="Calibri" charset="0"/>
                <a:cs typeface="Calibri" charset="0"/>
              </a:rPr>
              <a:t>:</a:t>
            </a:r>
            <a:br>
              <a:rPr lang="nl-NL" sz="20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nl-NL" sz="2000" dirty="0" smtClean="0"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nl-NL" sz="2000" dirty="0" err="1" smtClean="0">
                <a:latin typeface="Calibri" charset="0"/>
                <a:ea typeface="Calibri" charset="0"/>
                <a:cs typeface="Calibri" charset="0"/>
              </a:rPr>
              <a:t>leptons</a:t>
            </a:r>
            <a:r>
              <a:rPr lang="nl-NL" sz="2000" dirty="0"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nl-NL" sz="2000" dirty="0" err="1">
                <a:latin typeface="Calibri" charset="0"/>
                <a:ea typeface="Calibri" charset="0"/>
                <a:cs typeface="Calibri" charset="0"/>
              </a:rPr>
              <a:t>photons</a:t>
            </a:r>
            <a:r>
              <a:rPr lang="nl-NL" sz="2000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nl-NL" sz="2000" dirty="0">
                <a:latin typeface="Calibri" charset="0"/>
                <a:ea typeface="Calibri" charset="0"/>
                <a:cs typeface="Calibri" charset="0"/>
              </a:rPr>
            </a:br>
            <a:r>
              <a:rPr lang="nl-NL" sz="2000" dirty="0"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nl-NL" sz="2000" dirty="0" smtClean="0">
                <a:latin typeface="Calibri" charset="0"/>
                <a:ea typeface="Calibri" charset="0"/>
                <a:cs typeface="Calibri" charset="0"/>
              </a:rPr>
              <a:t>- </a:t>
            </a:r>
            <a:r>
              <a:rPr lang="nl-NL" sz="2000" dirty="0" err="1" smtClean="0">
                <a:latin typeface="Calibri" charset="0"/>
                <a:ea typeface="Calibri" charset="0"/>
                <a:cs typeface="Calibri" charset="0"/>
              </a:rPr>
              <a:t>study</a:t>
            </a:r>
            <a:r>
              <a:rPr lang="nl-NL" sz="2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nl-NL" sz="2000" dirty="0" err="1" smtClean="0">
                <a:latin typeface="Calibri" charset="0"/>
                <a:ea typeface="Calibri" charset="0"/>
                <a:cs typeface="Calibri" charset="0"/>
              </a:rPr>
              <a:t>many</a:t>
            </a:r>
            <a:r>
              <a:rPr lang="nl-NL" sz="2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nl-NL" sz="2000" dirty="0" err="1" smtClean="0">
                <a:latin typeface="Calibri" charset="0"/>
                <a:ea typeface="Calibri" charset="0"/>
                <a:cs typeface="Calibri" charset="0"/>
              </a:rPr>
              <a:t>collisions</a:t>
            </a:r>
            <a:endParaRPr lang="nl-NL" sz="2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292521" y="6453336"/>
            <a:ext cx="3231807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production process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690797" y="6669360"/>
            <a:ext cx="44915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23528" y="2581376"/>
            <a:ext cx="0" cy="48758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 rot="16200000">
            <a:off x="-730231" y="1277326"/>
            <a:ext cx="2038043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production rate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076056" y="620688"/>
            <a:ext cx="0" cy="4678214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lg" len="lg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64088" y="2276872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10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9</a:t>
            </a:r>
            <a:endParaRPr lang="en-US" sz="2800" b="1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3113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ERN-VIDEORUSH-2011-131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2" y="877567"/>
            <a:ext cx="9141748" cy="51422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404664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Large Hadron Collider at CERN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12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3" descr="EventDisplay_Multijet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8675" y="2790825"/>
            <a:ext cx="3598863" cy="21097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4387" name="Picture 4" descr="EventDisplay_Higgs_4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89063"/>
            <a:ext cx="4800600" cy="28781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4388" name="Picture 5" descr="EventDisplay_Higgs_4mu_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350" y="4418013"/>
            <a:ext cx="3524250" cy="22764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4389" name="Picture 3" descr="EventDisplay_ATLAS_Zmumu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048000"/>
            <a:ext cx="3255963" cy="2286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4390" name="Picture 3" descr="EventDisplay_DijetHighes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11463" cy="24701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4391" name="Picture 3" descr="EventDisplay_Dijet_Highest_PtJet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188" y="5094288"/>
            <a:ext cx="1751012" cy="15430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4392" name="Picture 3" descr="EventDisplay_ATLAS_4mu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663" y="0"/>
            <a:ext cx="4333875" cy="27908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004048" y="188640"/>
            <a:ext cx="39624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 billion pictures per second</a:t>
            </a:r>
          </a:p>
        </p:txBody>
      </p:sp>
    </p:spTree>
    <p:extLst>
      <p:ext uri="{BB962C8B-B14F-4D97-AF65-F5344CB8AC3E}">
        <p14:creationId xmlns:p14="http://schemas.microsoft.com/office/powerpoint/2010/main" val="3894875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292800" y="4884460"/>
            <a:ext cx="3749833" cy="13528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392" name="Picture 3" descr="EventDisplay_ATLAS_4mu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26111"/>
            <a:ext cx="3312115" cy="213285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420795" y="5445224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- 1 billion per second</a:t>
            </a:r>
            <a:br>
              <a:rPr lang="en-US" dirty="0" smtClean="0"/>
            </a:br>
            <a:r>
              <a:rPr lang="en-US" dirty="0" smtClean="0"/>
              <a:t>  …. can only store 200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20795" y="4997877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Tricky: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3534" y="1716107"/>
            <a:ext cx="3162322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mall number 4-muon events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69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EventDisplay_ATLAS_4mu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5775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308350" y="1963607"/>
            <a:ext cx="5548431" cy="8367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289300" y="1570885"/>
            <a:ext cx="1899437" cy="12231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239262" y="2798865"/>
            <a:ext cx="1071527" cy="10531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92175" y="2787650"/>
            <a:ext cx="3116175" cy="14487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267410" y="4648200"/>
            <a:ext cx="2843803" cy="19647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29200" y="1201553"/>
            <a:ext cx="781629" cy="369332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muon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86171" y="1778941"/>
            <a:ext cx="781629" cy="369332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muon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7771" y="3852011"/>
            <a:ext cx="781629" cy="369332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muon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4051711"/>
            <a:ext cx="781629" cy="369332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muon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66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u_Bolin_bulldoz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4879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0" y="4495800"/>
            <a:ext cx="1171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Liu Bolin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90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zzle_missing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67744" y="1772816"/>
            <a:ext cx="4896544" cy="2448272"/>
          </a:xfrm>
          <a:prstGeom prst="round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43808" y="2488540"/>
            <a:ext cx="388843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discovery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61979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eynman_Higgs_Z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22753"/>
            <a:ext cx="2897617" cy="1260112"/>
          </a:xfrm>
          <a:prstGeom prst="rect">
            <a:avLst/>
          </a:prstGeom>
        </p:spPr>
      </p:pic>
      <p:pic>
        <p:nvPicPr>
          <p:cNvPr id="5" name="Picture 4" descr="Feynman_Higgs_gammagam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4" y="1412896"/>
            <a:ext cx="3305675" cy="108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436602"/>
            <a:ext cx="4104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</a:rPr>
              <a:t>Higgs boson decay to 2 photons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72712" y="1052736"/>
            <a:ext cx="62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μ</a:t>
            </a:r>
            <a:r>
              <a:rPr lang="en-US" baseline="30000" dirty="0" smtClean="0">
                <a:solidFill>
                  <a:srgbClr val="FFFFFF"/>
                </a:solidFill>
              </a:rPr>
              <a:t>+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92558" y="1496734"/>
            <a:ext cx="62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μ</a:t>
            </a:r>
            <a:r>
              <a:rPr lang="en-US" baseline="30000" dirty="0" smtClean="0">
                <a:solidFill>
                  <a:srgbClr val="FFFFFF"/>
                </a:solidFill>
              </a:rPr>
              <a:t>-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86983" y="1801354"/>
            <a:ext cx="62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μ</a:t>
            </a:r>
            <a:r>
              <a:rPr lang="en-US" baseline="30000" dirty="0" smtClean="0">
                <a:solidFill>
                  <a:srgbClr val="FFFFFF"/>
                </a:solidFill>
              </a:rPr>
              <a:t>+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92558" y="2204864"/>
            <a:ext cx="62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μ</a:t>
            </a:r>
            <a:r>
              <a:rPr lang="en-US" baseline="30000" dirty="0" smtClean="0">
                <a:solidFill>
                  <a:srgbClr val="FFFFFF"/>
                </a:solidFill>
              </a:rPr>
              <a:t>-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0462" y="1315929"/>
            <a:ext cx="62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γ</a:t>
            </a:r>
            <a:endParaRPr lang="en-US" sz="2400" baseline="30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61941" y="2021200"/>
            <a:ext cx="62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γ</a:t>
            </a:r>
            <a:endParaRPr lang="en-US" sz="2400" baseline="30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Mass_CMSdiphoton_gammagamma_run194108_evt564224000_ispy_3d-annotated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5" y="3609280"/>
            <a:ext cx="3647647" cy="2340000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792230" y="5513653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CMS di-photon event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" name="Picture 15" descr="EventDisplay_ATLAS_4mu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93" y="3609280"/>
            <a:ext cx="3634952" cy="2340000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058865" y="5570729"/>
            <a:ext cx="2575414" cy="36933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ATLAS 4 lepton event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0032" y="415071"/>
            <a:ext cx="4283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</a:rPr>
              <a:t>Higgs boson decay to 4 leptons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40868" y="1553439"/>
            <a:ext cx="955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higgs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2837" y="1769463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top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12160" y="1743615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top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88224" y="1609055"/>
            <a:ext cx="955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FFFF"/>
                </a:solidFill>
              </a:rPr>
              <a:t>higgs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4288" y="1343505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Z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64288" y="202077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Z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724128" y="4509120"/>
            <a:ext cx="576064" cy="792088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148064" y="4509120"/>
            <a:ext cx="1152128" cy="576064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300192" y="4149080"/>
            <a:ext cx="2304256" cy="36004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300192" y="4077072"/>
            <a:ext cx="864096" cy="432048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764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MS_diphoton_image1_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3"/>
          <a:stretch/>
        </p:blipFill>
        <p:spPr>
          <a:xfrm>
            <a:off x="816698" y="2802547"/>
            <a:ext cx="3107230" cy="32400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TLAS_Higgs_4lepton_fig_04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233" y="2780928"/>
            <a:ext cx="3377215" cy="32400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23528" y="436602"/>
            <a:ext cx="4104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</a:rPr>
              <a:t>Higgs boson decay to 2 photons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60032" y="415071"/>
            <a:ext cx="4283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</a:rPr>
              <a:t>Higgs boson decay to 4 leptons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23" name="Picture 22" descr="Feynman_Higgs_Z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22753"/>
            <a:ext cx="2897617" cy="1260112"/>
          </a:xfrm>
          <a:prstGeom prst="rect">
            <a:avLst/>
          </a:prstGeom>
        </p:spPr>
      </p:pic>
      <p:pic>
        <p:nvPicPr>
          <p:cNvPr id="24" name="Picture 23" descr="Feynman_Higgs_gammagam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4" y="1412896"/>
            <a:ext cx="3305675" cy="1080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172712" y="1052736"/>
            <a:ext cx="62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μ</a:t>
            </a:r>
            <a:r>
              <a:rPr lang="en-US" baseline="30000" dirty="0" smtClean="0">
                <a:solidFill>
                  <a:srgbClr val="FFFFFF"/>
                </a:solidFill>
              </a:rPr>
              <a:t>+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92558" y="1496734"/>
            <a:ext cx="62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μ</a:t>
            </a:r>
            <a:r>
              <a:rPr lang="en-US" baseline="30000" dirty="0" smtClean="0">
                <a:solidFill>
                  <a:srgbClr val="FFFFFF"/>
                </a:solidFill>
              </a:rPr>
              <a:t>-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86983" y="1801354"/>
            <a:ext cx="62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μ</a:t>
            </a:r>
            <a:r>
              <a:rPr lang="en-US" baseline="30000" dirty="0" smtClean="0">
                <a:solidFill>
                  <a:srgbClr val="FFFFFF"/>
                </a:solidFill>
              </a:rPr>
              <a:t>+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92558" y="2204864"/>
            <a:ext cx="62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μ</a:t>
            </a:r>
            <a:r>
              <a:rPr lang="en-US" baseline="30000" dirty="0" smtClean="0">
                <a:solidFill>
                  <a:srgbClr val="FFFFFF"/>
                </a:solidFill>
              </a:rPr>
              <a:t>-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80462" y="1315929"/>
            <a:ext cx="62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γ</a:t>
            </a:r>
            <a:endParaRPr lang="en-US" sz="2400" baseline="30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61941" y="2021200"/>
            <a:ext cx="62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γ</a:t>
            </a:r>
            <a:endParaRPr lang="en-US" sz="2400" baseline="30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40868" y="1553439"/>
            <a:ext cx="955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higgs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82837" y="1769463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top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12160" y="1743615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top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88224" y="1609055"/>
            <a:ext cx="955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FFFF"/>
                </a:solidFill>
              </a:rPr>
              <a:t>higgs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5656" y="6165304"/>
            <a:ext cx="6336704" cy="576064"/>
          </a:xfrm>
          <a:prstGeom prst="rect">
            <a:avLst/>
          </a:prstGeom>
          <a:solidFill>
            <a:srgbClr val="F6FFA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86877" y="6265850"/>
            <a:ext cx="616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ATLAS+CMS</a:t>
            </a:r>
            <a:r>
              <a:rPr lang="en-US" dirty="0"/>
              <a:t>: </a:t>
            </a:r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= 125.09 ± 0.21(stat) ± 0.11(</a:t>
            </a:r>
            <a:r>
              <a:rPr lang="en-US" dirty="0" err="1"/>
              <a:t>syst</a:t>
            </a:r>
            <a:r>
              <a:rPr lang="en-US" dirty="0"/>
              <a:t>)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164288" y="1343505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Z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202077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Z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40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ndardModel_cernmu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00" y="2209800"/>
            <a:ext cx="5842000" cy="3505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443831" y="1383159"/>
            <a:ext cx="8649369" cy="2143001"/>
            <a:chOff x="443831" y="1383159"/>
            <a:chExt cx="8649369" cy="2143001"/>
          </a:xfrm>
        </p:grpSpPr>
        <p:sp>
          <p:nvSpPr>
            <p:cNvPr id="2" name="TextBox 15"/>
            <p:cNvSpPr txBox="1">
              <a:spLocks noChangeArrowheads="1"/>
            </p:cNvSpPr>
            <p:nvPr/>
          </p:nvSpPr>
          <p:spPr bwMode="auto">
            <a:xfrm>
              <a:off x="6754210" y="1383159"/>
              <a:ext cx="2338990" cy="461665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2400" dirty="0">
                  <a:solidFill>
                    <a:srgbClr val="FFFFFF"/>
                  </a:solidFill>
                </a:rPr>
                <a:t>f</a:t>
              </a:r>
              <a:r>
                <a:rPr lang="en-US" sz="2400" dirty="0" smtClean="0">
                  <a:solidFill>
                    <a:srgbClr val="FFFFFF"/>
                  </a:solidFill>
                </a:rPr>
                <a:t>orce carriers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8441" name="TextBox 16"/>
            <p:cNvSpPr txBox="1">
              <a:spLocks noChangeArrowheads="1"/>
            </p:cNvSpPr>
            <p:nvPr/>
          </p:nvSpPr>
          <p:spPr bwMode="auto">
            <a:xfrm>
              <a:off x="443831" y="2462981"/>
              <a:ext cx="2039937" cy="461963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2400" dirty="0">
                  <a:solidFill>
                    <a:srgbClr val="FFFFFF"/>
                  </a:solidFill>
                </a:rPr>
                <a:t>i</a:t>
              </a:r>
              <a:r>
                <a:rPr lang="en-US" sz="2400" dirty="0" smtClean="0">
                  <a:solidFill>
                    <a:srgbClr val="FFFFFF"/>
                  </a:solidFill>
                </a:rPr>
                <a:t>nteractions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H="1" flipV="1">
              <a:off x="2590800" y="2924944"/>
              <a:ext cx="1477144" cy="601216"/>
            </a:xfrm>
            <a:prstGeom prst="straightConnector1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5105400" y="1905000"/>
              <a:ext cx="1905000" cy="1066800"/>
            </a:xfrm>
            <a:prstGeom prst="straightConnector1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1191291" y="6123061"/>
            <a:ext cx="3511538" cy="461665"/>
          </a:xfrm>
          <a:prstGeom prst="rect">
            <a:avLst/>
          </a:prstGeom>
          <a:solidFill>
            <a:srgbClr val="F5FFC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dirty="0"/>
              <a:t>g</a:t>
            </a:r>
            <a:r>
              <a:rPr lang="en-US" sz="2400" dirty="0" smtClean="0"/>
              <a:t>auge boson masses</a:t>
            </a:r>
            <a:endParaRPr lang="en-US" sz="2400" dirty="0"/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6324600" y="3960018"/>
            <a:ext cx="2743200" cy="461963"/>
          </a:xfrm>
          <a:prstGeom prst="rect">
            <a:avLst/>
          </a:prstGeom>
          <a:solidFill>
            <a:srgbClr val="F5FFC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dirty="0"/>
              <a:t>f</a:t>
            </a:r>
            <a:r>
              <a:rPr lang="en-US" sz="2400" dirty="0" smtClean="0"/>
              <a:t>ermion masses</a:t>
            </a:r>
            <a:endParaRPr lang="en-US" sz="2400" dirty="0"/>
          </a:p>
        </p:txBody>
      </p:sp>
      <p:cxnSp>
        <p:nvCxnSpPr>
          <p:cNvPr id="18438" name="Straight Arrow Connector 6"/>
          <p:cNvCxnSpPr>
            <a:cxnSpLocks noChangeShapeType="1"/>
          </p:cNvCxnSpPr>
          <p:nvPr/>
        </p:nvCxnSpPr>
        <p:spPr bwMode="auto">
          <a:xfrm>
            <a:off x="4331655" y="4876800"/>
            <a:ext cx="0" cy="1164497"/>
          </a:xfrm>
          <a:prstGeom prst="straightConnector1">
            <a:avLst/>
          </a:prstGeom>
          <a:noFill/>
          <a:ln w="38100">
            <a:solidFill>
              <a:srgbClr val="FEFE5E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0" name="Straight Arrow Connector 11"/>
          <p:cNvCxnSpPr>
            <a:cxnSpLocks noChangeShapeType="1"/>
          </p:cNvCxnSpPr>
          <p:nvPr/>
        </p:nvCxnSpPr>
        <p:spPr bwMode="auto">
          <a:xfrm>
            <a:off x="5274982" y="4876800"/>
            <a:ext cx="1186173" cy="1164497"/>
          </a:xfrm>
          <a:prstGeom prst="straightConnector1">
            <a:avLst/>
          </a:prstGeom>
          <a:noFill/>
          <a:ln w="38100">
            <a:solidFill>
              <a:srgbClr val="FEFE5E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4" name="TextBox 4"/>
          <p:cNvSpPr txBox="1">
            <a:spLocks noChangeArrowheads="1"/>
          </p:cNvSpPr>
          <p:nvPr/>
        </p:nvSpPr>
        <p:spPr bwMode="auto">
          <a:xfrm>
            <a:off x="6086872" y="6174432"/>
            <a:ext cx="2090283" cy="461665"/>
          </a:xfrm>
          <a:prstGeom prst="rect">
            <a:avLst/>
          </a:prstGeom>
          <a:solidFill>
            <a:srgbClr val="FAFFC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dirty="0"/>
              <a:t>Higgs </a:t>
            </a:r>
            <a:r>
              <a:rPr lang="en-US" sz="2400" dirty="0" smtClean="0"/>
              <a:t>boson</a:t>
            </a:r>
            <a:endParaRPr lang="en-US" sz="2400" dirty="0"/>
          </a:p>
        </p:txBody>
      </p:sp>
      <p:pic>
        <p:nvPicPr>
          <p:cNvPr id="14" name="Picture 13" descr="Screen Shot 2016-09-09 at 21.30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60" y="3543094"/>
            <a:ext cx="422936" cy="254000"/>
          </a:xfrm>
          <a:prstGeom prst="rect">
            <a:avLst/>
          </a:prstGeom>
        </p:spPr>
      </p:pic>
      <p:pic>
        <p:nvPicPr>
          <p:cNvPr id="27" name="Picture 26" descr="Screen Shot 2016-09-09 at 21.30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78" y="3960017"/>
            <a:ext cx="317792" cy="349515"/>
          </a:xfrm>
          <a:prstGeom prst="rect">
            <a:avLst/>
          </a:prstGeom>
        </p:spPr>
      </p:pic>
      <p:cxnSp>
        <p:nvCxnSpPr>
          <p:cNvPr id="20" name="Straight Arrow Connector 11"/>
          <p:cNvCxnSpPr>
            <a:cxnSpLocks noChangeShapeType="1"/>
          </p:cNvCxnSpPr>
          <p:nvPr/>
        </p:nvCxnSpPr>
        <p:spPr bwMode="auto">
          <a:xfrm>
            <a:off x="5274982" y="4151048"/>
            <a:ext cx="937485" cy="0"/>
          </a:xfrm>
          <a:prstGeom prst="straightConnector1">
            <a:avLst/>
          </a:prstGeom>
          <a:noFill/>
          <a:ln w="38100">
            <a:solidFill>
              <a:srgbClr val="FEFE5E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1043608" y="406405"/>
            <a:ext cx="648072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3600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Structure</a:t>
            </a:r>
            <a:r>
              <a:rPr lang="nl-NL" sz="36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of the Standard Model</a:t>
            </a:r>
            <a:endParaRPr lang="nl-NL" sz="36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898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213895" y="3185254"/>
            <a:ext cx="4558632" cy="1336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2144296" y="5139453"/>
            <a:ext cx="2962441" cy="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108603" y="3519455"/>
            <a:ext cx="294105" cy="1620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08603" y="2898771"/>
            <a:ext cx="294105" cy="612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2665294" y="2245376"/>
            <a:ext cx="11988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181685" y="2143404"/>
            <a:ext cx="160421" cy="147053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181685" y="1646770"/>
            <a:ext cx="160421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81685" y="2845570"/>
            <a:ext cx="160421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77732" y="4131738"/>
            <a:ext cx="338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Standard Model:  	</a:t>
            </a:r>
            <a:r>
              <a:rPr lang="en-US" dirty="0" err="1" smtClean="0"/>
              <a:t>N</a:t>
            </a:r>
            <a:r>
              <a:rPr lang="en-US" baseline="-25000" dirty="0" err="1" smtClean="0"/>
              <a:t>bgr</a:t>
            </a:r>
            <a:r>
              <a:rPr lang="en-US" dirty="0" smtClean="0"/>
              <a:t> = 15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877736" y="3000369"/>
            <a:ext cx="276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physics:       	</a:t>
            </a:r>
            <a:r>
              <a:rPr lang="en-US" dirty="0" err="1" smtClean="0"/>
              <a:t>N</a:t>
            </a:r>
            <a:r>
              <a:rPr lang="en-US" baseline="-25000" dirty="0" err="1" smtClean="0"/>
              <a:t>sig</a:t>
            </a:r>
            <a:r>
              <a:rPr lang="en-US" dirty="0" smtClean="0"/>
              <a:t> = 5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911605" y="2038059"/>
            <a:ext cx="3352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Data:  		       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data</a:t>
            </a:r>
            <a:r>
              <a:rPr lang="en-US" dirty="0" smtClean="0"/>
              <a:t> = 25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419703" y="2205562"/>
            <a:ext cx="160421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419706" y="2882885"/>
            <a:ext cx="160421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419706" y="3509406"/>
            <a:ext cx="160421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828800" y="1972738"/>
            <a:ext cx="64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25</a:t>
            </a:r>
            <a:endParaRPr 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1828803" y="2683927"/>
            <a:ext cx="64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20</a:t>
            </a:r>
            <a:endParaRPr lang="en-US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1828806" y="3276585"/>
            <a:ext cx="64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15</a:t>
            </a:r>
            <a:endParaRPr lang="en-US" i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2402776" y="4118997"/>
            <a:ext cx="160421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402776" y="4745518"/>
            <a:ext cx="160421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811873" y="3920039"/>
            <a:ext cx="64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10</a:t>
            </a:r>
            <a:endParaRPr lang="en-US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1811876" y="4512697"/>
            <a:ext cx="64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   5</a:t>
            </a:r>
            <a:endParaRPr lang="en-US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4917811" y="389467"/>
            <a:ext cx="409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What is significance ?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5" name="TextBox 16"/>
          <p:cNvSpPr txBox="1">
            <a:spLocks noChangeArrowheads="1"/>
          </p:cNvSpPr>
          <p:nvPr/>
        </p:nvSpPr>
        <p:spPr bwMode="auto">
          <a:xfrm>
            <a:off x="1130665" y="5854516"/>
            <a:ext cx="6537679" cy="707886"/>
          </a:xfrm>
          <a:prstGeom prst="rect">
            <a:avLst/>
          </a:prstGeom>
          <a:solidFill>
            <a:srgbClr val="FFFFB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i="1" dirty="0" smtClean="0"/>
              <a:t>Significance: probability to measure N events (or more) </a:t>
            </a:r>
            <a:br>
              <a:rPr lang="en-US" sz="2000" i="1" dirty="0" smtClean="0"/>
            </a:br>
            <a:r>
              <a:rPr lang="en-US" sz="2000" i="1" dirty="0" smtClean="0"/>
              <a:t> 			 under the background-only hypothesis</a:t>
            </a:r>
          </a:p>
        </p:txBody>
      </p:sp>
    </p:spTree>
    <p:extLst>
      <p:ext uri="{BB962C8B-B14F-4D97-AF65-F5344CB8AC3E}">
        <p14:creationId xmlns:p14="http://schemas.microsoft.com/office/powerpoint/2010/main" val="3209740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Box 5"/>
          <p:cNvSpPr txBox="1">
            <a:spLocks noChangeArrowheads="1"/>
          </p:cNvSpPr>
          <p:nvPr/>
        </p:nvSpPr>
        <p:spPr bwMode="auto">
          <a:xfrm>
            <a:off x="381000" y="260350"/>
            <a:ext cx="60632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FFFFFF"/>
                </a:solidFill>
              </a:rPr>
              <a:t>A textbook discovery in slow-motion</a:t>
            </a:r>
            <a:endParaRPr lang="en-US" sz="2800" i="1" dirty="0">
              <a:solidFill>
                <a:srgbClr val="FFFFFF"/>
              </a:solidFill>
            </a:endParaRPr>
          </a:p>
        </p:txBody>
      </p:sp>
      <p:grpSp>
        <p:nvGrpSpPr>
          <p:cNvPr id="67586" name="Group 30"/>
          <p:cNvGrpSpPr>
            <a:grpSpLocks/>
          </p:cNvGrpSpPr>
          <p:nvPr/>
        </p:nvGrpSpPr>
        <p:grpSpPr bwMode="auto">
          <a:xfrm>
            <a:off x="381000" y="1708150"/>
            <a:ext cx="4999038" cy="4321175"/>
            <a:chOff x="-990599" y="3768900"/>
            <a:chExt cx="4998857" cy="4320000"/>
          </a:xfrm>
        </p:grpSpPr>
        <p:pic>
          <p:nvPicPr>
            <p:cNvPr id="3" name="Picture 2" descr="Figure_discoverypaper_excessbuildup_111a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90599" y="3768900"/>
              <a:ext cx="4998857" cy="4320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2" name="Rectangle 21"/>
            <p:cNvSpPr/>
            <p:nvPr/>
          </p:nvSpPr>
          <p:spPr>
            <a:xfrm>
              <a:off x="-92107" y="5351208"/>
              <a:ext cx="917542" cy="187591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7629" name="Picture 22" descr="ball_green.jpg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841" y="5486400"/>
              <a:ext cx="248094" cy="25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30" name="TextBox 23"/>
            <p:cNvSpPr txBox="1">
              <a:spLocks noChangeArrowheads="1"/>
            </p:cNvSpPr>
            <p:nvPr/>
          </p:nvSpPr>
          <p:spPr bwMode="auto">
            <a:xfrm>
              <a:off x="1363133" y="5435603"/>
              <a:ext cx="74506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8000"/>
                  </a:solidFill>
                </a:rPr>
                <a:t>dec/11</a:t>
              </a:r>
            </a:p>
          </p:txBody>
        </p:sp>
        <p:sp>
          <p:nvSpPr>
            <p:cNvPr id="67631" name="TextBox 24"/>
            <p:cNvSpPr txBox="1">
              <a:spLocks noChangeArrowheads="1"/>
            </p:cNvSpPr>
            <p:nvPr/>
          </p:nvSpPr>
          <p:spPr bwMode="auto">
            <a:xfrm>
              <a:off x="1617133" y="5102423"/>
              <a:ext cx="74506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00FF"/>
                  </a:solidFill>
                </a:rPr>
                <a:t>jul/11</a:t>
              </a:r>
            </a:p>
          </p:txBody>
        </p:sp>
        <p:pic>
          <p:nvPicPr>
            <p:cNvPr id="67632" name="Picture 25" descr="ball_blue.jpg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2497" y="5149201"/>
              <a:ext cx="220769" cy="21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 flipV="1">
              <a:off x="1582646" y="4300568"/>
              <a:ext cx="1711263" cy="17775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381000" y="1708150"/>
            <a:ext cx="4999038" cy="4321175"/>
            <a:chOff x="-990600" y="-622300"/>
            <a:chExt cx="4998858" cy="4320000"/>
          </a:xfrm>
        </p:grpSpPr>
        <p:pic>
          <p:nvPicPr>
            <p:cNvPr id="4" name="Picture 3" descr="Figure_discoverypaper_excessbuildup_112a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90600" y="-622300"/>
              <a:ext cx="4998858" cy="4320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" name="Rectangle 18"/>
            <p:cNvSpPr/>
            <p:nvPr/>
          </p:nvSpPr>
          <p:spPr>
            <a:xfrm>
              <a:off x="-60358" y="974291"/>
              <a:ext cx="917542" cy="1888611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flipV="1">
              <a:off x="1735040" y="-89045"/>
              <a:ext cx="1711263" cy="17775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7621" name="Picture 31" descr="ball_green.jpg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841" y="1112109"/>
              <a:ext cx="248094" cy="25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22" name="TextBox 32"/>
            <p:cNvSpPr txBox="1">
              <a:spLocks noChangeArrowheads="1"/>
            </p:cNvSpPr>
            <p:nvPr/>
          </p:nvSpPr>
          <p:spPr bwMode="auto">
            <a:xfrm>
              <a:off x="1363133" y="1061312"/>
              <a:ext cx="74506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8000"/>
                  </a:solidFill>
                </a:rPr>
                <a:t>dec/11</a:t>
              </a:r>
            </a:p>
          </p:txBody>
        </p:sp>
        <p:sp>
          <p:nvSpPr>
            <p:cNvPr id="67623" name="TextBox 33"/>
            <p:cNvSpPr txBox="1">
              <a:spLocks noChangeArrowheads="1"/>
            </p:cNvSpPr>
            <p:nvPr/>
          </p:nvSpPr>
          <p:spPr bwMode="auto">
            <a:xfrm>
              <a:off x="1617133" y="728132"/>
              <a:ext cx="74506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00FF"/>
                  </a:solidFill>
                </a:rPr>
                <a:t>jul/11</a:t>
              </a:r>
            </a:p>
          </p:txBody>
        </p:sp>
        <p:pic>
          <p:nvPicPr>
            <p:cNvPr id="67624" name="Picture 34" descr="ball_blue.jpg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2497" y="774910"/>
              <a:ext cx="220769" cy="21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25" name="Picture 35" descr="ball_brown.jpg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53584" y="795869"/>
              <a:ext cx="394216" cy="394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26" name="TextBox 36"/>
            <p:cNvSpPr txBox="1">
              <a:spLocks noChangeArrowheads="1"/>
            </p:cNvSpPr>
            <p:nvPr/>
          </p:nvSpPr>
          <p:spPr bwMode="auto">
            <a:xfrm>
              <a:off x="457203" y="761530"/>
              <a:ext cx="79586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800000"/>
                  </a:solidFill>
                </a:rPr>
                <a:t>mar/12</a:t>
              </a:r>
            </a:p>
          </p:txBody>
        </p:sp>
      </p:grpSp>
      <p:grpSp>
        <p:nvGrpSpPr>
          <p:cNvPr id="8" name="Group 59"/>
          <p:cNvGrpSpPr>
            <a:grpSpLocks/>
          </p:cNvGrpSpPr>
          <p:nvPr/>
        </p:nvGrpSpPr>
        <p:grpSpPr bwMode="auto">
          <a:xfrm>
            <a:off x="381000" y="1708150"/>
            <a:ext cx="4999038" cy="4321175"/>
            <a:chOff x="4907142" y="3962400"/>
            <a:chExt cx="4998858" cy="4320000"/>
          </a:xfrm>
        </p:grpSpPr>
        <p:pic>
          <p:nvPicPr>
            <p:cNvPr id="5" name="Picture 4" descr="Figure_discoverypaper_excessbuildup_113a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7142" y="3962400"/>
              <a:ext cx="4998858" cy="4320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Rectangle 20"/>
            <p:cNvSpPr/>
            <p:nvPr/>
          </p:nvSpPr>
          <p:spPr>
            <a:xfrm>
              <a:off x="5837384" y="5573275"/>
              <a:ext cx="917542" cy="1902894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 flipV="1">
              <a:off x="7602620" y="4452805"/>
              <a:ext cx="1711263" cy="304717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7610" name="Picture 38" descr="ball_green.jpg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4040" y="5686620"/>
              <a:ext cx="248094" cy="25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11" name="TextBox 39"/>
            <p:cNvSpPr txBox="1">
              <a:spLocks noChangeArrowheads="1"/>
            </p:cNvSpPr>
            <p:nvPr/>
          </p:nvSpPr>
          <p:spPr bwMode="auto">
            <a:xfrm>
              <a:off x="7281332" y="5635823"/>
              <a:ext cx="74506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8000"/>
                  </a:solidFill>
                </a:rPr>
                <a:t>dec/11</a:t>
              </a:r>
            </a:p>
          </p:txBody>
        </p:sp>
        <p:sp>
          <p:nvSpPr>
            <p:cNvPr id="67612" name="TextBox 40"/>
            <p:cNvSpPr txBox="1">
              <a:spLocks noChangeArrowheads="1"/>
            </p:cNvSpPr>
            <p:nvPr/>
          </p:nvSpPr>
          <p:spPr bwMode="auto">
            <a:xfrm>
              <a:off x="7535332" y="5302643"/>
              <a:ext cx="74506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00FF"/>
                  </a:solidFill>
                </a:rPr>
                <a:t>jul/11</a:t>
              </a:r>
            </a:p>
          </p:txBody>
        </p:sp>
        <p:pic>
          <p:nvPicPr>
            <p:cNvPr id="67613" name="Picture 41" descr="ball_blue.jpg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696" y="5349421"/>
              <a:ext cx="220769" cy="21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14" name="Picture 42" descr="ball_brown.jpg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71783" y="5370380"/>
              <a:ext cx="394216" cy="394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15" name="TextBox 43"/>
            <p:cNvSpPr txBox="1">
              <a:spLocks noChangeArrowheads="1"/>
            </p:cNvSpPr>
            <p:nvPr/>
          </p:nvSpPr>
          <p:spPr bwMode="auto">
            <a:xfrm>
              <a:off x="6375402" y="5336041"/>
              <a:ext cx="79586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800000"/>
                  </a:solidFill>
                </a:rPr>
                <a:t>mar/12</a:t>
              </a:r>
            </a:p>
          </p:txBody>
        </p:sp>
        <p:pic>
          <p:nvPicPr>
            <p:cNvPr id="67616" name="Picture 44" descr="ball_blue.jpg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4431" y="6495401"/>
              <a:ext cx="220769" cy="21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17" name="TextBox 45"/>
            <p:cNvSpPr txBox="1">
              <a:spLocks noChangeArrowheads="1"/>
            </p:cNvSpPr>
            <p:nvPr/>
          </p:nvSpPr>
          <p:spPr bwMode="auto">
            <a:xfrm>
              <a:off x="6493933" y="6397824"/>
              <a:ext cx="74506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00FF"/>
                  </a:solidFill>
                </a:rPr>
                <a:t>jul/12</a:t>
              </a:r>
            </a:p>
          </p:txBody>
        </p:sp>
      </p:grpSp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381000" y="1708150"/>
            <a:ext cx="8566150" cy="4322763"/>
            <a:chOff x="381001" y="1708666"/>
            <a:chExt cx="8565977" cy="4321617"/>
          </a:xfrm>
        </p:grpSpPr>
        <p:grpSp>
          <p:nvGrpSpPr>
            <p:cNvPr id="67591" name="Group 58"/>
            <p:cNvGrpSpPr>
              <a:grpSpLocks/>
            </p:cNvGrpSpPr>
            <p:nvPr/>
          </p:nvGrpSpPr>
          <p:grpSpPr bwMode="auto">
            <a:xfrm>
              <a:off x="381001" y="1708666"/>
              <a:ext cx="4998937" cy="4320029"/>
              <a:chOff x="4907142" y="-609600"/>
              <a:chExt cx="4998937" cy="4320029"/>
            </a:xfrm>
          </p:grpSpPr>
          <p:pic>
            <p:nvPicPr>
              <p:cNvPr id="7" name="Picture 6" descr="Figure_discoverypaper_excessbuildup_114a.pn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07142" y="-609600"/>
                <a:ext cx="4998937" cy="432002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5832636" y="974305"/>
                <a:ext cx="917556" cy="1950521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 flipV="1">
                <a:off x="7580438" y="-84276"/>
                <a:ext cx="1709703" cy="304719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67596" name="Picture 46" descr="ball_green.jpg"/>
              <p:cNvPicPr>
                <a:picLocks noChangeAspect="1"/>
              </p:cNvPicPr>
              <p:nvPr/>
            </p:nvPicPr>
            <p:blipFill>
              <a:blip r:embed="rId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7108" y="1103644"/>
                <a:ext cx="248094" cy="2525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597" name="TextBox 47"/>
              <p:cNvSpPr txBox="1">
                <a:spLocks noChangeArrowheads="1"/>
              </p:cNvSpPr>
              <p:nvPr/>
            </p:nvSpPr>
            <p:spPr bwMode="auto">
              <a:xfrm>
                <a:off x="7264400" y="1052847"/>
                <a:ext cx="1175520" cy="369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>
                    <a:solidFill>
                      <a:srgbClr val="008000"/>
                    </a:solidFill>
                  </a:rPr>
                  <a:t>dec/11</a:t>
                </a:r>
              </a:p>
            </p:txBody>
          </p:sp>
          <p:sp>
            <p:nvSpPr>
              <p:cNvPr id="67598" name="TextBox 48"/>
              <p:cNvSpPr txBox="1">
                <a:spLocks noChangeArrowheads="1"/>
              </p:cNvSpPr>
              <p:nvPr/>
            </p:nvSpPr>
            <p:spPr bwMode="auto">
              <a:xfrm>
                <a:off x="7518400" y="719667"/>
                <a:ext cx="1175520" cy="369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>
                    <a:solidFill>
                      <a:srgbClr val="0000FF"/>
                    </a:solidFill>
                  </a:rPr>
                  <a:t>Jul/11</a:t>
                </a:r>
              </a:p>
            </p:txBody>
          </p:sp>
          <p:pic>
            <p:nvPicPr>
              <p:cNvPr id="67599" name="Picture 49" descr="ball_blue.jpg"/>
              <p:cNvPicPr>
                <a:picLocks noChangeAspect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63764" y="766445"/>
                <a:ext cx="220769" cy="21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600" name="Picture 50" descr="ball_brown.jpg"/>
              <p:cNvPicPr>
                <a:picLocks noChangeAspect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954851" y="787404"/>
                <a:ext cx="394216" cy="394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601" name="TextBox 51"/>
              <p:cNvSpPr txBox="1">
                <a:spLocks noChangeArrowheads="1"/>
              </p:cNvSpPr>
              <p:nvPr/>
            </p:nvSpPr>
            <p:spPr bwMode="auto">
              <a:xfrm>
                <a:off x="6358468" y="753065"/>
                <a:ext cx="1255670" cy="369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>
                    <a:solidFill>
                      <a:srgbClr val="800000"/>
                    </a:solidFill>
                  </a:rPr>
                  <a:t>mar/12</a:t>
                </a:r>
              </a:p>
            </p:txBody>
          </p:sp>
          <p:pic>
            <p:nvPicPr>
              <p:cNvPr id="67602" name="Picture 52" descr="ball_blue.jpg"/>
              <p:cNvPicPr>
                <a:picLocks noChangeAspect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77499" y="1912425"/>
                <a:ext cx="220769" cy="21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603" name="Picture 54" descr="ball_red1.jpg"/>
              <p:cNvPicPr>
                <a:picLocks noChangeAspect="1"/>
              </p:cNvPicPr>
              <p:nvPr/>
            </p:nvPicPr>
            <p:blipFill>
              <a:blip r:embed="rId9" cstate="screen">
                <a:clrChange>
                  <a:clrFrom>
                    <a:srgbClr val="FCFCFC"/>
                  </a:clrFrom>
                  <a:clrTo>
                    <a:srgbClr val="FCFC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3465" y="2501789"/>
                <a:ext cx="177865" cy="199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604" name="TextBox 55"/>
              <p:cNvSpPr txBox="1">
                <a:spLocks noChangeArrowheads="1"/>
              </p:cNvSpPr>
              <p:nvPr/>
            </p:nvSpPr>
            <p:spPr bwMode="auto">
              <a:xfrm>
                <a:off x="6009109" y="2393090"/>
                <a:ext cx="1175520" cy="369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>
                    <a:solidFill>
                      <a:srgbClr val="FF0000"/>
                    </a:solidFill>
                  </a:rPr>
                  <a:t>aug/12</a:t>
                </a: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8475770" y="2393153"/>
                <a:ext cx="814372" cy="511039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7606" name="TextBox 57"/>
              <p:cNvSpPr txBox="1">
                <a:spLocks noChangeArrowheads="1"/>
              </p:cNvSpPr>
              <p:nvPr/>
            </p:nvSpPr>
            <p:spPr bwMode="auto">
              <a:xfrm>
                <a:off x="6417733" y="1828800"/>
                <a:ext cx="1175520" cy="369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>
                    <a:solidFill>
                      <a:srgbClr val="0000FF"/>
                    </a:solidFill>
                  </a:rPr>
                  <a:t>jul/12</a:t>
                </a:r>
              </a:p>
            </p:txBody>
          </p:sp>
        </p:grpSp>
        <p:pic>
          <p:nvPicPr>
            <p:cNvPr id="61" name="Picture 60" descr="Figure_ATLASdiscoverypaper_Cover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87928" y="1708666"/>
              <a:ext cx="3059050" cy="4321617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67590" name="TextBox 13"/>
          <p:cNvSpPr txBox="1">
            <a:spLocks noChangeArrowheads="1"/>
          </p:cNvSpPr>
          <p:nvPr/>
        </p:nvSpPr>
        <p:spPr bwMode="auto">
          <a:xfrm>
            <a:off x="2608263" y="1535113"/>
            <a:ext cx="2954337" cy="369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Local p-value versus mass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17519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Box 5"/>
          <p:cNvSpPr txBox="1">
            <a:spLocks noChangeArrowheads="1"/>
          </p:cNvSpPr>
          <p:nvPr/>
        </p:nvSpPr>
        <p:spPr bwMode="auto">
          <a:xfrm>
            <a:off x="381000" y="260350"/>
            <a:ext cx="60632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FFFFFF"/>
                </a:solidFill>
              </a:rPr>
              <a:t>A textbook discovery in slow-motion</a:t>
            </a:r>
            <a:endParaRPr lang="en-US" sz="2800" i="1" dirty="0">
              <a:solidFill>
                <a:srgbClr val="FFFFFF"/>
              </a:solidFill>
            </a:endParaRPr>
          </a:p>
        </p:txBody>
      </p:sp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323528" y="1772816"/>
            <a:ext cx="8566150" cy="4322763"/>
            <a:chOff x="381001" y="1708666"/>
            <a:chExt cx="8565977" cy="4321617"/>
          </a:xfrm>
        </p:grpSpPr>
        <p:grpSp>
          <p:nvGrpSpPr>
            <p:cNvPr id="67591" name="Group 58"/>
            <p:cNvGrpSpPr>
              <a:grpSpLocks/>
            </p:cNvGrpSpPr>
            <p:nvPr/>
          </p:nvGrpSpPr>
          <p:grpSpPr bwMode="auto">
            <a:xfrm>
              <a:off x="381001" y="1708666"/>
              <a:ext cx="4998937" cy="4320029"/>
              <a:chOff x="4907142" y="-609600"/>
              <a:chExt cx="4998937" cy="4320029"/>
            </a:xfrm>
          </p:grpSpPr>
          <p:pic>
            <p:nvPicPr>
              <p:cNvPr id="7" name="Picture 6" descr="Figure_discoverypaper_excessbuildup_114a.png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07142" y="-609600"/>
                <a:ext cx="4998937" cy="432002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5832636" y="974305"/>
                <a:ext cx="917556" cy="1950521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 flipV="1">
                <a:off x="7580438" y="-84276"/>
                <a:ext cx="1709703" cy="304719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67603" name="Picture 54" descr="ball_red1.jpg"/>
              <p:cNvPicPr>
                <a:picLocks noChangeAspect="1"/>
              </p:cNvPicPr>
              <p:nvPr/>
            </p:nvPicPr>
            <p:blipFill>
              <a:blip r:embed="rId3" cstate="screen">
                <a:clrChange>
                  <a:clrFrom>
                    <a:srgbClr val="FCFCFC"/>
                  </a:clrFrom>
                  <a:clrTo>
                    <a:srgbClr val="FCFC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3465" y="2501789"/>
                <a:ext cx="177865" cy="199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604" name="TextBox 55"/>
              <p:cNvSpPr txBox="1">
                <a:spLocks noChangeArrowheads="1"/>
              </p:cNvSpPr>
              <p:nvPr/>
            </p:nvSpPr>
            <p:spPr bwMode="auto">
              <a:xfrm>
                <a:off x="6009109" y="2393090"/>
                <a:ext cx="1175520" cy="369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>
                    <a:solidFill>
                      <a:srgbClr val="FF0000"/>
                    </a:solidFill>
                  </a:rPr>
                  <a:t>aug/12</a:t>
                </a: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8475770" y="2393153"/>
                <a:ext cx="814372" cy="511039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pic>
          <p:nvPicPr>
            <p:cNvPr id="61" name="Picture 60" descr="Figure_ATLASdiscoverypaper_Cover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7928" y="1708666"/>
              <a:ext cx="3059050" cy="4321617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67590" name="TextBox 13"/>
          <p:cNvSpPr txBox="1">
            <a:spLocks noChangeArrowheads="1"/>
          </p:cNvSpPr>
          <p:nvPr/>
        </p:nvSpPr>
        <p:spPr bwMode="auto">
          <a:xfrm>
            <a:off x="2608263" y="1535113"/>
            <a:ext cx="2954337" cy="369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Local p-value versus mass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31622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obel_Prize_Med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-537667"/>
            <a:ext cx="4495800" cy="4423867"/>
          </a:xfrm>
          <a:prstGeom prst="rect">
            <a:avLst/>
          </a:prstGeom>
        </p:spPr>
      </p:pic>
      <p:pic>
        <p:nvPicPr>
          <p:cNvPr id="5" name="Picture 4" descr="People_Engler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224579"/>
            <a:ext cx="2641600" cy="37359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People_Higgs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2224578"/>
            <a:ext cx="2641600" cy="37359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295400" y="6110779"/>
            <a:ext cx="2570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François </a:t>
            </a:r>
            <a:r>
              <a:rPr lang="en-US" sz="2000" i="1" dirty="0" err="1" smtClean="0"/>
              <a:t>Englert</a:t>
            </a:r>
            <a:endParaRPr lang="en-US" sz="20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384800" y="6106314"/>
            <a:ext cx="210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Peter Higgs</a:t>
            </a:r>
            <a:endParaRPr lang="en-US" sz="20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60400" y="609600"/>
            <a:ext cx="497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Nobelprize</a:t>
            </a:r>
            <a:r>
              <a:rPr lang="en-US" sz="2800" dirty="0" smtClean="0">
                <a:solidFill>
                  <a:schemeClr val="bg1"/>
                </a:solidFill>
              </a:rPr>
              <a:t> Physics 2013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400" y="1143000"/>
            <a:ext cx="497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“There is a Higgs field in the vacuum”</a:t>
            </a: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53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zzle_missing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15616" y="1772816"/>
            <a:ext cx="7056784" cy="2448272"/>
          </a:xfrm>
          <a:prstGeom prst="round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59632" y="2482575"/>
            <a:ext cx="676875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couplings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19515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9 at 21.39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183715"/>
            <a:ext cx="6350000" cy="14859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Screen Shot 2014-08-29 at 21.40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409" y="1182464"/>
            <a:ext cx="2095500" cy="46228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3528" y="411402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Higgs production and decay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3945250"/>
            <a:ext cx="388843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Test all combinations</a:t>
            </a:r>
            <a:endParaRPr lang="en-US" sz="2800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089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41140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Effective </a:t>
            </a:r>
            <a:r>
              <a:rPr lang="en-US" sz="2800" dirty="0" err="1" smtClean="0">
                <a:solidFill>
                  <a:schemeClr val="bg1"/>
                </a:solidFill>
                <a:latin typeface="Arial"/>
                <a:cs typeface="Arial"/>
              </a:rPr>
              <a:t>Lagrangian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 descr="Screen Shot 2014-08-29 at 22.47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683" y="2899684"/>
            <a:ext cx="8393789" cy="28335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26683" y="2283550"/>
            <a:ext cx="8033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Use scale factors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κ</a:t>
            </a:r>
            <a:r>
              <a:rPr lang="en-US" sz="2000" dirty="0" smtClean="0">
                <a:solidFill>
                  <a:srgbClr val="FFFFFF"/>
                </a:solidFill>
              </a:rPr>
              <a:t> to </a:t>
            </a:r>
            <a:r>
              <a:rPr lang="en-US" sz="2000" dirty="0" err="1" smtClean="0">
                <a:solidFill>
                  <a:srgbClr val="FFFFFF"/>
                </a:solidFill>
              </a:rPr>
              <a:t>parametrise</a:t>
            </a:r>
            <a:r>
              <a:rPr lang="en-US" sz="2000" dirty="0" smtClean="0">
                <a:solidFill>
                  <a:srgbClr val="FFFFFF"/>
                </a:solidFill>
              </a:rPr>
              <a:t> deviations from SM (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κ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=1</a:t>
            </a:r>
            <a:r>
              <a:rPr lang="en-US" sz="2000" dirty="0" smtClean="0">
                <a:solidFill>
                  <a:srgbClr val="FFFFFF"/>
                </a:solidFill>
              </a:rPr>
              <a:t>):</a:t>
            </a:r>
            <a:endParaRPr lang="en-US" sz="2000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44697" y="646643"/>
            <a:ext cx="3464936" cy="3039171"/>
            <a:chOff x="4944697" y="646643"/>
            <a:chExt cx="3464936" cy="3039171"/>
          </a:xfrm>
        </p:grpSpPr>
        <p:sp>
          <p:nvSpPr>
            <p:cNvPr id="9" name="Rounded Rectangle 8"/>
            <p:cNvSpPr/>
            <p:nvPr/>
          </p:nvSpPr>
          <p:spPr>
            <a:xfrm>
              <a:off x="6249393" y="646643"/>
              <a:ext cx="2160240" cy="128850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Feynman_HVV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5417" y="862667"/>
              <a:ext cx="1440160" cy="88737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905577" y="718651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W</a:t>
              </a:r>
              <a:endParaRPr lang="en-US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05577" y="1501447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W</a:t>
              </a:r>
              <a:endParaRPr lang="en-US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81441" y="903317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h</a:t>
              </a:r>
              <a:endParaRPr lang="en-US" sz="2000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7037289" y="1246344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59295" y="1426344"/>
              <a:ext cx="576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κ</a:t>
              </a:r>
              <a:r>
                <a:rPr lang="en-US" sz="2000" b="1" baseline="-2500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W</a:t>
              </a:r>
              <a:endParaRPr lang="en-US" sz="2000" b="1" baseline="-25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944697" y="3181841"/>
              <a:ext cx="541701" cy="503973"/>
            </a:xfrm>
            <a:prstGeom prst="ellipse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381348" y="1648440"/>
              <a:ext cx="1109148" cy="160720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2699792" y="650278"/>
            <a:ext cx="3341958" cy="3039171"/>
            <a:chOff x="2699792" y="650278"/>
            <a:chExt cx="3341958" cy="3039171"/>
          </a:xfrm>
        </p:grpSpPr>
        <p:sp>
          <p:nvSpPr>
            <p:cNvPr id="16" name="Oval 15"/>
            <p:cNvSpPr/>
            <p:nvPr/>
          </p:nvSpPr>
          <p:spPr>
            <a:xfrm>
              <a:off x="2699792" y="3185476"/>
              <a:ext cx="541701" cy="503973"/>
            </a:xfrm>
            <a:prstGeom prst="ellipse">
              <a:avLst/>
            </a:prstGeom>
            <a:noFill/>
            <a:ln w="127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881510" y="650278"/>
              <a:ext cx="2160240" cy="128850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Feynman_HVV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7534" y="866302"/>
              <a:ext cx="1440160" cy="887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537694" y="722286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Z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537694" y="150508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Z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13558" y="90695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h</a:t>
              </a:r>
              <a:endParaRPr lang="en-US" sz="2000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4669406" y="1249979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91412" y="1429979"/>
              <a:ext cx="576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κ</a:t>
              </a:r>
              <a:r>
                <a:rPr lang="en-US" sz="2000" b="1" baseline="-25000" dirty="0" err="1">
                  <a:solidFill>
                    <a:srgbClr val="0000FF"/>
                  </a:solidFill>
                  <a:latin typeface="Arial"/>
                  <a:cs typeface="Arial"/>
                </a:rPr>
                <a:t>Z</a:t>
              </a:r>
              <a:endParaRPr lang="en-US" sz="2000" b="1" baseline="-25000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3153611" y="1628800"/>
              <a:ext cx="1109148" cy="1607206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1844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9 at 22.47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683" y="2899684"/>
            <a:ext cx="8393789" cy="283357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109786" y="348890"/>
            <a:ext cx="3716897" cy="4016131"/>
            <a:chOff x="109786" y="348890"/>
            <a:chExt cx="3716897" cy="4016131"/>
          </a:xfrm>
        </p:grpSpPr>
        <p:sp>
          <p:nvSpPr>
            <p:cNvPr id="16" name="Oval 15"/>
            <p:cNvSpPr/>
            <p:nvPr/>
          </p:nvSpPr>
          <p:spPr>
            <a:xfrm>
              <a:off x="971600" y="3861048"/>
              <a:ext cx="541701" cy="503973"/>
            </a:xfrm>
            <a:prstGeom prst="ellipse">
              <a:avLst/>
            </a:prstGeom>
            <a:noFill/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109786" y="348890"/>
              <a:ext cx="3716897" cy="192798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Feynman_ggH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1600" y="665940"/>
              <a:ext cx="1762182" cy="835778"/>
            </a:xfrm>
            <a:prstGeom prst="rect">
              <a:avLst/>
            </a:prstGeom>
          </p:spPr>
        </p:pic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35642253"/>
                </p:ext>
              </p:extLst>
            </p:nvPr>
          </p:nvGraphicFramePr>
          <p:xfrm>
            <a:off x="295275" y="1633820"/>
            <a:ext cx="3391420" cy="4410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320" name="Equation" r:id="rId5" imgW="1955800" imgH="254000" progId="Equation.3">
                    <p:embed/>
                  </p:oleObj>
                </mc:Choice>
                <mc:Fallback>
                  <p:oleObj name="Equation" r:id="rId5" imgW="19558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95275" y="1633820"/>
                          <a:ext cx="3391420" cy="4410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TextBox 33"/>
            <p:cNvSpPr txBox="1"/>
            <p:nvPr/>
          </p:nvSpPr>
          <p:spPr>
            <a:xfrm>
              <a:off x="1619672" y="893330"/>
              <a:ext cx="653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t,(b)</a:t>
              </a:r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2148056" y="984497"/>
              <a:ext cx="163636" cy="180000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176097" y="1052736"/>
              <a:ext cx="10997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κ</a:t>
              </a:r>
              <a:r>
                <a:rPr lang="en-US" sz="2000" b="1" baseline="-25000" dirty="0" err="1" smtClean="0">
                  <a:solidFill>
                    <a:srgbClr val="008000"/>
                  </a:solidFill>
                  <a:latin typeface="Arial"/>
                  <a:cs typeface="Arial"/>
                </a:rPr>
                <a:t>t</a:t>
              </a:r>
              <a:r>
                <a:rPr lang="en-US" sz="2000" b="1" dirty="0" smtClean="0">
                  <a:solidFill>
                    <a:srgbClr val="008000"/>
                  </a:solidFill>
                  <a:latin typeface="Arial"/>
                  <a:cs typeface="Arial"/>
                </a:rPr>
                <a:t>(</a:t>
              </a:r>
              <a:r>
                <a:rPr lang="en-US" sz="2000" b="1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κ</a:t>
              </a:r>
              <a:r>
                <a:rPr lang="en-US" sz="2000" b="1" baseline="-25000" dirty="0" err="1" smtClean="0">
                  <a:solidFill>
                    <a:srgbClr val="008000"/>
                  </a:solidFill>
                  <a:latin typeface="Arial"/>
                  <a:cs typeface="Arial"/>
                </a:rPr>
                <a:t>b</a:t>
              </a:r>
              <a:r>
                <a:rPr lang="en-US" sz="2000" b="1" dirty="0" smtClean="0">
                  <a:solidFill>
                    <a:srgbClr val="008000"/>
                  </a:solidFill>
                  <a:latin typeface="Arial"/>
                  <a:cs typeface="Arial"/>
                </a:rPr>
                <a:t>)</a:t>
              </a:r>
              <a:endParaRPr lang="en-US" sz="2000" b="1" dirty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1513301" y="2246656"/>
              <a:ext cx="2117435" cy="1945354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16" idx="1"/>
            </p:cNvCxnSpPr>
            <p:nvPr/>
          </p:nvCxnSpPr>
          <p:spPr>
            <a:xfrm flipH="1" flipV="1">
              <a:off x="426683" y="2276872"/>
              <a:ext cx="624247" cy="1657981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3826683" y="342912"/>
            <a:ext cx="5209813" cy="4022109"/>
            <a:chOff x="3826683" y="342912"/>
            <a:chExt cx="5209813" cy="4022109"/>
          </a:xfrm>
        </p:grpSpPr>
        <p:sp>
          <p:nvSpPr>
            <p:cNvPr id="17" name="Rounded Rectangle 16"/>
            <p:cNvSpPr/>
            <p:nvPr/>
          </p:nvSpPr>
          <p:spPr>
            <a:xfrm>
              <a:off x="4091632" y="355568"/>
              <a:ext cx="4944864" cy="192798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826683" y="3861048"/>
              <a:ext cx="541701" cy="503973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57934" y="1016440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Times New Roman"/>
                  <a:cs typeface="Times New Roman"/>
                </a:rPr>
                <a:t>γ</a:t>
              </a:r>
              <a:endParaRPr lang="en-US" sz="2400" dirty="0">
                <a:latin typeface="Times New Roman"/>
                <a:cs typeface="Times New Roman"/>
              </a:endParaRPr>
            </a:p>
          </p:txBody>
        </p:sp>
        <p:pic>
          <p:nvPicPr>
            <p:cNvPr id="5" name="Picture 4" descr="Feynman_Hgg_Toploop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6128" y="595152"/>
              <a:ext cx="1759874" cy="786838"/>
            </a:xfrm>
            <a:prstGeom prst="rect">
              <a:avLst/>
            </a:prstGeom>
          </p:spPr>
        </p:pic>
        <p:pic>
          <p:nvPicPr>
            <p:cNvPr id="6" name="Picture 5" descr="Feynman_Hgg_Wloop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3845" y="572803"/>
              <a:ext cx="1828795" cy="81765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01750" y="61224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h</a:t>
              </a:r>
              <a:endParaRPr lang="en-US" sz="2000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4657598" y="955269"/>
              <a:ext cx="180000" cy="180000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79604" y="1135269"/>
              <a:ext cx="576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κ</a:t>
              </a:r>
              <a:r>
                <a:rPr lang="en-US" sz="2000" b="1" baseline="-25000" dirty="0" err="1" smtClean="0">
                  <a:solidFill>
                    <a:srgbClr val="008000"/>
                  </a:solidFill>
                  <a:latin typeface="Arial"/>
                  <a:cs typeface="Arial"/>
                </a:rPr>
                <a:t>t</a:t>
              </a:r>
              <a:endParaRPr lang="en-US" sz="2000" b="1" baseline="-25000" dirty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36456" y="61224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h</a:t>
              </a:r>
              <a:endParaRPr lang="en-US" sz="2000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7296496" y="955269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36456" y="1077996"/>
              <a:ext cx="576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κ</a:t>
              </a:r>
              <a:r>
                <a:rPr lang="en-US" sz="2000" b="1" baseline="-2500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W</a:t>
              </a:r>
              <a:endParaRPr lang="en-US" sz="2000" b="1" baseline="-25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92569" y="789682"/>
              <a:ext cx="324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936645" y="342912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Times New Roman"/>
                  <a:cs typeface="Times New Roman"/>
                </a:rPr>
                <a:t>γ</a:t>
              </a:r>
              <a:endParaRPr lang="en-US" sz="2400" dirty="0">
                <a:latin typeface="Times New Roman"/>
                <a:cs typeface="Times New Roman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592640" y="1016441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Times New Roman"/>
                  <a:cs typeface="Times New Roman"/>
                </a:rPr>
                <a:t>γ</a:t>
              </a:r>
              <a:endParaRPr lang="en-US" sz="2400" dirty="0">
                <a:latin typeface="Times New Roman"/>
                <a:cs typeface="Times New Roman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571351" y="342913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Times New Roman"/>
                  <a:cs typeface="Times New Roman"/>
                </a:rPr>
                <a:t>γ</a:t>
              </a:r>
              <a:endParaRPr lang="en-US" sz="2400" dirty="0">
                <a:latin typeface="Times New Roman"/>
                <a:cs typeface="Times New Roman"/>
              </a:endParaRPr>
            </a:p>
          </p:txBody>
        </p:sp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99197901"/>
                </p:ext>
              </p:extLst>
            </p:nvPr>
          </p:nvGraphicFramePr>
          <p:xfrm>
            <a:off x="4608096" y="1651314"/>
            <a:ext cx="3852336" cy="4815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321" name="Equation" r:id="rId9" imgW="2032000" imgH="254000" progId="Equation.3">
                    <p:embed/>
                  </p:oleObj>
                </mc:Choice>
                <mc:Fallback>
                  <p:oleObj name="Equation" r:id="rId9" imgW="20320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608096" y="1651314"/>
                          <a:ext cx="3852336" cy="48154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3" name="Straight Arrow Connector 42"/>
            <p:cNvCxnSpPr>
              <a:stCxn id="15" idx="6"/>
            </p:cNvCxnSpPr>
            <p:nvPr/>
          </p:nvCxnSpPr>
          <p:spPr>
            <a:xfrm flipV="1">
              <a:off x="4368384" y="2245561"/>
              <a:ext cx="4512896" cy="1867474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15" idx="1"/>
            </p:cNvCxnSpPr>
            <p:nvPr/>
          </p:nvCxnSpPr>
          <p:spPr>
            <a:xfrm flipV="1">
              <a:off x="3906013" y="2308756"/>
              <a:ext cx="571385" cy="1626097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467544" y="6165304"/>
            <a:ext cx="8197712" cy="400110"/>
          </a:xfrm>
          <a:prstGeom prst="rect">
            <a:avLst/>
          </a:prstGeom>
          <a:solidFill>
            <a:srgbClr val="F6FFA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Rates and relations are modified if non-SM particles enter in the loops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9730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60648"/>
            <a:ext cx="4680520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3200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Extending</a:t>
            </a:r>
            <a:r>
              <a:rPr lang="nl-NL" sz="3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the </a:t>
            </a:r>
            <a:r>
              <a:rPr lang="nl-NL" sz="3200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Higgs</a:t>
            </a:r>
            <a:r>
              <a:rPr lang="nl-NL" sz="3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sector</a:t>
            </a:r>
            <a:endParaRPr lang="nl-NL" sz="32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99592" y="1988840"/>
            <a:ext cx="2520280" cy="1702584"/>
            <a:chOff x="6516216" y="4903091"/>
            <a:chExt cx="2520280" cy="1702584"/>
          </a:xfrm>
        </p:grpSpPr>
        <p:sp>
          <p:nvSpPr>
            <p:cNvPr id="7" name="Rounded Rectangle 6"/>
            <p:cNvSpPr/>
            <p:nvPr/>
          </p:nvSpPr>
          <p:spPr>
            <a:xfrm>
              <a:off x="6516216" y="4903091"/>
              <a:ext cx="2088232" cy="17025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Higgs_potential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256" y="5096213"/>
              <a:ext cx="1368152" cy="88699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800728" y="5916486"/>
              <a:ext cx="223576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SM-doublet  &amp; </a:t>
              </a:r>
            </a:p>
            <a:p>
              <a:r>
                <a:rPr lang="en-US" sz="1600" dirty="0" smtClean="0"/>
                <a:t>V(</a:t>
              </a:r>
              <a:r>
                <a:rPr lang="en-US" sz="1600" dirty="0" err="1"/>
                <a:t>ϕ</a:t>
              </a:r>
              <a:r>
                <a:rPr lang="en-US" sz="1600" dirty="0" smtClean="0"/>
                <a:t>) = μ</a:t>
              </a:r>
              <a:r>
                <a:rPr lang="en-US" sz="1600" baseline="30000" dirty="0" smtClean="0"/>
                <a:t>2</a:t>
              </a:r>
              <a:r>
                <a:rPr lang="en-US" sz="1600" dirty="0" smtClean="0"/>
                <a:t>ϕ</a:t>
              </a:r>
              <a:r>
                <a:rPr lang="en-US" sz="1600" baseline="30000" dirty="0" smtClean="0"/>
                <a:t>2 </a:t>
              </a:r>
              <a:r>
                <a:rPr lang="en-US" sz="1600" dirty="0" smtClean="0"/>
                <a:t>+ </a:t>
              </a:r>
              <a:r>
                <a:rPr lang="en-US" sz="1600" dirty="0"/>
                <a:t>λ</a:t>
              </a:r>
              <a:r>
                <a:rPr lang="en-US" sz="1600" dirty="0" smtClean="0"/>
                <a:t>ϕ</a:t>
              </a:r>
              <a:r>
                <a:rPr lang="en-US" sz="1600" baseline="30000" dirty="0" smtClean="0"/>
                <a:t>4</a:t>
              </a:r>
              <a:endParaRPr lang="en-US" sz="1600" baseline="30000" dirty="0"/>
            </a:p>
          </p:txBody>
        </p:sp>
      </p:grpSp>
      <p:sp>
        <p:nvSpPr>
          <p:cNvPr id="10" name="Oval 9"/>
          <p:cNvSpPr/>
          <p:nvPr/>
        </p:nvSpPr>
        <p:spPr>
          <a:xfrm>
            <a:off x="179512" y="4005064"/>
            <a:ext cx="432048" cy="432048"/>
          </a:xfrm>
          <a:prstGeom prst="ellipse">
            <a:avLst/>
          </a:prstGeom>
          <a:solidFill>
            <a:srgbClr val="F6FFA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5576" y="3933056"/>
            <a:ext cx="36642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6FFA2"/>
                </a:solidFill>
              </a:rPr>
              <a:t>Standard Model:</a:t>
            </a:r>
            <a:br>
              <a:rPr lang="en-US" dirty="0" smtClean="0">
                <a:solidFill>
                  <a:srgbClr val="F6FFA2"/>
                </a:solidFill>
              </a:rPr>
            </a:br>
            <a:r>
              <a:rPr lang="en-US" sz="1600" dirty="0" smtClean="0">
                <a:solidFill>
                  <a:srgbClr val="FFFFFF"/>
                </a:solidFill>
              </a:rPr>
              <a:t>1 doublet </a:t>
            </a:r>
            <a:r>
              <a:rPr lang="en-US" sz="1600" dirty="0" smtClean="0">
                <a:solidFill>
                  <a:srgbClr val="FFFFFF"/>
                </a:solidFill>
                <a:sym typeface="Wingdings"/>
              </a:rPr>
              <a:t>CP-even neutral scalar</a:t>
            </a:r>
            <a:endParaRPr lang="en-US" sz="1600" dirty="0">
              <a:solidFill>
                <a:srgbClr val="FFFFF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41621" y="1037618"/>
            <a:ext cx="7742847" cy="5313474"/>
            <a:chOff x="1041621" y="1037618"/>
            <a:chExt cx="7742847" cy="5313474"/>
          </a:xfrm>
        </p:grpSpPr>
        <p:sp>
          <p:nvSpPr>
            <p:cNvPr id="13" name="TextBox 12"/>
            <p:cNvSpPr txBox="1"/>
            <p:nvPr/>
          </p:nvSpPr>
          <p:spPr>
            <a:xfrm>
              <a:off x="1043608" y="5627596"/>
              <a:ext cx="3240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6FFA2"/>
                  </a:solidFill>
                </a:rPr>
                <a:t>(4) Dark Matter portal </a:t>
              </a:r>
              <a:endParaRPr lang="en-US" dirty="0">
                <a:solidFill>
                  <a:srgbClr val="F6FFA2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041621" y="1037618"/>
              <a:ext cx="7742847" cy="5313474"/>
              <a:chOff x="1041621" y="1037618"/>
              <a:chExt cx="7742847" cy="5313474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3923928" y="1052736"/>
                <a:ext cx="32403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6FFA2"/>
                    </a:solidFill>
                  </a:rPr>
                  <a:t>(1) compositeness</a:t>
                </a:r>
                <a:endParaRPr lang="en-US" dirty="0">
                  <a:solidFill>
                    <a:srgbClr val="F6FFA2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635896" y="1484784"/>
                <a:ext cx="432048" cy="432048"/>
              </a:xfrm>
              <a:prstGeom prst="ellipse">
                <a:avLst/>
              </a:prstGeom>
              <a:solidFill>
                <a:srgbClr val="F6FFA2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838424" y="168731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707904" y="155679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012160" y="2420888"/>
                <a:ext cx="432048" cy="432048"/>
              </a:xfrm>
              <a:prstGeom prst="ellipse">
                <a:avLst/>
              </a:prstGeom>
              <a:solidFill>
                <a:srgbClr val="FF66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544108" y="1916832"/>
                <a:ext cx="32403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6FFA2"/>
                    </a:solidFill>
                  </a:rPr>
                  <a:t>(2) </a:t>
                </a:r>
                <a:r>
                  <a:rPr lang="en-US" dirty="0">
                    <a:solidFill>
                      <a:srgbClr val="F6FFA2"/>
                    </a:solidFill>
                  </a:rPr>
                  <a:t>e</a:t>
                </a:r>
                <a:r>
                  <a:rPr lang="en-US" dirty="0" smtClean="0">
                    <a:solidFill>
                      <a:srgbClr val="F6FFA2"/>
                    </a:solidFill>
                  </a:rPr>
                  <a:t>xtra EW singlet</a:t>
                </a:r>
                <a:endParaRPr lang="en-US" dirty="0">
                  <a:solidFill>
                    <a:srgbClr val="F6FFA2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419860" y="3429000"/>
                <a:ext cx="32403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6FFA2"/>
                    </a:solidFill>
                  </a:rPr>
                  <a:t>(3) Two Higgs doublet models</a:t>
                </a:r>
                <a:endParaRPr lang="en-US" dirty="0">
                  <a:solidFill>
                    <a:srgbClr val="F6FFA2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959920" y="3960100"/>
                <a:ext cx="432048" cy="432048"/>
              </a:xfrm>
              <a:prstGeom prst="ellipse">
                <a:avLst/>
              </a:prstGeom>
              <a:solidFill>
                <a:srgbClr val="F6FFA2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608024" y="4089226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052518" y="3960099"/>
                <a:ext cx="432000" cy="432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636918" y="3945226"/>
                <a:ext cx="432000" cy="432000"/>
              </a:xfrm>
              <a:prstGeom prst="ellipse">
                <a:avLst/>
              </a:prstGeom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192216" y="3945226"/>
                <a:ext cx="432000" cy="432000"/>
              </a:xfrm>
              <a:prstGeom prst="ellipse">
                <a:avLst/>
              </a:prstGeom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004048" y="4437112"/>
                <a:ext cx="36724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smtClean="0">
                    <a:solidFill>
                      <a:schemeClr val="bg1"/>
                    </a:solidFill>
                  </a:rPr>
                  <a:t>h        A       H        H</a:t>
                </a:r>
                <a:r>
                  <a:rPr lang="en-US" sz="1600" i="1" baseline="30000" dirty="0" smtClean="0">
                    <a:solidFill>
                      <a:schemeClr val="bg1"/>
                    </a:solidFill>
                  </a:rPr>
                  <a:t>+         </a:t>
                </a:r>
                <a:r>
                  <a:rPr lang="en-US" sz="1600" i="1" dirty="0" smtClean="0">
                    <a:solidFill>
                      <a:schemeClr val="bg1"/>
                    </a:solidFill>
                  </a:rPr>
                  <a:t>H</a:t>
                </a:r>
                <a:r>
                  <a:rPr lang="en-US" sz="1600" i="1" baseline="30000" dirty="0" smtClean="0">
                    <a:solidFill>
                      <a:schemeClr val="bg1"/>
                    </a:solidFill>
                  </a:rPr>
                  <a:t>-</a:t>
                </a:r>
                <a:endParaRPr lang="en-US" sz="1600" i="1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331640" y="6012538"/>
                <a:ext cx="27948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smtClean="0">
                    <a:solidFill>
                      <a:srgbClr val="FFFFFF"/>
                    </a:solidFill>
                  </a:rPr>
                  <a:t>Invisible Higgs decays</a:t>
                </a:r>
                <a:endParaRPr lang="en-US" sz="1600" i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355976" y="4797152"/>
                <a:ext cx="39550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>
                    <a:solidFill>
                      <a:srgbClr val="FFFFFF"/>
                    </a:solidFill>
                  </a:rPr>
                  <a:t>s</a:t>
                </a:r>
                <a:r>
                  <a:rPr lang="en-US" sz="1600" i="1" dirty="0" smtClean="0">
                    <a:solidFill>
                      <a:srgbClr val="FFFFFF"/>
                    </a:solidFill>
                  </a:rPr>
                  <a:t>pecific couplings h to fermions/bosons</a:t>
                </a:r>
                <a:endParaRPr lang="en-US" sz="1600" i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3967304" y="1037618"/>
                <a:ext cx="2020334" cy="432048"/>
              </a:xfrm>
              <a:prstGeom prst="roundRect">
                <a:avLst/>
              </a:prstGeom>
              <a:noFill/>
              <a:ln>
                <a:solidFill>
                  <a:srgbClr val="F6FFA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5559228" y="1899470"/>
                <a:ext cx="2182364" cy="432048"/>
              </a:xfrm>
              <a:prstGeom prst="roundRect">
                <a:avLst/>
              </a:prstGeom>
              <a:noFill/>
              <a:ln>
                <a:solidFill>
                  <a:srgbClr val="F6FFA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4396161" y="3397391"/>
                <a:ext cx="3254709" cy="432048"/>
              </a:xfrm>
              <a:prstGeom prst="roundRect">
                <a:avLst/>
              </a:prstGeom>
              <a:noFill/>
              <a:ln>
                <a:solidFill>
                  <a:srgbClr val="F6FFA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1041621" y="5596491"/>
                <a:ext cx="2378251" cy="432048"/>
              </a:xfrm>
              <a:prstGeom prst="roundRect">
                <a:avLst/>
              </a:prstGeom>
              <a:noFill/>
              <a:ln>
                <a:solidFill>
                  <a:srgbClr val="F6FFA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057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8-30 at 23.47.5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013" y="2449631"/>
            <a:ext cx="8283443" cy="200297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55576" y="2907482"/>
            <a:ext cx="1534662" cy="337793"/>
          </a:xfrm>
          <a:prstGeom prst="rect">
            <a:avLst/>
          </a:prstGeom>
          <a:solidFill>
            <a:srgbClr val="FFFFFF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v</a:t>
            </a:r>
            <a:r>
              <a:rPr lang="en-US" sz="1600" dirty="0" smtClean="0">
                <a:solidFill>
                  <a:srgbClr val="FF0000"/>
                </a:solidFill>
              </a:rPr>
              <a:t>ector bosons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816" y="3225750"/>
            <a:ext cx="1527590" cy="338554"/>
          </a:xfrm>
          <a:prstGeom prst="rect">
            <a:avLst/>
          </a:prstGeom>
          <a:solidFill>
            <a:srgbClr val="FFFFFF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u</a:t>
            </a:r>
            <a:r>
              <a:rPr lang="en-US" sz="1600" dirty="0" smtClean="0">
                <a:solidFill>
                  <a:srgbClr val="FF0000"/>
                </a:solidFill>
              </a:rPr>
              <a:t>p-type quarks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024" y="3579246"/>
            <a:ext cx="1800502" cy="338554"/>
          </a:xfrm>
          <a:prstGeom prst="rect">
            <a:avLst/>
          </a:prstGeom>
          <a:solidFill>
            <a:srgbClr val="FFFFFF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down-type quarks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1691" y="3945830"/>
            <a:ext cx="911997" cy="338554"/>
          </a:xfrm>
          <a:prstGeom prst="rect">
            <a:avLst/>
          </a:prstGeom>
          <a:solidFill>
            <a:srgbClr val="FFFFFF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leptons</a:t>
            </a:r>
            <a:endParaRPr lang="en-US" sz="1600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58439" y="4452602"/>
            <a:ext cx="2880320" cy="2076738"/>
            <a:chOff x="4658439" y="3935771"/>
            <a:chExt cx="2880320" cy="2076738"/>
          </a:xfrm>
        </p:grpSpPr>
        <p:sp>
          <p:nvSpPr>
            <p:cNvPr id="11" name="TextBox 10"/>
            <p:cNvSpPr txBox="1"/>
            <p:nvPr/>
          </p:nvSpPr>
          <p:spPr>
            <a:xfrm>
              <a:off x="4658439" y="5089179"/>
              <a:ext cx="28803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TYPE II: MSSM-like: </a:t>
              </a:r>
            </a:p>
            <a:p>
              <a:pPr marL="285750" indent="-285750">
                <a:buFontTx/>
                <a:buChar char="-"/>
              </a:pPr>
              <a:r>
                <a:rPr lang="en-US" dirty="0" smtClean="0"/>
                <a:t>1 doublet for up-type</a:t>
              </a:r>
            </a:p>
            <a:p>
              <a:pPr marL="285750" indent="-285750">
                <a:buFontTx/>
                <a:buChar char="-"/>
              </a:pPr>
              <a:r>
                <a:rPr lang="en-US" dirty="0" smtClean="0"/>
                <a:t>1 </a:t>
              </a:r>
              <a:r>
                <a:rPr lang="en-US" dirty="0"/>
                <a:t>d</a:t>
              </a:r>
              <a:r>
                <a:rPr lang="en-US" dirty="0" smtClean="0"/>
                <a:t>oublet for down-type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4860032" y="3935771"/>
              <a:ext cx="0" cy="1136638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827584" y="4452602"/>
            <a:ext cx="3312368" cy="1592493"/>
            <a:chOff x="827584" y="3935771"/>
            <a:chExt cx="3312368" cy="1592493"/>
          </a:xfrm>
        </p:grpSpPr>
        <p:sp>
          <p:nvSpPr>
            <p:cNvPr id="14" name="TextBox 13"/>
            <p:cNvSpPr txBox="1"/>
            <p:nvPr/>
          </p:nvSpPr>
          <p:spPr>
            <a:xfrm>
              <a:off x="827584" y="4604934"/>
              <a:ext cx="33123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TYPE I:</a:t>
              </a:r>
            </a:p>
            <a:p>
              <a:pPr marL="285750" indent="-285750">
                <a:buFontTx/>
                <a:buChar char="-"/>
              </a:pPr>
              <a:r>
                <a:rPr lang="en-US" dirty="0" smtClean="0"/>
                <a:t>1 doublet for vector bosons</a:t>
              </a:r>
            </a:p>
            <a:p>
              <a:pPr marL="285750" indent="-285750">
                <a:buFontTx/>
                <a:buChar char="-"/>
              </a:pPr>
              <a:r>
                <a:rPr lang="en-US" dirty="0" smtClean="0"/>
                <a:t>1 doublet for fermions</a:t>
              </a:r>
              <a:endParaRPr lang="en-US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2987824" y="3935771"/>
              <a:ext cx="0" cy="717365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323528" y="411402"/>
            <a:ext cx="75608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Two Higgs doublet models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3014" y="1052736"/>
            <a:ext cx="828344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 Higgs bosons, lightest one looks very much like the SM one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006" y="1916832"/>
            <a:ext cx="8283442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Coupling lightest Higgs boson </a:t>
            </a:r>
            <a:r>
              <a:rPr lang="en-US" sz="2000" b="1" dirty="0" err="1" smtClean="0">
                <a:solidFill>
                  <a:schemeClr val="bg1"/>
                </a:solidFill>
              </a:rPr>
              <a:t>w.r.t</a:t>
            </a:r>
            <a:r>
              <a:rPr lang="en-US" sz="2000" b="1" dirty="0" smtClean="0">
                <a:solidFill>
                  <a:schemeClr val="bg1"/>
                </a:solidFill>
              </a:rPr>
              <a:t> Standard Model prediction: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42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kasteel_chambo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-21211" y="2991369"/>
            <a:ext cx="9158941" cy="3846107"/>
          </a:xfrm>
          <a:prstGeom prst="rect">
            <a:avLst/>
          </a:prstGeom>
          <a:solidFill>
            <a:schemeClr val="tx2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58" name="TextBox 3"/>
          <p:cNvSpPr txBox="1">
            <a:spLocks noChangeArrowheads="1"/>
          </p:cNvSpPr>
          <p:nvPr/>
        </p:nvSpPr>
        <p:spPr bwMode="auto">
          <a:xfrm>
            <a:off x="1981200" y="228600"/>
            <a:ext cx="1625600" cy="4000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i="1" dirty="0" smtClean="0">
                <a:solidFill>
                  <a:srgbClr val="FFFFFF"/>
                </a:solidFill>
              </a:rPr>
              <a:t>particles</a:t>
            </a:r>
            <a:endParaRPr lang="en-US" sz="2000" i="1" dirty="0">
              <a:solidFill>
                <a:srgbClr val="FFFFFF"/>
              </a:solidFill>
            </a:endParaRPr>
          </a:p>
        </p:txBody>
      </p:sp>
      <p:sp>
        <p:nvSpPr>
          <p:cNvPr id="45059" name="TextBox 4"/>
          <p:cNvSpPr txBox="1">
            <a:spLocks noChangeArrowheads="1"/>
          </p:cNvSpPr>
          <p:nvPr/>
        </p:nvSpPr>
        <p:spPr bwMode="auto">
          <a:xfrm>
            <a:off x="5105400" y="228600"/>
            <a:ext cx="2133600" cy="4000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i="1" dirty="0">
                <a:solidFill>
                  <a:srgbClr val="FFFFFF"/>
                </a:solidFill>
              </a:rPr>
              <a:t>a</a:t>
            </a:r>
            <a:r>
              <a:rPr lang="en-US" sz="2000" i="1" dirty="0" smtClean="0">
                <a:solidFill>
                  <a:srgbClr val="FFFFFF"/>
                </a:solidFill>
              </a:rPr>
              <a:t>nti-particles</a:t>
            </a:r>
            <a:endParaRPr lang="en-US" sz="2000" i="1" dirty="0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10680" y="4222849"/>
            <a:ext cx="1981200" cy="1146175"/>
            <a:chOff x="914400" y="4316413"/>
            <a:chExt cx="1981200" cy="1146175"/>
          </a:xfrm>
        </p:grpSpPr>
        <p:sp>
          <p:nvSpPr>
            <p:cNvPr id="45063" name="Rounded Rectangle 11"/>
            <p:cNvSpPr>
              <a:spLocks noChangeArrowheads="1"/>
            </p:cNvSpPr>
            <p:nvPr/>
          </p:nvSpPr>
          <p:spPr bwMode="auto">
            <a:xfrm>
              <a:off x="914400" y="4316413"/>
              <a:ext cx="1935163" cy="8286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45064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9500058"/>
                </p:ext>
              </p:extLst>
            </p:nvPr>
          </p:nvGraphicFramePr>
          <p:xfrm>
            <a:off x="1295400" y="4468813"/>
            <a:ext cx="971550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1547" name="Equation" r:id="rId4" imgW="457200" imgH="203200" progId="Equation.3">
                    <p:embed/>
                  </p:oleObj>
                </mc:Choice>
                <mc:Fallback>
                  <p:oleObj name="Equation" r:id="rId4" imgW="4572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5400" y="4468813"/>
                          <a:ext cx="971550" cy="431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065" name="TextBox 12"/>
            <p:cNvSpPr txBox="1">
              <a:spLocks noChangeArrowheads="1"/>
            </p:cNvSpPr>
            <p:nvPr/>
          </p:nvSpPr>
          <p:spPr bwMode="auto">
            <a:xfrm>
              <a:off x="914400" y="5154613"/>
              <a:ext cx="19812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dirty="0">
                  <a:solidFill>
                    <a:srgbClr val="FFFFFF"/>
                  </a:solidFill>
                </a:rPr>
                <a:t>Mass term fermion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76056" y="4159250"/>
            <a:ext cx="2438400" cy="1270856"/>
            <a:chOff x="5486400" y="4267932"/>
            <a:chExt cx="2438400" cy="1270856"/>
          </a:xfrm>
        </p:grpSpPr>
        <p:sp>
          <p:nvSpPr>
            <p:cNvPr id="45061" name="Rounded Rectangle 10"/>
            <p:cNvSpPr>
              <a:spLocks noChangeArrowheads="1"/>
            </p:cNvSpPr>
            <p:nvPr/>
          </p:nvSpPr>
          <p:spPr bwMode="auto">
            <a:xfrm>
              <a:off x="5486400" y="4316413"/>
              <a:ext cx="1935163" cy="8286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45062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2159907"/>
                </p:ext>
              </p:extLst>
            </p:nvPr>
          </p:nvGraphicFramePr>
          <p:xfrm>
            <a:off x="5885632" y="4267932"/>
            <a:ext cx="1241425" cy="836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1548" name="Equation" r:id="rId6" imgW="584200" imgH="393700" progId="Equation.3">
                    <p:embed/>
                  </p:oleObj>
                </mc:Choice>
                <mc:Fallback>
                  <p:oleObj name="Equation" r:id="rId6" imgW="5842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85632" y="4267932"/>
                          <a:ext cx="1241425" cy="8366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066" name="TextBox 13"/>
            <p:cNvSpPr txBox="1">
              <a:spLocks noChangeArrowheads="1"/>
            </p:cNvSpPr>
            <p:nvPr/>
          </p:nvSpPr>
          <p:spPr bwMode="auto">
            <a:xfrm>
              <a:off x="5486400" y="5230813"/>
              <a:ext cx="24384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>
                  <a:solidFill>
                    <a:srgbClr val="FFFFFF"/>
                  </a:solidFill>
                </a:rPr>
                <a:t>Mass term gauge boson</a:t>
              </a:r>
            </a:p>
          </p:txBody>
        </p:sp>
      </p:grpSp>
      <p:sp>
        <p:nvSpPr>
          <p:cNvPr id="45060" name="TextBox 6"/>
          <p:cNvSpPr txBox="1">
            <a:spLocks noChangeArrowheads="1"/>
          </p:cNvSpPr>
          <p:nvPr/>
        </p:nvSpPr>
        <p:spPr bwMode="auto">
          <a:xfrm>
            <a:off x="395536" y="6093296"/>
            <a:ext cx="83709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dirty="0">
                <a:solidFill>
                  <a:schemeClr val="bg1"/>
                </a:solidFill>
              </a:rPr>
              <a:t>Standard Model does </a:t>
            </a:r>
            <a:r>
              <a:rPr lang="en-US" sz="1800" b="1" i="1" dirty="0">
                <a:solidFill>
                  <a:schemeClr val="bg1"/>
                </a:solidFill>
              </a:rPr>
              <a:t>not</a:t>
            </a:r>
            <a:r>
              <a:rPr lang="en-US" sz="1800" dirty="0">
                <a:solidFill>
                  <a:schemeClr val="bg1"/>
                </a:solidFill>
              </a:rPr>
              <a:t> allow for massive gauge bosons or fermions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81802" y="329577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725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1510" y="377395"/>
            <a:ext cx="7070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Why measure the mass to high precision 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484784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Branching ratio’s depend on the mass of the Higgs boson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2636912"/>
            <a:ext cx="76328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= 123.7 </a:t>
            </a:r>
            <a:r>
              <a:rPr lang="en-US" dirty="0" err="1" smtClean="0"/>
              <a:t>GeV</a:t>
            </a:r>
            <a:r>
              <a:rPr lang="en-US" dirty="0" smtClean="0"/>
              <a:t> 		</a:t>
            </a:r>
            <a:r>
              <a:rPr lang="en-US" dirty="0" err="1" smtClean="0"/>
              <a:t>Γ</a:t>
            </a:r>
            <a:r>
              <a:rPr lang="en-US" dirty="0" smtClean="0"/>
              <a:t>(</a:t>
            </a:r>
            <a:r>
              <a:rPr lang="en-US" dirty="0" err="1" smtClean="0"/>
              <a:t>h</a:t>
            </a:r>
            <a:r>
              <a:rPr lang="en-US" dirty="0" err="1" smtClean="0">
                <a:sym typeface="Wingdings"/>
              </a:rPr>
              <a:t>ZZ</a:t>
            </a:r>
            <a:r>
              <a:rPr lang="en-US" dirty="0" smtClean="0"/>
              <a:t>) = 2.34%          	-1%		 </a:t>
            </a:r>
            <a:r>
              <a:rPr lang="en-US" dirty="0"/>
              <a:t>	</a:t>
            </a:r>
            <a:r>
              <a:rPr lang="en-US" dirty="0" smtClean="0"/>
              <a:t>-11% </a:t>
            </a:r>
          </a:p>
          <a:p>
            <a:endParaRPr lang="en-US" dirty="0"/>
          </a:p>
          <a:p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= </a:t>
            </a:r>
            <a:r>
              <a:rPr lang="en-US" dirty="0" smtClean="0"/>
              <a:t>124.0 </a:t>
            </a:r>
            <a:r>
              <a:rPr lang="en-US" dirty="0" err="1"/>
              <a:t>GeV</a:t>
            </a:r>
            <a:r>
              <a:rPr lang="en-US" dirty="0"/>
              <a:t> 		</a:t>
            </a:r>
            <a:r>
              <a:rPr lang="en-US" dirty="0" err="1"/>
              <a:t>Γ</a:t>
            </a:r>
            <a:r>
              <a:rPr lang="en-US" dirty="0"/>
              <a:t>(</a:t>
            </a:r>
            <a:r>
              <a:rPr lang="en-US" dirty="0" err="1"/>
              <a:t>h</a:t>
            </a:r>
            <a:r>
              <a:rPr lang="en-US" dirty="0" err="1">
                <a:sym typeface="Wingdings"/>
              </a:rPr>
              <a:t>ZZ</a:t>
            </a:r>
            <a:r>
              <a:rPr lang="en-US" dirty="0"/>
              <a:t>) = </a:t>
            </a:r>
            <a:r>
              <a:rPr lang="en-US" dirty="0" smtClean="0"/>
              <a:t>2.41%</a:t>
            </a:r>
            <a:endParaRPr lang="en-US" dirty="0"/>
          </a:p>
          <a:p>
            <a:endParaRPr lang="en-US" dirty="0" smtClean="0"/>
          </a:p>
          <a:p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= </a:t>
            </a:r>
            <a:r>
              <a:rPr lang="en-US" dirty="0" smtClean="0"/>
              <a:t>124.5 </a:t>
            </a:r>
            <a:r>
              <a:rPr lang="en-US" dirty="0" err="1"/>
              <a:t>GeV</a:t>
            </a:r>
            <a:r>
              <a:rPr lang="en-US" dirty="0"/>
              <a:t> 		</a:t>
            </a:r>
            <a:r>
              <a:rPr lang="en-US" dirty="0" err="1"/>
              <a:t>Γ</a:t>
            </a:r>
            <a:r>
              <a:rPr lang="en-US" dirty="0"/>
              <a:t>(</a:t>
            </a:r>
            <a:r>
              <a:rPr lang="en-US" dirty="0" err="1"/>
              <a:t>h</a:t>
            </a:r>
            <a:r>
              <a:rPr lang="en-US" dirty="0" err="1">
                <a:sym typeface="Wingdings"/>
              </a:rPr>
              <a:t>ZZ</a:t>
            </a:r>
            <a:r>
              <a:rPr lang="en-US" dirty="0"/>
              <a:t>) = </a:t>
            </a:r>
            <a:r>
              <a:rPr lang="en-US" dirty="0" smtClean="0"/>
              <a:t>2.52%            	0.4</a:t>
            </a:r>
            <a:r>
              <a:rPr lang="en-US" dirty="0"/>
              <a:t>%		</a:t>
            </a:r>
            <a:r>
              <a:rPr lang="en-US" dirty="0" smtClean="0"/>
              <a:t>-4.5%</a:t>
            </a:r>
            <a:endParaRPr lang="en-US" dirty="0"/>
          </a:p>
          <a:p>
            <a:endParaRPr lang="en-US" dirty="0" smtClean="0"/>
          </a:p>
          <a:p>
            <a:r>
              <a:rPr lang="en-US" dirty="0" err="1">
                <a:solidFill>
                  <a:srgbClr val="FFFF00"/>
                </a:solidFill>
              </a:rPr>
              <a:t>m</a:t>
            </a:r>
            <a:r>
              <a:rPr lang="en-US" baseline="-25000" dirty="0" err="1">
                <a:solidFill>
                  <a:srgbClr val="FFFF00"/>
                </a:solidFill>
              </a:rPr>
              <a:t>h</a:t>
            </a:r>
            <a:r>
              <a:rPr lang="en-US" dirty="0">
                <a:solidFill>
                  <a:srgbClr val="FFFF00"/>
                </a:solidFill>
              </a:rPr>
              <a:t> = </a:t>
            </a:r>
            <a:r>
              <a:rPr lang="en-US" dirty="0" smtClean="0">
                <a:solidFill>
                  <a:srgbClr val="FFFF00"/>
                </a:solidFill>
              </a:rPr>
              <a:t>125.0 </a:t>
            </a:r>
            <a:r>
              <a:rPr lang="en-US" dirty="0" err="1">
                <a:solidFill>
                  <a:srgbClr val="FFFF00"/>
                </a:solidFill>
              </a:rPr>
              <a:t>GeV</a:t>
            </a:r>
            <a:r>
              <a:rPr lang="en-US" dirty="0">
                <a:solidFill>
                  <a:srgbClr val="FFFF00"/>
                </a:solidFill>
              </a:rPr>
              <a:t> 		</a:t>
            </a:r>
            <a:r>
              <a:rPr lang="en-US" dirty="0" err="1">
                <a:solidFill>
                  <a:srgbClr val="FFFF00"/>
                </a:solidFill>
              </a:rPr>
              <a:t>Γ</a:t>
            </a:r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 err="1">
                <a:solidFill>
                  <a:srgbClr val="FFFF00"/>
                </a:solidFill>
              </a:rPr>
              <a:t>h</a:t>
            </a:r>
            <a:r>
              <a:rPr lang="en-US" dirty="0" err="1">
                <a:solidFill>
                  <a:srgbClr val="FFFF00"/>
                </a:solidFill>
                <a:sym typeface="Wingdings"/>
              </a:rPr>
              <a:t>ZZ</a:t>
            </a:r>
            <a:r>
              <a:rPr lang="en-US" dirty="0">
                <a:solidFill>
                  <a:srgbClr val="FFFF00"/>
                </a:solidFill>
              </a:rPr>
              <a:t>) = </a:t>
            </a:r>
            <a:r>
              <a:rPr lang="en-US" dirty="0" smtClean="0">
                <a:solidFill>
                  <a:srgbClr val="FFFF00"/>
                </a:solidFill>
              </a:rPr>
              <a:t>2.64%		 	0.0%		0.0% 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 smtClean="0"/>
          </a:p>
          <a:p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= </a:t>
            </a:r>
            <a:r>
              <a:rPr lang="en-US" dirty="0" smtClean="0"/>
              <a:t>125.5 </a:t>
            </a:r>
            <a:r>
              <a:rPr lang="en-US" dirty="0" err="1"/>
              <a:t>GeV</a:t>
            </a:r>
            <a:r>
              <a:rPr lang="en-US" dirty="0"/>
              <a:t> 		</a:t>
            </a:r>
            <a:r>
              <a:rPr lang="en-US" dirty="0" err="1"/>
              <a:t>Γ</a:t>
            </a:r>
            <a:r>
              <a:rPr lang="en-US" dirty="0"/>
              <a:t>(</a:t>
            </a:r>
            <a:r>
              <a:rPr lang="en-US" dirty="0" err="1"/>
              <a:t>h</a:t>
            </a:r>
            <a:r>
              <a:rPr lang="en-US" dirty="0" err="1">
                <a:sym typeface="Wingdings"/>
              </a:rPr>
              <a:t>ZZ</a:t>
            </a:r>
            <a:r>
              <a:rPr lang="en-US" dirty="0"/>
              <a:t>) = </a:t>
            </a:r>
            <a:r>
              <a:rPr lang="en-US" dirty="0" smtClean="0"/>
              <a:t>2.76%              0.4%		+4.5%</a:t>
            </a:r>
            <a:endParaRPr lang="en-US" dirty="0"/>
          </a:p>
          <a:p>
            <a:endParaRPr lang="en-US" dirty="0" smtClean="0"/>
          </a:p>
          <a:p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= </a:t>
            </a:r>
            <a:r>
              <a:rPr lang="en-US" dirty="0" smtClean="0"/>
              <a:t>126.0 </a:t>
            </a:r>
            <a:r>
              <a:rPr lang="en-US" dirty="0" err="1"/>
              <a:t>GeV</a:t>
            </a:r>
            <a:r>
              <a:rPr lang="en-US" dirty="0"/>
              <a:t> 		</a:t>
            </a:r>
            <a:r>
              <a:rPr lang="en-US" dirty="0" err="1"/>
              <a:t>Γ</a:t>
            </a:r>
            <a:r>
              <a:rPr lang="en-US" dirty="0"/>
              <a:t>(</a:t>
            </a:r>
            <a:r>
              <a:rPr lang="en-US" dirty="0" err="1"/>
              <a:t>h</a:t>
            </a:r>
            <a:r>
              <a:rPr lang="en-US" dirty="0" err="1">
                <a:sym typeface="Wingdings"/>
              </a:rPr>
              <a:t>ZZ</a:t>
            </a:r>
            <a:r>
              <a:rPr lang="en-US" dirty="0"/>
              <a:t>) = </a:t>
            </a:r>
            <a:r>
              <a:rPr lang="en-US" dirty="0" smtClean="0"/>
              <a:t>2.89%</a:t>
            </a:r>
            <a:endParaRPr lang="en-US" dirty="0"/>
          </a:p>
          <a:p>
            <a:endParaRPr lang="en-US" dirty="0" smtClean="0"/>
          </a:p>
          <a:p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= </a:t>
            </a:r>
            <a:r>
              <a:rPr lang="en-US" dirty="0" smtClean="0"/>
              <a:t>126.3 </a:t>
            </a:r>
            <a:r>
              <a:rPr lang="en-US" dirty="0" err="1"/>
              <a:t>GeV</a:t>
            </a:r>
            <a:r>
              <a:rPr lang="en-US" dirty="0"/>
              <a:t> 		</a:t>
            </a:r>
            <a:r>
              <a:rPr lang="en-US" dirty="0" err="1"/>
              <a:t>Γ</a:t>
            </a:r>
            <a:r>
              <a:rPr lang="en-US" dirty="0"/>
              <a:t>(</a:t>
            </a:r>
            <a:r>
              <a:rPr lang="en-US" dirty="0" err="1"/>
              <a:t>h</a:t>
            </a:r>
            <a:r>
              <a:rPr lang="en-US" dirty="0" err="1">
                <a:sym typeface="Wingdings"/>
              </a:rPr>
              <a:t>ZZ</a:t>
            </a:r>
            <a:r>
              <a:rPr lang="en-US" dirty="0"/>
              <a:t>) = </a:t>
            </a:r>
            <a:r>
              <a:rPr lang="en-US" dirty="0" smtClean="0"/>
              <a:t>2.97%        	+1</a:t>
            </a:r>
            <a:r>
              <a:rPr lang="en-US" dirty="0"/>
              <a:t>%		 </a:t>
            </a:r>
            <a:r>
              <a:rPr lang="en-US" dirty="0" smtClean="0"/>
              <a:t>+12%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84168" y="206084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Δm</a:t>
            </a:r>
            <a:r>
              <a:rPr lang="en-US" dirty="0" smtClean="0"/>
              <a:t> 		 </a:t>
            </a: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 smtClean="0"/>
              <a:t>Δ</a:t>
            </a:r>
            <a:r>
              <a:rPr lang="en-US" dirty="0" smtClean="0"/>
              <a:t> </a:t>
            </a:r>
            <a:r>
              <a:rPr lang="en-US" dirty="0" err="1" smtClean="0"/>
              <a:t>Γ</a:t>
            </a:r>
            <a:r>
              <a:rPr lang="en-US" dirty="0" smtClean="0"/>
              <a:t>/Γ</a:t>
            </a:r>
            <a:r>
              <a:rPr lang="en-US" baseline="-25000" dirty="0" smtClean="0"/>
              <a:t>125</a:t>
            </a:r>
            <a:endParaRPr lang="en-US" baseline="-25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043608" y="2492896"/>
            <a:ext cx="756084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652120" y="2132856"/>
            <a:ext cx="0" cy="412536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092280" y="2060848"/>
            <a:ext cx="0" cy="412536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597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156682"/>
            <a:ext cx="108012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Theory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60648"/>
            <a:ext cx="4502648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3200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Higgs</a:t>
            </a:r>
            <a:r>
              <a:rPr lang="nl-NL" sz="3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boson </a:t>
            </a:r>
            <a:r>
              <a:rPr lang="nl-NL" sz="3200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couplings</a:t>
            </a:r>
            <a:endParaRPr lang="nl-NL" sz="32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6" name="Picture 15" descr="Higgs_BR_L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831952"/>
            <a:ext cx="4502648" cy="43200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8" name="Straight Connector 17"/>
          <p:cNvCxnSpPr/>
          <p:nvPr/>
        </p:nvCxnSpPr>
        <p:spPr>
          <a:xfrm flipV="1">
            <a:off x="2339752" y="1932678"/>
            <a:ext cx="0" cy="3744418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339752" y="1500630"/>
            <a:ext cx="0" cy="331322"/>
          </a:xfrm>
          <a:prstGeom prst="straightConnector1">
            <a:avLst/>
          </a:prstGeom>
          <a:ln>
            <a:solidFill>
              <a:srgbClr val="FFFFFF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879162" y="1180783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FFFF"/>
                </a:solidFill>
              </a:rPr>
              <a:t>125 </a:t>
            </a:r>
            <a:r>
              <a:rPr lang="en-US" sz="1600" i="1" dirty="0" err="1" smtClean="0">
                <a:solidFill>
                  <a:srgbClr val="FFFFFF"/>
                </a:solidFill>
              </a:rPr>
              <a:t>GeV</a:t>
            </a:r>
            <a:endParaRPr lang="en-US" sz="1600" i="1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49752" y="1158799"/>
            <a:ext cx="6334226" cy="4996950"/>
            <a:chOff x="2249752" y="1158799"/>
            <a:chExt cx="6334226" cy="4996950"/>
          </a:xfrm>
        </p:grpSpPr>
        <p:pic>
          <p:nvPicPr>
            <p:cNvPr id="5" name="Picture 4" descr="ATLAS_Higgs_couplings_figaux_0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7666" y="1832689"/>
              <a:ext cx="2904168" cy="4320000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7668344" y="1481864"/>
              <a:ext cx="0" cy="378806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668344" y="1832689"/>
              <a:ext cx="0" cy="3844405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7024048" y="5893118"/>
              <a:ext cx="1434151" cy="2523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04248" y="5878750"/>
              <a:ext cx="17797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s</a:t>
              </a:r>
              <a:r>
                <a:rPr lang="en-US" sz="1200" i="1" dirty="0" smtClean="0"/>
                <a:t>trength relative to SM</a:t>
              </a:r>
              <a:endParaRPr lang="en-US" sz="1200" i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396163" y="1158799"/>
              <a:ext cx="6322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solidFill>
                    <a:srgbClr val="FFFFFF"/>
                  </a:solidFill>
                </a:rPr>
                <a:t>SM</a:t>
              </a:r>
              <a:endParaRPr lang="en-US" sz="1600" i="1" dirty="0">
                <a:solidFill>
                  <a:srgbClr val="FFFFFF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5724128" y="2652758"/>
              <a:ext cx="180000" cy="180000"/>
            </a:xfrm>
            <a:prstGeom prst="ellipse">
              <a:avLst/>
            </a:prstGeom>
            <a:solidFill>
              <a:srgbClr val="FF66F9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5735631" y="3150835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735631" y="3624886"/>
              <a:ext cx="180000" cy="180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735631" y="4046311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724128" y="4443062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5940152" y="4724056"/>
              <a:ext cx="180000" cy="180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250810" y="4328032"/>
              <a:ext cx="180000" cy="180000"/>
            </a:xfrm>
            <a:prstGeom prst="ellipse">
              <a:avLst/>
            </a:prstGeom>
            <a:solidFill>
              <a:srgbClr val="FF66F9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249752" y="3372838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259095" y="2202718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250810" y="3052368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250810" y="2562758"/>
              <a:ext cx="180000" cy="180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259095" y="5245046"/>
              <a:ext cx="180000" cy="180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250810" y="4505833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948619" y="4965481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571100" y="1187337"/>
              <a:ext cx="1615489" cy="4001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FF"/>
                  </a:solidFill>
                </a:rPr>
                <a:t>Experiment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259632" y="6352790"/>
            <a:ext cx="669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Change in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of </a:t>
            </a:r>
            <a:r>
              <a:rPr lang="en-US" dirty="0" smtClean="0">
                <a:sym typeface="Wingdings"/>
              </a:rPr>
              <a:t>500 MeV (0.4%) changes </a:t>
            </a:r>
            <a:r>
              <a:rPr lang="en-US" dirty="0" err="1" smtClean="0">
                <a:sym typeface="Wingdings"/>
              </a:rPr>
              <a:t>Γ</a:t>
            </a:r>
            <a:r>
              <a:rPr lang="en-US" dirty="0" smtClean="0">
                <a:sym typeface="Wingdings"/>
              </a:rPr>
              <a:t>(</a:t>
            </a:r>
            <a:r>
              <a:rPr lang="en-US" dirty="0" err="1" smtClean="0">
                <a:sym typeface="Wingdings"/>
              </a:rPr>
              <a:t>hZZ</a:t>
            </a:r>
            <a:r>
              <a:rPr lang="en-US" dirty="0" smtClean="0">
                <a:sym typeface="Wingdings"/>
              </a:rPr>
              <a:t>) by </a:t>
            </a:r>
            <a:r>
              <a:rPr lang="en-US" dirty="0" smtClean="0"/>
              <a:t>±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4</a:t>
            </a:r>
            <a:r>
              <a:rPr lang="en-US" dirty="0" smtClean="0">
                <a:sym typeface="Wingdings"/>
              </a:rPr>
              <a:t>.5%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673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steel_puzzle_sphere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Box 5"/>
          <p:cNvSpPr txBox="1">
            <a:spLocks noChangeArrowheads="1"/>
          </p:cNvSpPr>
          <p:nvPr/>
        </p:nvSpPr>
        <p:spPr bwMode="auto">
          <a:xfrm>
            <a:off x="1759976" y="2376715"/>
            <a:ext cx="2451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Higgs boson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48064" y="332656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Observed particle looks very much like SM Higgs boson</a:t>
            </a:r>
            <a:endParaRPr lang="en-US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5143764" y="3284984"/>
            <a:ext cx="3744416" cy="3312368"/>
            <a:chOff x="5143764" y="3284984"/>
            <a:chExt cx="3744416" cy="3312368"/>
          </a:xfrm>
        </p:grpSpPr>
        <p:sp>
          <p:nvSpPr>
            <p:cNvPr id="5" name="Rounded Rectangle 4"/>
            <p:cNvSpPr/>
            <p:nvPr/>
          </p:nvSpPr>
          <p:spPr>
            <a:xfrm>
              <a:off x="5143764" y="3284984"/>
              <a:ext cx="3744416" cy="33123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926402" y="3789119"/>
              <a:ext cx="2408258" cy="23886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Panic-Button-Featured-2.png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69" t="12904" r="26503" b="12826"/>
            <a:stretch/>
          </p:blipFill>
          <p:spPr>
            <a:xfrm>
              <a:off x="5503804" y="3429000"/>
              <a:ext cx="3092825" cy="2901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77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zzle_missing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15616" y="1772816"/>
            <a:ext cx="7056784" cy="2448272"/>
          </a:xfrm>
          <a:prstGeom prst="round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59632" y="2482575"/>
            <a:ext cx="676875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Higgs potential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4046771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1405226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New physics at the Planck scale: 2 </a:t>
            </a:r>
            <a:r>
              <a:rPr lang="en-US" sz="2000" dirty="0">
                <a:solidFill>
                  <a:srgbClr val="FFFFFF"/>
                </a:solidFill>
              </a:rPr>
              <a:t>higher dimensional </a:t>
            </a:r>
            <a:r>
              <a:rPr lang="en-US" sz="2000" dirty="0" smtClean="0">
                <a:solidFill>
                  <a:srgbClr val="FFFFFF"/>
                </a:solidFill>
              </a:rPr>
              <a:t>operators</a:t>
            </a:r>
            <a:endParaRPr lang="en-US" dirty="0"/>
          </a:p>
        </p:txBody>
      </p:sp>
      <p:pic>
        <p:nvPicPr>
          <p:cNvPr id="6" name="Picture 5" descr="Screen Shot 2014-08-26 at 16.30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3770672" cy="80915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90156" y="491480"/>
            <a:ext cx="651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Stability of the vacuum: meta-stability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67696" y="1406376"/>
            <a:ext cx="4208760" cy="2866976"/>
            <a:chOff x="4467696" y="1138088"/>
            <a:chExt cx="4208760" cy="2866976"/>
          </a:xfrm>
        </p:grpSpPr>
        <p:pic>
          <p:nvPicPr>
            <p:cNvPr id="2" name="Picture 1" descr="Screen Shot 2014-08-26 at 16.50.4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7696" y="1138088"/>
              <a:ext cx="4208760" cy="2866976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4624847" y="3251994"/>
              <a:ext cx="1451125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Meta-stable </a:t>
              </a:r>
              <a:br>
                <a:rPr lang="en-US" dirty="0" smtClean="0"/>
              </a:br>
              <a:r>
                <a:rPr lang="en-US" dirty="0" smtClean="0"/>
                <a:t>EW vacuum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40989" y="3514352"/>
              <a:ext cx="1656184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True vacuum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49712" y="1714152"/>
              <a:ext cx="120963" cy="9870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952631" y="1282104"/>
              <a:ext cx="1509241" cy="7920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350410" y="2794960"/>
              <a:ext cx="814515" cy="3960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ball_purple.jpg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484"/>
            <a:stretch/>
          </p:blipFill>
          <p:spPr>
            <a:xfrm>
              <a:off x="5565759" y="2506240"/>
              <a:ext cx="220414" cy="223664"/>
            </a:xfrm>
            <a:prstGeom prst="rect">
              <a:avLst/>
            </a:prstGeom>
          </p:spPr>
        </p:pic>
        <p:pic>
          <p:nvPicPr>
            <p:cNvPr id="16" name="Picture 15" descr="ball_purple.jpg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484"/>
            <a:stretch/>
          </p:blipFill>
          <p:spPr>
            <a:xfrm>
              <a:off x="7317053" y="3226320"/>
              <a:ext cx="220414" cy="223664"/>
            </a:xfrm>
            <a:prstGeom prst="rect">
              <a:avLst/>
            </a:prstGeom>
          </p:spPr>
        </p:pic>
      </p:grpSp>
      <p:pic>
        <p:nvPicPr>
          <p:cNvPr id="18" name="Picture 17" descr="Screen Shot 2014-08-26 at 17.07.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20282"/>
            <a:ext cx="3869916" cy="79208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251520" y="3131676"/>
            <a:ext cx="368014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Tunneling time to true vacuum</a:t>
            </a:r>
            <a:endParaRPr lang="en-US" sz="2000" dirty="0">
              <a:solidFill>
                <a:srgbClr val="FFFFFF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90155" y="4322610"/>
            <a:ext cx="7886301" cy="2218446"/>
            <a:chOff x="790155" y="4322610"/>
            <a:chExt cx="7886301" cy="2218446"/>
          </a:xfrm>
        </p:grpSpPr>
        <p:pic>
          <p:nvPicPr>
            <p:cNvPr id="17" name="Picture 16" descr="Screen Shot 2015-04-16 at 15.49.43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8" t="1262" b="1"/>
            <a:stretch/>
          </p:blipFill>
          <p:spPr>
            <a:xfrm>
              <a:off x="6428416" y="4834909"/>
              <a:ext cx="2248040" cy="1706147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851360" y="5837382"/>
              <a:ext cx="53747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Not before these guys become World Champion</a:t>
              </a:r>
              <a:endParaRPr lang="en-US" i="1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790155" y="4322610"/>
              <a:ext cx="1" cy="1520162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90156" y="5842772"/>
              <a:ext cx="5374769" cy="0"/>
            </a:xfrm>
            <a:prstGeom prst="line">
              <a:avLst/>
            </a:prstGeom>
            <a:ln>
              <a:solidFill>
                <a:srgbClr val="00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617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creen Shot 2014-08-26 at 16.59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20" y="1412776"/>
            <a:ext cx="6271220" cy="49911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541140" y="1772816"/>
            <a:ext cx="1829761" cy="461665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Unstable (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λ</a:t>
            </a:r>
            <a:r>
              <a:rPr lang="en-US" b="1" dirty="0" smtClean="0">
                <a:solidFill>
                  <a:schemeClr val="bg1"/>
                </a:solidFill>
              </a:rPr>
              <a:t>&lt;0)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4464695"/>
            <a:ext cx="884935" cy="369332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stable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62188" y="3888631"/>
            <a:ext cx="1512054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Meta-stable</a:t>
            </a:r>
            <a:endParaRPr lang="en-US" b="1" dirty="0"/>
          </a:p>
        </p:txBody>
      </p:sp>
      <p:pic>
        <p:nvPicPr>
          <p:cNvPr id="20" name="Picture 19" descr="ball_blu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07" y="3731671"/>
            <a:ext cx="329704" cy="3139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5536" y="447055"/>
            <a:ext cx="808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Stability of the vacuum: Higgs potential at </a:t>
            </a:r>
            <a:r>
              <a:rPr lang="en-US" sz="2400" dirty="0">
                <a:solidFill>
                  <a:schemeClr val="bg1"/>
                </a:solidFill>
              </a:rPr>
              <a:t>h</a:t>
            </a:r>
            <a:r>
              <a:rPr lang="en-US" sz="2400" dirty="0" smtClean="0">
                <a:solidFill>
                  <a:schemeClr val="bg1"/>
                </a:solidFill>
              </a:rPr>
              <a:t>igh energy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742530" y="3264546"/>
            <a:ext cx="2846191" cy="382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Top quark mass (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426881" y="5954863"/>
            <a:ext cx="3663590" cy="382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Higgs boson mass (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165092" y="6391200"/>
            <a:ext cx="1707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Branchia</a:t>
            </a:r>
            <a:r>
              <a:rPr lang="en-US" sz="1400" i="1" dirty="0" smtClean="0"/>
              <a:t> ICHEP</a:t>
            </a:r>
            <a:endParaRPr lang="en-US" sz="1400" i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6876256" y="1366376"/>
            <a:ext cx="2520280" cy="1702584"/>
            <a:chOff x="6516216" y="4903091"/>
            <a:chExt cx="2520280" cy="1702584"/>
          </a:xfrm>
        </p:grpSpPr>
        <p:sp>
          <p:nvSpPr>
            <p:cNvPr id="14" name="Rounded Rectangle 13"/>
            <p:cNvSpPr/>
            <p:nvPr/>
          </p:nvSpPr>
          <p:spPr>
            <a:xfrm>
              <a:off x="6516216" y="4903091"/>
              <a:ext cx="2088232" cy="17025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Higgs_potential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256" y="5096213"/>
              <a:ext cx="1368152" cy="88699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800728" y="5916486"/>
              <a:ext cx="223576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SM-doublet  &amp; </a:t>
              </a:r>
            </a:p>
            <a:p>
              <a:r>
                <a:rPr lang="en-US" sz="1600" dirty="0" smtClean="0"/>
                <a:t>V(</a:t>
              </a:r>
              <a:r>
                <a:rPr lang="en-US" sz="1600" dirty="0" err="1"/>
                <a:t>ϕ</a:t>
              </a:r>
              <a:r>
                <a:rPr lang="en-US" sz="1600" dirty="0" smtClean="0"/>
                <a:t>) = μ</a:t>
              </a:r>
              <a:r>
                <a:rPr lang="en-US" sz="1600" baseline="30000" dirty="0" smtClean="0"/>
                <a:t>2</a:t>
              </a:r>
              <a:r>
                <a:rPr lang="en-US" sz="1600" dirty="0" smtClean="0"/>
                <a:t>ϕ</a:t>
              </a:r>
              <a:r>
                <a:rPr lang="en-US" sz="1600" baseline="30000" dirty="0" smtClean="0"/>
                <a:t>2 </a:t>
              </a:r>
              <a:r>
                <a:rPr lang="en-US" sz="1600" dirty="0" smtClean="0"/>
                <a:t>+ </a:t>
              </a:r>
              <a:r>
                <a:rPr lang="en-US" sz="1600" dirty="0"/>
                <a:t>λ</a:t>
              </a:r>
              <a:r>
                <a:rPr lang="en-US" sz="1600" dirty="0" smtClean="0"/>
                <a:t>ϕ</a:t>
              </a:r>
              <a:r>
                <a:rPr lang="en-US" sz="1600" baseline="30000" dirty="0" smtClean="0"/>
                <a:t>4</a:t>
              </a:r>
              <a:endParaRPr lang="en-US" sz="1600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38285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8139_Dijkgraaf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306240">
            <a:off x="325273" y="1302261"/>
            <a:ext cx="80969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d</a:t>
            </a:r>
            <a:r>
              <a:rPr lang="en-US" sz="2000" dirty="0" smtClean="0">
                <a:solidFill>
                  <a:srgbClr val="FFFFFF"/>
                </a:solidFill>
              </a:rPr>
              <a:t>ata </a:t>
            </a:r>
            <a:r>
              <a:rPr lang="en-US" sz="2000" dirty="0">
                <a:solidFill>
                  <a:srgbClr val="FFFFFF"/>
                </a:solidFill>
              </a:rPr>
              <a:t>(CMB): </a:t>
            </a:r>
            <a:r>
              <a:rPr lang="en-US" sz="1600" dirty="0" smtClean="0">
                <a:solidFill>
                  <a:srgbClr val="FFFFFF"/>
                </a:solidFill>
              </a:rPr>
              <a:t>0.0000000000000000000000000000000000000000000000000000001</a:t>
            </a:r>
            <a:endParaRPr lang="en-US" sz="1600" baseline="30000" dirty="0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01335" y="116632"/>
            <a:ext cx="7483033" cy="1385684"/>
            <a:chOff x="401335" y="116632"/>
            <a:chExt cx="7483033" cy="1385684"/>
          </a:xfrm>
        </p:grpSpPr>
        <p:sp>
          <p:nvSpPr>
            <p:cNvPr id="18" name="TextBox 17"/>
            <p:cNvSpPr txBox="1"/>
            <p:nvPr/>
          </p:nvSpPr>
          <p:spPr>
            <a:xfrm rot="292685">
              <a:off x="401335" y="852977"/>
              <a:ext cx="61914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FFFF"/>
                  </a:solidFill>
                </a:rPr>
                <a:t>Higgs field prediction: </a:t>
              </a:r>
              <a:r>
                <a:rPr lang="en-US" sz="1600" dirty="0" smtClean="0">
                  <a:solidFill>
                    <a:srgbClr val="FFFFFF"/>
                  </a:solidFill>
                </a:rPr>
                <a:t>1.00</a:t>
              </a:r>
              <a:endParaRPr lang="en-US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652120" y="116632"/>
              <a:ext cx="2232248" cy="1385684"/>
              <a:chOff x="5652120" y="116632"/>
              <a:chExt cx="2232248" cy="1385684"/>
            </a:xfrm>
          </p:grpSpPr>
          <p:pic>
            <p:nvPicPr>
              <p:cNvPr id="5" name="Picture 4" descr="HiggsPotential.gif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73500" y="638220"/>
                <a:ext cx="1332828" cy="864096"/>
              </a:xfrm>
              <a:prstGeom prst="rect">
                <a:avLst/>
              </a:prstGeom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5652120" y="116632"/>
                <a:ext cx="2232248" cy="46166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FFFF"/>
                    </a:solidFill>
                  </a:rPr>
                  <a:t>Higgs field</a:t>
                </a:r>
                <a:endParaRPr lang="en-US" sz="2400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554662" y="240718"/>
            <a:ext cx="4807560" cy="2972258"/>
            <a:chOff x="554662" y="240718"/>
            <a:chExt cx="4807560" cy="2972258"/>
          </a:xfrm>
        </p:grpSpPr>
        <p:grpSp>
          <p:nvGrpSpPr>
            <p:cNvPr id="12" name="Group 11"/>
            <p:cNvGrpSpPr/>
            <p:nvPr/>
          </p:nvGrpSpPr>
          <p:grpSpPr>
            <a:xfrm>
              <a:off x="3923929" y="638220"/>
              <a:ext cx="1438293" cy="2574756"/>
              <a:chOff x="3923929" y="638220"/>
              <a:chExt cx="1438293" cy="2574756"/>
            </a:xfrm>
          </p:grpSpPr>
          <p:cxnSp>
            <p:nvCxnSpPr>
              <p:cNvPr id="15" name="Straight Arrow Connector 14"/>
              <p:cNvCxnSpPr>
                <a:stCxn id="19" idx="0"/>
              </p:cNvCxnSpPr>
              <p:nvPr/>
            </p:nvCxnSpPr>
            <p:spPr>
              <a:xfrm flipH="1" flipV="1">
                <a:off x="3923929" y="638220"/>
                <a:ext cx="1115190" cy="1647780"/>
              </a:xfrm>
              <a:prstGeom prst="straightConnector1">
                <a:avLst/>
              </a:prstGeom>
              <a:ln w="76200" cmpd="sng"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/>
              <p:cNvSpPr/>
              <p:nvPr/>
            </p:nvSpPr>
            <p:spPr>
              <a:xfrm>
                <a:off x="4716016" y="2286000"/>
                <a:ext cx="646206" cy="926976"/>
              </a:xfrm>
              <a:prstGeom prst="ellipse">
                <a:avLst/>
              </a:prstGeom>
              <a:noFill/>
              <a:ln w="76200" cmpd="sng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 rot="286532">
              <a:off x="554662" y="240718"/>
              <a:ext cx="2366965" cy="46166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1) Vacuum energy</a:t>
              </a:r>
              <a:r>
                <a:rPr lang="en-US" sz="2400" dirty="0" smtClean="0"/>
                <a:t>:</a:t>
              </a:r>
              <a:endParaRPr lang="en-US" sz="24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39551" y="3933056"/>
            <a:ext cx="48960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2) Range and pattern in fermion</a:t>
            </a:r>
            <a:r>
              <a:rPr lang="en-US" sz="2000" dirty="0"/>
              <a:t> </a:t>
            </a:r>
            <a:r>
              <a:rPr lang="en-US" sz="2000" dirty="0" smtClean="0"/>
              <a:t>masses</a:t>
            </a:r>
            <a:endParaRPr lang="en-US" sz="2000" dirty="0"/>
          </a:p>
        </p:txBody>
      </p:sp>
      <p:grpSp>
        <p:nvGrpSpPr>
          <p:cNvPr id="9" name="Group 8"/>
          <p:cNvGrpSpPr/>
          <p:nvPr/>
        </p:nvGrpSpPr>
        <p:grpSpPr>
          <a:xfrm>
            <a:off x="539552" y="4869160"/>
            <a:ext cx="4895348" cy="1728192"/>
            <a:chOff x="539552" y="4869160"/>
            <a:chExt cx="4895348" cy="1728192"/>
          </a:xfrm>
        </p:grpSpPr>
        <p:sp>
          <p:nvSpPr>
            <p:cNvPr id="8" name="Rectangle 7"/>
            <p:cNvSpPr/>
            <p:nvPr/>
          </p:nvSpPr>
          <p:spPr>
            <a:xfrm>
              <a:off x="539552" y="4869160"/>
              <a:ext cx="4895348" cy="172819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1078204" y="6070769"/>
              <a:ext cx="2124448" cy="0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1618476" y="5661328"/>
              <a:ext cx="720000" cy="72000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4380" y="5844704"/>
              <a:ext cx="6707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endParaRPr lang="en-US" dirty="0"/>
            </a:p>
          </p:txBody>
        </p:sp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8357060"/>
                </p:ext>
              </p:extLst>
            </p:nvPr>
          </p:nvGraphicFramePr>
          <p:xfrm>
            <a:off x="2663995" y="5497449"/>
            <a:ext cx="1835997" cy="4406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3456" name="Equation" r:id="rId5" imgW="1270000" imgH="304800" progId="Equation.3">
                    <p:embed/>
                  </p:oleObj>
                </mc:Choice>
                <mc:Fallback>
                  <p:oleObj name="Equation" r:id="rId5" imgW="1270000" imgH="304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663995" y="5497449"/>
                          <a:ext cx="1835997" cy="4406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610364" y="5013176"/>
              <a:ext cx="35295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3) Higgs quantum corrections</a:t>
              </a:r>
              <a:endParaRPr lang="en-US" sz="2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91680" y="5805264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3366FF"/>
                  </a:solidFill>
                </a:rPr>
                <a:t>top</a:t>
              </a:r>
              <a:endParaRPr lang="en-US" sz="2000" b="1" dirty="0">
                <a:solidFill>
                  <a:srgbClr val="3366FF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35896" y="6070769"/>
              <a:ext cx="15133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</a:t>
              </a:r>
              <a:r>
                <a:rPr lang="en-US" baseline="30000" dirty="0" smtClean="0"/>
                <a:t>15 </a:t>
              </a:r>
              <a:r>
                <a:rPr lang="en-US" dirty="0" smtClean="0"/>
                <a:t>%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29043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zzle_missing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95736" y="1772816"/>
            <a:ext cx="4896544" cy="2448272"/>
          </a:xfrm>
          <a:prstGeom prst="round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63888" y="2482575"/>
            <a:ext cx="194421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spin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775005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692696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Higgs quantum numbers: spin and parity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9752" y="2204864"/>
            <a:ext cx="352839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i="1" dirty="0" smtClean="0"/>
              <a:t>J</a:t>
            </a:r>
            <a:r>
              <a:rPr lang="en-US" sz="16600" i="1" baseline="30000" dirty="0" smtClean="0"/>
              <a:t>PC</a:t>
            </a:r>
            <a:endParaRPr lang="en-US" sz="16600" i="1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295630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Scalar spin=0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47864" y="162880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Parity = +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04048" y="161950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Charge conjugation = +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051720" y="3212976"/>
            <a:ext cx="792088" cy="216024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172523" y="1998132"/>
            <a:ext cx="0" cy="494764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436096" y="1998132"/>
            <a:ext cx="432048" cy="494764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87624" y="4851742"/>
            <a:ext cx="6408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Differences in each of these parameters lead to different event topologies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Production angle for different production mechanisms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Decay angles and event topologies for decay channels </a:t>
            </a:r>
          </a:p>
        </p:txBody>
      </p:sp>
    </p:spTree>
    <p:extLst>
      <p:ext uri="{BB962C8B-B14F-4D97-AF65-F5344CB8AC3E}">
        <p14:creationId xmlns:p14="http://schemas.microsoft.com/office/powerpoint/2010/main" val="214436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7 at 16.38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979823"/>
            <a:ext cx="7272808" cy="4473513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61012" y="404664"/>
            <a:ext cx="6907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Different scenario’s for new particle X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2276872"/>
            <a:ext cx="676331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scenario     production         parameters              Model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00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58" t="2132" r="8250" b="9496"/>
          <a:stretch>
            <a:fillRect/>
          </a:stretch>
        </p:blipFill>
        <p:spPr bwMode="auto">
          <a:xfrm>
            <a:off x="2073275" y="66675"/>
            <a:ext cx="4921250" cy="670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3"/>
          <p:cNvSpPr txBox="1">
            <a:spLocks noChangeArrowheads="1"/>
          </p:cNvSpPr>
          <p:nvPr/>
        </p:nvSpPr>
        <p:spPr bwMode="auto">
          <a:xfrm>
            <a:off x="323850" y="425450"/>
            <a:ext cx="2832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nl-NL" sz="3600" dirty="0">
                <a:solidFill>
                  <a:schemeClr val="bg1"/>
                </a:solidFill>
              </a:rPr>
              <a:t>Peter </a:t>
            </a:r>
            <a:r>
              <a:rPr lang="nl-NL" sz="3600" dirty="0" err="1">
                <a:solidFill>
                  <a:schemeClr val="bg1"/>
                </a:solidFill>
              </a:rPr>
              <a:t>Higgs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2095807" y="5820072"/>
            <a:ext cx="53744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nl-NL" sz="2400" i="1" dirty="0" smtClean="0">
                <a:solidFill>
                  <a:schemeClr val="bg1"/>
                </a:solidFill>
              </a:rPr>
              <a:t>“</a:t>
            </a:r>
            <a:r>
              <a:rPr lang="nl-NL" sz="2400" i="1" dirty="0" err="1" smtClean="0">
                <a:solidFill>
                  <a:schemeClr val="bg1"/>
                </a:solidFill>
              </a:rPr>
              <a:t>Additional</a:t>
            </a:r>
            <a:r>
              <a:rPr lang="nl-NL" sz="2400" i="1" dirty="0" smtClean="0">
                <a:solidFill>
                  <a:schemeClr val="bg1"/>
                </a:solidFill>
              </a:rPr>
              <a:t> field in the </a:t>
            </a:r>
            <a:r>
              <a:rPr lang="nl-NL" sz="2400" i="1" dirty="0" err="1" smtClean="0">
                <a:solidFill>
                  <a:schemeClr val="bg1"/>
                </a:solidFill>
              </a:rPr>
              <a:t>vacuum</a:t>
            </a:r>
            <a:r>
              <a:rPr lang="nl-NL" sz="2400" i="1" dirty="0" smtClean="0">
                <a:solidFill>
                  <a:schemeClr val="bg1"/>
                </a:solidFill>
              </a:rPr>
              <a:t>”</a:t>
            </a:r>
            <a:endParaRPr lang="nl-NL" sz="2400" i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32240" y="188640"/>
            <a:ext cx="1980488" cy="2658232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020272" y="285293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1964, 1 page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2" descr="HiggsPotential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1800200" cy="116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947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7 at 16.37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987128"/>
            <a:ext cx="7531100" cy="43942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20080" y="404664"/>
            <a:ext cx="5220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Structure of the matrix element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3608" y="3111007"/>
            <a:ext cx="2880320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Spin 1 (</a:t>
            </a:r>
            <a:r>
              <a:rPr lang="en-US" b="1" dirty="0" err="1" smtClean="0"/>
              <a:t>qq</a:t>
            </a:r>
            <a:r>
              <a:rPr lang="en-US" b="1" dirty="0" smtClean="0"/>
              <a:t> production)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43608" y="2063039"/>
            <a:ext cx="2880320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Spin 0 (</a:t>
            </a:r>
            <a:r>
              <a:rPr lang="en-US" b="1" dirty="0" err="1" smtClean="0"/>
              <a:t>qq</a:t>
            </a:r>
            <a:r>
              <a:rPr lang="en-US" b="1" dirty="0" smtClean="0"/>
              <a:t> production)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043608" y="4293096"/>
            <a:ext cx="3528392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Spin 2 (</a:t>
            </a:r>
            <a:r>
              <a:rPr lang="en-US" b="1" dirty="0" err="1" smtClean="0"/>
              <a:t>gg</a:t>
            </a:r>
            <a:r>
              <a:rPr lang="en-US" b="1" dirty="0" smtClean="0"/>
              <a:t> and </a:t>
            </a:r>
            <a:r>
              <a:rPr lang="en-US" b="1" dirty="0" err="1" smtClean="0"/>
              <a:t>qq</a:t>
            </a:r>
            <a:r>
              <a:rPr lang="en-US" b="1" dirty="0" smtClean="0"/>
              <a:t> production)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0954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ep-blue-ocean-wallpaper-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2256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2852936"/>
            <a:ext cx="84249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Vacuum is indeed filled with the Higgs field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Feels, smells, tastes like SM Higgs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Big questions still open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LHC run 2 already started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772816"/>
            <a:ext cx="25202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chemeClr val="bg1"/>
                </a:solidFill>
              </a:rPr>
              <a:t>Conclusions:</a:t>
            </a:r>
            <a:endParaRPr lang="en-US" sz="32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1379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67744" y="931367"/>
            <a:ext cx="468052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bigger problems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problem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793" y="2060848"/>
            <a:ext cx="4149080" cy="41490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28808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lky-way-wallpapers-h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1" r="12723"/>
          <a:stretch/>
        </p:blipFill>
        <p:spPr>
          <a:xfrm>
            <a:off x="0" y="-6086"/>
            <a:ext cx="9144000" cy="68914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764704"/>
            <a:ext cx="8640960" cy="491342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70000"/>
                </a:schemeClr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80079" y="1808264"/>
            <a:ext cx="81124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Higgs boson - contribution to vacuum energy 10</a:t>
            </a:r>
            <a:r>
              <a:rPr lang="en-US" baseline="30000" dirty="0" smtClean="0"/>
              <a:t>50</a:t>
            </a:r>
            <a:r>
              <a:rPr lang="en-US" dirty="0" smtClean="0"/>
              <a:t> wrong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Higgs boson - quantum corrections diverge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Fermions: range of fermion masses (10</a:t>
            </a:r>
            <a:r>
              <a:rPr lang="en-US" baseline="30000" dirty="0" smtClean="0"/>
              <a:t>12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Fermions: neutrino mass &amp; fermion/</a:t>
            </a:r>
            <a:r>
              <a:rPr lang="en-US" dirty="0" err="1" smtClean="0"/>
              <a:t>majorana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Structure: why 3 particle families, why 3 forces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Structure: why is gravity not included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Universe: where is the anti-matter 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Universe: what composes dark matter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8856" y="986559"/>
            <a:ext cx="592535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Standard Model is not the final theory: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9512" y="6181273"/>
            <a:ext cx="792088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Solutions predict deviations from SM &amp; new phenomena</a:t>
            </a:r>
          </a:p>
        </p:txBody>
      </p:sp>
      <p:pic>
        <p:nvPicPr>
          <p:cNvPr id="4" name="Picture 3" descr="DarkMatter_Piechart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1" t="6138" r="13073" b="9320"/>
          <a:stretch/>
        </p:blipFill>
        <p:spPr>
          <a:xfrm>
            <a:off x="5796136" y="3014383"/>
            <a:ext cx="2812155" cy="2403779"/>
          </a:xfrm>
          <a:prstGeom prst="ellipse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16216" y="2519052"/>
            <a:ext cx="165618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SM particles</a:t>
            </a:r>
            <a:endParaRPr lang="en-US" b="1" dirty="0">
              <a:solidFill>
                <a:srgbClr val="FFFF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547089" y="2744368"/>
            <a:ext cx="0" cy="650907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20272" y="3464448"/>
            <a:ext cx="151216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FFFF"/>
                </a:solidFill>
              </a:rPr>
              <a:t>d</a:t>
            </a:r>
            <a:r>
              <a:rPr lang="en-US" sz="1400" b="1" i="1" dirty="0" smtClean="0">
                <a:solidFill>
                  <a:srgbClr val="FFFFFF"/>
                </a:solidFill>
              </a:rPr>
              <a:t>ark energy</a:t>
            </a:r>
            <a:endParaRPr lang="en-US" sz="1400" b="1" i="1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37980" y="3859491"/>
            <a:ext cx="151216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FFFF"/>
                </a:solidFill>
              </a:rPr>
              <a:t>d</a:t>
            </a:r>
            <a:r>
              <a:rPr lang="en-US" sz="1400" b="1" i="1" dirty="0" smtClean="0">
                <a:solidFill>
                  <a:srgbClr val="FFFFFF"/>
                </a:solidFill>
              </a:rPr>
              <a:t>ark matter</a:t>
            </a:r>
            <a:endParaRPr lang="en-US" sz="1400" b="1" i="1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59328" y="6195540"/>
            <a:ext cx="27220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 … at 10</a:t>
            </a:r>
            <a:r>
              <a:rPr lang="en-US" sz="2000" baseline="30000" dirty="0">
                <a:solidFill>
                  <a:srgbClr val="FFFFFF"/>
                </a:solidFill>
              </a:rPr>
              <a:t>-20</a:t>
            </a:r>
            <a:r>
              <a:rPr lang="en-US" sz="2000" dirty="0">
                <a:solidFill>
                  <a:srgbClr val="FFFFFF"/>
                </a:solidFill>
              </a:rPr>
              <a:t> m (</a:t>
            </a:r>
            <a:r>
              <a:rPr lang="en-US" sz="2000" dirty="0" smtClean="0">
                <a:solidFill>
                  <a:srgbClr val="FFFFFF"/>
                </a:solidFill>
              </a:rPr>
              <a:t>10 </a:t>
            </a:r>
            <a:r>
              <a:rPr lang="en-US" sz="2000" dirty="0" err="1" smtClean="0">
                <a:solidFill>
                  <a:srgbClr val="FFFFFF"/>
                </a:solidFill>
              </a:rPr>
              <a:t>TeV</a:t>
            </a:r>
            <a:r>
              <a:rPr lang="en-US" sz="2000" dirty="0" smtClean="0">
                <a:solidFill>
                  <a:srgbClr val="FFFFFF"/>
                </a:solidFill>
              </a:rPr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6546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kemon_complete_empt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63"/>
          <a:stretch/>
        </p:blipFill>
        <p:spPr>
          <a:xfrm>
            <a:off x="2432313" y="2809139"/>
            <a:ext cx="4860000" cy="191154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95535" y="260648"/>
            <a:ext cx="8234757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3200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Dreams</a:t>
            </a:r>
            <a:r>
              <a:rPr lang="nl-NL" sz="3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at the Large </a:t>
            </a:r>
            <a:r>
              <a:rPr lang="nl-NL" sz="3200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Hadron</a:t>
            </a:r>
            <a:r>
              <a:rPr lang="nl-NL" sz="3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Collider</a:t>
            </a:r>
            <a:endParaRPr lang="nl-NL" sz="32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76772" y="1732746"/>
            <a:ext cx="8243700" cy="3928502"/>
            <a:chOff x="755576" y="1516722"/>
            <a:chExt cx="8243700" cy="3928502"/>
          </a:xfrm>
        </p:grpSpPr>
        <p:sp>
          <p:nvSpPr>
            <p:cNvPr id="3" name="TextBox 2"/>
            <p:cNvSpPr txBox="1"/>
            <p:nvPr/>
          </p:nvSpPr>
          <p:spPr>
            <a:xfrm>
              <a:off x="1331641" y="1516722"/>
              <a:ext cx="1936367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s</a:t>
              </a:r>
              <a:r>
                <a:rPr lang="en-US" sz="2000" dirty="0" err="1" smtClean="0"/>
                <a:t>upersymmetry</a:t>
              </a:r>
              <a:endParaRPr lang="en-US" sz="2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51004" y="1716777"/>
              <a:ext cx="2448272" cy="40011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</a:rPr>
                <a:t>e</a:t>
              </a:r>
              <a:r>
                <a:rPr lang="en-US" sz="2000" dirty="0" smtClean="0">
                  <a:solidFill>
                    <a:srgbClr val="FFFFFF"/>
                  </a:solidFill>
                </a:rPr>
                <a:t>xtra Higgs bosons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5576" y="5045114"/>
              <a:ext cx="2458620" cy="400110"/>
            </a:xfrm>
            <a:prstGeom prst="rect">
              <a:avLst/>
            </a:prstGeom>
            <a:solidFill>
              <a:srgbClr val="F6FFA2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e</a:t>
              </a:r>
              <a:r>
                <a:rPr lang="en-US" sz="2000" dirty="0" smtClean="0">
                  <a:solidFill>
                    <a:srgbClr val="000000"/>
                  </a:solidFill>
                </a:rPr>
                <a:t>xtra gauge groups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57529" y="2607711"/>
              <a:ext cx="3417792" cy="1102209"/>
            </a:xfrm>
            <a:prstGeom prst="rect">
              <a:avLst/>
            </a:prstGeom>
            <a:solidFill>
              <a:srgbClr val="FFFFFF">
                <a:alpha val="53000"/>
              </a:srgbClr>
            </a:solidFill>
            <a:ln w="28575" cmpd="sng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28184" y="2601032"/>
              <a:ext cx="1098491" cy="1116000"/>
            </a:xfrm>
            <a:prstGeom prst="rect">
              <a:avLst/>
            </a:prstGeom>
            <a:solidFill>
              <a:srgbClr val="FF0000">
                <a:alpha val="53000"/>
              </a:srgbClr>
            </a:solidFill>
            <a:ln w="28575" cmpd="sng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534514" y="4090392"/>
              <a:ext cx="1427791" cy="375780"/>
            </a:xfrm>
            <a:prstGeom prst="rect">
              <a:avLst/>
            </a:prstGeom>
            <a:solidFill>
              <a:srgbClr val="F6FFA2">
                <a:alpha val="53000"/>
              </a:srgbClr>
            </a:solidFill>
            <a:ln w="28575" cmpd="sng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824679" y="4097736"/>
              <a:ext cx="691538" cy="375780"/>
            </a:xfrm>
            <a:prstGeom prst="rect">
              <a:avLst/>
            </a:prstGeom>
            <a:solidFill>
              <a:schemeClr val="accent6">
                <a:lumMod val="75000"/>
                <a:alpha val="53000"/>
              </a:schemeClr>
            </a:solidFill>
            <a:ln w="28575" cmpd="sng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688124" y="5045114"/>
              <a:ext cx="2196244" cy="400110"/>
            </a:xfrm>
            <a:prstGeom prst="rect">
              <a:avLst/>
            </a:prstGeom>
            <a:solidFill>
              <a:srgbClr val="E46C0A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</a:rPr>
                <a:t>e</a:t>
              </a:r>
              <a:r>
                <a:rPr lang="en-US" sz="2000" dirty="0" smtClean="0">
                  <a:solidFill>
                    <a:srgbClr val="FFFFFF"/>
                  </a:solidFill>
                </a:rPr>
                <a:t>xtra dimensions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 flipV="1">
              <a:off x="3153842" y="2024968"/>
              <a:ext cx="432048" cy="57606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3153842" y="4466172"/>
              <a:ext cx="530278" cy="51250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6830342" y="2184730"/>
              <a:ext cx="464879" cy="5485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6086125" y="4481624"/>
              <a:ext cx="0" cy="497054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4543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lky-way-wallpapers-h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1" r="12723"/>
          <a:stretch/>
        </p:blipFill>
        <p:spPr>
          <a:xfrm>
            <a:off x="0" y="-6086"/>
            <a:ext cx="9144000" cy="6891470"/>
          </a:xfrm>
          <a:prstGeom prst="rect">
            <a:avLst/>
          </a:prstGeom>
        </p:spPr>
      </p:pic>
      <p:pic>
        <p:nvPicPr>
          <p:cNvPr id="4" name="Picture 3" descr="DarkMatter_Piechart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1" t="6138" r="13073" b="9320"/>
          <a:stretch/>
        </p:blipFill>
        <p:spPr>
          <a:xfrm>
            <a:off x="3332810" y="1484784"/>
            <a:ext cx="4191518" cy="3582834"/>
          </a:xfrm>
          <a:prstGeom prst="ellipse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19672" y="1196752"/>
            <a:ext cx="2933529" cy="841636"/>
            <a:chOff x="1619672" y="1196752"/>
            <a:chExt cx="2933529" cy="841636"/>
          </a:xfrm>
        </p:grpSpPr>
        <p:sp>
          <p:nvSpPr>
            <p:cNvPr id="8" name="TextBox 7"/>
            <p:cNvSpPr txBox="1"/>
            <p:nvPr/>
          </p:nvSpPr>
          <p:spPr>
            <a:xfrm>
              <a:off x="1619672" y="1196752"/>
              <a:ext cx="25922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FFFF"/>
                  </a:solidFill>
                </a:rPr>
                <a:t>matter (4%)</a:t>
              </a:r>
              <a:endParaRPr lang="en-US" sz="2800" dirty="0">
                <a:solidFill>
                  <a:srgbClr val="FFFFFF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995936" y="1484784"/>
              <a:ext cx="557265" cy="55360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79512" y="2956984"/>
            <a:ext cx="4052979" cy="954107"/>
            <a:chOff x="179512" y="2956984"/>
            <a:chExt cx="4052979" cy="954107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3183317" y="2956984"/>
              <a:ext cx="1049174" cy="22552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79512" y="2956984"/>
              <a:ext cx="31683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FFFF"/>
                  </a:solidFill>
                </a:rPr>
                <a:t>dark matter</a:t>
              </a:r>
            </a:p>
            <a:p>
              <a:r>
                <a:rPr lang="en-US" sz="2800" dirty="0" smtClean="0">
                  <a:solidFill>
                    <a:srgbClr val="FFFFFF"/>
                  </a:solidFill>
                </a:rPr>
                <a:t>(no idea)</a:t>
              </a:r>
              <a:endParaRPr lang="en-US" sz="28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724128" y="3480204"/>
            <a:ext cx="3168352" cy="3063143"/>
            <a:chOff x="5724128" y="3480204"/>
            <a:chExt cx="3168352" cy="3063143"/>
          </a:xfrm>
        </p:grpSpPr>
        <p:sp>
          <p:nvSpPr>
            <p:cNvPr id="18" name="TextBox 17"/>
            <p:cNvSpPr txBox="1"/>
            <p:nvPr/>
          </p:nvSpPr>
          <p:spPr>
            <a:xfrm>
              <a:off x="5724128" y="5589240"/>
              <a:ext cx="31683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FFFF"/>
                  </a:solidFill>
                </a:rPr>
                <a:t>dark energy</a:t>
              </a:r>
            </a:p>
            <a:p>
              <a:r>
                <a:rPr lang="en-US" sz="2800" dirty="0" smtClean="0">
                  <a:solidFill>
                    <a:srgbClr val="FFFFFF"/>
                  </a:solidFill>
                </a:rPr>
                <a:t>(no idea)</a:t>
              </a:r>
              <a:endParaRPr lang="en-US" sz="2800" dirty="0">
                <a:solidFill>
                  <a:srgbClr val="FFFFFF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6012160" y="3480204"/>
              <a:ext cx="1491704" cy="206148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574870" y="332656"/>
            <a:ext cx="4317610" cy="2651844"/>
            <a:chOff x="4574870" y="332656"/>
            <a:chExt cx="4317610" cy="2651844"/>
          </a:xfrm>
        </p:grpSpPr>
        <p:cxnSp>
          <p:nvCxnSpPr>
            <p:cNvPr id="9" name="Straight Connector 8"/>
            <p:cNvCxnSpPr/>
            <p:nvPr/>
          </p:nvCxnSpPr>
          <p:spPr>
            <a:xfrm flipH="1" flipV="1">
              <a:off x="4574870" y="1851240"/>
              <a:ext cx="752780" cy="113326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4574870" y="332656"/>
              <a:ext cx="4317610" cy="1560074"/>
              <a:chOff x="4574870" y="332656"/>
              <a:chExt cx="4317610" cy="1560074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H="1">
                <a:off x="4611708" y="980728"/>
                <a:ext cx="176316" cy="912002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4574870" y="332656"/>
                <a:ext cx="43176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FFFF"/>
                    </a:solidFill>
                  </a:rPr>
                  <a:t>anti-matter (0%)</a:t>
                </a:r>
                <a:endParaRPr lang="en-US" sz="2800" dirty="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4331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lky-way-wallpapers-h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1" r="12723"/>
          <a:stretch/>
        </p:blipFill>
        <p:spPr>
          <a:xfrm>
            <a:off x="0" y="-6086"/>
            <a:ext cx="9144000" cy="6891470"/>
          </a:xfrm>
          <a:prstGeom prst="rect">
            <a:avLst/>
          </a:prstGeom>
        </p:spPr>
      </p:pic>
      <p:pic>
        <p:nvPicPr>
          <p:cNvPr id="6" name="Picture 5" descr="DarkMatter_Piechart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1" t="6138" r="13073" b="9320"/>
          <a:stretch/>
        </p:blipFill>
        <p:spPr>
          <a:xfrm>
            <a:off x="3332810" y="1484784"/>
            <a:ext cx="4191518" cy="3582834"/>
          </a:xfrm>
          <a:prstGeom prst="ellipse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48146" y="6094636"/>
            <a:ext cx="4467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Particle from a mirror world ?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6" name="Curved Right Arrow 15"/>
          <p:cNvSpPr/>
          <p:nvPr/>
        </p:nvSpPr>
        <p:spPr>
          <a:xfrm>
            <a:off x="3018426" y="2879047"/>
            <a:ext cx="864096" cy="3600400"/>
          </a:xfrm>
          <a:prstGeom prst="curvedRightArrow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36096" y="2134597"/>
            <a:ext cx="1215071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FFFF"/>
                </a:solidFill>
              </a:rPr>
              <a:t>dark </a:t>
            </a:r>
          </a:p>
          <a:p>
            <a:r>
              <a:rPr lang="en-US" b="1" i="1" dirty="0" smtClean="0">
                <a:solidFill>
                  <a:srgbClr val="FFFFFF"/>
                </a:solidFill>
              </a:rPr>
              <a:t>energy</a:t>
            </a:r>
            <a:endParaRPr lang="en-US" b="1" i="1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64006" y="2638599"/>
            <a:ext cx="1356066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FFFF"/>
                </a:solidFill>
              </a:rPr>
              <a:t>dark </a:t>
            </a:r>
          </a:p>
          <a:p>
            <a:r>
              <a:rPr lang="en-US" b="1" i="1" dirty="0" smtClean="0">
                <a:solidFill>
                  <a:srgbClr val="FFFFFF"/>
                </a:solidFill>
              </a:rPr>
              <a:t>matter</a:t>
            </a:r>
            <a:endParaRPr lang="en-US" b="1" i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332656"/>
            <a:ext cx="7903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FF"/>
                </a:solidFill>
              </a:rPr>
              <a:t>Hypothesis from physicists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19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asteel_chambor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95600" y="3048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FFFF"/>
                </a:solidFill>
              </a:rPr>
              <a:t>particles</a:t>
            </a:r>
            <a:endParaRPr lang="en-US" b="1" i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10200" y="304800"/>
            <a:ext cx="160096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FFFF"/>
                </a:solidFill>
              </a:rPr>
              <a:t>anti-particles</a:t>
            </a:r>
            <a:endParaRPr lang="en-US" b="1" i="1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7504" y="868070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</a:t>
            </a:r>
            <a:r>
              <a:rPr lang="en-US" sz="1600" i="1" dirty="0" smtClean="0"/>
              <a:t>table matter</a:t>
            </a:r>
            <a:endParaRPr lang="en-US" sz="1600" i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27584" y="1237402"/>
            <a:ext cx="504056" cy="4634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35288" y="5157192"/>
            <a:ext cx="4149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FFFFFF"/>
                </a:solidFill>
              </a:rPr>
              <a:t>s</a:t>
            </a:r>
            <a:r>
              <a:rPr lang="en-US" b="1" i="1" dirty="0" err="1" smtClean="0">
                <a:solidFill>
                  <a:srgbClr val="FFFFFF"/>
                </a:solidFill>
              </a:rPr>
              <a:t>upersymmetric</a:t>
            </a:r>
            <a:r>
              <a:rPr lang="en-US" b="1" i="1" dirty="0" smtClean="0">
                <a:solidFill>
                  <a:srgbClr val="FFFFFF"/>
                </a:solidFill>
              </a:rPr>
              <a:t> particles</a:t>
            </a:r>
            <a:endParaRPr lang="en-US" b="1" i="1" dirty="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7504" y="4653136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6FFA2"/>
                </a:solidFill>
              </a:rPr>
              <a:t>dark matter</a:t>
            </a:r>
            <a:endParaRPr lang="en-US" sz="1600" i="1" dirty="0">
              <a:solidFill>
                <a:srgbClr val="F6FFA2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984856" y="4405754"/>
            <a:ext cx="504056" cy="247382"/>
          </a:xfrm>
          <a:prstGeom prst="straightConnector1">
            <a:avLst/>
          </a:prstGeom>
          <a:ln>
            <a:solidFill>
              <a:srgbClr val="F6FFA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0" y="3241764"/>
            <a:ext cx="9147378" cy="36436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4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asteel_chambor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95600" y="3048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particles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10200" y="304800"/>
            <a:ext cx="160096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a</a:t>
            </a:r>
            <a:r>
              <a:rPr lang="en-US" i="1" dirty="0" smtClean="0">
                <a:solidFill>
                  <a:srgbClr val="FFFFFF"/>
                </a:solidFill>
              </a:rPr>
              <a:t>nti-particles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32" y="3241764"/>
            <a:ext cx="9147378" cy="36436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76199" y="3531676"/>
            <a:ext cx="5532885" cy="3200400"/>
            <a:chOff x="76199" y="3531676"/>
            <a:chExt cx="5532885" cy="3200400"/>
          </a:xfrm>
        </p:grpSpPr>
        <p:sp>
          <p:nvSpPr>
            <p:cNvPr id="7" name="Rounded Rectangle 32"/>
            <p:cNvSpPr>
              <a:spLocks noChangeArrowheads="1"/>
            </p:cNvSpPr>
            <p:nvPr/>
          </p:nvSpPr>
          <p:spPr bwMode="auto">
            <a:xfrm>
              <a:off x="76199" y="3531837"/>
              <a:ext cx="5532885" cy="320023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pic>
          <p:nvPicPr>
            <p:cNvPr id="9" name="Picture 3" descr="ball_blue.jpg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3912676"/>
              <a:ext cx="590550" cy="56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4" descr="ball_red1.jpg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4369876"/>
              <a:ext cx="552450" cy="61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 descr="ball_green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6938" y="3531676"/>
              <a:ext cx="500062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>
              <a:off x="135814" y="3933056"/>
              <a:ext cx="1267834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b="1" i="1" dirty="0" err="1" smtClean="0"/>
                <a:t>particles</a:t>
              </a:r>
              <a:endParaRPr lang="nl-NL" sz="2000" b="1" i="1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1000" y="4522291"/>
            <a:ext cx="5228084" cy="2073320"/>
            <a:chOff x="381000" y="4522291"/>
            <a:chExt cx="5228084" cy="2073320"/>
          </a:xfrm>
        </p:grpSpPr>
        <p:grpSp>
          <p:nvGrpSpPr>
            <p:cNvPr id="13" name="Group 33"/>
            <p:cNvGrpSpPr>
              <a:grpSpLocks/>
            </p:cNvGrpSpPr>
            <p:nvPr/>
          </p:nvGrpSpPr>
          <p:grpSpPr bwMode="auto">
            <a:xfrm>
              <a:off x="381000" y="4522291"/>
              <a:ext cx="3810000" cy="2057481"/>
              <a:chOff x="381000" y="2971800"/>
              <a:chExt cx="3810000" cy="2057400"/>
            </a:xfrm>
          </p:grpSpPr>
          <p:pic>
            <p:nvPicPr>
              <p:cNvPr id="15" name="Picture 12" descr="ball_blue.jpg"/>
              <p:cNvPicPr>
                <a:picLocks noChangeAspect="1"/>
              </p:cNvPicPr>
              <p:nvPr/>
            </p:nvPicPr>
            <p:blipFill>
              <a:blip r:embed="rId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3953661"/>
                <a:ext cx="590550" cy="562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13" descr="ball_red1.jpg"/>
              <p:cNvPicPr>
                <a:picLocks noChangeAspect="1"/>
              </p:cNvPicPr>
              <p:nvPr/>
            </p:nvPicPr>
            <p:blipFill>
              <a:blip r:embed="rId4" cstate="screen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400" y="4410861"/>
                <a:ext cx="552450" cy="618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14" descr="ball_green.jpg"/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6937" y="3572661"/>
                <a:ext cx="500063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15" descr="ball_blue.jpg"/>
              <p:cNvPicPr>
                <a:picLocks noChangeAspect="1"/>
              </p:cNvPicPr>
              <p:nvPr/>
            </p:nvPicPr>
            <p:blipFill>
              <a:blip r:embed="rId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0" y="3953661"/>
                <a:ext cx="590550" cy="562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16" descr="ball_red1.jpg"/>
              <p:cNvPicPr>
                <a:picLocks noChangeAspect="1"/>
              </p:cNvPicPr>
              <p:nvPr/>
            </p:nvPicPr>
            <p:blipFill>
              <a:blip r:embed="rId4" cstate="screen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2200" y="4410861"/>
                <a:ext cx="552450" cy="618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Parallelogram 1"/>
              <p:cNvSpPr>
                <a:spLocks noChangeArrowheads="1"/>
              </p:cNvSpPr>
              <p:nvPr/>
            </p:nvSpPr>
            <p:spPr bwMode="auto">
              <a:xfrm>
                <a:off x="381000" y="3048000"/>
                <a:ext cx="3810000" cy="1143000"/>
              </a:xfrm>
              <a:prstGeom prst="parallelogram">
                <a:avLst>
                  <a:gd name="adj" fmla="val 145262"/>
                </a:avLst>
              </a:prstGeom>
              <a:solidFill>
                <a:srgbClr val="FFFFCC">
                  <a:alpha val="69803"/>
                </a:srgbClr>
              </a:solidFill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" name="Parallelogram 2"/>
              <p:cNvSpPr>
                <a:spLocks noChangeArrowheads="1"/>
              </p:cNvSpPr>
              <p:nvPr/>
            </p:nvSpPr>
            <p:spPr bwMode="auto">
              <a:xfrm>
                <a:off x="381000" y="2971800"/>
                <a:ext cx="3810000" cy="1143000"/>
              </a:xfrm>
              <a:prstGeom prst="parallelogram">
                <a:avLst>
                  <a:gd name="adj" fmla="val 145262"/>
                </a:avLst>
              </a:prstGeom>
              <a:solidFill>
                <a:srgbClr val="FFFFCC">
                  <a:alpha val="69803"/>
                </a:srgbClr>
              </a:solidFill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pic>
            <p:nvPicPr>
              <p:cNvPr id="26" name="Picture 17" descr="ball_green.jpg"/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4737" y="3572661"/>
                <a:ext cx="500063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4" name="TextBox 10"/>
            <p:cNvSpPr txBox="1">
              <a:spLocks noChangeArrowheads="1"/>
            </p:cNvSpPr>
            <p:nvPr/>
          </p:nvSpPr>
          <p:spPr bwMode="auto">
            <a:xfrm>
              <a:off x="2987824" y="5949280"/>
              <a:ext cx="262126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b="1" i="1" dirty="0" err="1"/>
                <a:t>s</a:t>
              </a:r>
              <a:r>
                <a:rPr lang="nl-NL" b="1" i="1" dirty="0" err="1" smtClean="0"/>
                <a:t>upersymmetric</a:t>
              </a:r>
              <a:endParaRPr lang="nl-NL" b="1" i="1" dirty="0"/>
            </a:p>
            <a:p>
              <a:pPr>
                <a:buFontTx/>
                <a:buNone/>
              </a:pPr>
              <a:r>
                <a:rPr lang="nl-NL" b="1" i="1" dirty="0" err="1" smtClean="0"/>
                <a:t>particles</a:t>
              </a:r>
              <a:endParaRPr lang="nl-NL" b="1" i="1" dirty="0"/>
            </a:p>
          </p:txBody>
        </p:sp>
      </p:grpSp>
      <p:grpSp>
        <p:nvGrpSpPr>
          <p:cNvPr id="29" name="Group 36"/>
          <p:cNvGrpSpPr>
            <a:grpSpLocks/>
          </p:cNvGrpSpPr>
          <p:nvPr/>
        </p:nvGrpSpPr>
        <p:grpSpPr bwMode="auto">
          <a:xfrm>
            <a:off x="2362200" y="3529155"/>
            <a:ext cx="3146003" cy="1457161"/>
            <a:chOff x="2362200" y="1981200"/>
            <a:chExt cx="3146003" cy="1456539"/>
          </a:xfrm>
        </p:grpSpPr>
        <p:pic>
          <p:nvPicPr>
            <p:cNvPr id="30" name="Picture 8" descr="ball_green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4737" y="1981200"/>
              <a:ext cx="500063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10"/>
            <p:cNvSpPr txBox="1">
              <a:spLocks noChangeArrowheads="1"/>
            </p:cNvSpPr>
            <p:nvPr/>
          </p:nvSpPr>
          <p:spPr bwMode="auto">
            <a:xfrm>
              <a:off x="3641607" y="2415514"/>
              <a:ext cx="1866596" cy="399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b="1" i="1" dirty="0"/>
                <a:t>a</a:t>
              </a:r>
              <a:r>
                <a:rPr lang="nl-NL" sz="2000" b="1" i="1" dirty="0" smtClean="0"/>
                <a:t>nti-</a:t>
              </a:r>
              <a:r>
                <a:rPr lang="nl-NL" sz="2000" b="1" i="1" dirty="0" err="1" smtClean="0"/>
                <a:t>particles</a:t>
              </a:r>
              <a:endParaRPr lang="nl-NL" sz="2000" b="1" i="1" dirty="0"/>
            </a:p>
          </p:txBody>
        </p:sp>
        <p:pic>
          <p:nvPicPr>
            <p:cNvPr id="32" name="Picture 6" descr="ball_blue.jpg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2362200"/>
              <a:ext cx="590550" cy="562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7" descr="ball_red1.jpg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2819400"/>
              <a:ext cx="552450" cy="618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938808" y="522920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s</a:t>
            </a:r>
            <a:r>
              <a:rPr lang="en-US" i="1" dirty="0" err="1" smtClean="0">
                <a:solidFill>
                  <a:schemeClr val="bg1"/>
                </a:solidFill>
              </a:rPr>
              <a:t>upersymmetric</a:t>
            </a:r>
            <a:r>
              <a:rPr lang="en-US" i="1" dirty="0" smtClean="0">
                <a:solidFill>
                  <a:schemeClr val="bg1"/>
                </a:solidFill>
              </a:rPr>
              <a:t> particles</a:t>
            </a:r>
            <a:endParaRPr lang="en-US" i="1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600199" y="4725144"/>
            <a:ext cx="5292281" cy="1015663"/>
            <a:chOff x="3600199" y="4725144"/>
            <a:chExt cx="5292281" cy="1015663"/>
          </a:xfrm>
        </p:grpSpPr>
        <p:sp>
          <p:nvSpPr>
            <p:cNvPr id="5" name="TextBox 4"/>
            <p:cNvSpPr txBox="1"/>
            <p:nvPr/>
          </p:nvSpPr>
          <p:spPr>
            <a:xfrm>
              <a:off x="5706434" y="4725144"/>
              <a:ext cx="31860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solidFill>
                    <a:srgbClr val="FFFFFF"/>
                  </a:solidFill>
                </a:rPr>
                <a:t>Lightest particle is stable </a:t>
              </a:r>
            </a:p>
            <a:p>
              <a:endParaRPr lang="en-US" sz="2000" i="1" dirty="0">
                <a:solidFill>
                  <a:srgbClr val="FFFFFF"/>
                </a:solidFill>
              </a:endParaRPr>
            </a:p>
            <a:p>
              <a:r>
                <a:rPr lang="en-US" sz="2000" i="1" dirty="0" smtClean="0">
                  <a:solidFill>
                    <a:srgbClr val="FFFFFF"/>
                  </a:solidFill>
                  <a:sym typeface="Wingdings"/>
                </a:rPr>
                <a:t>     </a:t>
              </a:r>
              <a:r>
                <a:rPr lang="en-US" sz="2000" i="1" dirty="0" smtClean="0">
                  <a:solidFill>
                    <a:srgbClr val="FFFFFF"/>
                  </a:solidFill>
                </a:rPr>
                <a:t>dark matter ?</a:t>
              </a:r>
              <a:endParaRPr lang="en-US" sz="2000" i="1" dirty="0">
                <a:solidFill>
                  <a:srgbClr val="FFFFFF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600199" y="5137292"/>
              <a:ext cx="540000" cy="517875"/>
            </a:xfrm>
            <a:prstGeom prst="ellipse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4140199" y="5033535"/>
              <a:ext cx="1368004" cy="339681"/>
            </a:xfrm>
            <a:prstGeom prst="line">
              <a:avLst/>
            </a:prstGeom>
            <a:ln>
              <a:solidFill>
                <a:srgbClr val="008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2900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planet_earth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0030" y="69785"/>
            <a:ext cx="6683939" cy="6858000"/>
          </a:xfrm>
          <a:prstGeom prst="rect">
            <a:avLst/>
          </a:prstGeom>
        </p:spPr>
      </p:pic>
      <p:sp>
        <p:nvSpPr>
          <p:cNvPr id="33" name="Rectangle 61"/>
          <p:cNvSpPr>
            <a:spLocks noChangeArrowheads="1"/>
          </p:cNvSpPr>
          <p:nvPr/>
        </p:nvSpPr>
        <p:spPr bwMode="auto">
          <a:xfrm>
            <a:off x="648447" y="1691575"/>
            <a:ext cx="3429000" cy="2133600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40" name="Picture 66" descr="red_ba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6467" y="2910775"/>
            <a:ext cx="306389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63" descr="aqua-sphere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7247" y="1898545"/>
            <a:ext cx="3810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3" descr="aqua-sphere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7247" y="2322085"/>
            <a:ext cx="3810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2752588" y="1893535"/>
            <a:ext cx="872503" cy="1760575"/>
            <a:chOff x="2887101" y="1268760"/>
            <a:chExt cx="872503" cy="1760575"/>
          </a:xfrm>
        </p:grpSpPr>
        <p:pic>
          <p:nvPicPr>
            <p:cNvPr id="49" name="Picture 53" descr="yellowsphere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7101" y="2656273"/>
              <a:ext cx="381000" cy="373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66" descr="red_ball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052" y="2280990"/>
              <a:ext cx="306389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63" descr="aqua-sphere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8832" y="1268760"/>
              <a:ext cx="3810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63" descr="aqua-sphere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8832" y="1692300"/>
              <a:ext cx="3810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53" descr="yellowsphere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873" y="2656273"/>
              <a:ext cx="381000" cy="373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66" descr="red_ball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7824" y="2280990"/>
              <a:ext cx="306389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63" descr="aqua-sphere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604" y="1268760"/>
              <a:ext cx="3810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Picture 63" descr="aqua-sphere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604" y="1692300"/>
              <a:ext cx="3810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53" descr="yellowspher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5516" y="3286058"/>
            <a:ext cx="38100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61"/>
          <p:cNvSpPr>
            <a:spLocks noChangeArrowheads="1"/>
          </p:cNvSpPr>
          <p:nvPr/>
        </p:nvSpPr>
        <p:spPr bwMode="auto">
          <a:xfrm>
            <a:off x="5348787" y="5029356"/>
            <a:ext cx="3429000" cy="648072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6" name="Picture 5" descr="ball_purple.jp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93"/>
          <a:stretch/>
        </p:blipFill>
        <p:spPr>
          <a:xfrm>
            <a:off x="6523729" y="5138334"/>
            <a:ext cx="465931" cy="471249"/>
          </a:xfrm>
          <a:prstGeom prst="rect">
            <a:avLst/>
          </a:prstGeom>
        </p:spPr>
      </p:pic>
      <p:pic>
        <p:nvPicPr>
          <p:cNvPr id="7" name="Picture 6" descr="ball_green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90"/>
          <a:stretch/>
        </p:blipFill>
        <p:spPr>
          <a:xfrm>
            <a:off x="5637842" y="5144683"/>
            <a:ext cx="440003" cy="450587"/>
          </a:xfrm>
          <a:prstGeom prst="rect">
            <a:avLst/>
          </a:prstGeom>
        </p:spPr>
      </p:pic>
      <p:pic>
        <p:nvPicPr>
          <p:cNvPr id="37" name="Picture 36" descr="ball_purple.jp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93"/>
          <a:stretch/>
        </p:blipFill>
        <p:spPr>
          <a:xfrm>
            <a:off x="6926160" y="5134353"/>
            <a:ext cx="465931" cy="471249"/>
          </a:xfrm>
          <a:prstGeom prst="rect">
            <a:avLst/>
          </a:prstGeom>
        </p:spPr>
      </p:pic>
      <p:pic>
        <p:nvPicPr>
          <p:cNvPr id="38" name="Picture 37" descr="ball_purple.jp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93"/>
          <a:stretch/>
        </p:blipFill>
        <p:spPr>
          <a:xfrm>
            <a:off x="7328331" y="5134353"/>
            <a:ext cx="465931" cy="471249"/>
          </a:xfrm>
          <a:prstGeom prst="rect">
            <a:avLst/>
          </a:prstGeom>
        </p:spPr>
      </p:pic>
      <p:pic>
        <p:nvPicPr>
          <p:cNvPr id="11" name="Picture 10" descr="pool-eight-ball-backgroundsy-com-QUX5gT-clipart.jpg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3" t="10311" r="20142" b="6576"/>
          <a:stretch/>
        </p:blipFill>
        <p:spPr>
          <a:xfrm>
            <a:off x="8172602" y="5178979"/>
            <a:ext cx="379984" cy="39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8640" y="976775"/>
            <a:ext cx="263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FERMIONS</a:t>
            </a:r>
            <a:endParaRPr lang="en-US" sz="28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37052" y="5818071"/>
            <a:ext cx="1973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BOSONS</a:t>
            </a:r>
            <a:endParaRPr lang="en-US" sz="28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842734" y="2077417"/>
            <a:ext cx="993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quarks</a:t>
            </a:r>
            <a:endParaRPr lang="en-US" sz="2000" dirty="0"/>
          </a:p>
        </p:txBody>
      </p:sp>
      <p:sp>
        <p:nvSpPr>
          <p:cNvPr id="110" name="TextBox 109"/>
          <p:cNvSpPr txBox="1"/>
          <p:nvPr/>
        </p:nvSpPr>
        <p:spPr>
          <a:xfrm>
            <a:off x="868736" y="3029208"/>
            <a:ext cx="1515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leptons</a:t>
            </a:r>
            <a:endParaRPr lang="en-US" sz="2000" dirty="0"/>
          </a:p>
        </p:txBody>
      </p:sp>
      <p:sp>
        <p:nvSpPr>
          <p:cNvPr id="13" name="Left Brace 12"/>
          <p:cNvSpPr/>
          <p:nvPr/>
        </p:nvSpPr>
        <p:spPr>
          <a:xfrm>
            <a:off x="1836484" y="1893535"/>
            <a:ext cx="212753" cy="787078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Left Brace 110"/>
          <p:cNvSpPr/>
          <p:nvPr/>
        </p:nvSpPr>
        <p:spPr>
          <a:xfrm>
            <a:off x="1836484" y="2883923"/>
            <a:ext cx="212753" cy="787078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284179" y="1645014"/>
            <a:ext cx="4488748" cy="2133600"/>
            <a:chOff x="4284179" y="1645014"/>
            <a:chExt cx="4488748" cy="2133600"/>
          </a:xfrm>
        </p:grpSpPr>
        <p:sp>
          <p:nvSpPr>
            <p:cNvPr id="67" name="Rectangle 61"/>
            <p:cNvSpPr>
              <a:spLocks noChangeArrowheads="1"/>
            </p:cNvSpPr>
            <p:nvPr/>
          </p:nvSpPr>
          <p:spPr bwMode="auto">
            <a:xfrm>
              <a:off x="5343927" y="1645014"/>
              <a:ext cx="3429000" cy="2133600"/>
            </a:xfrm>
            <a:prstGeom prst="rect">
              <a:avLst/>
            </a:prstGeom>
            <a:solidFill>
              <a:srgbClr val="FAFFC7"/>
            </a:solidFill>
            <a:ln w="19050" algn="ctr">
              <a:solidFill>
                <a:schemeClr val="tx1"/>
              </a:solidFill>
              <a:miter lim="800000"/>
              <a:headEnd/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7038546" y="2871049"/>
              <a:ext cx="287997" cy="2879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7504343" y="2871049"/>
              <a:ext cx="287997" cy="2879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7984999" y="2879450"/>
              <a:ext cx="287997" cy="2879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7030839" y="3258111"/>
              <a:ext cx="287997" cy="28799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7496636" y="3258111"/>
              <a:ext cx="287997" cy="28799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7977292" y="3266512"/>
              <a:ext cx="287997" cy="28799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7034963" y="2307292"/>
              <a:ext cx="287997" cy="287997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7500760" y="2307292"/>
              <a:ext cx="287997" cy="287997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7981416" y="2315693"/>
              <a:ext cx="287997" cy="287997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7027358" y="1919258"/>
              <a:ext cx="287997" cy="287997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7493155" y="1919258"/>
              <a:ext cx="287997" cy="287997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7973811" y="1927659"/>
              <a:ext cx="287997" cy="287997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427873" y="2057018"/>
              <a:ext cx="1152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/>
                <a:t>S</a:t>
              </a:r>
              <a:r>
                <a:rPr lang="en-US" sz="2000" dirty="0" err="1" smtClean="0"/>
                <a:t>quarks</a:t>
              </a:r>
              <a:endParaRPr lang="en-US" sz="2000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436096" y="3008809"/>
              <a:ext cx="1515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/>
                <a:t>S</a:t>
              </a:r>
              <a:r>
                <a:rPr lang="en-US" sz="2000" dirty="0" err="1" smtClean="0"/>
                <a:t>leptons</a:t>
              </a:r>
              <a:endParaRPr lang="en-US" sz="2000" dirty="0"/>
            </a:p>
          </p:txBody>
        </p:sp>
        <p:sp>
          <p:nvSpPr>
            <p:cNvPr id="114" name="Left Brace 113"/>
            <p:cNvSpPr/>
            <p:nvPr/>
          </p:nvSpPr>
          <p:spPr>
            <a:xfrm>
              <a:off x="6580365" y="1858706"/>
              <a:ext cx="212753" cy="787078"/>
            </a:xfrm>
            <a:prstGeom prst="leftBrac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Left Brace 114"/>
            <p:cNvSpPr/>
            <p:nvPr/>
          </p:nvSpPr>
          <p:spPr>
            <a:xfrm>
              <a:off x="6580365" y="2849094"/>
              <a:ext cx="212753" cy="787078"/>
            </a:xfrm>
            <a:prstGeom prst="leftBrac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4284179" y="2287844"/>
              <a:ext cx="934983" cy="89696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ight Arrow 116"/>
            <p:cNvSpPr/>
            <p:nvPr/>
          </p:nvSpPr>
          <p:spPr>
            <a:xfrm>
              <a:off x="4328065" y="2372062"/>
              <a:ext cx="828000" cy="720000"/>
            </a:xfrm>
            <a:prstGeom prst="rightArrow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2441" y="4917066"/>
            <a:ext cx="4576721" cy="896963"/>
            <a:chOff x="642441" y="4917066"/>
            <a:chExt cx="4576721" cy="896963"/>
          </a:xfrm>
        </p:grpSpPr>
        <p:sp>
          <p:nvSpPr>
            <p:cNvPr id="48" name="Rectangle 61"/>
            <p:cNvSpPr>
              <a:spLocks noChangeArrowheads="1"/>
            </p:cNvSpPr>
            <p:nvPr/>
          </p:nvSpPr>
          <p:spPr bwMode="auto">
            <a:xfrm>
              <a:off x="642441" y="5029356"/>
              <a:ext cx="3429000" cy="648072"/>
            </a:xfrm>
            <a:prstGeom prst="rect">
              <a:avLst/>
            </a:prstGeom>
            <a:solidFill>
              <a:srgbClr val="FAFFC7"/>
            </a:solidFill>
            <a:ln w="19050" algn="ctr">
              <a:solidFill>
                <a:schemeClr val="tx1"/>
              </a:solidFill>
              <a:miter lim="800000"/>
              <a:headEnd/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729192" y="5217079"/>
              <a:ext cx="372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Z</a:t>
              </a:r>
              <a:r>
                <a:rPr lang="en-US" sz="1100" baseline="30000" dirty="0" smtClean="0">
                  <a:solidFill>
                    <a:schemeClr val="bg1"/>
                  </a:solidFill>
                </a:rPr>
                <a:t>0</a:t>
              </a:r>
              <a:endParaRPr lang="en-US" sz="1100" baseline="30000" dirty="0">
                <a:solidFill>
                  <a:schemeClr val="bg1"/>
                </a:solidFill>
              </a:endParaRPr>
            </a:p>
          </p:txBody>
        </p:sp>
        <p:pic>
          <p:nvPicPr>
            <p:cNvPr id="65" name="Picture 64" descr="pool-eight-ball-backgroundsy-com-QUX5gT-clipart.jpg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3" t="10311" r="20142" b="6576"/>
            <a:stretch/>
          </p:blipFill>
          <p:spPr>
            <a:xfrm>
              <a:off x="3466256" y="5178979"/>
              <a:ext cx="379984" cy="396000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943751" y="5178981"/>
              <a:ext cx="395998" cy="395998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1836484" y="5144981"/>
              <a:ext cx="395998" cy="395998"/>
            </a:xfrm>
            <a:prstGeom prst="ellipse">
              <a:avLst/>
            </a:prstGeom>
            <a:solidFill>
              <a:srgbClr val="9736B3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2278995" y="5144981"/>
              <a:ext cx="395998" cy="395998"/>
            </a:xfrm>
            <a:prstGeom prst="ellipse">
              <a:avLst/>
            </a:prstGeom>
            <a:solidFill>
              <a:srgbClr val="9736B3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2705975" y="5151859"/>
              <a:ext cx="395998" cy="395998"/>
            </a:xfrm>
            <a:prstGeom prst="ellipse">
              <a:avLst/>
            </a:prstGeom>
            <a:solidFill>
              <a:srgbClr val="9736B3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ight Arrow 117"/>
            <p:cNvSpPr/>
            <p:nvPr/>
          </p:nvSpPr>
          <p:spPr>
            <a:xfrm flipH="1">
              <a:off x="4284179" y="4917066"/>
              <a:ext cx="934983" cy="89696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ight Arrow 118"/>
            <p:cNvSpPr/>
            <p:nvPr/>
          </p:nvSpPr>
          <p:spPr>
            <a:xfrm flipH="1">
              <a:off x="4342020" y="5001284"/>
              <a:ext cx="828000" cy="720000"/>
            </a:xfrm>
            <a:prstGeom prst="rightArrow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51520" y="-1560"/>
            <a:ext cx="8064896" cy="6667136"/>
            <a:chOff x="251520" y="-1560"/>
            <a:chExt cx="8064896" cy="6667136"/>
          </a:xfrm>
        </p:grpSpPr>
        <p:grpSp>
          <p:nvGrpSpPr>
            <p:cNvPr id="26" name="Group 25"/>
            <p:cNvGrpSpPr/>
            <p:nvPr/>
          </p:nvGrpSpPr>
          <p:grpSpPr>
            <a:xfrm>
              <a:off x="3222644" y="-1560"/>
              <a:ext cx="5093772" cy="2278432"/>
              <a:chOff x="3222644" y="-1560"/>
              <a:chExt cx="5093772" cy="2278432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3851920" y="-730"/>
                <a:ext cx="17767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solidFill>
                      <a:srgbClr val="FFFFFF"/>
                    </a:solidFill>
                  </a:rPr>
                  <a:t>T</a:t>
                </a:r>
                <a:r>
                  <a:rPr lang="en-US" b="1" i="1" dirty="0" smtClean="0">
                    <a:solidFill>
                      <a:srgbClr val="FFFFFF"/>
                    </a:solidFill>
                  </a:rPr>
                  <a:t>op quark</a:t>
                </a:r>
                <a:endParaRPr lang="en-US" b="1" i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7913969" y="1858706"/>
                <a:ext cx="402447" cy="418166"/>
              </a:xfrm>
              <a:prstGeom prst="ellipse">
                <a:avLst/>
              </a:prstGeom>
              <a:noFill/>
              <a:ln w="19050" cmpd="sng"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3222644" y="1840688"/>
                <a:ext cx="402447" cy="418166"/>
              </a:xfrm>
              <a:prstGeom prst="ellipse">
                <a:avLst/>
              </a:prstGeom>
              <a:noFill/>
              <a:ln w="19050" cmpd="sng"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V="1">
                <a:off x="3561158" y="394515"/>
                <a:ext cx="877053" cy="1460442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prstDash val="sysDash"/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 flipH="1" flipV="1">
                <a:off x="6464438" y="456457"/>
                <a:ext cx="1534751" cy="1445443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prstDash val="sysDash"/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/>
              <p:cNvSpPr txBox="1"/>
              <p:nvPr/>
            </p:nvSpPr>
            <p:spPr>
              <a:xfrm>
                <a:off x="5795032" y="-1560"/>
                <a:ext cx="19453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smtClean="0">
                    <a:solidFill>
                      <a:srgbClr val="FFFFFF"/>
                    </a:solidFill>
                  </a:rPr>
                  <a:t>Stop </a:t>
                </a:r>
                <a:r>
                  <a:rPr lang="en-US" b="1" i="1" dirty="0" err="1" smtClean="0">
                    <a:solidFill>
                      <a:srgbClr val="FFFFFF"/>
                    </a:solidFill>
                  </a:rPr>
                  <a:t>squark</a:t>
                </a:r>
                <a:endParaRPr lang="en-US" b="1" i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251520" y="5707015"/>
              <a:ext cx="6328845" cy="958561"/>
              <a:chOff x="251520" y="5707015"/>
              <a:chExt cx="6328845" cy="958561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251520" y="6327022"/>
                <a:ext cx="63288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Lightest neutral stable (dark matter candidate)</a:t>
                </a:r>
                <a:endParaRPr lang="en-US" sz="1600" dirty="0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>
                <a:off x="1560841" y="5707015"/>
                <a:ext cx="0" cy="66386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prstDash val="sysDash"/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0578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zzle_missing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57200" y="1295400"/>
            <a:ext cx="8001000" cy="3429000"/>
          </a:xfrm>
          <a:prstGeom prst="round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0" y="2060848"/>
            <a:ext cx="73914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Higgs production &amp; decay at the LHC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107012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3923928" y="1148925"/>
            <a:ext cx="5040000" cy="20194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933357" y="3341311"/>
            <a:ext cx="5040000" cy="233481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9144000" cy="10230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3301" y="1196752"/>
            <a:ext cx="353000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1)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Higgs propagator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Superman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014" y="80260"/>
            <a:ext cx="1141662" cy="857138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6980418" y="2157040"/>
            <a:ext cx="1523067" cy="1585"/>
          </a:xfrm>
          <a:prstGeom prst="line">
            <a:avLst/>
          </a:prstGeom>
          <a:ln w="28575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293126" y="1438625"/>
            <a:ext cx="720000" cy="720000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645054" y="1910716"/>
            <a:ext cx="67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656678" y="2158162"/>
            <a:ext cx="1614559" cy="0"/>
          </a:xfrm>
          <a:prstGeom prst="line">
            <a:avLst/>
          </a:prstGeom>
          <a:ln w="28575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332854" y="1932097"/>
            <a:ext cx="67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pic>
        <p:nvPicPr>
          <p:cNvPr id="35" name="Picture 34" descr="Superman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4" y="80260"/>
            <a:ext cx="1141662" cy="8571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374" y="3387599"/>
            <a:ext cx="3262159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</a:rPr>
              <a:t>) Unification forces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061049" y="3404032"/>
            <a:ext cx="4780799" cy="2209375"/>
            <a:chOff x="4353646" y="2532387"/>
            <a:chExt cx="4606649" cy="2000949"/>
          </a:xfrm>
          <a:effectLst/>
        </p:grpSpPr>
        <p:pic>
          <p:nvPicPr>
            <p:cNvPr id="2" name="Picture 1" descr="theory_SUSY_unification_nobelpage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24"/>
            <a:stretch/>
          </p:blipFill>
          <p:spPr>
            <a:xfrm>
              <a:off x="4353646" y="2532387"/>
              <a:ext cx="4606649" cy="2000949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Rectangle 35"/>
            <p:cNvSpPr/>
            <p:nvPr/>
          </p:nvSpPr>
          <p:spPr>
            <a:xfrm>
              <a:off x="5691215" y="2727379"/>
              <a:ext cx="784893" cy="1673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054367" y="2696829"/>
              <a:ext cx="784893" cy="5234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116165" y="2656721"/>
              <a:ext cx="1616075" cy="3128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Standard Model</a:t>
              </a:r>
              <a:endParaRPr lang="en-US" sz="14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380312" y="2636912"/>
              <a:ext cx="15793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/>
                <a:t>Supersymmetry</a:t>
              </a:r>
              <a:endParaRPr lang="en-US" sz="1400" b="1" dirty="0"/>
            </a:p>
          </p:txBody>
        </p:sp>
        <p:pic>
          <p:nvPicPr>
            <p:cNvPr id="40" name="Picture 39" descr="ball_red1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5356" y="3473658"/>
              <a:ext cx="178475" cy="199761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42" name="Straight Connector 41"/>
          <p:cNvCxnSpPr/>
          <p:nvPr/>
        </p:nvCxnSpPr>
        <p:spPr>
          <a:xfrm>
            <a:off x="0" y="1023011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29815" y="5866574"/>
            <a:ext cx="2413993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3) Dark Matter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04851" y="73162"/>
            <a:ext cx="633670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nl-NL" sz="4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he super in </a:t>
            </a:r>
            <a:r>
              <a:rPr lang="nl-NL" sz="40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supersymmetry</a:t>
            </a:r>
            <a:endParaRPr lang="nl-NL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5047101" y="1776072"/>
            <a:ext cx="720000" cy="720000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120305" y="1920008"/>
            <a:ext cx="842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3366FF"/>
                </a:solidFill>
              </a:rPr>
              <a:t>top</a:t>
            </a:r>
            <a:endParaRPr lang="en-US" sz="2000" b="1" dirty="0">
              <a:solidFill>
                <a:srgbClr val="3366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308246" y="1582641"/>
            <a:ext cx="842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stop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7574" y="2550012"/>
            <a:ext cx="13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-C</a:t>
            </a:r>
            <a:r>
              <a:rPr lang="en-US" dirty="0" smtClean="0">
                <a:solidFill>
                  <a:srgbClr val="3366FF"/>
                </a:solidFill>
              </a:rPr>
              <a:t>m</a:t>
            </a:r>
            <a:r>
              <a:rPr lang="en-US" baseline="30000" dirty="0" smtClean="0">
                <a:solidFill>
                  <a:srgbClr val="3366FF"/>
                </a:solidFill>
              </a:rPr>
              <a:t>2</a:t>
            </a:r>
            <a:r>
              <a:rPr lang="en-US" baseline="-25000" dirty="0" smtClean="0">
                <a:solidFill>
                  <a:srgbClr val="3366FF"/>
                </a:solidFill>
              </a:rPr>
              <a:t>top</a:t>
            </a:r>
            <a:r>
              <a:rPr lang="en-US" dirty="0" smtClean="0">
                <a:solidFill>
                  <a:srgbClr val="000000"/>
                </a:solidFill>
              </a:rPr>
              <a:t>Λ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079583" y="2528552"/>
            <a:ext cx="1462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+C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baseline="-25000" dirty="0" smtClean="0">
                <a:solidFill>
                  <a:srgbClr val="FF0000"/>
                </a:solidFill>
              </a:rPr>
              <a:t>stop</a:t>
            </a:r>
            <a:r>
              <a:rPr lang="en-US" dirty="0" smtClean="0">
                <a:solidFill>
                  <a:srgbClr val="000000"/>
                </a:solidFill>
              </a:rPr>
              <a:t>Λ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923928" y="5866574"/>
            <a:ext cx="5040000" cy="80278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219328" y="6059329"/>
            <a:ext cx="4622520" cy="3823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i="1" dirty="0" smtClean="0"/>
              <a:t>Lightest </a:t>
            </a:r>
            <a:r>
              <a:rPr lang="en-US" i="1" dirty="0" err="1" smtClean="0"/>
              <a:t>supersymmetric</a:t>
            </a:r>
            <a:r>
              <a:rPr lang="en-US" i="1" dirty="0" smtClean="0"/>
              <a:t> particle is stable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14990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3728" y="2280647"/>
            <a:ext cx="5256584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FFFF"/>
                </a:solidFill>
              </a:rPr>
              <a:t>Resonances</a:t>
            </a:r>
            <a:endParaRPr lang="en-US" sz="6000" b="1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7704" y="3429000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Extra gauge bosons and </a:t>
            </a:r>
            <a:r>
              <a:rPr lang="en-US" sz="2400" i="1" dirty="0" err="1" smtClean="0">
                <a:solidFill>
                  <a:schemeClr val="bg1"/>
                </a:solidFill>
              </a:rPr>
              <a:t>Kaluza</a:t>
            </a:r>
            <a:r>
              <a:rPr lang="en-US" sz="2400" i="1" dirty="0" smtClean="0">
                <a:solidFill>
                  <a:schemeClr val="bg1"/>
                </a:solidFill>
              </a:rPr>
              <a:t>-Klein graviton towers (extra dimensions) 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960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1"/>
          <p:cNvSpPr>
            <a:spLocks noChangeArrowheads="1"/>
          </p:cNvSpPr>
          <p:nvPr/>
        </p:nvSpPr>
        <p:spPr bwMode="auto">
          <a:xfrm>
            <a:off x="611560" y="2162200"/>
            <a:ext cx="3429000" cy="2133600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 type="none" w="lg" len="lg"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Text Box 56"/>
          <p:cNvSpPr txBox="1">
            <a:spLocks noChangeArrowheads="1"/>
          </p:cNvSpPr>
          <p:nvPr/>
        </p:nvSpPr>
        <p:spPr bwMode="auto">
          <a:xfrm>
            <a:off x="770037" y="2354868"/>
            <a:ext cx="1219200" cy="369332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dirty="0"/>
              <a:t>u</a:t>
            </a:r>
            <a:r>
              <a:rPr lang="en-US" dirty="0" smtClean="0"/>
              <a:t>p-</a:t>
            </a:r>
            <a:r>
              <a:rPr lang="en-US" dirty="0"/>
              <a:t>q</a:t>
            </a:r>
            <a:r>
              <a:rPr lang="en-US" dirty="0" smtClean="0"/>
              <a:t>uark</a:t>
            </a:r>
            <a:endParaRPr lang="en-US" sz="1800" dirty="0"/>
          </a:p>
        </p:txBody>
      </p:sp>
      <p:sp>
        <p:nvSpPr>
          <p:cNvPr id="6" name="Text Box 58"/>
          <p:cNvSpPr txBox="1">
            <a:spLocks noChangeArrowheads="1"/>
          </p:cNvSpPr>
          <p:nvPr/>
        </p:nvSpPr>
        <p:spPr bwMode="auto">
          <a:xfrm>
            <a:off x="778726" y="3341674"/>
            <a:ext cx="1143000" cy="366713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800" dirty="0" err="1" smtClean="0"/>
              <a:t>elektron</a:t>
            </a:r>
            <a:endParaRPr lang="en-US" sz="1800" dirty="0"/>
          </a:p>
        </p:txBody>
      </p:sp>
      <p:pic>
        <p:nvPicPr>
          <p:cNvPr id="7" name="Picture 66" descr="red_bal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580" y="3381400"/>
            <a:ext cx="306389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11560" y="1628800"/>
            <a:ext cx="2514355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 dirty="0" smtClean="0"/>
              <a:t>Elementary particles</a:t>
            </a:r>
            <a:endParaRPr lang="en-US" sz="2000" dirty="0"/>
          </a:p>
        </p:txBody>
      </p:sp>
      <p:pic>
        <p:nvPicPr>
          <p:cNvPr id="9" name="Picture 63" descr="aqua-sphere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0360" y="2369170"/>
            <a:ext cx="3810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aqua-sphere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0360" y="2792710"/>
            <a:ext cx="3810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2715701" y="2364160"/>
            <a:ext cx="872503" cy="1760575"/>
            <a:chOff x="2887101" y="1268760"/>
            <a:chExt cx="872503" cy="1760575"/>
          </a:xfrm>
        </p:grpSpPr>
        <p:pic>
          <p:nvPicPr>
            <p:cNvPr id="12" name="Picture 53" descr="yellowsphere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7101" y="2656273"/>
              <a:ext cx="381000" cy="373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66" descr="red_ball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052" y="2280990"/>
              <a:ext cx="306389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63" descr="aqua-sphere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8832" y="1268760"/>
              <a:ext cx="3810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63" descr="aqua-sphere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8832" y="1692300"/>
              <a:ext cx="3810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3" descr="yellowsphere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873" y="2656273"/>
              <a:ext cx="381000" cy="373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6" descr="red_ball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7824" y="2280990"/>
              <a:ext cx="306389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63" descr="aqua-sphere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604" y="1268760"/>
              <a:ext cx="3810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63" descr="aqua-sphere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604" y="1692300"/>
              <a:ext cx="3810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Text Box 56"/>
          <p:cNvSpPr txBox="1">
            <a:spLocks noChangeArrowheads="1"/>
          </p:cNvSpPr>
          <p:nvPr/>
        </p:nvSpPr>
        <p:spPr bwMode="auto">
          <a:xfrm>
            <a:off x="758793" y="2754798"/>
            <a:ext cx="1610281" cy="369332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dirty="0"/>
              <a:t>d</a:t>
            </a:r>
            <a:r>
              <a:rPr lang="en-US" dirty="0" smtClean="0"/>
              <a:t>own-quark</a:t>
            </a:r>
            <a:endParaRPr lang="en-US" sz="18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774095" y="3730126"/>
            <a:ext cx="1845534" cy="399619"/>
            <a:chOff x="945495" y="2634726"/>
            <a:chExt cx="1845534" cy="399619"/>
          </a:xfrm>
        </p:grpSpPr>
        <p:pic>
          <p:nvPicPr>
            <p:cNvPr id="22" name="Picture 53" descr="yellowsphere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0029" y="2661283"/>
              <a:ext cx="381000" cy="373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 Box 58"/>
            <p:cNvSpPr txBox="1">
              <a:spLocks noChangeArrowheads="1"/>
            </p:cNvSpPr>
            <p:nvPr/>
          </p:nvSpPr>
          <p:spPr bwMode="auto">
            <a:xfrm>
              <a:off x="945495" y="2634726"/>
              <a:ext cx="1143000" cy="36671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lg" len="lg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1800" dirty="0" smtClean="0"/>
                <a:t>neutrino</a:t>
              </a:r>
              <a:endParaRPr lang="en-US" sz="1800" dirty="0"/>
            </a:p>
          </p:txBody>
        </p:sp>
      </p:grp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5026613" y="1635681"/>
            <a:ext cx="1560137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 dirty="0" smtClean="0"/>
              <a:t>Interactions</a:t>
            </a:r>
            <a:endParaRPr lang="en-US" sz="2000" dirty="0"/>
          </a:p>
        </p:txBody>
      </p:sp>
      <p:sp>
        <p:nvSpPr>
          <p:cNvPr id="25" name="Rectangle 61"/>
          <p:cNvSpPr>
            <a:spLocks noChangeArrowheads="1"/>
          </p:cNvSpPr>
          <p:nvPr/>
        </p:nvSpPr>
        <p:spPr bwMode="auto">
          <a:xfrm>
            <a:off x="5026612" y="2162200"/>
            <a:ext cx="3429000" cy="2133600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 type="none" w="lg" len="lg"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26" name="Picture 25" descr="StandardModel_cernmu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52" y="2271442"/>
            <a:ext cx="3206825" cy="19240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5822286" y="4422723"/>
            <a:ext cx="2671198" cy="369332"/>
          </a:xfrm>
          <a:prstGeom prst="rect">
            <a:avLst/>
          </a:prstGeom>
          <a:solidFill>
            <a:srgbClr val="FAFFC7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U(1)</a:t>
            </a:r>
            <a:r>
              <a:rPr lang="en-US" baseline="-25000" dirty="0" smtClean="0"/>
              <a:t>Y</a:t>
            </a:r>
            <a:r>
              <a:rPr lang="en-US" dirty="0" smtClean="0"/>
              <a:t> x SU(2)</a:t>
            </a:r>
            <a:r>
              <a:rPr lang="en-US" baseline="-25000" dirty="0" smtClean="0"/>
              <a:t>L</a:t>
            </a:r>
            <a:r>
              <a:rPr lang="en-US" dirty="0" smtClean="0"/>
              <a:t> x SU(3)</a:t>
            </a:r>
            <a:r>
              <a:rPr lang="en-US" baseline="-25000" dirty="0" smtClean="0"/>
              <a:t>C</a:t>
            </a:r>
            <a:endParaRPr lang="en-US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323528" y="260648"/>
            <a:ext cx="3717032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New </a:t>
            </a:r>
            <a:r>
              <a:rPr lang="nl-NL" sz="3200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gauge</a:t>
            </a:r>
            <a:r>
              <a:rPr lang="nl-NL" sz="3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nl-NL" sz="3200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bosons</a:t>
            </a:r>
            <a:r>
              <a:rPr lang="nl-NL" sz="3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  <a:endParaRPr lang="nl-NL" sz="32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68144" y="4797152"/>
            <a:ext cx="280831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FFFF"/>
                </a:solidFill>
              </a:rPr>
              <a:t>g</a:t>
            </a:r>
            <a:r>
              <a:rPr lang="en-US" sz="2400" i="1" dirty="0" smtClean="0">
                <a:solidFill>
                  <a:srgbClr val="FFFFFF"/>
                </a:solidFill>
              </a:rPr>
              <a:t>’,        g,         α</a:t>
            </a:r>
            <a:r>
              <a:rPr lang="en-US" sz="2400" i="1" baseline="-25000" dirty="0" smtClean="0">
                <a:solidFill>
                  <a:srgbClr val="FFFFFF"/>
                </a:solidFill>
              </a:rPr>
              <a:t>s</a:t>
            </a:r>
            <a:endParaRPr lang="en-US" sz="2400" i="1" baseline="-25000" dirty="0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26794" y="5301208"/>
            <a:ext cx="299367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γ</a:t>
            </a:r>
            <a:r>
              <a:rPr lang="en-US" sz="2000" i="1" dirty="0" smtClean="0">
                <a:solidFill>
                  <a:srgbClr val="FFFFFF"/>
                </a:solidFill>
              </a:rPr>
              <a:t>, W</a:t>
            </a:r>
            <a:r>
              <a:rPr lang="en-US" sz="2000" i="1" baseline="30000" dirty="0" smtClean="0">
                <a:solidFill>
                  <a:srgbClr val="FFFFFF"/>
                </a:solidFill>
              </a:rPr>
              <a:t>+</a:t>
            </a:r>
            <a:r>
              <a:rPr lang="en-US" sz="2000" i="1" dirty="0" smtClean="0">
                <a:solidFill>
                  <a:srgbClr val="FFFFFF"/>
                </a:solidFill>
              </a:rPr>
              <a:t>, W</a:t>
            </a:r>
            <a:r>
              <a:rPr lang="en-US" sz="2000" i="1" baseline="30000" dirty="0" smtClean="0">
                <a:solidFill>
                  <a:srgbClr val="FFFFFF"/>
                </a:solidFill>
              </a:rPr>
              <a:t>-</a:t>
            </a:r>
            <a:r>
              <a:rPr lang="en-US" sz="2000" i="1" dirty="0" smtClean="0">
                <a:solidFill>
                  <a:srgbClr val="FFFFFF"/>
                </a:solidFill>
              </a:rPr>
              <a:t>, Z,    8 gluons</a:t>
            </a:r>
            <a:endParaRPr lang="en-US" sz="2000" i="1" baseline="-25000" dirty="0">
              <a:solidFill>
                <a:srgbClr val="FFFFFF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811941" y="4413551"/>
            <a:ext cx="940365" cy="1463721"/>
            <a:chOff x="4811941" y="4413551"/>
            <a:chExt cx="940365" cy="1463721"/>
          </a:xfrm>
        </p:grpSpPr>
        <p:sp>
          <p:nvSpPr>
            <p:cNvPr id="40" name="TextBox 39"/>
            <p:cNvSpPr txBox="1"/>
            <p:nvPr/>
          </p:nvSpPr>
          <p:spPr>
            <a:xfrm>
              <a:off x="4811941" y="4413551"/>
              <a:ext cx="940365" cy="3693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U(1)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B</a:t>
              </a:r>
              <a:r>
                <a:rPr lang="en-US" dirty="0" smtClean="0">
                  <a:solidFill>
                    <a:schemeClr val="bg1"/>
                  </a:solidFill>
                </a:rPr>
                <a:t> x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 </a:t>
              </a:r>
              <a:endParaRPr lang="en-US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076860" y="4840622"/>
              <a:ext cx="575260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FF0000"/>
                  </a:solidFill>
                </a:rPr>
                <a:t>β</a:t>
              </a:r>
              <a:endParaRPr lang="en-US" sz="2400" i="1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081573" y="5373216"/>
              <a:ext cx="570547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solidFill>
                    <a:srgbClr val="FF0000"/>
                  </a:solidFill>
                </a:rPr>
                <a:t>Z’</a:t>
              </a:r>
              <a:endParaRPr lang="en-US" sz="2000" i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5010218" y="5302287"/>
              <a:ext cx="570547" cy="574985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11561" y="5949280"/>
            <a:ext cx="8064895" cy="760149"/>
            <a:chOff x="611561" y="5949281"/>
            <a:chExt cx="8064895" cy="760149"/>
          </a:xfrm>
        </p:grpSpPr>
        <p:sp>
          <p:nvSpPr>
            <p:cNvPr id="45" name="TextBox 44"/>
            <p:cNvSpPr txBox="1"/>
            <p:nvPr/>
          </p:nvSpPr>
          <p:spPr>
            <a:xfrm>
              <a:off x="5190399" y="6309320"/>
              <a:ext cx="3198025" cy="40011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sym typeface="Wingdings"/>
                </a:rPr>
                <a:t>g</a:t>
              </a:r>
              <a:r>
                <a:rPr lang="en-US" sz="2000" dirty="0" smtClean="0">
                  <a:solidFill>
                    <a:schemeClr val="bg1"/>
                  </a:solidFill>
                  <a:sym typeface="Wingdings"/>
                </a:rPr>
                <a:t>auge unification:  SO(10)  </a:t>
              </a:r>
              <a:endParaRPr lang="en-US" sz="20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6" name="Left Brace 45"/>
            <p:cNvSpPr/>
            <p:nvPr/>
          </p:nvSpPr>
          <p:spPr>
            <a:xfrm rot="16200000">
              <a:off x="6641310" y="4185243"/>
              <a:ext cx="271108" cy="3799184"/>
            </a:xfrm>
            <a:prstGeom prst="leftBrac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11561" y="6269251"/>
              <a:ext cx="3429000" cy="40011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sym typeface="Wingdings"/>
                </a:rPr>
                <a:t>s</a:t>
              </a:r>
              <a:r>
                <a:rPr lang="en-US" sz="2000" dirty="0" smtClean="0">
                  <a:solidFill>
                    <a:schemeClr val="bg1"/>
                  </a:solidFill>
                  <a:sym typeface="Wingdings"/>
                </a:rPr>
                <a:t>ingle </a:t>
              </a:r>
              <a:r>
                <a:rPr lang="en-US" sz="2000" dirty="0" err="1" smtClean="0">
                  <a:solidFill>
                    <a:schemeClr val="bg1"/>
                  </a:solidFill>
                  <a:sym typeface="Wingdings"/>
                </a:rPr>
                <a:t>spinor</a:t>
              </a:r>
              <a:r>
                <a:rPr lang="en-US" sz="2000" dirty="0" smtClean="0">
                  <a:solidFill>
                    <a:schemeClr val="bg1"/>
                  </a:solidFill>
                  <a:sym typeface="Wingdings"/>
                </a:rPr>
                <a:t> (1 big family)</a:t>
              </a:r>
              <a:endParaRPr lang="en-US" sz="2000" baseline="-25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5261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LAS_resonances_ICHEP_mum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62" y="2243887"/>
            <a:ext cx="3731238" cy="30793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979712" y="2013054"/>
            <a:ext cx="2385838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dirty="0" err="1" smtClean="0"/>
              <a:t>μ</a:t>
            </a:r>
            <a:r>
              <a:rPr lang="en-US" sz="2000" baseline="30000" dirty="0" err="1" smtClean="0"/>
              <a:t>+</a:t>
            </a:r>
            <a:r>
              <a:rPr lang="en-US" sz="2000" dirty="0" err="1" smtClean="0"/>
              <a:t>μ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invariant mass</a:t>
            </a:r>
            <a:endParaRPr lang="en-US" sz="2000" dirty="0"/>
          </a:p>
        </p:txBody>
      </p:sp>
      <p:pic>
        <p:nvPicPr>
          <p:cNvPr id="5" name="Picture 4" descr="ATLAS_resonances_ICHEP_tab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231" y="3580789"/>
            <a:ext cx="4727872" cy="174245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644008" y="3100898"/>
            <a:ext cx="4431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Constraints on Z’ masses [</a:t>
            </a:r>
            <a:r>
              <a:rPr lang="en-US" sz="2000" b="1" dirty="0" err="1" smtClean="0">
                <a:solidFill>
                  <a:schemeClr val="bg1"/>
                </a:solidFill>
              </a:rPr>
              <a:t>TeV</a:t>
            </a:r>
            <a:r>
              <a:rPr lang="en-US" sz="2000" b="1" dirty="0" smtClean="0">
                <a:solidFill>
                  <a:schemeClr val="bg1"/>
                </a:solidFill>
              </a:rPr>
              <a:t>]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6003422"/>
            <a:ext cx="867913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Models with extra (space) also predict di-lepton resonances (</a:t>
            </a:r>
            <a:r>
              <a:rPr lang="en-US" sz="2000" dirty="0" err="1" smtClean="0"/>
              <a:t>Kaluza</a:t>
            </a:r>
            <a:r>
              <a:rPr lang="en-US" sz="2000" dirty="0" smtClean="0"/>
              <a:t>-Klein)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528" y="188640"/>
            <a:ext cx="8640960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3200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Looking</a:t>
            </a:r>
            <a:r>
              <a:rPr lang="nl-NL" sz="3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nl-NL" sz="3200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for</a:t>
            </a:r>
            <a:r>
              <a:rPr lang="nl-NL" sz="3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di-lepton </a:t>
            </a:r>
            <a:r>
              <a:rPr lang="nl-NL" sz="3200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Z</a:t>
            </a:r>
            <a:r>
              <a:rPr lang="nl-NL" sz="3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’-</a:t>
            </a:r>
            <a:r>
              <a:rPr lang="nl-NL" sz="3200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resonances</a:t>
            </a:r>
            <a:endParaRPr lang="nl-NL" sz="32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8521" y="1876646"/>
            <a:ext cx="4005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new resonances (simulation)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462350" y="2292145"/>
            <a:ext cx="1541242" cy="142488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6662" y="1196752"/>
            <a:ext cx="4005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o</a:t>
            </a:r>
            <a:r>
              <a:rPr lang="en-US" sz="2000" i="1" dirty="0" smtClean="0">
                <a:solidFill>
                  <a:schemeClr val="bg1"/>
                </a:solidFill>
              </a:rPr>
              <a:t>ld resonance Z-boson (91 </a:t>
            </a:r>
            <a:r>
              <a:rPr lang="en-US" sz="2000" i="1" dirty="0" err="1" smtClean="0">
                <a:solidFill>
                  <a:schemeClr val="bg1"/>
                </a:solidFill>
              </a:rPr>
              <a:t>GeV</a:t>
            </a:r>
            <a:r>
              <a:rPr lang="en-US" sz="2000" i="1" dirty="0" smtClean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209091" y="1596862"/>
            <a:ext cx="0" cy="104265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865164" y="6403532"/>
            <a:ext cx="1027316" cy="369332"/>
          </a:xfrm>
          <a:prstGeom prst="rect">
            <a:avLst/>
          </a:prstGeom>
          <a:solidFill>
            <a:schemeClr val="accent6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backup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144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IMG_20120927_2144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6012160" y="188640"/>
            <a:ext cx="3008784" cy="9541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en-US" sz="2800" b="1" dirty="0">
                <a:solidFill>
                  <a:srgbClr val="FFFFFF"/>
                </a:solidFill>
              </a:rPr>
              <a:t>ATLAS </a:t>
            </a:r>
            <a:r>
              <a:rPr lang="en-US" sz="2800" b="1" dirty="0" smtClean="0">
                <a:solidFill>
                  <a:srgbClr val="FFFFFF"/>
                </a:solidFill>
              </a:rPr>
              <a:t/>
            </a:r>
            <a:br>
              <a:rPr lang="en-US" sz="2800" b="1" dirty="0" smtClean="0">
                <a:solidFill>
                  <a:srgbClr val="FFFFFF"/>
                </a:solidFill>
              </a:rPr>
            </a:br>
            <a:r>
              <a:rPr lang="en-US" sz="2800" b="1" dirty="0" smtClean="0">
                <a:solidFill>
                  <a:srgbClr val="FFFFFF"/>
                </a:solidFill>
              </a:rPr>
              <a:t>control room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379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vent_display_vp1_run265545_evt2501742_2015-05-21T09-58-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12976"/>
            <a:ext cx="5292080" cy="3494096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 descr="run267639_evt957694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3"/>
          <a:stretch/>
        </p:blipFill>
        <p:spPr>
          <a:xfrm>
            <a:off x="3995936" y="116632"/>
            <a:ext cx="5040560" cy="3494096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79512" y="764704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Looking for breakdown of the Standard Model</a:t>
            </a:r>
          </a:p>
        </p:txBody>
      </p:sp>
      <p:sp>
        <p:nvSpPr>
          <p:cNvPr id="9" name="Rectangle 8"/>
          <p:cNvSpPr/>
          <p:nvPr/>
        </p:nvSpPr>
        <p:spPr>
          <a:xfrm>
            <a:off x="204747" y="2041684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All results are public:    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https</a:t>
            </a:r>
            <a:r>
              <a:rPr lang="en-US" sz="1400" i="1" dirty="0">
                <a:solidFill>
                  <a:schemeClr val="bg1"/>
                </a:solidFill>
              </a:rPr>
              <a:t>://</a:t>
            </a:r>
            <a:r>
              <a:rPr lang="en-US" sz="1400" i="1" dirty="0" err="1">
                <a:solidFill>
                  <a:schemeClr val="bg1"/>
                </a:solidFill>
              </a:rPr>
              <a:t>twiki.cern.ch</a:t>
            </a:r>
            <a:r>
              <a:rPr lang="en-US" sz="1400" i="1" dirty="0">
                <a:solidFill>
                  <a:schemeClr val="bg1"/>
                </a:solidFill>
              </a:rPr>
              <a:t>/</a:t>
            </a:r>
            <a:r>
              <a:rPr lang="en-US" sz="1400" i="1" dirty="0" err="1">
                <a:solidFill>
                  <a:schemeClr val="bg1"/>
                </a:solidFill>
              </a:rPr>
              <a:t>twiki</a:t>
            </a:r>
            <a:r>
              <a:rPr lang="en-US" sz="1400" i="1" dirty="0">
                <a:solidFill>
                  <a:schemeClr val="bg1"/>
                </a:solidFill>
              </a:rPr>
              <a:t>/bin/view/</a:t>
            </a:r>
            <a:r>
              <a:rPr lang="en-US" sz="1400" i="1" dirty="0" err="1" smtClean="0">
                <a:solidFill>
                  <a:schemeClr val="bg1"/>
                </a:solidFill>
              </a:rPr>
              <a:t>AtlasPublic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3542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ticle-2183941-14655DD5000005DC-324_638x44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2"/>
          <a:stretch/>
        </p:blipFill>
        <p:spPr>
          <a:xfrm>
            <a:off x="-252537" y="0"/>
            <a:ext cx="9396537" cy="6858000"/>
          </a:xfrm>
          <a:prstGeom prst="rect">
            <a:avLst/>
          </a:prstGeom>
        </p:spPr>
      </p:pic>
      <p:pic>
        <p:nvPicPr>
          <p:cNvPr id="2" name="Picture 1" descr="Screen Shot 2016-09-29 at 10.13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75816"/>
            <a:ext cx="3299594" cy="2493144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Screen Shot 2016-09-29 at 10.13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60" y="1916832"/>
            <a:ext cx="4145136" cy="1640032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555776" y="116632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problems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830072" y="1455167"/>
            <a:ext cx="126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dreams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6125234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Much more data coming up …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9368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andardModel_cernmu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386620"/>
            <a:ext cx="8804567" cy="528274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67544" y="332656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The Standard Model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02" y="5661248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Works well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67544" y="6093296"/>
            <a:ext cx="2249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Big problems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732240" y="5877272"/>
            <a:ext cx="20358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Help us 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376190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04800" y="2268538"/>
            <a:ext cx="4010025" cy="32781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4814888" y="2260600"/>
            <a:ext cx="4010025" cy="32766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2270125" y="4503738"/>
            <a:ext cx="914400" cy="158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109" name="TextBox 31"/>
          <p:cNvSpPr txBox="1">
            <a:spLocks noChangeArrowheads="1"/>
          </p:cNvSpPr>
          <p:nvPr/>
        </p:nvSpPr>
        <p:spPr bwMode="auto">
          <a:xfrm>
            <a:off x="395288" y="2492375"/>
            <a:ext cx="41005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 smtClean="0"/>
              <a:t>Massive gauge boson ?</a:t>
            </a:r>
          </a:p>
          <a:p>
            <a:pPr eaLnBrk="1" hangingPunct="1"/>
            <a:r>
              <a:rPr lang="en-US" sz="2000" i="1" dirty="0" smtClean="0"/>
              <a:t>… then the Higgs couples to it</a:t>
            </a:r>
            <a:endParaRPr lang="en-US" sz="2000" i="1" dirty="0"/>
          </a:p>
        </p:txBody>
      </p:sp>
      <p:sp>
        <p:nvSpPr>
          <p:cNvPr id="47110" name="TextBox 33"/>
          <p:cNvSpPr txBox="1">
            <a:spLocks noChangeArrowheads="1"/>
          </p:cNvSpPr>
          <p:nvPr/>
        </p:nvSpPr>
        <p:spPr bwMode="auto">
          <a:xfrm>
            <a:off x="4800600" y="1752600"/>
            <a:ext cx="4024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Fermions</a:t>
            </a:r>
            <a:endParaRPr lang="en-US" sz="2000" b="1" dirty="0">
              <a:solidFill>
                <a:srgbClr val="4F81BD"/>
              </a:solidFill>
            </a:endParaRPr>
          </a:p>
        </p:txBody>
      </p:sp>
      <p:pic>
        <p:nvPicPr>
          <p:cNvPr id="47112" name="Picture 53" descr="Photo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1317">
            <a:off x="1235075" y="4124325"/>
            <a:ext cx="1084263" cy="12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TextBox 56"/>
          <p:cNvSpPr txBox="1">
            <a:spLocks noChangeArrowheads="1"/>
          </p:cNvSpPr>
          <p:nvPr/>
        </p:nvSpPr>
        <p:spPr bwMode="auto">
          <a:xfrm>
            <a:off x="2378075" y="4089400"/>
            <a:ext cx="7953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higgs</a:t>
            </a:r>
          </a:p>
        </p:txBody>
      </p:sp>
      <p:sp>
        <p:nvSpPr>
          <p:cNvPr id="47114" name="TextBox 57"/>
          <p:cNvSpPr txBox="1">
            <a:spLocks noChangeArrowheads="1"/>
          </p:cNvSpPr>
          <p:nvPr/>
        </p:nvSpPr>
        <p:spPr bwMode="auto">
          <a:xfrm>
            <a:off x="1558925" y="3708400"/>
            <a:ext cx="6175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/>
              <a:t>W,Z</a:t>
            </a:r>
          </a:p>
        </p:txBody>
      </p:sp>
      <p:sp>
        <p:nvSpPr>
          <p:cNvPr id="47115" name="TextBox 58"/>
          <p:cNvSpPr txBox="1">
            <a:spLocks noChangeArrowheads="1"/>
          </p:cNvSpPr>
          <p:nvPr/>
        </p:nvSpPr>
        <p:spPr bwMode="auto">
          <a:xfrm>
            <a:off x="1600200" y="4892675"/>
            <a:ext cx="6175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/>
              <a:t>W,Z</a:t>
            </a:r>
          </a:p>
        </p:txBody>
      </p:sp>
      <p:pic>
        <p:nvPicPr>
          <p:cNvPr id="47116" name="Picture 59" descr="Photo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253830">
            <a:off x="1243013" y="4789488"/>
            <a:ext cx="1082675" cy="12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7" name="Picture 48" descr="ball_red1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6613" y="4394200"/>
            <a:ext cx="223837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9" name="Straight Arrow Connector 68"/>
          <p:cNvCxnSpPr/>
          <p:nvPr/>
        </p:nvCxnSpPr>
        <p:spPr>
          <a:xfrm>
            <a:off x="7315200" y="4405313"/>
            <a:ext cx="914400" cy="158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119" name="TextBox 69"/>
          <p:cNvSpPr txBox="1">
            <a:spLocks noChangeArrowheads="1"/>
          </p:cNvSpPr>
          <p:nvPr/>
        </p:nvSpPr>
        <p:spPr bwMode="auto">
          <a:xfrm>
            <a:off x="7423150" y="3990975"/>
            <a:ext cx="7953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higgs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389688" y="3860800"/>
            <a:ext cx="893762" cy="54768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6394450" y="4410075"/>
            <a:ext cx="892175" cy="52070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122" name="Picture 79" descr="ball_blue.jpg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6925" y="4318000"/>
            <a:ext cx="284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3" name="TextBox 81"/>
          <p:cNvSpPr txBox="1">
            <a:spLocks noChangeArrowheads="1"/>
          </p:cNvSpPr>
          <p:nvPr/>
        </p:nvSpPr>
        <p:spPr bwMode="auto">
          <a:xfrm>
            <a:off x="5273675" y="3937000"/>
            <a:ext cx="14208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/>
              <a:t>Lepton, quarks</a:t>
            </a:r>
          </a:p>
        </p:txBody>
      </p:sp>
      <p:sp>
        <p:nvSpPr>
          <p:cNvPr id="47125" name="TextBox 84"/>
          <p:cNvSpPr txBox="1">
            <a:spLocks noChangeArrowheads="1"/>
          </p:cNvSpPr>
          <p:nvPr/>
        </p:nvSpPr>
        <p:spPr bwMode="auto">
          <a:xfrm>
            <a:off x="5273675" y="4467225"/>
            <a:ext cx="14208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/>
              <a:t>Anti-lepton, anti-quarks</a:t>
            </a:r>
          </a:p>
        </p:txBody>
      </p:sp>
      <p:sp>
        <p:nvSpPr>
          <p:cNvPr id="47126" name="TextBox 33"/>
          <p:cNvSpPr txBox="1">
            <a:spLocks noChangeArrowheads="1"/>
          </p:cNvSpPr>
          <p:nvPr/>
        </p:nvSpPr>
        <p:spPr bwMode="auto">
          <a:xfrm>
            <a:off x="304800" y="1752600"/>
            <a:ext cx="4024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Gauge bosons</a:t>
            </a:r>
            <a:endParaRPr lang="en-US" sz="2000" b="1" dirty="0">
              <a:solidFill>
                <a:srgbClr val="4F81BD"/>
              </a:solidFill>
            </a:endParaRPr>
          </a:p>
        </p:txBody>
      </p:sp>
      <p:sp>
        <p:nvSpPr>
          <p:cNvPr id="24" name="TextBox 31"/>
          <p:cNvSpPr txBox="1">
            <a:spLocks noChangeArrowheads="1"/>
          </p:cNvSpPr>
          <p:nvPr/>
        </p:nvSpPr>
        <p:spPr bwMode="auto">
          <a:xfrm>
            <a:off x="4873626" y="2492375"/>
            <a:ext cx="41005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 smtClean="0"/>
              <a:t>Massive </a:t>
            </a:r>
            <a:r>
              <a:rPr lang="en-US" sz="2000" i="1" dirty="0" err="1" smtClean="0"/>
              <a:t>fermion</a:t>
            </a:r>
            <a:r>
              <a:rPr lang="en-US" sz="2000" i="1" dirty="0" smtClean="0"/>
              <a:t> ?</a:t>
            </a:r>
          </a:p>
          <a:p>
            <a:pPr eaLnBrk="1" hangingPunct="1"/>
            <a:r>
              <a:rPr lang="en-US" sz="2000" i="1" dirty="0" smtClean="0"/>
              <a:t>… then the Higgs couples to it</a:t>
            </a:r>
            <a:endParaRPr lang="en-US" sz="20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3943350" y="228600"/>
            <a:ext cx="5048250" cy="52387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chemeClr val="bg1"/>
                </a:solidFill>
              </a:rPr>
              <a:t>Production of the Higgs boson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0118"/>
              </p:ext>
            </p:extLst>
          </p:nvPr>
        </p:nvGraphicFramePr>
        <p:xfrm>
          <a:off x="7849129" y="4797152"/>
          <a:ext cx="755319" cy="581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6635" name="Equation" r:id="rId7" imgW="330200" imgH="254000" progId="Equation.3">
                  <p:embed/>
                </p:oleObj>
              </mc:Choice>
              <mc:Fallback>
                <p:oleObj name="Equation" r:id="rId7" imgW="330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49129" y="4797152"/>
                        <a:ext cx="755319" cy="581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492954"/>
              </p:ext>
            </p:extLst>
          </p:nvPr>
        </p:nvGraphicFramePr>
        <p:xfrm>
          <a:off x="3354139" y="4820766"/>
          <a:ext cx="785813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6636" name="Equation" r:id="rId9" imgW="342900" imgH="241300" progId="Equation.3">
                  <p:embed/>
                </p:oleObj>
              </mc:Choice>
              <mc:Fallback>
                <p:oleObj name="Equation" r:id="rId9" imgW="342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54139" y="4820766"/>
                        <a:ext cx="785813" cy="55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3272117" y="4797152"/>
            <a:ext cx="926353" cy="581672"/>
          </a:xfrm>
          <a:prstGeom prst="round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7770234" y="4791544"/>
            <a:ext cx="926353" cy="581672"/>
          </a:xfrm>
          <a:prstGeom prst="round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98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381000" y="4365104"/>
            <a:ext cx="2489200" cy="171608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81000" y="2432992"/>
            <a:ext cx="2489200" cy="171608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 descr="Higgs_XS_7TeV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1202408"/>
            <a:ext cx="5245100" cy="37639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05600" y="908720"/>
            <a:ext cx="2133600" cy="400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Higgs production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55600" y="620688"/>
            <a:ext cx="2489200" cy="16002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9" name="TextBox 9"/>
          <p:cNvSpPr txBox="1">
            <a:spLocks noChangeArrowheads="1"/>
          </p:cNvSpPr>
          <p:nvPr/>
        </p:nvSpPr>
        <p:spPr bwMode="auto">
          <a:xfrm>
            <a:off x="692150" y="1774801"/>
            <a:ext cx="1517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Gluon fusion</a:t>
            </a:r>
          </a:p>
        </p:txBody>
      </p:sp>
      <p:sp>
        <p:nvSpPr>
          <p:cNvPr id="28680" name="TextBox 10"/>
          <p:cNvSpPr txBox="1">
            <a:spLocks noChangeArrowheads="1"/>
          </p:cNvSpPr>
          <p:nvPr/>
        </p:nvSpPr>
        <p:spPr bwMode="auto">
          <a:xfrm>
            <a:off x="522288" y="3739505"/>
            <a:ext cx="2297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Vector boson fusion</a:t>
            </a:r>
          </a:p>
        </p:txBody>
      </p:sp>
      <p:sp>
        <p:nvSpPr>
          <p:cNvPr id="28681" name="TextBox 11"/>
          <p:cNvSpPr txBox="1">
            <a:spLocks noChangeArrowheads="1"/>
          </p:cNvSpPr>
          <p:nvPr/>
        </p:nvSpPr>
        <p:spPr bwMode="auto">
          <a:xfrm>
            <a:off x="457200" y="5584304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8000"/>
                </a:solidFill>
              </a:rPr>
              <a:t>Associated production</a:t>
            </a:r>
          </a:p>
        </p:txBody>
      </p:sp>
      <p:pic>
        <p:nvPicPr>
          <p:cNvPr id="28682" name="Picture 14" descr="ball_red1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5763" y="2610520"/>
            <a:ext cx="17621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6" descr="Hproduction_Vbosonfusion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" y="2512367"/>
            <a:ext cx="14097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8" descr="Hproduction_Associate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4669904"/>
            <a:ext cx="1676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20" descr="Hproduction_ggH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700" y="773088"/>
            <a:ext cx="151606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22" descr="ball_green.jpg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5763" y="3310608"/>
            <a:ext cx="214312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23" descr="ball_blue.jpg"/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5125" y="1888208"/>
            <a:ext cx="22383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8" name="TextBox 27"/>
          <p:cNvSpPr txBox="1">
            <a:spLocks noChangeArrowheads="1"/>
          </p:cNvSpPr>
          <p:nvPr/>
        </p:nvSpPr>
        <p:spPr bwMode="auto">
          <a:xfrm>
            <a:off x="1219200" y="1044551"/>
            <a:ext cx="304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FF"/>
                </a:solidFill>
              </a:rPr>
              <a:t>t</a:t>
            </a:r>
          </a:p>
        </p:txBody>
      </p:sp>
      <p:sp>
        <p:nvSpPr>
          <p:cNvPr id="28689" name="TextBox 28"/>
          <p:cNvSpPr txBox="1">
            <a:spLocks noChangeArrowheads="1"/>
          </p:cNvSpPr>
          <p:nvPr/>
        </p:nvSpPr>
        <p:spPr bwMode="auto">
          <a:xfrm>
            <a:off x="914400" y="2813992"/>
            <a:ext cx="642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</a:rPr>
              <a:t>W/Z</a:t>
            </a:r>
          </a:p>
        </p:txBody>
      </p:sp>
      <p:sp>
        <p:nvSpPr>
          <p:cNvPr id="28690" name="TextBox 29"/>
          <p:cNvSpPr txBox="1">
            <a:spLocks noChangeArrowheads="1"/>
          </p:cNvSpPr>
          <p:nvPr/>
        </p:nvSpPr>
        <p:spPr bwMode="auto">
          <a:xfrm>
            <a:off x="914400" y="3161655"/>
            <a:ext cx="6429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</a:rPr>
              <a:t>W/Z</a:t>
            </a:r>
          </a:p>
        </p:txBody>
      </p:sp>
      <p:sp>
        <p:nvSpPr>
          <p:cNvPr id="28691" name="TextBox 30"/>
          <p:cNvSpPr txBox="1">
            <a:spLocks noChangeArrowheads="1"/>
          </p:cNvSpPr>
          <p:nvPr/>
        </p:nvSpPr>
        <p:spPr bwMode="auto">
          <a:xfrm>
            <a:off x="2286000" y="4517504"/>
            <a:ext cx="642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8000"/>
                </a:solidFill>
              </a:rPr>
              <a:t>W/Z</a:t>
            </a:r>
          </a:p>
        </p:txBody>
      </p:sp>
      <p:sp>
        <p:nvSpPr>
          <p:cNvPr id="28692" name="TextBox 31"/>
          <p:cNvSpPr txBox="1">
            <a:spLocks noChangeArrowheads="1"/>
          </p:cNvSpPr>
          <p:nvPr/>
        </p:nvSpPr>
        <p:spPr bwMode="auto">
          <a:xfrm>
            <a:off x="2286000" y="5322367"/>
            <a:ext cx="642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8000"/>
                </a:solidFill>
              </a:rPr>
              <a:t>h</a:t>
            </a:r>
          </a:p>
        </p:txBody>
      </p:sp>
      <p:sp>
        <p:nvSpPr>
          <p:cNvPr id="28693" name="TextBox 32"/>
          <p:cNvSpPr txBox="1">
            <a:spLocks noChangeArrowheads="1"/>
          </p:cNvSpPr>
          <p:nvPr/>
        </p:nvSpPr>
        <p:spPr bwMode="auto">
          <a:xfrm>
            <a:off x="2362200" y="2966392"/>
            <a:ext cx="642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28694" name="TextBox 33"/>
          <p:cNvSpPr txBox="1">
            <a:spLocks noChangeArrowheads="1"/>
          </p:cNvSpPr>
          <p:nvPr/>
        </p:nvSpPr>
        <p:spPr bwMode="auto">
          <a:xfrm>
            <a:off x="2362200" y="1058838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h</a:t>
            </a:r>
          </a:p>
        </p:txBody>
      </p:sp>
      <p:sp>
        <p:nvSpPr>
          <p:cNvPr id="28695" name="TextBox 34"/>
          <p:cNvSpPr txBox="1">
            <a:spLocks noChangeArrowheads="1"/>
          </p:cNvSpPr>
          <p:nvPr/>
        </p:nvSpPr>
        <p:spPr bwMode="auto">
          <a:xfrm>
            <a:off x="1185863" y="4712767"/>
            <a:ext cx="795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8000"/>
                </a:solidFill>
              </a:rPr>
              <a:t>W</a:t>
            </a:r>
            <a:r>
              <a:rPr lang="en-US" sz="1600" baseline="30000">
                <a:solidFill>
                  <a:srgbClr val="008000"/>
                </a:solidFill>
              </a:rPr>
              <a:t>*</a:t>
            </a:r>
            <a:r>
              <a:rPr lang="en-US" sz="1600">
                <a:solidFill>
                  <a:srgbClr val="008000"/>
                </a:solidFill>
              </a:rPr>
              <a:t>/Z</a:t>
            </a:r>
            <a:r>
              <a:rPr lang="en-US" sz="1600" baseline="30000">
                <a:solidFill>
                  <a:srgbClr val="008000"/>
                </a:solidFill>
              </a:rPr>
              <a:t>*</a:t>
            </a:r>
          </a:p>
        </p:txBody>
      </p:sp>
      <p:sp>
        <p:nvSpPr>
          <p:cNvPr id="28696" name="TextBox 35"/>
          <p:cNvSpPr txBox="1">
            <a:spLocks noChangeArrowheads="1"/>
          </p:cNvSpPr>
          <p:nvPr/>
        </p:nvSpPr>
        <p:spPr bwMode="auto">
          <a:xfrm>
            <a:off x="1600200" y="773088"/>
            <a:ext cx="304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FF"/>
                </a:solidFill>
              </a:rPr>
              <a:t>t</a:t>
            </a:r>
          </a:p>
        </p:txBody>
      </p:sp>
      <p:sp>
        <p:nvSpPr>
          <p:cNvPr id="28697" name="TextBox 36"/>
          <p:cNvSpPr txBox="1">
            <a:spLocks noChangeArrowheads="1"/>
          </p:cNvSpPr>
          <p:nvPr/>
        </p:nvSpPr>
        <p:spPr bwMode="auto">
          <a:xfrm>
            <a:off x="1600200" y="1382688"/>
            <a:ext cx="304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FF"/>
                </a:solidFill>
              </a:rPr>
              <a:t>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43350" y="228600"/>
            <a:ext cx="5048250" cy="52387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FFFF"/>
                </a:solidFill>
              </a:rPr>
              <a:t>Production of the Higgs boson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2870200" y="2694856"/>
            <a:ext cx="2572242" cy="353144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844800" y="1628800"/>
            <a:ext cx="2641407" cy="386607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844800" y="3450705"/>
            <a:ext cx="2641407" cy="1066799"/>
          </a:xfrm>
          <a:prstGeom prst="straightConnector1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703" name="TextBox 44"/>
          <p:cNvSpPr txBox="1">
            <a:spLocks noChangeArrowheads="1"/>
          </p:cNvSpPr>
          <p:nvPr/>
        </p:nvSpPr>
        <p:spPr bwMode="auto">
          <a:xfrm>
            <a:off x="7086600" y="1461170"/>
            <a:ext cx="1249363" cy="377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√s=7 TeV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34000" y="6412468"/>
            <a:ext cx="8130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i="1" dirty="0" err="1"/>
              <a:t>https</a:t>
            </a:r>
            <a:r>
              <a:rPr lang="nl-NL" i="1" dirty="0"/>
              <a:t>://</a:t>
            </a:r>
            <a:r>
              <a:rPr lang="nl-NL" i="1" dirty="0" err="1"/>
              <a:t>twiki.cern.ch</a:t>
            </a:r>
            <a:r>
              <a:rPr lang="nl-NL" i="1" dirty="0"/>
              <a:t>/</a:t>
            </a:r>
            <a:r>
              <a:rPr lang="nl-NL" i="1" dirty="0" err="1"/>
              <a:t>twiki</a:t>
            </a:r>
            <a:r>
              <a:rPr lang="nl-NL" i="1" dirty="0"/>
              <a:t>/bin/view/</a:t>
            </a:r>
            <a:r>
              <a:rPr lang="nl-NL" i="1" dirty="0" err="1"/>
              <a:t>LHCPhysics</a:t>
            </a:r>
            <a:r>
              <a:rPr lang="nl-NL" i="1" dirty="0"/>
              <a:t>/CERNYellowReportPageBR3</a:t>
            </a:r>
            <a:endParaRPr lang="en-US" i="1" dirty="0"/>
          </a:p>
        </p:txBody>
      </p:sp>
      <p:sp>
        <p:nvSpPr>
          <p:cNvPr id="36" name="Rounded Rectangle 35"/>
          <p:cNvSpPr/>
          <p:nvPr/>
        </p:nvSpPr>
        <p:spPr>
          <a:xfrm>
            <a:off x="3394585" y="4835404"/>
            <a:ext cx="2489200" cy="158884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Feynman_ttH.png"/>
          <p:cNvPicPr>
            <a:picLocks noChangeAspect="1"/>
          </p:cNvPicPr>
          <p:nvPr/>
        </p:nvPicPr>
        <p:blipFill>
          <a:blip r:embed="rId10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3605" y="4980220"/>
            <a:ext cx="1230482" cy="1124861"/>
          </a:xfrm>
          <a:prstGeom prst="rect">
            <a:avLst/>
          </a:prstGeom>
        </p:spPr>
      </p:pic>
      <p:sp>
        <p:nvSpPr>
          <p:cNvPr id="37" name="TextBox 11"/>
          <p:cNvSpPr txBox="1">
            <a:spLocks noChangeArrowheads="1"/>
          </p:cNvSpPr>
          <p:nvPr/>
        </p:nvSpPr>
        <p:spPr bwMode="auto">
          <a:xfrm>
            <a:off x="4324572" y="6022929"/>
            <a:ext cx="53714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 smtClean="0">
                <a:solidFill>
                  <a:srgbClr val="950CFF"/>
                </a:solidFill>
              </a:rPr>
              <a:t>tth</a:t>
            </a:r>
            <a:endParaRPr lang="en-US" sz="1800" dirty="0">
              <a:solidFill>
                <a:srgbClr val="950CFF"/>
              </a:solidFill>
            </a:endParaRPr>
          </a:p>
        </p:txBody>
      </p:sp>
      <p:sp>
        <p:nvSpPr>
          <p:cNvPr id="38" name="TextBox 11"/>
          <p:cNvSpPr txBox="1">
            <a:spLocks noChangeArrowheads="1"/>
          </p:cNvSpPr>
          <p:nvPr/>
        </p:nvSpPr>
        <p:spPr bwMode="auto">
          <a:xfrm>
            <a:off x="5071922" y="4808937"/>
            <a:ext cx="3658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950CFF"/>
                </a:solidFill>
              </a:rPr>
              <a:t>t</a:t>
            </a:r>
            <a:endParaRPr lang="en-US" sz="2000" dirty="0">
              <a:solidFill>
                <a:srgbClr val="950CFF"/>
              </a:solidFill>
            </a:endParaRPr>
          </a:p>
        </p:txBody>
      </p:sp>
      <p:sp>
        <p:nvSpPr>
          <p:cNvPr id="39" name="TextBox 11"/>
          <p:cNvSpPr txBox="1">
            <a:spLocks noChangeArrowheads="1"/>
          </p:cNvSpPr>
          <p:nvPr/>
        </p:nvSpPr>
        <p:spPr bwMode="auto">
          <a:xfrm>
            <a:off x="5107408" y="5869354"/>
            <a:ext cx="3658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950CFF"/>
                </a:solidFill>
              </a:rPr>
              <a:t>t</a:t>
            </a:r>
            <a:endParaRPr lang="en-US" sz="2000" dirty="0">
              <a:solidFill>
                <a:srgbClr val="950CFF"/>
              </a:solidFill>
            </a:endParaRPr>
          </a:p>
        </p:txBody>
      </p:sp>
      <p:sp>
        <p:nvSpPr>
          <p:cNvPr id="40" name="TextBox 11"/>
          <p:cNvSpPr txBox="1">
            <a:spLocks noChangeArrowheads="1"/>
          </p:cNvSpPr>
          <p:nvPr/>
        </p:nvSpPr>
        <p:spPr bwMode="auto">
          <a:xfrm>
            <a:off x="5077741" y="5344931"/>
            <a:ext cx="3658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950CFF"/>
                </a:solidFill>
              </a:rPr>
              <a:t>h</a:t>
            </a:r>
            <a:endParaRPr lang="en-US" sz="2000" dirty="0">
              <a:solidFill>
                <a:srgbClr val="950CFF"/>
              </a:solidFill>
            </a:endParaRPr>
          </a:p>
        </p:txBody>
      </p:sp>
      <p:pic>
        <p:nvPicPr>
          <p:cNvPr id="5" name="Picture 4" descr="ball_purple.jpg"/>
          <p:cNvPicPr>
            <a:picLocks noChangeAspect="1"/>
          </p:cNvPicPr>
          <p:nvPr/>
        </p:nvPicPr>
        <p:blipFill rotWithShape="1"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2097" y="3787775"/>
            <a:ext cx="257978" cy="250408"/>
          </a:xfrm>
          <a:prstGeom prst="rect">
            <a:avLst/>
          </a:prstGeom>
        </p:spPr>
      </p:pic>
      <p:cxnSp>
        <p:nvCxnSpPr>
          <p:cNvPr id="45" name="Straight Arrow Connector 44"/>
          <p:cNvCxnSpPr/>
          <p:nvPr/>
        </p:nvCxnSpPr>
        <p:spPr>
          <a:xfrm flipV="1">
            <a:off x="4828423" y="3987158"/>
            <a:ext cx="679681" cy="841879"/>
          </a:xfrm>
          <a:prstGeom prst="straightConnector1">
            <a:avLst/>
          </a:prstGeom>
          <a:ln>
            <a:solidFill>
              <a:srgbClr val="950C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192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04800" y="2268538"/>
            <a:ext cx="4010025" cy="32781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4814888" y="2260600"/>
            <a:ext cx="4010025" cy="32766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05" name="TextBox 33"/>
          <p:cNvSpPr txBox="1">
            <a:spLocks noChangeArrowheads="1"/>
          </p:cNvSpPr>
          <p:nvPr/>
        </p:nvSpPr>
        <p:spPr bwMode="auto">
          <a:xfrm>
            <a:off x="4800600" y="1752600"/>
            <a:ext cx="4024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err="1" smtClean="0">
                <a:solidFill>
                  <a:schemeClr val="bg1"/>
                </a:solidFill>
              </a:rPr>
              <a:t>Fermion</a:t>
            </a:r>
            <a:endParaRPr lang="en-US" sz="2000" b="1" dirty="0">
              <a:solidFill>
                <a:srgbClr val="4F81BD"/>
              </a:solidFill>
            </a:endParaRP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1235075" y="3594100"/>
            <a:ext cx="1949450" cy="1524000"/>
            <a:chOff x="1235075" y="3708400"/>
            <a:chExt cx="1949450" cy="1524000"/>
          </a:xfrm>
        </p:grpSpPr>
        <p:cxnSp>
          <p:nvCxnSpPr>
            <p:cNvPr id="42" name="Straight Arrow Connector 41"/>
            <p:cNvCxnSpPr/>
            <p:nvPr/>
          </p:nvCxnSpPr>
          <p:spPr>
            <a:xfrm>
              <a:off x="2270125" y="4503738"/>
              <a:ext cx="914400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1236" name="Picture 53" descr="Photon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71317">
              <a:off x="1235075" y="4124325"/>
              <a:ext cx="1084263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37" name="TextBox 56"/>
            <p:cNvSpPr txBox="1">
              <a:spLocks noChangeArrowheads="1"/>
            </p:cNvSpPr>
            <p:nvPr/>
          </p:nvSpPr>
          <p:spPr bwMode="auto">
            <a:xfrm>
              <a:off x="2378075" y="4089400"/>
              <a:ext cx="795338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higgs</a:t>
              </a:r>
            </a:p>
          </p:txBody>
        </p:sp>
        <p:sp>
          <p:nvSpPr>
            <p:cNvPr id="51238" name="TextBox 57"/>
            <p:cNvSpPr txBox="1">
              <a:spLocks noChangeArrowheads="1"/>
            </p:cNvSpPr>
            <p:nvPr/>
          </p:nvSpPr>
          <p:spPr bwMode="auto">
            <a:xfrm>
              <a:off x="1558925" y="3708400"/>
              <a:ext cx="61753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i="1"/>
                <a:t>W,Z</a:t>
              </a:r>
            </a:p>
          </p:txBody>
        </p:sp>
        <p:sp>
          <p:nvSpPr>
            <p:cNvPr id="51239" name="TextBox 58"/>
            <p:cNvSpPr txBox="1">
              <a:spLocks noChangeArrowheads="1"/>
            </p:cNvSpPr>
            <p:nvPr/>
          </p:nvSpPr>
          <p:spPr bwMode="auto">
            <a:xfrm>
              <a:off x="1600200" y="4892675"/>
              <a:ext cx="617538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i="1"/>
                <a:t>W,Z</a:t>
              </a:r>
            </a:p>
          </p:txBody>
        </p:sp>
        <p:pic>
          <p:nvPicPr>
            <p:cNvPr id="51240" name="Picture 59" descr="Photon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2253830">
              <a:off x="1243013" y="4789488"/>
              <a:ext cx="1082675" cy="125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1" name="Picture 48" descr="ball_red1.jpg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613" y="4394200"/>
              <a:ext cx="223837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55" name="TextBox 83"/>
          <p:cNvSpPr txBox="1">
            <a:spLocks noChangeArrowheads="1"/>
          </p:cNvSpPr>
          <p:nvPr/>
        </p:nvSpPr>
        <p:spPr bwMode="auto">
          <a:xfrm>
            <a:off x="2743200" y="5949950"/>
            <a:ext cx="342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Higgs boson </a:t>
            </a:r>
            <a:r>
              <a:rPr lang="en-US" dirty="0" smtClean="0"/>
              <a:t>production</a:t>
            </a:r>
            <a:endParaRPr lang="en-US" dirty="0"/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5029200" y="3860800"/>
            <a:ext cx="2955925" cy="1128713"/>
            <a:chOff x="5273675" y="3860800"/>
            <a:chExt cx="2955925" cy="1128713"/>
          </a:xfrm>
        </p:grpSpPr>
        <p:cxnSp>
          <p:nvCxnSpPr>
            <p:cNvPr id="69" name="Straight Arrow Connector 68"/>
            <p:cNvCxnSpPr/>
            <p:nvPr/>
          </p:nvCxnSpPr>
          <p:spPr>
            <a:xfrm>
              <a:off x="7315200" y="4405313"/>
              <a:ext cx="914400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229" name="TextBox 69"/>
            <p:cNvSpPr txBox="1">
              <a:spLocks noChangeArrowheads="1"/>
            </p:cNvSpPr>
            <p:nvPr/>
          </p:nvSpPr>
          <p:spPr bwMode="auto">
            <a:xfrm>
              <a:off x="7423150" y="3990975"/>
              <a:ext cx="795338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higgs</a:t>
              </a:r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>
              <a:off x="6389688" y="3860800"/>
              <a:ext cx="893762" cy="547688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V="1">
              <a:off x="6394450" y="4410075"/>
              <a:ext cx="892175" cy="52070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1232" name="Picture 79" descr="ball_blue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6925" y="4279900"/>
              <a:ext cx="28416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33" name="TextBox 81"/>
            <p:cNvSpPr txBox="1">
              <a:spLocks noChangeArrowheads="1"/>
            </p:cNvSpPr>
            <p:nvPr/>
          </p:nvSpPr>
          <p:spPr bwMode="auto">
            <a:xfrm>
              <a:off x="5273675" y="3937000"/>
              <a:ext cx="1420813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i="1"/>
                <a:t>lepton, quarks</a:t>
              </a:r>
            </a:p>
          </p:txBody>
        </p:sp>
        <p:sp>
          <p:nvSpPr>
            <p:cNvPr id="51234" name="TextBox 84"/>
            <p:cNvSpPr txBox="1">
              <a:spLocks noChangeArrowheads="1"/>
            </p:cNvSpPr>
            <p:nvPr/>
          </p:nvSpPr>
          <p:spPr bwMode="auto">
            <a:xfrm>
              <a:off x="5273675" y="4467225"/>
              <a:ext cx="1420813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i="1"/>
                <a:t>Anti-lepton, anti-quarks</a:t>
              </a:r>
            </a:p>
          </p:txBody>
        </p:sp>
      </p:grpSp>
      <p:sp>
        <p:nvSpPr>
          <p:cNvPr id="51210" name="TextBox 33"/>
          <p:cNvSpPr txBox="1">
            <a:spLocks noChangeArrowheads="1"/>
          </p:cNvSpPr>
          <p:nvPr/>
        </p:nvSpPr>
        <p:spPr bwMode="auto">
          <a:xfrm>
            <a:off x="304800" y="1752600"/>
            <a:ext cx="4024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Gauge boson</a:t>
            </a:r>
            <a:endParaRPr lang="en-US" sz="2000" b="1" dirty="0">
              <a:solidFill>
                <a:srgbClr val="4F81BD"/>
              </a:solidFill>
            </a:endParaRPr>
          </a:p>
        </p:txBody>
      </p: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1143000" y="3619500"/>
            <a:ext cx="1927225" cy="1524000"/>
            <a:chOff x="3124200" y="3733800"/>
            <a:chExt cx="1926827" cy="1524000"/>
          </a:xfrm>
        </p:grpSpPr>
        <p:cxnSp>
          <p:nvCxnSpPr>
            <p:cNvPr id="41" name="Straight Arrow Connector 40"/>
            <p:cNvCxnSpPr/>
            <p:nvPr/>
          </p:nvCxnSpPr>
          <p:spPr>
            <a:xfrm>
              <a:off x="3200384" y="4506913"/>
              <a:ext cx="914211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1222" name="Picture 53" descr="Photon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528683" flipH="1">
              <a:off x="3960414" y="4118896"/>
              <a:ext cx="1084263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23" name="Picture 59" descr="Photon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253830" flipH="1">
              <a:off x="3968352" y="4784059"/>
              <a:ext cx="1082675" cy="125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24" name="Picture 48" descr="ball_red1.jpg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67163" y="4388771"/>
              <a:ext cx="223837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25" name="TextBox 57"/>
            <p:cNvSpPr txBox="1">
              <a:spLocks noChangeArrowheads="1"/>
            </p:cNvSpPr>
            <p:nvPr/>
          </p:nvSpPr>
          <p:spPr bwMode="auto">
            <a:xfrm>
              <a:off x="4114800" y="3733800"/>
              <a:ext cx="61753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i="1"/>
                <a:t>W,Z</a:t>
              </a:r>
            </a:p>
          </p:txBody>
        </p:sp>
        <p:sp>
          <p:nvSpPr>
            <p:cNvPr id="51226" name="TextBox 58"/>
            <p:cNvSpPr txBox="1">
              <a:spLocks noChangeArrowheads="1"/>
            </p:cNvSpPr>
            <p:nvPr/>
          </p:nvSpPr>
          <p:spPr bwMode="auto">
            <a:xfrm>
              <a:off x="4156075" y="4918075"/>
              <a:ext cx="617538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i="1"/>
                <a:t>W,Z</a:t>
              </a:r>
            </a:p>
          </p:txBody>
        </p:sp>
        <p:sp>
          <p:nvSpPr>
            <p:cNvPr id="51227" name="TextBox 56"/>
            <p:cNvSpPr txBox="1">
              <a:spLocks noChangeArrowheads="1"/>
            </p:cNvSpPr>
            <p:nvPr/>
          </p:nvSpPr>
          <p:spPr bwMode="auto">
            <a:xfrm>
              <a:off x="3124200" y="4089400"/>
              <a:ext cx="795338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higgs</a:t>
              </a:r>
            </a:p>
          </p:txBody>
        </p:sp>
      </p:grp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5410200" y="3863975"/>
            <a:ext cx="3140075" cy="1069975"/>
            <a:chOff x="6384925" y="5043487"/>
            <a:chExt cx="3140075" cy="1069975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6384925" y="5588000"/>
              <a:ext cx="914400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215" name="TextBox 69"/>
            <p:cNvSpPr txBox="1">
              <a:spLocks noChangeArrowheads="1"/>
            </p:cNvSpPr>
            <p:nvPr/>
          </p:nvSpPr>
          <p:spPr bwMode="auto">
            <a:xfrm>
              <a:off x="6492875" y="5173662"/>
              <a:ext cx="795338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higgs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H="1">
              <a:off x="7326313" y="5043487"/>
              <a:ext cx="893762" cy="547688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 flipV="1">
              <a:off x="7331075" y="5592762"/>
              <a:ext cx="892175" cy="52070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1218" name="Picture 79" descr="ball_blue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3437" y="5462587"/>
              <a:ext cx="28416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19" name="TextBox 81"/>
            <p:cNvSpPr txBox="1">
              <a:spLocks noChangeArrowheads="1"/>
            </p:cNvSpPr>
            <p:nvPr/>
          </p:nvSpPr>
          <p:spPr bwMode="auto">
            <a:xfrm>
              <a:off x="8104187" y="5043487"/>
              <a:ext cx="1420813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i="1"/>
                <a:t>Lepton, quarks</a:t>
              </a:r>
            </a:p>
          </p:txBody>
        </p:sp>
        <p:sp>
          <p:nvSpPr>
            <p:cNvPr id="51220" name="TextBox 84"/>
            <p:cNvSpPr txBox="1">
              <a:spLocks noChangeArrowheads="1"/>
            </p:cNvSpPr>
            <p:nvPr/>
          </p:nvSpPr>
          <p:spPr bwMode="auto">
            <a:xfrm>
              <a:off x="8104187" y="5573712"/>
              <a:ext cx="1420813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i="1"/>
                <a:t>Anti-lepton, anti-quarks</a:t>
              </a:r>
            </a:p>
          </p:txBody>
        </p:sp>
      </p:grpSp>
      <p:sp>
        <p:nvSpPr>
          <p:cNvPr id="61" name="TextBox 83"/>
          <p:cNvSpPr txBox="1">
            <a:spLocks noChangeArrowheads="1"/>
          </p:cNvSpPr>
          <p:nvPr/>
        </p:nvSpPr>
        <p:spPr bwMode="auto">
          <a:xfrm>
            <a:off x="2743200" y="5938837"/>
            <a:ext cx="342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Higgs boson</a:t>
            </a:r>
            <a:r>
              <a:rPr lang="en-US" dirty="0" smtClean="0"/>
              <a:t> decay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3943350" y="228600"/>
            <a:ext cx="5048250" cy="52387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FFFFFF"/>
                </a:solidFill>
              </a:rPr>
              <a:t>Decay </a:t>
            </a:r>
            <a:r>
              <a:rPr lang="en-US" sz="2800" dirty="0">
                <a:solidFill>
                  <a:srgbClr val="FFFFFF"/>
                </a:solidFill>
              </a:rPr>
              <a:t>of the Higgs boson</a:t>
            </a:r>
          </a:p>
        </p:txBody>
      </p:sp>
      <p:sp>
        <p:nvSpPr>
          <p:cNvPr id="44" name="TextBox 31"/>
          <p:cNvSpPr txBox="1">
            <a:spLocks noChangeArrowheads="1"/>
          </p:cNvSpPr>
          <p:nvPr/>
        </p:nvSpPr>
        <p:spPr bwMode="auto">
          <a:xfrm>
            <a:off x="395288" y="2492375"/>
            <a:ext cx="41005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 smtClean="0"/>
              <a:t>Massive gauge boson ?</a:t>
            </a:r>
          </a:p>
          <a:p>
            <a:pPr eaLnBrk="1" hangingPunct="1"/>
            <a:r>
              <a:rPr lang="en-US" sz="2000" i="1" dirty="0" smtClean="0"/>
              <a:t>… then the Higgs couples to it</a:t>
            </a:r>
            <a:endParaRPr lang="en-US" sz="2000" i="1" dirty="0"/>
          </a:p>
        </p:txBody>
      </p:sp>
      <p:sp>
        <p:nvSpPr>
          <p:cNvPr id="45" name="TextBox 31"/>
          <p:cNvSpPr txBox="1">
            <a:spLocks noChangeArrowheads="1"/>
          </p:cNvSpPr>
          <p:nvPr/>
        </p:nvSpPr>
        <p:spPr bwMode="auto">
          <a:xfrm>
            <a:off x="4873626" y="2492375"/>
            <a:ext cx="41005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 smtClean="0"/>
              <a:t>Massive </a:t>
            </a:r>
            <a:r>
              <a:rPr lang="en-US" sz="2000" i="1" dirty="0" err="1" smtClean="0"/>
              <a:t>fermion</a:t>
            </a:r>
            <a:r>
              <a:rPr lang="en-US" sz="2000" i="1" dirty="0" smtClean="0"/>
              <a:t> ?</a:t>
            </a:r>
          </a:p>
          <a:p>
            <a:pPr eaLnBrk="1" hangingPunct="1"/>
            <a:r>
              <a:rPr lang="en-US" sz="2000" i="1" dirty="0" smtClean="0"/>
              <a:t>… then the Higgs couples to it</a:t>
            </a:r>
            <a:endParaRPr lang="en-US" sz="2000" i="1" dirty="0"/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8206254"/>
              </p:ext>
            </p:extLst>
          </p:nvPr>
        </p:nvGraphicFramePr>
        <p:xfrm>
          <a:off x="7849129" y="4797152"/>
          <a:ext cx="755319" cy="581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7661" name="Equation" r:id="rId6" imgW="330200" imgH="254000" progId="Equation.3">
                  <p:embed/>
                </p:oleObj>
              </mc:Choice>
              <mc:Fallback>
                <p:oleObj name="Equation" r:id="rId6" imgW="330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49129" y="4797152"/>
                        <a:ext cx="755319" cy="581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732618"/>
              </p:ext>
            </p:extLst>
          </p:nvPr>
        </p:nvGraphicFramePr>
        <p:xfrm>
          <a:off x="3354139" y="4820766"/>
          <a:ext cx="785813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7662" name="Equation" r:id="rId8" imgW="342900" imgH="241300" progId="Equation.3">
                  <p:embed/>
                </p:oleObj>
              </mc:Choice>
              <mc:Fallback>
                <p:oleObj name="Equation" r:id="rId8" imgW="342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54139" y="4820766"/>
                        <a:ext cx="785813" cy="55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ounded Rectangle 47"/>
          <p:cNvSpPr/>
          <p:nvPr/>
        </p:nvSpPr>
        <p:spPr>
          <a:xfrm>
            <a:off x="3272117" y="4797152"/>
            <a:ext cx="926353" cy="581672"/>
          </a:xfrm>
          <a:prstGeom prst="round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770234" y="4791544"/>
            <a:ext cx="926353" cy="581672"/>
          </a:xfrm>
          <a:prstGeom prst="round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9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5" grpId="0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ggs_BR_L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340768"/>
            <a:ext cx="4680520" cy="449065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27584" y="404664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Higgs branching fractions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56176" y="1340768"/>
            <a:ext cx="1872208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</a:rPr>
              <a:t>m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h</a:t>
            </a:r>
            <a:r>
              <a:rPr lang="en-US" sz="2000" dirty="0" smtClean="0">
                <a:solidFill>
                  <a:srgbClr val="000000"/>
                </a:solidFill>
              </a:rPr>
              <a:t> = 125 </a:t>
            </a:r>
            <a:r>
              <a:rPr lang="en-US" sz="2000" dirty="0" err="1" smtClean="0">
                <a:solidFill>
                  <a:srgbClr val="000000"/>
                </a:solidFill>
              </a:rPr>
              <a:t>GeV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6176" y="1895341"/>
            <a:ext cx="2808312" cy="3477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Br(</a:t>
            </a:r>
            <a:r>
              <a:rPr lang="en-US" sz="2000" dirty="0" err="1" smtClean="0"/>
              <a:t>h</a:t>
            </a:r>
            <a:r>
              <a:rPr lang="en-US" sz="2000" dirty="0" err="1" smtClean="0">
                <a:sym typeface="Wingdings"/>
              </a:rPr>
              <a:t>bb</a:t>
            </a:r>
            <a:r>
              <a:rPr lang="en-US" sz="2000" dirty="0" smtClean="0"/>
              <a:t>) 	= 57.7 %</a:t>
            </a:r>
          </a:p>
          <a:p>
            <a:endParaRPr lang="en-US" sz="2000" dirty="0"/>
          </a:p>
          <a:p>
            <a:r>
              <a:rPr lang="en-US" sz="2000" dirty="0"/>
              <a:t>Br(</a:t>
            </a:r>
            <a:r>
              <a:rPr lang="en-US" sz="2000" dirty="0" err="1"/>
              <a:t>h</a:t>
            </a:r>
            <a:r>
              <a:rPr lang="en-US" sz="2000" dirty="0" err="1" smtClean="0">
                <a:sym typeface="Wingdings"/>
              </a:rPr>
              <a:t>WW</a:t>
            </a:r>
            <a:r>
              <a:rPr lang="en-US" sz="2000" dirty="0" smtClean="0"/>
              <a:t>)	= 21.5 </a:t>
            </a:r>
            <a:r>
              <a:rPr lang="en-US" sz="2000" dirty="0"/>
              <a:t>%</a:t>
            </a:r>
          </a:p>
          <a:p>
            <a:endParaRPr lang="en-US" sz="2000" dirty="0" smtClean="0"/>
          </a:p>
          <a:p>
            <a:r>
              <a:rPr lang="en-US" sz="2000" dirty="0"/>
              <a:t>Br(</a:t>
            </a:r>
            <a:r>
              <a:rPr lang="en-US" sz="2000" dirty="0" err="1"/>
              <a:t>h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err="1" smtClean="0">
                <a:latin typeface="Times New Roman"/>
                <a:cs typeface="Times New Roman"/>
                <a:sym typeface="Wingdings"/>
              </a:rPr>
              <a:t>ττ</a:t>
            </a:r>
            <a:r>
              <a:rPr lang="en-US" sz="2000" dirty="0" smtClean="0"/>
              <a:t>) 	= 6.32 </a:t>
            </a:r>
            <a:r>
              <a:rPr lang="en-US" sz="2000" dirty="0"/>
              <a:t>%</a:t>
            </a:r>
          </a:p>
          <a:p>
            <a:endParaRPr lang="en-US" sz="2000" dirty="0" smtClean="0"/>
          </a:p>
          <a:p>
            <a:r>
              <a:rPr lang="en-US" sz="2000" dirty="0"/>
              <a:t>Br(</a:t>
            </a:r>
            <a:r>
              <a:rPr lang="en-US" sz="2000" dirty="0" err="1"/>
              <a:t>h</a:t>
            </a:r>
            <a:r>
              <a:rPr lang="en-US" sz="2000" dirty="0" err="1" smtClean="0">
                <a:sym typeface="Wingdings"/>
              </a:rPr>
              <a:t>ZZ</a:t>
            </a:r>
            <a:r>
              <a:rPr lang="en-US" sz="2000" dirty="0" smtClean="0"/>
              <a:t>) 	= 2.64 </a:t>
            </a:r>
            <a:r>
              <a:rPr lang="en-US" sz="2000" dirty="0"/>
              <a:t>%</a:t>
            </a:r>
          </a:p>
          <a:p>
            <a:endParaRPr lang="en-US" sz="2000" dirty="0" smtClean="0"/>
          </a:p>
          <a:p>
            <a:r>
              <a:rPr lang="en-US" sz="2000" dirty="0" smtClean="0"/>
              <a:t>Br</a:t>
            </a:r>
            <a:r>
              <a:rPr lang="en-US" sz="2000" dirty="0"/>
              <a:t>(</a:t>
            </a:r>
            <a:r>
              <a:rPr lang="en-US" sz="2000" dirty="0" err="1"/>
              <a:t>h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err="1" smtClean="0">
                <a:latin typeface="Times New Roman"/>
                <a:cs typeface="Times New Roman"/>
                <a:sym typeface="Wingdings"/>
              </a:rPr>
              <a:t>γγ</a:t>
            </a:r>
            <a:r>
              <a:rPr lang="en-US" sz="2000" dirty="0" smtClean="0"/>
              <a:t>)	= 0.23 %</a:t>
            </a:r>
          </a:p>
          <a:p>
            <a:endParaRPr lang="en-US" sz="2000" dirty="0"/>
          </a:p>
          <a:p>
            <a:r>
              <a:rPr lang="en-US" sz="2000" dirty="0"/>
              <a:t>Br(</a:t>
            </a:r>
            <a:r>
              <a:rPr lang="en-US" sz="2000" dirty="0" err="1"/>
              <a:t>h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err="1" smtClean="0">
                <a:latin typeface="Times New Roman"/>
                <a:cs typeface="Times New Roman"/>
                <a:sym typeface="Wingdings"/>
              </a:rPr>
              <a:t>Zγ</a:t>
            </a:r>
            <a:r>
              <a:rPr lang="en-US" sz="2000" dirty="0"/>
              <a:t>) </a:t>
            </a:r>
            <a:r>
              <a:rPr lang="en-US" sz="2000" dirty="0" smtClean="0"/>
              <a:t>	= 0.15 %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834000" y="6205954"/>
            <a:ext cx="8130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i="1" dirty="0" err="1"/>
              <a:t>https</a:t>
            </a:r>
            <a:r>
              <a:rPr lang="nl-NL" i="1" dirty="0"/>
              <a:t>://</a:t>
            </a:r>
            <a:r>
              <a:rPr lang="nl-NL" i="1" dirty="0" err="1"/>
              <a:t>twiki.cern.ch</a:t>
            </a:r>
            <a:r>
              <a:rPr lang="nl-NL" i="1" dirty="0"/>
              <a:t>/</a:t>
            </a:r>
            <a:r>
              <a:rPr lang="nl-NL" i="1" dirty="0" err="1"/>
              <a:t>twiki</a:t>
            </a:r>
            <a:r>
              <a:rPr lang="nl-NL" i="1" dirty="0"/>
              <a:t>/bin/view/</a:t>
            </a:r>
            <a:r>
              <a:rPr lang="nl-NL" i="1" dirty="0" err="1"/>
              <a:t>LHCPhysics</a:t>
            </a:r>
            <a:r>
              <a:rPr lang="nl-NL" i="1" dirty="0"/>
              <a:t>/CERNYellowReportPageBR3</a:t>
            </a:r>
            <a:endParaRPr lang="en-US" i="1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843808" y="1484784"/>
            <a:ext cx="0" cy="3888432"/>
          </a:xfrm>
          <a:prstGeom prst="line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494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15512</TotalTime>
  <Words>1543</Words>
  <Application>Microsoft Macintosh PowerPoint</Application>
  <PresentationFormat>On-screen Show (4:3)</PresentationFormat>
  <Paragraphs>423</Paragraphs>
  <Slides>57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Office Theme</vt:lpstr>
      <vt:lpstr>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Ivo van Vulpen</dc:creator>
  <cp:lastModifiedBy>Marcel Merk</cp:lastModifiedBy>
  <cp:revision>1570</cp:revision>
  <dcterms:created xsi:type="dcterms:W3CDTF">2014-08-26T20:15:08Z</dcterms:created>
  <dcterms:modified xsi:type="dcterms:W3CDTF">2017-10-11T15:48:16Z</dcterms:modified>
</cp:coreProperties>
</file>