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80" r:id="rId2"/>
    <p:sldMasterId id="2147483799" r:id="rId3"/>
    <p:sldMasterId id="2147483812" r:id="rId4"/>
    <p:sldMasterId id="2147483856" r:id="rId5"/>
    <p:sldMasterId id="2147483875" r:id="rId6"/>
    <p:sldMasterId id="2147483907" r:id="rId7"/>
  </p:sldMasterIdLst>
  <p:notesMasterIdLst>
    <p:notesMasterId r:id="rId95"/>
  </p:notesMasterIdLst>
  <p:sldIdLst>
    <p:sldId id="2579" r:id="rId8"/>
    <p:sldId id="2580" r:id="rId9"/>
    <p:sldId id="2583" r:id="rId10"/>
    <p:sldId id="2444" r:id="rId11"/>
    <p:sldId id="2511" r:id="rId12"/>
    <p:sldId id="2517" r:id="rId13"/>
    <p:sldId id="2487" r:id="rId14"/>
    <p:sldId id="2415" r:id="rId15"/>
    <p:sldId id="2421" r:id="rId16"/>
    <p:sldId id="2512" r:id="rId17"/>
    <p:sldId id="2518" r:id="rId18"/>
    <p:sldId id="2471" r:id="rId19"/>
    <p:sldId id="2474" r:id="rId20"/>
    <p:sldId id="1550" r:id="rId21"/>
    <p:sldId id="1551" r:id="rId22"/>
    <p:sldId id="1552" r:id="rId23"/>
    <p:sldId id="2427" r:id="rId24"/>
    <p:sldId id="2428" r:id="rId25"/>
    <p:sldId id="2575" r:id="rId26"/>
    <p:sldId id="2722" r:id="rId27"/>
    <p:sldId id="2577" r:id="rId28"/>
    <p:sldId id="2548" r:id="rId29"/>
    <p:sldId id="2549" r:id="rId30"/>
    <p:sldId id="2578" r:id="rId31"/>
    <p:sldId id="2538" r:id="rId32"/>
    <p:sldId id="2363" r:id="rId33"/>
    <p:sldId id="2430" r:id="rId34"/>
    <p:sldId id="2484" r:id="rId35"/>
    <p:sldId id="2498" r:id="rId36"/>
    <p:sldId id="2433" r:id="rId37"/>
    <p:sldId id="2434" r:id="rId38"/>
    <p:sldId id="2435" r:id="rId39"/>
    <p:sldId id="2436" r:id="rId40"/>
    <p:sldId id="2475" r:id="rId41"/>
    <p:sldId id="2562" r:id="rId42"/>
    <p:sldId id="2563" r:id="rId43"/>
    <p:sldId id="1914" r:id="rId44"/>
    <p:sldId id="2564" r:id="rId45"/>
    <p:sldId id="2565" r:id="rId46"/>
    <p:sldId id="2566" r:id="rId47"/>
    <p:sldId id="1918" r:id="rId48"/>
    <p:sldId id="2437" r:id="rId49"/>
    <p:sldId id="1847" r:id="rId50"/>
    <p:sldId id="2438" r:id="rId51"/>
    <p:sldId id="2524" r:id="rId52"/>
    <p:sldId id="1715" r:id="rId53"/>
    <p:sldId id="2573" r:id="rId54"/>
    <p:sldId id="2567" r:id="rId55"/>
    <p:sldId id="2553" r:id="rId56"/>
    <p:sldId id="2568" r:id="rId57"/>
    <p:sldId id="2569" r:id="rId58"/>
    <p:sldId id="2570" r:id="rId59"/>
    <p:sldId id="2571" r:id="rId60"/>
    <p:sldId id="2582" r:id="rId61"/>
    <p:sldId id="2581" r:id="rId62"/>
    <p:sldId id="2522" r:id="rId63"/>
    <p:sldId id="2446" r:id="rId64"/>
    <p:sldId id="2386" r:id="rId65"/>
    <p:sldId id="2448" r:id="rId66"/>
    <p:sldId id="2405" r:id="rId67"/>
    <p:sldId id="2523" r:id="rId68"/>
    <p:sldId id="2288" r:id="rId69"/>
    <p:sldId id="2451" r:id="rId70"/>
    <p:sldId id="2453" r:id="rId71"/>
    <p:sldId id="2497" r:id="rId72"/>
    <p:sldId id="2729" r:id="rId73"/>
    <p:sldId id="2499" r:id="rId74"/>
    <p:sldId id="2478" r:id="rId75"/>
    <p:sldId id="1377" r:id="rId76"/>
    <p:sldId id="2723" r:id="rId77"/>
    <p:sldId id="2726" r:id="rId78"/>
    <p:sldId id="2728" r:id="rId79"/>
    <p:sldId id="2584" r:id="rId80"/>
    <p:sldId id="2485" r:id="rId81"/>
    <p:sldId id="2467" r:id="rId82"/>
    <p:sldId id="2468" r:id="rId83"/>
    <p:sldId id="2470" r:id="rId84"/>
    <p:sldId id="1208" r:id="rId85"/>
    <p:sldId id="1209" r:id="rId86"/>
    <p:sldId id="1212" r:id="rId87"/>
    <p:sldId id="1213" r:id="rId88"/>
    <p:sldId id="1214" r:id="rId89"/>
    <p:sldId id="1216" r:id="rId90"/>
    <p:sldId id="2514" r:id="rId91"/>
    <p:sldId id="1946" r:id="rId92"/>
    <p:sldId id="1987" r:id="rId93"/>
    <p:sldId id="1626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BF98"/>
    <a:srgbClr val="E7B2FF"/>
    <a:srgbClr val="D324FF"/>
    <a:srgbClr val="98EC60"/>
    <a:srgbClr val="00B0F0"/>
    <a:srgbClr val="985881"/>
    <a:srgbClr val="555555"/>
    <a:srgbClr val="518865"/>
    <a:srgbClr val="846498"/>
    <a:srgbClr val="FFB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05"/>
    <p:restoredTop sz="95041"/>
  </p:normalViewPr>
  <p:slideViewPr>
    <p:cSldViewPr snapToGrid="0" snapToObjects="1">
      <p:cViewPr varScale="1">
        <p:scale>
          <a:sx n="87" d="100"/>
          <a:sy n="87" d="100"/>
        </p:scale>
        <p:origin x="224" y="90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4/19/23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Gottfried Leibniz (1646 – 1716) : Waarom </a:t>
            </a:r>
            <a:r>
              <a:rPr lang="en-NL" dirty="0">
                <a:sym typeface="Wingdings" pitchFamily="2" charset="2"/>
              </a:rPr>
              <a:t> Hoe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49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B7FC3-EE4A-4FE3-83D6-013B1E6913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290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04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4DB6-5E26-4254-8482-097E7CC1F5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2639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E1A2E-3F23-4227-9201-E1BA8B5B82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72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21E77-E273-4262-A7AB-E9AB87BFD5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41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8BAA2-5065-4378-BAAF-343A43841A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/>
              <a:t>zochten</a:t>
            </a:r>
            <a:r>
              <a:rPr lang="en-US" baseline="0" dirty="0"/>
              <a:t> </a:t>
            </a:r>
            <a:r>
              <a:rPr lang="en-US" baseline="0" dirty="0" err="1"/>
              <a:t>naar</a:t>
            </a:r>
            <a:r>
              <a:rPr lang="en-US" baseline="0" dirty="0"/>
              <a:t> </a:t>
            </a:r>
            <a:r>
              <a:rPr lang="en-US" baseline="0" dirty="0" err="1"/>
              <a:t>zwakke</a:t>
            </a:r>
            <a:r>
              <a:rPr lang="en-US" baseline="0" dirty="0"/>
              <a:t> </a:t>
            </a:r>
            <a:r>
              <a:rPr lang="en-US" baseline="0" dirty="0" err="1"/>
              <a:t>radiosignalen</a:t>
            </a:r>
            <a:r>
              <a:rPr lang="en-US" baseline="0" dirty="0"/>
              <a:t> in de </a:t>
            </a:r>
            <a:r>
              <a:rPr lang="en-US" baseline="0" dirty="0" err="1"/>
              <a:t>interstellaire</a:t>
            </a:r>
            <a:r>
              <a:rPr lang="en-US" baseline="0" dirty="0"/>
              <a:t> </a:t>
            </a:r>
            <a:r>
              <a:rPr lang="en-US" baseline="0" dirty="0" err="1"/>
              <a:t>ruimte</a:t>
            </a:r>
            <a:r>
              <a:rPr lang="en-US" baseline="0" dirty="0"/>
              <a:t>. (</a:t>
            </a:r>
            <a:r>
              <a:rPr lang="en-US" baseline="0" dirty="0" err="1"/>
              <a:t>Doel</a:t>
            </a:r>
            <a:r>
              <a:rPr lang="en-US" baseline="0" dirty="0"/>
              <a:t> </a:t>
            </a:r>
            <a:r>
              <a:rPr lang="en-US" baseline="0" dirty="0" err="1"/>
              <a:t>communicatie</a:t>
            </a:r>
            <a:r>
              <a:rPr lang="en-US" baseline="0" dirty="0"/>
              <a:t> </a:t>
            </a:r>
            <a:r>
              <a:rPr lang="en-US" baseline="0" dirty="0" err="1"/>
              <a:t>satellieten</a:t>
            </a:r>
            <a:r>
              <a:rPr lang="en-US" baseline="0" dirty="0"/>
              <a:t>) </a:t>
            </a:r>
            <a:r>
              <a:rPr lang="en-US" baseline="0" dirty="0" err="1"/>
              <a:t>Echter</a:t>
            </a:r>
            <a:r>
              <a:rPr lang="en-US" baseline="0" dirty="0"/>
              <a:t> </a:t>
            </a:r>
            <a:r>
              <a:rPr lang="en-US" baseline="0" dirty="0" err="1"/>
              <a:t>ze</a:t>
            </a:r>
            <a:r>
              <a:rPr lang="en-US" baseline="0" dirty="0"/>
              <a:t> </a:t>
            </a:r>
            <a:r>
              <a:rPr lang="en-US" baseline="0" dirty="0" err="1"/>
              <a:t>zien</a:t>
            </a:r>
            <a:r>
              <a:rPr lang="en-US" baseline="0" dirty="0"/>
              <a:t> heel </a:t>
            </a:r>
            <a:r>
              <a:rPr lang="en-US" baseline="0" dirty="0" err="1"/>
              <a:t>sterk</a:t>
            </a:r>
            <a:r>
              <a:rPr lang="en-US" baseline="0" dirty="0"/>
              <a:t> </a:t>
            </a:r>
            <a:r>
              <a:rPr lang="en-US" baseline="0" dirty="0" err="1"/>
              <a:t>signaal</a:t>
            </a:r>
            <a:r>
              <a:rPr lang="en-US" baseline="0" dirty="0"/>
              <a:t>: </a:t>
            </a:r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van big bang!</a:t>
            </a:r>
            <a:r>
              <a:rPr lang="en-US" baseline="0" dirty="0"/>
              <a:t> (</a:t>
            </a:r>
            <a:r>
              <a:rPr lang="en-US" baseline="0" dirty="0" err="1"/>
              <a:t>Geen</a:t>
            </a:r>
            <a:r>
              <a:rPr lang="en-US" baseline="0" dirty="0"/>
              <a:t> </a:t>
            </a:r>
            <a:r>
              <a:rPr lang="en-US" baseline="0" dirty="0" err="1"/>
              <a:t>ruis</a:t>
            </a:r>
            <a:r>
              <a:rPr lang="en-US" baseline="0" dirty="0"/>
              <a:t> door </a:t>
            </a:r>
            <a:r>
              <a:rPr lang="en-US" baseline="0" dirty="0" err="1"/>
              <a:t>duivenstront</a:t>
            </a:r>
            <a:r>
              <a:rPr lang="en-US" baseline="0" dirty="0"/>
              <a:t>!)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/>
              <a:t>oog</a:t>
            </a:r>
            <a:r>
              <a:rPr lang="en-US" dirty="0"/>
              <a:t>. 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4EE72-16C0-4615-84A1-E0FF512AB7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Penzias 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91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59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83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132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Dimitri</a:t>
            </a:r>
            <a:r>
              <a:rPr lang="en-US" dirty="0"/>
              <a:t> John, </a:t>
            </a:r>
            <a:r>
              <a:rPr lang="en-US" dirty="0" err="1"/>
              <a:t>Martijn</a:t>
            </a:r>
            <a:r>
              <a:rPr lang="en-US" dirty="0"/>
              <a:t> van </a:t>
            </a:r>
            <a:r>
              <a:rPr lang="en-US" dirty="0" err="1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29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30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478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0689-823E-1749-B79F-F1ED2548A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45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6819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Exchange of quanta!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495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26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E5DF6-5068-48DC-843A-C76D2F9107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Ellis</a:t>
            </a:r>
          </a:p>
        </p:txBody>
      </p:sp>
    </p:spTree>
    <p:extLst>
      <p:ext uri="{BB962C8B-B14F-4D97-AF65-F5344CB8AC3E}">
        <p14:creationId xmlns:p14="http://schemas.microsoft.com/office/powerpoint/2010/main" val="1212740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37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25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08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52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891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557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541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036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4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831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086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3184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99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Vier fundamentele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56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021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529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585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Experiment in Fermilab (earlier Brookhaven) . Spin procession in known B field.</a:t>
            </a:r>
          </a:p>
          <a:p>
            <a:r>
              <a:rPr lang="en-NL" dirty="0"/>
              <a:t>Energy electron depends spin direction muon: neutrino direction.      </a:t>
            </a:r>
          </a:p>
          <a:p>
            <a:r>
              <a:rPr lang="en-GB" dirty="0"/>
              <a:t>M</a:t>
            </a:r>
            <a:r>
              <a:rPr lang="en-NL" dirty="0"/>
              <a:t>u = -g \mu_B S  =   - g q S / 2 m   ;   mu_B = eh/2me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465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Experiment in Fermilab (earlier Brookhaven) . Spin procession in known B field.</a:t>
            </a:r>
          </a:p>
          <a:p>
            <a:r>
              <a:rPr lang="en-NL" dirty="0"/>
              <a:t>Energy electron depends spin direction muon: neutrino direction.      </a:t>
            </a:r>
          </a:p>
          <a:p>
            <a:r>
              <a:rPr lang="en-GB" dirty="0"/>
              <a:t>M</a:t>
            </a:r>
            <a:r>
              <a:rPr lang="en-NL" dirty="0"/>
              <a:t>u = -g \mu_B S  =   - g q S / 2 m   ;   mu_B = eh/2me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347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5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07433-4233-46F6-A663-63F6647220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Simple:</a:t>
            </a:r>
            <a:r>
              <a:rPr lang="en-US" baseline="0" dirty="0"/>
              <a:t> world everything is made of electron, up, down. Chemistry explained with quantum mechanics.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932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478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135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AA83-0691-413C-8CAD-725A696157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</a:t>
            </a:r>
          </a:p>
          <a:p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combineerde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.</a:t>
            </a:r>
          </a:p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Westminster abbey in London.</a:t>
            </a:r>
          </a:p>
          <a:p>
            <a:r>
              <a:rPr lang="en-US" dirty="0" err="1"/>
              <a:t>Bellenvat</a:t>
            </a:r>
            <a:r>
              <a:rPr lang="en-US" dirty="0"/>
              <a:t> Anderson: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171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8FCF6-C628-40E9-9ED1-CC5BBD00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(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geheel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arbo</a:t>
            </a:r>
            <a:r>
              <a:rPr lang="en-US" dirty="0"/>
              <a:t> </a:t>
            </a:r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werkomstandigheden</a:t>
            </a:r>
            <a:r>
              <a:rPr lang="en-US" dirty="0"/>
              <a:t>).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  <a:p>
            <a:r>
              <a:rPr lang="en-US" dirty="0" err="1"/>
              <a:t>p</a:t>
            </a:r>
            <a:r>
              <a:rPr lang="en-US" dirty="0"/>
              <a:t>+ </a:t>
            </a:r>
            <a:r>
              <a:rPr lang="en-US" dirty="0" err="1"/>
              <a:t>p</a:t>
            </a:r>
            <a:r>
              <a:rPr lang="en-US" dirty="0"/>
              <a:t>-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</a:t>
            </a:r>
            <a:r>
              <a:rPr lang="en-US" dirty="0" err="1">
                <a:sym typeface="Wingdings"/>
              </a:rPr>
              <a:t>geel</a:t>
            </a:r>
            <a:r>
              <a:rPr lang="en-US" dirty="0">
                <a:sym typeface="Wingdings"/>
              </a:rPr>
              <a:t>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gamma</a:t>
            </a:r>
            <a:r>
              <a:rPr lang="en-US" dirty="0">
                <a:sym typeface="Wingdings"/>
              </a:rPr>
              <a:t> gamma (rood)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52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9149C-A61D-4F80-BE82-CE214C689D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BE115-9811-45FC-8F82-82A29B3ADE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March 2013 Sam Ting reported</a:t>
            </a:r>
            <a:r>
              <a:rPr lang="en-US" baseline="0" dirty="0"/>
              <a:t> 400 000 positrons by AMS with a positron over electron ratio increasing between 10 </a:t>
            </a:r>
            <a:r>
              <a:rPr lang="en-US" baseline="0" dirty="0" err="1"/>
              <a:t>GeV</a:t>
            </a:r>
            <a:r>
              <a:rPr lang="en-US" baseline="0" dirty="0"/>
              <a:t> and 250 </a:t>
            </a:r>
            <a:r>
              <a:rPr lang="en-US" baseline="0" dirty="0" err="1"/>
              <a:t>GeV</a:t>
            </a:r>
            <a:r>
              <a:rPr lang="en-US" baseline="0" dirty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36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539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70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309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9111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677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260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001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350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75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806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381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22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935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121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982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631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38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99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667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4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91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121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18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2371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56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44185793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537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/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20912142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20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993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746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140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1436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834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945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105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5117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623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13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448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214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8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76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57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243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313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77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089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181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784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5859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54804330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9165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5454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9221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1771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0775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11264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988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9586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9113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1350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4071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103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2808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55" r:id="rId3"/>
    <p:sldLayoutId id="2147483894" r:id="rId4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27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7" Type="http://schemas.openxmlformats.org/officeDocument/2006/relationships/image" Target="../media/image47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9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g"/><Relationship Id="rId5" Type="http://schemas.openxmlformats.org/officeDocument/2006/relationships/image" Target="../media/image7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7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0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png"/><Relationship Id="rId5" Type="http://schemas.openxmlformats.org/officeDocument/2006/relationships/image" Target="../media/image76.tif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8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6.tiff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3" Type="http://schemas.openxmlformats.org/officeDocument/2006/relationships/image" Target="../media/image9.png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7.jpeg"/><Relationship Id="rId15" Type="http://schemas.openxmlformats.org/officeDocument/2006/relationships/image" Target="../media/image19.png"/><Relationship Id="rId10" Type="http://schemas.openxmlformats.org/officeDocument/2006/relationships/image" Target="../media/image14.wmf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9" Type="http://schemas.openxmlformats.org/officeDocument/2006/relationships/image" Target="../media/image13.wmf"/><Relationship Id="rId14" Type="http://schemas.openxmlformats.org/officeDocument/2006/relationships/image" Target="../media/image1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5.jpeg"/><Relationship Id="rId7" Type="http://schemas.microsoft.com/office/2007/relationships/hdphoto" Target="../media/hdphoto2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94.png"/><Relationship Id="rId9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1.png"/><Relationship Id="rId5" Type="http://schemas.openxmlformats.org/officeDocument/2006/relationships/image" Target="../media/image105.jpe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48.jpeg"/><Relationship Id="rId7" Type="http://schemas.openxmlformats.org/officeDocument/2006/relationships/image" Target="../media/image10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5.jpeg"/><Relationship Id="rId5" Type="http://schemas.microsoft.com/office/2007/relationships/hdphoto" Target="../media/hdphoto1.wdp"/><Relationship Id="rId4" Type="http://schemas.openxmlformats.org/officeDocument/2006/relationships/image" Target="../media/image62.png"/><Relationship Id="rId9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48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5.jpe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8.jpeg"/><Relationship Id="rId7" Type="http://schemas.microsoft.com/office/2007/relationships/hdphoto" Target="../media/hdphoto1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118.png"/><Relationship Id="rId7" Type="http://schemas.openxmlformats.org/officeDocument/2006/relationships/image" Target="../media/image8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1.png"/><Relationship Id="rId5" Type="http://schemas.openxmlformats.org/officeDocument/2006/relationships/image" Target="../media/image891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3" Type="http://schemas.openxmlformats.org/officeDocument/2006/relationships/image" Target="../media/image28.png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5" Type="http://schemas.openxmlformats.org/officeDocument/2006/relationships/image" Target="../media/image20.png"/><Relationship Id="rId10" Type="http://schemas.openxmlformats.org/officeDocument/2006/relationships/image" Target="../media/image15.wmf"/><Relationship Id="rId4" Type="http://schemas.openxmlformats.org/officeDocument/2006/relationships/image" Target="../media/image29.jpeg"/><Relationship Id="rId9" Type="http://schemas.openxmlformats.org/officeDocument/2006/relationships/image" Target="../media/image14.wmf"/><Relationship Id="rId1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18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00.png"/><Relationship Id="rId5" Type="http://schemas.openxmlformats.org/officeDocument/2006/relationships/image" Target="../media/image810.png"/><Relationship Id="rId10" Type="http://schemas.openxmlformats.org/officeDocument/2006/relationships/image" Target="../media/image801.png"/><Relationship Id="rId4" Type="http://schemas.openxmlformats.org/officeDocument/2006/relationships/image" Target="../media/image119.png"/><Relationship Id="rId9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8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00.png"/><Relationship Id="rId11" Type="http://schemas.openxmlformats.org/officeDocument/2006/relationships/image" Target="../media/image90.jpeg"/><Relationship Id="rId5" Type="http://schemas.openxmlformats.org/officeDocument/2006/relationships/image" Target="../media/image810.png"/><Relationship Id="rId10" Type="http://schemas.openxmlformats.org/officeDocument/2006/relationships/image" Target="../media/image801.png"/><Relationship Id="rId4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10" Type="http://schemas.openxmlformats.org/officeDocument/2006/relationships/image" Target="../media/image121.jpg"/><Relationship Id="rId4" Type="http://schemas.openxmlformats.org/officeDocument/2006/relationships/image" Target="../media/image120.png"/><Relationship Id="rId9" Type="http://schemas.openxmlformats.org/officeDocument/2006/relationships/image" Target="../media/image7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120.png"/><Relationship Id="rId9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.png"/><Relationship Id="rId4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8.png"/><Relationship Id="rId4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113.jpeg"/><Relationship Id="rId7" Type="http://schemas.openxmlformats.org/officeDocument/2006/relationships/image" Target="../media/image125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emf"/><Relationship Id="rId5" Type="http://schemas.openxmlformats.org/officeDocument/2006/relationships/image" Target="../media/image8.png"/><Relationship Id="rId4" Type="http://schemas.openxmlformats.org/officeDocument/2006/relationships/image" Target="../media/image115.jpeg"/><Relationship Id="rId9" Type="http://schemas.openxmlformats.org/officeDocument/2006/relationships/image" Target="../media/image9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3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8.png"/><Relationship Id="rId4" Type="http://schemas.openxmlformats.org/officeDocument/2006/relationships/image" Target="../media/image11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3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8.png"/><Relationship Id="rId4" Type="http://schemas.openxmlformats.org/officeDocument/2006/relationships/image" Target="../media/image11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120.png"/><Relationship Id="rId9" Type="http://schemas.openxmlformats.org/officeDocument/2006/relationships/image" Target="../media/image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4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29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20.png"/><Relationship Id="rId4" Type="http://schemas.openxmlformats.org/officeDocument/2006/relationships/image" Target="../media/image15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5.jpeg"/><Relationship Id="rId4" Type="http://schemas.microsoft.com/office/2007/relationships/hdphoto" Target="../media/hdphoto1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4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11" Type="http://schemas.openxmlformats.org/officeDocument/2006/relationships/image" Target="../media/image410.png"/><Relationship Id="rId5" Type="http://schemas.openxmlformats.org/officeDocument/2006/relationships/image" Target="../media/image39.jpeg"/><Relationship Id="rId10" Type="http://schemas.openxmlformats.org/officeDocument/2006/relationships/image" Target="../media/image48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4703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492" y="63177"/>
            <a:ext cx="701363" cy="94917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E2ED193-FCDA-E848-BDFA-C2B89FF9C17B}"/>
              </a:ext>
            </a:extLst>
          </p:cNvPr>
          <p:cNvSpPr txBox="1">
            <a:spLocks/>
          </p:cNvSpPr>
          <p:nvPr/>
        </p:nvSpPr>
        <p:spPr>
          <a:xfrm>
            <a:off x="319072" y="5480479"/>
            <a:ext cx="5510231" cy="11425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“Over Beauty-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deeltjes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nieuwe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natuurkracht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3076" name="Picture 4" descr="CERN - CERN added a new photo.">
            <a:extLst>
              <a:ext uri="{FF2B5EF4-FFF2-40B4-BE49-F238E27FC236}">
                <a16:creationId xmlns:a16="http://schemas.microsoft.com/office/drawing/2014/main" id="{27B16569-A901-9444-9420-9716A424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" y="63177"/>
            <a:ext cx="1044257" cy="104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903275-E148-6E49-94DD-E66B450D3DE9}"/>
              </a:ext>
            </a:extLst>
          </p:cNvPr>
          <p:cNvSpPr/>
          <p:nvPr/>
        </p:nvSpPr>
        <p:spPr bwMode="auto">
          <a:xfrm>
            <a:off x="1237706" y="63177"/>
            <a:ext cx="8055150" cy="607023"/>
          </a:xfrm>
          <a:prstGeom prst="rect">
            <a:avLst/>
          </a:prstGeom>
          <a:solidFill>
            <a:schemeClr val="tx1">
              <a:alpha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055623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97346F-9FE3-CD64-ED22-DE52D1DD132F}"/>
              </a:ext>
            </a:extLst>
          </p:cNvPr>
          <p:cNvSpPr txBox="1"/>
          <p:nvPr/>
        </p:nvSpPr>
        <p:spPr>
          <a:xfrm>
            <a:off x="1193893" y="603082"/>
            <a:ext cx="46354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000" i="1" dirty="0">
                <a:solidFill>
                  <a:srgbClr val="FFFF00"/>
                </a:solidFill>
                <a:latin typeface="Calibri" panose="020F0502020204030204"/>
              </a:rPr>
              <a:t>KNVWS Arnhem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000" i="1" dirty="0">
                <a:solidFill>
                  <a:srgbClr val="FFFF00"/>
                </a:solidFill>
                <a:latin typeface="Calibri" panose="020F0502020204030204"/>
              </a:rPr>
              <a:t>19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-4-2023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C2A38-2C22-34F7-8E9A-78E639235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1330" y="5351507"/>
            <a:ext cx="1335229" cy="13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530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31381" y="5791200"/>
            <a:ext cx="172415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 kern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462EA82-7772-4E49-9B1D-F3EEE49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>
                <a:cs typeface="Helvetica Neue Light"/>
              </a:rPr>
              <a:t>Een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wereld van materie en </a:t>
            </a:r>
            <a:r>
              <a:rPr lang="mr-IN" dirty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pic>
        <p:nvPicPr>
          <p:cNvPr id="39" name="image8.jpeg" descr="image8.jpeg">
            <a:extLst>
              <a:ext uri="{FF2B5EF4-FFF2-40B4-BE49-F238E27FC236}">
                <a16:creationId xmlns:a16="http://schemas.microsoft.com/office/drawing/2014/main" id="{30D4BB92-09DC-C646-B622-C5C0D30216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A3E291-66A2-6B41-A698-BFFF04289626}"/>
              </a:ext>
            </a:extLst>
          </p:cNvPr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</p:spTree>
    <p:extLst>
      <p:ext uri="{BB962C8B-B14F-4D97-AF65-F5344CB8AC3E}">
        <p14:creationId xmlns:p14="http://schemas.microsoft.com/office/powerpoint/2010/main" val="20784233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2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Anti-Molecuul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68959" y="48300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822" y="5839549"/>
            <a:ext cx="222749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Anti-atoomkern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4480" y="3832694"/>
            <a:ext cx="2151438" cy="830948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Anti-Proton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/ 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45357" y="3799323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een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wereld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van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antimaterie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588719" y="5651596"/>
            <a:ext cx="2383986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Identieke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anti-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wereld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13" y="2445315"/>
            <a:ext cx="184617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Anti-elektron</a:t>
            </a:r>
          </a:p>
        </p:txBody>
      </p:sp>
      <p:sp>
        <p:nvSpPr>
          <p:cNvPr id="31" name="Isosceles Triangle 66">
            <a:extLst>
              <a:ext uri="{FF2B5EF4-FFF2-40B4-BE49-F238E27FC236}">
                <a16:creationId xmlns:a16="http://schemas.microsoft.com/office/drawing/2014/main" id="{182CD890-14BB-FC45-8BBD-D8ECC9587F2C}"/>
              </a:ext>
            </a:extLst>
          </p:cNvPr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Isosceles Triangle 65">
            <a:extLst>
              <a:ext uri="{FF2B5EF4-FFF2-40B4-BE49-F238E27FC236}">
                <a16:creationId xmlns:a16="http://schemas.microsoft.com/office/drawing/2014/main" id="{D23DB368-B9B4-4541-B838-031708A0A719}"/>
              </a:ext>
            </a:extLst>
          </p:cNvPr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9C332B-E24C-8347-BB42-3B2FA1448904}"/>
              </a:ext>
            </a:extLst>
          </p:cNvPr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C8D98-7660-D041-B915-3CD65EAD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5F6650-DC9F-2C40-934F-6A94FF18A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80C2A5-AFA7-D84F-968C-589FE41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40" name="Isosceles Triangle 64">
            <a:extLst>
              <a:ext uri="{FF2B5EF4-FFF2-40B4-BE49-F238E27FC236}">
                <a16:creationId xmlns:a16="http://schemas.microsoft.com/office/drawing/2014/main" id="{FAC89475-048C-B34C-B3AA-832037C92DAC}"/>
              </a:ext>
            </a:extLst>
          </p:cNvPr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Isosceles Triangle 67">
            <a:extLst>
              <a:ext uri="{FF2B5EF4-FFF2-40B4-BE49-F238E27FC236}">
                <a16:creationId xmlns:a16="http://schemas.microsoft.com/office/drawing/2014/main" id="{E6D1539D-3425-3B4C-8FF7-0D4507251FAE}"/>
              </a:ext>
            </a:extLst>
          </p:cNvPr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F5F6DB-5161-3D41-8C82-24DFA0704C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54" name="Picture 10" descr="atom_model">
            <a:extLst>
              <a:ext uri="{FF2B5EF4-FFF2-40B4-BE49-F238E27FC236}">
                <a16:creationId xmlns:a16="http://schemas.microsoft.com/office/drawing/2014/main" id="{E4CAC2C1-9D9B-0A48-8695-22A9FF6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atom_model">
            <a:extLst>
              <a:ext uri="{FF2B5EF4-FFF2-40B4-BE49-F238E27FC236}">
                <a16:creationId xmlns:a16="http://schemas.microsoft.com/office/drawing/2014/main" id="{1675ABE0-C88F-AA42-81DC-0019C2D8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8.jpeg" descr="image8.jpeg">
            <a:extLst>
              <a:ext uri="{FF2B5EF4-FFF2-40B4-BE49-F238E27FC236}">
                <a16:creationId xmlns:a16="http://schemas.microsoft.com/office/drawing/2014/main" id="{0A12770D-1E3E-F641-B1C6-AE0C66F3AF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57" name="Isosceles Triangle 82">
            <a:extLst>
              <a:ext uri="{FF2B5EF4-FFF2-40B4-BE49-F238E27FC236}">
                <a16:creationId xmlns:a16="http://schemas.microsoft.com/office/drawing/2014/main" id="{E2D7C709-0F58-764F-AF59-26EFDC30C232}"/>
              </a:ext>
            </a:extLst>
          </p:cNvPr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6E1FE9-5232-B64B-BFDA-7077C2416877}"/>
              </a:ext>
            </a:extLst>
          </p:cNvPr>
          <p:cNvSpPr/>
          <p:nvPr/>
        </p:nvSpPr>
        <p:spPr bwMode="auto">
          <a:xfrm>
            <a:off x="9608702" y="418751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71D512-3678-7B43-A5EB-B32FC8B4E32B}"/>
              </a:ext>
            </a:extLst>
          </p:cNvPr>
          <p:cNvSpPr/>
          <p:nvPr/>
        </p:nvSpPr>
        <p:spPr bwMode="auto">
          <a:xfrm>
            <a:off x="9611202" y="4309930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511C7-84F8-F943-8778-D06A55AF1788}"/>
              </a:ext>
            </a:extLst>
          </p:cNvPr>
          <p:cNvSpPr/>
          <p:nvPr/>
        </p:nvSpPr>
        <p:spPr bwMode="auto">
          <a:xfrm>
            <a:off x="9928492" y="473215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BBDCE4-1CEF-1140-B754-182275BD1621}"/>
              </a:ext>
            </a:extLst>
          </p:cNvPr>
          <p:cNvSpPr/>
          <p:nvPr/>
        </p:nvSpPr>
        <p:spPr bwMode="auto">
          <a:xfrm>
            <a:off x="9930992" y="4869562"/>
            <a:ext cx="134911" cy="99676"/>
          </a:xfrm>
          <a:prstGeom prst="rect">
            <a:avLst/>
          </a:prstGeom>
          <a:solidFill>
            <a:srgbClr val="A2A1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84433B-E802-4D4D-8231-5DE6217DA041}"/>
              </a:ext>
            </a:extLst>
          </p:cNvPr>
          <p:cNvSpPr/>
          <p:nvPr/>
        </p:nvSpPr>
        <p:spPr bwMode="auto">
          <a:xfrm>
            <a:off x="9603711" y="527679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AEC903-E938-5C47-9ADF-B6EE837ABB48}"/>
              </a:ext>
            </a:extLst>
          </p:cNvPr>
          <p:cNvSpPr/>
          <p:nvPr/>
        </p:nvSpPr>
        <p:spPr bwMode="auto">
          <a:xfrm>
            <a:off x="9606211" y="5414202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92DB7D-8AF6-FA4F-8B5D-C4DCF0157009}"/>
              </a:ext>
            </a:extLst>
          </p:cNvPr>
          <p:cNvSpPr/>
          <p:nvPr/>
        </p:nvSpPr>
        <p:spPr bwMode="auto">
          <a:xfrm>
            <a:off x="9263938" y="4037609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B7009-BBDD-A349-98AC-A6E5E4882D65}"/>
              </a:ext>
            </a:extLst>
          </p:cNvPr>
          <p:cNvSpPr/>
          <p:nvPr/>
        </p:nvSpPr>
        <p:spPr bwMode="auto">
          <a:xfrm>
            <a:off x="9933492" y="5141882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5EC6BD-1014-0C42-BDF6-F3233F74339D}"/>
              </a:ext>
            </a:extLst>
          </p:cNvPr>
          <p:cNvSpPr/>
          <p:nvPr/>
        </p:nvSpPr>
        <p:spPr bwMode="auto">
          <a:xfrm>
            <a:off x="8936656" y="459474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699C3F-367E-784A-9789-77BB58A85298}"/>
              </a:ext>
            </a:extLst>
          </p:cNvPr>
          <p:cNvSpPr/>
          <p:nvPr/>
        </p:nvSpPr>
        <p:spPr bwMode="auto">
          <a:xfrm>
            <a:off x="9246442" y="417002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B5817B-B4BA-D04C-BAB8-29731BAB6536}"/>
              </a:ext>
            </a:extLst>
          </p:cNvPr>
          <p:cNvSpPr/>
          <p:nvPr/>
        </p:nvSpPr>
        <p:spPr bwMode="auto">
          <a:xfrm>
            <a:off x="8919160" y="472715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40C018-6E3E-504F-AA5F-06C723FDA3B2}"/>
              </a:ext>
            </a:extLst>
          </p:cNvPr>
          <p:cNvSpPr/>
          <p:nvPr/>
        </p:nvSpPr>
        <p:spPr bwMode="auto">
          <a:xfrm>
            <a:off x="9988466" y="5276543"/>
            <a:ext cx="105636" cy="89940"/>
          </a:xfrm>
          <a:prstGeom prst="rect">
            <a:avLst/>
          </a:prstGeom>
          <a:solidFill>
            <a:srgbClr val="7B7C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05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pic>
        <p:nvPicPr>
          <p:cNvPr id="29" name="Picture 4" descr="http://www.atlas.ch/angels-demons/images/page3.jpg">
            <a:hlinkClick r:id="rId5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13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0.08008 -0.4217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C 0.00052 -0.02291 0.0013 -0.04583 -0.0056 -0.07546 C -0.01237 -0.10486 -0.02591 -0.15162 -0.04141 -0.17685 C -0.05664 -0.20208 -0.08229 -0.21666 -0.09753 -0.22615 C -0.11276 -0.23564 -0.11784 -0.2375 -0.1319 -0.23402 C -0.14584 -0.23055 -0.16693 -0.22361 -0.18125 -0.20555 C -0.19571 -0.18726 -0.20964 -0.15787 -0.21836 -0.12476 C -0.22709 -0.09189 -0.23334 -0.04467 -0.2336 -0.00763 C -0.23386 0.02917 -0.23008 0.0669 -0.21979 0.09607 C -0.20951 0.1257 -0.18841 0.15625 -0.17175 0.16922 C -0.15508 0.18218 -0.13581 0.18287 -0.11953 0.17408 C -0.10352 0.16551 -0.08477 0.14074 -0.07422 0.1169 C -0.06381 0.09306 -0.05729 0.0625 -0.05638 0.03125 C -0.05547 -4.07407E-6 -0.05899 -0.04189 -0.06875 -0.07013 C -0.07852 -0.09838 -0.09883 -0.12963 -0.1155 -0.13773 C -0.1319 -0.14606 -0.15456 -0.1331 -0.16758 -0.11967 C -0.1806 -0.10601 -0.18972 -0.08449 -0.19362 -0.05717 C -0.19753 -0.03009 -0.19623 0.01783 -0.19102 0.04422 C -0.18568 0.07084 -0.17357 0.08959 -0.16211 0.10139 C -0.15065 0.1132 -0.13438 0.11875 -0.1224 0.11436 C -0.11029 0.10996 -0.09662 0.09283 -0.08933 0.07547 C -0.08203 0.05811 -0.07722 0.03195 -0.07826 0.01042 C -0.07943 -0.01111 -0.08724 -0.03935 -0.09623 -0.05463 C -0.10521 -0.0699 -0.12071 -0.08078 -0.1319 -0.08078 C -0.1431 -0.08078 -0.15547 -0.06944 -0.16341 -0.05463 C -0.17149 -0.03981 -0.17904 -0.01296 -0.17995 0.00787 C -0.18086 0.02871 -0.17539 0.05556 -0.16901 0.07014 C -0.1625 0.08496 -0.15065 0.09491 -0.14167 0.09607 C -0.13242 0.09769 -0.12097 0.08959 -0.11394 0.07824 C -0.10716 0.06644 -0.10013 0.04514 -0.10026 0.02616 C -0.10052 0.00695 -0.10821 -0.02338 -0.1155 -0.03634 C -0.12253 -0.0493 -0.1349 -0.05463 -0.14284 -0.05208 C -0.15091 -0.0493 -0.15925 -0.03449 -0.16341 -0.02083 C -0.16758 -0.00694 -0.17058 0.01551 -0.16758 0.03125 C -0.16459 0.04699 -0.15274 0.06482 -0.14558 0.07292 C -0.13841 0.08125 -0.13073 0.08287 -0.125 0.08079 C -0.1194 0.07848 -0.11341 0.07014 -0.11146 0.05973 C -0.10925 0.04931 -0.10873 0.02732 -0.11276 0.01829 C -0.11667 0.00926 -0.12826 0.00394 -0.13464 0.00533 C -0.14115 0.00649 -0.14857 0.01737 -0.15104 0.02616 C -0.15365 0.03473 -0.15235 0.04862 -0.14974 0.05718 C -0.14714 0.06598 -0.14167 0.07593 -0.13607 0.07824 C -0.13047 0.0801 -0.12097 0.07593 -0.1168 0.07014 C -0.11276 0.06459 -0.11094 0.05 -0.11146 0.04422 C -0.11172 0.03866 -0.1168 0.03727 -0.11953 0.03635 C -0.12227 0.03565 -0.12591 0.03612 -0.12774 0.03912 C -0.12956 0.04213 -0.13073 0.04862 -0.13047 0.05487 C -0.13021 0.06088 -0.12709 0.07199 -0.12644 0.07547 " pathEditMode="relative" rAng="0" ptsTypes="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20417E-17 C 0.00404 -0.02315 0.00846 -0.04583 0.0181 -0.06366 C 0.02734 -0.08125 0.04258 -0.09815 0.05638 -0.10602 C 0.07031 -0.11389 0.0862 -0.11505 0.10156 -0.11204 C 0.11693 -0.1088 0.13372 -0.10556 0.14831 -0.08796 C 0.16302 -0.07014 0.18216 -0.0375 0.19023 -0.00602 C 0.19818 0.02546 0.20078 0.06829 0.19661 0.1 C 0.19271 0.13148 0.17708 0.16528 0.1668 0.18449 C 0.15638 0.2037 0.14922 0.21181 0.13515 0.21481 C 0.12096 0.21782 0.09622 0.21412 0.08151 0.20278 C 0.0668 0.19097 0.05443 0.16528 0.04635 0.14514 C 0.03841 0.125 0.03242 0.10718 0.03307 0.08148 C 0.03359 0.05602 0.03997 0.01412 0.04987 -0.00903 C 0.05963 -0.03241 0.07721 -0.05278 0.09154 -0.05764 C 0.10586 -0.06273 0.12448 -0.05116 0.13515 -0.03958 C 0.14557 -0.02778 0.15143 -0.0088 0.15495 0.01204 C 0.15885 0.03287 0.1612 0.06157 0.15664 0.08472 C 0.15234 0.10787 0.14036 0.14028 0.12825 0.15139 C 0.1164 0.1625 0.09609 0.15833 0.08489 0.15139 C 0.0737 0.14421 0.06654 0.12801 0.06146 0.1088 C 0.05638 0.08958 0.05182 0.0581 0.05469 0.03611 C 0.05781 0.01458 0.07083 -0.01181 0.07995 -0.0213 C 0.08906 -0.03079 0.10078 -0.0287 0.10989 -0.0213 C 0.11914 -0.01366 0.1319 0.00532 0.13515 0.02407 C 0.13815 0.04282 0.1319 0.07569 0.12825 0.09097 C 0.12474 0.10579 0.12122 0.11088 0.11328 0.11481 C 0.10547 0.11898 0.09075 0.12292 0.08151 0.11481 C 0.07252 0.10671 0.06055 0.0831 0.0582 0.06644 C 0.05599 0.05 0.0625 0.02523 0.06823 0.01505 C 0.07396 0.00509 0.08489 0.00162 0.09336 0.00602 C 0.10156 0.01042 0.11588 0.02778 0.11836 0.04236 C 0.12096 0.05671 0.11185 0.08218 0.10833 0.09398 C 0.10469 0.10509 0.10273 0.10972 0.09674 0.11181 C 0.09049 0.11412 0.07669 0.11181 0.07161 0.10579 C 0.06654 0.1 0.06497 0.08333 0.06654 0.07569 C 0.0681 0.06806 0.07669 0.05995 0.07995 0.06065 C 0.08307 0.06111 0.08489 0.06991 0.08659 0.0787 " pathEditMode="relative" rAng="0" ptsTypes="AAAAAAAAAAAAAAAAAAAAAAAAAAAAAAAAAAA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atlas.ch/angels-demons/images/page3.jpg">
            <a:hlinkClick r:id="rId3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467620F5-D0E3-5149-9DA6-4A50CD02C96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A3AB6185-0A72-9D4A-B7D5-4960F578A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CAD82E71-84CD-BF44-AE45-722D096A4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9" name="Group 16">
              <a:extLst>
                <a:ext uri="{FF2B5EF4-FFF2-40B4-BE49-F238E27FC236}">
                  <a16:creationId xmlns:a16="http://schemas.microsoft.com/office/drawing/2014/main" id="{283D88F7-9DA1-8542-936F-5A3A156A7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id="{019F4D3B-2883-3E4D-90BF-56969E837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 Box 18">
                <a:extLst>
                  <a:ext uri="{FF2B5EF4-FFF2-40B4-BE49-F238E27FC236}">
                    <a16:creationId xmlns:a16="http://schemas.microsoft.com/office/drawing/2014/main" id="{C7F7B669-15A9-A24E-AE42-877220783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B6E6046D-4274-A14A-B729-C4FDB224AB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41" name="Oval 20">
                <a:extLst>
                  <a:ext uri="{FF2B5EF4-FFF2-40B4-BE49-F238E27FC236}">
                    <a16:creationId xmlns:a16="http://schemas.microsoft.com/office/drawing/2014/main" id="{DCBE6304-3C2E-DE4D-850C-AA13D7A8F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 Box 21">
                <a:extLst>
                  <a:ext uri="{FF2B5EF4-FFF2-40B4-BE49-F238E27FC236}">
                    <a16:creationId xmlns:a16="http://schemas.microsoft.com/office/drawing/2014/main" id="{D0AFF134-8DFA-714B-9F08-D9A551760E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54" name="Group 22">
            <a:extLst>
              <a:ext uri="{FF2B5EF4-FFF2-40B4-BE49-F238E27FC236}">
                <a16:creationId xmlns:a16="http://schemas.microsoft.com/office/drawing/2014/main" id="{78598342-90BD-2042-ADE5-8DEEF66792BD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55" name="Picture 14">
              <a:extLst>
                <a:ext uri="{FF2B5EF4-FFF2-40B4-BE49-F238E27FC236}">
                  <a16:creationId xmlns:a16="http://schemas.microsoft.com/office/drawing/2014/main" id="{4DD3066E-C0BA-8041-8D4D-518CCBBC7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A75E1509-781C-7D4C-905E-B54FF8DA9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57" name="Group 16">
              <a:extLst>
                <a:ext uri="{FF2B5EF4-FFF2-40B4-BE49-F238E27FC236}">
                  <a16:creationId xmlns:a16="http://schemas.microsoft.com/office/drawing/2014/main" id="{1D73ABE6-D624-654E-95E4-C3312987C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61" name="Oval 17">
                <a:extLst>
                  <a:ext uri="{FF2B5EF4-FFF2-40B4-BE49-F238E27FC236}">
                    <a16:creationId xmlns:a16="http://schemas.microsoft.com/office/drawing/2014/main" id="{C7335436-DA71-6340-9A95-F136CFA0E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Text Box 18">
                <a:extLst>
                  <a:ext uri="{FF2B5EF4-FFF2-40B4-BE49-F238E27FC236}">
                    <a16:creationId xmlns:a16="http://schemas.microsoft.com/office/drawing/2014/main" id="{F190B74B-A8D2-2643-96E6-968C5E54ED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58" name="Group 19">
              <a:extLst>
                <a:ext uri="{FF2B5EF4-FFF2-40B4-BE49-F238E27FC236}">
                  <a16:creationId xmlns:a16="http://schemas.microsoft.com/office/drawing/2014/main" id="{07CA2D6D-5E25-524E-8DB2-2C75B25E6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59" name="Oval 20">
                <a:extLst>
                  <a:ext uri="{FF2B5EF4-FFF2-40B4-BE49-F238E27FC236}">
                    <a16:creationId xmlns:a16="http://schemas.microsoft.com/office/drawing/2014/main" id="{2BE64352-4EA5-3440-BC61-E20F8B3C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Text Box 21">
                <a:extLst>
                  <a:ext uri="{FF2B5EF4-FFF2-40B4-BE49-F238E27FC236}">
                    <a16:creationId xmlns:a16="http://schemas.microsoft.com/office/drawing/2014/main" id="{F7386F4A-20D7-1944-9B4C-6AE25F413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69C707F-7747-8940-882D-9D4572810D05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5FBD20-F339-F948-BDC0-C395415737B0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0D202AB-F01F-6E4B-ABFB-385EA045323E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411E17-05BB-DE49-A59C-BA98572FF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366" y="885030"/>
            <a:ext cx="4973026" cy="5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88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ubble Ultra Deep Field">
            <a:extLst>
              <a:ext uri="{FF2B5EF4-FFF2-40B4-BE49-F238E27FC236}">
                <a16:creationId xmlns:a16="http://schemas.microsoft.com/office/drawing/2014/main" id="{AF188C8D-520F-D8A9-DBB2-D94FA6F5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2301" y="1104901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21439" y="5087938"/>
            <a:ext cx="3051175" cy="1346200"/>
            <a:chOff x="168" y="3240"/>
            <a:chExt cx="1922" cy="848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496"/>
              <a:ext cx="1922" cy="330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4" cy="848"/>
              <a:chOff x="467" y="1260"/>
              <a:chExt cx="2396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5" cy="589"/>
                <a:chOff x="468" y="1344"/>
                <a:chExt cx="385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4" cy="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1889125" y="5068889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Nee, we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zouden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 het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onmiddelijk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zien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“</a:t>
            </a: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Annihilatie</a:t>
            </a: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”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rgbClr val="FFFF99"/>
              </a:solidFill>
              <a:latin typeface="Tahoma" pitchFamily="34" charset="0"/>
            </a:endParaRPr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4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ubble Ultra Deep Field">
            <a:extLst>
              <a:ext uri="{FF2B5EF4-FFF2-40B4-BE49-F238E27FC236}">
                <a16:creationId xmlns:a16="http://schemas.microsoft.com/office/drawing/2014/main" id="{D51E5D56-1F91-0504-879D-51FB58B5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6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1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7848601" y="3025776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66FFFF"/>
                </a:solidFill>
                <a:latin typeface="Tahoma" pitchFamily="34" charset="0"/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7127875" y="6007101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99"/>
                </a:solidFill>
                <a:latin typeface="Tahoma" pitchFamily="34" charset="0"/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Hubble Ultra Deep Field">
            <a:extLst>
              <a:ext uri="{FF2B5EF4-FFF2-40B4-BE49-F238E27FC236}">
                <a16:creationId xmlns:a16="http://schemas.microsoft.com/office/drawing/2014/main" id="{351A5727-C83B-3EB1-7497-F4020082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5388" y="782639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5427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(</a:t>
            </a:r>
            <a:r>
              <a:rPr lang="en-US" sz="2800" dirty="0" err="1">
                <a:solidFill>
                  <a:srgbClr val="FFFF99"/>
                </a:solidFill>
                <a:latin typeface="Tahoma" pitchFamily="34" charset="0"/>
              </a:rPr>
              <a:t>materie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 + anti-</a:t>
            </a:r>
            <a:r>
              <a:rPr lang="en-US" sz="2800" dirty="0" err="1">
                <a:solidFill>
                  <a:srgbClr val="FFFF99"/>
                </a:solidFill>
                <a:latin typeface="Tahoma" pitchFamily="34" charset="0"/>
              </a:rPr>
              <a:t>materie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 = Intense gamma </a:t>
            </a:r>
            <a:r>
              <a:rPr lang="en-US" sz="2800" dirty="0" err="1">
                <a:solidFill>
                  <a:srgbClr val="FFFF99"/>
                </a:solidFill>
                <a:latin typeface="Tahoma" pitchFamily="34" charset="0"/>
              </a:rPr>
              <a:t>stralen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905000" y="5406065"/>
            <a:ext cx="2967038" cy="1205845"/>
            <a:chOff x="168" y="3240"/>
            <a:chExt cx="1922" cy="848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477"/>
              <a:ext cx="1922" cy="368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60" cy="848"/>
              <a:chOff x="463" y="1260"/>
              <a:chExt cx="2404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3" cy="659"/>
                <a:chOff x="463" y="1344"/>
                <a:chExt cx="423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6" y="1364"/>
                  <a:ext cx="300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3" cy="659"/>
                <a:chOff x="464" y="1344"/>
                <a:chExt cx="393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6" y="1364"/>
                  <a:ext cx="241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8888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66FFFF"/>
                </a:solidFill>
                <a:latin typeface="Tahoma" pitchFamily="34" charset="0"/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8609829" y="5074108"/>
            <a:ext cx="780236" cy="246788"/>
          </a:xfrm>
          <a:prstGeom prst="rightArrow">
            <a:avLst>
              <a:gd name="adj1" fmla="val 52117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4910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5578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5927236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5470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5881993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1" y="293799"/>
            <a:ext cx="10682071" cy="631414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" y="4533923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ntimatter_miss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39" y="1539525"/>
            <a:ext cx="4955673" cy="3716755"/>
          </a:xfrm>
          <a:prstGeom prst="rect">
            <a:avLst/>
          </a:prstGeom>
          <a:ln w="25400">
            <a:solidFill>
              <a:schemeClr val="bg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73183" cy="762000"/>
          </a:xfrm>
        </p:spPr>
        <p:txBody>
          <a:bodyPr/>
          <a:lstStyle/>
          <a:p>
            <a:r>
              <a:rPr lang="en-US" i="1" dirty="0" err="1"/>
              <a:t>Vroege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Universum</a:t>
            </a:r>
            <a:r>
              <a:rPr lang="en-US" i="1" dirty="0">
                <a:solidFill>
                  <a:schemeClr val="bg1"/>
                </a:solidFill>
              </a:rPr>
              <a:t>: </a:t>
            </a:r>
            <a:r>
              <a:rPr lang="en-US" i="1" dirty="0" err="1">
                <a:solidFill>
                  <a:schemeClr val="bg1"/>
                </a:solidFill>
              </a:rPr>
              <a:t>waar</a:t>
            </a:r>
            <a:r>
              <a:rPr lang="en-US" i="1" dirty="0">
                <a:solidFill>
                  <a:schemeClr val="bg1"/>
                </a:solidFill>
              </a:rPr>
              <a:t> is de </a:t>
            </a:r>
            <a:r>
              <a:rPr lang="en-US" i="1" dirty="0" err="1">
                <a:solidFill>
                  <a:schemeClr val="bg1"/>
                </a:solidFill>
              </a:rPr>
              <a:t>antimaterie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heen</a:t>
            </a:r>
            <a:r>
              <a:rPr lang="en-US" i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7B479-2E11-5F4E-9A8C-2F80DC3B935F}"/>
              </a:ext>
            </a:extLst>
          </p:cNvPr>
          <p:cNvSpPr txBox="1"/>
          <p:nvPr/>
        </p:nvSpPr>
        <p:spPr>
          <a:xfrm>
            <a:off x="2927208" y="5885793"/>
            <a:ext cx="8202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Inderdaad: Waarom 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</a:t>
            </a: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 eigenlijk iets in plaats van niets?!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104E9D-D5C6-1547-A51D-78189FC849B8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076" y="3450870"/>
            <a:ext cx="2254885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DA2FA4-0CD8-A240-8FEF-23881C7CD3D1}"/>
              </a:ext>
            </a:extLst>
          </p:cNvPr>
          <p:cNvCxnSpPr>
            <a:cxnSpLocks/>
          </p:cNvCxnSpPr>
          <p:nvPr/>
        </p:nvCxnSpPr>
        <p:spPr bwMode="auto">
          <a:xfrm>
            <a:off x="2530597" y="3450870"/>
            <a:ext cx="0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69599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2: </a:t>
            </a:r>
            <a:r>
              <a:rPr lang="en-US" sz="4000" dirty="0" err="1"/>
              <a:t>Antimaterie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Big Bang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8ABB90C6-3294-C8B4-2E9A-BDCAD216F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95" y="4126824"/>
            <a:ext cx="2914919" cy="24588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785C39-A320-5BFF-486D-180C8A6A1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8547" y="-208874"/>
            <a:ext cx="3734595" cy="3854451"/>
          </a:xfrm>
          <a:prstGeom prst="ellipse">
            <a:avLst/>
          </a:prstGeom>
          <a:effectLst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33587247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ubble Ultra Deep Field">
            <a:extLst>
              <a:ext uri="{FF2B5EF4-FFF2-40B4-BE49-F238E27FC236}">
                <a16:creationId xmlns:a16="http://schemas.microsoft.com/office/drawing/2014/main" id="{94FAD968-6CDD-A15B-30D6-E2163DB5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7488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882776" y="6083301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Veronderstelling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ontstaat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1331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4703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492" y="63177"/>
            <a:ext cx="701363" cy="94917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E2ED193-FCDA-E848-BDFA-C2B89FF9C17B}"/>
              </a:ext>
            </a:extLst>
          </p:cNvPr>
          <p:cNvSpPr txBox="1">
            <a:spLocks/>
          </p:cNvSpPr>
          <p:nvPr/>
        </p:nvSpPr>
        <p:spPr>
          <a:xfrm>
            <a:off x="319072" y="5480479"/>
            <a:ext cx="5510231" cy="11425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“Over Beauty-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deeltjes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nieuwe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natuurkracht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3076" name="Picture 4" descr="CERN - CERN added a new photo.">
            <a:extLst>
              <a:ext uri="{FF2B5EF4-FFF2-40B4-BE49-F238E27FC236}">
                <a16:creationId xmlns:a16="http://schemas.microsoft.com/office/drawing/2014/main" id="{27B16569-A901-9444-9420-9716A424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" y="63177"/>
            <a:ext cx="1044257" cy="104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903275-E148-6E49-94DD-E66B450D3DE9}"/>
              </a:ext>
            </a:extLst>
          </p:cNvPr>
          <p:cNvSpPr/>
          <p:nvPr/>
        </p:nvSpPr>
        <p:spPr bwMode="auto">
          <a:xfrm>
            <a:off x="1237706" y="63177"/>
            <a:ext cx="8055150" cy="607023"/>
          </a:xfrm>
          <a:prstGeom prst="rect">
            <a:avLst/>
          </a:prstGeom>
          <a:solidFill>
            <a:schemeClr val="tx1">
              <a:alpha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419888-84B2-D64F-AAD0-C85F5FA22625}"/>
              </a:ext>
            </a:extLst>
          </p:cNvPr>
          <p:cNvSpPr txBox="1"/>
          <p:nvPr/>
        </p:nvSpPr>
        <p:spPr>
          <a:xfrm>
            <a:off x="1193893" y="603082"/>
            <a:ext cx="46354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000" i="1" dirty="0">
                <a:solidFill>
                  <a:srgbClr val="FFFF00"/>
                </a:solidFill>
                <a:latin typeface="Calibri" panose="020F0502020204030204"/>
              </a:rPr>
              <a:t>KNVWS Arnhem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000" i="1" dirty="0">
                <a:solidFill>
                  <a:srgbClr val="FFFF00"/>
                </a:solidFill>
                <a:latin typeface="Calibri" panose="020F0502020204030204"/>
              </a:rPr>
              <a:t>19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-4-2023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055623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EF3E22-0FB5-B368-7D5A-11C266E25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968" y="1429203"/>
            <a:ext cx="7100888" cy="3959476"/>
          </a:xfr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u="sng" dirty="0"/>
              <a:t>Inhoud:</a:t>
            </a:r>
          </a:p>
          <a:p>
            <a:pPr marL="0" indent="0">
              <a:buNone/>
            </a:pPr>
            <a:r>
              <a:rPr lang="en-NL" dirty="0"/>
              <a:t>1: Materie en antimaterie</a:t>
            </a:r>
          </a:p>
          <a:p>
            <a:pPr marL="0" indent="0">
              <a:buNone/>
            </a:pPr>
            <a:r>
              <a:rPr lang="en-NL" dirty="0"/>
              <a:t>2: Antimaterie en de Big Bang</a:t>
            </a:r>
          </a:p>
          <a:p>
            <a:pPr marL="0" indent="0">
              <a:buNone/>
            </a:pPr>
            <a:r>
              <a:rPr lang="en-NL" dirty="0"/>
              <a:t>3: Deeltjes en CERN</a:t>
            </a:r>
          </a:p>
          <a:p>
            <a:pPr marL="0" indent="0">
              <a:buNone/>
            </a:pPr>
            <a:endParaRPr lang="en-NL" sz="1200" dirty="0"/>
          </a:p>
          <a:p>
            <a:pPr marL="0" indent="0">
              <a:buNone/>
            </a:pPr>
            <a:r>
              <a:rPr lang="en-NL" dirty="0"/>
              <a:t>4: Krachten: het Standaard Model</a:t>
            </a:r>
          </a:p>
          <a:p>
            <a:pPr marL="0" indent="0">
              <a:buNone/>
            </a:pPr>
            <a:r>
              <a:rPr lang="en-NL" dirty="0"/>
              <a:t>5: Symmetrie in materie en antimaterie?</a:t>
            </a:r>
          </a:p>
          <a:p>
            <a:pPr marL="0" indent="0">
              <a:buNone/>
            </a:pPr>
            <a:r>
              <a:rPr lang="en-NL" dirty="0"/>
              <a:t>6: Een nieuwe natuurkracht?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27AA6-E451-8DFD-D713-29CF2C411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1330" y="5351507"/>
            <a:ext cx="1335229" cy="13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7209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Hubble Ultra Deep Field">
            <a:extLst>
              <a:ext uri="{FF2B5EF4-FFF2-40B4-BE49-F238E27FC236}">
                <a16:creationId xmlns:a16="http://schemas.microsoft.com/office/drawing/2014/main" id="{BE7E8AA9-0E8C-9CA9-45C6-9E9B1856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5184775" y="20240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6007101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5651501" y="2041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5102225" y="28829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6064250" y="21367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5908675" y="2908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6680200" y="30019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6684964" y="34194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6497639" y="392588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5618164" y="3694114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7023100" y="23272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7632700" y="40290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6931025" y="42545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5770564" y="4394201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4668839" y="337978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7388225" y="19986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5784850" y="15462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7207250" y="478155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4689475" y="38131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7524750" y="24749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7766050" y="33067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7032625" y="15716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6007100" y="40973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5465764" y="25685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4614864" y="220503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5076825" y="35385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5554664" y="31146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5588000" y="34893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7097714" y="465772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6511925" y="50752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5381625" y="46831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7289800" y="20177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6070600" y="332105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6886575" y="27654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6302375" y="25781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5613400" y="41767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4188182" y="3119281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5287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5765801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5815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4964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5235576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6553201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6630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6475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5314951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4832351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6473826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5978526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5081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6546851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6227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4537076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6799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5653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5453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8007351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7807326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7767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4158637" y="341138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7348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8135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7505701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5626101" y="26654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6692901" y="2184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7199314" y="29114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6348414" y="16335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5084764" y="3835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6402389" y="3382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7056439" y="35941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5940426" y="3790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5724526" y="47561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7202489" y="43624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7947026" y="36591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8008939" y="29860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7750176" y="24892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6219826" y="2066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7567614" y="45053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7042151" y="39798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5129214" y="2581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5045076" y="19383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4445001" y="3536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6899276" y="48387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6032501" y="44164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4859339" y="43180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7192964" y="18891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6624639" y="47259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6938964" y="3255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6003926" y="13335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377337" y="390191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2434611" y="387651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2415562" y="392731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2825751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ietsiepietsie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9139539" y="1441451"/>
            <a:ext cx="2062162" cy="3368675"/>
            <a:chOff x="4461" y="278"/>
            <a:chExt cx="1299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materie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151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antimaterie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100000000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100000000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3838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Tijd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=0.00000000001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seconde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1743076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(E=mc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17" name="Oval 5">
            <a:extLst>
              <a:ext uri="{FF2B5EF4-FFF2-40B4-BE49-F238E27FC236}">
                <a16:creationId xmlns:a16="http://schemas.microsoft.com/office/drawing/2014/main" id="{C01FFD46-0965-6845-7433-A1764032C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732" y="1196873"/>
            <a:ext cx="4470221" cy="4113163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8" name="Freeform 132">
            <a:extLst>
              <a:ext uri="{FF2B5EF4-FFF2-40B4-BE49-F238E27FC236}">
                <a16:creationId xmlns:a16="http://schemas.microsoft.com/office/drawing/2014/main" id="{7F23DCD0-D023-D111-2799-AE4FC48D2A82}"/>
              </a:ext>
            </a:extLst>
          </p:cNvPr>
          <p:cNvSpPr>
            <a:spLocks/>
          </p:cNvSpPr>
          <p:nvPr/>
        </p:nvSpPr>
        <p:spPr bwMode="auto">
          <a:xfrm rot="7508540" flipV="1">
            <a:off x="2307006" y="16303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9" name="Oval 133">
            <a:extLst>
              <a:ext uri="{FF2B5EF4-FFF2-40B4-BE49-F238E27FC236}">
                <a16:creationId xmlns:a16="http://schemas.microsoft.com/office/drawing/2014/main" id="{887E29B3-AEE0-F91C-B1C8-9283FA9ED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278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0" name="Oval 134">
            <a:extLst>
              <a:ext uri="{FF2B5EF4-FFF2-40B4-BE49-F238E27FC236}">
                <a16:creationId xmlns:a16="http://schemas.microsoft.com/office/drawing/2014/main" id="{8D15909F-15D4-1FD2-21DF-10E8FF415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705" y="1765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1" name="Freeform 135">
            <a:extLst>
              <a:ext uri="{FF2B5EF4-FFF2-40B4-BE49-F238E27FC236}">
                <a16:creationId xmlns:a16="http://schemas.microsoft.com/office/drawing/2014/main" id="{B529ECD0-D92B-0AB1-DB52-FE8B75212433}"/>
              </a:ext>
            </a:extLst>
          </p:cNvPr>
          <p:cNvSpPr>
            <a:spLocks/>
          </p:cNvSpPr>
          <p:nvPr/>
        </p:nvSpPr>
        <p:spPr bwMode="auto">
          <a:xfrm rot="17091108" flipV="1">
            <a:off x="2156194" y="19796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9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3.7037E-6 L 0.0721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2.96296E-6 L -0.0828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206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6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3698 0.1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1 -2.2222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4 2.59259E-6 L 0.08476 -0.079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9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2.59259E-6 L 0.08281 0.0796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Hubble Ultra Deep Field">
            <a:extLst>
              <a:ext uri="{FF2B5EF4-FFF2-40B4-BE49-F238E27FC236}">
                <a16:creationId xmlns:a16="http://schemas.microsoft.com/office/drawing/2014/main" id="{1A393AC4-F099-5E5D-07F2-B0DC1226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8325" y="6525987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4090272" y="1182069"/>
            <a:ext cx="4470221" cy="4113163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5651501" y="2041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6064250" y="21367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7766050" y="33067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6007100" y="40973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7097714" y="465772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5626101" y="26654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6692901" y="2184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7199314" y="29114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6348414" y="16335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5084764" y="3835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6402389" y="3382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7056439" y="35941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5940426" y="3790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5724526" y="47561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7202489" y="43624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7947026" y="36591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8008939" y="29860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7750176" y="24892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6219826" y="2066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7567614" y="45053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7042151" y="39798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5129214" y="2581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4445001" y="3536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6899276" y="48387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6032501" y="44164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4859339" y="43180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7192964" y="18891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6624639" y="47259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6938964" y="3255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6003926" y="13335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9490992" y="2172725"/>
            <a:ext cx="1954213" cy="1565275"/>
            <a:chOff x="4469" y="644"/>
            <a:chExt cx="123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materie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083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antimaterie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986750" y="5324504"/>
            <a:ext cx="11025775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blijft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over: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licht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beetje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Verhouding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100000000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: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               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huidige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heelal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….</a:t>
            </a:r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5045076" y="19383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6538914" y="40068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5629276" y="34972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5413376" y="41354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6715126" y="17510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7162801" y="23764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6592889" y="26606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6184901" y="28559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5746751" y="3082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5103814" y="32797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4548189" y="2620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4508501" y="30686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4768851" y="23558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5849939" y="24336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7640639" y="4017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7645401" y="28876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7678739" y="2168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6858001" y="15255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5300664" y="46720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2307006" y="16303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1442278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3335705" y="1765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2156194" y="19796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1209936" y="2976564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Na afkoelen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heffen    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2442708" y="36163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3305388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4879975" y="587376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7488028" y="6240745"/>
            <a:ext cx="837029" cy="462816"/>
          </a:xfrm>
          <a:prstGeom prst="rightArrow">
            <a:avLst>
              <a:gd name="adj1" fmla="val 50000"/>
              <a:gd name="adj2" fmla="val 72959"/>
            </a:avLst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842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3.7037E-6 L 0.0721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2.96296E-6 L -0.0828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206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6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3698 0.1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-344771" y="6553200"/>
            <a:ext cx="2540000" cy="3048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79230" y="3725864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9229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009657" y="6323014"/>
            <a:ext cx="2082800" cy="534987"/>
            <a:chOff x="5991" y="2176"/>
            <a:chExt cx="1312" cy="33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176"/>
              <a:ext cx="1217" cy="33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>
                    <a:solidFill>
                      <a:srgbClr val="000000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itchFamily="66" charset="0"/>
                  </a:rPr>
                  <a:t>2.7252K</a:t>
                </a:r>
                <a:endParaRPr lang="en-GB" sz="16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3518" y="639823"/>
            <a:ext cx="3798726" cy="4906538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859909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1964: Penzias en Wilson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ontdekken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: “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achtergrond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licht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fotonen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66FFFF"/>
                </a:solidFill>
                <a:latin typeface="Tahoma" pitchFamily="34" charset="0"/>
              </a:rPr>
              <a:t>Restant</a:t>
            </a:r>
            <a:r>
              <a:rPr lang="en-US" sz="2400" dirty="0">
                <a:solidFill>
                  <a:srgbClr val="66FFFF"/>
                </a:solidFill>
                <a:latin typeface="Tahoma" pitchFamily="34" charset="0"/>
              </a:rPr>
              <a:t> van de </a:t>
            </a:r>
            <a:r>
              <a:rPr lang="en-US" sz="2400" dirty="0" err="1">
                <a:solidFill>
                  <a:srgbClr val="66FFFF"/>
                </a:solidFill>
                <a:latin typeface="Tahoma" pitchFamily="34" charset="0"/>
              </a:rPr>
              <a:t>oerknal</a:t>
            </a:r>
            <a:endParaRPr lang="en-US" sz="2400" dirty="0">
              <a:solidFill>
                <a:srgbClr val="66FFFF"/>
              </a:solidFill>
              <a:latin typeface="Tahoma" pitchFamily="34" charset="0"/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125543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464315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880583" y="5690454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Voor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elk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materie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deeltje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zijn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er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miljard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fotonen</a:t>
            </a:r>
            <a:endParaRPr lang="en-US" sz="24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63375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ahoma" pitchFamily="34" charset="0"/>
              </a:rPr>
              <a:t>-270</a:t>
            </a:r>
            <a:r>
              <a:rPr lang="en-US" sz="2800" baseline="30000" dirty="0">
                <a:solidFill>
                  <a:srgbClr val="000000"/>
                </a:solidFill>
                <a:latin typeface="Tahoma" pitchFamily="34" charset="0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Tahoma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1885049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ubble Ultra Deep Field">
            <a:extLst>
              <a:ext uri="{FF2B5EF4-FFF2-40B4-BE49-F238E27FC236}">
                <a16:creationId xmlns:a16="http://schemas.microsoft.com/office/drawing/2014/main" id="{AC98A3FE-65F2-6A54-45EB-4171FAC2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3689" y="3594101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1991010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Waargenomen</a:t>
            </a:r>
            <a:endParaRPr lang="en-US" sz="2800" dirty="0">
              <a:solidFill>
                <a:srgbClr val="FFFFFF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Nagloeilicht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1951323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Resterende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materie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2838451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1509998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1613185" y="4452939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2124361" y="2241551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00"/>
                </a:solidFill>
                <a:latin typeface="Tahoma" pitchFamily="34" charset="0"/>
              </a:rPr>
              <a:t>  “</a:t>
            </a:r>
            <a:r>
              <a:rPr lang="en-US" sz="2800" dirty="0" err="1">
                <a:solidFill>
                  <a:srgbClr val="FFFF00"/>
                </a:solidFill>
                <a:latin typeface="Tahoma" pitchFamily="34" charset="0"/>
              </a:rPr>
              <a:t>veel</a:t>
            </a:r>
            <a:r>
              <a:rPr lang="en-US" sz="2800" dirty="0">
                <a:solidFill>
                  <a:srgbClr val="FFFF00"/>
                </a:solidFill>
                <a:latin typeface="Tahoma" pitchFamily="34" charset="0"/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Tahoma" pitchFamily="34" charset="0"/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2054511" y="5359401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66FFFF"/>
                </a:solidFill>
                <a:latin typeface="Tahoma" pitchFamily="34" charset="0"/>
              </a:rPr>
              <a:t> “weinig”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66FFFF"/>
                </a:solidFill>
                <a:latin typeface="Tahoma" pitchFamily="34" charset="0"/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579926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ubble Ultra Deep Field">
            <a:extLst>
              <a:ext uri="{FF2B5EF4-FFF2-40B4-BE49-F238E27FC236}">
                <a16:creationId xmlns:a16="http://schemas.microsoft.com/office/drawing/2014/main" id="{A215AA84-54A3-E621-32BA-DEFBF9E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FF"/>
                </a:solidFill>
              </a:rPr>
              <a:t>Hoe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11" y="965253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2189543" y="2163019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26" y="2088947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49.999999%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anti-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0726" y="2793979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50.000001%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13404" y="2351741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0.000001%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9679" y="3276487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(+99.999999%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straling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0786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Antimaterie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niet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het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exacte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spiegelbeeld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van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6646" y="1315534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Klein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overschot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7715" y="1333463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Domineert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7430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5861047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389" y="1236366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Big Bang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" y="1456782"/>
            <a:ext cx="1753764" cy="248881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C9A6C80-D5CE-C8C8-4EC5-5114CF6831E3}"/>
              </a:ext>
            </a:extLst>
          </p:cNvPr>
          <p:cNvSpPr/>
          <p:nvPr/>
        </p:nvSpPr>
        <p:spPr bwMode="auto">
          <a:xfrm>
            <a:off x="8742734" y="2171987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7E51C10-34FD-3D00-072D-70689A54C44B}"/>
              </a:ext>
            </a:extLst>
          </p:cNvPr>
          <p:cNvSpPr/>
          <p:nvPr/>
        </p:nvSpPr>
        <p:spPr bwMode="auto">
          <a:xfrm>
            <a:off x="5623020" y="2154058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523326-3174-36CC-416E-D1554731B4B8}"/>
              </a:ext>
            </a:extLst>
          </p:cNvPr>
          <p:cNvSpPr txBox="1"/>
          <p:nvPr/>
        </p:nvSpPr>
        <p:spPr>
          <a:xfrm>
            <a:off x="291843" y="1237694"/>
            <a:ext cx="2322793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Natuurwetten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6864DCD-0FF2-C64D-9D53-9AC7972FCB78}"/>
              </a:ext>
            </a:extLst>
          </p:cNvPr>
          <p:cNvSpPr/>
          <p:nvPr/>
        </p:nvSpPr>
        <p:spPr>
          <a:xfrm rot="8583056" flipV="1">
            <a:off x="1885234" y="3668126"/>
            <a:ext cx="227567" cy="1579735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5C230-9EA8-B109-A3D3-972B68CA8905}"/>
              </a:ext>
            </a:extLst>
          </p:cNvPr>
          <p:cNvSpPr/>
          <p:nvPr/>
        </p:nvSpPr>
        <p:spPr>
          <a:xfrm>
            <a:off x="970172" y="3703019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B006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0948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3: </a:t>
            </a:r>
            <a:r>
              <a:rPr lang="en-US" sz="4000" dirty="0" err="1"/>
              <a:t>Deeltjes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/>
              <a:t>&amp;</a:t>
            </a:r>
            <a:r>
              <a:rPr lang="en-US" sz="4000" dirty="0">
                <a:solidFill>
                  <a:schemeClr val="bg1"/>
                </a:solidFill>
              </a:rPr>
              <a:t> CERN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50D26C-6007-9248-B1CB-C61E3FD5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1324" y="4059940"/>
            <a:ext cx="3990820" cy="253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29474-57EA-EE4F-9EC6-14F8F042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221" y="264305"/>
            <a:ext cx="4414703" cy="2859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4246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18900-9626-444A-A5DD-1BB0A78C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12955" r="20101" b="8978"/>
          <a:stretch/>
        </p:blipFill>
        <p:spPr>
          <a:xfrm>
            <a:off x="6190140" y="3469100"/>
            <a:ext cx="5671115" cy="3320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C5842F-F0CB-F249-8B25-FB0AB01B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27083"/>
          <a:stretch/>
        </p:blipFill>
        <p:spPr bwMode="auto">
          <a:xfrm>
            <a:off x="247076" y="104493"/>
            <a:ext cx="5804357" cy="32967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rntoday">
            <a:extLst>
              <a:ext uri="{FF2B5EF4-FFF2-40B4-BE49-F238E27FC236}">
                <a16:creationId xmlns:a16="http://schemas.microsoft.com/office/drawing/2014/main" id="{15010173-4EA5-5744-BDCE-15D95FE4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5015"/>
          <a:stretch/>
        </p:blipFill>
        <p:spPr bwMode="auto">
          <a:xfrm>
            <a:off x="6182134" y="136192"/>
            <a:ext cx="5687128" cy="3246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82" b="8538"/>
          <a:stretch/>
        </p:blipFill>
        <p:spPr>
          <a:xfrm>
            <a:off x="238897" y="3496851"/>
            <a:ext cx="5804357" cy="32967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30"/>
            <a:ext cx="6308203" cy="762000"/>
          </a:xfrm>
        </p:spPr>
        <p:txBody>
          <a:bodyPr/>
          <a:lstStyle/>
          <a:p>
            <a:r>
              <a:rPr lang="en-NL" dirty="0"/>
              <a:t>CERN: Deeltjes Fysica lab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52CE6-F25F-F442-9D73-7B520079ED57}"/>
              </a:ext>
            </a:extLst>
          </p:cNvPr>
          <p:cNvGrpSpPr/>
          <p:nvPr/>
        </p:nvGrpSpPr>
        <p:grpSpPr>
          <a:xfrm>
            <a:off x="7882983" y="4124147"/>
            <a:ext cx="2935280" cy="2492494"/>
            <a:chOff x="7882983" y="4124147"/>
            <a:chExt cx="2935280" cy="2492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46508-9D68-E44F-A81F-9ABCD8591586}"/>
                </a:ext>
              </a:extLst>
            </p:cNvPr>
            <p:cNvSpPr txBox="1"/>
            <p:nvPr/>
          </p:nvSpPr>
          <p:spPr>
            <a:xfrm rot="19149529">
              <a:off x="7882983" y="5876170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C977E-8489-AE4F-86EC-BA8C80C4A029}"/>
                </a:ext>
              </a:extLst>
            </p:cNvPr>
            <p:cNvSpPr txBox="1"/>
            <p:nvPr/>
          </p:nvSpPr>
          <p:spPr>
            <a:xfrm rot="18734337">
              <a:off x="9710552" y="4804696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D35E13-E0AF-C34E-A164-E150DF635514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V="1">
              <a:off x="8229063" y="5706623"/>
              <a:ext cx="1431302" cy="91001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91DE9-BF86-D342-9C85-F8E90628DD3B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H="1">
              <a:off x="9724400" y="4585936"/>
              <a:ext cx="1093863" cy="76544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650637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62502-E8A3-BB48-B733-72E49F3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DF1-A874-D041-89E9-38EB535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387AC1-B171-4B4B-8B3A-CF0703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20000"/>
          </a:blip>
          <a:srcRect t="5714" b="5714"/>
          <a:stretch/>
        </p:blipFill>
        <p:spPr bwMode="auto">
          <a:xfrm>
            <a:off x="6554288" y="3427102"/>
            <a:ext cx="5034415" cy="3349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tor_bar_1006_004">
            <a:extLst>
              <a:ext uri="{FF2B5EF4-FFF2-40B4-BE49-F238E27FC236}">
                <a16:creationId xmlns:a16="http://schemas.microsoft.com/office/drawing/2014/main" id="{229B4D8C-6D90-7C47-B021-31F47170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45" y="3427102"/>
            <a:ext cx="5129623" cy="33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 descr="des_und_0106_001">
            <a:extLst>
              <a:ext uri="{FF2B5EF4-FFF2-40B4-BE49-F238E27FC236}">
                <a16:creationId xmlns:a16="http://schemas.microsoft.com/office/drawing/2014/main" id="{B4A7A290-B9F6-7A45-968B-C95BA6D9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4981"/>
          <a:stretch/>
        </p:blipFill>
        <p:spPr bwMode="auto">
          <a:xfrm>
            <a:off x="6554287" y="92026"/>
            <a:ext cx="5034416" cy="32930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outer\Pictures\atlas-underground.jpg">
            <a:extLst>
              <a:ext uri="{FF2B5EF4-FFF2-40B4-BE49-F238E27FC236}">
                <a16:creationId xmlns:a16="http://schemas.microsoft.com/office/drawing/2014/main" id="{8B1A7E86-8B6D-904D-8AD7-3F202999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9117" b="7321"/>
          <a:stretch/>
        </p:blipFill>
        <p:spPr bwMode="auto">
          <a:xfrm>
            <a:off x="817777" y="118048"/>
            <a:ext cx="5112703" cy="3204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C2361-DFC6-0842-8924-D32D6533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Bouw van de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6091130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lais_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8114" y="584729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432FF"/>
                </a:solidFill>
              </a:rPr>
              <a:t>Het </a:t>
            </a:r>
            <a:r>
              <a:rPr lang="en-US" sz="2000" i="1" dirty="0" err="1">
                <a:solidFill>
                  <a:srgbClr val="0432FF"/>
                </a:solidFill>
              </a:rPr>
              <a:t>grootste</a:t>
            </a:r>
            <a:r>
              <a:rPr lang="en-US" sz="2000" i="1" dirty="0">
                <a:solidFill>
                  <a:srgbClr val="0432FF"/>
                </a:solidFill>
              </a:rPr>
              <a:t> </a:t>
            </a:r>
            <a:r>
              <a:rPr lang="en-US" sz="2000" i="1" dirty="0" err="1">
                <a:solidFill>
                  <a:srgbClr val="0432FF"/>
                </a:solidFill>
              </a:rPr>
              <a:t>fototoestel</a:t>
            </a:r>
            <a:r>
              <a:rPr lang="en-US" sz="2000" i="1" dirty="0">
                <a:solidFill>
                  <a:srgbClr val="0432FF"/>
                </a:solidFill>
              </a:rPr>
              <a:t> op </a:t>
            </a:r>
            <a:r>
              <a:rPr lang="en-US" sz="2000" i="1" dirty="0" err="1">
                <a:solidFill>
                  <a:srgbClr val="0432FF"/>
                </a:solidFill>
              </a:rPr>
              <a:t>aarde</a:t>
            </a:r>
            <a:endParaRPr lang="en-US" sz="2000" i="1" dirty="0">
              <a:solidFill>
                <a:srgbClr val="0432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>
                <a:solidFill>
                  <a:srgbClr val="0432FF"/>
                </a:solidFill>
              </a:rPr>
              <a:t> 45 m x 25 m</a:t>
            </a:r>
          </a:p>
          <a:p>
            <a:pPr>
              <a:buFont typeface="Arial"/>
              <a:buChar char="•"/>
            </a:pPr>
            <a:r>
              <a:rPr lang="en-US" sz="2000" i="1" dirty="0">
                <a:solidFill>
                  <a:srgbClr val="0432FF"/>
                </a:solidFill>
              </a:rPr>
              <a:t> 3000 </a:t>
            </a:r>
            <a:r>
              <a:rPr lang="en-US" sz="2000" i="1" dirty="0" err="1">
                <a:solidFill>
                  <a:srgbClr val="0432FF"/>
                </a:solidFill>
              </a:rPr>
              <a:t>fysici</a:t>
            </a:r>
            <a:endParaRPr lang="en-US" sz="2000" i="1" dirty="0">
              <a:solidFill>
                <a:srgbClr val="0432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2268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3206" y="1629432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41949" y="6331318"/>
            <a:ext cx="7657405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“camera”: 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Atlas Experiment</a:t>
            </a:r>
          </a:p>
        </p:txBody>
      </p:sp>
    </p:spTree>
    <p:extLst>
      <p:ext uri="{BB962C8B-B14F-4D97-AF65-F5344CB8AC3E}">
        <p14:creationId xmlns:p14="http://schemas.microsoft.com/office/powerpoint/2010/main" val="1018862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6397369" y="1184645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276AB0-411E-3045-B78C-3D842B85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077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1" y="581406"/>
            <a:ext cx="2827701" cy="238522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6C9EB0-9582-674C-A74A-DC1A5B602287}"/>
              </a:ext>
            </a:extLst>
          </p:cNvPr>
          <p:cNvCxnSpPr>
            <a:cxnSpLocks/>
          </p:cNvCxnSpPr>
          <p:nvPr/>
        </p:nvCxnSpPr>
        <p:spPr bwMode="auto">
          <a:xfrm>
            <a:off x="371761" y="2987298"/>
            <a:ext cx="2769645" cy="441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B1691F-09F5-754B-8DF7-067AB37935C7}"/>
              </a:ext>
            </a:extLst>
          </p:cNvPr>
          <p:cNvCxnSpPr>
            <a:cxnSpLocks/>
          </p:cNvCxnSpPr>
          <p:nvPr/>
        </p:nvCxnSpPr>
        <p:spPr bwMode="auto">
          <a:xfrm flipH="1">
            <a:off x="3141406" y="2964426"/>
            <a:ext cx="50906" cy="508116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61F5A-E6A8-8342-B5C4-1655416439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761" y="3412001"/>
            <a:ext cx="2698490" cy="64098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98C41A-0349-B441-8658-D17468BDC8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55923" y="3472536"/>
            <a:ext cx="43539" cy="60879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6845A-D1B3-E44B-BE8E-FF36544F8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10B2F8-73DD-5D42-8476-B3E48AD61589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A76478-FDDD-034C-93D0-1AD2A8744AE1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B0A595-A4FD-0A4D-8A2B-549F3FE40BDC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B96AA-F299-8240-BA5A-689AB3070EEF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949E27-8BB5-2C4C-B053-B64C9F1E774B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70D245-535D-FF4E-B263-2E78B17098BA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5133F-9D57-674C-9DDD-C7C5D8167BBD}"/>
              </a:ext>
            </a:extLst>
          </p:cNvPr>
          <p:cNvSpPr txBox="1"/>
          <p:nvPr/>
        </p:nvSpPr>
        <p:spPr>
          <a:xfrm>
            <a:off x="3575793" y="6097976"/>
            <a:ext cx="7836845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Flavor puzzle: w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aarom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bestaan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</a:t>
            </a:r>
            <a:r>
              <a:rPr kumimoji="0" lang="en-US" sz="21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drie</a:t>
            </a:r>
            <a:r>
              <a:rPr kumimoji="0" lang="en-US" sz="21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identieke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deeltjes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8972ACD-07A6-3546-987E-2E845F2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913047" cy="762000"/>
          </a:xfrm>
        </p:spPr>
        <p:txBody>
          <a:bodyPr/>
          <a:lstStyle/>
          <a:p>
            <a:r>
              <a:rPr lang="en-US" i="1" dirty="0"/>
              <a:t>Hoe is de </a:t>
            </a:r>
            <a:r>
              <a:rPr lang="en-US" i="1" dirty="0" err="1"/>
              <a:t>antimaterie</a:t>
            </a:r>
            <a:r>
              <a:rPr lang="en-US" i="1" dirty="0"/>
              <a:t> </a:t>
            </a:r>
            <a:r>
              <a:rPr lang="en-US" i="1" dirty="0" err="1"/>
              <a:t>verdwenen</a:t>
            </a:r>
            <a:r>
              <a:rPr lang="en-US" i="1" dirty="0"/>
              <a:t> in het </a:t>
            </a:r>
            <a:r>
              <a:rPr lang="en-US" i="1" dirty="0" err="1"/>
              <a:t>universum</a:t>
            </a:r>
            <a:r>
              <a:rPr lang="en-US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8615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>
                <a:solidFill>
                  <a:schemeClr val="bg1"/>
                </a:solidFill>
                <a:latin typeface="Tahoma"/>
              </a:rPr>
              <a:t>D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FDFFC6-FA7E-8642-802A-ED33E123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9970" r="9282"/>
          <a:stretch>
            <a:fillRect/>
          </a:stretch>
        </p:blipFill>
        <p:spPr bwMode="auto">
          <a:xfrm>
            <a:off x="2191497" y="435133"/>
            <a:ext cx="8135331" cy="4932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1CB6DC67-6EA2-0643-8D82-9D2CD7D003C4}"/>
              </a:ext>
            </a:extLst>
          </p:cNvPr>
          <p:cNvGrpSpPr>
            <a:grpSpLocks/>
          </p:cNvGrpSpPr>
          <p:nvPr/>
        </p:nvGrpSpPr>
        <p:grpSpPr bwMode="auto">
          <a:xfrm>
            <a:off x="2325114" y="1338676"/>
            <a:ext cx="7772400" cy="3959225"/>
            <a:chOff x="416" y="1344"/>
            <a:chExt cx="4896" cy="2494"/>
          </a:xfrm>
        </p:grpSpPr>
        <p:pic>
          <p:nvPicPr>
            <p:cNvPr id="9" name="Picture 7" descr="bolletje_3D_geel">
              <a:extLst>
                <a:ext uri="{FF2B5EF4-FFF2-40B4-BE49-F238E27FC236}">
                  <a16:creationId xmlns:a16="http://schemas.microsoft.com/office/drawing/2014/main" id="{A001D3B0-49AC-4D4C-B0B2-EA5278991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10" name="Picture 14" descr="bolletje_3D_groen">
              <a:extLst>
                <a:ext uri="{FF2B5EF4-FFF2-40B4-BE49-F238E27FC236}">
                  <a16:creationId xmlns:a16="http://schemas.microsoft.com/office/drawing/2014/main" id="{6D133EB4-BA68-7F41-BDDB-D774AC292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ABCFC981-9343-B440-A079-2FC83F9D7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F5E8734D-C9B4-784C-8A25-8A9CA76FD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21">
              <a:extLst>
                <a:ext uri="{FF2B5EF4-FFF2-40B4-BE49-F238E27FC236}">
                  <a16:creationId xmlns:a16="http://schemas.microsoft.com/office/drawing/2014/main" id="{3B354CE5-C184-B747-9775-AB60935CC7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1ACCB1E-FBF0-464C-BB8A-50CDA9A96F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400EEA-F4F2-094C-BDA8-2C7ADFFDCE14}"/>
              </a:ext>
            </a:extLst>
          </p:cNvPr>
          <p:cNvSpPr txBox="1"/>
          <p:nvPr/>
        </p:nvSpPr>
        <p:spPr>
          <a:xfrm>
            <a:off x="3719139" y="487825"/>
            <a:ext cx="5218929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i="1" dirty="0"/>
              <a:t>QM: “</a:t>
            </a:r>
            <a:r>
              <a:rPr lang="en-GB" sz="2000" i="1" dirty="0" err="1"/>
              <a:t>Alles</a:t>
            </a:r>
            <a:r>
              <a:rPr lang="en-GB" sz="2000" i="1" dirty="0"/>
              <a:t> </a:t>
            </a:r>
            <a:r>
              <a:rPr lang="en-GB" sz="2000" i="1" dirty="0" err="1"/>
              <a:t>dat</a:t>
            </a:r>
            <a:r>
              <a:rPr lang="en-GB" sz="2000" i="1" dirty="0"/>
              <a:t> </a:t>
            </a:r>
            <a:r>
              <a:rPr lang="en-GB" sz="2000" b="1" i="1" dirty="0" err="1"/>
              <a:t>kan</a:t>
            </a:r>
            <a:r>
              <a:rPr lang="en-GB" sz="2000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 </a:t>
            </a:r>
            <a:r>
              <a:rPr lang="en-GB" sz="2000" b="1" i="1" dirty="0" err="1"/>
              <a:t>zal</a:t>
            </a:r>
            <a:r>
              <a:rPr lang="en-GB" sz="2000" b="1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”</a:t>
            </a:r>
            <a:endParaRPr lang="en-NL" sz="2000" i="1" dirty="0"/>
          </a:p>
        </p:txBody>
      </p:sp>
    </p:spTree>
    <p:extLst>
      <p:ext uri="{BB962C8B-B14F-4D97-AF65-F5344CB8AC3E}">
        <p14:creationId xmlns:p14="http://schemas.microsoft.com/office/powerpoint/2010/main" val="4132777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HiggsGRID.mp4">
            <a:hlinkClick r:id="" action="ppaction://media"/>
            <a:extLst>
              <a:ext uri="{FF2B5EF4-FFF2-40B4-BE49-F238E27FC236}">
                <a16:creationId xmlns:a16="http://schemas.microsoft.com/office/drawing/2014/main" id="{D28BD571-2A8D-0247-A42F-131AF8AA5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106" y="973962"/>
            <a:ext cx="6502400" cy="3657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53206D-D373-2D46-8F5F-6307C4A1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19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Elementaire</a:t>
            </a:r>
            <a:r>
              <a:rPr lang="en-US" dirty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u="sng">
                  <a:solidFill>
                    <a:srgbClr val="FFFF99"/>
                  </a:solidFill>
                  <a:latin typeface="Tahoma" pitchFamily="34" charset="0"/>
                </a:rPr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+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2/3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0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>
                <a:solidFill>
                  <a:srgbClr val="FFFF99"/>
                </a:solidFill>
                <a:latin typeface="Tahoma" pitchFamily="34" charset="0"/>
              </a:rPr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99"/>
                </a:solidFill>
                <a:latin typeface="Tahoma" pitchFamily="34" charset="0"/>
              </a:rPr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  <a:endParaRPr lang="en-US" sz="3200" b="1">
                  <a:solidFill>
                    <a:srgbClr val="990033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(1895)</a:t>
              </a:r>
            </a:p>
          </p:txBody>
        </p:sp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FFFFFF"/>
                  </a:solidFill>
                  <a:latin typeface="Tahoma" pitchFamily="34" charset="0"/>
                </a:rPr>
                <a:t>(1956)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5949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6678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0ED84FE-1506-734E-A379-757A9F7339F0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006ED7-B4B9-5245-9FB9-7299FDFB9396}"/>
              </a:ext>
            </a:extLst>
          </p:cNvPr>
          <p:cNvSpPr txBox="1"/>
          <p:nvPr/>
        </p:nvSpPr>
        <p:spPr>
          <a:xfrm>
            <a:off x="6408195" y="3294395"/>
            <a:ext cx="5279522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anti-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978164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6096000" y="3164215"/>
            <a:ext cx="4806950" cy="52322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30F94CA-5854-0541-A9FE-B06223E1BA09}"/>
              </a:ext>
            </a:extLst>
          </p:cNvPr>
          <p:cNvSpPr txBox="1"/>
          <p:nvPr/>
        </p:nvSpPr>
        <p:spPr>
          <a:xfrm>
            <a:off x="996675" y="3240965"/>
            <a:ext cx="10329494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“Flavor puzzle”: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Waarom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bestaan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er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van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34925560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Ontdekking van het Higgs deeltje</a:t>
            </a:r>
          </a:p>
        </p:txBody>
      </p:sp>
    </p:spTree>
    <p:extLst>
      <p:ext uri="{BB962C8B-B14F-4D97-AF65-F5344CB8AC3E}">
        <p14:creationId xmlns:p14="http://schemas.microsoft.com/office/powerpoint/2010/main" val="284585599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Ontdekking van het Higgs deeltje</a:t>
            </a:r>
          </a:p>
        </p:txBody>
      </p:sp>
      <p:pic>
        <p:nvPicPr>
          <p:cNvPr id="4" name="HiggsGRID.mp4">
            <a:hlinkClick r:id="" action="ppaction://media"/>
            <a:extLst>
              <a:ext uri="{FF2B5EF4-FFF2-40B4-BE49-F238E27FC236}">
                <a16:creationId xmlns:a16="http://schemas.microsoft.com/office/drawing/2014/main" id="{B052A41F-023A-0241-B46A-BAA779654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41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Higgs: data </a:t>
            </a:r>
            <a:r>
              <a:rPr lang="en-US" dirty="0" err="1"/>
              <a:t>verzamelen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</a:t>
            </a:r>
            <a:r>
              <a:rPr lang="en-US" dirty="0" err="1"/>
              <a:t>testen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059" y="2218218"/>
            <a:ext cx="2055691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3366FF"/>
                </a:solidFill>
              </a:rPr>
              <a:t>Ontdekking</a:t>
            </a:r>
            <a:endParaRPr lang="en-US" sz="2400" dirty="0">
              <a:solidFill>
                <a:srgbClr val="3366FF"/>
              </a:solidFill>
            </a:endParaRPr>
          </a:p>
          <a:p>
            <a:r>
              <a:rPr lang="en-US" sz="2400" dirty="0">
                <a:solidFill>
                  <a:srgbClr val="3366FF"/>
                </a:solidFill>
              </a:rPr>
              <a:t>Higgs </a:t>
            </a:r>
            <a:r>
              <a:rPr lang="en-US" sz="2400" dirty="0" err="1">
                <a:solidFill>
                  <a:srgbClr val="3366FF"/>
                </a:solidFill>
              </a:rPr>
              <a:t>deeltje</a:t>
            </a:r>
            <a:r>
              <a:rPr lang="en-US" sz="2400" dirty="0">
                <a:solidFill>
                  <a:srgbClr val="3366FF"/>
                </a:solidFill>
              </a:rPr>
              <a:t>!</a:t>
            </a: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4415073" y="2789505"/>
            <a:ext cx="335851" cy="451485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47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02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00FFFF"/>
                </a:solidFill>
              </a:rPr>
              <a:t>pp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63602" y="30480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97002" y="33528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406602" y="24384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300366" y="2651126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6430930" y="6002729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  <p:pic>
        <p:nvPicPr>
          <p:cNvPr id="9" name="Picture 8" descr="ScientistBlinked.jpg">
            <a:extLst>
              <a:ext uri="{FF2B5EF4-FFF2-40B4-BE49-F238E27FC236}">
                <a16:creationId xmlns:a16="http://schemas.microsoft.com/office/drawing/2014/main" id="{20C6E598-4AAE-98B3-5142-CAE151FD1B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9491" y="1308847"/>
            <a:ext cx="3381513" cy="49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1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1418" y="3583365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194" y="4088174"/>
            <a:ext cx="4853018" cy="26209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842793"/>
            <a:ext cx="3972822" cy="30364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194" y="851672"/>
            <a:ext cx="4853018" cy="3033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4088175"/>
            <a:ext cx="3972822" cy="26189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625183" y="1219745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CC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8906" y="95899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5366" y="408366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Sydney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2214975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86382" y="916809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Amsterdam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71806" y="4100322"/>
            <a:ext cx="2612663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0989" y="216589"/>
            <a:ext cx="461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Bekendmaking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Higgs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ontdekking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991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1: </a:t>
            </a:r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7" name="Picture 6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45791538-FF64-9548-951C-C9663DA7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54" y="3995052"/>
            <a:ext cx="3344037" cy="28207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DA1F6766-0FFC-F24B-96F4-8DB43EF4D99F}"/>
              </a:ext>
            </a:extLst>
          </p:cNvPr>
          <p:cNvGrpSpPr>
            <a:grpSpLocks/>
          </p:cNvGrpSpPr>
          <p:nvPr/>
        </p:nvGrpSpPr>
        <p:grpSpPr bwMode="auto">
          <a:xfrm>
            <a:off x="7070266" y="387351"/>
            <a:ext cx="4213225" cy="2486025"/>
            <a:chOff x="0" y="175"/>
            <a:chExt cx="2654" cy="1566"/>
          </a:xfrm>
        </p:grpSpPr>
        <p:pic>
          <p:nvPicPr>
            <p:cNvPr id="8" name="Picture 5" descr="atoom_3D">
              <a:extLst>
                <a:ext uri="{FF2B5EF4-FFF2-40B4-BE49-F238E27FC236}">
                  <a16:creationId xmlns:a16="http://schemas.microsoft.com/office/drawing/2014/main" id="{C01A0856-9807-6E4A-98D3-6C0773747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4A8B0368-241F-1749-A617-B26689EBC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52" name="Oval 7">
                <a:extLst>
                  <a:ext uri="{FF2B5EF4-FFF2-40B4-BE49-F238E27FC236}">
                    <a16:creationId xmlns:a16="http://schemas.microsoft.com/office/drawing/2014/main" id="{1324DF12-646C-5B43-ADA4-51CF92C03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" name="Oval 8">
                <a:extLst>
                  <a:ext uri="{FF2B5EF4-FFF2-40B4-BE49-F238E27FC236}">
                    <a16:creationId xmlns:a16="http://schemas.microsoft.com/office/drawing/2014/main" id="{D03986C4-F06A-DE4A-91F3-B95EEABF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Line 9">
                <a:extLst>
                  <a:ext uri="{FF2B5EF4-FFF2-40B4-BE49-F238E27FC236}">
                    <a16:creationId xmlns:a16="http://schemas.microsoft.com/office/drawing/2014/main" id="{2C4B01B6-9B3D-DD48-95A2-E0E6B808B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Line 10">
                <a:extLst>
                  <a:ext uri="{FF2B5EF4-FFF2-40B4-BE49-F238E27FC236}">
                    <a16:creationId xmlns:a16="http://schemas.microsoft.com/office/drawing/2014/main" id="{550DB4F9-8C29-4C4F-9721-AD6C197B3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1" descr="atoomkern_3D">
              <a:extLst>
                <a:ext uri="{FF2B5EF4-FFF2-40B4-BE49-F238E27FC236}">
                  <a16:creationId xmlns:a16="http://schemas.microsoft.com/office/drawing/2014/main" id="{81D3490E-1692-E240-85A5-E0AA7B68C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9254B7E3-CC22-D044-A8E3-46FA9AF47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48" name="Oval 13">
                <a:extLst>
                  <a:ext uri="{FF2B5EF4-FFF2-40B4-BE49-F238E27FC236}">
                    <a16:creationId xmlns:a16="http://schemas.microsoft.com/office/drawing/2014/main" id="{34009960-E64D-4446-9737-8BE65933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" name="Oval 14">
                <a:extLst>
                  <a:ext uri="{FF2B5EF4-FFF2-40B4-BE49-F238E27FC236}">
                    <a16:creationId xmlns:a16="http://schemas.microsoft.com/office/drawing/2014/main" id="{D635AFE4-4021-A64C-8A1E-44AD378DE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8EB9DE2F-EEAC-564E-BF2E-D3421B631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0BCD6B9F-4BDB-3643-ACDF-F8C198293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46EB0064-E9AA-664D-B827-D4CB13B20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id="{143AE6AF-8F3A-1646-93E7-EC5985153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19">
                <a:extLst>
                  <a:ext uri="{FF2B5EF4-FFF2-40B4-BE49-F238E27FC236}">
                    <a16:creationId xmlns:a16="http://schemas.microsoft.com/office/drawing/2014/main" id="{AA13F8BC-3967-6A4D-A082-0D7240D33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Line 20">
                <a:extLst>
                  <a:ext uri="{FF2B5EF4-FFF2-40B4-BE49-F238E27FC236}">
                    <a16:creationId xmlns:a16="http://schemas.microsoft.com/office/drawing/2014/main" id="{3326F90E-250F-CD40-AE66-C8FA41733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Line 21">
                <a:extLst>
                  <a:ext uri="{FF2B5EF4-FFF2-40B4-BE49-F238E27FC236}">
                    <a16:creationId xmlns:a16="http://schemas.microsoft.com/office/drawing/2014/main" id="{8352B544-156A-D640-BA35-C1081D174F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422B1075-7153-1044-AC5B-8AEAAB6BC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40" name="Picture 23" descr="bolletje_3D_rood">
                <a:extLst>
                  <a:ext uri="{FF2B5EF4-FFF2-40B4-BE49-F238E27FC236}">
                    <a16:creationId xmlns:a16="http://schemas.microsoft.com/office/drawing/2014/main" id="{94AC700A-1A0C-4948-8397-2908453F8E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41" name="Picture 24" descr="bolletje_3D_geel">
                <a:extLst>
                  <a:ext uri="{FF2B5EF4-FFF2-40B4-BE49-F238E27FC236}">
                    <a16:creationId xmlns:a16="http://schemas.microsoft.com/office/drawing/2014/main" id="{98F38C8B-D014-9046-AB36-69F536A86C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42" name="Picture 25" descr="bolletje_3D_groen">
                <a:extLst>
                  <a:ext uri="{FF2B5EF4-FFF2-40B4-BE49-F238E27FC236}">
                    <a16:creationId xmlns:a16="http://schemas.microsoft.com/office/drawing/2014/main" id="{098654A1-A2B8-A14E-8F84-541CBB6EE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43" name="Picture 26" descr="bolletje_3D_groen">
                <a:extLst>
                  <a:ext uri="{FF2B5EF4-FFF2-40B4-BE49-F238E27FC236}">
                    <a16:creationId xmlns:a16="http://schemas.microsoft.com/office/drawing/2014/main" id="{8F35E5C7-1B20-A844-B5AA-0E208FE575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id="{22FEA3A3-5E3B-E044-BFA9-FFF8EECD0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36" name="Picture 28" descr="bolletje_3D_blauw">
                <a:extLst>
                  <a:ext uri="{FF2B5EF4-FFF2-40B4-BE49-F238E27FC236}">
                    <a16:creationId xmlns:a16="http://schemas.microsoft.com/office/drawing/2014/main" id="{A8E60E28-962F-B54F-89BB-745B01E18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37" name="Picture 29" descr="bolletje_3D_geel">
                <a:extLst>
                  <a:ext uri="{FF2B5EF4-FFF2-40B4-BE49-F238E27FC236}">
                    <a16:creationId xmlns:a16="http://schemas.microsoft.com/office/drawing/2014/main" id="{C3B8FA55-0552-F947-B0AB-72346F8EA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8" name="Picture 30" descr="bolletje_3D_geel">
                <a:extLst>
                  <a:ext uri="{FF2B5EF4-FFF2-40B4-BE49-F238E27FC236}">
                    <a16:creationId xmlns:a16="http://schemas.microsoft.com/office/drawing/2014/main" id="{5C4F78C1-61A1-D145-BB77-39A96EEEE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9" name="Picture 31" descr="bolletje_3D_groen">
                <a:extLst>
                  <a:ext uri="{FF2B5EF4-FFF2-40B4-BE49-F238E27FC236}">
                    <a16:creationId xmlns:a16="http://schemas.microsoft.com/office/drawing/2014/main" id="{6112A208-B5BE-1E4A-AA15-AB950E4C4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32" descr="bolletje_3D_groen_d">
              <a:extLst>
                <a:ext uri="{FF2B5EF4-FFF2-40B4-BE49-F238E27FC236}">
                  <a16:creationId xmlns:a16="http://schemas.microsoft.com/office/drawing/2014/main" id="{EC67B7D2-50AE-EC4E-B3CB-3A8150683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16" name="Picture 33" descr="bolletje_3D_geel_u">
              <a:extLst>
                <a:ext uri="{FF2B5EF4-FFF2-40B4-BE49-F238E27FC236}">
                  <a16:creationId xmlns:a16="http://schemas.microsoft.com/office/drawing/2014/main" id="{73CFA201-FE2B-344F-967D-070B77C3F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9D4A79EB-B1BE-A746-AB41-FAA829F1F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32" name="Oval 35">
                <a:extLst>
                  <a:ext uri="{FF2B5EF4-FFF2-40B4-BE49-F238E27FC236}">
                    <a16:creationId xmlns:a16="http://schemas.microsoft.com/office/drawing/2014/main" id="{3AACCA62-41A2-3D48-8084-762A09A10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6">
                <a:extLst>
                  <a:ext uri="{FF2B5EF4-FFF2-40B4-BE49-F238E27FC236}">
                    <a16:creationId xmlns:a16="http://schemas.microsoft.com/office/drawing/2014/main" id="{503C117B-1581-9644-A76F-9B6CEC7A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Line 37">
                <a:extLst>
                  <a:ext uri="{FF2B5EF4-FFF2-40B4-BE49-F238E27FC236}">
                    <a16:creationId xmlns:a16="http://schemas.microsoft.com/office/drawing/2014/main" id="{60C36E59-8031-4646-BFD4-5C014CDAA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Line 38">
                <a:extLst>
                  <a:ext uri="{FF2B5EF4-FFF2-40B4-BE49-F238E27FC236}">
                    <a16:creationId xmlns:a16="http://schemas.microsoft.com/office/drawing/2014/main" id="{322FD422-825B-D74C-BB32-6B20294BB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39">
              <a:extLst>
                <a:ext uri="{FF2B5EF4-FFF2-40B4-BE49-F238E27FC236}">
                  <a16:creationId xmlns:a16="http://schemas.microsoft.com/office/drawing/2014/main" id="{C7724896-5856-CB4B-AE00-17EF3C41D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28" name="Oval 40">
                <a:extLst>
                  <a:ext uri="{FF2B5EF4-FFF2-40B4-BE49-F238E27FC236}">
                    <a16:creationId xmlns:a16="http://schemas.microsoft.com/office/drawing/2014/main" id="{BC296CAE-AD8B-5B4B-A40F-965BE0E17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41">
                <a:extLst>
                  <a:ext uri="{FF2B5EF4-FFF2-40B4-BE49-F238E27FC236}">
                    <a16:creationId xmlns:a16="http://schemas.microsoft.com/office/drawing/2014/main" id="{97757551-CB50-9E47-85AC-4B49F0D12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Line 42">
                <a:extLst>
                  <a:ext uri="{FF2B5EF4-FFF2-40B4-BE49-F238E27FC236}">
                    <a16:creationId xmlns:a16="http://schemas.microsoft.com/office/drawing/2014/main" id="{96BC1AE5-E748-FF4A-831E-16CB05548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9ED71AA-03EB-D247-8682-EC228BD9B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44">
              <a:extLst>
                <a:ext uri="{FF2B5EF4-FFF2-40B4-BE49-F238E27FC236}">
                  <a16:creationId xmlns:a16="http://schemas.microsoft.com/office/drawing/2014/main" id="{C4746294-3DDF-A448-8FFB-A36AAADFB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24" name="Oval 45">
                <a:extLst>
                  <a:ext uri="{FF2B5EF4-FFF2-40B4-BE49-F238E27FC236}">
                    <a16:creationId xmlns:a16="http://schemas.microsoft.com/office/drawing/2014/main" id="{67DCEB3A-DC38-BE48-B58F-53135E80C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F4988F52-DB96-4E41-8E4F-3C168E93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47">
                <a:extLst>
                  <a:ext uri="{FF2B5EF4-FFF2-40B4-BE49-F238E27FC236}">
                    <a16:creationId xmlns:a16="http://schemas.microsoft.com/office/drawing/2014/main" id="{A484E1A5-FE7D-1C4B-BAF2-2F02C813F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48">
                <a:extLst>
                  <a:ext uri="{FF2B5EF4-FFF2-40B4-BE49-F238E27FC236}">
                    <a16:creationId xmlns:a16="http://schemas.microsoft.com/office/drawing/2014/main" id="{E13CFEFC-AE30-4D4B-9EB8-950DE4A74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49" descr="bolletje_3D_bruin_e">
              <a:extLst>
                <a:ext uri="{FF2B5EF4-FFF2-40B4-BE49-F238E27FC236}">
                  <a16:creationId xmlns:a16="http://schemas.microsoft.com/office/drawing/2014/main" id="{CF25B6EE-2ED6-C344-9D7B-DF9390791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21" name="Group 50">
              <a:extLst>
                <a:ext uri="{FF2B5EF4-FFF2-40B4-BE49-F238E27FC236}">
                  <a16:creationId xmlns:a16="http://schemas.microsoft.com/office/drawing/2014/main" id="{FDFDD869-710E-394D-AD3C-D79B0D500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22" name="Picture 51">
                <a:extLst>
                  <a:ext uri="{FF2B5EF4-FFF2-40B4-BE49-F238E27FC236}">
                    <a16:creationId xmlns:a16="http://schemas.microsoft.com/office/drawing/2014/main" id="{E493C1CE-3C92-CA44-9FDE-866030DD5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52">
                <a:extLst>
                  <a:ext uri="{FF2B5EF4-FFF2-40B4-BE49-F238E27FC236}">
                    <a16:creationId xmlns:a16="http://schemas.microsoft.com/office/drawing/2014/main" id="{5BAD0888-2A79-554F-9D7A-D503B23983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82304568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15" y="1935757"/>
            <a:ext cx="7151532" cy="429091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41252" y="6226676"/>
            <a:ext cx="235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Francois </a:t>
            </a:r>
            <a:r>
              <a:rPr lang="en-US" sz="2400" dirty="0" err="1">
                <a:solidFill>
                  <a:srgbClr val="FFFF00"/>
                </a:solidFill>
              </a:rPr>
              <a:t>E</a:t>
            </a:r>
            <a:r>
              <a:rPr lang="en-US" sz="2400" dirty="0" err="1">
                <a:solidFill>
                  <a:schemeClr val="bg1"/>
                </a:solidFill>
              </a:rPr>
              <a:t>nglert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82070" y="6226676"/>
            <a:ext cx="1737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Peter </a:t>
            </a:r>
            <a:r>
              <a:rPr lang="en-US" sz="2400" dirty="0">
                <a:solidFill>
                  <a:srgbClr val="FFFF00"/>
                </a:solidFill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iggs</a:t>
            </a:r>
          </a:p>
        </p:txBody>
      </p:sp>
      <p:sp>
        <p:nvSpPr>
          <p:cNvPr id="9" name="Up Ribbon 8"/>
          <p:cNvSpPr/>
          <p:nvPr/>
        </p:nvSpPr>
        <p:spPr>
          <a:xfrm>
            <a:off x="5589407" y="329953"/>
            <a:ext cx="4935161" cy="1288235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2013 Nobel </a:t>
            </a:r>
            <a:r>
              <a:rPr lang="en-US" dirty="0" err="1"/>
              <a:t>prijs</a:t>
            </a:r>
            <a:r>
              <a:rPr lang="en-US" dirty="0"/>
              <a:t> in </a:t>
            </a:r>
            <a:r>
              <a:rPr lang="en-US" dirty="0" err="1"/>
              <a:t>Natuurkunde</a:t>
            </a:r>
            <a:r>
              <a:rPr lang="en-US" dirty="0"/>
              <a:t>  </a:t>
            </a:r>
          </a:p>
        </p:txBody>
      </p:sp>
      <p:pic>
        <p:nvPicPr>
          <p:cNvPr id="1026" name="Picture 2" descr="A mechanism for mass – CERN Courier">
            <a:extLst>
              <a:ext uri="{FF2B5EF4-FFF2-40B4-BE49-F238E27FC236}">
                <a16:creationId xmlns:a16="http://schemas.microsoft.com/office/drawing/2014/main" id="{66409B6A-3B8F-45D4-2A99-55F33097A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12471"/>
          <a:stretch/>
        </p:blipFill>
        <p:spPr bwMode="auto">
          <a:xfrm>
            <a:off x="588808" y="2642603"/>
            <a:ext cx="3155578" cy="35687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4ECB55-E39F-0D08-03C7-03E627A97169}"/>
              </a:ext>
            </a:extLst>
          </p:cNvPr>
          <p:cNvSpPr txBox="1"/>
          <p:nvPr/>
        </p:nvSpPr>
        <p:spPr>
          <a:xfrm>
            <a:off x="1273099" y="6211303"/>
            <a:ext cx="1910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Robert </a:t>
            </a:r>
            <a:r>
              <a:rPr lang="en-US" sz="2400" dirty="0" err="1">
                <a:solidFill>
                  <a:srgbClr val="FFFF00"/>
                </a:solidFill>
              </a:rPr>
              <a:t>B</a:t>
            </a:r>
            <a:r>
              <a:rPr lang="en-US" sz="2400" dirty="0" err="1">
                <a:solidFill>
                  <a:schemeClr val="bg1"/>
                </a:solidFill>
              </a:rPr>
              <a:t>rout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1265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8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43156-6247-F341-B10A-1A5D80E2D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3920954"/>
            <a:ext cx="2944734" cy="2671412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08218" y="3179616"/>
            <a:ext cx="8307706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4: </a:t>
            </a:r>
            <a:r>
              <a:rPr lang="en-US" sz="4000" dirty="0" err="1"/>
              <a:t>Krachten</a:t>
            </a:r>
            <a:r>
              <a:rPr lang="en-US" sz="4000" dirty="0">
                <a:solidFill>
                  <a:schemeClr val="bg1"/>
                </a:solidFill>
              </a:rPr>
              <a:t>: “</a:t>
            </a:r>
            <a:r>
              <a:rPr lang="en-US" sz="4000" dirty="0" err="1">
                <a:solidFill>
                  <a:schemeClr val="bg1"/>
                </a:solidFill>
              </a:rPr>
              <a:t>Standaard</a:t>
            </a:r>
            <a:r>
              <a:rPr lang="en-US" sz="4000" dirty="0">
                <a:solidFill>
                  <a:schemeClr val="bg1"/>
                </a:solidFill>
              </a:rPr>
              <a:t>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9" name="Picture 4" descr="Will we all die because of the Higgs field?">
            <a:extLst>
              <a:ext uri="{FF2B5EF4-FFF2-40B4-BE49-F238E27FC236}">
                <a16:creationId xmlns:a16="http://schemas.microsoft.com/office/drawing/2014/main" id="{A27181BB-3D7A-7D41-A824-3EB770AB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512616"/>
            <a:ext cx="3048000" cy="2667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7773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A4ED-E275-A542-B4A9-F36FEBFD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Krachten</a:t>
            </a:r>
            <a:r>
              <a:rPr lang="en-US" dirty="0"/>
              <a:t> in Quantum </a:t>
            </a:r>
            <a:r>
              <a:rPr lang="en-US" dirty="0" err="1"/>
              <a:t>Mechanica</a:t>
            </a:r>
            <a:r>
              <a:rPr lang="en-US" dirty="0"/>
              <a:t>: </a:t>
            </a:r>
            <a:r>
              <a:rPr lang="en-US" dirty="0" err="1"/>
              <a:t>deeltjesuitwisseling</a:t>
            </a:r>
            <a:r>
              <a:rPr lang="en-US" dirty="0"/>
              <a:t> </a:t>
            </a:r>
          </a:p>
        </p:txBody>
      </p:sp>
      <p:pic>
        <p:nvPicPr>
          <p:cNvPr id="4" name="Picture 3" descr="BoatsParticleExchange.jpg">
            <a:extLst>
              <a:ext uri="{FF2B5EF4-FFF2-40B4-BE49-F238E27FC236}">
                <a16:creationId xmlns:a16="http://schemas.microsoft.com/office/drawing/2014/main" id="{DE7630D6-13E1-284B-9D83-46FBD3451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12" y="935242"/>
            <a:ext cx="6607372" cy="23951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7F42F-FEF8-B748-83A5-D275F235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913" y="3666926"/>
            <a:ext cx="6595488" cy="27749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970764" y="3013501"/>
            <a:ext cx="2611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Er is </a:t>
            </a:r>
            <a:r>
              <a:rPr lang="en-US" sz="2400" dirty="0" err="1">
                <a:solidFill>
                  <a:srgbClr val="FFFF00"/>
                </a:solidFill>
              </a:rPr>
              <a:t>geen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“</a:t>
            </a:r>
            <a:r>
              <a:rPr lang="en-US" sz="2400" dirty="0" err="1">
                <a:solidFill>
                  <a:srgbClr val="FFFF00"/>
                </a:solidFill>
              </a:rPr>
              <a:t>aktie</a:t>
            </a:r>
            <a:r>
              <a:rPr lang="en-US" sz="2400" dirty="0">
                <a:solidFill>
                  <a:srgbClr val="FFFF00"/>
                </a:solidFill>
              </a:rPr>
              <a:t> op </a:t>
            </a:r>
            <a:r>
              <a:rPr lang="en-US" sz="2400" dirty="0" err="1">
                <a:solidFill>
                  <a:srgbClr val="FFFF00"/>
                </a:solidFill>
              </a:rPr>
              <a:t>afstand</a:t>
            </a:r>
            <a:r>
              <a:rPr lang="en-US" sz="2400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6FB89-0D49-8D4A-94C1-62F8C2009662}"/>
              </a:ext>
            </a:extLst>
          </p:cNvPr>
          <p:cNvSpPr txBox="1"/>
          <p:nvPr/>
        </p:nvSpPr>
        <p:spPr>
          <a:xfrm>
            <a:off x="8480378" y="1479509"/>
            <a:ext cx="280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FFFF"/>
                </a:solidFill>
              </a:rPr>
              <a:t>“</a:t>
            </a:r>
            <a:r>
              <a:rPr lang="en-US" sz="2400" dirty="0" err="1">
                <a:solidFill>
                  <a:srgbClr val="66FFFF"/>
                </a:solidFill>
              </a:rPr>
              <a:t>Afstotende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kracht</a:t>
            </a:r>
            <a:r>
              <a:rPr lang="en-US" sz="2400" dirty="0">
                <a:solidFill>
                  <a:srgbClr val="66FFFF"/>
                </a:solidFill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73D3E-0269-8C4D-B836-0F7E462BFB80}"/>
              </a:ext>
            </a:extLst>
          </p:cNvPr>
          <p:cNvSpPr txBox="1"/>
          <p:nvPr/>
        </p:nvSpPr>
        <p:spPr>
          <a:xfrm>
            <a:off x="8480378" y="5274995"/>
            <a:ext cx="3213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FFFF"/>
                </a:solidFill>
              </a:rPr>
              <a:t>“</a:t>
            </a:r>
            <a:r>
              <a:rPr lang="en-US" sz="2400" dirty="0" err="1">
                <a:solidFill>
                  <a:srgbClr val="66FFFF"/>
                </a:solidFill>
              </a:rPr>
              <a:t>Aantrekkende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kracht</a:t>
            </a:r>
            <a:r>
              <a:rPr lang="en-US" sz="2400" dirty="0">
                <a:solidFill>
                  <a:srgbClr val="66FFFF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2253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92277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7889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</p:spTree>
    <p:extLst>
      <p:ext uri="{BB962C8B-B14F-4D97-AF65-F5344CB8AC3E}">
        <p14:creationId xmlns:p14="http://schemas.microsoft.com/office/powerpoint/2010/main" val="208837275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92277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7889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37" name="Picture 36" descr="feynman-diagram-tattoo-1.jpg">
            <a:extLst>
              <a:ext uri="{FF2B5EF4-FFF2-40B4-BE49-F238E27FC236}">
                <a16:creationId xmlns:a16="http://schemas.microsoft.com/office/drawing/2014/main" id="{93CD93AE-79E8-044C-8DEA-2DF52491499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3077" y="3727134"/>
            <a:ext cx="3796768" cy="28475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8" name="Picture 37" descr="Richard_Feynman.jpg">
            <a:extLst>
              <a:ext uri="{FF2B5EF4-FFF2-40B4-BE49-F238E27FC236}">
                <a16:creationId xmlns:a16="http://schemas.microsoft.com/office/drawing/2014/main" id="{6C6DC75E-DA4B-0945-996A-9ACEEF5787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5579" y="3857084"/>
            <a:ext cx="1946016" cy="272442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40AA35E-CB8C-754B-BB22-EC4501753813}"/>
              </a:ext>
            </a:extLst>
          </p:cNvPr>
          <p:cNvSpPr txBox="1">
            <a:spLocks/>
          </p:cNvSpPr>
          <p:nvPr/>
        </p:nvSpPr>
        <p:spPr bwMode="auto">
          <a:xfrm>
            <a:off x="8819659" y="5760395"/>
            <a:ext cx="1436731" cy="59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?!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DD3F53-8731-ED46-B302-4C4648038329}"/>
              </a:ext>
            </a:extLst>
          </p:cNvPr>
          <p:cNvCxnSpPr>
            <a:cxnSpLocks/>
          </p:cNvCxnSpPr>
          <p:nvPr/>
        </p:nvCxnSpPr>
        <p:spPr bwMode="auto">
          <a:xfrm>
            <a:off x="5896565" y="5358384"/>
            <a:ext cx="1368399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93CEF3-8BBB-8E49-82C9-017C1531FBC3}"/>
              </a:ext>
            </a:extLst>
          </p:cNvPr>
          <p:cNvSpPr txBox="1"/>
          <p:nvPr/>
        </p:nvSpPr>
        <p:spPr>
          <a:xfrm>
            <a:off x="1091943" y="6205378"/>
            <a:ext cx="194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Richard Feynman</a:t>
            </a:r>
          </a:p>
        </p:txBody>
      </p:sp>
    </p:spTree>
    <p:extLst>
      <p:ext uri="{BB962C8B-B14F-4D97-AF65-F5344CB8AC3E}">
        <p14:creationId xmlns:p14="http://schemas.microsoft.com/office/powerpoint/2010/main" val="680200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Sterk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Krachten</a:t>
            </a:r>
            <a:r>
              <a:rPr lang="en-US" dirty="0"/>
              <a:t>?</a:t>
            </a:r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91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8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4638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0.0001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37159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36003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60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9291" y="5556815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38704" y="5535435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Strength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628391" y="3285767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688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411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6A59-2592-EB43-A575-4C7EA32B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Het Standaardmodel: Deeltjes en Krachten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130CF-F8CC-534D-8489-EEB2245B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4" descr="Will we all die because of the Higgs field?">
            <a:extLst>
              <a:ext uri="{FF2B5EF4-FFF2-40B4-BE49-F238E27FC236}">
                <a16:creationId xmlns:a16="http://schemas.microsoft.com/office/drawing/2014/main" id="{C04D3909-83C2-5447-A36F-3E5C1620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3" y="1708132"/>
            <a:ext cx="4577172" cy="400502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14EE2-337F-BE4A-A269-DCE28BEA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64843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22" y="855957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67" y="1398813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676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Standaard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Model: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Theorie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79" y="514351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6" name="Picture 5" descr="PeterVanStraaten3.jpg">
            <a:extLst>
              <a:ext uri="{FF2B5EF4-FFF2-40B4-BE49-F238E27FC236}">
                <a16:creationId xmlns:a16="http://schemas.microsoft.com/office/drawing/2014/main" id="{0FC2E8FB-18A0-6B08-DE92-28BF9A3E8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27" y="1223925"/>
            <a:ext cx="3921794" cy="51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82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676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Tahoma" pitchFamily="34" charset="0"/>
              </a:rPr>
              <a:t>Het </a:t>
            </a:r>
            <a:r>
              <a:rPr lang="en-US" sz="2800" b="1" dirty="0" err="1">
                <a:solidFill>
                  <a:srgbClr val="FFFFFF"/>
                </a:solidFill>
                <a:latin typeface="Tahoma" pitchFamily="34" charset="0"/>
              </a:rPr>
              <a:t>Standaard</a:t>
            </a:r>
            <a:r>
              <a:rPr lang="en-US" sz="2800" b="1" dirty="0">
                <a:solidFill>
                  <a:srgbClr val="FFFFFF"/>
                </a:solidFill>
                <a:latin typeface="Tahoma" pitchFamily="34" charset="0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414174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45973" y="5791200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Atoomkern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161385">
            <a:off x="4427791" y="4040521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A467F2F-6F07-9743-A673-27760D78B0F2}"/>
              </a:ext>
            </a:extLst>
          </p:cNvPr>
          <p:cNvSpPr/>
          <p:nvPr/>
        </p:nvSpPr>
        <p:spPr bwMode="auto">
          <a:xfrm>
            <a:off x="3186862" y="3836824"/>
            <a:ext cx="1401855" cy="585467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14DD15-2CEF-B34B-AD2E-3CE7F77F39B7}"/>
              </a:ext>
            </a:extLst>
          </p:cNvPr>
          <p:cNvSpPr/>
          <p:nvPr/>
        </p:nvSpPr>
        <p:spPr bwMode="auto">
          <a:xfrm>
            <a:off x="8783524" y="2445315"/>
            <a:ext cx="1526213" cy="54043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D6AE4F-D6F7-8746-A933-6A6A18D51A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3684" y="2860325"/>
            <a:ext cx="3879898" cy="110186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66FF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29" name="image8.jpeg" descr="image8.jpeg">
            <a:extLst>
              <a:ext uri="{FF2B5EF4-FFF2-40B4-BE49-F238E27FC236}">
                <a16:creationId xmlns:a16="http://schemas.microsoft.com/office/drawing/2014/main" id="{8F5BF7A1-10DB-5F4B-8023-28DBC540AC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/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NL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393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ubble Ultra Deep Field">
            <a:extLst>
              <a:ext uri="{FF2B5EF4-FFF2-40B4-BE49-F238E27FC236}">
                <a16:creationId xmlns:a16="http://schemas.microsoft.com/office/drawing/2014/main" id="{0EEA5A4F-AEB4-1269-0F97-7535C1B5A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804" y="1374964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206699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ubble Ultra Deep Field">
            <a:extLst>
              <a:ext uri="{FF2B5EF4-FFF2-40B4-BE49-F238E27FC236}">
                <a16:creationId xmlns:a16="http://schemas.microsoft.com/office/drawing/2014/main" id="{45142F95-9CE6-90FE-498E-A9ACA778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02" y="557835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804" y="1374964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073900" y="268340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475101" y="254652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778411" y="155377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1273" y="3915277"/>
            <a:ext cx="2367525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Quantum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deeltjes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van 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natuur-krachten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101" y="522080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8144295" y="5284025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71729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ubble Ultra Deep Field">
            <a:extLst>
              <a:ext uri="{FF2B5EF4-FFF2-40B4-BE49-F238E27FC236}">
                <a16:creationId xmlns:a16="http://schemas.microsoft.com/office/drawing/2014/main" id="{3E6F2E82-954C-E9A2-2D8F-D9E5D8BC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09402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353201" y="1793718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28956" y="1781805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5" y="5010276"/>
            <a:ext cx="1817053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Bouwstenen</a:t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van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0C7FF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300" y="487340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4861218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ubble Ultra Deep Field">
            <a:extLst>
              <a:ext uri="{FF2B5EF4-FFF2-40B4-BE49-F238E27FC236}">
                <a16:creationId xmlns:a16="http://schemas.microsoft.com/office/drawing/2014/main" id="{6CB64786-B6BA-6DE5-FB45-C0572937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0702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Het ‘Higgs’ veld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vult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het vacuum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43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4681401" y="3401998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453056" y="5405552"/>
            <a:ext cx="3946004" cy="1095642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</a:effectLst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1964: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Standaard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Model </a:t>
            </a:r>
            <a:r>
              <a:rPr kumimoji="0" lang="en-US" sz="2200" b="0" i="1" u="sng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voorspelling</a:t>
            </a: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: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lege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ruimte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is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niet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leeg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88" r="32363" b="36175"/>
          <a:stretch/>
        </p:blipFill>
        <p:spPr>
          <a:xfrm>
            <a:off x="1994999" y="4820309"/>
            <a:ext cx="1345071" cy="1627745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437" b="13006"/>
          <a:stretch/>
        </p:blipFill>
        <p:spPr>
          <a:xfrm>
            <a:off x="3475294" y="4828779"/>
            <a:ext cx="1301356" cy="1598913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19" name="Picture 18" descr="Peter_Higgs_2Curtains.jpg"/>
          <p:cNvPicPr>
            <a:picLocks noChangeAspect="1"/>
          </p:cNvPicPr>
          <p:nvPr/>
        </p:nvPicPr>
        <p:blipFill rotWithShape="1">
          <a:blip r:embed="rId9" cstate="print"/>
          <a:srcRect l="27760" t="12624" r="30461" b="14183"/>
          <a:stretch/>
        </p:blipFill>
        <p:spPr>
          <a:xfrm>
            <a:off x="4871535" y="4843840"/>
            <a:ext cx="1459743" cy="1596298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82130" y="64156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Brout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525" y="642009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Englert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1258" y="64117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Higgs</a:t>
            </a:r>
          </a:p>
        </p:txBody>
      </p:sp>
    </p:spTree>
    <p:extLst>
      <p:ext uri="{BB962C8B-B14F-4D97-AF65-F5344CB8AC3E}">
        <p14:creationId xmlns:p14="http://schemas.microsoft.com/office/powerpoint/2010/main" val="81925671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ubble Ultra Deep Field">
            <a:extLst>
              <a:ext uri="{FF2B5EF4-FFF2-40B4-BE49-F238E27FC236}">
                <a16:creationId xmlns:a16="http://schemas.microsoft.com/office/drawing/2014/main" id="{66FE327B-6362-5C62-9808-3CCD900F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138199" y="354560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708546" y="238336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773317" y="3438553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373674" y="3006355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4681400" y="3214688"/>
            <a:ext cx="2514738" cy="5702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E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051" b="8873"/>
          <a:stretch/>
        </p:blipFill>
        <p:spPr bwMode="auto">
          <a:xfrm>
            <a:off x="3721831" y="4941837"/>
            <a:ext cx="1236148" cy="152620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453" b="15066"/>
          <a:stretch/>
        </p:blipFill>
        <p:spPr bwMode="auto">
          <a:xfrm>
            <a:off x="2197890" y="4943040"/>
            <a:ext cx="1244626" cy="147814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348892" y="5642073"/>
            <a:ext cx="4998484" cy="106182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glow rad="317500">
              <a:srgbClr val="C00000">
                <a:alpha val="75000"/>
              </a:srgb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1972: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Met 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kopieën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is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asymmetrie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tussen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antimaterie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mogelijk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9264" y="4954782"/>
            <a:ext cx="58822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Massa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wordt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veroorzaakt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door het Higgs veld!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5829" y="641560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Kobayashi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8573" y="64211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Maskawa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90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ubble Ultra Deep Field">
            <a:extLst>
              <a:ext uri="{FF2B5EF4-FFF2-40B4-BE49-F238E27FC236}">
                <a16:creationId xmlns:a16="http://schemas.microsoft.com/office/drawing/2014/main" id="{A215AA84-54A3-E621-32BA-DEFBF9E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11046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FF"/>
                </a:solidFill>
              </a:rPr>
              <a:t>Hoe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11" y="965253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2189543" y="2163019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26" y="2088947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49.999999%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anti-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0726" y="2793979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50.000001%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13404" y="2351741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0.000001%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9679" y="3276487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(+99.999999%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straling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9355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Antimaterie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niet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het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exacte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spiegelbeeld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van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6646" y="1315534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Klein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overschot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7715" y="1333463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Domineert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8233201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5861047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389" y="1236366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Big Bang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" y="1456782"/>
            <a:ext cx="1753764" cy="248881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C9A6C80-D5CE-C8C8-4EC5-5114CF6831E3}"/>
              </a:ext>
            </a:extLst>
          </p:cNvPr>
          <p:cNvSpPr/>
          <p:nvPr/>
        </p:nvSpPr>
        <p:spPr bwMode="auto">
          <a:xfrm>
            <a:off x="8742734" y="2171987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7E51C10-34FD-3D00-072D-70689A54C44B}"/>
              </a:ext>
            </a:extLst>
          </p:cNvPr>
          <p:cNvSpPr/>
          <p:nvPr/>
        </p:nvSpPr>
        <p:spPr bwMode="auto">
          <a:xfrm>
            <a:off x="5623020" y="2154058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0F01E5-77EF-9947-D723-BBE088626C83}"/>
              </a:ext>
            </a:extLst>
          </p:cNvPr>
          <p:cNvSpPr txBox="1"/>
          <p:nvPr/>
        </p:nvSpPr>
        <p:spPr>
          <a:xfrm>
            <a:off x="3308808" y="5774166"/>
            <a:ext cx="4850653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In de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theorie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zijn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hiervoor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drie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generaties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van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deeltjes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nodig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6ABBD-6399-EB4B-6E2E-224F3A1E6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8B3B7-9B81-0896-39B2-8A7FDCB6A988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69760-CCC7-CA64-8916-C40F532D93FC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C94C4-8298-38E7-FF27-2C6D8809827A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4AE1BF-F97A-4962-F8DE-159C91548595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C0A52D-8F47-C924-836E-12A55727A3B8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AF4F10-98FA-14B4-D86E-C2140DDF4696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2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9" grpId="0" animBg="1"/>
      <p:bldP spid="6" grpId="0"/>
      <p:bldP spid="7" grpId="0"/>
      <p:bldP spid="8" grpId="0"/>
      <p:bldP spid="11" grpId="0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73506" y="3429000"/>
            <a:ext cx="8542418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5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dirty="0" err="1">
                <a:solidFill>
                  <a:schemeClr val="bg1"/>
                </a:solidFill>
              </a:rPr>
              <a:t>Zijn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krachten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identiek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voor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and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11" descr="CartoonCP">
            <a:extLst>
              <a:ext uri="{FF2B5EF4-FFF2-40B4-BE49-F238E27FC236}">
                <a16:creationId xmlns:a16="http://schemas.microsoft.com/office/drawing/2014/main" id="{CA187E1D-7A1D-0E49-A5AB-94DA17F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543" y="273106"/>
            <a:ext cx="2705427" cy="2637242"/>
          </a:xfrm>
          <a:prstGeom prst="rect">
            <a:avLst/>
          </a:prstGeom>
          <a:noFill/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1086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</a:t>
            </a:r>
            <a:r>
              <a:rPr lang="en-NL" i="1" dirty="0"/>
              <a:t>LHCB experiment: vervallen van </a:t>
            </a:r>
            <a:r>
              <a:rPr lang="en-NL" i="1" dirty="0">
                <a:solidFill>
                  <a:srgbClr val="FFFF00"/>
                </a:solidFill>
              </a:rPr>
              <a:t>B</a:t>
            </a:r>
            <a:r>
              <a:rPr lang="en-NL" i="1" dirty="0"/>
              <a:t> deeltjes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25592-CF62-F844-B0B6-F02EE0D0C0E3}"/>
              </a:ext>
            </a:extLst>
          </p:cNvPr>
          <p:cNvSpPr/>
          <p:nvPr/>
        </p:nvSpPr>
        <p:spPr bwMode="auto">
          <a:xfrm>
            <a:off x="4081530" y="3772509"/>
            <a:ext cx="1870537" cy="892624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3" descr="05-0440-01D">
            <a:extLst>
              <a:ext uri="{FF2B5EF4-FFF2-40B4-BE49-F238E27FC236}">
                <a16:creationId xmlns:a16="http://schemas.microsoft.com/office/drawing/2014/main" id="{909ACCAC-88DC-E841-B197-E59DF90A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9506"/>
            <a:ext cx="2878668" cy="2166356"/>
          </a:xfrm>
          <a:prstGeom prst="rect">
            <a:avLst/>
          </a:prstGeom>
          <a:noFill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5A5707D-5D73-8848-B44A-1A575BBD309C}"/>
              </a:ext>
            </a:extLst>
          </p:cNvPr>
          <p:cNvSpPr/>
          <p:nvPr/>
        </p:nvSpPr>
        <p:spPr bwMode="auto">
          <a:xfrm>
            <a:off x="845173" y="1298886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9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818461" y="181884"/>
            <a:ext cx="4850754" cy="40231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LHCb Detector: B-deeltjes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B64D1D-654E-0D41-B9F2-8D125B46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9" name="Content Placeholder 5" descr="PrimaryVertexTwoSensorsOblique.png">
            <a:extLst>
              <a:ext uri="{FF2B5EF4-FFF2-40B4-BE49-F238E27FC236}">
                <a16:creationId xmlns:a16="http://schemas.microsoft.com/office/drawing/2014/main" id="{8C4FC10C-00EA-0440-A5AD-2BF380AE1F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2085219" y="1670892"/>
            <a:ext cx="7338786" cy="40360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5DCCF5-44FF-2249-904E-660D42BFA343}"/>
              </a:ext>
            </a:extLst>
          </p:cNvPr>
          <p:cNvCxnSpPr>
            <a:cxnSpLocks/>
            <a:endCxn id="11" idx="5"/>
          </p:cNvCxnSpPr>
          <p:nvPr/>
        </p:nvCxnSpPr>
        <p:spPr bwMode="auto">
          <a:xfrm flipV="1">
            <a:off x="3810000" y="3872294"/>
            <a:ext cx="6743483" cy="319737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22DA9A-2709-8343-978E-8DCF2DA12A16}"/>
              </a:ext>
            </a:extLst>
          </p:cNvPr>
          <p:cNvSpPr/>
          <p:nvPr/>
        </p:nvSpPr>
        <p:spPr bwMode="auto">
          <a:xfrm>
            <a:off x="10331759" y="3429000"/>
            <a:ext cx="259766" cy="51935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F0EF0-87A8-0B4A-8D6B-D8EA7D60F859}"/>
              </a:ext>
            </a:extLst>
          </p:cNvPr>
          <p:cNvCxnSpPr>
            <a:cxnSpLocks/>
            <a:endCxn id="11" idx="7"/>
          </p:cNvCxnSpPr>
          <p:nvPr/>
        </p:nvCxnSpPr>
        <p:spPr bwMode="auto">
          <a:xfrm>
            <a:off x="7675619" y="298036"/>
            <a:ext cx="2877864" cy="3207021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/>
              <p:nvPr/>
            </p:nvSpPr>
            <p:spPr>
              <a:xfrm>
                <a:off x="955740" y="4848192"/>
                <a:ext cx="7251000" cy="1200329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FFFFFF"/>
                    </a:solidFill>
                  </a:rPr>
                  <a:t>R</a:t>
                </a:r>
                <a:r>
                  <a:rPr lang="en-NL" sz="2400" dirty="0">
                    <a:solidFill>
                      <a:srgbClr val="FFFFFF"/>
                    </a:solidFill>
                  </a:rPr>
                  <a:t>econstrueer miljoenen </a:t>
                </a:r>
                <a14:m>
                  <m:oMath xmlns:m="http://schemas.openxmlformats.org/officeDocument/2006/math">
                    <m:r>
                      <a:rPr lang="en-NL" sz="24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sz="2400" dirty="0">
                    <a:solidFill>
                      <a:srgbClr val="FFFFFF"/>
                    </a:solidFill>
                  </a:rPr>
                  <a:t>-deeltjes vervallen en selecteer interessante gevallen.</a:t>
                </a:r>
              </a:p>
              <a:p>
                <a:r>
                  <a:rPr lang="en-GB" sz="2400" dirty="0">
                    <a:solidFill>
                      <a:srgbClr val="FFFFFF"/>
                    </a:solidFill>
                  </a:rPr>
                  <a:t>G</a:t>
                </a:r>
                <a:r>
                  <a:rPr lang="en-NL" sz="2400" dirty="0">
                    <a:solidFill>
                      <a:srgbClr val="FFFFFF"/>
                    </a:solidFill>
                  </a:rPr>
                  <a:t>aat verval anders bij materie dan bij antimaterie?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40" y="4848192"/>
                <a:ext cx="7251000" cy="1200329"/>
              </a:xfrm>
              <a:prstGeom prst="rect">
                <a:avLst/>
              </a:prstGeom>
              <a:blipFill>
                <a:blip r:embed="rId7"/>
                <a:stretch>
                  <a:fillRect l="-1220" t="-4124" b="-9278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5A8DA8A-7C7E-DD45-B0C7-2037C636AD13}"/>
              </a:ext>
            </a:extLst>
          </p:cNvPr>
          <p:cNvSpPr txBox="1"/>
          <p:nvPr/>
        </p:nvSpPr>
        <p:spPr>
          <a:xfrm>
            <a:off x="6966508" y="1543056"/>
            <a:ext cx="156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NL" dirty="0">
                <a:solidFill>
                  <a:srgbClr val="FFFFFF"/>
                </a:solidFill>
              </a:rPr>
              <a:t>Zoom in op botsingspunt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B4647-D387-0D4A-A8DC-146FE7CE40A3}"/>
              </a:ext>
            </a:extLst>
          </p:cNvPr>
          <p:cNvGrpSpPr/>
          <p:nvPr/>
        </p:nvGrpSpPr>
        <p:grpSpPr>
          <a:xfrm>
            <a:off x="0" y="829506"/>
            <a:ext cx="2878668" cy="2166356"/>
            <a:chOff x="0" y="829506"/>
            <a:chExt cx="2878668" cy="2166356"/>
          </a:xfrm>
        </p:grpSpPr>
        <p:pic>
          <p:nvPicPr>
            <p:cNvPr id="13" name="Picture 3" descr="05-0440-01D">
              <a:extLst>
                <a:ext uri="{FF2B5EF4-FFF2-40B4-BE49-F238E27FC236}">
                  <a16:creationId xmlns:a16="http://schemas.microsoft.com/office/drawing/2014/main" id="{B8987701-E1D6-B241-8508-2B3C0F42D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829506"/>
              <a:ext cx="2878668" cy="2166356"/>
            </a:xfrm>
            <a:prstGeom prst="rect">
              <a:avLst/>
            </a:prstGeom>
            <a:noFill/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0EED9C-BE03-1D4C-9A80-6D957B85B92E}"/>
                </a:ext>
              </a:extLst>
            </p:cNvPr>
            <p:cNvSpPr/>
            <p:nvPr/>
          </p:nvSpPr>
          <p:spPr bwMode="auto">
            <a:xfrm>
              <a:off x="845173" y="1298886"/>
              <a:ext cx="416361" cy="445246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034BB1A-3E7A-7D41-9A1A-09AA4B85D77A}"/>
              </a:ext>
            </a:extLst>
          </p:cNvPr>
          <p:cNvSpPr/>
          <p:nvPr/>
        </p:nvSpPr>
        <p:spPr bwMode="auto">
          <a:xfrm>
            <a:off x="6945803" y="3060090"/>
            <a:ext cx="512271" cy="638337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E0647E-E7D3-874B-8E4A-DCB7C06D89FF}"/>
              </a:ext>
            </a:extLst>
          </p:cNvPr>
          <p:cNvCxnSpPr/>
          <p:nvPr/>
        </p:nvCxnSpPr>
        <p:spPr bwMode="auto">
          <a:xfrm flipH="1">
            <a:off x="7275115" y="2189387"/>
            <a:ext cx="96529" cy="728361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09196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B-</a:t>
            </a:r>
            <a:r>
              <a:rPr lang="en-US" dirty="0" err="1">
                <a:solidFill>
                  <a:schemeClr val="bg1"/>
                </a:solidFill>
              </a:rPr>
              <a:t>vervalsproces</a:t>
            </a:r>
            <a:r>
              <a:rPr lang="en-US" dirty="0">
                <a:solidFill>
                  <a:schemeClr val="bg1"/>
                </a:solidFill>
              </a:rPr>
              <a:t>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materie</a:t>
            </a:r>
            <a:r>
              <a:rPr lang="en-US" dirty="0">
                <a:solidFill>
                  <a:schemeClr val="bg1"/>
                </a:solidFill>
              </a:rPr>
              <a:t> vs </a:t>
            </a:r>
            <a:r>
              <a:rPr lang="en-US" dirty="0" err="1">
                <a:solidFill>
                  <a:schemeClr val="bg1"/>
                </a:solidFill>
              </a:rPr>
              <a:t>antimaterie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79742" y="5746913"/>
            <a:ext cx="9397323" cy="1085039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200" u="sng" dirty="0" err="1">
                <a:sym typeface="Wingdings" pitchFamily="2" charset="2"/>
              </a:rPr>
              <a:t>Asymmetrie</a:t>
            </a:r>
            <a:r>
              <a:rPr lang="en-US" sz="2200" dirty="0">
                <a:sym typeface="Wingdings" pitchFamily="2" charset="2"/>
              </a:rPr>
              <a:t>: </a:t>
            </a:r>
            <a:r>
              <a:rPr lang="en-US" sz="2200" dirty="0" err="1">
                <a:sym typeface="Wingdings" pitchFamily="2" charset="2"/>
              </a:rPr>
              <a:t>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vervalsproces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anders</a:t>
            </a:r>
            <a:r>
              <a:rPr lang="en-US" sz="2200" dirty="0">
                <a:sym typeface="Wingdings" pitchFamily="2" charset="2"/>
              </a:rPr>
              <a:t> dan </a:t>
            </a:r>
            <a:r>
              <a:rPr lang="en-US" sz="2200" dirty="0" err="1">
                <a:sym typeface="Wingdings" pitchFamily="2" charset="2"/>
              </a:rPr>
              <a:t>antimaterie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versie</a:t>
            </a:r>
            <a:r>
              <a:rPr lang="en-US" sz="2200" dirty="0">
                <a:sym typeface="Wingdings" pitchFamily="2" charset="2"/>
              </a:rPr>
              <a:t>!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Quantum </a:t>
            </a:r>
            <a:r>
              <a:rPr lang="en-US" sz="2200" dirty="0" err="1"/>
              <a:t>krachten</a:t>
            </a:r>
            <a:r>
              <a:rPr lang="en-US" sz="2200" dirty="0"/>
              <a:t> </a:t>
            </a:r>
            <a:r>
              <a:rPr lang="en-US" sz="2200" dirty="0" err="1"/>
              <a:t>tussen</a:t>
            </a:r>
            <a:r>
              <a:rPr lang="en-US" sz="2200" dirty="0"/>
              <a:t> 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anti-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b="1" i="1" dirty="0" err="1"/>
              <a:t>niet</a:t>
            </a:r>
            <a:r>
              <a:rPr lang="en-US" sz="2200" b="1" i="1" dirty="0"/>
              <a:t> </a:t>
            </a:r>
            <a:r>
              <a:rPr lang="en-US" sz="2200" b="1" i="1" dirty="0" err="1"/>
              <a:t>altijd</a:t>
            </a:r>
            <a:r>
              <a:rPr lang="en-US" sz="2200" b="1" i="1" dirty="0"/>
              <a:t> </a:t>
            </a:r>
            <a:r>
              <a:rPr lang="en-US" sz="2200" b="1" i="1" dirty="0" err="1"/>
              <a:t>identiek</a:t>
            </a:r>
            <a:r>
              <a:rPr lang="en-US" sz="2200" b="1" i="1" dirty="0"/>
              <a:t>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25A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F319AA-6DCD-E44E-8CAF-409725CB4D29}"/>
              </a:ext>
            </a:extLst>
          </p:cNvPr>
          <p:cNvCxnSpPr>
            <a:cxnSpLocks/>
          </p:cNvCxnSpPr>
          <p:nvPr/>
        </p:nvCxnSpPr>
        <p:spPr bwMode="auto">
          <a:xfrm>
            <a:off x="3529013" y="1575526"/>
            <a:ext cx="175005" cy="26772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E25602-FB9B-D247-BC46-3F7A09596FD9}"/>
              </a:ext>
            </a:extLst>
          </p:cNvPr>
          <p:cNvCxnSpPr>
            <a:cxnSpLocks/>
          </p:cNvCxnSpPr>
          <p:nvPr/>
        </p:nvCxnSpPr>
        <p:spPr bwMode="auto">
          <a:xfrm>
            <a:off x="7753365" y="1556475"/>
            <a:ext cx="1376348" cy="25810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7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8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492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>
            <a:extLst>
              <a:ext uri="{FF2B5EF4-FFF2-40B4-BE49-F238E27FC236}">
                <a16:creationId xmlns:a16="http://schemas.microsoft.com/office/drawing/2014/main" id="{23B73ADC-E304-FD4F-9953-B4A01AF26C1C}"/>
              </a:ext>
            </a:extLst>
          </p:cNvPr>
          <p:cNvGrpSpPr>
            <a:grpSpLocks/>
          </p:cNvGrpSpPr>
          <p:nvPr/>
        </p:nvGrpSpPr>
        <p:grpSpPr bwMode="auto">
          <a:xfrm>
            <a:off x="556651" y="2882953"/>
            <a:ext cx="5767952" cy="3857117"/>
            <a:chOff x="-116289" y="270164"/>
            <a:chExt cx="9060026" cy="6435436"/>
          </a:xfrm>
        </p:grpSpPr>
        <p:pic>
          <p:nvPicPr>
            <p:cNvPr id="65" name="Picture 2" descr="http://spiff.rit.edu/classes/phys314/lectures/period/color_table.gif">
              <a:extLst>
                <a:ext uri="{FF2B5EF4-FFF2-40B4-BE49-F238E27FC236}">
                  <a16:creationId xmlns:a16="http://schemas.microsoft.com/office/drawing/2014/main" id="{05AA1C34-C646-C640-9A99-634B9110F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289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FE52ACE-F117-6E43-950E-E940F1E7E684}"/>
                </a:ext>
              </a:extLst>
            </p:cNvPr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800">
                <a:solidFill>
                  <a:srgbClr val="FFFFFF"/>
                </a:solidFill>
                <a:latin typeface="Tahoma"/>
              </a:endParaRPr>
            </a:p>
          </p:txBody>
        </p:sp>
      </p:grp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009" y="1601265"/>
            <a:ext cx="4837112" cy="48371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89291" y="277814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2927351" y="2746114"/>
            <a:ext cx="295275" cy="629483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6460762" y="3717558"/>
            <a:ext cx="644288" cy="404734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1270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36" y="1854263"/>
            <a:ext cx="277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blokken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van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natuur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6D6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F1ABECD-7FA2-B549-8F7E-2008DBCB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pic>
        <p:nvPicPr>
          <p:cNvPr id="63" name="Picture 62" descr="FrikandelSpeciaal.jpg">
            <a:extLst>
              <a:ext uri="{FF2B5EF4-FFF2-40B4-BE49-F238E27FC236}">
                <a16:creationId xmlns:a16="http://schemas.microsoft.com/office/drawing/2014/main" id="{8CFBBCED-4EF6-4245-A573-B0476227F8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20" y="2898858"/>
            <a:ext cx="3461378" cy="19229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751F583-EED2-0F47-8ABE-B0E71F5E06A4}"/>
              </a:ext>
            </a:extLst>
          </p:cNvPr>
          <p:cNvSpPr txBox="1"/>
          <p:nvPr/>
        </p:nvSpPr>
        <p:spPr>
          <a:xfrm>
            <a:off x="7882741" y="285542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Zelfs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59" name="Text Box 56">
            <a:extLst>
              <a:ext uri="{FF2B5EF4-FFF2-40B4-BE49-F238E27FC236}">
                <a16:creationId xmlns:a16="http://schemas.microsoft.com/office/drawing/2014/main" id="{52794362-28FA-174C-8340-226F1FDF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70" y="3469735"/>
            <a:ext cx="2366963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periodiek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systeem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064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02" grpId="0" animBg="1"/>
      <p:bldP spid="616503" grpId="0" animBg="1"/>
      <p:bldP spid="66" grpId="0"/>
      <p:bldP spid="5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vervalsproces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materie</a:t>
            </a:r>
            <a:r>
              <a:rPr lang="en-US" dirty="0"/>
              <a:t> vs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5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1" descr="CartoonCP">
            <a:extLst>
              <a:ext uri="{FF2B5EF4-FFF2-40B4-BE49-F238E27FC236}">
                <a16:creationId xmlns:a16="http://schemas.microsoft.com/office/drawing/2014/main" id="{EA205545-FF5E-1F46-AEF0-75E6D2E7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2668" y="1632277"/>
            <a:ext cx="3706510" cy="3613095"/>
          </a:xfrm>
          <a:prstGeom prst="rect">
            <a:avLst/>
          </a:prstGeom>
          <a:noFill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Dit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gebeurt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alleen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als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er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tenminste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drie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generaties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deeltjes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bestaan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!!! </a:t>
            </a:r>
            <a:endParaRPr lang="en-US" sz="2200" kern="0" dirty="0">
              <a:solidFill>
                <a:srgbClr val="FFFF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>
                <a:sym typeface="Wingdings" pitchFamily="2" charset="2"/>
              </a:rPr>
              <a:t>The </a:t>
            </a:r>
            <a:r>
              <a:rPr lang="en-US" sz="2200" kern="0" dirty="0" err="1">
                <a:sym typeface="Wingdings" pitchFamily="2" charset="2"/>
              </a:rPr>
              <a:t>materie</a:t>
            </a:r>
            <a:r>
              <a:rPr lang="en-US" sz="2200" kern="0" dirty="0">
                <a:sym typeface="Wingdings" pitchFamily="2" charset="2"/>
              </a:rPr>
              <a:t> – </a:t>
            </a:r>
            <a:r>
              <a:rPr lang="en-US" sz="2200" kern="0" dirty="0" err="1">
                <a:sym typeface="Wingdings" pitchFamily="2" charset="2"/>
              </a:rPr>
              <a:t>antimaterie</a:t>
            </a:r>
            <a:r>
              <a:rPr lang="en-US" sz="2200" kern="0" dirty="0">
                <a:sym typeface="Wingdings" pitchFamily="2" charset="2"/>
              </a:rPr>
              <a:t> </a:t>
            </a:r>
            <a:r>
              <a:rPr lang="en-US" sz="2200" kern="0" dirty="0" err="1">
                <a:sym typeface="Wingdings" pitchFamily="2" charset="2"/>
              </a:rPr>
              <a:t>symmetrie</a:t>
            </a:r>
            <a:r>
              <a:rPr lang="en-US" sz="2200" kern="0" dirty="0">
                <a:sym typeface="Wingdings" pitchFamily="2" charset="2"/>
              </a:rPr>
              <a:t> is </a:t>
            </a:r>
            <a:r>
              <a:rPr lang="en-US" sz="2200" kern="0" dirty="0" err="1">
                <a:sym typeface="Wingdings" pitchFamily="2" charset="2"/>
              </a:rPr>
              <a:t>verbroken</a:t>
            </a:r>
            <a:endParaRPr lang="en-US" sz="22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22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animBg="1"/>
      <p:bldP spid="31" grpId="0" animBg="1"/>
      <p:bldP spid="3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vervalsproces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materie</a:t>
            </a:r>
            <a:r>
              <a:rPr lang="en-US" dirty="0"/>
              <a:t> vs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kumimoji="0" lang="en-US" sz="20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en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5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Dit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gebeurt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alleen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als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er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tenminste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drie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generaties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deeltjes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bestaan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!!!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The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materie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–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antimaterie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symmetrie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is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verbroken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kumimoji="0" lang="en-US" sz="20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4" descr="Will we all die because of the Higgs field?">
            <a:extLst>
              <a:ext uri="{FF2B5EF4-FFF2-40B4-BE49-F238E27FC236}">
                <a16:creationId xmlns:a16="http://schemas.microsoft.com/office/drawing/2014/main" id="{2C1E0F60-C280-FD47-8D06-996B6C37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65" y="1657106"/>
            <a:ext cx="4185814" cy="3662587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2E477DD-51AE-914F-1DE2-3F92504B9EFC}"/>
              </a:ext>
            </a:extLst>
          </p:cNvPr>
          <p:cNvSpPr/>
          <p:nvPr/>
        </p:nvSpPr>
        <p:spPr bwMode="auto">
          <a:xfrm>
            <a:off x="2535646" y="3672188"/>
            <a:ext cx="1841197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7594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256303" y="730856"/>
            <a:ext cx="5645969" cy="156966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none" rtlCol="0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Asymmetrie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in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kracht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Beetje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meer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dan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antimaterie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Rest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annihileert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universum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blijft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over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eterVanStraaten8.jpg">
            <a:extLst>
              <a:ext uri="{FF2B5EF4-FFF2-40B4-BE49-F238E27FC236}">
                <a16:creationId xmlns:a16="http://schemas.microsoft.com/office/drawing/2014/main" id="{9734401B-676E-D44D-A697-EC895AF70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49" y="1019047"/>
            <a:ext cx="4325204" cy="47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29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112A80-7D06-A04F-BB3A-C3E130E59C28}"/>
              </a:ext>
            </a:extLst>
          </p:cNvPr>
          <p:cNvSpPr/>
          <p:nvPr/>
        </p:nvSpPr>
        <p:spPr bwMode="auto">
          <a:xfrm>
            <a:off x="2701969" y="1321689"/>
            <a:ext cx="8291370" cy="133901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AA318-194C-6142-BC22-20C748AF9086}"/>
              </a:ext>
            </a:extLst>
          </p:cNvPr>
          <p:cNvSpPr txBox="1"/>
          <p:nvPr/>
        </p:nvSpPr>
        <p:spPr>
          <a:xfrm>
            <a:off x="2768529" y="1262484"/>
            <a:ext cx="82044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Helaas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het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werkt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lang="en-US" sz="2800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Tahoma"/>
              </a:rPr>
              <a:t>Asymmetrie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is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groot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genoeg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Verklaring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vereist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nieuwe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kracht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of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deeltjes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3CD590-1DE0-4D4E-BC04-4DBF1AD9AACA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0346760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7709" y="2832379"/>
            <a:ext cx="8049491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6: </a:t>
            </a:r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nieuwe</a:t>
            </a:r>
            <a:r>
              <a:rPr lang="en-US" sz="4000" dirty="0"/>
              <a:t> </a:t>
            </a:r>
            <a:r>
              <a:rPr lang="en-US" sz="4000" dirty="0" err="1"/>
              <a:t>natuurkracht</a:t>
            </a:r>
            <a:r>
              <a:rPr lang="en-US" sz="4000" dirty="0"/>
              <a:t>? 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2F378-7B97-C242-A463-F2391758E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402002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E35C8D-07B8-174E-9389-1B00B3D6BC8F}"/>
              </a:ext>
            </a:extLst>
          </p:cNvPr>
          <p:cNvSpPr/>
          <p:nvPr/>
        </p:nvSpPr>
        <p:spPr bwMode="auto">
          <a:xfrm>
            <a:off x="9043985" y="2285994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E740E-D643-E443-8F34-CD74A3F47F9D}"/>
              </a:ext>
            </a:extLst>
          </p:cNvPr>
          <p:cNvSpPr/>
          <p:nvPr/>
        </p:nvSpPr>
        <p:spPr bwMode="auto">
          <a:xfrm>
            <a:off x="9382128" y="2281229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76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65B2-BC12-9F48-85AA-42BE9E06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Standaardmodel: Universaliteit van de Krachten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F06C4-3CBF-C340-814F-96457338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380" y="5543594"/>
            <a:ext cx="10372993" cy="1797050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rgbClr val="66FFFF"/>
                </a:solidFill>
              </a:rPr>
              <a:t>Krachten zijn identiek voor deeltjes van 1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, 2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 en 3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 generatie.</a:t>
            </a:r>
          </a:p>
          <a:p>
            <a:pPr marL="0" indent="0" algn="ctr">
              <a:buNone/>
            </a:pPr>
            <a:r>
              <a:rPr lang="en-NL" dirty="0">
                <a:sym typeface="Wingdings" pitchFamily="2" charset="2"/>
              </a:rPr>
              <a:t> </a:t>
            </a:r>
            <a:r>
              <a:rPr lang="en-NL" dirty="0"/>
              <a:t>“Universaliteit”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C5CD702-7769-FE4E-8F36-D3EC9A4B5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7" y="1107190"/>
            <a:ext cx="4231470" cy="362179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6D6BFE1-D273-7B41-AF9F-37361E5F9CB5}"/>
              </a:ext>
            </a:extLst>
          </p:cNvPr>
          <p:cNvSpPr txBox="1"/>
          <p:nvPr/>
        </p:nvSpPr>
        <p:spPr>
          <a:xfrm>
            <a:off x="727244" y="2639424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A7D1424-9C8D-9248-8B29-BCDFECBA5C43}"/>
              </a:ext>
            </a:extLst>
          </p:cNvPr>
          <p:cNvSpPr txBox="1"/>
          <p:nvPr/>
        </p:nvSpPr>
        <p:spPr>
          <a:xfrm>
            <a:off x="1261866" y="2635076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31CF37A-3E38-2744-A17B-63857E4ACC99}"/>
              </a:ext>
            </a:extLst>
          </p:cNvPr>
          <p:cNvSpPr txBox="1"/>
          <p:nvPr/>
        </p:nvSpPr>
        <p:spPr>
          <a:xfrm>
            <a:off x="1755009" y="2643773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67839A5-FBD4-1144-A7D9-44F32F3AA1F3}"/>
              </a:ext>
            </a:extLst>
          </p:cNvPr>
          <p:cNvSpPr/>
          <p:nvPr/>
        </p:nvSpPr>
        <p:spPr>
          <a:xfrm>
            <a:off x="727244" y="1590974"/>
            <a:ext cx="475565" cy="2672209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6B11F74-0E3B-1440-AB8A-75CC7EC16E10}"/>
              </a:ext>
            </a:extLst>
          </p:cNvPr>
          <p:cNvSpPr/>
          <p:nvPr/>
        </p:nvSpPr>
        <p:spPr>
          <a:xfrm>
            <a:off x="1248040" y="1599671"/>
            <a:ext cx="475565" cy="267220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07BF7D9-F507-3C4B-B933-7A7A17BA5526}"/>
              </a:ext>
            </a:extLst>
          </p:cNvPr>
          <p:cNvSpPr/>
          <p:nvPr/>
        </p:nvSpPr>
        <p:spPr>
          <a:xfrm>
            <a:off x="1782661" y="1608368"/>
            <a:ext cx="475565" cy="267220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7A2058F-0E1E-0D49-B62F-2207B81F3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" r="69276"/>
          <a:stretch/>
        </p:blipFill>
        <p:spPr>
          <a:xfrm>
            <a:off x="5576273" y="939443"/>
            <a:ext cx="2361899" cy="1367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8F6C582-5B3D-BC4A-B3E7-A769C8B49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08" r="34938"/>
          <a:stretch/>
        </p:blipFill>
        <p:spPr>
          <a:xfrm>
            <a:off x="9038103" y="3328840"/>
            <a:ext cx="2476702" cy="15167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6F96A9A-1847-0743-88B3-7168B6AC1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26"/>
          <a:stretch/>
        </p:blipFill>
        <p:spPr>
          <a:xfrm>
            <a:off x="9041978" y="886473"/>
            <a:ext cx="2361899" cy="1491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25578D-AFDF-0449-8B8A-A69BAA3BAAA3}"/>
              </a:ext>
            </a:extLst>
          </p:cNvPr>
          <p:cNvGrpSpPr/>
          <p:nvPr/>
        </p:nvGrpSpPr>
        <p:grpSpPr>
          <a:xfrm>
            <a:off x="5582815" y="3262829"/>
            <a:ext cx="2473452" cy="1632822"/>
            <a:chOff x="5582815" y="3262829"/>
            <a:chExt cx="2473452" cy="1632822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6417990-C105-D847-A7A7-218EC3C68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08" r="34938"/>
            <a:stretch/>
          </p:blipFill>
          <p:spPr>
            <a:xfrm>
              <a:off x="5582815" y="3262829"/>
              <a:ext cx="2471866" cy="16328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C768FDE-3C91-6142-BB03-20A9690D66BA}"/>
                </a:ext>
              </a:extLst>
            </p:cNvPr>
            <p:cNvSpPr/>
            <p:nvPr/>
          </p:nvSpPr>
          <p:spPr bwMode="auto">
            <a:xfrm>
              <a:off x="5607636" y="3363576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583256E-83D3-704A-B0EF-5FA8CED40A3E}"/>
                </a:ext>
              </a:extLst>
            </p:cNvPr>
            <p:cNvSpPr/>
            <p:nvPr/>
          </p:nvSpPr>
          <p:spPr bwMode="auto">
            <a:xfrm>
              <a:off x="6555280" y="416083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1481C45-5A15-3343-B84C-B33357027BB1}"/>
                </a:ext>
              </a:extLst>
            </p:cNvPr>
            <p:cNvSpPr/>
            <p:nvPr/>
          </p:nvSpPr>
          <p:spPr bwMode="auto">
            <a:xfrm>
              <a:off x="5666195" y="454324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FD50DFF-8E26-F94A-849C-8BBC6D4A46E5}"/>
                </a:ext>
              </a:extLst>
            </p:cNvPr>
            <p:cNvSpPr/>
            <p:nvPr/>
          </p:nvSpPr>
          <p:spPr bwMode="auto">
            <a:xfrm>
              <a:off x="7498954" y="4523585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B276266-546E-1C4A-8A06-A1F8F26149EB}"/>
                </a:ext>
              </a:extLst>
            </p:cNvPr>
            <p:cNvSpPr/>
            <p:nvPr/>
          </p:nvSpPr>
          <p:spPr bwMode="auto">
            <a:xfrm>
              <a:off x="7498954" y="3322222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C68318D-A5B2-4246-AA92-9A24528038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5385" y="3983913"/>
              <a:ext cx="803149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EF24EA2-ECEC-5440-B570-538F4AD819EE}"/>
                </a:ext>
              </a:extLst>
            </p:cNvPr>
            <p:cNvSpPr txBox="1"/>
            <p:nvPr/>
          </p:nvSpPr>
          <p:spPr>
            <a:xfrm>
              <a:off x="6668446" y="4044814"/>
              <a:ext cx="416941" cy="472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6E4EEA-76A5-AB4C-89E4-46C8489D14CA}"/>
                </a:ext>
              </a:extLst>
            </p:cNvPr>
            <p:cNvSpPr txBox="1"/>
            <p:nvPr/>
          </p:nvSpPr>
          <p:spPr>
            <a:xfrm>
              <a:off x="5707992" y="3315318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181E0B-B477-0E4A-966E-090216FE07F9}"/>
                </a:ext>
              </a:extLst>
            </p:cNvPr>
            <p:cNvSpPr txBox="1"/>
            <p:nvPr/>
          </p:nvSpPr>
          <p:spPr>
            <a:xfrm>
              <a:off x="7616501" y="4241921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65AAD1F-8743-844E-80CA-2DC00DF1DDD2}"/>
                </a:ext>
              </a:extLst>
            </p:cNvPr>
            <p:cNvSpPr txBox="1"/>
            <p:nvPr/>
          </p:nvSpPr>
          <p:spPr>
            <a:xfrm>
              <a:off x="5678151" y="4197935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9920028-7CB0-CA43-8DA1-BD4A86430371}"/>
                </a:ext>
              </a:extLst>
            </p:cNvPr>
            <p:cNvSpPr txBox="1"/>
            <p:nvPr/>
          </p:nvSpPr>
          <p:spPr>
            <a:xfrm>
              <a:off x="7575286" y="3333746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85D557C-4971-CE45-ABF0-E03889D9C2C8}"/>
              </a:ext>
            </a:extLst>
          </p:cNvPr>
          <p:cNvSpPr/>
          <p:nvPr/>
        </p:nvSpPr>
        <p:spPr>
          <a:xfrm>
            <a:off x="5950931" y="4907791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65E785-0C00-7046-B46C-81C75FF23340}"/>
              </a:ext>
            </a:extLst>
          </p:cNvPr>
          <p:cNvSpPr txBox="1"/>
          <p:nvPr/>
        </p:nvSpPr>
        <p:spPr>
          <a:xfrm>
            <a:off x="5501263" y="2411099"/>
            <a:ext cx="2784787" cy="363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BC35EBB-2228-1F4E-B7CD-B13776405C77}"/>
              </a:ext>
            </a:extLst>
          </p:cNvPr>
          <p:cNvSpPr txBox="1"/>
          <p:nvPr/>
        </p:nvSpPr>
        <p:spPr>
          <a:xfrm>
            <a:off x="8976546" y="2386160"/>
            <a:ext cx="24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6C4A717-0759-034F-B47D-E725EBE5E75C}"/>
              </a:ext>
            </a:extLst>
          </p:cNvPr>
          <p:cNvSpPr txBox="1"/>
          <p:nvPr/>
        </p:nvSpPr>
        <p:spPr>
          <a:xfrm>
            <a:off x="8880295" y="4877013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</a:t>
            </a:r>
          </a:p>
        </p:txBody>
      </p:sp>
    </p:spTree>
    <p:extLst>
      <p:ext uri="{BB962C8B-B14F-4D97-AF65-F5344CB8AC3E}">
        <p14:creationId xmlns:p14="http://schemas.microsoft.com/office/powerpoint/2010/main" val="51907995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5" y="4524622"/>
            <a:ext cx="7263009" cy="21990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5806651" y="567156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0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A7D87-A906-F24F-89D1-D680CEB1DF78}"/>
              </a:ext>
            </a:extLst>
          </p:cNvPr>
          <p:cNvGrpSpPr/>
          <p:nvPr/>
        </p:nvGrpSpPr>
        <p:grpSpPr>
          <a:xfrm>
            <a:off x="1928163" y="4716649"/>
            <a:ext cx="8645897" cy="2059884"/>
            <a:chOff x="1440873" y="2850230"/>
            <a:chExt cx="8645897" cy="2059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2D1E0F-AF78-CE41-8F63-309DD7F3B952}"/>
                </a:ext>
              </a:extLst>
            </p:cNvPr>
            <p:cNvSpPr/>
            <p:nvPr/>
          </p:nvSpPr>
          <p:spPr bwMode="auto">
            <a:xfrm>
              <a:off x="1440873" y="2850230"/>
              <a:ext cx="8645897" cy="205988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0404C6-FE92-D042-B674-6AC467A89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2791" b="7545"/>
            <a:stretch/>
          </p:blipFill>
          <p:spPr>
            <a:xfrm>
              <a:off x="5160690" y="3050585"/>
              <a:ext cx="2991745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F932A2-EF2B-4F47-A3C7-B8A8ECC76585}"/>
                </a:ext>
              </a:extLst>
            </p:cNvPr>
            <p:cNvSpPr txBox="1"/>
            <p:nvPr/>
          </p:nvSpPr>
          <p:spPr>
            <a:xfrm>
              <a:off x="8323579" y="3277215"/>
              <a:ext cx="1610127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= 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3C3C29-7091-8F44-A53E-343FF483A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95" r="-1"/>
            <a:stretch/>
          </p:blipFill>
          <p:spPr>
            <a:xfrm>
              <a:off x="1712737" y="3019340"/>
              <a:ext cx="2595873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09C9AA-5284-4A4B-A153-1E065ADC5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215" t="9628" r="44962" b="26725"/>
            <a:stretch/>
          </p:blipFill>
          <p:spPr>
            <a:xfrm>
              <a:off x="4318962" y="3120862"/>
              <a:ext cx="879065" cy="157952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303A8-B298-874F-984B-A89EDEFA2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37"/>
          <a:stretch/>
        </p:blipFill>
        <p:spPr>
          <a:xfrm>
            <a:off x="6296355" y="1452614"/>
            <a:ext cx="4399396" cy="3069751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B15E18-6423-A04D-A482-0867DCE7EB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83"/>
          <a:stretch/>
        </p:blipFill>
        <p:spPr>
          <a:xfrm>
            <a:off x="1565196" y="1456587"/>
            <a:ext cx="4612100" cy="3019593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05C9B285-622D-144E-83E6-677E2106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2258" y="4322208"/>
            <a:ext cx="19050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C6E31A1-FEC1-F94E-8E1B-644A4636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6583" y="4322208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4F0F6F-DAFD-D544-AA21-31308F04737B}"/>
              </a:ext>
            </a:extLst>
          </p:cNvPr>
          <p:cNvCxnSpPr>
            <a:cxnSpLocks/>
          </p:cNvCxnSpPr>
          <p:nvPr/>
        </p:nvCxnSpPr>
        <p:spPr bwMode="auto">
          <a:xfrm>
            <a:off x="6979818" y="2745871"/>
            <a:ext cx="3544264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35C49C-6513-F742-8186-F0C9A50A64F3}"/>
              </a:ext>
            </a:extLst>
          </p:cNvPr>
          <p:cNvCxnSpPr>
            <a:cxnSpLocks/>
          </p:cNvCxnSpPr>
          <p:nvPr/>
        </p:nvCxnSpPr>
        <p:spPr bwMode="auto">
          <a:xfrm>
            <a:off x="2218969" y="2726213"/>
            <a:ext cx="3601901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E759C9E-9996-5044-B6C6-FF9D8D8EB179}"/>
              </a:ext>
            </a:extLst>
          </p:cNvPr>
          <p:cNvSpPr/>
          <p:nvPr/>
        </p:nvSpPr>
        <p:spPr>
          <a:xfrm>
            <a:off x="6993073" y="2800984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460847C-4203-0544-B422-E71AEFEA4896}"/>
              </a:ext>
            </a:extLst>
          </p:cNvPr>
          <p:cNvSpPr/>
          <p:nvPr/>
        </p:nvSpPr>
        <p:spPr>
          <a:xfrm>
            <a:off x="2273833" y="2931619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51D37B-08FC-554B-860D-A5E707BBF593}"/>
              </a:ext>
            </a:extLst>
          </p:cNvPr>
          <p:cNvSpPr/>
          <p:nvPr/>
        </p:nvSpPr>
        <p:spPr bwMode="auto">
          <a:xfrm>
            <a:off x="1617940" y="3731613"/>
            <a:ext cx="9077811" cy="1044629"/>
          </a:xfrm>
          <a:prstGeom prst="rect">
            <a:avLst/>
          </a:prstGeom>
          <a:solidFill>
            <a:srgbClr val="D9DBFF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7A7FD-ED94-3A49-9823-EA5F5D7BB308}"/>
              </a:ext>
            </a:extLst>
          </p:cNvPr>
          <p:cNvSpPr txBox="1"/>
          <p:nvPr/>
        </p:nvSpPr>
        <p:spPr>
          <a:xfrm>
            <a:off x="1743074" y="3742644"/>
            <a:ext cx="9320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niet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precies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gelijk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aan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1??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 </a:t>
            </a:r>
            <a:r>
              <a:rPr lang="en-US" sz="2800" dirty="0" err="1">
                <a:solidFill>
                  <a:srgbClr val="000000"/>
                </a:solidFill>
                <a:latin typeface="Tahoma"/>
                <a:sym typeface="Wingdings"/>
              </a:rPr>
              <a:t>Verschillende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kracht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voor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elektronen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muonen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?!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0528-F667-1047-ACEA-3173DD0D3137}"/>
              </a:ext>
            </a:extLst>
          </p:cNvPr>
          <p:cNvSpPr txBox="1"/>
          <p:nvPr/>
        </p:nvSpPr>
        <p:spPr>
          <a:xfrm>
            <a:off x="2754927" y="328724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CD587-FC8C-1C41-BE6E-4628E0CA6EC7}"/>
              </a:ext>
            </a:extLst>
          </p:cNvPr>
          <p:cNvSpPr txBox="1"/>
          <p:nvPr/>
        </p:nvSpPr>
        <p:spPr>
          <a:xfrm>
            <a:off x="7059247" y="31945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814D87-70BA-A348-A53A-1BCD7B9627CD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2D8F7E82-4B89-9947-8DF1-AC76CFDA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/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/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87025C8-752B-794F-83CB-9B1B4B7A1737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83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" grpId="0"/>
      <p:bldP spid="36" grpId="0"/>
      <p:bldP spid="37" grpId="0"/>
      <p:bldP spid="3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4EE-FF06-614A-94EC-D83420C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23 Maart 2021: Krantenkoppen… “voorzichtige opwinding”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B7E3-5A90-4E4C-B55D-928B86DA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29" y="863229"/>
            <a:ext cx="3997058" cy="339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5B785-0082-0340-B883-FFA5B33A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729049"/>
            <a:ext cx="3517165" cy="3749818"/>
          </a:xfrm>
          <a:prstGeom prst="rect">
            <a:avLst/>
          </a:prstGeom>
        </p:spPr>
      </p:pic>
      <p:pic>
        <p:nvPicPr>
          <p:cNvPr id="7" name="Picture 1" descr="page5image42127216">
            <a:extLst>
              <a:ext uri="{FF2B5EF4-FFF2-40B4-BE49-F238E27FC236}">
                <a16:creationId xmlns:a16="http://schemas.microsoft.com/office/drawing/2014/main" id="{0C486D91-DC35-B44E-956B-ABDF2D6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79" y="904314"/>
            <a:ext cx="3440522" cy="58545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3EF8-F226-244E-A250-98DC23C9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09" y="3829675"/>
            <a:ext cx="2620241" cy="291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FC023-8448-1642-B2E4-134184011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9" y="3831578"/>
            <a:ext cx="4465168" cy="282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25DA1-AB34-B548-9D1E-640AE4FBE7DE}"/>
              </a:ext>
            </a:extLst>
          </p:cNvPr>
          <p:cNvSpPr txBox="1"/>
          <p:nvPr/>
        </p:nvSpPr>
        <p:spPr>
          <a:xfrm>
            <a:off x="6413385" y="10328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Guardian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46515-29E2-2C41-9726-2F8151A0E8B5}"/>
              </a:ext>
            </a:extLst>
          </p:cNvPr>
          <p:cNvCxnSpPr/>
          <p:nvPr/>
        </p:nvCxnSpPr>
        <p:spPr>
          <a:xfrm>
            <a:off x="6389635" y="4971605"/>
            <a:ext cx="685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85778-EBD7-694C-9CD0-573EAD749232}"/>
              </a:ext>
            </a:extLst>
          </p:cNvPr>
          <p:cNvCxnSpPr>
            <a:cxnSpLocks/>
          </p:cNvCxnSpPr>
          <p:nvPr/>
        </p:nvCxnSpPr>
        <p:spPr>
          <a:xfrm>
            <a:off x="4663833" y="1688592"/>
            <a:ext cx="1023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77993-2478-D144-822B-6E726C9E9CB3}"/>
              </a:ext>
            </a:extLst>
          </p:cNvPr>
          <p:cNvCxnSpPr>
            <a:cxnSpLocks/>
          </p:cNvCxnSpPr>
          <p:nvPr/>
        </p:nvCxnSpPr>
        <p:spPr>
          <a:xfrm>
            <a:off x="334722" y="1191768"/>
            <a:ext cx="21947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0B1F8F-B29D-6F45-813F-F65127809E13}"/>
              </a:ext>
            </a:extLst>
          </p:cNvPr>
          <p:cNvSpPr txBox="1"/>
          <p:nvPr/>
        </p:nvSpPr>
        <p:spPr>
          <a:xfrm>
            <a:off x="1886831" y="2970470"/>
            <a:ext cx="8679107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27000">
              <a:srgbClr val="FB93FF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Zijn </a:t>
            </a:r>
            <a:r>
              <a:rPr kumimoji="0" lang="en-NL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een nieuwe natuurkracht met muonen aan het ontdekken?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4747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3C8-344E-CD44-8782-9E12FA78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Twee weken later in Fermilab … muon magnetisch moment?!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597075-D879-AC4D-9C9B-575994C3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89" y="736701"/>
            <a:ext cx="2492554" cy="1303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247069-DFD1-B74A-8416-93C9D7854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32" y="-1"/>
            <a:ext cx="5246364" cy="7424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43DE3-F99B-C143-A9A2-E93389AA8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56115" y="1351083"/>
            <a:ext cx="4364145" cy="6175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F6F0C-CFC6-8A41-BBAB-A1029A4F5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399" y="-1049855"/>
            <a:ext cx="3426705" cy="48492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D218B6-F981-8D4D-BD10-D86BBCB34DB0}"/>
              </a:ext>
            </a:extLst>
          </p:cNvPr>
          <p:cNvSpPr/>
          <p:nvPr/>
        </p:nvSpPr>
        <p:spPr>
          <a:xfrm>
            <a:off x="6184900" y="4318000"/>
            <a:ext cx="2209800" cy="14859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13463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Paul Dirac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76" y="715964"/>
            <a:ext cx="6211186" cy="250108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1928: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Dirac’s </a:t>
            </a:r>
            <a:r>
              <a:rPr lang="en-US" dirty="0" err="1">
                <a:solidFill>
                  <a:srgbClr val="66FFFF"/>
                </a:solidFill>
              </a:rPr>
              <a:t>relativistische</a:t>
            </a:r>
            <a:r>
              <a:rPr lang="en-US" dirty="0">
                <a:solidFill>
                  <a:srgbClr val="66FFFF"/>
                </a:solidFill>
              </a:rPr>
              <a:t> quantum </a:t>
            </a:r>
            <a:r>
              <a:rPr lang="en-US" dirty="0" err="1">
                <a:solidFill>
                  <a:srgbClr val="66FFFF"/>
                </a:solidFill>
              </a:rPr>
              <a:t>theorie</a:t>
            </a:r>
            <a:endParaRPr lang="en-US" dirty="0">
              <a:solidFill>
                <a:srgbClr val="66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Voorspelling</a:t>
            </a:r>
            <a:r>
              <a:rPr lang="en-US" dirty="0">
                <a:solidFill>
                  <a:srgbClr val="66FFFF"/>
                </a:solidFill>
              </a:rPr>
              <a:t>: </a:t>
            </a:r>
            <a:r>
              <a:rPr lang="en-US" i="1" dirty="0" err="1">
                <a:solidFill>
                  <a:srgbClr val="FFFF00"/>
                </a:solidFill>
              </a:rPr>
              <a:t>voor</a:t>
            </a:r>
            <a:r>
              <a:rPr lang="en-US" i="1" dirty="0">
                <a:solidFill>
                  <a:srgbClr val="FFFF00"/>
                </a:solidFill>
              </a:rPr>
              <a:t> elk type 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bestaat</a:t>
            </a:r>
            <a:r>
              <a:rPr lang="en-US" i="1" dirty="0">
                <a:solidFill>
                  <a:srgbClr val="FFFF00"/>
                </a:solidFill>
              </a:rPr>
              <a:t> er </a:t>
            </a:r>
            <a:r>
              <a:rPr lang="en-US" i="1" dirty="0" err="1">
                <a:solidFill>
                  <a:srgbClr val="FFFF00"/>
                </a:solidFill>
              </a:rPr>
              <a:t>een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identiek</a:t>
            </a:r>
            <a:r>
              <a:rPr lang="en-US" i="1" dirty="0">
                <a:solidFill>
                  <a:srgbClr val="FFFF00"/>
                </a:solidFill>
              </a:rPr>
              <a:t> anti-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 dirty="0"/>
              <a:t>1932: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Anderson </a:t>
            </a:r>
            <a:r>
              <a:rPr lang="en-US" dirty="0" err="1">
                <a:solidFill>
                  <a:srgbClr val="66FFFF"/>
                </a:solidFill>
              </a:rPr>
              <a:t>ontdekt</a:t>
            </a:r>
            <a:r>
              <a:rPr lang="en-US" dirty="0">
                <a:solidFill>
                  <a:srgbClr val="66FFFF"/>
                </a:solidFill>
              </a:rPr>
              <a:t> het anti-</a:t>
            </a:r>
            <a:r>
              <a:rPr lang="en-US" dirty="0" err="1">
                <a:solidFill>
                  <a:srgbClr val="66FFFF"/>
                </a:solidFill>
              </a:rPr>
              <a:t>elektron</a:t>
            </a:r>
            <a:endParaRPr lang="en-US" dirty="0">
              <a:solidFill>
                <a:srgbClr val="66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46308" y="2976507"/>
            <a:ext cx="4166985" cy="3754992"/>
            <a:chOff x="3168" y="624"/>
            <a:chExt cx="2160" cy="1835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262"/>
              <a:ext cx="485" cy="1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98" y="2262"/>
              <a:ext cx="844" cy="19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AntiDirac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4" descr="ANDERSON">
            <a:extLst>
              <a:ext uri="{FF2B5EF4-FFF2-40B4-BE49-F238E27FC236}">
                <a16:creationId xmlns:a16="http://schemas.microsoft.com/office/drawing/2014/main" id="{01F3F36C-6219-AA4D-AD6E-F33E43ED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580" r="1263" b="2197"/>
          <a:stretch/>
        </p:blipFill>
        <p:spPr bwMode="auto">
          <a:xfrm>
            <a:off x="3470908" y="3428999"/>
            <a:ext cx="3991961" cy="28596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4" descr="dirac">
            <a:extLst>
              <a:ext uri="{FF2B5EF4-FFF2-40B4-BE49-F238E27FC236}">
                <a16:creationId xmlns:a16="http://schemas.microsoft.com/office/drawing/2014/main" id="{2E0E5641-C37E-A948-B561-5330A824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84" y="3429000"/>
            <a:ext cx="2977702" cy="285965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9F17D-CEAF-2645-86CF-CF8A3575025D}"/>
              </a:ext>
            </a:extLst>
          </p:cNvPr>
          <p:cNvSpPr txBox="1"/>
          <p:nvPr/>
        </p:nvSpPr>
        <p:spPr>
          <a:xfrm>
            <a:off x="398833" y="5884050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Paul Dirac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412B4-A8C2-1340-B46C-44451A4271A2}"/>
              </a:ext>
            </a:extLst>
          </p:cNvPr>
          <p:cNvSpPr txBox="1"/>
          <p:nvPr/>
        </p:nvSpPr>
        <p:spPr>
          <a:xfrm>
            <a:off x="5831311" y="5850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Carl Anderson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147BDE5-1527-AB4F-92AD-F0016A84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084" y="181750"/>
            <a:ext cx="2880301" cy="266825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Picture 10" descr="dirac_plaque">
            <a:extLst>
              <a:ext uri="{FF2B5EF4-FFF2-40B4-BE49-F238E27FC236}">
                <a16:creationId xmlns:a16="http://schemas.microsoft.com/office/drawing/2014/main" id="{7D6EF3D6-C1DD-DC43-923B-3E56041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0037" y="216100"/>
            <a:ext cx="2832999" cy="259623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BFAECD-73D9-CF44-BE76-833846E6E336}"/>
              </a:ext>
            </a:extLst>
          </p:cNvPr>
          <p:cNvSpPr/>
          <p:nvPr/>
        </p:nvSpPr>
        <p:spPr bwMode="auto">
          <a:xfrm>
            <a:off x="9485194" y="1692323"/>
            <a:ext cx="1583140" cy="57320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28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3C8-344E-CD44-8782-9E12FA78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Twee weken later in Fermilab … muon magnetisch moment?!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597075-D879-AC4D-9C9B-575994C3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89" y="736701"/>
            <a:ext cx="2492554" cy="1303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43DE3-F99B-C143-A9A2-E93389AA8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56115" y="1351083"/>
            <a:ext cx="4364145" cy="6175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F6F0C-CFC6-8A41-BBAB-A1029A4F5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399" y="-1049855"/>
            <a:ext cx="3426705" cy="48492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D218B6-F981-8D4D-BD10-D86BBCB34DB0}"/>
              </a:ext>
            </a:extLst>
          </p:cNvPr>
          <p:cNvSpPr/>
          <p:nvPr/>
        </p:nvSpPr>
        <p:spPr>
          <a:xfrm>
            <a:off x="6184900" y="4318000"/>
            <a:ext cx="2209800" cy="14859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BE2844-E59F-890C-A91C-97FB2F7A02EA}"/>
              </a:ext>
            </a:extLst>
          </p:cNvPr>
          <p:cNvGrpSpPr/>
          <p:nvPr/>
        </p:nvGrpSpPr>
        <p:grpSpPr>
          <a:xfrm>
            <a:off x="553049" y="777640"/>
            <a:ext cx="5488165" cy="5814802"/>
            <a:chOff x="5943605" y="1043198"/>
            <a:chExt cx="5488165" cy="58148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663BA3-B419-98AB-C268-B5DF9AFED7E2}"/>
                </a:ext>
              </a:extLst>
            </p:cNvPr>
            <p:cNvSpPr/>
            <p:nvPr/>
          </p:nvSpPr>
          <p:spPr bwMode="auto">
            <a:xfrm>
              <a:off x="5943605" y="1043198"/>
              <a:ext cx="5488165" cy="581480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 dirty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EFEBA3-631B-AF74-FE26-3E3B4B45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6014526" y="1878530"/>
              <a:ext cx="5417244" cy="4062647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6B3806A-E76E-7510-FAFA-7CA19F674E01}"/>
              </a:ext>
            </a:extLst>
          </p:cNvPr>
          <p:cNvSpPr txBox="1"/>
          <p:nvPr/>
        </p:nvSpPr>
        <p:spPr>
          <a:xfrm>
            <a:off x="945931" y="5599819"/>
            <a:ext cx="1900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518865"/>
                </a:solidFill>
              </a:rPr>
              <a:t>Standaard Model</a:t>
            </a:r>
          </a:p>
          <a:p>
            <a:r>
              <a:rPr lang="en-NL" dirty="0">
                <a:solidFill>
                  <a:srgbClr val="518865"/>
                </a:solidFill>
              </a:rPr>
              <a:t>voorspelling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FF5F2D-466E-90DF-D661-E4326C264E0A}"/>
              </a:ext>
            </a:extLst>
          </p:cNvPr>
          <p:cNvSpPr txBox="1"/>
          <p:nvPr/>
        </p:nvSpPr>
        <p:spPr>
          <a:xfrm>
            <a:off x="4036251" y="5555069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85881"/>
                </a:solidFill>
              </a:rPr>
              <a:t>E</a:t>
            </a:r>
            <a:r>
              <a:rPr lang="en-NL" dirty="0">
                <a:solidFill>
                  <a:srgbClr val="985881"/>
                </a:solidFill>
              </a:rPr>
              <a:t>xperimentele</a:t>
            </a:r>
          </a:p>
          <a:p>
            <a:r>
              <a:rPr lang="en-NL" dirty="0">
                <a:solidFill>
                  <a:srgbClr val="985881"/>
                </a:solidFill>
              </a:rPr>
              <a:t>meting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EB507B5-B0BE-866D-F4CB-44665E40A3FB}"/>
              </a:ext>
            </a:extLst>
          </p:cNvPr>
          <p:cNvCxnSpPr>
            <a:cxnSpLocks/>
          </p:cNvCxnSpPr>
          <p:nvPr/>
        </p:nvCxnSpPr>
        <p:spPr bwMode="auto">
          <a:xfrm flipV="1">
            <a:off x="1645920" y="50609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51886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432D08-84E3-8947-F45E-2375B52CF2F6}"/>
              </a:ext>
            </a:extLst>
          </p:cNvPr>
          <p:cNvCxnSpPr>
            <a:cxnSpLocks/>
          </p:cNvCxnSpPr>
          <p:nvPr/>
        </p:nvCxnSpPr>
        <p:spPr bwMode="auto">
          <a:xfrm flipV="1">
            <a:off x="4683410" y="49851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98588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88BB166-4062-C6EF-66C1-2970EADF998A}"/>
              </a:ext>
            </a:extLst>
          </p:cNvPr>
          <p:cNvSpPr txBox="1"/>
          <p:nvPr/>
        </p:nvSpPr>
        <p:spPr>
          <a:xfrm>
            <a:off x="1254811" y="984873"/>
            <a:ext cx="4296882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Het Standaardmodel lijkt niet te voldoen</a:t>
            </a:r>
          </a:p>
          <a:p>
            <a:r>
              <a:rPr lang="en-NL" dirty="0">
                <a:solidFill>
                  <a:srgbClr val="C00000"/>
                </a:solidFill>
                <a:sym typeface="Wingdings" pitchFamily="2" charset="2"/>
              </a:rPr>
              <a:t> </a:t>
            </a:r>
            <a:r>
              <a:rPr lang="en-NL" dirty="0">
                <a:solidFill>
                  <a:srgbClr val="C00000"/>
                </a:solidFill>
              </a:rPr>
              <a:t>Een nieuwe quantum kracht nodig?!</a:t>
            </a:r>
          </a:p>
        </p:txBody>
      </p:sp>
    </p:spTree>
    <p:extLst>
      <p:ext uri="{BB962C8B-B14F-4D97-AF65-F5344CB8AC3E}">
        <p14:creationId xmlns:p14="http://schemas.microsoft.com/office/powerpoint/2010/main" val="3752769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69" y="5469832"/>
            <a:ext cx="4141242" cy="12538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6321302" y="6118238"/>
            <a:ext cx="38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10E1F3-8BF3-6CA4-5B93-4364982989CF}"/>
              </a:ext>
            </a:extLst>
          </p:cNvPr>
          <p:cNvSpPr txBox="1">
            <a:spLocks/>
          </p:cNvSpPr>
          <p:nvPr/>
        </p:nvSpPr>
        <p:spPr bwMode="auto">
          <a:xfrm>
            <a:off x="239897" y="3765892"/>
            <a:ext cx="4163772" cy="161159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  December 2022: verbeterde meting van de 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elektronen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…</a:t>
            </a:r>
            <a:endParaRPr kumimoji="0" lang="en-NL" sz="2800" b="1" i="0" u="none" strike="noStrike" kern="0" cap="none" spc="0" normalizeH="0" baseline="0" noProof="0" dirty="0">
              <a:ln>
                <a:noFill/>
              </a:ln>
              <a:solidFill>
                <a:srgbClr val="FB93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005F3-7C51-23C8-5BFC-AAB30F35A1E8}"/>
              </a:ext>
            </a:extLst>
          </p:cNvPr>
          <p:cNvGrpSpPr/>
          <p:nvPr/>
        </p:nvGrpSpPr>
        <p:grpSpPr>
          <a:xfrm>
            <a:off x="4172278" y="1309462"/>
            <a:ext cx="6327568" cy="4075648"/>
            <a:chOff x="4720590" y="2785744"/>
            <a:chExt cx="4751333" cy="3562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DE287-C87C-1F03-9BAC-18D70FB4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908" y="2785744"/>
              <a:ext cx="4626015" cy="35629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73066-7458-F004-4C7C-C5D29A33AFA9}"/>
                </a:ext>
              </a:extLst>
            </p:cNvPr>
            <p:cNvSpPr/>
            <p:nvPr/>
          </p:nvSpPr>
          <p:spPr>
            <a:xfrm>
              <a:off x="4720590" y="2785744"/>
              <a:ext cx="308610" cy="143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25160557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69" y="5469832"/>
            <a:ext cx="4141242" cy="12538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6321302" y="6118238"/>
            <a:ext cx="38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250AE3-6ADC-F344-91E0-BDD4D3ACCB39}"/>
              </a:ext>
            </a:extLst>
          </p:cNvPr>
          <p:cNvSpPr txBox="1">
            <a:spLocks/>
          </p:cNvSpPr>
          <p:nvPr/>
        </p:nvSpPr>
        <p:spPr bwMode="auto">
          <a:xfrm>
            <a:off x="239897" y="3765892"/>
            <a:ext cx="4163772" cy="161159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  December 2022: verbeterde meting van de 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elektronen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…</a:t>
            </a:r>
            <a:endParaRPr kumimoji="0" lang="en-NL" sz="2800" b="1" i="0" u="none" strike="noStrike" kern="0" cap="none" spc="0" normalizeH="0" baseline="0" noProof="0" dirty="0">
              <a:ln>
                <a:noFill/>
              </a:ln>
              <a:solidFill>
                <a:srgbClr val="FB93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005F3-7C51-23C8-5BFC-AAB30F35A1E8}"/>
              </a:ext>
            </a:extLst>
          </p:cNvPr>
          <p:cNvGrpSpPr/>
          <p:nvPr/>
        </p:nvGrpSpPr>
        <p:grpSpPr>
          <a:xfrm>
            <a:off x="4172278" y="1309462"/>
            <a:ext cx="6327568" cy="4075648"/>
            <a:chOff x="4720590" y="2785744"/>
            <a:chExt cx="4751333" cy="3562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DE287-C87C-1F03-9BAC-18D70FB4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908" y="2785744"/>
              <a:ext cx="4626015" cy="35629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73066-7458-F004-4C7C-C5D29A33AFA9}"/>
                </a:ext>
              </a:extLst>
            </p:cNvPr>
            <p:cNvSpPr/>
            <p:nvPr/>
          </p:nvSpPr>
          <p:spPr>
            <a:xfrm>
              <a:off x="4720590" y="2785744"/>
              <a:ext cx="308610" cy="143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F30E4DD-40FD-92EC-B611-4DC93FC0A702}"/>
              </a:ext>
            </a:extLst>
          </p:cNvPr>
          <p:cNvSpPr txBox="1"/>
          <p:nvPr/>
        </p:nvSpPr>
        <p:spPr>
          <a:xfrm>
            <a:off x="6684578" y="1776522"/>
            <a:ext cx="3626079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rgbClr val="C00000"/>
                </a:solidFill>
              </a:rPr>
              <a:t>We R waarde lijkt nu wel gelijk aan 1 te zijn?!</a:t>
            </a:r>
          </a:p>
        </p:txBody>
      </p:sp>
    </p:spTree>
    <p:extLst>
      <p:ext uri="{BB962C8B-B14F-4D97-AF65-F5344CB8AC3E}">
        <p14:creationId xmlns:p14="http://schemas.microsoft.com/office/powerpoint/2010/main" val="163392114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22B872-2BDA-68FA-CAFD-A94FD72F934B}"/>
              </a:ext>
            </a:extLst>
          </p:cNvPr>
          <p:cNvSpPr/>
          <p:nvPr/>
        </p:nvSpPr>
        <p:spPr bwMode="auto">
          <a:xfrm>
            <a:off x="313705" y="762000"/>
            <a:ext cx="6832161" cy="894745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34D1E-84EF-2C9F-87AA-45B7C88FF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Maar bij het </a:t>
            </a:r>
            <a:r>
              <a:rPr lang="en-NL" i="1" u="sng" dirty="0"/>
              <a:t>muon</a:t>
            </a:r>
            <a:r>
              <a:rPr lang="en-NL" dirty="0"/>
              <a:t> kloppen steeds meer metingen niet!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B8530-E912-50CA-898C-F5DB4786D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A8D83-5837-09C7-A296-B9CDF77B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20D890-AEA2-858C-B831-9421CE4EF19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13705" y="1091841"/>
            <a:ext cx="6832161" cy="55035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A51C64-50E8-1CFB-B319-C58321123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64" y="5402856"/>
            <a:ext cx="3079143" cy="1098718"/>
          </a:xfr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sz="3000" dirty="0">
                <a:solidFill>
                  <a:srgbClr val="C00000"/>
                </a:solidFill>
              </a:rPr>
              <a:t>De puzzel wordt steeds dieper.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C3EC6-5AD6-4C23-11AA-FA48E5F6FC7B}"/>
              </a:ext>
            </a:extLst>
          </p:cNvPr>
          <p:cNvSpPr txBox="1"/>
          <p:nvPr/>
        </p:nvSpPr>
        <p:spPr>
          <a:xfrm>
            <a:off x="7140182" y="4437132"/>
            <a:ext cx="2913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E7B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 g-2 resultaat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472958-127A-51EB-9AE6-2876FFFE190A}"/>
              </a:ext>
            </a:extLst>
          </p:cNvPr>
          <p:cNvSpPr/>
          <p:nvPr/>
        </p:nvSpPr>
        <p:spPr>
          <a:xfrm>
            <a:off x="686601" y="1262444"/>
            <a:ext cx="9276062" cy="357717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25400">
            <a:solidFill>
              <a:srgbClr val="4CBF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D98896-B6D1-1180-4D6F-1C8D0D4D5CA3}"/>
              </a:ext>
            </a:extLst>
          </p:cNvPr>
          <p:cNvSpPr/>
          <p:nvPr/>
        </p:nvSpPr>
        <p:spPr>
          <a:xfrm>
            <a:off x="686601" y="4489454"/>
            <a:ext cx="9276062" cy="357717"/>
          </a:xfrm>
          <a:prstGeom prst="rect">
            <a:avLst/>
          </a:prstGeom>
          <a:solidFill>
            <a:srgbClr val="EFABFF">
              <a:alpha val="20000"/>
            </a:srgbClr>
          </a:solidFill>
          <a:ln w="254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DAFD8-89B1-B2D8-0DFD-24CABC116089}"/>
              </a:ext>
            </a:extLst>
          </p:cNvPr>
          <p:cNvSpPr txBox="1"/>
          <p:nvPr/>
        </p:nvSpPr>
        <p:spPr>
          <a:xfrm>
            <a:off x="7518762" y="1225858"/>
            <a:ext cx="1851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srgbClr val="98EC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LHCb resultaat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09070-6C4C-AA19-7703-F387C070D228}"/>
              </a:ext>
            </a:extLst>
          </p:cNvPr>
          <p:cNvSpPr txBox="1"/>
          <p:nvPr/>
        </p:nvSpPr>
        <p:spPr>
          <a:xfrm>
            <a:off x="2908300" y="827028"/>
            <a:ext cx="69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2D832-3BB8-FE08-7ADC-E1B604BDD36E}"/>
              </a:ext>
            </a:extLst>
          </p:cNvPr>
          <p:cNvSpPr txBox="1"/>
          <p:nvPr/>
        </p:nvSpPr>
        <p:spPr>
          <a:xfrm>
            <a:off x="4140199" y="820019"/>
            <a:ext cx="146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easured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806FC0-6E62-B687-D56B-C894FBB5B949}"/>
              </a:ext>
            </a:extLst>
          </p:cNvPr>
          <p:cNvSpPr txBox="1"/>
          <p:nvPr/>
        </p:nvSpPr>
        <p:spPr>
          <a:xfrm>
            <a:off x="1071032" y="832237"/>
            <a:ext cx="146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Observable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30037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(?) 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514A4-A2C6-DC48-BBEC-7EC89FBEC379}"/>
              </a:ext>
            </a:extLst>
          </p:cNvPr>
          <p:cNvSpPr txBox="1"/>
          <p:nvPr/>
        </p:nvSpPr>
        <p:spPr>
          <a:xfrm>
            <a:off x="4792915" y="2558926"/>
            <a:ext cx="3340979" cy="2123658"/>
          </a:xfrm>
          <a:prstGeom prst="rect">
            <a:avLst/>
          </a:prstGeom>
          <a:solidFill>
            <a:schemeClr val="tx1"/>
          </a:solidFill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NL" sz="10000" dirty="0">
                <a:solidFill>
                  <a:srgbClr val="FFFF99"/>
                </a:solidFill>
              </a:rPr>
              <a:t>+ ???</a:t>
            </a:r>
          </a:p>
          <a:p>
            <a:r>
              <a:rPr lang="en-GB" sz="3200" dirty="0">
                <a:solidFill>
                  <a:schemeClr val="bg1"/>
                </a:solidFill>
              </a:rPr>
              <a:t>   V</a:t>
            </a:r>
            <a:r>
              <a:rPr lang="en-NL" sz="3200" dirty="0">
                <a:solidFill>
                  <a:schemeClr val="bg1"/>
                </a:solidFill>
              </a:rPr>
              <a:t>ijfde kracht?</a:t>
            </a:r>
          </a:p>
        </p:txBody>
      </p:sp>
    </p:spTree>
    <p:extLst>
      <p:ext uri="{BB962C8B-B14F-4D97-AF65-F5344CB8AC3E}">
        <p14:creationId xmlns:p14="http://schemas.microsoft.com/office/powerpoint/2010/main" val="4194118220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724047" y="2538220"/>
            <a:ext cx="7459093" cy="641480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4884" y="2590099"/>
            <a:ext cx="7459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Tahoma"/>
              </a:rPr>
              <a:t>Door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een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vijfde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kracht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in de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Big Bang?!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2C87E124-33F6-AA42-9B34-03C5E82C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9FEE593-7E81-E749-8CB0-43C82FC27CD3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Conclusie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: Hoe is de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verdwenen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in het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universum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4341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59948015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176AC-827C-2A40-974D-0A90296A2052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E5D0A1-7BCA-7347-8139-E3168C14A325}"/>
              </a:ext>
            </a:extLst>
          </p:cNvPr>
          <p:cNvSpPr/>
          <p:nvPr/>
        </p:nvSpPr>
        <p:spPr bwMode="auto">
          <a:xfrm>
            <a:off x="2433469" y="5175736"/>
            <a:ext cx="7098457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F1C52-E53E-0B4E-96DD-F338E0D99452}"/>
              </a:ext>
            </a:extLst>
          </p:cNvPr>
          <p:cNvSpPr txBox="1"/>
          <p:nvPr/>
        </p:nvSpPr>
        <p:spPr>
          <a:xfrm>
            <a:off x="2746073" y="5343195"/>
            <a:ext cx="6473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Dank voor uw aandacht!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7A2B9-D09E-B747-846F-A1B924F1C27A}"/>
              </a:ext>
            </a:extLst>
          </p:cNvPr>
          <p:cNvSpPr/>
          <p:nvPr/>
        </p:nvSpPr>
        <p:spPr bwMode="auto">
          <a:xfrm>
            <a:off x="1407375" y="1970561"/>
            <a:ext cx="9579942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9B3711-BA68-9341-B842-FFE265D973A1}"/>
              </a:ext>
            </a:extLst>
          </p:cNvPr>
          <p:cNvSpPr txBox="1"/>
          <p:nvPr/>
        </p:nvSpPr>
        <p:spPr>
          <a:xfrm>
            <a:off x="1457144" y="2140049"/>
            <a:ext cx="953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Veel spannend onderzoek onderweg</a:t>
            </a:r>
          </a:p>
        </p:txBody>
      </p:sp>
    </p:spTree>
    <p:extLst>
      <p:ext uri="{BB962C8B-B14F-4D97-AF65-F5344CB8AC3E}">
        <p14:creationId xmlns:p14="http://schemas.microsoft.com/office/powerpoint/2010/main" val="972307532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Donkere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6211889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2890838" y="3090864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Zichtbare</a:t>
            </a:r>
            <a:r>
              <a:rPr lang="en-US" dirty="0"/>
              <a:t> “</a:t>
            </a:r>
            <a:r>
              <a:rPr lang="en-US" dirty="0" err="1"/>
              <a:t>baryonische</a:t>
            </a:r>
            <a:r>
              <a:rPr lang="en-US" dirty="0"/>
              <a:t>” </a:t>
            </a:r>
            <a:r>
              <a:rPr lang="en-US" dirty="0" err="1"/>
              <a:t>materie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517" y="1012691"/>
            <a:ext cx="7819697" cy="5007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02041" y="538364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Waterstof</a:t>
            </a: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atoom</a:t>
            </a:r>
            <a:endParaRPr lang="en-US" sz="2400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7015" y="5383643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D4F6FF"/>
                </a:solidFill>
                <a:latin typeface="Tahoma" pitchFamily="34" charset="0"/>
              </a:rPr>
              <a:t>Antiwaterstof</a:t>
            </a:r>
            <a:r>
              <a:rPr lang="en-US" sz="2400" dirty="0">
                <a:solidFill>
                  <a:srgbClr val="D4F6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D4F6FF"/>
                </a:solidFill>
                <a:latin typeface="Tahoma" pitchFamily="34" charset="0"/>
              </a:rPr>
              <a:t>atoom</a:t>
            </a:r>
            <a:endParaRPr lang="en-US" sz="2400" dirty="0">
              <a:solidFill>
                <a:srgbClr val="D4F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44112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542" y="867761"/>
            <a:ext cx="7694001" cy="577050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139926" y="5720848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Donkere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beweegt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ongestoord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verder</a:t>
            </a:r>
            <a:endParaRPr lang="en-US" sz="20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ngc1232all_vlt">
            <a:extLst>
              <a:ext uri="{FF2B5EF4-FFF2-40B4-BE49-F238E27FC236}">
                <a16:creationId xmlns:a16="http://schemas.microsoft.com/office/drawing/2014/main" id="{9E4DD677-B521-6540-9912-8BDEB3C9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626" y="851719"/>
            <a:ext cx="3616920" cy="582789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AF5C29E4-8F4E-7D45-9988-9C0A135B4CD7}"/>
              </a:ext>
            </a:extLst>
          </p:cNvPr>
          <p:cNvGrpSpPr>
            <a:grpSpLocks/>
          </p:cNvGrpSpPr>
          <p:nvPr/>
        </p:nvGrpSpPr>
        <p:grpSpPr bwMode="auto">
          <a:xfrm>
            <a:off x="586373" y="2603860"/>
            <a:ext cx="3284404" cy="4049271"/>
            <a:chOff x="-78" y="1035"/>
            <a:chExt cx="2795" cy="2894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788F3C3F-BB48-614E-85A1-814673803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8" y="1035"/>
              <a:ext cx="2795" cy="2894"/>
              <a:chOff x="-78" y="1035"/>
              <a:chExt cx="2795" cy="2894"/>
            </a:xfrm>
          </p:grpSpPr>
          <p:grpSp>
            <p:nvGrpSpPr>
              <p:cNvPr id="11" name="Group 6">
                <a:extLst>
                  <a:ext uri="{FF2B5EF4-FFF2-40B4-BE49-F238E27FC236}">
                    <a16:creationId xmlns:a16="http://schemas.microsoft.com/office/drawing/2014/main" id="{D21EC060-469E-994E-8D3D-229151A0A2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8" y="1035"/>
                <a:ext cx="2795" cy="2894"/>
                <a:chOff x="-78" y="1035"/>
                <a:chExt cx="2795" cy="2894"/>
              </a:xfrm>
            </p:grpSpPr>
            <p:grpSp>
              <p:nvGrpSpPr>
                <p:cNvPr id="75" name="Group 7">
                  <a:extLst>
                    <a:ext uri="{FF2B5EF4-FFF2-40B4-BE49-F238E27FC236}">
                      <a16:creationId xmlns:a16="http://schemas.microsoft.com/office/drawing/2014/main" id="{570FFD8F-FE18-BF44-BAC6-F2624D85B9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2057" cy="309"/>
                  <a:chOff x="660" y="3620"/>
                  <a:chExt cx="2057" cy="309"/>
                </a:xfrm>
              </p:grpSpPr>
              <p:sp>
                <p:nvSpPr>
                  <p:cNvPr id="82" name="Text Box 8">
                    <a:extLst>
                      <a:ext uri="{FF2B5EF4-FFF2-40B4-BE49-F238E27FC236}">
                        <a16:creationId xmlns:a16="http://schemas.microsoft.com/office/drawing/2014/main" id="{6CEF35E8-543B-644C-A3C7-8339E6C2653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3" name="Text Box 9">
                    <a:extLst>
                      <a:ext uri="{FF2B5EF4-FFF2-40B4-BE49-F238E27FC236}">
                        <a16:creationId xmlns:a16="http://schemas.microsoft.com/office/drawing/2014/main" id="{4361673A-1AB5-E44A-9F61-3E1E3F395E6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4" name="Text Box 10">
                    <a:extLst>
                      <a:ext uri="{FF2B5EF4-FFF2-40B4-BE49-F238E27FC236}">
                        <a16:creationId xmlns:a16="http://schemas.microsoft.com/office/drawing/2014/main" id="{0AF26C76-A3AF-D84D-B6D3-A64F9CDD6B5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6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6" name="Group 11">
                  <a:extLst>
                    <a:ext uri="{FF2B5EF4-FFF2-40B4-BE49-F238E27FC236}">
                      <a16:creationId xmlns:a16="http://schemas.microsoft.com/office/drawing/2014/main" id="{6B6EBBCF-4606-124E-B4F3-158CAFFB97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9" name="Text Box 12">
                    <a:extLst>
                      <a:ext uri="{FF2B5EF4-FFF2-40B4-BE49-F238E27FC236}">
                        <a16:creationId xmlns:a16="http://schemas.microsoft.com/office/drawing/2014/main" id="{54C2D7FA-90B5-6F47-BB32-2308264B255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80" name="Text Box 13">
                    <a:extLst>
                      <a:ext uri="{FF2B5EF4-FFF2-40B4-BE49-F238E27FC236}">
                        <a16:creationId xmlns:a16="http://schemas.microsoft.com/office/drawing/2014/main" id="{21E07229-26B2-4A40-B66B-B8C999BC29C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1" name="Text Box 14">
                    <a:extLst>
                      <a:ext uri="{FF2B5EF4-FFF2-40B4-BE49-F238E27FC236}">
                        <a16:creationId xmlns:a16="http://schemas.microsoft.com/office/drawing/2014/main" id="{768AE7AB-8D3F-8443-8462-F4CD43E4AA2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77" name="Line 15">
                  <a:extLst>
                    <a:ext uri="{FF2B5EF4-FFF2-40B4-BE49-F238E27FC236}">
                      <a16:creationId xmlns:a16="http://schemas.microsoft.com/office/drawing/2014/main" id="{C9BE3537-D6D9-0743-B61D-92B6734989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8" name="Line 16">
                  <a:extLst>
                    <a:ext uri="{FF2B5EF4-FFF2-40B4-BE49-F238E27FC236}">
                      <a16:creationId xmlns:a16="http://schemas.microsoft.com/office/drawing/2014/main" id="{2A0CC8D0-E765-A448-A6E1-8E8C56455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12" name="Group 17">
                <a:extLst>
                  <a:ext uri="{FF2B5EF4-FFF2-40B4-BE49-F238E27FC236}">
                    <a16:creationId xmlns:a16="http://schemas.microsoft.com/office/drawing/2014/main" id="{A1096B1F-4FE4-4342-85CD-6AFA7EB08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3" name="Freeform 18">
                  <a:extLst>
                    <a:ext uri="{FF2B5EF4-FFF2-40B4-BE49-F238E27FC236}">
                      <a16:creationId xmlns:a16="http://schemas.microsoft.com/office/drawing/2014/main" id="{86DBB47E-42CD-3A40-A83B-57375C600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" name="Freeform 19">
                  <a:extLst>
                    <a:ext uri="{FF2B5EF4-FFF2-40B4-BE49-F238E27FC236}">
                      <a16:creationId xmlns:a16="http://schemas.microsoft.com/office/drawing/2014/main" id="{40ED7B61-8252-024D-B593-2311EE206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15" name="Group 20">
                  <a:extLst>
                    <a:ext uri="{FF2B5EF4-FFF2-40B4-BE49-F238E27FC236}">
                      <a16:creationId xmlns:a16="http://schemas.microsoft.com/office/drawing/2014/main" id="{8FF7682F-70AB-1645-AC58-FD141ABFFA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3" name="Oval 21">
                    <a:extLst>
                      <a:ext uri="{FF2B5EF4-FFF2-40B4-BE49-F238E27FC236}">
                        <a16:creationId xmlns:a16="http://schemas.microsoft.com/office/drawing/2014/main" id="{0C369564-3759-8145-97DA-1C65FE1C3B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4" name="Line 22">
                    <a:extLst>
                      <a:ext uri="{FF2B5EF4-FFF2-40B4-BE49-F238E27FC236}">
                        <a16:creationId xmlns:a16="http://schemas.microsoft.com/office/drawing/2014/main" id="{6384FDB3-884C-AF48-87A1-B5BE0912A5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6" name="Group 23">
                  <a:extLst>
                    <a:ext uri="{FF2B5EF4-FFF2-40B4-BE49-F238E27FC236}">
                      <a16:creationId xmlns:a16="http://schemas.microsoft.com/office/drawing/2014/main" id="{2A5C0523-2A5F-5A4E-98FC-9F7DFD9416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1" name="Oval 24">
                    <a:extLst>
                      <a:ext uri="{FF2B5EF4-FFF2-40B4-BE49-F238E27FC236}">
                        <a16:creationId xmlns:a16="http://schemas.microsoft.com/office/drawing/2014/main" id="{2D5E0D54-8087-C245-BCF7-040FA12034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2" name="Line 25">
                    <a:extLst>
                      <a:ext uri="{FF2B5EF4-FFF2-40B4-BE49-F238E27FC236}">
                        <a16:creationId xmlns:a16="http://schemas.microsoft.com/office/drawing/2014/main" id="{23D07609-74C9-4B43-8529-B4792CD96D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7" name="Group 26">
                  <a:extLst>
                    <a:ext uri="{FF2B5EF4-FFF2-40B4-BE49-F238E27FC236}">
                      <a16:creationId xmlns:a16="http://schemas.microsoft.com/office/drawing/2014/main" id="{3E40494A-CD3E-8D45-A6AA-29A84D4B3E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9" name="Oval 27">
                    <a:extLst>
                      <a:ext uri="{FF2B5EF4-FFF2-40B4-BE49-F238E27FC236}">
                        <a16:creationId xmlns:a16="http://schemas.microsoft.com/office/drawing/2014/main" id="{5B478985-8870-4B4F-AE03-2878B702A0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0" name="Line 28">
                    <a:extLst>
                      <a:ext uri="{FF2B5EF4-FFF2-40B4-BE49-F238E27FC236}">
                        <a16:creationId xmlns:a16="http://schemas.microsoft.com/office/drawing/2014/main" id="{847CFD88-A132-8340-8E71-7B1C143117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8" name="Group 29">
                  <a:extLst>
                    <a:ext uri="{FF2B5EF4-FFF2-40B4-BE49-F238E27FC236}">
                      <a16:creationId xmlns:a16="http://schemas.microsoft.com/office/drawing/2014/main" id="{A70B0C23-9D89-E040-BBEC-C1E9E9A3EB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7" name="Oval 30">
                    <a:extLst>
                      <a:ext uri="{FF2B5EF4-FFF2-40B4-BE49-F238E27FC236}">
                        <a16:creationId xmlns:a16="http://schemas.microsoft.com/office/drawing/2014/main" id="{B0054C17-2D96-7545-84FD-30F1CB9EEE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8" name="Line 31">
                    <a:extLst>
                      <a:ext uri="{FF2B5EF4-FFF2-40B4-BE49-F238E27FC236}">
                        <a16:creationId xmlns:a16="http://schemas.microsoft.com/office/drawing/2014/main" id="{23060E7C-B782-DC48-8449-63377A9A4A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9" name="Group 32">
                  <a:extLst>
                    <a:ext uri="{FF2B5EF4-FFF2-40B4-BE49-F238E27FC236}">
                      <a16:creationId xmlns:a16="http://schemas.microsoft.com/office/drawing/2014/main" id="{14A5BF38-0BFE-B049-8D07-B2BDECD185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5" name="Oval 33">
                    <a:extLst>
                      <a:ext uri="{FF2B5EF4-FFF2-40B4-BE49-F238E27FC236}">
                        <a16:creationId xmlns:a16="http://schemas.microsoft.com/office/drawing/2014/main" id="{7646BE4B-60C6-824D-9C27-D868DAAE4A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6" name="Line 34">
                    <a:extLst>
                      <a:ext uri="{FF2B5EF4-FFF2-40B4-BE49-F238E27FC236}">
                        <a16:creationId xmlns:a16="http://schemas.microsoft.com/office/drawing/2014/main" id="{ED81AB73-5243-8047-855B-65AE21F65E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0" name="Group 35">
                  <a:extLst>
                    <a:ext uri="{FF2B5EF4-FFF2-40B4-BE49-F238E27FC236}">
                      <a16:creationId xmlns:a16="http://schemas.microsoft.com/office/drawing/2014/main" id="{9E4AFE29-DC50-4348-A53B-AE94C715D4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3" name="Oval 36">
                    <a:extLst>
                      <a:ext uri="{FF2B5EF4-FFF2-40B4-BE49-F238E27FC236}">
                        <a16:creationId xmlns:a16="http://schemas.microsoft.com/office/drawing/2014/main" id="{BB7C89A7-84F6-824A-9693-59B0E64925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4" name="Line 37">
                    <a:extLst>
                      <a:ext uri="{FF2B5EF4-FFF2-40B4-BE49-F238E27FC236}">
                        <a16:creationId xmlns:a16="http://schemas.microsoft.com/office/drawing/2014/main" id="{8DBF61AD-25EB-5D4F-B132-44EED4778E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1" name="Group 38">
                  <a:extLst>
                    <a:ext uri="{FF2B5EF4-FFF2-40B4-BE49-F238E27FC236}">
                      <a16:creationId xmlns:a16="http://schemas.microsoft.com/office/drawing/2014/main" id="{9C297594-B9E8-314E-9404-C6098D02B0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1" name="Oval 39">
                    <a:extLst>
                      <a:ext uri="{FF2B5EF4-FFF2-40B4-BE49-F238E27FC236}">
                        <a16:creationId xmlns:a16="http://schemas.microsoft.com/office/drawing/2014/main" id="{66D305BF-AF23-2E43-A23A-4EEC123D86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2" name="Line 40">
                    <a:extLst>
                      <a:ext uri="{FF2B5EF4-FFF2-40B4-BE49-F238E27FC236}">
                        <a16:creationId xmlns:a16="http://schemas.microsoft.com/office/drawing/2014/main" id="{20BA9B69-D678-5E42-95A2-C3350AD499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2" name="Group 41">
                  <a:extLst>
                    <a:ext uri="{FF2B5EF4-FFF2-40B4-BE49-F238E27FC236}">
                      <a16:creationId xmlns:a16="http://schemas.microsoft.com/office/drawing/2014/main" id="{E8D272F0-BCE2-2543-B4BB-A4AFAF17DF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9" name="Oval 42">
                    <a:extLst>
                      <a:ext uri="{FF2B5EF4-FFF2-40B4-BE49-F238E27FC236}">
                        <a16:creationId xmlns:a16="http://schemas.microsoft.com/office/drawing/2014/main" id="{53359AA8-9750-A841-A03E-9C53BA5335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0" name="Line 43">
                    <a:extLst>
                      <a:ext uri="{FF2B5EF4-FFF2-40B4-BE49-F238E27FC236}">
                        <a16:creationId xmlns:a16="http://schemas.microsoft.com/office/drawing/2014/main" id="{598CED08-7F12-C343-A753-7B3733D0B0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3" name="Group 44">
                  <a:extLst>
                    <a:ext uri="{FF2B5EF4-FFF2-40B4-BE49-F238E27FC236}">
                      <a16:creationId xmlns:a16="http://schemas.microsoft.com/office/drawing/2014/main" id="{94A1C7D0-C549-8541-9485-67A7F0FFC0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7" name="Oval 45">
                    <a:extLst>
                      <a:ext uri="{FF2B5EF4-FFF2-40B4-BE49-F238E27FC236}">
                        <a16:creationId xmlns:a16="http://schemas.microsoft.com/office/drawing/2014/main" id="{A8E71EEF-33FC-F24E-B3E0-0E57F77FBE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8" name="Line 46">
                    <a:extLst>
                      <a:ext uri="{FF2B5EF4-FFF2-40B4-BE49-F238E27FC236}">
                        <a16:creationId xmlns:a16="http://schemas.microsoft.com/office/drawing/2014/main" id="{036025E7-BD25-3349-8DA8-8E2E851950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4" name="Group 47">
                  <a:extLst>
                    <a:ext uri="{FF2B5EF4-FFF2-40B4-BE49-F238E27FC236}">
                      <a16:creationId xmlns:a16="http://schemas.microsoft.com/office/drawing/2014/main" id="{FDE96BDB-3420-2949-AFF3-24BA252707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5" name="Oval 48">
                    <a:extLst>
                      <a:ext uri="{FF2B5EF4-FFF2-40B4-BE49-F238E27FC236}">
                        <a16:creationId xmlns:a16="http://schemas.microsoft.com/office/drawing/2014/main" id="{ABC56397-7EF1-2640-B7A0-27C4492093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6" name="Line 49">
                    <a:extLst>
                      <a:ext uri="{FF2B5EF4-FFF2-40B4-BE49-F238E27FC236}">
                        <a16:creationId xmlns:a16="http://schemas.microsoft.com/office/drawing/2014/main" id="{9A36BD5B-B266-2A43-8AB6-B25B3C4E60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5" name="Group 50">
                  <a:extLst>
                    <a:ext uri="{FF2B5EF4-FFF2-40B4-BE49-F238E27FC236}">
                      <a16:creationId xmlns:a16="http://schemas.microsoft.com/office/drawing/2014/main" id="{7335802E-D1CE-BB4D-8A4E-7947EDE6B3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3" name="Oval 51">
                    <a:extLst>
                      <a:ext uri="{FF2B5EF4-FFF2-40B4-BE49-F238E27FC236}">
                        <a16:creationId xmlns:a16="http://schemas.microsoft.com/office/drawing/2014/main" id="{41F7C633-43C3-1D49-AD41-A23B8551DC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4" name="Line 52">
                    <a:extLst>
                      <a:ext uri="{FF2B5EF4-FFF2-40B4-BE49-F238E27FC236}">
                        <a16:creationId xmlns:a16="http://schemas.microsoft.com/office/drawing/2014/main" id="{20687506-5325-0A4D-B237-985A906C1B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6" name="Group 53">
                  <a:extLst>
                    <a:ext uri="{FF2B5EF4-FFF2-40B4-BE49-F238E27FC236}">
                      <a16:creationId xmlns:a16="http://schemas.microsoft.com/office/drawing/2014/main" id="{6CAF21F7-7C0F-D04C-86B3-8F4AA44610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1" name="Oval 54">
                    <a:extLst>
                      <a:ext uri="{FF2B5EF4-FFF2-40B4-BE49-F238E27FC236}">
                        <a16:creationId xmlns:a16="http://schemas.microsoft.com/office/drawing/2014/main" id="{B81AFC10-4C11-7B43-B43A-AC2B96AA01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2" name="Line 55">
                    <a:extLst>
                      <a:ext uri="{FF2B5EF4-FFF2-40B4-BE49-F238E27FC236}">
                        <a16:creationId xmlns:a16="http://schemas.microsoft.com/office/drawing/2014/main" id="{D918AABC-339A-C542-8A60-4588566A0A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7" name="Group 56">
                  <a:extLst>
                    <a:ext uri="{FF2B5EF4-FFF2-40B4-BE49-F238E27FC236}">
                      <a16:creationId xmlns:a16="http://schemas.microsoft.com/office/drawing/2014/main" id="{4974D647-209C-DB48-A460-B99A4D46EC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9" name="Oval 57">
                    <a:extLst>
                      <a:ext uri="{FF2B5EF4-FFF2-40B4-BE49-F238E27FC236}">
                        <a16:creationId xmlns:a16="http://schemas.microsoft.com/office/drawing/2014/main" id="{894A5719-FF0C-4C4C-B46B-909FEDEEED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0" name="Line 58">
                    <a:extLst>
                      <a:ext uri="{FF2B5EF4-FFF2-40B4-BE49-F238E27FC236}">
                        <a16:creationId xmlns:a16="http://schemas.microsoft.com/office/drawing/2014/main" id="{9D5F63BE-5437-DE4B-A9E6-8C3B9E4126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8" name="Group 59">
                  <a:extLst>
                    <a:ext uri="{FF2B5EF4-FFF2-40B4-BE49-F238E27FC236}">
                      <a16:creationId xmlns:a16="http://schemas.microsoft.com/office/drawing/2014/main" id="{7B01C217-A97A-5E4F-AB32-248C2132E0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7" name="Oval 60">
                    <a:extLst>
                      <a:ext uri="{FF2B5EF4-FFF2-40B4-BE49-F238E27FC236}">
                        <a16:creationId xmlns:a16="http://schemas.microsoft.com/office/drawing/2014/main" id="{6F0B16A2-43C4-4341-BB58-6E1C402C63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8" name="Line 61">
                    <a:extLst>
                      <a:ext uri="{FF2B5EF4-FFF2-40B4-BE49-F238E27FC236}">
                        <a16:creationId xmlns:a16="http://schemas.microsoft.com/office/drawing/2014/main" id="{18080414-FD32-234B-B0BA-B9BF48F27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9" name="Group 62">
                  <a:extLst>
                    <a:ext uri="{FF2B5EF4-FFF2-40B4-BE49-F238E27FC236}">
                      <a16:creationId xmlns:a16="http://schemas.microsoft.com/office/drawing/2014/main" id="{709CFAFA-D8B0-B640-993F-E96057C06C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5" name="Oval 63">
                    <a:extLst>
                      <a:ext uri="{FF2B5EF4-FFF2-40B4-BE49-F238E27FC236}">
                        <a16:creationId xmlns:a16="http://schemas.microsoft.com/office/drawing/2014/main" id="{BF108CAA-EC61-AF4E-83B5-55A25794B7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6" name="Line 64">
                    <a:extLst>
                      <a:ext uri="{FF2B5EF4-FFF2-40B4-BE49-F238E27FC236}">
                        <a16:creationId xmlns:a16="http://schemas.microsoft.com/office/drawing/2014/main" id="{3370724A-A7FA-C547-A1C0-38CC518563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0" name="Group 65">
                  <a:extLst>
                    <a:ext uri="{FF2B5EF4-FFF2-40B4-BE49-F238E27FC236}">
                      <a16:creationId xmlns:a16="http://schemas.microsoft.com/office/drawing/2014/main" id="{EF0063D3-2304-4F42-AA4B-5694A4B1AB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3" name="Oval 66">
                    <a:extLst>
                      <a:ext uri="{FF2B5EF4-FFF2-40B4-BE49-F238E27FC236}">
                        <a16:creationId xmlns:a16="http://schemas.microsoft.com/office/drawing/2014/main" id="{F3A66045-E7B5-5B4C-AC99-1DF8E78391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4" name="Line 67">
                    <a:extLst>
                      <a:ext uri="{FF2B5EF4-FFF2-40B4-BE49-F238E27FC236}">
                        <a16:creationId xmlns:a16="http://schemas.microsoft.com/office/drawing/2014/main" id="{C495151B-AD8B-C347-AC93-C7CDEFA46B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1" name="Group 68">
                  <a:extLst>
                    <a:ext uri="{FF2B5EF4-FFF2-40B4-BE49-F238E27FC236}">
                      <a16:creationId xmlns:a16="http://schemas.microsoft.com/office/drawing/2014/main" id="{0CE0A675-7EB8-9F4C-ABBA-7EAD6F765B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1" name="Oval 69">
                    <a:extLst>
                      <a:ext uri="{FF2B5EF4-FFF2-40B4-BE49-F238E27FC236}">
                        <a16:creationId xmlns:a16="http://schemas.microsoft.com/office/drawing/2014/main" id="{BE4E5728-6516-854D-B61E-F23B56534E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2" name="Line 70">
                    <a:extLst>
                      <a:ext uri="{FF2B5EF4-FFF2-40B4-BE49-F238E27FC236}">
                        <a16:creationId xmlns:a16="http://schemas.microsoft.com/office/drawing/2014/main" id="{67220B47-F815-6D4D-9A64-7F46202AEA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2" name="Group 71">
                  <a:extLst>
                    <a:ext uri="{FF2B5EF4-FFF2-40B4-BE49-F238E27FC236}">
                      <a16:creationId xmlns:a16="http://schemas.microsoft.com/office/drawing/2014/main" id="{C0FE7956-6538-C642-AD0A-4E1A081134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9" name="Oval 72">
                    <a:extLst>
                      <a:ext uri="{FF2B5EF4-FFF2-40B4-BE49-F238E27FC236}">
                        <a16:creationId xmlns:a16="http://schemas.microsoft.com/office/drawing/2014/main" id="{02672FB8-9776-4F44-A4B5-8F3BB3AC12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0" name="Line 73">
                    <a:extLst>
                      <a:ext uri="{FF2B5EF4-FFF2-40B4-BE49-F238E27FC236}">
                        <a16:creationId xmlns:a16="http://schemas.microsoft.com/office/drawing/2014/main" id="{28517EFE-3AFF-D741-8271-91CA5BBC85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3" name="Group 74">
                  <a:extLst>
                    <a:ext uri="{FF2B5EF4-FFF2-40B4-BE49-F238E27FC236}">
                      <a16:creationId xmlns:a16="http://schemas.microsoft.com/office/drawing/2014/main" id="{99025BBE-63CB-8A46-80C4-1F9CF97FB3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7" name="Oval 75">
                    <a:extLst>
                      <a:ext uri="{FF2B5EF4-FFF2-40B4-BE49-F238E27FC236}">
                        <a16:creationId xmlns:a16="http://schemas.microsoft.com/office/drawing/2014/main" id="{5A2C39E8-3A0B-594A-B3AE-6BA7C45FFA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38" name="Line 76">
                    <a:extLst>
                      <a:ext uri="{FF2B5EF4-FFF2-40B4-BE49-F238E27FC236}">
                        <a16:creationId xmlns:a16="http://schemas.microsoft.com/office/drawing/2014/main" id="{A4B261EA-E08E-1D44-B98A-5BD758DE4F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4" name="Group 77">
                  <a:extLst>
                    <a:ext uri="{FF2B5EF4-FFF2-40B4-BE49-F238E27FC236}">
                      <a16:creationId xmlns:a16="http://schemas.microsoft.com/office/drawing/2014/main" id="{44732736-EFD3-2F4C-BEFB-889F2730F4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5" name="Oval 78">
                    <a:extLst>
                      <a:ext uri="{FF2B5EF4-FFF2-40B4-BE49-F238E27FC236}">
                        <a16:creationId xmlns:a16="http://schemas.microsoft.com/office/drawing/2014/main" id="{8B745371-8956-5141-A549-19D6917179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36" name="Line 79">
                    <a:extLst>
                      <a:ext uri="{FF2B5EF4-FFF2-40B4-BE49-F238E27FC236}">
                        <a16:creationId xmlns:a16="http://schemas.microsoft.com/office/drawing/2014/main" id="{98B30E7E-F38B-CE46-B01F-21688A648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</p:grpSp>
        <p:sp>
          <p:nvSpPr>
            <p:cNvPr id="9" name="Text Box 80">
              <a:extLst>
                <a:ext uri="{FF2B5EF4-FFF2-40B4-BE49-F238E27FC236}">
                  <a16:creationId xmlns:a16="http://schemas.microsoft.com/office/drawing/2014/main" id="{52663C1B-32F8-1E49-A54F-8F893D758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10" name="Text Box 81">
              <a:extLst>
                <a:ext uri="{FF2B5EF4-FFF2-40B4-BE49-F238E27FC236}">
                  <a16:creationId xmlns:a16="http://schemas.microsoft.com/office/drawing/2014/main" id="{25ECC044-4A75-2448-8BB8-418E4599A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  <a:endParaRPr lang="en-US" sz="3200" dirty="0">
                <a:solidFill>
                  <a:srgbClr val="FF0000"/>
                </a:solidFill>
                <a:latin typeface="Verdana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81639"/>
            <a:ext cx="9144000" cy="762000"/>
          </a:xfrm>
        </p:spPr>
        <p:txBody>
          <a:bodyPr/>
          <a:lstStyle/>
          <a:p>
            <a:r>
              <a:rPr lang="en-US" dirty="0" err="1"/>
              <a:t>Spiraalarm</a:t>
            </a:r>
            <a:r>
              <a:rPr lang="en-US" dirty="0"/>
              <a:t> </a:t>
            </a:r>
            <a:r>
              <a:rPr lang="en-US" dirty="0" err="1"/>
              <a:t>rotatie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gravitationele</a:t>
            </a:r>
            <a:r>
              <a:rPr lang="en-US" dirty="0"/>
              <a:t> </a:t>
            </a:r>
            <a:r>
              <a:rPr lang="en-US" dirty="0" err="1"/>
              <a:t>lensen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5867400" y="2392364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6934200" y="2468564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2160588" y="4037014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Donkere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8" name="Picture 4" descr="susyparticles_sm">
            <a:extLst>
              <a:ext uri="{FF2B5EF4-FFF2-40B4-BE49-F238E27FC236}">
                <a16:creationId xmlns:a16="http://schemas.microsoft.com/office/drawing/2014/main" id="{FCC2AE10-3762-9E49-9F91-39EF218B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525" y="4514175"/>
            <a:ext cx="4488876" cy="220658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7569" y="112294"/>
            <a:ext cx="8992873" cy="6745705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3625666" y="5978191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“The Dark Side rules the Universe”</a:t>
            </a:r>
          </a:p>
        </p:txBody>
      </p:sp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ewPhysicsPuzz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4325"/>
            <a:ext cx="9144000" cy="63293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B84E-6EEB-EB4D-98CA-1F2141C6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Antiproton productie (7 April, 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F033AB-3083-4B49-AAC0-D4F2D314CD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0946" y="863745"/>
                <a:ext cx="11319934" cy="1797050"/>
              </a:xfrm>
            </p:spPr>
            <p:txBody>
              <a:bodyPr/>
              <a:lstStyle/>
              <a:p>
                <a:r>
                  <a:rPr lang="en-NL" dirty="0"/>
                  <a:t>AMS en Pamela experimenten meten antimaterie in de ruimte</a:t>
                </a:r>
              </a:p>
              <a:p>
                <a:r>
                  <a:rPr lang="en-NL" dirty="0"/>
                  <a:t>Antimaterie wordt ook gemaakt bij botsingen van protonen met gewone materie deeltjes (bv He)</a:t>
                </a:r>
              </a:p>
              <a:p>
                <a:pPr lvl="1"/>
                <a:r>
                  <a:rPr lang="en-NL" dirty="0">
                    <a:solidFill>
                      <a:srgbClr val="66FFFF"/>
                    </a:solidFill>
                  </a:rPr>
                  <a:t>De “gewone” antiproton 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b="0" i="1" smtClean="0">
                            <a:solidFill>
                              <a:srgbClr val="66FFFF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solidFill>
                              <a:srgbClr val="66FF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bar>
                  </m:oMath>
                </a14:m>
                <a:r>
                  <a:rPr lang="en-NL" dirty="0">
                    <a:solidFill>
                      <a:srgbClr val="66FFFF"/>
                    </a:solidFill>
                  </a:rPr>
                  <a:t>) productie is gemeten bij LHCb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F033AB-3083-4B49-AAC0-D4F2D314CD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0946" y="863745"/>
                <a:ext cx="11319934" cy="1797050"/>
              </a:xfrm>
              <a:blipFill>
                <a:blip r:embed="rId2"/>
                <a:stretch>
                  <a:fillRect l="-1233" t="-4225" b="-1619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LHCb event display with the antiproton track.">
            <a:extLst>
              <a:ext uri="{FF2B5EF4-FFF2-40B4-BE49-F238E27FC236}">
                <a16:creationId xmlns:a16="http://schemas.microsoft.com/office/drawing/2014/main" id="{1C638532-636E-1E43-AEDC-3DDA78129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9" y="3040573"/>
            <a:ext cx="5461648" cy="316532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61A8918-B127-1140-8DAA-527B0EDB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01" y="3039852"/>
            <a:ext cx="5961181" cy="31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2B5BC-A0A1-FD41-9CFB-C368EE3800C2}"/>
              </a:ext>
            </a:extLst>
          </p:cNvPr>
          <p:cNvSpPr txBox="1"/>
          <p:nvPr/>
        </p:nvSpPr>
        <p:spPr>
          <a:xfrm>
            <a:off x="510363" y="3165993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LHCb p-He botsing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89CC13-CE66-E849-8288-A11FE43486F3}"/>
                  </a:ext>
                </a:extLst>
              </p:cNvPr>
              <p:cNvSpPr txBox="1"/>
              <p:nvPr/>
            </p:nvSpPr>
            <p:spPr>
              <a:xfrm>
                <a:off x="6879052" y="5334459"/>
                <a:ext cx="4606710" cy="659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ba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/>
                  <a:t> “</a:t>
                </a:r>
                <a:r>
                  <a:rPr lang="en-US" b="0" dirty="0" err="1"/>
                  <a:t>gedetacheerde</a:t>
                </a:r>
                <a:r>
                  <a:rPr lang="en-US" b="0" dirty="0"/>
                  <a:t>” / “</a:t>
                </a:r>
                <a:r>
                  <a:rPr lang="en-US" b="0" dirty="0" err="1"/>
                  <a:t>directe</a:t>
                </a:r>
                <a:r>
                  <a:rPr lang="en-US" b="0" dirty="0"/>
                  <a:t>” </a:t>
                </a:r>
                <a:r>
                  <a:rPr lang="en-US" b="0" dirty="0" err="1"/>
                  <a:t>productie</a:t>
                </a:r>
                <a:endParaRPr lang="en-US" b="0" dirty="0"/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89CC13-CE66-E849-8288-A11FE4348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052" y="5334459"/>
                <a:ext cx="4606710" cy="659796"/>
              </a:xfrm>
              <a:prstGeom prst="rect">
                <a:avLst/>
              </a:prstGeom>
              <a:blipFill>
                <a:blip r:embed="rId5"/>
                <a:stretch>
                  <a:fillRect t="-576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6488912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0702" y="3983714"/>
            <a:ext cx="2545934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 err="1">
                <a:solidFill>
                  <a:srgbClr val="FFFF00"/>
                </a:solidFill>
                <a:latin typeface="Tahoma"/>
                <a:cs typeface="Helvetica Neue Medium"/>
              </a:rPr>
              <a:t>Deeltje</a:t>
            </a:r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 H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43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endCxn id="11" idx="2"/>
          </p:cNvCxnSpPr>
          <p:nvPr/>
        </p:nvCxnSpPr>
        <p:spPr bwMode="auto">
          <a:xfrm flipV="1">
            <a:off x="4681401" y="3401998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stealth" w="lg" len="lg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899756" y="3649327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3" name="TextBox 22"/>
          <p:cNvSpPr txBox="1"/>
          <p:nvPr/>
        </p:nvSpPr>
        <p:spPr>
          <a:xfrm>
            <a:off x="3697824" y="4679013"/>
            <a:ext cx="2707299" cy="1157185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Veld </a:t>
            </a:r>
            <a:r>
              <a:rPr lang="en-US" sz="2600" i="1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b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</a:b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39834779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039" y="1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188" y="0"/>
            <a:ext cx="4921624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Higgs Veld </a:t>
            </a:r>
            <a:r>
              <a:rPr lang="en-US" sz="3200" i="1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i="1" dirty="0">
                <a:solidFill>
                  <a:srgbClr val="FFFF00"/>
                </a:solidFill>
              </a:rPr>
              <a:t>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0592" y="710521"/>
            <a:ext cx="6662432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Higgs veld </a:t>
            </a:r>
            <a:r>
              <a:rPr lang="en-US" sz="2000" b="1" i="1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>
                <a:solidFill>
                  <a:schemeClr val="tx1"/>
                </a:solidFill>
              </a:rPr>
              <a:t> is uniform, </a:t>
            </a:r>
            <a:r>
              <a:rPr lang="en-US" sz="2000" dirty="0" err="1">
                <a:solidFill>
                  <a:schemeClr val="tx1"/>
                </a:solidFill>
              </a:rPr>
              <a:t>moeilijk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waar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nemen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Higgs-boson </a:t>
            </a:r>
            <a:r>
              <a:rPr lang="en-US" sz="2000" dirty="0" err="1">
                <a:solidFill>
                  <a:schemeClr val="tx1"/>
                </a:solidFill>
              </a:rPr>
              <a:t>deeltje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H</a:t>
            </a:r>
            <a:r>
              <a:rPr lang="en-US" sz="2000" dirty="0">
                <a:solidFill>
                  <a:schemeClr val="tx1"/>
                </a:solidFill>
              </a:rPr>
              <a:t> is “quantum-golf” van het veld.</a:t>
            </a:r>
          </a:p>
          <a:p>
            <a:r>
              <a:rPr lang="en-US" sz="2000" dirty="0">
                <a:solidFill>
                  <a:schemeClr val="tx1"/>
                </a:solidFill>
              </a:rPr>
              <a:t>Massa </a:t>
            </a:r>
            <a:r>
              <a:rPr lang="en-US" sz="2000" dirty="0" err="1">
                <a:solidFill>
                  <a:schemeClr val="tx1"/>
                </a:solidFill>
              </a:rPr>
              <a:t>ontstaat</a:t>
            </a:r>
            <a:r>
              <a:rPr lang="en-US" sz="2000" dirty="0">
                <a:solidFill>
                  <a:schemeClr val="tx1"/>
                </a:solidFill>
              </a:rPr>
              <a:t> door </a:t>
            </a:r>
            <a:r>
              <a:rPr lang="en-US" sz="2000" dirty="0" err="1">
                <a:solidFill>
                  <a:schemeClr val="tx1"/>
                </a:solidFill>
              </a:rPr>
              <a:t>interactie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materie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deeltjes</a:t>
            </a:r>
            <a:r>
              <a:rPr lang="en-US" sz="2000" dirty="0">
                <a:solidFill>
                  <a:schemeClr val="tx1"/>
                </a:solidFill>
              </a:rPr>
              <a:t> met het Higgs </a:t>
            </a:r>
            <a:r>
              <a:rPr lang="en-US" sz="2000" dirty="0" err="1">
                <a:solidFill>
                  <a:schemeClr val="tx1"/>
                </a:solidFill>
              </a:rPr>
              <a:t>veld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6400" y="2641600"/>
            <a:ext cx="3759200" cy="3759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964275" y="3327322"/>
            <a:ext cx="4174318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 err="1">
                <a:solidFill>
                  <a:srgbClr val="CCECFF"/>
                </a:solidFill>
              </a:rPr>
              <a:t>Vergelijk</a:t>
            </a:r>
            <a:r>
              <a:rPr lang="en-US" sz="2400" kern="0" dirty="0">
                <a:solidFill>
                  <a:srgbClr val="CCECFF"/>
                </a:solidFill>
              </a:rPr>
              <a:t>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rgbClr val="CCECFF"/>
                </a:solidFill>
              </a:rPr>
              <a:t>Een</a:t>
            </a:r>
            <a:r>
              <a:rPr lang="en-US" sz="2000" kern="0" dirty="0">
                <a:solidFill>
                  <a:srgbClr val="CCECFF"/>
                </a:solidFill>
              </a:rPr>
              <a:t> </a:t>
            </a:r>
            <a:r>
              <a:rPr lang="en-US" sz="2000" kern="0" dirty="0" err="1">
                <a:solidFill>
                  <a:srgbClr val="CCECFF"/>
                </a:solidFill>
              </a:rPr>
              <a:t>foton</a:t>
            </a:r>
            <a:r>
              <a:rPr lang="en-US" sz="2000" kern="0" dirty="0">
                <a:solidFill>
                  <a:srgbClr val="CCECFF"/>
                </a:solidFill>
              </a:rPr>
              <a:t> is </a:t>
            </a:r>
            <a:r>
              <a:rPr lang="en-US" sz="2000" kern="0" dirty="0" err="1">
                <a:solidFill>
                  <a:srgbClr val="CCECFF"/>
                </a:solidFill>
              </a:rPr>
              <a:t>een</a:t>
            </a:r>
            <a:r>
              <a:rPr lang="en-US" sz="2000" kern="0" dirty="0">
                <a:solidFill>
                  <a:srgbClr val="CCECFF"/>
                </a:solidFill>
              </a:rPr>
              <a:t> </a:t>
            </a:r>
            <a:r>
              <a:rPr lang="en-US" sz="2000" kern="0" dirty="0" err="1">
                <a:solidFill>
                  <a:srgbClr val="CCECFF"/>
                </a:solidFill>
              </a:rPr>
              <a:t>kwantum</a:t>
            </a:r>
            <a:r>
              <a:rPr lang="en-US" sz="2000" kern="0" dirty="0">
                <a:solidFill>
                  <a:srgbClr val="CCECFF"/>
                </a:solidFill>
              </a:rPr>
              <a:t> van </a:t>
            </a:r>
            <a:r>
              <a:rPr lang="en-US" sz="2000" kern="0" dirty="0" err="1">
                <a:solidFill>
                  <a:srgbClr val="CCECFF"/>
                </a:solidFill>
              </a:rPr>
              <a:t>elektromagnetisch</a:t>
            </a:r>
            <a:r>
              <a:rPr lang="en-US" sz="2000" kern="0" dirty="0">
                <a:solidFill>
                  <a:srgbClr val="CCECFF"/>
                </a:solidFill>
              </a:rPr>
              <a:t> veld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rgbClr val="CCECFF"/>
                </a:solidFill>
              </a:rPr>
              <a:t>Watergolf</a:t>
            </a:r>
            <a:endParaRPr lang="en-US" sz="2000" kern="0" dirty="0">
              <a:solidFill>
                <a:srgbClr val="CCEC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6556" y="5926689"/>
            <a:ext cx="200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Higgs </a:t>
            </a:r>
            <a:r>
              <a:rPr lang="en-US" sz="2400" dirty="0" err="1">
                <a:solidFill>
                  <a:srgbClr val="FFFF00"/>
                </a:solidFill>
              </a:rPr>
              <a:t>veld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0372" y="5910935"/>
            <a:ext cx="37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Higgs </a:t>
            </a:r>
            <a:r>
              <a:rPr lang="en-US" sz="2400" dirty="0" err="1">
                <a:solidFill>
                  <a:srgbClr val="FFFF00"/>
                </a:solidFill>
              </a:rPr>
              <a:t>deeltje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err="1">
                <a:solidFill>
                  <a:srgbClr val="FFFF00"/>
                </a:solidFill>
              </a:rPr>
              <a:t>een</a:t>
            </a:r>
            <a:r>
              <a:rPr lang="en-US" sz="2400" dirty="0">
                <a:solidFill>
                  <a:srgbClr val="FFFF00"/>
                </a:solidFill>
              </a:rPr>
              <a:t> “</a:t>
            </a:r>
            <a:r>
              <a:rPr lang="en-US" sz="2400" dirty="0" err="1">
                <a:solidFill>
                  <a:srgbClr val="FFFF00"/>
                </a:solidFill>
              </a:rPr>
              <a:t>veld-kwantum</a:t>
            </a:r>
            <a:r>
              <a:rPr lang="en-US" sz="2400" dirty="0">
                <a:solidFill>
                  <a:srgbClr val="FFFF00"/>
                </a:solidFill>
              </a:rPr>
              <a:t>”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938" y="5060811"/>
            <a:ext cx="41148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20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/>
      <p:bldP spid="1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Vacuum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0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1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3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4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6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0667" name="Text Box 11"/>
              <p:cNvSpPr txBox="1">
                <a:spLocks noChangeArrowheads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Antiwaterstof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bestaat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!</a:t>
                </a:r>
              </a:p>
            </p:txBody>
          </p:sp>
        </mc:Choice>
        <mc:Fallback xmlns="">
          <p:sp>
            <p:nvSpPr>
              <p:cNvPr id="71066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blipFill>
                <a:blip r:embed="rId10"/>
                <a:stretch>
                  <a:fillRect l="-1544" t="-6667" b="-23333"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 (2002)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/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→4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blipFill>
                <a:blip r:embed="rId11"/>
                <a:stretch>
                  <a:fillRect l="-2479" t="-434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/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𝛾𝛾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blipFill>
                <a:blip r:embed="rId12"/>
                <a:stretch>
                  <a:fillRect l="-877" r="-2632" b="-30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518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  <p:bldP spid="4" grpId="0"/>
      <p:bldP spid="17" grpId="0"/>
    </p:bldLst>
  </p:timing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13604</TotalTime>
  <Words>3050</Words>
  <Application>Microsoft Macintosh PowerPoint</Application>
  <PresentationFormat>Widescreen</PresentationFormat>
  <Paragraphs>744</Paragraphs>
  <Slides>87</Slides>
  <Notes>52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87</vt:i4>
      </vt:variant>
    </vt:vector>
  </HeadingPairs>
  <TitlesOfParts>
    <vt:vector size="109" baseType="lpstr">
      <vt:lpstr>Arial</vt:lpstr>
      <vt:lpstr>Arial Hebrew Light</vt:lpstr>
      <vt:lpstr>Calibri</vt:lpstr>
      <vt:lpstr>Cambria Math</vt:lpstr>
      <vt:lpstr>Capitals</vt:lpstr>
      <vt:lpstr>CG Times</vt:lpstr>
      <vt:lpstr>Chalkduster</vt:lpstr>
      <vt:lpstr>Comic Sans MS</vt:lpstr>
      <vt:lpstr>Helvetica Neue Light</vt:lpstr>
      <vt:lpstr>Helvetica Neue Medium</vt:lpstr>
      <vt:lpstr>Symbol</vt:lpstr>
      <vt:lpstr>Tahoma</vt:lpstr>
      <vt:lpstr>Times New Roman</vt:lpstr>
      <vt:lpstr>Verdana</vt:lpstr>
      <vt:lpstr>Wingdings</vt:lpstr>
      <vt:lpstr>4_Default Design</vt:lpstr>
      <vt:lpstr>7_Default Design</vt:lpstr>
      <vt:lpstr>16_Default Design</vt:lpstr>
      <vt:lpstr>9_Default Design</vt:lpstr>
      <vt:lpstr>3_Default Design</vt:lpstr>
      <vt:lpstr>10_Default Design</vt:lpstr>
      <vt:lpstr>13_Default Design</vt:lpstr>
      <vt:lpstr>Waarom bestaat er iets in plaats van niets?</vt:lpstr>
      <vt:lpstr>Waarom bestaat er iets in plaats van niets?</vt:lpstr>
      <vt:lpstr>Hoe is de antimaterie verdwenen in het universum?</vt:lpstr>
      <vt:lpstr>1: Materie en Antimaterie  </vt:lpstr>
      <vt:lpstr>Bouwstenen van materie</vt:lpstr>
      <vt:lpstr>Bouwstenen van materie</vt:lpstr>
      <vt:lpstr>Paul Dirac en antimaterie</vt:lpstr>
      <vt:lpstr>Antimaterie</vt:lpstr>
      <vt:lpstr>Het ATHENA experiment op CERN (2002)</vt:lpstr>
      <vt:lpstr>Een wereld van materie en …</vt:lpstr>
      <vt:lpstr>PowerPoint Presentation</vt:lpstr>
      <vt:lpstr>Albert Einstein: Energie = materie + antimaterie</vt:lpstr>
      <vt:lpstr>Albert Einstein: Energie = materie + antimaterie</vt:lpstr>
      <vt:lpstr>Is er antimaterie in de natuur?</vt:lpstr>
      <vt:lpstr>PowerPoint Presentation</vt:lpstr>
      <vt:lpstr>Zijn er antimaterie sterrenstelsels?</vt:lpstr>
      <vt:lpstr>Vroege Universum: waar is de antimaterie heen?</vt:lpstr>
      <vt:lpstr>2: Antimaterie en Big Bang  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Hoe verdween antimaterie in de Big Bang?</vt:lpstr>
      <vt:lpstr>3: Deeltjes &amp; CERN  </vt:lpstr>
      <vt:lpstr>CERN: Deeltjes Fysica lab</vt:lpstr>
      <vt:lpstr>Bouw van de Atlas detector</vt:lpstr>
      <vt:lpstr>Het Atlas Experiment</vt:lpstr>
      <vt:lpstr>PowerPoint Presentation</vt:lpstr>
      <vt:lpstr>PowerPoint Presentation</vt:lpstr>
      <vt:lpstr>PowerPoint Presentation</vt:lpstr>
      <vt:lpstr> De Elementaire Deeltjes</vt:lpstr>
      <vt:lpstr> De Elementaire Deeltjes</vt:lpstr>
      <vt:lpstr> De Elementaire Deeltjes</vt:lpstr>
      <vt:lpstr>Ontdekking van het Higgs deeltje</vt:lpstr>
      <vt:lpstr>Ontdekking van het Higgs deeltje</vt:lpstr>
      <vt:lpstr>Higgs: data verzamelen en Theorie testen</vt:lpstr>
      <vt:lpstr>ppHiggsZZ</vt:lpstr>
      <vt:lpstr>PowerPoint Presentation</vt:lpstr>
      <vt:lpstr>PowerPoint Presentation</vt:lpstr>
      <vt:lpstr>PowerPoint Presentation</vt:lpstr>
      <vt:lpstr>4: Krachten: “Standaard Model”  </vt:lpstr>
      <vt:lpstr>   Krachten in Quantum Mechanica: deeltjesuitwisseling </vt:lpstr>
      <vt:lpstr>Vier fundamentele natuurkrachten</vt:lpstr>
      <vt:lpstr>Vier fundamentele natuurkrachten</vt:lpstr>
      <vt:lpstr>Hoe Sterk zijn de Krachten?</vt:lpstr>
      <vt:lpstr>Het Standaardmodel: Deeltjes en Krachten</vt:lpstr>
      <vt:lpstr>PowerPoint Presentation</vt:lpstr>
      <vt:lpstr>PowerPoint Presentation</vt:lpstr>
      <vt:lpstr>Het Standaard Model</vt:lpstr>
      <vt:lpstr>Het Standaard Model</vt:lpstr>
      <vt:lpstr>Het Standaard Model</vt:lpstr>
      <vt:lpstr>Het Standaard Model</vt:lpstr>
      <vt:lpstr>Het Standaard Model</vt:lpstr>
      <vt:lpstr>Hoe verdween antimaterie in de Big Bang?</vt:lpstr>
      <vt:lpstr>5: Zijn krachten identiek voor materie and antimaterie? </vt:lpstr>
      <vt:lpstr>   LHCB experiment: vervallen van B deeltjes</vt:lpstr>
      <vt:lpstr>   LHCb Detector: B-deeltjes</vt:lpstr>
      <vt:lpstr>B-vervalsproces:  materie vs antimaterie </vt:lpstr>
      <vt:lpstr>B-vervalsproces:  materie vs antimaterie </vt:lpstr>
      <vt:lpstr>B-vervalsproces:  materie vs antimaterie </vt:lpstr>
      <vt:lpstr>PowerPoint Presentation</vt:lpstr>
      <vt:lpstr>PowerPoint Presentation</vt:lpstr>
      <vt:lpstr>6: Een nieuwe natuurkracht? </vt:lpstr>
      <vt:lpstr>Standaardmodel: Universaliteit van de Krachten</vt:lpstr>
      <vt:lpstr>   LHCb: Vervallen B-deeltjes hetzelfde naar elektronen en naar muonen ? </vt:lpstr>
      <vt:lpstr>   LHCb: Vervallen B-deeltjes hetzelfde naar elektronen en naar muonen ? </vt:lpstr>
      <vt:lpstr>   23 Maart 2021: Krantenkoppen… “voorzichtige opwinding” </vt:lpstr>
      <vt:lpstr>   Twee weken later in Fermilab … muon magnetisch moment?!</vt:lpstr>
      <vt:lpstr>   Twee weken later in Fermilab … muon magnetisch moment?!</vt:lpstr>
      <vt:lpstr>   LHCb: Vervallen B-deeltjes hetzelfde naar elektronen en naar muonen ? </vt:lpstr>
      <vt:lpstr>   LHCb: Vervallen B-deeltjes hetzelfde naar elektronen en naar muonen ? </vt:lpstr>
      <vt:lpstr>  Maar bij het muon kloppen steeds meer metingen niet!</vt:lpstr>
      <vt:lpstr>Vier(?)  fundamentele natuurkrachten </vt:lpstr>
      <vt:lpstr>PowerPoint Presentation</vt:lpstr>
      <vt:lpstr>Toekomst: “Cirkels en Driehoeken”</vt:lpstr>
      <vt:lpstr>Toekomst: “Cirkels en Driehoeken”</vt:lpstr>
      <vt:lpstr>Donkere Materie</vt:lpstr>
      <vt:lpstr>Zichtbare “baryonische” materie</vt:lpstr>
      <vt:lpstr>Spiraalarm rotatie en gravitationele lensen</vt:lpstr>
      <vt:lpstr>Donkere Materie</vt:lpstr>
      <vt:lpstr>PowerPoint Presentation</vt:lpstr>
      <vt:lpstr>PowerPoint Presentation</vt:lpstr>
      <vt:lpstr>Antiproton productie (7 April, 2022)</vt:lpstr>
      <vt:lpstr>Het Standaard Model</vt:lpstr>
      <vt:lpstr>Higgs Veld f en Deeltje H</vt:lpstr>
      <vt:lpstr>Het Vacuum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889</cp:revision>
  <cp:lastPrinted>2021-01-20T08:03:16Z</cp:lastPrinted>
  <dcterms:created xsi:type="dcterms:W3CDTF">2018-08-16T13:53:51Z</dcterms:created>
  <dcterms:modified xsi:type="dcterms:W3CDTF">2023-04-19T07:19:36Z</dcterms:modified>
</cp:coreProperties>
</file>