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82" r:id="rId2"/>
    <p:sldId id="281" r:id="rId3"/>
    <p:sldId id="256" r:id="rId4"/>
    <p:sldId id="257" r:id="rId5"/>
    <p:sldId id="258" r:id="rId6"/>
    <p:sldId id="259" r:id="rId7"/>
    <p:sldId id="260" r:id="rId8"/>
    <p:sldId id="261" r:id="rId9"/>
    <p:sldId id="262" r:id="rId10"/>
    <p:sldId id="263" r:id="rId11"/>
    <p:sldId id="283" r:id="rId12"/>
    <p:sldId id="264" r:id="rId13"/>
    <p:sldId id="265" r:id="rId14"/>
    <p:sldId id="266" r:id="rId15"/>
    <p:sldId id="286" r:id="rId16"/>
    <p:sldId id="291" r:id="rId17"/>
    <p:sldId id="285" r:id="rId18"/>
    <p:sldId id="273" r:id="rId19"/>
    <p:sldId id="274" r:id="rId20"/>
    <p:sldId id="275" r:id="rId21"/>
    <p:sldId id="276" r:id="rId22"/>
    <p:sldId id="277" r:id="rId23"/>
    <p:sldId id="278" r:id="rId24"/>
    <p:sldId id="280"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4694"/>
  </p:normalViewPr>
  <p:slideViewPr>
    <p:cSldViewPr snapToGrid="0" snapToObjects="1">
      <p:cViewPr varScale="1">
        <p:scale>
          <a:sx n="160" d="100"/>
          <a:sy n="160" d="100"/>
        </p:scale>
        <p:origin x="192" y="2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DD7A4-6ABD-ED46-8913-769E42330730}" type="datetimeFigureOut">
              <a:t>2/28/23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5C2D9-F686-4544-BE8D-74FC2206C79C}" type="slidenum">
              <a:t>‹#›</a:t>
            </a:fld>
            <a:endParaRPr lang="en-US"/>
          </a:p>
        </p:txBody>
      </p:sp>
    </p:spTree>
    <p:extLst>
      <p:ext uri="{BB962C8B-B14F-4D97-AF65-F5344CB8AC3E}">
        <p14:creationId xmlns:p14="http://schemas.microsoft.com/office/powerpoint/2010/main" val="169743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C5C2D9-F686-4544-BE8D-74FC2206C79C}" type="slidenum">
              <a:rPr lang="uk-UA"/>
              <a:t>6</a:t>
            </a:fld>
            <a:endParaRPr lang="uk-UA"/>
          </a:p>
        </p:txBody>
      </p:sp>
    </p:spTree>
    <p:extLst>
      <p:ext uri="{BB962C8B-B14F-4D97-AF65-F5344CB8AC3E}">
        <p14:creationId xmlns:p14="http://schemas.microsoft.com/office/powerpoint/2010/main" val="132178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C5C2D9-F686-4544-BE8D-74FC2206C79C}" type="slidenum">
              <a:rPr lang="uk-UA"/>
              <a:t>16</a:t>
            </a:fld>
            <a:endParaRPr lang="uk-UA"/>
          </a:p>
        </p:txBody>
      </p:sp>
    </p:spTree>
    <p:extLst>
      <p:ext uri="{BB962C8B-B14F-4D97-AF65-F5344CB8AC3E}">
        <p14:creationId xmlns:p14="http://schemas.microsoft.com/office/powerpoint/2010/main" val="12617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C5C2D9-F686-4544-BE8D-74FC2206C79C}" type="slidenum">
              <a:rPr lang="uk-UA"/>
              <a:t>17</a:t>
            </a:fld>
            <a:endParaRPr lang="uk-UA"/>
          </a:p>
        </p:txBody>
      </p:sp>
    </p:spTree>
    <p:extLst>
      <p:ext uri="{BB962C8B-B14F-4D97-AF65-F5344CB8AC3E}">
        <p14:creationId xmlns:p14="http://schemas.microsoft.com/office/powerpoint/2010/main" val="102057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A05E93-5E1C-3E4E-94E4-DB4B5810B22E}" type="datetime1">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944041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783889-E4F4-0842-B416-B0CFB16A6B39}" type="datetime1">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1031477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882EC-E0D0-C64A-9BB1-75A4F464ABB0}" type="datetime1">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1552394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E75C11-935A-7249-80E4-55F7AA94D54D}" type="datetime1">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903718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0B8A9-CDC9-F646-A913-7E2E2E8F5B2F}" type="datetime1">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178997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0FF830-6428-8F4E-83E8-3A434FFD12C9}" type="datetime1">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213659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BED90D-577E-B24E-9398-0FA53F1C7BD9}" type="datetime1">
              <a:t>2/28/23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1677011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AED35B-6D1F-674C-94C9-6FA7A5751676}" type="datetime1">
              <a:t>2/28/23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1949468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55D9D-D93D-7641-9B86-CDF3A1108A3E}" type="datetime1">
              <a:t>2/28/23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56038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9D8D9E-B70C-3A4A-B035-2B78C248D8DA}" type="datetime1">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1728130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408295-C126-464A-AA4E-A6BF917B4C55}" type="datetime1">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9AADC-79E5-7A4E-B870-8789B5102068}" type="slidenum">
              <a:t>‹#›</a:t>
            </a:fld>
            <a:endParaRPr lang="en-US"/>
          </a:p>
        </p:txBody>
      </p:sp>
    </p:spTree>
    <p:extLst>
      <p:ext uri="{BB962C8B-B14F-4D97-AF65-F5344CB8AC3E}">
        <p14:creationId xmlns:p14="http://schemas.microsoft.com/office/powerpoint/2010/main" val="21233958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9B6CA-1F07-214F-85EA-7F6302F0883C}" type="datetime1">
              <a:t>2/28/23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9AADC-79E5-7A4E-B870-8789B5102068}" type="slidenum">
              <a:t>‹#›</a:t>
            </a:fld>
            <a:endParaRPr lang="en-US"/>
          </a:p>
        </p:txBody>
      </p:sp>
    </p:spTree>
    <p:extLst>
      <p:ext uri="{BB962C8B-B14F-4D97-AF65-F5344CB8AC3E}">
        <p14:creationId xmlns:p14="http://schemas.microsoft.com/office/powerpoint/2010/main" val="591773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5547" y="1532775"/>
            <a:ext cx="8688126" cy="1200329"/>
          </a:xfrm>
          <a:prstGeom prst="rect">
            <a:avLst/>
          </a:prstGeom>
        </p:spPr>
        <p:txBody>
          <a:bodyPr wrap="square">
            <a:spAutoFit/>
          </a:bodyPr>
          <a:lstStyle/>
          <a:p>
            <a:pPr algn="ctr"/>
            <a:r>
              <a:rPr lang="en-US" sz="3600"/>
              <a:t>Setting up qtcreator for use with the top level</a:t>
            </a:r>
          </a:p>
          <a:p>
            <a:pPr algn="ctr"/>
            <a:r>
              <a:rPr lang="en-US" sz="3600"/>
              <a:t>FELIX CMakeLists.txt file as project file</a:t>
            </a:r>
          </a:p>
        </p:txBody>
      </p:sp>
      <p:sp>
        <p:nvSpPr>
          <p:cNvPr id="5" name="TextBox 4"/>
          <p:cNvSpPr txBox="1"/>
          <p:nvPr/>
        </p:nvSpPr>
        <p:spPr>
          <a:xfrm>
            <a:off x="4285753" y="3085106"/>
            <a:ext cx="2843984" cy="369332"/>
          </a:xfrm>
          <a:prstGeom prst="rect">
            <a:avLst/>
          </a:prstGeom>
          <a:noFill/>
        </p:spPr>
        <p:txBody>
          <a:bodyPr wrap="none" rtlCol="0">
            <a:spAutoFit/>
          </a:bodyPr>
          <a:lstStyle/>
          <a:p>
            <a:r>
              <a:rPr lang="en-US"/>
              <a:t>Jos Vermeulen, 28-Feb-2023</a:t>
            </a:r>
          </a:p>
        </p:txBody>
      </p:sp>
      <p:sp>
        <p:nvSpPr>
          <p:cNvPr id="6" name="Slide Number Placeholder 5"/>
          <p:cNvSpPr>
            <a:spLocks noGrp="1"/>
          </p:cNvSpPr>
          <p:nvPr>
            <p:ph type="sldNum" sz="quarter" idx="12"/>
          </p:nvPr>
        </p:nvSpPr>
        <p:spPr/>
        <p:txBody>
          <a:bodyPr/>
          <a:lstStyle/>
          <a:p>
            <a:fld id="{1839AADC-79E5-7A4E-B870-8789B5102068}" type="slidenum">
              <a:rPr lang="uk-UA"/>
              <a:t>1</a:t>
            </a:fld>
            <a:endParaRPr lang="uk-UA"/>
          </a:p>
        </p:txBody>
      </p:sp>
    </p:spTree>
    <p:extLst>
      <p:ext uri="{BB962C8B-B14F-4D97-AF65-F5344CB8AC3E}">
        <p14:creationId xmlns:p14="http://schemas.microsoft.com/office/powerpoint/2010/main" val="1147889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806" y="359134"/>
            <a:ext cx="12192000" cy="5856218"/>
          </a:xfrm>
          <a:prstGeom prst="rect">
            <a:avLst/>
          </a:prstGeom>
        </p:spPr>
      </p:pic>
      <p:sp>
        <p:nvSpPr>
          <p:cNvPr id="9" name="TextBox 8"/>
          <p:cNvSpPr txBox="1"/>
          <p:nvPr/>
        </p:nvSpPr>
        <p:spPr>
          <a:xfrm>
            <a:off x="5951693" y="5526894"/>
            <a:ext cx="3767057" cy="738664"/>
          </a:xfrm>
          <a:prstGeom prst="rect">
            <a:avLst/>
          </a:prstGeom>
          <a:noFill/>
        </p:spPr>
        <p:txBody>
          <a:bodyPr wrap="none" rtlCol="0">
            <a:spAutoFit/>
          </a:bodyPr>
          <a:lstStyle/>
          <a:p>
            <a:r>
              <a:rPr lang="en-US" sz="1400">
                <a:solidFill>
                  <a:srgbClr val="FF0000"/>
                </a:solidFill>
              </a:rPr>
              <a:t>Scroll down and check for correct CMake version.</a:t>
            </a:r>
          </a:p>
          <a:p>
            <a:r>
              <a:rPr lang="en-US" sz="1400">
                <a:solidFill>
                  <a:srgbClr val="FF0000"/>
                </a:solidFill>
              </a:rPr>
              <a:t>If not correct, pull down menu and select correct</a:t>
            </a:r>
          </a:p>
          <a:p>
            <a:r>
              <a:rPr lang="en-US" sz="1400">
                <a:solidFill>
                  <a:srgbClr val="FF0000"/>
                </a:solidFill>
              </a:rPr>
              <a:t>version, if not available: ”Manage..”</a:t>
            </a:r>
          </a:p>
        </p:txBody>
      </p:sp>
      <p:cxnSp>
        <p:nvCxnSpPr>
          <p:cNvPr id="5" name="Straight Arrow Connector 4"/>
          <p:cNvCxnSpPr/>
          <p:nvPr/>
        </p:nvCxnSpPr>
        <p:spPr>
          <a:xfrm flipV="1">
            <a:off x="9363849" y="4988503"/>
            <a:ext cx="296986" cy="5168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097073" y="6460521"/>
            <a:ext cx="1243354" cy="307777"/>
          </a:xfrm>
          <a:prstGeom prst="rect">
            <a:avLst/>
          </a:prstGeom>
          <a:noFill/>
        </p:spPr>
        <p:txBody>
          <a:bodyPr wrap="none" rtlCol="0">
            <a:spAutoFit/>
          </a:bodyPr>
          <a:lstStyle/>
          <a:p>
            <a:r>
              <a:rPr lang="en-US" sz="1400">
                <a:solidFill>
                  <a:srgbClr val="FF0000"/>
                </a:solidFill>
              </a:rPr>
              <a:t>Hit this button</a:t>
            </a:r>
          </a:p>
        </p:txBody>
      </p:sp>
      <p:cxnSp>
        <p:nvCxnSpPr>
          <p:cNvPr id="8" name="Straight Arrow Connector 7"/>
          <p:cNvCxnSpPr/>
          <p:nvPr/>
        </p:nvCxnSpPr>
        <p:spPr>
          <a:xfrm flipV="1">
            <a:off x="10300253" y="5414839"/>
            <a:ext cx="569191" cy="12814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928653" y="6403173"/>
            <a:ext cx="2743200" cy="365125"/>
          </a:xfrm>
        </p:spPr>
        <p:txBody>
          <a:bodyPr/>
          <a:lstStyle/>
          <a:p>
            <a:fld id="{1839AADC-79E5-7A4E-B870-8789B5102068}" type="slidenum">
              <a:rPr lang="uk-UA"/>
              <a:t>10</a:t>
            </a:fld>
            <a:endParaRPr lang="uk-UA"/>
          </a:p>
        </p:txBody>
      </p:sp>
    </p:spTree>
    <p:extLst>
      <p:ext uri="{BB962C8B-B14F-4D97-AF65-F5344CB8AC3E}">
        <p14:creationId xmlns:p14="http://schemas.microsoft.com/office/powerpoint/2010/main" val="1346060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0628" y="0"/>
            <a:ext cx="10650744" cy="6858000"/>
          </a:xfrm>
          <a:prstGeom prst="rect">
            <a:avLst/>
          </a:prstGeom>
        </p:spPr>
      </p:pic>
      <p:sp>
        <p:nvSpPr>
          <p:cNvPr id="21" name="TextBox 20"/>
          <p:cNvSpPr txBox="1"/>
          <p:nvPr/>
        </p:nvSpPr>
        <p:spPr>
          <a:xfrm>
            <a:off x="8328992" y="5594030"/>
            <a:ext cx="2059549" cy="523220"/>
          </a:xfrm>
          <a:prstGeom prst="rect">
            <a:avLst/>
          </a:prstGeom>
          <a:noFill/>
        </p:spPr>
        <p:txBody>
          <a:bodyPr wrap="square" rtlCol="0">
            <a:spAutoFit/>
          </a:bodyPr>
          <a:lstStyle/>
          <a:p>
            <a:r>
              <a:rPr lang="en-US" sz="1400">
                <a:solidFill>
                  <a:srgbClr val="FF0000"/>
                </a:solidFill>
              </a:rPr>
              <a:t>click this for modifying the CMake configuration</a:t>
            </a:r>
          </a:p>
        </p:txBody>
      </p:sp>
      <p:cxnSp>
        <p:nvCxnSpPr>
          <p:cNvPr id="22" name="Straight Arrow Connector 21"/>
          <p:cNvCxnSpPr/>
          <p:nvPr/>
        </p:nvCxnSpPr>
        <p:spPr>
          <a:xfrm flipV="1">
            <a:off x="10260496" y="5596991"/>
            <a:ext cx="589651" cy="291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Slide Number Placeholder 29"/>
          <p:cNvSpPr>
            <a:spLocks noGrp="1"/>
          </p:cNvSpPr>
          <p:nvPr>
            <p:ph type="sldNum" sz="quarter" idx="12"/>
          </p:nvPr>
        </p:nvSpPr>
        <p:spPr>
          <a:xfrm>
            <a:off x="8888896" y="6356350"/>
            <a:ext cx="2743200" cy="365125"/>
          </a:xfrm>
        </p:spPr>
        <p:txBody>
          <a:bodyPr/>
          <a:lstStyle/>
          <a:p>
            <a:fld id="{1839AADC-79E5-7A4E-B870-8789B5102068}" type="slidenum">
              <a:rPr lang="uk-UA"/>
              <a:t>11</a:t>
            </a:fld>
            <a:endParaRPr lang="uk-UA"/>
          </a:p>
        </p:txBody>
      </p:sp>
      <p:sp>
        <p:nvSpPr>
          <p:cNvPr id="10" name="TextBox 9"/>
          <p:cNvSpPr txBox="1"/>
          <p:nvPr/>
        </p:nvSpPr>
        <p:spPr>
          <a:xfrm>
            <a:off x="6245749" y="2824725"/>
            <a:ext cx="2548393" cy="954107"/>
          </a:xfrm>
          <a:prstGeom prst="rect">
            <a:avLst/>
          </a:prstGeom>
          <a:noFill/>
        </p:spPr>
        <p:txBody>
          <a:bodyPr wrap="square" rtlCol="0">
            <a:spAutoFit/>
          </a:bodyPr>
          <a:lstStyle/>
          <a:p>
            <a:r>
              <a:rPr lang="en-US" sz="1400">
                <a:solidFill>
                  <a:srgbClr val="FF0000"/>
                </a:solidFill>
              </a:rPr>
              <a:t>Delete the original information, insert this text (can be pasted with ctrl-V), and hit OK for  this and the “Build&amp;Run” window</a:t>
            </a:r>
          </a:p>
        </p:txBody>
      </p:sp>
    </p:spTree>
    <p:extLst>
      <p:ext uri="{BB962C8B-B14F-4D97-AF65-F5344CB8AC3E}">
        <p14:creationId xmlns:p14="http://schemas.microsoft.com/office/powerpoint/2010/main" val="1969929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4084" y="0"/>
            <a:ext cx="10603832" cy="6858000"/>
          </a:xfrm>
          <a:prstGeom prst="rect">
            <a:avLst/>
          </a:prstGeom>
        </p:spPr>
      </p:pic>
      <p:cxnSp>
        <p:nvCxnSpPr>
          <p:cNvPr id="5" name="Straight Arrow Connector 4"/>
          <p:cNvCxnSpPr/>
          <p:nvPr/>
        </p:nvCxnSpPr>
        <p:spPr>
          <a:xfrm flipH="1" flipV="1">
            <a:off x="2536467" y="348861"/>
            <a:ext cx="580445" cy="516835"/>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10177" y="2955633"/>
            <a:ext cx="2592126" cy="1600438"/>
          </a:xfrm>
          <a:prstGeom prst="rect">
            <a:avLst/>
          </a:prstGeom>
          <a:noFill/>
        </p:spPr>
        <p:txBody>
          <a:bodyPr wrap="square" rtlCol="0">
            <a:spAutoFit/>
          </a:bodyPr>
          <a:lstStyle/>
          <a:p>
            <a:r>
              <a:rPr lang="en-US" sz="1400">
                <a:solidFill>
                  <a:srgbClr val="FF0000"/>
                </a:solidFill>
              </a:rPr>
              <a:t>The yellow pop-up box appears</a:t>
            </a:r>
          </a:p>
          <a:p>
            <a:r>
              <a:rPr lang="en-US" sz="1400">
                <a:solidFill>
                  <a:srgbClr val="FF0000"/>
                </a:solidFill>
              </a:rPr>
              <a:t>when hovering over the region of the kit. Check that the correct</a:t>
            </a:r>
          </a:p>
          <a:p>
            <a:r>
              <a:rPr lang="en-US" sz="1400">
                <a:solidFill>
                  <a:srgbClr val="FF0000"/>
                </a:solidFill>
              </a:rPr>
              <a:t>compilers etc. are specified. Hit the check box of the kit with the correct compilers etc.</a:t>
            </a:r>
          </a:p>
          <a:p>
            <a:endParaRPr lang="en-US" sz="1400">
              <a:solidFill>
                <a:srgbClr val="FF0000"/>
              </a:solidFill>
            </a:endParaRPr>
          </a:p>
        </p:txBody>
      </p:sp>
      <p:cxnSp>
        <p:nvCxnSpPr>
          <p:cNvPr id="8" name="Straight Arrow Connector 7"/>
          <p:cNvCxnSpPr/>
          <p:nvPr/>
        </p:nvCxnSpPr>
        <p:spPr>
          <a:xfrm flipV="1">
            <a:off x="3116912" y="2444014"/>
            <a:ext cx="508884" cy="4956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01368" y="862361"/>
            <a:ext cx="1631088" cy="738664"/>
          </a:xfrm>
          <a:prstGeom prst="rect">
            <a:avLst/>
          </a:prstGeom>
          <a:noFill/>
        </p:spPr>
        <p:txBody>
          <a:bodyPr wrap="none" rtlCol="0">
            <a:spAutoFit/>
          </a:bodyPr>
          <a:lstStyle/>
          <a:p>
            <a:r>
              <a:rPr lang="en-US" sz="1400">
                <a:solidFill>
                  <a:schemeClr val="accent2">
                    <a:lumMod val="75000"/>
                  </a:schemeClr>
                </a:solidFill>
              </a:rPr>
              <a:t>With this button</a:t>
            </a:r>
          </a:p>
          <a:p>
            <a:r>
              <a:rPr lang="en-US" sz="1400">
                <a:solidFill>
                  <a:schemeClr val="accent2">
                    <a:lumMod val="75000"/>
                  </a:schemeClr>
                </a:solidFill>
              </a:rPr>
              <a:t>compiler selection</a:t>
            </a:r>
          </a:p>
          <a:p>
            <a:r>
              <a:rPr lang="en-US" sz="1400">
                <a:solidFill>
                  <a:schemeClr val="accent2">
                    <a:lumMod val="75000"/>
                  </a:schemeClr>
                </a:solidFill>
              </a:rPr>
              <a:t>etc. can be changed</a:t>
            </a:r>
          </a:p>
        </p:txBody>
      </p:sp>
      <p:sp>
        <p:nvSpPr>
          <p:cNvPr id="11" name="TextBox 10"/>
          <p:cNvSpPr txBox="1"/>
          <p:nvPr/>
        </p:nvSpPr>
        <p:spPr>
          <a:xfrm>
            <a:off x="10282294" y="1742795"/>
            <a:ext cx="1367490" cy="307777"/>
          </a:xfrm>
          <a:prstGeom prst="rect">
            <a:avLst/>
          </a:prstGeom>
          <a:noFill/>
        </p:spPr>
        <p:txBody>
          <a:bodyPr wrap="none" rtlCol="0">
            <a:spAutoFit/>
          </a:bodyPr>
          <a:lstStyle/>
          <a:p>
            <a:r>
              <a:rPr lang="en-US" sz="1400">
                <a:solidFill>
                  <a:srgbClr val="FF0000"/>
                </a:solidFill>
              </a:rPr>
              <a:t>And hit this box </a:t>
            </a:r>
          </a:p>
        </p:txBody>
      </p:sp>
      <p:cxnSp>
        <p:nvCxnSpPr>
          <p:cNvPr id="12" name="Straight Arrow Connector 11"/>
          <p:cNvCxnSpPr/>
          <p:nvPr/>
        </p:nvCxnSpPr>
        <p:spPr>
          <a:xfrm flipH="1">
            <a:off x="10044350" y="2091192"/>
            <a:ext cx="475888" cy="2814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910694" y="6157568"/>
            <a:ext cx="2743200" cy="365125"/>
          </a:xfrm>
        </p:spPr>
        <p:txBody>
          <a:bodyPr/>
          <a:lstStyle/>
          <a:p>
            <a:fld id="{1839AADC-79E5-7A4E-B870-8789B5102068}" type="slidenum">
              <a:rPr lang="uk-UA"/>
              <a:t>12</a:t>
            </a:fld>
            <a:endParaRPr lang="uk-UA"/>
          </a:p>
        </p:txBody>
      </p:sp>
      <p:sp>
        <p:nvSpPr>
          <p:cNvPr id="13" name="TextBox 12"/>
          <p:cNvSpPr txBox="1"/>
          <p:nvPr/>
        </p:nvSpPr>
        <p:spPr>
          <a:xfrm>
            <a:off x="197521" y="4602044"/>
            <a:ext cx="4501511" cy="1323439"/>
          </a:xfrm>
          <a:prstGeom prst="rect">
            <a:avLst/>
          </a:prstGeom>
          <a:solidFill>
            <a:schemeClr val="bg1"/>
          </a:solidFill>
          <a:ln>
            <a:solidFill>
              <a:schemeClr val="accent1"/>
            </a:solidFill>
          </a:ln>
        </p:spPr>
        <p:txBody>
          <a:bodyPr wrap="square" rtlCol="0">
            <a:spAutoFit/>
          </a:bodyPr>
          <a:lstStyle/>
          <a:p>
            <a:pPr algn="just"/>
            <a:r>
              <a:rPr lang="en-US" sz="1600"/>
              <a:t>NB: The result of the procedure outlined in slides 7 </a:t>
            </a:r>
            <a:r>
              <a:rPr lang="mr-IN" sz="1600"/>
              <a:t>–</a:t>
            </a:r>
            <a:r>
              <a:rPr lang="en-US" sz="1600"/>
              <a:t> 11 (5 previous slides) is stored in the $HOME/.config directory and therefore does not need to be repeated if qtcreator is used with another software directory. </a:t>
            </a:r>
          </a:p>
        </p:txBody>
      </p:sp>
    </p:spTree>
    <p:extLst>
      <p:ext uri="{BB962C8B-B14F-4D97-AF65-F5344CB8AC3E}">
        <p14:creationId xmlns:p14="http://schemas.microsoft.com/office/powerpoint/2010/main" val="1622978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3683" y="0"/>
            <a:ext cx="10784633" cy="6858000"/>
          </a:xfrm>
          <a:prstGeom prst="rect">
            <a:avLst/>
          </a:prstGeom>
        </p:spPr>
      </p:pic>
      <p:sp>
        <p:nvSpPr>
          <p:cNvPr id="7" name="TextBox 6"/>
          <p:cNvSpPr txBox="1"/>
          <p:nvPr/>
        </p:nvSpPr>
        <p:spPr>
          <a:xfrm>
            <a:off x="3484907" y="4808762"/>
            <a:ext cx="6475619" cy="738664"/>
          </a:xfrm>
          <a:prstGeom prst="rect">
            <a:avLst/>
          </a:prstGeom>
          <a:noFill/>
        </p:spPr>
        <p:txBody>
          <a:bodyPr wrap="none" rtlCol="0">
            <a:spAutoFit/>
          </a:bodyPr>
          <a:lstStyle/>
          <a:p>
            <a:r>
              <a:rPr lang="en-US" sz="1400">
                <a:solidFill>
                  <a:srgbClr val="FF0000"/>
                </a:solidFill>
              </a:rPr>
              <a:t>Select only one of the options. How the software is built</a:t>
            </a:r>
          </a:p>
          <a:p>
            <a:r>
              <a:rPr lang="en-US" sz="1400">
                <a:solidFill>
                  <a:srgbClr val="FF0000"/>
                </a:solidFill>
              </a:rPr>
              <a:t>is determined by CMAKE_CXX_FLAGS set in cmake_tdaq/cmake/modules/FELIX.cmake</a:t>
            </a:r>
          </a:p>
          <a:p>
            <a:r>
              <a:rPr lang="en-US" sz="1400">
                <a:solidFill>
                  <a:srgbClr val="FF0000"/>
                </a:solidFill>
              </a:rPr>
              <a:t>(Currently </a:t>
            </a:r>
            <a:r>
              <a:rPr lang="mr-IN" sz="1400">
                <a:solidFill>
                  <a:srgbClr val="FF0000"/>
                </a:solidFill>
              </a:rPr>
              <a:t>–</a:t>
            </a:r>
            <a:r>
              <a:rPr lang="en-US" sz="1400">
                <a:solidFill>
                  <a:srgbClr val="FF0000"/>
                </a:solidFill>
              </a:rPr>
              <a:t>O3 </a:t>
            </a:r>
            <a:r>
              <a:rPr lang="mr-IN" sz="1400">
                <a:solidFill>
                  <a:srgbClr val="FF0000"/>
                </a:solidFill>
              </a:rPr>
              <a:t>–</a:t>
            </a:r>
            <a:r>
              <a:rPr lang="en-US" sz="1400">
                <a:solidFill>
                  <a:srgbClr val="FF0000"/>
                </a:solidFill>
              </a:rPr>
              <a:t>g, i.e. optimized but with debugging info added)</a:t>
            </a:r>
          </a:p>
        </p:txBody>
      </p:sp>
      <p:cxnSp>
        <p:nvCxnSpPr>
          <p:cNvPr id="8" name="Straight Arrow Connector 7"/>
          <p:cNvCxnSpPr/>
          <p:nvPr/>
        </p:nvCxnSpPr>
        <p:spPr>
          <a:xfrm flipV="1">
            <a:off x="3689405" y="3721461"/>
            <a:ext cx="254442" cy="10446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240692" y="2496659"/>
            <a:ext cx="1089918" cy="738664"/>
          </a:xfrm>
          <a:prstGeom prst="rect">
            <a:avLst/>
          </a:prstGeom>
          <a:noFill/>
        </p:spPr>
        <p:txBody>
          <a:bodyPr wrap="square" rtlCol="0">
            <a:spAutoFit/>
          </a:bodyPr>
          <a:lstStyle/>
          <a:p>
            <a:r>
              <a:rPr lang="en-US" sz="1400">
                <a:solidFill>
                  <a:srgbClr val="FF0000"/>
                </a:solidFill>
              </a:rPr>
              <a:t>And browse for a build</a:t>
            </a:r>
          </a:p>
          <a:p>
            <a:r>
              <a:rPr lang="en-US" sz="1400">
                <a:solidFill>
                  <a:srgbClr val="FF0000"/>
                </a:solidFill>
              </a:rPr>
              <a:t>directory</a:t>
            </a:r>
          </a:p>
        </p:txBody>
      </p:sp>
      <p:cxnSp>
        <p:nvCxnSpPr>
          <p:cNvPr id="12" name="Straight Arrow Connector 11"/>
          <p:cNvCxnSpPr/>
          <p:nvPr/>
        </p:nvCxnSpPr>
        <p:spPr>
          <a:xfrm flipH="1">
            <a:off x="10122974" y="3258047"/>
            <a:ext cx="284811" cy="3419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84907" y="5632688"/>
            <a:ext cx="8003409" cy="738664"/>
          </a:xfrm>
          <a:prstGeom prst="rect">
            <a:avLst/>
          </a:prstGeom>
          <a:noFill/>
        </p:spPr>
        <p:txBody>
          <a:bodyPr wrap="none" rtlCol="0">
            <a:spAutoFit/>
          </a:bodyPr>
          <a:lstStyle/>
          <a:p>
            <a:r>
              <a:rPr lang="en-US" sz="1400">
                <a:solidFill>
                  <a:srgbClr val="FF0000"/>
                </a:solidFill>
              </a:rPr>
              <a:t>The standard build directory is x86_64-centos7-gcc11-opt. This has to available (cmake_config produces it,</a:t>
            </a:r>
          </a:p>
          <a:p>
            <a:r>
              <a:rPr lang="en-US" sz="1400">
                <a:solidFill>
                  <a:srgbClr val="FF0000"/>
                </a:solidFill>
              </a:rPr>
              <a:t>but as this script is not used together with qtcreator the directory has to be made with a mkdir statement). </a:t>
            </a:r>
          </a:p>
          <a:p>
            <a:r>
              <a:rPr lang="en-US" sz="1400">
                <a:solidFill>
                  <a:srgbClr val="FF0000"/>
                </a:solidFill>
              </a:rPr>
              <a:t>U using the standard build directory name as the path for the excutables is set to point to this directory</a:t>
            </a:r>
          </a:p>
        </p:txBody>
      </p:sp>
      <p:sp>
        <p:nvSpPr>
          <p:cNvPr id="2" name="Slide Number Placeholder 1"/>
          <p:cNvSpPr>
            <a:spLocks noGrp="1"/>
          </p:cNvSpPr>
          <p:nvPr>
            <p:ph type="sldNum" sz="quarter" idx="12"/>
          </p:nvPr>
        </p:nvSpPr>
        <p:spPr>
          <a:xfrm>
            <a:off x="8893780" y="6213227"/>
            <a:ext cx="2743200" cy="365125"/>
          </a:xfrm>
        </p:spPr>
        <p:txBody>
          <a:bodyPr/>
          <a:lstStyle/>
          <a:p>
            <a:r>
              <a:rPr lang="en-US"/>
              <a:t>.</a:t>
            </a:r>
            <a:fld id="{1839AADC-79E5-7A4E-B870-8789B5102068}" type="slidenum">
              <a:rPr lang="uk-UA"/>
              <a:t>13</a:t>
            </a:fld>
            <a:endParaRPr lang="uk-UA"/>
          </a:p>
        </p:txBody>
      </p:sp>
    </p:spTree>
    <p:extLst>
      <p:ext uri="{BB962C8B-B14F-4D97-AF65-F5344CB8AC3E}">
        <p14:creationId xmlns:p14="http://schemas.microsoft.com/office/powerpoint/2010/main" val="400611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5258" y="0"/>
            <a:ext cx="9550247" cy="6858000"/>
          </a:xfrm>
          <a:prstGeom prst="rect">
            <a:avLst/>
          </a:prstGeom>
        </p:spPr>
      </p:pic>
      <p:cxnSp>
        <p:nvCxnSpPr>
          <p:cNvPr id="8" name="Straight Arrow Connector 7"/>
          <p:cNvCxnSpPr/>
          <p:nvPr/>
        </p:nvCxnSpPr>
        <p:spPr>
          <a:xfrm flipH="1">
            <a:off x="10074303" y="6219825"/>
            <a:ext cx="603822" cy="3718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678125" y="5980310"/>
            <a:ext cx="1247625" cy="307777"/>
          </a:xfrm>
          <a:prstGeom prst="rect">
            <a:avLst/>
          </a:prstGeom>
          <a:noFill/>
        </p:spPr>
        <p:txBody>
          <a:bodyPr wrap="square" rtlCol="0">
            <a:spAutoFit/>
          </a:bodyPr>
          <a:lstStyle/>
          <a:p>
            <a:r>
              <a:rPr lang="en-US" sz="1400">
                <a:solidFill>
                  <a:srgbClr val="FF0000"/>
                </a:solidFill>
              </a:rPr>
              <a:t>Choose</a:t>
            </a:r>
          </a:p>
        </p:txBody>
      </p:sp>
      <p:sp>
        <p:nvSpPr>
          <p:cNvPr id="3" name="Slide Number Placeholder 2"/>
          <p:cNvSpPr>
            <a:spLocks noGrp="1"/>
          </p:cNvSpPr>
          <p:nvPr>
            <p:ph type="sldNum" sz="quarter" idx="12"/>
          </p:nvPr>
        </p:nvSpPr>
        <p:spPr/>
        <p:txBody>
          <a:bodyPr/>
          <a:lstStyle/>
          <a:p>
            <a:fld id="{1839AADC-79E5-7A4E-B870-8789B5102068}" type="slidenum">
              <a:rPr lang="uk-UA"/>
              <a:t>14</a:t>
            </a:fld>
            <a:endParaRPr lang="uk-UA"/>
          </a:p>
        </p:txBody>
      </p:sp>
    </p:spTree>
    <p:extLst>
      <p:ext uri="{BB962C8B-B14F-4D97-AF65-F5344CB8AC3E}">
        <p14:creationId xmlns:p14="http://schemas.microsoft.com/office/powerpoint/2010/main" val="1260304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7563" y="0"/>
            <a:ext cx="10796874" cy="6858000"/>
          </a:xfrm>
          <a:prstGeom prst="rect">
            <a:avLst/>
          </a:prstGeom>
        </p:spPr>
      </p:pic>
      <p:sp>
        <p:nvSpPr>
          <p:cNvPr id="21" name="TextBox 20"/>
          <p:cNvSpPr txBox="1"/>
          <p:nvPr/>
        </p:nvSpPr>
        <p:spPr>
          <a:xfrm>
            <a:off x="7863017" y="5311471"/>
            <a:ext cx="1265079" cy="954107"/>
          </a:xfrm>
          <a:prstGeom prst="rect">
            <a:avLst/>
          </a:prstGeom>
          <a:noFill/>
        </p:spPr>
        <p:txBody>
          <a:bodyPr wrap="square" rtlCol="0">
            <a:spAutoFit/>
          </a:bodyPr>
          <a:lstStyle/>
          <a:p>
            <a:r>
              <a:rPr lang="en-US" sz="1400">
                <a:solidFill>
                  <a:srgbClr val="FF0000"/>
                </a:solidFill>
              </a:rPr>
              <a:t>Click this first and wait until</a:t>
            </a:r>
          </a:p>
          <a:p>
            <a:r>
              <a:rPr lang="en-US" sz="1400">
                <a:solidFill>
                  <a:srgbClr val="FF0000"/>
                </a:solidFill>
              </a:rPr>
              <a:t>processing is finished</a:t>
            </a:r>
          </a:p>
        </p:txBody>
      </p:sp>
      <p:cxnSp>
        <p:nvCxnSpPr>
          <p:cNvPr id="22" name="Straight Arrow Connector 21"/>
          <p:cNvCxnSpPr/>
          <p:nvPr/>
        </p:nvCxnSpPr>
        <p:spPr>
          <a:xfrm flipV="1">
            <a:off x="8495556" y="4866198"/>
            <a:ext cx="457613" cy="4452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Slide Number Placeholder 29"/>
          <p:cNvSpPr>
            <a:spLocks noGrp="1"/>
          </p:cNvSpPr>
          <p:nvPr>
            <p:ph type="sldNum" sz="quarter" idx="12"/>
          </p:nvPr>
        </p:nvSpPr>
        <p:spPr>
          <a:xfrm>
            <a:off x="9206948" y="6377581"/>
            <a:ext cx="2743200" cy="365125"/>
          </a:xfrm>
        </p:spPr>
        <p:txBody>
          <a:bodyPr/>
          <a:lstStyle/>
          <a:p>
            <a:fld id="{1839AADC-79E5-7A4E-B870-8789B5102068}" type="slidenum">
              <a:rPr lang="uk-UA"/>
              <a:t>15</a:t>
            </a:fld>
            <a:endParaRPr lang="uk-UA"/>
          </a:p>
        </p:txBody>
      </p:sp>
    </p:spTree>
    <p:extLst>
      <p:ext uri="{BB962C8B-B14F-4D97-AF65-F5344CB8AC3E}">
        <p14:creationId xmlns:p14="http://schemas.microsoft.com/office/powerpoint/2010/main" val="634875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113" y="0"/>
            <a:ext cx="11989773" cy="6858000"/>
          </a:xfrm>
          <a:prstGeom prst="rect">
            <a:avLst/>
          </a:prstGeom>
        </p:spPr>
      </p:pic>
      <p:sp>
        <p:nvSpPr>
          <p:cNvPr id="3" name="Slide Number Placeholder 2"/>
          <p:cNvSpPr>
            <a:spLocks noGrp="1"/>
          </p:cNvSpPr>
          <p:nvPr>
            <p:ph type="sldNum" sz="quarter" idx="12"/>
          </p:nvPr>
        </p:nvSpPr>
        <p:spPr>
          <a:xfrm>
            <a:off x="8910694" y="6157568"/>
            <a:ext cx="2743200" cy="365125"/>
          </a:xfrm>
        </p:spPr>
        <p:txBody>
          <a:bodyPr/>
          <a:lstStyle/>
          <a:p>
            <a:fld id="{1839AADC-79E5-7A4E-B870-8789B5102068}" type="slidenum">
              <a:rPr lang="uk-UA"/>
              <a:t>16</a:t>
            </a:fld>
            <a:endParaRPr lang="uk-UA"/>
          </a:p>
        </p:txBody>
      </p:sp>
      <p:cxnSp>
        <p:nvCxnSpPr>
          <p:cNvPr id="13" name="Straight Arrow Connector 12"/>
          <p:cNvCxnSpPr/>
          <p:nvPr/>
        </p:nvCxnSpPr>
        <p:spPr>
          <a:xfrm flipH="1">
            <a:off x="906451" y="2671638"/>
            <a:ext cx="771274" cy="2146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77725" y="2471203"/>
            <a:ext cx="2093370" cy="307777"/>
          </a:xfrm>
          <a:prstGeom prst="rect">
            <a:avLst/>
          </a:prstGeom>
          <a:noFill/>
        </p:spPr>
        <p:txBody>
          <a:bodyPr wrap="square" rtlCol="0">
            <a:spAutoFit/>
          </a:bodyPr>
          <a:lstStyle/>
          <a:p>
            <a:r>
              <a:rPr lang="en-US" sz="1400">
                <a:solidFill>
                  <a:srgbClr val="FF0000"/>
                </a:solidFill>
              </a:rPr>
              <a:t>Hit “Projects”</a:t>
            </a:r>
          </a:p>
        </p:txBody>
      </p:sp>
      <p:sp>
        <p:nvSpPr>
          <p:cNvPr id="15" name="TextBox 14"/>
          <p:cNvSpPr txBox="1"/>
          <p:nvPr/>
        </p:nvSpPr>
        <p:spPr>
          <a:xfrm>
            <a:off x="1802105" y="919046"/>
            <a:ext cx="2093370" cy="738664"/>
          </a:xfrm>
          <a:prstGeom prst="rect">
            <a:avLst/>
          </a:prstGeom>
          <a:noFill/>
        </p:spPr>
        <p:txBody>
          <a:bodyPr wrap="square" rtlCol="0">
            <a:spAutoFit/>
          </a:bodyPr>
          <a:lstStyle/>
          <a:p>
            <a:r>
              <a:rPr lang="en-US" sz="1400">
                <a:solidFill>
                  <a:srgbClr val="FF0000"/>
                </a:solidFill>
              </a:rPr>
              <a:t>This appears only after</a:t>
            </a:r>
          </a:p>
          <a:p>
            <a:r>
              <a:rPr lang="en-US" sz="1400">
                <a:solidFill>
                  <a:srgbClr val="FF0000"/>
                </a:solidFill>
              </a:rPr>
              <a:t>running cmake has finished </a:t>
            </a:r>
          </a:p>
        </p:txBody>
      </p:sp>
      <p:cxnSp>
        <p:nvCxnSpPr>
          <p:cNvPr id="16" name="Straight Arrow Connector 15"/>
          <p:cNvCxnSpPr/>
          <p:nvPr/>
        </p:nvCxnSpPr>
        <p:spPr>
          <a:xfrm flipH="1" flipV="1">
            <a:off x="1292088" y="919046"/>
            <a:ext cx="385637" cy="2092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916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7563" y="0"/>
            <a:ext cx="10796874" cy="6858000"/>
          </a:xfrm>
          <a:prstGeom prst="rect">
            <a:avLst/>
          </a:prstGeom>
        </p:spPr>
      </p:pic>
      <p:sp>
        <p:nvSpPr>
          <p:cNvPr id="21" name="TextBox 20"/>
          <p:cNvSpPr txBox="1"/>
          <p:nvPr/>
        </p:nvSpPr>
        <p:spPr>
          <a:xfrm>
            <a:off x="7927451" y="5674063"/>
            <a:ext cx="3214977" cy="738664"/>
          </a:xfrm>
          <a:prstGeom prst="rect">
            <a:avLst/>
          </a:prstGeom>
          <a:noFill/>
        </p:spPr>
        <p:txBody>
          <a:bodyPr wrap="square" rtlCol="0">
            <a:spAutoFit/>
          </a:bodyPr>
          <a:lstStyle/>
          <a:p>
            <a:r>
              <a:rPr lang="en-US" sz="1400">
                <a:solidFill>
                  <a:srgbClr val="FF0000"/>
                </a:solidFill>
              </a:rPr>
              <a:t>Scroll down to CMAKE-PREFIX_PATH</a:t>
            </a:r>
          </a:p>
          <a:p>
            <a:r>
              <a:rPr lang="en-US" sz="1400">
                <a:solidFill>
                  <a:srgbClr val="FF0000"/>
                </a:solidFill>
              </a:rPr>
              <a:t>and click item, and then click “Unset”,</a:t>
            </a:r>
          </a:p>
          <a:p>
            <a:r>
              <a:rPr lang="en-US" sz="1400">
                <a:solidFill>
                  <a:srgbClr val="FF0000"/>
                </a:solidFill>
              </a:rPr>
              <a:t>then click “Apply Configuration Changes”</a:t>
            </a:r>
          </a:p>
        </p:txBody>
      </p:sp>
      <p:cxnSp>
        <p:nvCxnSpPr>
          <p:cNvPr id="22" name="Straight Arrow Connector 21"/>
          <p:cNvCxnSpPr/>
          <p:nvPr/>
        </p:nvCxnSpPr>
        <p:spPr>
          <a:xfrm flipH="1" flipV="1">
            <a:off x="6400800" y="4355731"/>
            <a:ext cx="2234316" cy="13183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Slide Number Placeholder 29"/>
          <p:cNvSpPr>
            <a:spLocks noGrp="1"/>
          </p:cNvSpPr>
          <p:nvPr>
            <p:ph type="sldNum" sz="quarter" idx="12"/>
          </p:nvPr>
        </p:nvSpPr>
        <p:spPr>
          <a:xfrm>
            <a:off x="9350071" y="6340993"/>
            <a:ext cx="2743200" cy="365125"/>
          </a:xfrm>
        </p:spPr>
        <p:txBody>
          <a:bodyPr/>
          <a:lstStyle/>
          <a:p>
            <a:fld id="{1839AADC-79E5-7A4E-B870-8789B5102068}" type="slidenum">
              <a:rPr lang="uk-UA"/>
              <a:t>17</a:t>
            </a:fld>
            <a:endParaRPr lang="uk-UA"/>
          </a:p>
        </p:txBody>
      </p:sp>
      <p:cxnSp>
        <p:nvCxnSpPr>
          <p:cNvPr id="12" name="Straight Arrow Connector 11"/>
          <p:cNvCxnSpPr/>
          <p:nvPr/>
        </p:nvCxnSpPr>
        <p:spPr>
          <a:xfrm flipH="1" flipV="1">
            <a:off x="10005549" y="3037398"/>
            <a:ext cx="609442" cy="2636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668502" y="4936985"/>
            <a:ext cx="789822" cy="5756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79039" y="4525111"/>
            <a:ext cx="2316822" cy="1815882"/>
          </a:xfrm>
          <a:prstGeom prst="rect">
            <a:avLst/>
          </a:prstGeom>
          <a:noFill/>
          <a:ln>
            <a:solidFill>
              <a:schemeClr val="accent1"/>
            </a:solidFill>
          </a:ln>
        </p:spPr>
        <p:txBody>
          <a:bodyPr wrap="square" rtlCol="0">
            <a:spAutoFit/>
          </a:bodyPr>
          <a:lstStyle/>
          <a:p>
            <a:r>
              <a:rPr lang="en-US" sz="1600"/>
              <a:t>Without this step the debugger cannot find the executable selected (it is not understood why), needs to be redone if a CMakeLists.txt file is loaded for the first time</a:t>
            </a:r>
          </a:p>
        </p:txBody>
      </p:sp>
      <p:sp>
        <p:nvSpPr>
          <p:cNvPr id="14" name="TextBox 13"/>
          <p:cNvSpPr txBox="1"/>
          <p:nvPr/>
        </p:nvSpPr>
        <p:spPr>
          <a:xfrm>
            <a:off x="1583635" y="928458"/>
            <a:ext cx="3214977" cy="307777"/>
          </a:xfrm>
          <a:prstGeom prst="rect">
            <a:avLst/>
          </a:prstGeom>
          <a:noFill/>
        </p:spPr>
        <p:txBody>
          <a:bodyPr wrap="square" rtlCol="0">
            <a:spAutoFit/>
          </a:bodyPr>
          <a:lstStyle/>
          <a:p>
            <a:r>
              <a:rPr lang="en-US" sz="1400">
                <a:solidFill>
                  <a:srgbClr val="FF0000"/>
                </a:solidFill>
              </a:rPr>
              <a:t>Hit “Edit” after processing finished</a:t>
            </a:r>
          </a:p>
        </p:txBody>
      </p:sp>
      <p:cxnSp>
        <p:nvCxnSpPr>
          <p:cNvPr id="15" name="Straight Arrow Connector 14"/>
          <p:cNvCxnSpPr/>
          <p:nvPr/>
        </p:nvCxnSpPr>
        <p:spPr>
          <a:xfrm flipH="1">
            <a:off x="1100210" y="1082347"/>
            <a:ext cx="545710" cy="19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2"/>
          <p:cNvSpPr txBox="1">
            <a:spLocks/>
          </p:cNvSpPr>
          <p:nvPr/>
        </p:nvSpPr>
        <p:spPr>
          <a:xfrm>
            <a:off x="9117428" y="614065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17</a:t>
            </a:r>
            <a:endParaRPr lang="uk-UA"/>
          </a:p>
        </p:txBody>
      </p:sp>
    </p:spTree>
    <p:extLst>
      <p:ext uri="{BB962C8B-B14F-4D97-AF65-F5344CB8AC3E}">
        <p14:creationId xmlns:p14="http://schemas.microsoft.com/office/powerpoint/2010/main" val="1991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266" y="0"/>
            <a:ext cx="11901468" cy="6858000"/>
          </a:xfrm>
          <a:prstGeom prst="rect">
            <a:avLst/>
          </a:prstGeom>
        </p:spPr>
      </p:pic>
      <p:sp>
        <p:nvSpPr>
          <p:cNvPr id="11" name="TextBox 10"/>
          <p:cNvSpPr txBox="1"/>
          <p:nvPr/>
        </p:nvSpPr>
        <p:spPr>
          <a:xfrm>
            <a:off x="8093640" y="5597764"/>
            <a:ext cx="3200108" cy="369332"/>
          </a:xfrm>
          <a:prstGeom prst="rect">
            <a:avLst/>
          </a:prstGeom>
          <a:noFill/>
        </p:spPr>
        <p:txBody>
          <a:bodyPr wrap="square" rtlCol="0">
            <a:spAutoFit/>
          </a:bodyPr>
          <a:lstStyle/>
          <a:p>
            <a:pPr algn="ctr"/>
            <a:r>
              <a:rPr lang="en-US">
                <a:solidFill>
                  <a:srgbClr val="FF0000"/>
                </a:solidFill>
              </a:rPr>
              <a:t>After scrolling up somewhat</a:t>
            </a:r>
          </a:p>
        </p:txBody>
      </p:sp>
      <p:cxnSp>
        <p:nvCxnSpPr>
          <p:cNvPr id="17" name="Straight Arrow Connector 16"/>
          <p:cNvCxnSpPr/>
          <p:nvPr/>
        </p:nvCxnSpPr>
        <p:spPr>
          <a:xfrm>
            <a:off x="11062072" y="5782430"/>
            <a:ext cx="577338" cy="189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13407" y="3852804"/>
            <a:ext cx="3200108" cy="369332"/>
          </a:xfrm>
          <a:prstGeom prst="rect">
            <a:avLst/>
          </a:prstGeom>
          <a:noFill/>
        </p:spPr>
        <p:txBody>
          <a:bodyPr wrap="square" rtlCol="0">
            <a:spAutoFit/>
          </a:bodyPr>
          <a:lstStyle/>
          <a:p>
            <a:pPr algn="ctr"/>
            <a:r>
              <a:rPr lang="en-US">
                <a:solidFill>
                  <a:srgbClr val="FF0000"/>
                </a:solidFill>
              </a:rPr>
              <a:t>Expand list to full window</a:t>
            </a:r>
          </a:p>
        </p:txBody>
      </p:sp>
      <p:cxnSp>
        <p:nvCxnSpPr>
          <p:cNvPr id="10" name="Straight Arrow Connector 9"/>
          <p:cNvCxnSpPr/>
          <p:nvPr/>
        </p:nvCxnSpPr>
        <p:spPr>
          <a:xfrm>
            <a:off x="11062072" y="4220453"/>
            <a:ext cx="451443" cy="2815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885549" y="3357343"/>
            <a:ext cx="1853687" cy="369332"/>
          </a:xfrm>
          <a:prstGeom prst="rect">
            <a:avLst/>
          </a:prstGeom>
          <a:noFill/>
        </p:spPr>
        <p:txBody>
          <a:bodyPr wrap="square" rtlCol="0">
            <a:spAutoFit/>
          </a:bodyPr>
          <a:lstStyle/>
          <a:p>
            <a:pPr algn="ctr"/>
            <a:r>
              <a:rPr lang="en-US">
                <a:solidFill>
                  <a:srgbClr val="FF0000"/>
                </a:solidFill>
              </a:rPr>
              <a:t>Collapse list</a:t>
            </a:r>
          </a:p>
        </p:txBody>
      </p:sp>
      <p:cxnSp>
        <p:nvCxnSpPr>
          <p:cNvPr id="13" name="Straight Arrow Connector 12"/>
          <p:cNvCxnSpPr/>
          <p:nvPr/>
        </p:nvCxnSpPr>
        <p:spPr>
          <a:xfrm>
            <a:off x="11287793" y="3729162"/>
            <a:ext cx="451443" cy="7423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97071" y="3852804"/>
            <a:ext cx="92903" cy="5558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218429" y="3473129"/>
            <a:ext cx="2877571" cy="369332"/>
          </a:xfrm>
          <a:prstGeom prst="rect">
            <a:avLst/>
          </a:prstGeom>
          <a:noFill/>
        </p:spPr>
        <p:txBody>
          <a:bodyPr wrap="square" rtlCol="0">
            <a:spAutoFit/>
          </a:bodyPr>
          <a:lstStyle/>
          <a:p>
            <a:pPr algn="ctr"/>
            <a:r>
              <a:rPr lang="en-US">
                <a:solidFill>
                  <a:srgbClr val="FF0000"/>
                </a:solidFill>
              </a:rPr>
              <a:t>For deleting contents of list</a:t>
            </a:r>
          </a:p>
        </p:txBody>
      </p:sp>
      <p:sp>
        <p:nvSpPr>
          <p:cNvPr id="19" name="TextBox 18"/>
          <p:cNvSpPr txBox="1"/>
          <p:nvPr/>
        </p:nvSpPr>
        <p:spPr>
          <a:xfrm>
            <a:off x="1051174" y="1179456"/>
            <a:ext cx="2368688" cy="1384995"/>
          </a:xfrm>
          <a:prstGeom prst="rect">
            <a:avLst/>
          </a:prstGeom>
          <a:noFill/>
        </p:spPr>
        <p:txBody>
          <a:bodyPr wrap="square" rtlCol="0">
            <a:spAutoFit/>
          </a:bodyPr>
          <a:lstStyle/>
          <a:p>
            <a:r>
              <a:rPr lang="en-US" sz="1400">
                <a:solidFill>
                  <a:srgbClr val="FF0000"/>
                </a:solidFill>
              </a:rPr>
              <a:t>Expand to see all</a:t>
            </a:r>
          </a:p>
          <a:p>
            <a:r>
              <a:rPr lang="en-US" sz="1400">
                <a:solidFill>
                  <a:srgbClr val="FF0000"/>
                </a:solidFill>
              </a:rPr>
              <a:t>directories and</a:t>
            </a:r>
          </a:p>
          <a:p>
            <a:r>
              <a:rPr lang="en-US" sz="1400">
                <a:solidFill>
                  <a:srgbClr val="FF0000"/>
                </a:solidFill>
              </a:rPr>
              <a:t>files included </a:t>
            </a:r>
          </a:p>
          <a:p>
            <a:r>
              <a:rPr lang="en-US" sz="1400">
                <a:solidFill>
                  <a:srgbClr val="FF0000"/>
                </a:solidFill>
              </a:rPr>
              <a:t>in project.</a:t>
            </a:r>
          </a:p>
          <a:p>
            <a:r>
              <a:rPr lang="en-US" sz="1400">
                <a:solidFill>
                  <a:srgbClr val="FF0000"/>
                </a:solidFill>
              </a:rPr>
              <a:t>Double click any file</a:t>
            </a:r>
          </a:p>
          <a:p>
            <a:r>
              <a:rPr lang="en-US" sz="1400">
                <a:solidFill>
                  <a:srgbClr val="FF0000"/>
                </a:solidFill>
              </a:rPr>
              <a:t>to edit</a:t>
            </a:r>
          </a:p>
        </p:txBody>
      </p:sp>
      <p:cxnSp>
        <p:nvCxnSpPr>
          <p:cNvPr id="20" name="Straight Arrow Connector 19"/>
          <p:cNvCxnSpPr/>
          <p:nvPr/>
        </p:nvCxnSpPr>
        <p:spPr>
          <a:xfrm flipH="1" flipV="1">
            <a:off x="1051174" y="826579"/>
            <a:ext cx="170692" cy="3528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833236" y="6227696"/>
            <a:ext cx="2743200" cy="365125"/>
          </a:xfrm>
        </p:spPr>
        <p:txBody>
          <a:bodyPr/>
          <a:lstStyle/>
          <a:p>
            <a:fld id="{1839AADC-79E5-7A4E-B870-8789B5102068}" type="slidenum">
              <a:rPr lang="uk-UA"/>
              <a:t>18</a:t>
            </a:fld>
            <a:endParaRPr lang="uk-UA"/>
          </a:p>
        </p:txBody>
      </p:sp>
    </p:spTree>
    <p:extLst>
      <p:ext uri="{BB962C8B-B14F-4D97-AF65-F5344CB8AC3E}">
        <p14:creationId xmlns:p14="http://schemas.microsoft.com/office/powerpoint/2010/main" val="297895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567" y="0"/>
            <a:ext cx="11942865" cy="6858000"/>
          </a:xfrm>
          <a:prstGeom prst="rect">
            <a:avLst/>
          </a:prstGeom>
        </p:spPr>
      </p:pic>
      <p:cxnSp>
        <p:nvCxnSpPr>
          <p:cNvPr id="15" name="Straight Arrow Connector 14"/>
          <p:cNvCxnSpPr/>
          <p:nvPr/>
        </p:nvCxnSpPr>
        <p:spPr>
          <a:xfrm flipH="1">
            <a:off x="6915122" y="6170212"/>
            <a:ext cx="582958" cy="276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84522" y="5843924"/>
            <a:ext cx="2368688" cy="523220"/>
          </a:xfrm>
          <a:prstGeom prst="rect">
            <a:avLst/>
          </a:prstGeom>
          <a:noFill/>
        </p:spPr>
        <p:txBody>
          <a:bodyPr wrap="square" rtlCol="0">
            <a:spAutoFit/>
          </a:bodyPr>
          <a:lstStyle/>
          <a:p>
            <a:pPr algn="ctr"/>
            <a:r>
              <a:rPr lang="en-US" sz="1400">
                <a:solidFill>
                  <a:srgbClr val="FF0000"/>
                </a:solidFill>
              </a:rPr>
              <a:t>Click here to see output of compilation</a:t>
            </a:r>
          </a:p>
        </p:txBody>
      </p:sp>
      <p:sp>
        <p:nvSpPr>
          <p:cNvPr id="19" name="TextBox 18"/>
          <p:cNvSpPr txBox="1"/>
          <p:nvPr/>
        </p:nvSpPr>
        <p:spPr>
          <a:xfrm>
            <a:off x="1051174" y="5575742"/>
            <a:ext cx="2368688" cy="738664"/>
          </a:xfrm>
          <a:prstGeom prst="rect">
            <a:avLst/>
          </a:prstGeom>
          <a:noFill/>
        </p:spPr>
        <p:txBody>
          <a:bodyPr wrap="square" rtlCol="0">
            <a:spAutoFit/>
          </a:bodyPr>
          <a:lstStyle/>
          <a:p>
            <a:r>
              <a:rPr lang="en-US" sz="1400">
                <a:solidFill>
                  <a:srgbClr val="FF0000"/>
                </a:solidFill>
              </a:rPr>
              <a:t>Click here to compile</a:t>
            </a:r>
          </a:p>
          <a:p>
            <a:r>
              <a:rPr lang="en-US" sz="1400">
                <a:solidFill>
                  <a:srgbClr val="FF0000"/>
                </a:solidFill>
              </a:rPr>
              <a:t>everything that needs</a:t>
            </a:r>
          </a:p>
          <a:p>
            <a:r>
              <a:rPr lang="en-US" sz="1400">
                <a:solidFill>
                  <a:srgbClr val="FF0000"/>
                </a:solidFill>
              </a:rPr>
              <a:t>to be compiled</a:t>
            </a:r>
          </a:p>
        </p:txBody>
      </p:sp>
      <p:cxnSp>
        <p:nvCxnSpPr>
          <p:cNvPr id="20" name="Straight Arrow Connector 19"/>
          <p:cNvCxnSpPr/>
          <p:nvPr/>
        </p:nvCxnSpPr>
        <p:spPr>
          <a:xfrm flipH="1">
            <a:off x="723569" y="5877053"/>
            <a:ext cx="327605" cy="4373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253210" y="5572509"/>
            <a:ext cx="2368688" cy="523220"/>
          </a:xfrm>
          <a:prstGeom prst="rect">
            <a:avLst/>
          </a:prstGeom>
          <a:noFill/>
        </p:spPr>
        <p:txBody>
          <a:bodyPr wrap="square" rtlCol="0">
            <a:spAutoFit/>
          </a:bodyPr>
          <a:lstStyle/>
          <a:p>
            <a:pPr algn="ctr"/>
            <a:r>
              <a:rPr lang="en-US" sz="1400">
                <a:solidFill>
                  <a:srgbClr val="FF0000"/>
                </a:solidFill>
              </a:rPr>
              <a:t>Click here to see side bar with list of functions etc.</a:t>
            </a:r>
          </a:p>
        </p:txBody>
      </p:sp>
      <p:cxnSp>
        <p:nvCxnSpPr>
          <p:cNvPr id="22" name="Straight Arrow Connector 21"/>
          <p:cNvCxnSpPr/>
          <p:nvPr/>
        </p:nvCxnSpPr>
        <p:spPr>
          <a:xfrm>
            <a:off x="10821725" y="6095729"/>
            <a:ext cx="710457" cy="351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66028" y="1012530"/>
            <a:ext cx="2718946" cy="738664"/>
          </a:xfrm>
          <a:prstGeom prst="rect">
            <a:avLst/>
          </a:prstGeom>
          <a:noFill/>
        </p:spPr>
        <p:txBody>
          <a:bodyPr wrap="square" rtlCol="0">
            <a:spAutoFit/>
          </a:bodyPr>
          <a:lstStyle/>
          <a:p>
            <a:r>
              <a:rPr lang="en-US" sz="1400">
                <a:solidFill>
                  <a:srgbClr val="FF0000"/>
                </a:solidFill>
              </a:rPr>
              <a:t>Click here for pop-up menu with list of functions etc. and for selecting item to jump to</a:t>
            </a:r>
          </a:p>
        </p:txBody>
      </p:sp>
      <p:cxnSp>
        <p:nvCxnSpPr>
          <p:cNvPr id="24" name="Straight Arrow Connector 23"/>
          <p:cNvCxnSpPr>
            <a:stCxn id="23" idx="0"/>
          </p:cNvCxnSpPr>
          <p:nvPr/>
        </p:nvCxnSpPr>
        <p:spPr>
          <a:xfrm flipH="1" flipV="1">
            <a:off x="7143793" y="601522"/>
            <a:ext cx="481708" cy="4110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9065954" y="6081866"/>
            <a:ext cx="2743200" cy="365125"/>
          </a:xfrm>
        </p:spPr>
        <p:txBody>
          <a:bodyPr/>
          <a:lstStyle/>
          <a:p>
            <a:fld id="{1839AADC-79E5-7A4E-B870-8789B5102068}" type="slidenum">
              <a:rPr lang="uk-UA"/>
              <a:t>19</a:t>
            </a:fld>
            <a:endParaRPr lang="uk-UA"/>
          </a:p>
        </p:txBody>
      </p:sp>
    </p:spTree>
    <p:extLst>
      <p:ext uri="{BB962C8B-B14F-4D97-AF65-F5344CB8AC3E}">
        <p14:creationId xmlns:p14="http://schemas.microsoft.com/office/powerpoint/2010/main" val="214294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24293" y="453304"/>
            <a:ext cx="6885218" cy="5386090"/>
          </a:xfrm>
          <a:prstGeom prst="rect">
            <a:avLst/>
          </a:prstGeom>
          <a:noFill/>
          <a:ln>
            <a:solidFill>
              <a:schemeClr val="tx1"/>
            </a:solidFill>
          </a:ln>
        </p:spPr>
        <p:txBody>
          <a:bodyPr wrap="none" rtlCol="0">
            <a:spAutoFit/>
          </a:bodyPr>
          <a:lstStyle/>
          <a:p>
            <a:r>
              <a:rPr lang="en-US" sz="800">
                <a:latin typeface="Monaco" charset="0"/>
                <a:ea typeface="Monaco" charset="0"/>
                <a:cs typeface="Monaco" charset="0"/>
              </a:rPr>
              <a:t># Versions</a:t>
            </a:r>
          </a:p>
          <a:p>
            <a:r>
              <a:rPr lang="en-US" sz="800">
                <a:latin typeface="Monaco" charset="0"/>
                <a:ea typeface="Monaco" charset="0"/>
                <a:cs typeface="Monaco" charset="0"/>
              </a:rPr>
              <a:t>export GDB_VERSION=11.2</a:t>
            </a:r>
          </a:p>
          <a:p>
            <a:r>
              <a:rPr lang="en-US" sz="800">
                <a:latin typeface="Monaco" charset="0"/>
                <a:ea typeface="Monaco" charset="0"/>
                <a:cs typeface="Monaco" charset="0"/>
              </a:rPr>
              <a:t>export GIT_VERSION=2.28.0</a:t>
            </a:r>
          </a:p>
          <a:p>
            <a:r>
              <a:rPr lang="en-US" sz="800">
                <a:latin typeface="Monaco" charset="0"/>
                <a:ea typeface="Monaco" charset="0"/>
                <a:cs typeface="Monaco" charset="0"/>
              </a:rPr>
              <a:t>export GCC_VERSION=11.3.0</a:t>
            </a:r>
          </a:p>
          <a:p>
            <a:r>
              <a:rPr lang="en-US" sz="800">
                <a:latin typeface="Monaco" charset="0"/>
                <a:ea typeface="Monaco" charset="0"/>
                <a:cs typeface="Monaco" charset="0"/>
              </a:rPr>
              <a:t>export OS_VERSION=x86_64-centos7</a:t>
            </a:r>
          </a:p>
          <a:p>
            <a:endParaRPr lang="en-US" sz="800">
              <a:latin typeface="Monaco" charset="0"/>
              <a:ea typeface="Monaco" charset="0"/>
              <a:cs typeface="Monaco" charset="0"/>
            </a:endParaRPr>
          </a:p>
          <a:p>
            <a:r>
              <a:rPr lang="en-US" sz="800">
                <a:latin typeface="Monaco" charset="0"/>
                <a:ea typeface="Monaco" charset="0"/>
                <a:cs typeface="Monaco" charset="0"/>
              </a:rPr>
              <a:t># —&gt; Set here the path to gdb and git</a:t>
            </a:r>
          </a:p>
          <a:p>
            <a:r>
              <a:rPr lang="en-US" sz="800">
                <a:latin typeface="Monaco" charset="0"/>
                <a:ea typeface="Monaco" charset="0"/>
                <a:cs typeface="Monaco" charset="0"/>
              </a:rPr>
              <a:t>export LCG_CVMFS_BASE=/cvmfs/sft.cern.ch/lcg</a:t>
            </a:r>
          </a:p>
          <a:p>
            <a:r>
              <a:rPr lang="en-US" sz="800">
                <a:latin typeface="Monaco" charset="0"/>
                <a:ea typeface="Monaco" charset="0"/>
                <a:cs typeface="Monaco" charset="0"/>
              </a:rPr>
              <a:t>export LCG_CVMFS_VERSION=$LCG_FULL_VERSION</a:t>
            </a:r>
          </a:p>
          <a:p>
            <a:r>
              <a:rPr lang="en-US" sz="800">
                <a:latin typeface="Monaco" charset="0"/>
                <a:ea typeface="Monaco" charset="0"/>
                <a:cs typeface="Monaco" charset="0"/>
              </a:rPr>
              <a:t>export LCG_CVMFS_BINARYTAG=$BINARY_TAG</a:t>
            </a:r>
          </a:p>
          <a:p>
            <a:r>
              <a:rPr lang="en-US" sz="800">
                <a:latin typeface="Monaco" charset="0"/>
                <a:ea typeface="Monaco" charset="0"/>
                <a:cs typeface="Monaco" charset="0"/>
              </a:rPr>
              <a:t>export LCG_CVMFS_GDB=$LCG_CVMFS_BASE/releases/LCG_$LCG_CVMFS_VERSION/gdb/$GDB_VERSION/$LCG_CVMFS_BINARYTAG</a:t>
            </a:r>
          </a:p>
          <a:p>
            <a:r>
              <a:rPr lang="en-US" sz="800">
                <a:latin typeface="Monaco" charset="0"/>
                <a:ea typeface="Monaco" charset="0"/>
                <a:cs typeface="Monaco" charset="0"/>
              </a:rPr>
              <a:t>export LCG_CVMFS_GIT=$LCG_CVMFS_BASE/contrib/git/$GIT_VERSION/$OS_VERSION</a:t>
            </a:r>
          </a:p>
          <a:p>
            <a:endParaRPr lang="en-US" sz="800">
              <a:latin typeface="Monaco" charset="0"/>
              <a:ea typeface="Monaco" charset="0"/>
              <a:cs typeface="Monaco" charset="0"/>
            </a:endParaRPr>
          </a:p>
          <a:p>
            <a:r>
              <a:rPr lang="en-US" sz="800">
                <a:latin typeface="Monaco" charset="0"/>
                <a:ea typeface="Monaco" charset="0"/>
                <a:cs typeface="Monaco" charset="0"/>
              </a:rPr>
              <a:t># —&gt; Next three environment variables need to be picked up by qtcreator (with %(Env:NAME}</a:t>
            </a:r>
          </a:p>
          <a:p>
            <a:r>
              <a:rPr lang="en-US" sz="800">
                <a:latin typeface="Monaco" charset="0"/>
                <a:ea typeface="Monaco" charset="0"/>
                <a:cs typeface="Monaco" charset="0"/>
              </a:rPr>
              <a:t># —&gt; These are used for running cmake by cmake_config, only the first is essential for qtcreator</a:t>
            </a:r>
          </a:p>
          <a:p>
            <a:r>
              <a:rPr lang="en-US" sz="800">
                <a:latin typeface="Monaco" charset="0"/>
                <a:ea typeface="Monaco" charset="0"/>
                <a:cs typeface="Monaco" charset="0"/>
              </a:rPr>
              <a:t>export CMAKE_MODULE_PATH=$PWD/cmake_tdaq/cmake/modulesexport BUILDNAME=$BINARY_TAG</a:t>
            </a:r>
          </a:p>
          <a:p>
            <a:r>
              <a:rPr lang="en-US" sz="800">
                <a:latin typeface="Monaco" charset="0"/>
                <a:ea typeface="Monaco" charset="0"/>
                <a:cs typeface="Monaco" charset="0"/>
              </a:rPr>
              <a:t>export CMAKE_BUILD_TYPE=Release</a:t>
            </a:r>
          </a:p>
          <a:p>
            <a:endParaRPr lang="en-US" sz="800">
              <a:latin typeface="Monaco" charset="0"/>
              <a:ea typeface="Monaco" charset="0"/>
              <a:cs typeface="Monaco" charset="0"/>
            </a:endParaRPr>
          </a:p>
          <a:p>
            <a:r>
              <a:rPr lang="en-US" sz="800">
                <a:latin typeface="Monaco" charset="0"/>
                <a:ea typeface="Monaco" charset="0"/>
                <a:cs typeface="Monaco" charset="0"/>
              </a:rPr>
              <a:t># —&gt; for python</a:t>
            </a:r>
          </a:p>
          <a:p>
            <a:r>
              <a:rPr lang="en-US" sz="800">
                <a:latin typeface="Monaco" charset="0"/>
                <a:ea typeface="Monaco" charset="0"/>
                <a:cs typeface="Monaco" charset="0"/>
              </a:rPr>
              <a:t>export PYTHON_BASE=$LCG_BASE/releases/LCG_$LCG_FULL_VERSION/Python/$PYTHON_VERSION/$BINARY_TAG</a:t>
            </a:r>
          </a:p>
          <a:p>
            <a:endParaRPr lang="en-US" sz="800">
              <a:latin typeface="Monaco" charset="0"/>
              <a:ea typeface="Monaco" charset="0"/>
              <a:cs typeface="Monaco" charset="0"/>
            </a:endParaRPr>
          </a:p>
          <a:p>
            <a:r>
              <a:rPr lang="en-US" sz="800">
                <a:latin typeface="Monaco" charset="0"/>
                <a:ea typeface="Monaco" charset="0"/>
                <a:cs typeface="Monaco" charset="0"/>
              </a:rPr>
              <a:t># -&gt; qtcreator gets confused by the LD_LIBRARY_PATH that also points to a directory with LCG qt5 libraries</a:t>
            </a:r>
          </a:p>
          <a:p>
            <a:r>
              <a:rPr lang="en-US" sz="800">
                <a:latin typeface="Monaco" charset="0"/>
                <a:ea typeface="Monaco" charset="0"/>
                <a:cs typeface="Monaco" charset="0"/>
              </a:rPr>
              <a:t># -&gt; remove pointer to LCG qt5 libraries from LD_LIBRARY_PATH</a:t>
            </a:r>
          </a:p>
          <a:p>
            <a:r>
              <a:rPr lang="en-US" sz="800">
                <a:latin typeface="Monaco" charset="0"/>
                <a:ea typeface="Monaco" charset="0"/>
                <a:cs typeface="Monaco" charset="0"/>
              </a:rPr>
              <a:t>export LD_LIBRARY_PATH=$(printenv LD_LIBRARY_PATH | sed s%:%:'\\\n'%g | sed '/qt5/d' | tr -d '\\\n')</a:t>
            </a:r>
          </a:p>
          <a:p>
            <a:endParaRPr lang="en-US" sz="800">
              <a:latin typeface="Monaco" charset="0"/>
              <a:ea typeface="Monaco" charset="0"/>
              <a:cs typeface="Monaco" charset="0"/>
            </a:endParaRPr>
          </a:p>
          <a:p>
            <a:r>
              <a:rPr lang="en-US" sz="800">
                <a:latin typeface="Monaco" charset="0"/>
                <a:ea typeface="Monaco" charset="0"/>
                <a:cs typeface="Monaco" charset="0"/>
              </a:rPr>
              <a:t># —&gt; debugger (gdb)</a:t>
            </a:r>
          </a:p>
          <a:p>
            <a:r>
              <a:rPr lang="en-US" sz="800">
                <a:latin typeface="Monaco" charset="0"/>
                <a:ea typeface="Monaco" charset="0"/>
                <a:cs typeface="Monaco" charset="0"/>
              </a:rPr>
              <a:t>export PATH=$LCG_CVMFS_GDB/bin:$PATH</a:t>
            </a:r>
          </a:p>
          <a:p>
            <a:r>
              <a:rPr lang="en-US" sz="800">
                <a:latin typeface="Monaco" charset="0"/>
                <a:ea typeface="Monaco" charset="0"/>
                <a:cs typeface="Monaco" charset="0"/>
              </a:rPr>
              <a:t>export LD_LIBRARY_PATH=$LCG_CVMFS_GDB/lib:$LD_LIBRARY_PATH</a:t>
            </a:r>
          </a:p>
          <a:p>
            <a:r>
              <a:rPr lang="en-US" sz="800">
                <a:latin typeface="Monaco" charset="0"/>
                <a:ea typeface="Monaco" charset="0"/>
                <a:cs typeface="Monaco" charset="0"/>
              </a:rPr>
              <a:t>export MANPATH=$LCG_CVMFS_GDB/share/man:$MANPATH</a:t>
            </a:r>
          </a:p>
          <a:p>
            <a:endParaRPr lang="en-US" sz="800">
              <a:latin typeface="Monaco" charset="0"/>
              <a:ea typeface="Monaco" charset="0"/>
              <a:cs typeface="Monaco" charset="0"/>
            </a:endParaRPr>
          </a:p>
          <a:p>
            <a:r>
              <a:rPr lang="en-US" sz="800">
                <a:latin typeface="Monaco" charset="0"/>
                <a:ea typeface="Monaco" charset="0"/>
                <a:cs typeface="Monaco" charset="0"/>
              </a:rPr>
              <a:t># —&gt; git (git)</a:t>
            </a:r>
          </a:p>
          <a:p>
            <a:r>
              <a:rPr lang="en-US" sz="800">
                <a:latin typeface="Monaco" charset="0"/>
                <a:ea typeface="Monaco" charset="0"/>
                <a:cs typeface="Monaco" charset="0"/>
              </a:rPr>
              <a:t>export PATH=$LCG_CVMFS_GIT/bin:$PATH</a:t>
            </a:r>
          </a:p>
          <a:p>
            <a:r>
              <a:rPr lang="en-US" sz="800">
                <a:latin typeface="Monaco" charset="0"/>
                <a:ea typeface="Monaco" charset="0"/>
                <a:cs typeface="Monaco" charset="0"/>
              </a:rPr>
              <a:t>export MANPATH=$LCG_CVMFS_GIT/share/man:$MANPATH</a:t>
            </a:r>
          </a:p>
          <a:p>
            <a:endParaRPr lang="en-US" sz="800">
              <a:latin typeface="Monaco" charset="0"/>
              <a:ea typeface="Monaco" charset="0"/>
              <a:cs typeface="Monaco" charset="0"/>
            </a:endParaRPr>
          </a:p>
          <a:p>
            <a:r>
              <a:rPr lang="en-US" sz="800">
                <a:latin typeface="Monaco" charset="0"/>
                <a:ea typeface="Monaco" charset="0"/>
                <a:cs typeface="Monaco" charset="0"/>
              </a:rPr>
              <a:t># —&gt; python (needed when using gdb in qtcreator):</a:t>
            </a:r>
          </a:p>
          <a:p>
            <a:r>
              <a:rPr lang="en-US" sz="800">
                <a:latin typeface="Monaco" charset="0"/>
                <a:ea typeface="Monaco" charset="0"/>
                <a:cs typeface="Monaco" charset="0"/>
              </a:rPr>
              <a:t># export PATH=$PYTHON_BASE/bin:$PATH</a:t>
            </a:r>
          </a:p>
          <a:p>
            <a:r>
              <a:rPr lang="en-US" sz="800">
                <a:latin typeface="Monaco" charset="0"/>
                <a:ea typeface="Monaco" charset="0"/>
                <a:cs typeface="Monaco" charset="0"/>
              </a:rPr>
              <a:t>export LD_LIBRARY_PATH=$PYTHON_BASE/lib:$LD_LIBRARY_PATH</a:t>
            </a:r>
          </a:p>
          <a:p>
            <a:r>
              <a:rPr lang="en-US" sz="800">
                <a:latin typeface="Monaco" charset="0"/>
                <a:ea typeface="Monaco" charset="0"/>
                <a:cs typeface="Monaco" charset="0"/>
              </a:rPr>
              <a:t>export MANPATH=$PYTHON_BASE/share/man:$MANPATH</a:t>
            </a:r>
          </a:p>
          <a:p>
            <a:r>
              <a:rPr lang="en-US" sz="800">
                <a:latin typeface="Monaco" charset="0"/>
                <a:ea typeface="Monaco" charset="0"/>
                <a:cs typeface="Monaco" charset="0"/>
              </a:rPr>
              <a:t>export PYTHONHOME=$PYTHON_BASE</a:t>
            </a:r>
          </a:p>
          <a:p>
            <a:endParaRPr lang="en-US" sz="800">
              <a:latin typeface="Monaco" charset="0"/>
              <a:ea typeface="Monaco" charset="0"/>
              <a:cs typeface="Monaco" charset="0"/>
            </a:endParaRPr>
          </a:p>
          <a:p>
            <a:r>
              <a:rPr lang="en-US" sz="800">
                <a:latin typeface="Monaco" charset="0"/>
                <a:ea typeface="Monaco" charset="0"/>
                <a:cs typeface="Monaco" charset="0"/>
              </a:rPr>
              <a:t>#  —&gt; sets maximum number of parallel bulding processes, typically equal to the maximum number of hyperthreads</a:t>
            </a:r>
          </a:p>
          <a:p>
            <a:r>
              <a:rPr lang="en-US" sz="800">
                <a:latin typeface="Monaco" charset="0"/>
                <a:ea typeface="Monaco" charset="0"/>
                <a:cs typeface="Monaco" charset="0"/>
              </a:rPr>
              <a:t>export MAKEFLAGS="-j16 QUICK=1</a:t>
            </a:r>
          </a:p>
        </p:txBody>
      </p:sp>
      <p:sp>
        <p:nvSpPr>
          <p:cNvPr id="5" name="TextBox 4"/>
          <p:cNvSpPr txBox="1"/>
          <p:nvPr/>
        </p:nvSpPr>
        <p:spPr>
          <a:xfrm>
            <a:off x="495716" y="397566"/>
            <a:ext cx="3943845" cy="3139321"/>
          </a:xfrm>
          <a:prstGeom prst="rect">
            <a:avLst/>
          </a:prstGeom>
          <a:noFill/>
        </p:spPr>
        <p:txBody>
          <a:bodyPr wrap="square" rtlCol="0">
            <a:spAutoFit/>
          </a:bodyPr>
          <a:lstStyle/>
          <a:p>
            <a:r>
              <a:rPr lang="en-US"/>
              <a:t>Setup shown in the next slides only has to be done once. Information entered is stored in the CMakeLists.txt.user file in the software directory and in the $HOME/.config directory.  Deleting the CMakeLists.txt.user file and deleting the build directory may help if qtcreator does not behave correctly. If this does not solve the issue try to delete QtProject.conf and the directory QtProject in $HOME/.config</a:t>
            </a:r>
          </a:p>
        </p:txBody>
      </p:sp>
      <p:sp>
        <p:nvSpPr>
          <p:cNvPr id="6" name="TextBox 5"/>
          <p:cNvSpPr txBox="1"/>
          <p:nvPr/>
        </p:nvSpPr>
        <p:spPr>
          <a:xfrm>
            <a:off x="495716" y="3713217"/>
            <a:ext cx="3774134" cy="1754326"/>
          </a:xfrm>
          <a:prstGeom prst="rect">
            <a:avLst/>
          </a:prstGeom>
          <a:noFill/>
        </p:spPr>
        <p:txBody>
          <a:bodyPr wrap="square" rtlCol="0">
            <a:spAutoFit/>
          </a:bodyPr>
          <a:lstStyle/>
          <a:p>
            <a:r>
              <a:rPr lang="en-US"/>
              <a:t>The script (with name setupcreator)</a:t>
            </a:r>
          </a:p>
          <a:p>
            <a:r>
              <a:rPr lang="en-US"/>
              <a:t>has to be run after cd-ing to the</a:t>
            </a:r>
          </a:p>
          <a:p>
            <a:r>
              <a:rPr lang="en-US"/>
              <a:t>software directory and after running</a:t>
            </a:r>
          </a:p>
          <a:p>
            <a:r>
              <a:rPr lang="en-US"/>
              <a:t>setup.sh and starting qtcreator the CMakeLists.txt file from </a:t>
            </a:r>
            <a:r>
              <a:rPr lang="en-US" u="sng"/>
              <a:t>the same</a:t>
            </a:r>
            <a:r>
              <a:rPr lang="en-US"/>
              <a:t> software directory has to be loaded</a:t>
            </a:r>
          </a:p>
        </p:txBody>
      </p:sp>
      <p:sp>
        <p:nvSpPr>
          <p:cNvPr id="10" name="Slide Number Placeholder 9"/>
          <p:cNvSpPr>
            <a:spLocks noGrp="1"/>
          </p:cNvSpPr>
          <p:nvPr>
            <p:ph type="sldNum" sz="quarter" idx="12"/>
          </p:nvPr>
        </p:nvSpPr>
        <p:spPr/>
        <p:txBody>
          <a:bodyPr/>
          <a:lstStyle/>
          <a:p>
            <a:fld id="{1839AADC-79E5-7A4E-B870-8789B5102068}" type="slidenum">
              <a:rPr lang="uk-UA"/>
              <a:t>2</a:t>
            </a:fld>
            <a:endParaRPr lang="uk-UA"/>
          </a:p>
        </p:txBody>
      </p:sp>
      <p:sp>
        <p:nvSpPr>
          <p:cNvPr id="2" name="TextBox 1"/>
          <p:cNvSpPr txBox="1"/>
          <p:nvPr/>
        </p:nvSpPr>
        <p:spPr>
          <a:xfrm>
            <a:off x="4524293" y="6049602"/>
            <a:ext cx="6971845" cy="692497"/>
          </a:xfrm>
          <a:prstGeom prst="rect">
            <a:avLst/>
          </a:prstGeom>
          <a:noFill/>
        </p:spPr>
        <p:txBody>
          <a:bodyPr wrap="none" rtlCol="0">
            <a:spAutoFit/>
          </a:bodyPr>
          <a:lstStyle/>
          <a:p>
            <a:r>
              <a:rPr lang="en-US">
                <a:ea typeface="Monaco" charset="0"/>
                <a:cs typeface="Monaco" charset="0"/>
              </a:rPr>
              <a:t>For starting qtcreator the correct path has to be specified, e.g. at Nikhef:</a:t>
            </a:r>
          </a:p>
          <a:p>
            <a:r>
              <a:rPr lang="en-US" sz="1050">
                <a:latin typeface="Monaco" charset="0"/>
                <a:ea typeface="Monaco" charset="0"/>
                <a:cs typeface="Monaco" charset="0"/>
              </a:rPr>
              <a:t>/project/atlas/tdaq/qt5121/Tools/QtCreator/bin/qtcreator &amp;</a:t>
            </a:r>
          </a:p>
          <a:p>
            <a:endParaRPr lang="en-US" sz="1050"/>
          </a:p>
        </p:txBody>
      </p:sp>
      <p:sp>
        <p:nvSpPr>
          <p:cNvPr id="3" name="TextBox 2"/>
          <p:cNvSpPr txBox="1"/>
          <p:nvPr/>
        </p:nvSpPr>
        <p:spPr>
          <a:xfrm>
            <a:off x="4524293" y="88529"/>
            <a:ext cx="1385059" cy="369332"/>
          </a:xfrm>
          <a:prstGeom prst="rect">
            <a:avLst/>
          </a:prstGeom>
          <a:noFill/>
        </p:spPr>
        <p:txBody>
          <a:bodyPr wrap="none" rtlCol="0">
            <a:spAutoFit/>
          </a:bodyPr>
          <a:lstStyle/>
          <a:p>
            <a:r>
              <a:rPr lang="en-US"/>
              <a:t>setupcreator</a:t>
            </a:r>
          </a:p>
        </p:txBody>
      </p:sp>
    </p:spTree>
    <p:extLst>
      <p:ext uri="{BB962C8B-B14F-4D97-AF65-F5344CB8AC3E}">
        <p14:creationId xmlns:p14="http://schemas.microsoft.com/office/powerpoint/2010/main" val="2015514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2792" y="0"/>
            <a:ext cx="11966415" cy="6858000"/>
          </a:xfrm>
          <a:prstGeom prst="rect">
            <a:avLst/>
          </a:prstGeom>
        </p:spPr>
      </p:pic>
      <p:cxnSp>
        <p:nvCxnSpPr>
          <p:cNvPr id="15" name="Straight Arrow Connector 14"/>
          <p:cNvCxnSpPr/>
          <p:nvPr/>
        </p:nvCxnSpPr>
        <p:spPr>
          <a:xfrm flipH="1">
            <a:off x="3546282" y="6432602"/>
            <a:ext cx="1081377" cy="715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44780" y="6278714"/>
            <a:ext cx="7331102" cy="307777"/>
          </a:xfrm>
          <a:prstGeom prst="rect">
            <a:avLst/>
          </a:prstGeom>
          <a:noFill/>
        </p:spPr>
        <p:txBody>
          <a:bodyPr wrap="square" rtlCol="0">
            <a:spAutoFit/>
          </a:bodyPr>
          <a:lstStyle/>
          <a:p>
            <a:pPr algn="ctr"/>
            <a:r>
              <a:rPr lang="en-US" sz="1400">
                <a:solidFill>
                  <a:srgbClr val="FF0000"/>
                </a:solidFill>
              </a:rPr>
              <a:t>If there are any issues click here for information and double click to jump to source of problem </a:t>
            </a:r>
          </a:p>
        </p:txBody>
      </p:sp>
      <p:cxnSp>
        <p:nvCxnSpPr>
          <p:cNvPr id="13" name="Straight Arrow Connector 12"/>
          <p:cNvCxnSpPr/>
          <p:nvPr/>
        </p:nvCxnSpPr>
        <p:spPr>
          <a:xfrm flipH="1">
            <a:off x="565869" y="2728619"/>
            <a:ext cx="4204914" cy="2305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60898" y="2574731"/>
            <a:ext cx="3026796" cy="307777"/>
          </a:xfrm>
          <a:prstGeom prst="rect">
            <a:avLst/>
          </a:prstGeom>
          <a:noFill/>
        </p:spPr>
        <p:txBody>
          <a:bodyPr wrap="square" rtlCol="0">
            <a:spAutoFit/>
          </a:bodyPr>
          <a:lstStyle/>
          <a:p>
            <a:r>
              <a:rPr lang="en-US" sz="1400">
                <a:solidFill>
                  <a:srgbClr val="FF0000"/>
                </a:solidFill>
              </a:rPr>
              <a:t>Click here for selecting an executable</a:t>
            </a:r>
          </a:p>
        </p:txBody>
      </p:sp>
      <p:sp>
        <p:nvSpPr>
          <p:cNvPr id="2" name="Slide Number Placeholder 1"/>
          <p:cNvSpPr>
            <a:spLocks noGrp="1"/>
          </p:cNvSpPr>
          <p:nvPr>
            <p:ph type="sldNum" sz="quarter" idx="12"/>
          </p:nvPr>
        </p:nvSpPr>
        <p:spPr>
          <a:xfrm>
            <a:off x="9032682" y="6139042"/>
            <a:ext cx="2743200" cy="365125"/>
          </a:xfrm>
        </p:spPr>
        <p:txBody>
          <a:bodyPr/>
          <a:lstStyle/>
          <a:p>
            <a:fld id="{1839AADC-79E5-7A4E-B870-8789B5102068}" type="slidenum">
              <a:rPr lang="uk-UA"/>
              <a:t>20</a:t>
            </a:fld>
            <a:endParaRPr lang="uk-UA"/>
          </a:p>
        </p:txBody>
      </p:sp>
    </p:spTree>
    <p:extLst>
      <p:ext uri="{BB962C8B-B14F-4D97-AF65-F5344CB8AC3E}">
        <p14:creationId xmlns:p14="http://schemas.microsoft.com/office/powerpoint/2010/main" val="2082104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080" y="0"/>
            <a:ext cx="12003839" cy="6858000"/>
          </a:xfrm>
          <a:prstGeom prst="rect">
            <a:avLst/>
          </a:prstGeom>
        </p:spPr>
      </p:pic>
      <p:cxnSp>
        <p:nvCxnSpPr>
          <p:cNvPr id="15" name="Straight Arrow Connector 14"/>
          <p:cNvCxnSpPr/>
          <p:nvPr/>
        </p:nvCxnSpPr>
        <p:spPr>
          <a:xfrm flipH="1">
            <a:off x="6027090" y="2210463"/>
            <a:ext cx="477077" cy="4509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02233" y="1922725"/>
            <a:ext cx="1134386" cy="738664"/>
          </a:xfrm>
          <a:prstGeom prst="rect">
            <a:avLst/>
          </a:prstGeom>
          <a:noFill/>
        </p:spPr>
        <p:txBody>
          <a:bodyPr wrap="square" rtlCol="0">
            <a:spAutoFit/>
          </a:bodyPr>
          <a:lstStyle/>
          <a:p>
            <a:r>
              <a:rPr lang="en-US" sz="1400">
                <a:solidFill>
                  <a:srgbClr val="FF0000"/>
                </a:solidFill>
              </a:rPr>
              <a:t>Click here for</a:t>
            </a:r>
          </a:p>
          <a:p>
            <a:r>
              <a:rPr lang="en-US" sz="1400">
                <a:solidFill>
                  <a:srgbClr val="FF0000"/>
                </a:solidFill>
              </a:rPr>
              <a:t>selecting an</a:t>
            </a:r>
          </a:p>
          <a:p>
            <a:r>
              <a:rPr lang="en-US" sz="1400">
                <a:solidFill>
                  <a:srgbClr val="FF0000"/>
                </a:solidFill>
              </a:rPr>
              <a:t>executable</a:t>
            </a:r>
          </a:p>
        </p:txBody>
      </p:sp>
      <p:cxnSp>
        <p:nvCxnSpPr>
          <p:cNvPr id="12" name="Straight Arrow Connector 11"/>
          <p:cNvCxnSpPr/>
          <p:nvPr/>
        </p:nvCxnSpPr>
        <p:spPr>
          <a:xfrm flipH="1" flipV="1">
            <a:off x="2855845" y="3145452"/>
            <a:ext cx="237212" cy="5670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99522" y="3712548"/>
            <a:ext cx="587070" cy="523220"/>
          </a:xfrm>
          <a:prstGeom prst="rect">
            <a:avLst/>
          </a:prstGeom>
          <a:noFill/>
        </p:spPr>
        <p:txBody>
          <a:bodyPr wrap="square" rtlCol="0">
            <a:spAutoFit/>
          </a:bodyPr>
          <a:lstStyle/>
          <a:p>
            <a:r>
              <a:rPr lang="en-US" sz="1400">
                <a:solidFill>
                  <a:srgbClr val="FF0000"/>
                </a:solidFill>
              </a:rPr>
              <a:t>Click here</a:t>
            </a:r>
          </a:p>
        </p:txBody>
      </p:sp>
      <p:sp>
        <p:nvSpPr>
          <p:cNvPr id="16" name="TextBox 15"/>
          <p:cNvSpPr txBox="1"/>
          <p:nvPr/>
        </p:nvSpPr>
        <p:spPr>
          <a:xfrm>
            <a:off x="9728421" y="2661389"/>
            <a:ext cx="2150828" cy="523220"/>
          </a:xfrm>
          <a:prstGeom prst="rect">
            <a:avLst/>
          </a:prstGeom>
          <a:noFill/>
        </p:spPr>
        <p:txBody>
          <a:bodyPr wrap="square" rtlCol="0">
            <a:spAutoFit/>
          </a:bodyPr>
          <a:lstStyle/>
          <a:p>
            <a:r>
              <a:rPr lang="en-US" sz="1400">
                <a:solidFill>
                  <a:srgbClr val="FF0000"/>
                </a:solidFill>
              </a:rPr>
              <a:t>Command line arguments can be specified here </a:t>
            </a:r>
          </a:p>
        </p:txBody>
      </p:sp>
      <p:cxnSp>
        <p:nvCxnSpPr>
          <p:cNvPr id="17" name="Straight Arrow Connector 16"/>
          <p:cNvCxnSpPr/>
          <p:nvPr/>
        </p:nvCxnSpPr>
        <p:spPr>
          <a:xfrm flipH="1">
            <a:off x="9016779" y="3184609"/>
            <a:ext cx="1893738" cy="6002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625054" y="4470051"/>
            <a:ext cx="2150828" cy="523220"/>
          </a:xfrm>
          <a:prstGeom prst="rect">
            <a:avLst/>
          </a:prstGeom>
          <a:noFill/>
        </p:spPr>
        <p:txBody>
          <a:bodyPr wrap="square" rtlCol="0">
            <a:spAutoFit/>
          </a:bodyPr>
          <a:lstStyle/>
          <a:p>
            <a:r>
              <a:rPr lang="en-US" sz="1400">
                <a:solidFill>
                  <a:srgbClr val="FF0000"/>
                </a:solidFill>
              </a:rPr>
              <a:t>The working directory</a:t>
            </a:r>
          </a:p>
          <a:p>
            <a:r>
              <a:rPr lang="en-US" sz="1400">
                <a:solidFill>
                  <a:srgbClr val="FF0000"/>
                </a:solidFill>
              </a:rPr>
              <a:t>can be set here </a:t>
            </a:r>
          </a:p>
        </p:txBody>
      </p:sp>
      <p:cxnSp>
        <p:nvCxnSpPr>
          <p:cNvPr id="21" name="Straight Arrow Connector 20"/>
          <p:cNvCxnSpPr/>
          <p:nvPr/>
        </p:nvCxnSpPr>
        <p:spPr>
          <a:xfrm flipH="1" flipV="1">
            <a:off x="9501145" y="4029212"/>
            <a:ext cx="1056204" cy="4408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9110207" y="6096150"/>
            <a:ext cx="2743200" cy="365125"/>
          </a:xfrm>
        </p:spPr>
        <p:txBody>
          <a:bodyPr/>
          <a:lstStyle/>
          <a:p>
            <a:fld id="{1839AADC-79E5-7A4E-B870-8789B5102068}" type="slidenum">
              <a:rPr lang="uk-UA"/>
              <a:t>21</a:t>
            </a:fld>
            <a:endParaRPr lang="uk-UA"/>
          </a:p>
        </p:txBody>
      </p:sp>
    </p:spTree>
    <p:extLst>
      <p:ext uri="{BB962C8B-B14F-4D97-AF65-F5344CB8AC3E}">
        <p14:creationId xmlns:p14="http://schemas.microsoft.com/office/powerpoint/2010/main" val="363835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8886" y="0"/>
            <a:ext cx="8074228" cy="6858000"/>
          </a:xfrm>
          <a:prstGeom prst="rect">
            <a:avLst/>
          </a:prstGeom>
        </p:spPr>
      </p:pic>
      <p:sp>
        <p:nvSpPr>
          <p:cNvPr id="9" name="TextBox 8"/>
          <p:cNvSpPr txBox="1"/>
          <p:nvPr/>
        </p:nvSpPr>
        <p:spPr>
          <a:xfrm>
            <a:off x="326003" y="1572867"/>
            <a:ext cx="1732883" cy="646331"/>
          </a:xfrm>
          <a:prstGeom prst="rect">
            <a:avLst/>
          </a:prstGeom>
          <a:noFill/>
        </p:spPr>
        <p:txBody>
          <a:bodyPr wrap="square" rtlCol="0">
            <a:spAutoFit/>
          </a:bodyPr>
          <a:lstStyle/>
          <a:p>
            <a:r>
              <a:rPr lang="en-US">
                <a:solidFill>
                  <a:srgbClr val="FF0000"/>
                </a:solidFill>
              </a:rPr>
              <a:t>Selection of fel as executable</a:t>
            </a:r>
          </a:p>
        </p:txBody>
      </p:sp>
      <p:sp>
        <p:nvSpPr>
          <p:cNvPr id="13" name="TextBox 12"/>
          <p:cNvSpPr txBox="1"/>
          <p:nvPr/>
        </p:nvSpPr>
        <p:spPr>
          <a:xfrm>
            <a:off x="366296" y="2602354"/>
            <a:ext cx="1795921" cy="523220"/>
          </a:xfrm>
          <a:prstGeom prst="rect">
            <a:avLst/>
          </a:prstGeom>
          <a:noFill/>
        </p:spPr>
        <p:txBody>
          <a:bodyPr wrap="square" rtlCol="0">
            <a:spAutoFit/>
          </a:bodyPr>
          <a:lstStyle/>
          <a:p>
            <a:r>
              <a:rPr lang="en-US" sz="1400">
                <a:solidFill>
                  <a:srgbClr val="FF0000"/>
                </a:solidFill>
              </a:rPr>
              <a:t>Click here</a:t>
            </a:r>
          </a:p>
          <a:p>
            <a:r>
              <a:rPr lang="en-US" sz="1400">
                <a:solidFill>
                  <a:srgbClr val="FF0000"/>
                </a:solidFill>
              </a:rPr>
              <a:t>for browsing / editing</a:t>
            </a:r>
          </a:p>
        </p:txBody>
      </p:sp>
      <p:cxnSp>
        <p:nvCxnSpPr>
          <p:cNvPr id="18" name="Straight Arrow Connector 17"/>
          <p:cNvCxnSpPr/>
          <p:nvPr/>
        </p:nvCxnSpPr>
        <p:spPr>
          <a:xfrm flipV="1">
            <a:off x="1264257" y="1956023"/>
            <a:ext cx="940026" cy="8666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1839AADC-79E5-7A4E-B870-8789B5102068}" type="slidenum">
              <a:rPr lang="uk-UA"/>
              <a:t>22</a:t>
            </a:fld>
            <a:endParaRPr lang="uk-UA"/>
          </a:p>
        </p:txBody>
      </p:sp>
    </p:spTree>
    <p:extLst>
      <p:ext uri="{BB962C8B-B14F-4D97-AF65-F5344CB8AC3E}">
        <p14:creationId xmlns:p14="http://schemas.microsoft.com/office/powerpoint/2010/main" val="2103755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690" y="0"/>
            <a:ext cx="11968619" cy="6858000"/>
          </a:xfrm>
          <a:prstGeom prst="rect">
            <a:avLst/>
          </a:prstGeom>
        </p:spPr>
      </p:pic>
      <p:sp>
        <p:nvSpPr>
          <p:cNvPr id="5" name="TextBox 4"/>
          <p:cNvSpPr txBox="1"/>
          <p:nvPr/>
        </p:nvSpPr>
        <p:spPr>
          <a:xfrm>
            <a:off x="1886792" y="4893453"/>
            <a:ext cx="1256306" cy="954107"/>
          </a:xfrm>
          <a:prstGeom prst="rect">
            <a:avLst/>
          </a:prstGeom>
          <a:noFill/>
        </p:spPr>
        <p:txBody>
          <a:bodyPr wrap="square" rtlCol="0">
            <a:spAutoFit/>
          </a:bodyPr>
          <a:lstStyle/>
          <a:p>
            <a:r>
              <a:rPr lang="en-US" sz="1400">
                <a:solidFill>
                  <a:srgbClr val="FF0000"/>
                </a:solidFill>
              </a:rPr>
              <a:t>Click here</a:t>
            </a:r>
          </a:p>
          <a:p>
            <a:r>
              <a:rPr lang="en-US" sz="1400">
                <a:solidFill>
                  <a:srgbClr val="FF0000"/>
                </a:solidFill>
              </a:rPr>
              <a:t>for running the executable</a:t>
            </a:r>
          </a:p>
          <a:p>
            <a:r>
              <a:rPr lang="en-US" sz="1400">
                <a:solidFill>
                  <a:srgbClr val="FF0000"/>
                </a:solidFill>
              </a:rPr>
              <a:t>selected</a:t>
            </a:r>
          </a:p>
        </p:txBody>
      </p:sp>
      <p:cxnSp>
        <p:nvCxnSpPr>
          <p:cNvPr id="6" name="Straight Arrow Connector 5"/>
          <p:cNvCxnSpPr/>
          <p:nvPr/>
        </p:nvCxnSpPr>
        <p:spPr>
          <a:xfrm flipH="1">
            <a:off x="705380" y="5255812"/>
            <a:ext cx="1258592" cy="5737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44923" y="4893453"/>
            <a:ext cx="1982527" cy="738664"/>
          </a:xfrm>
          <a:prstGeom prst="rect">
            <a:avLst/>
          </a:prstGeom>
          <a:noFill/>
        </p:spPr>
        <p:txBody>
          <a:bodyPr wrap="square" rtlCol="0">
            <a:spAutoFit/>
          </a:bodyPr>
          <a:lstStyle/>
          <a:p>
            <a:r>
              <a:rPr lang="en-US" sz="1400">
                <a:solidFill>
                  <a:srgbClr val="FF0000"/>
                </a:solidFill>
              </a:rPr>
              <a:t>Click here for the output produced by running the executable selected</a:t>
            </a:r>
          </a:p>
        </p:txBody>
      </p:sp>
      <p:cxnSp>
        <p:nvCxnSpPr>
          <p:cNvPr id="12" name="Straight Arrow Connector 11"/>
          <p:cNvCxnSpPr/>
          <p:nvPr/>
        </p:nvCxnSpPr>
        <p:spPr>
          <a:xfrm flipH="1">
            <a:off x="5693134" y="5557962"/>
            <a:ext cx="339254" cy="9621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34668" y="5829560"/>
            <a:ext cx="1256306" cy="738664"/>
          </a:xfrm>
          <a:prstGeom prst="rect">
            <a:avLst/>
          </a:prstGeom>
          <a:noFill/>
        </p:spPr>
        <p:txBody>
          <a:bodyPr wrap="square" rtlCol="0">
            <a:spAutoFit/>
          </a:bodyPr>
          <a:lstStyle/>
          <a:p>
            <a:r>
              <a:rPr lang="en-US" sz="1400">
                <a:solidFill>
                  <a:srgbClr val="FF0000"/>
                </a:solidFill>
              </a:rPr>
              <a:t>Click here for</a:t>
            </a:r>
          </a:p>
          <a:p>
            <a:r>
              <a:rPr lang="en-US" sz="1400">
                <a:solidFill>
                  <a:srgbClr val="FF0000"/>
                </a:solidFill>
              </a:rPr>
              <a:t>interactive debugging</a:t>
            </a:r>
          </a:p>
        </p:txBody>
      </p:sp>
      <p:cxnSp>
        <p:nvCxnSpPr>
          <p:cNvPr id="15" name="Straight Arrow Connector 14"/>
          <p:cNvCxnSpPr/>
          <p:nvPr/>
        </p:nvCxnSpPr>
        <p:spPr>
          <a:xfrm flipH="1">
            <a:off x="649721" y="6198892"/>
            <a:ext cx="684947" cy="218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374163" y="1757238"/>
            <a:ext cx="1142178" cy="5805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06454" y="1415381"/>
            <a:ext cx="1675076" cy="523220"/>
          </a:xfrm>
          <a:prstGeom prst="rect">
            <a:avLst/>
          </a:prstGeom>
          <a:noFill/>
        </p:spPr>
        <p:txBody>
          <a:bodyPr wrap="square" rtlCol="0">
            <a:spAutoFit/>
          </a:bodyPr>
          <a:lstStyle/>
          <a:p>
            <a:r>
              <a:rPr lang="en-US" sz="1400">
                <a:solidFill>
                  <a:srgbClr val="FF0000"/>
                </a:solidFill>
              </a:rPr>
              <a:t>Click a line for setting a breakpoint</a:t>
            </a:r>
          </a:p>
        </p:txBody>
      </p:sp>
      <p:sp>
        <p:nvSpPr>
          <p:cNvPr id="9" name="Slide Number Placeholder 8"/>
          <p:cNvSpPr>
            <a:spLocks noGrp="1"/>
          </p:cNvSpPr>
          <p:nvPr>
            <p:ph type="sldNum" sz="quarter" idx="12"/>
          </p:nvPr>
        </p:nvSpPr>
        <p:spPr>
          <a:xfrm>
            <a:off x="8913040" y="6203099"/>
            <a:ext cx="2743200" cy="365125"/>
          </a:xfrm>
        </p:spPr>
        <p:txBody>
          <a:bodyPr/>
          <a:lstStyle/>
          <a:p>
            <a:fld id="{1839AADC-79E5-7A4E-B870-8789B5102068}" type="slidenum">
              <a:rPr lang="uk-UA"/>
              <a:t>23</a:t>
            </a:fld>
            <a:endParaRPr lang="uk-UA"/>
          </a:p>
        </p:txBody>
      </p:sp>
    </p:spTree>
    <p:extLst>
      <p:ext uri="{BB962C8B-B14F-4D97-AF65-F5344CB8AC3E}">
        <p14:creationId xmlns:p14="http://schemas.microsoft.com/office/powerpoint/2010/main" val="1215122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9458" y="94824"/>
            <a:ext cx="11917180" cy="6858000"/>
          </a:xfrm>
          <a:prstGeom prst="rect">
            <a:avLst/>
          </a:prstGeom>
        </p:spPr>
      </p:pic>
      <p:sp>
        <p:nvSpPr>
          <p:cNvPr id="5" name="TextBox 4"/>
          <p:cNvSpPr txBox="1"/>
          <p:nvPr/>
        </p:nvSpPr>
        <p:spPr>
          <a:xfrm>
            <a:off x="8734051" y="3637609"/>
            <a:ext cx="1324349" cy="400110"/>
          </a:xfrm>
          <a:prstGeom prst="rect">
            <a:avLst/>
          </a:prstGeom>
          <a:noFill/>
          <a:ln>
            <a:solidFill>
              <a:schemeClr val="accent1"/>
            </a:solidFill>
          </a:ln>
        </p:spPr>
        <p:txBody>
          <a:bodyPr wrap="square" rtlCol="0">
            <a:spAutoFit/>
          </a:bodyPr>
          <a:lstStyle/>
          <a:p>
            <a:r>
              <a:rPr lang="en-US" sz="2000">
                <a:solidFill>
                  <a:srgbClr val="FF0000"/>
                </a:solidFill>
              </a:rPr>
              <a:t>Debugging</a:t>
            </a:r>
          </a:p>
        </p:txBody>
      </p:sp>
      <p:sp>
        <p:nvSpPr>
          <p:cNvPr id="11" name="TextBox 10"/>
          <p:cNvSpPr txBox="1"/>
          <p:nvPr/>
        </p:nvSpPr>
        <p:spPr>
          <a:xfrm>
            <a:off x="7614697" y="5989344"/>
            <a:ext cx="3747717" cy="738664"/>
          </a:xfrm>
          <a:prstGeom prst="rect">
            <a:avLst/>
          </a:prstGeom>
          <a:noFill/>
        </p:spPr>
        <p:txBody>
          <a:bodyPr wrap="square" rtlCol="0">
            <a:spAutoFit/>
          </a:bodyPr>
          <a:lstStyle/>
          <a:p>
            <a:r>
              <a:rPr lang="en-US" sz="1400">
                <a:solidFill>
                  <a:srgbClr val="FF0000"/>
                </a:solidFill>
              </a:rPr>
              <a:t>put “set auto-load safe-path /” in $HOME/.gdbinit to get rid of this.</a:t>
            </a:r>
          </a:p>
          <a:p>
            <a:r>
              <a:rPr lang="en-US" sz="1400">
                <a:solidFill>
                  <a:srgbClr val="FF0000"/>
                </a:solidFill>
              </a:rPr>
              <a:t>  </a:t>
            </a:r>
          </a:p>
        </p:txBody>
      </p:sp>
      <p:cxnSp>
        <p:nvCxnSpPr>
          <p:cNvPr id="12" name="Straight Arrow Connector 11"/>
          <p:cNvCxnSpPr/>
          <p:nvPr/>
        </p:nvCxnSpPr>
        <p:spPr>
          <a:xfrm flipH="1" flipV="1">
            <a:off x="6771860" y="6081632"/>
            <a:ext cx="842837" cy="1253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92165" y="3529887"/>
            <a:ext cx="3453515" cy="307777"/>
          </a:xfrm>
          <a:prstGeom prst="rect">
            <a:avLst/>
          </a:prstGeom>
          <a:noFill/>
        </p:spPr>
        <p:txBody>
          <a:bodyPr wrap="square" rtlCol="0">
            <a:spAutoFit/>
          </a:bodyPr>
          <a:lstStyle/>
          <a:p>
            <a:r>
              <a:rPr lang="en-US" sz="1400">
                <a:solidFill>
                  <a:srgbClr val="FF0000"/>
                </a:solidFill>
              </a:rPr>
              <a:t>Continue, Stop, Step over, Step into, Step out</a:t>
            </a:r>
          </a:p>
        </p:txBody>
      </p:sp>
      <p:cxnSp>
        <p:nvCxnSpPr>
          <p:cNvPr id="15" name="Straight Arrow Connector 14"/>
          <p:cNvCxnSpPr/>
          <p:nvPr/>
        </p:nvCxnSpPr>
        <p:spPr>
          <a:xfrm flipH="1" flipV="1">
            <a:off x="5423576" y="2895201"/>
            <a:ext cx="83300" cy="628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604751" y="3145077"/>
            <a:ext cx="354998" cy="882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43847" y="3055625"/>
            <a:ext cx="1675076" cy="307777"/>
          </a:xfrm>
          <a:prstGeom prst="rect">
            <a:avLst/>
          </a:prstGeom>
          <a:noFill/>
        </p:spPr>
        <p:txBody>
          <a:bodyPr wrap="square" rtlCol="0">
            <a:spAutoFit/>
          </a:bodyPr>
          <a:lstStyle/>
          <a:p>
            <a:r>
              <a:rPr lang="en-US" sz="1400">
                <a:solidFill>
                  <a:srgbClr val="FF0000"/>
                </a:solidFill>
              </a:rPr>
              <a:t>call stack</a:t>
            </a:r>
          </a:p>
        </p:txBody>
      </p:sp>
      <p:sp>
        <p:nvSpPr>
          <p:cNvPr id="21" name="TextBox 20"/>
          <p:cNvSpPr txBox="1"/>
          <p:nvPr/>
        </p:nvSpPr>
        <p:spPr>
          <a:xfrm>
            <a:off x="5987172" y="3055624"/>
            <a:ext cx="1475720" cy="307777"/>
          </a:xfrm>
          <a:prstGeom prst="rect">
            <a:avLst/>
          </a:prstGeom>
          <a:noFill/>
        </p:spPr>
        <p:txBody>
          <a:bodyPr wrap="square" rtlCol="0">
            <a:spAutoFit/>
          </a:bodyPr>
          <a:lstStyle/>
          <a:p>
            <a:r>
              <a:rPr lang="en-US" sz="1400">
                <a:solidFill>
                  <a:srgbClr val="FF0000"/>
                </a:solidFill>
              </a:rPr>
              <a:t>thread selection</a:t>
            </a:r>
          </a:p>
        </p:txBody>
      </p:sp>
      <p:cxnSp>
        <p:nvCxnSpPr>
          <p:cNvPr id="22" name="Straight Arrow Connector 21"/>
          <p:cNvCxnSpPr>
            <a:stCxn id="21" idx="0"/>
          </p:cNvCxnSpPr>
          <p:nvPr/>
        </p:nvCxnSpPr>
        <p:spPr>
          <a:xfrm flipH="1" flipV="1">
            <a:off x="6496216" y="2735249"/>
            <a:ext cx="228816" cy="320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58356" y="1175089"/>
            <a:ext cx="1475720" cy="523220"/>
          </a:xfrm>
          <a:prstGeom prst="rect">
            <a:avLst/>
          </a:prstGeom>
          <a:noFill/>
        </p:spPr>
        <p:txBody>
          <a:bodyPr wrap="square" rtlCol="0">
            <a:spAutoFit/>
          </a:bodyPr>
          <a:lstStyle/>
          <a:p>
            <a:r>
              <a:rPr lang="en-US" sz="1400">
                <a:solidFill>
                  <a:srgbClr val="FF0000"/>
                </a:solidFill>
              </a:rPr>
              <a:t>point to variable</a:t>
            </a:r>
          </a:p>
          <a:p>
            <a:r>
              <a:rPr lang="en-US" sz="1400">
                <a:solidFill>
                  <a:srgbClr val="FF0000"/>
                </a:solidFill>
              </a:rPr>
              <a:t>to see its value</a:t>
            </a:r>
          </a:p>
        </p:txBody>
      </p:sp>
      <p:sp>
        <p:nvSpPr>
          <p:cNvPr id="3" name="Slide Number Placeholder 2"/>
          <p:cNvSpPr>
            <a:spLocks noGrp="1"/>
          </p:cNvSpPr>
          <p:nvPr>
            <p:ph type="sldNum" sz="quarter" idx="12"/>
          </p:nvPr>
        </p:nvSpPr>
        <p:spPr/>
        <p:txBody>
          <a:bodyPr/>
          <a:lstStyle/>
          <a:p>
            <a:fld id="{1839AADC-79E5-7A4E-B870-8789B5102068}" type="slidenum">
              <a:rPr lang="uk-UA"/>
              <a:t>24</a:t>
            </a:fld>
            <a:endParaRPr lang="uk-UA"/>
          </a:p>
        </p:txBody>
      </p:sp>
    </p:spTree>
    <p:extLst>
      <p:ext uri="{BB962C8B-B14F-4D97-AF65-F5344CB8AC3E}">
        <p14:creationId xmlns:p14="http://schemas.microsoft.com/office/powerpoint/2010/main" val="1880730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958558" y="0"/>
            <a:ext cx="10274883" cy="6858000"/>
          </a:xfrm>
          <a:prstGeom prst="rect">
            <a:avLst/>
          </a:prstGeom>
        </p:spPr>
      </p:pic>
      <p:sp>
        <p:nvSpPr>
          <p:cNvPr id="5" name="TextBox 4"/>
          <p:cNvSpPr txBox="1"/>
          <p:nvPr/>
        </p:nvSpPr>
        <p:spPr>
          <a:xfrm>
            <a:off x="8726983" y="1260169"/>
            <a:ext cx="1713963" cy="400110"/>
          </a:xfrm>
          <a:prstGeom prst="rect">
            <a:avLst/>
          </a:prstGeom>
          <a:noFill/>
          <a:ln>
            <a:solidFill>
              <a:schemeClr val="accent1"/>
            </a:solidFill>
          </a:ln>
        </p:spPr>
        <p:txBody>
          <a:bodyPr wrap="square" rtlCol="0">
            <a:spAutoFit/>
          </a:bodyPr>
          <a:lstStyle/>
          <a:p>
            <a:r>
              <a:rPr lang="en-US" sz="2000">
                <a:solidFill>
                  <a:srgbClr val="FF0000"/>
                </a:solidFill>
              </a:rPr>
              <a:t>Code browsing</a:t>
            </a:r>
          </a:p>
        </p:txBody>
      </p:sp>
      <p:sp>
        <p:nvSpPr>
          <p:cNvPr id="21" name="TextBox 20"/>
          <p:cNvSpPr txBox="1"/>
          <p:nvPr/>
        </p:nvSpPr>
        <p:spPr>
          <a:xfrm>
            <a:off x="9445989" y="4105197"/>
            <a:ext cx="1475720" cy="738664"/>
          </a:xfrm>
          <a:prstGeom prst="rect">
            <a:avLst/>
          </a:prstGeom>
          <a:noFill/>
        </p:spPr>
        <p:txBody>
          <a:bodyPr wrap="square" rtlCol="0">
            <a:spAutoFit/>
          </a:bodyPr>
          <a:lstStyle/>
          <a:p>
            <a:r>
              <a:rPr lang="en-US" sz="1400">
                <a:solidFill>
                  <a:srgbClr val="FF0000"/>
                </a:solidFill>
              </a:rPr>
              <a:t>right click on</a:t>
            </a:r>
          </a:p>
          <a:p>
            <a:r>
              <a:rPr lang="en-US" sz="1400">
                <a:solidFill>
                  <a:srgbClr val="FF0000"/>
                </a:solidFill>
              </a:rPr>
              <a:t>variable for</a:t>
            </a:r>
          </a:p>
          <a:p>
            <a:r>
              <a:rPr lang="en-US" sz="1400">
                <a:solidFill>
                  <a:srgbClr val="FF0000"/>
                </a:solidFill>
              </a:rPr>
              <a:t>menu</a:t>
            </a:r>
          </a:p>
        </p:txBody>
      </p:sp>
      <p:cxnSp>
        <p:nvCxnSpPr>
          <p:cNvPr id="22" name="Straight Arrow Connector 21"/>
          <p:cNvCxnSpPr/>
          <p:nvPr/>
        </p:nvCxnSpPr>
        <p:spPr>
          <a:xfrm flipH="1">
            <a:off x="8953169" y="4265384"/>
            <a:ext cx="478255" cy="2091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Slide Number Placeholder 29"/>
          <p:cNvSpPr>
            <a:spLocks noGrp="1"/>
          </p:cNvSpPr>
          <p:nvPr>
            <p:ph type="sldNum" sz="quarter" idx="12"/>
          </p:nvPr>
        </p:nvSpPr>
        <p:spPr>
          <a:xfrm>
            <a:off x="8888896" y="6356350"/>
            <a:ext cx="2743200" cy="365125"/>
          </a:xfrm>
        </p:spPr>
        <p:txBody>
          <a:bodyPr/>
          <a:lstStyle/>
          <a:p>
            <a:fld id="{1839AADC-79E5-7A4E-B870-8789B5102068}" type="slidenum">
              <a:rPr lang="uk-UA"/>
              <a:t>25</a:t>
            </a:fld>
            <a:endParaRPr lang="uk-UA"/>
          </a:p>
        </p:txBody>
      </p:sp>
    </p:spTree>
    <p:extLst>
      <p:ext uri="{BB962C8B-B14F-4D97-AF65-F5344CB8AC3E}">
        <p14:creationId xmlns:p14="http://schemas.microsoft.com/office/powerpoint/2010/main" val="1300351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8751" y="0"/>
            <a:ext cx="10974498" cy="6858000"/>
          </a:xfrm>
          <a:prstGeom prst="rect">
            <a:avLst/>
          </a:prstGeom>
        </p:spPr>
      </p:pic>
      <p:sp>
        <p:nvSpPr>
          <p:cNvPr id="5" name="TextBox 4"/>
          <p:cNvSpPr txBox="1"/>
          <p:nvPr/>
        </p:nvSpPr>
        <p:spPr>
          <a:xfrm>
            <a:off x="6917635" y="3156667"/>
            <a:ext cx="3011530" cy="369332"/>
          </a:xfrm>
          <a:prstGeom prst="rect">
            <a:avLst/>
          </a:prstGeom>
          <a:noFill/>
          <a:ln>
            <a:solidFill>
              <a:schemeClr val="accent1"/>
            </a:solidFill>
          </a:ln>
        </p:spPr>
        <p:txBody>
          <a:bodyPr wrap="none" rtlCol="0">
            <a:spAutoFit/>
          </a:bodyPr>
          <a:lstStyle/>
          <a:p>
            <a:r>
              <a:rPr lang="en-US">
                <a:solidFill>
                  <a:srgbClr val="FF0000"/>
                </a:solidFill>
              </a:rPr>
              <a:t>Screen after starting qtcreator</a:t>
            </a:r>
          </a:p>
        </p:txBody>
      </p:sp>
      <p:sp>
        <p:nvSpPr>
          <p:cNvPr id="2" name="Slide Number Placeholder 1"/>
          <p:cNvSpPr>
            <a:spLocks noGrp="1"/>
          </p:cNvSpPr>
          <p:nvPr>
            <p:ph type="sldNum" sz="quarter" idx="12"/>
          </p:nvPr>
        </p:nvSpPr>
        <p:spPr>
          <a:xfrm>
            <a:off x="9175143" y="6317541"/>
            <a:ext cx="2743200" cy="365125"/>
          </a:xfrm>
        </p:spPr>
        <p:txBody>
          <a:bodyPr/>
          <a:lstStyle/>
          <a:p>
            <a:fld id="{1839AADC-79E5-7A4E-B870-8789B5102068}" type="slidenum">
              <a:rPr lang="uk-UA"/>
              <a:t>3</a:t>
            </a:fld>
            <a:endParaRPr lang="uk-UA"/>
          </a:p>
        </p:txBody>
      </p:sp>
    </p:spTree>
    <p:extLst>
      <p:ext uri="{BB962C8B-B14F-4D97-AF65-F5344CB8AC3E}">
        <p14:creationId xmlns:p14="http://schemas.microsoft.com/office/powerpoint/2010/main" val="131223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987" y="0"/>
            <a:ext cx="11964025" cy="6858000"/>
          </a:xfrm>
          <a:prstGeom prst="rect">
            <a:avLst/>
          </a:prstGeom>
        </p:spPr>
      </p:pic>
      <p:sp>
        <p:nvSpPr>
          <p:cNvPr id="3" name="TextBox 2"/>
          <p:cNvSpPr txBox="1"/>
          <p:nvPr/>
        </p:nvSpPr>
        <p:spPr>
          <a:xfrm>
            <a:off x="9069303" y="1868556"/>
            <a:ext cx="3008709" cy="646331"/>
          </a:xfrm>
          <a:prstGeom prst="rect">
            <a:avLst/>
          </a:prstGeom>
          <a:noFill/>
          <a:ln>
            <a:noFill/>
          </a:ln>
        </p:spPr>
        <p:txBody>
          <a:bodyPr wrap="none" rtlCol="0">
            <a:spAutoFit/>
          </a:bodyPr>
          <a:lstStyle/>
          <a:p>
            <a:r>
              <a:rPr lang="en-US">
                <a:solidFill>
                  <a:srgbClr val="FF0000"/>
                </a:solidFill>
              </a:rPr>
              <a:t>Select “Open File or Project...”</a:t>
            </a:r>
          </a:p>
          <a:p>
            <a:r>
              <a:rPr lang="en-US">
                <a:solidFill>
                  <a:srgbClr val="FF0000"/>
                </a:solidFill>
              </a:rPr>
              <a:t>from File Menu</a:t>
            </a:r>
          </a:p>
        </p:txBody>
      </p:sp>
      <p:sp>
        <p:nvSpPr>
          <p:cNvPr id="2" name="Slide Number Placeholder 1"/>
          <p:cNvSpPr>
            <a:spLocks noGrp="1"/>
          </p:cNvSpPr>
          <p:nvPr>
            <p:ph type="sldNum" sz="quarter" idx="12"/>
          </p:nvPr>
        </p:nvSpPr>
        <p:spPr>
          <a:xfrm>
            <a:off x="9069303" y="6260934"/>
            <a:ext cx="2743200" cy="365125"/>
          </a:xfrm>
        </p:spPr>
        <p:txBody>
          <a:bodyPr/>
          <a:lstStyle/>
          <a:p>
            <a:fld id="{1839AADC-79E5-7A4E-B870-8789B5102068}" type="slidenum">
              <a:rPr lang="uk-UA"/>
              <a:t>4</a:t>
            </a:fld>
            <a:endParaRPr lang="uk-UA"/>
          </a:p>
        </p:txBody>
      </p:sp>
    </p:spTree>
    <p:extLst>
      <p:ext uri="{BB962C8B-B14F-4D97-AF65-F5344CB8AC3E}">
        <p14:creationId xmlns:p14="http://schemas.microsoft.com/office/powerpoint/2010/main" val="209297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0628" y="0"/>
            <a:ext cx="10650744" cy="6858000"/>
          </a:xfrm>
          <a:prstGeom prst="rect">
            <a:avLst/>
          </a:prstGeom>
        </p:spPr>
      </p:pic>
      <p:sp>
        <p:nvSpPr>
          <p:cNvPr id="3" name="TextBox 2"/>
          <p:cNvSpPr txBox="1"/>
          <p:nvPr/>
        </p:nvSpPr>
        <p:spPr>
          <a:xfrm>
            <a:off x="7951305" y="1192695"/>
            <a:ext cx="2850267" cy="646331"/>
          </a:xfrm>
          <a:prstGeom prst="rect">
            <a:avLst/>
          </a:prstGeom>
          <a:noFill/>
          <a:ln>
            <a:noFill/>
          </a:ln>
        </p:spPr>
        <p:txBody>
          <a:bodyPr wrap="none" rtlCol="0">
            <a:spAutoFit/>
          </a:bodyPr>
          <a:lstStyle/>
          <a:p>
            <a:r>
              <a:rPr lang="en-US">
                <a:solidFill>
                  <a:srgbClr val="FF0000"/>
                </a:solidFill>
              </a:rPr>
              <a:t>“Manage...” appears here if</a:t>
            </a:r>
          </a:p>
          <a:p>
            <a:r>
              <a:rPr lang="en-US">
                <a:solidFill>
                  <a:srgbClr val="FF0000"/>
                </a:solidFill>
              </a:rPr>
              <a:t>mouse hovers over it, click it</a:t>
            </a:r>
          </a:p>
        </p:txBody>
      </p:sp>
      <p:cxnSp>
        <p:nvCxnSpPr>
          <p:cNvPr id="6" name="Straight Arrow Connector 5"/>
          <p:cNvCxnSpPr/>
          <p:nvPr/>
        </p:nvCxnSpPr>
        <p:spPr>
          <a:xfrm flipH="1">
            <a:off x="9191708" y="1982150"/>
            <a:ext cx="95415" cy="4668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988950" y="6181421"/>
            <a:ext cx="2743200" cy="365125"/>
          </a:xfrm>
        </p:spPr>
        <p:txBody>
          <a:bodyPr/>
          <a:lstStyle/>
          <a:p>
            <a:fld id="{1839AADC-79E5-7A4E-B870-8789B5102068}" type="slidenum">
              <a:rPr lang="uk-UA"/>
              <a:t>5</a:t>
            </a:fld>
            <a:endParaRPr lang="uk-UA"/>
          </a:p>
        </p:txBody>
      </p:sp>
    </p:spTree>
    <p:extLst>
      <p:ext uri="{BB962C8B-B14F-4D97-AF65-F5344CB8AC3E}">
        <p14:creationId xmlns:p14="http://schemas.microsoft.com/office/powerpoint/2010/main" val="160672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0628" y="0"/>
            <a:ext cx="10650744" cy="6858000"/>
          </a:xfrm>
          <a:prstGeom prst="rect">
            <a:avLst/>
          </a:prstGeom>
        </p:spPr>
      </p:pic>
      <p:sp>
        <p:nvSpPr>
          <p:cNvPr id="5" name="TextBox 4"/>
          <p:cNvSpPr txBox="1"/>
          <p:nvPr/>
        </p:nvSpPr>
        <p:spPr>
          <a:xfrm>
            <a:off x="6734756" y="1900361"/>
            <a:ext cx="2820644" cy="923330"/>
          </a:xfrm>
          <a:prstGeom prst="rect">
            <a:avLst/>
          </a:prstGeom>
          <a:noFill/>
        </p:spPr>
        <p:txBody>
          <a:bodyPr wrap="none" rtlCol="0">
            <a:spAutoFit/>
          </a:bodyPr>
          <a:lstStyle/>
          <a:p>
            <a:r>
              <a:rPr lang="en-US">
                <a:solidFill>
                  <a:srgbClr val="FF0000"/>
                </a:solidFill>
              </a:rPr>
              <a:t>Click and remove if desired  </a:t>
            </a:r>
          </a:p>
          <a:p>
            <a:r>
              <a:rPr lang="en-US">
                <a:solidFill>
                  <a:srgbClr val="FF0000"/>
                </a:solidFill>
              </a:rPr>
              <a:t>(scroll right if buttons</a:t>
            </a:r>
          </a:p>
          <a:p>
            <a:r>
              <a:rPr lang="en-US">
                <a:solidFill>
                  <a:srgbClr val="FF0000"/>
                </a:solidFill>
              </a:rPr>
              <a:t>no longer visible)</a:t>
            </a:r>
          </a:p>
        </p:txBody>
      </p:sp>
      <p:cxnSp>
        <p:nvCxnSpPr>
          <p:cNvPr id="6" name="Straight Arrow Connector 5"/>
          <p:cNvCxnSpPr/>
          <p:nvPr/>
        </p:nvCxnSpPr>
        <p:spPr>
          <a:xfrm>
            <a:off x="9393732" y="2114803"/>
            <a:ext cx="771277" cy="636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011186" y="2122998"/>
            <a:ext cx="72357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459658" y="2138657"/>
            <a:ext cx="275097" cy="207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9111533" y="6213227"/>
            <a:ext cx="2743200" cy="365125"/>
          </a:xfrm>
        </p:spPr>
        <p:txBody>
          <a:bodyPr/>
          <a:lstStyle/>
          <a:p>
            <a:fld id="{1839AADC-79E5-7A4E-B870-8789B5102068}" type="slidenum">
              <a:rPr lang="uk-UA"/>
              <a:t>6</a:t>
            </a:fld>
            <a:endParaRPr lang="uk-UA"/>
          </a:p>
        </p:txBody>
      </p:sp>
    </p:spTree>
    <p:extLst>
      <p:ext uri="{BB962C8B-B14F-4D97-AF65-F5344CB8AC3E}">
        <p14:creationId xmlns:p14="http://schemas.microsoft.com/office/powerpoint/2010/main" val="178782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096" y="365718"/>
            <a:ext cx="12192000" cy="5856218"/>
          </a:xfrm>
          <a:prstGeom prst="rect">
            <a:avLst/>
          </a:prstGeom>
        </p:spPr>
      </p:pic>
      <p:sp>
        <p:nvSpPr>
          <p:cNvPr id="8" name="TextBox 7"/>
          <p:cNvSpPr txBox="1"/>
          <p:nvPr/>
        </p:nvSpPr>
        <p:spPr>
          <a:xfrm>
            <a:off x="2247628" y="2271950"/>
            <a:ext cx="2244525" cy="307777"/>
          </a:xfrm>
          <a:prstGeom prst="rect">
            <a:avLst/>
          </a:prstGeom>
          <a:noFill/>
        </p:spPr>
        <p:txBody>
          <a:bodyPr wrap="none" rtlCol="0">
            <a:spAutoFit/>
          </a:bodyPr>
          <a:lstStyle/>
          <a:p>
            <a:r>
              <a:rPr lang="en-US" sz="1400">
                <a:solidFill>
                  <a:srgbClr val="FF0000"/>
                </a:solidFill>
              </a:rPr>
              <a:t>If this is not visible, click this</a:t>
            </a:r>
          </a:p>
        </p:txBody>
      </p:sp>
      <p:cxnSp>
        <p:nvCxnSpPr>
          <p:cNvPr id="10" name="Straight Arrow Connector 9"/>
          <p:cNvCxnSpPr/>
          <p:nvPr/>
        </p:nvCxnSpPr>
        <p:spPr>
          <a:xfrm>
            <a:off x="3364091" y="4103632"/>
            <a:ext cx="326004" cy="556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330851" y="4186146"/>
            <a:ext cx="326004" cy="2146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291723" y="4304266"/>
            <a:ext cx="365132" cy="655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48694" y="4827221"/>
            <a:ext cx="2749663" cy="954107"/>
          </a:xfrm>
          <a:prstGeom prst="rect">
            <a:avLst/>
          </a:prstGeom>
          <a:noFill/>
        </p:spPr>
        <p:txBody>
          <a:bodyPr wrap="none" rtlCol="0">
            <a:spAutoFit/>
          </a:bodyPr>
          <a:lstStyle/>
          <a:p>
            <a:r>
              <a:rPr lang="en-US" sz="1400">
                <a:solidFill>
                  <a:srgbClr val="FF0000"/>
                </a:solidFill>
              </a:rPr>
              <a:t>Qt not correct,</a:t>
            </a:r>
          </a:p>
          <a:p>
            <a:r>
              <a:rPr lang="en-US" sz="1400">
                <a:solidFill>
                  <a:srgbClr val="FF0000"/>
                </a:solidFill>
              </a:rPr>
              <a:t>but elinkconfig is</a:t>
            </a:r>
          </a:p>
          <a:p>
            <a:r>
              <a:rPr lang="en-US" sz="1400">
                <a:solidFill>
                  <a:srgbClr val="FF0000"/>
                </a:solidFill>
              </a:rPr>
              <a:t>correctly built,</a:t>
            </a:r>
          </a:p>
          <a:p>
            <a:r>
              <a:rPr lang="en-US" sz="1400">
                <a:solidFill>
                  <a:srgbClr val="FF0000"/>
                </a:solidFill>
              </a:rPr>
              <a:t>optionally manage with this button</a:t>
            </a:r>
          </a:p>
        </p:txBody>
      </p:sp>
      <p:cxnSp>
        <p:nvCxnSpPr>
          <p:cNvPr id="16" name="Straight Arrow Connector 15"/>
          <p:cNvCxnSpPr/>
          <p:nvPr/>
        </p:nvCxnSpPr>
        <p:spPr>
          <a:xfrm flipV="1">
            <a:off x="10317315" y="5263763"/>
            <a:ext cx="448751" cy="161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66828" y="2579727"/>
            <a:ext cx="326004" cy="4974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412033" y="2170706"/>
            <a:ext cx="690840" cy="1590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1839AADC-79E5-7A4E-B870-8789B5102068}" type="slidenum">
              <a:rPr lang="uk-UA"/>
              <a:t>7</a:t>
            </a:fld>
            <a:endParaRPr lang="uk-UA"/>
          </a:p>
        </p:txBody>
      </p:sp>
      <p:sp>
        <p:nvSpPr>
          <p:cNvPr id="18" name="TextBox 17"/>
          <p:cNvSpPr txBox="1"/>
          <p:nvPr/>
        </p:nvSpPr>
        <p:spPr>
          <a:xfrm>
            <a:off x="2197849" y="3794762"/>
            <a:ext cx="1181221" cy="738664"/>
          </a:xfrm>
          <a:prstGeom prst="rect">
            <a:avLst/>
          </a:prstGeom>
          <a:noFill/>
        </p:spPr>
        <p:txBody>
          <a:bodyPr wrap="none" rtlCol="0">
            <a:spAutoFit/>
          </a:bodyPr>
          <a:lstStyle/>
          <a:p>
            <a:r>
              <a:rPr lang="en-US" sz="1400">
                <a:solidFill>
                  <a:srgbClr val="FF0000"/>
                </a:solidFill>
              </a:rPr>
              <a:t>Select correct</a:t>
            </a:r>
          </a:p>
          <a:p>
            <a:r>
              <a:rPr lang="en-US" sz="1400">
                <a:solidFill>
                  <a:srgbClr val="FF0000"/>
                </a:solidFill>
              </a:rPr>
              <a:t>versions from</a:t>
            </a:r>
          </a:p>
          <a:p>
            <a:r>
              <a:rPr lang="en-US" sz="1400">
                <a:solidFill>
                  <a:srgbClr val="FF0000"/>
                </a:solidFill>
              </a:rPr>
              <a:t>cvmfs</a:t>
            </a:r>
          </a:p>
        </p:txBody>
      </p:sp>
    </p:spTree>
    <p:extLst>
      <p:ext uri="{BB962C8B-B14F-4D97-AF65-F5344CB8AC3E}">
        <p14:creationId xmlns:p14="http://schemas.microsoft.com/office/powerpoint/2010/main" val="153248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00891"/>
            <a:ext cx="12192000" cy="5856218"/>
          </a:xfrm>
          <a:prstGeom prst="rect">
            <a:avLst/>
          </a:prstGeom>
        </p:spPr>
      </p:pic>
      <p:sp>
        <p:nvSpPr>
          <p:cNvPr id="12" name="TextBox 11"/>
          <p:cNvSpPr txBox="1"/>
          <p:nvPr/>
        </p:nvSpPr>
        <p:spPr>
          <a:xfrm>
            <a:off x="2415664" y="2252361"/>
            <a:ext cx="8167685" cy="523220"/>
          </a:xfrm>
          <a:prstGeom prst="rect">
            <a:avLst/>
          </a:prstGeom>
          <a:noFill/>
        </p:spPr>
        <p:txBody>
          <a:bodyPr wrap="none" rtlCol="0">
            <a:spAutoFit/>
          </a:bodyPr>
          <a:lstStyle/>
          <a:p>
            <a:r>
              <a:rPr lang="en-US" sz="1400">
                <a:solidFill>
                  <a:srgbClr val="FF0000"/>
                </a:solidFill>
              </a:rPr>
              <a:t>This one could be selected, it is found in the local LCG copy. If it is not specified, click Add.. and browse for the</a:t>
            </a:r>
          </a:p>
          <a:p>
            <a:r>
              <a:rPr lang="en-US" sz="1400">
                <a:solidFill>
                  <a:srgbClr val="FF0000"/>
                </a:solidFill>
              </a:rPr>
              <a:t>correct version, the qmake file has to be found</a:t>
            </a:r>
          </a:p>
        </p:txBody>
      </p:sp>
      <p:cxnSp>
        <p:nvCxnSpPr>
          <p:cNvPr id="17" name="Straight Arrow Connector 16"/>
          <p:cNvCxnSpPr/>
          <p:nvPr/>
        </p:nvCxnSpPr>
        <p:spPr>
          <a:xfrm flipV="1">
            <a:off x="8889558" y="1621013"/>
            <a:ext cx="2162755" cy="6490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947261" y="888114"/>
            <a:ext cx="1677062" cy="307777"/>
          </a:xfrm>
          <a:prstGeom prst="rect">
            <a:avLst/>
          </a:prstGeom>
          <a:noFill/>
        </p:spPr>
        <p:txBody>
          <a:bodyPr wrap="none" rtlCol="0">
            <a:spAutoFit/>
          </a:bodyPr>
          <a:lstStyle/>
          <a:p>
            <a:r>
              <a:rPr lang="en-US" sz="1400">
                <a:solidFill>
                  <a:srgbClr val="FF0000"/>
                </a:solidFill>
              </a:rPr>
              <a:t>Click kits when done</a:t>
            </a:r>
          </a:p>
        </p:txBody>
      </p:sp>
      <p:cxnSp>
        <p:nvCxnSpPr>
          <p:cNvPr id="28" name="Straight Arrow Connector 27"/>
          <p:cNvCxnSpPr>
            <a:stCxn id="27" idx="1"/>
          </p:cNvCxnSpPr>
          <p:nvPr/>
        </p:nvCxnSpPr>
        <p:spPr>
          <a:xfrm flipH="1">
            <a:off x="2665013" y="1042003"/>
            <a:ext cx="282248" cy="1836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141496" y="1999741"/>
            <a:ext cx="842839" cy="2703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612358" y="96958"/>
            <a:ext cx="1263872" cy="461665"/>
          </a:xfrm>
          <a:prstGeom prst="rect">
            <a:avLst/>
          </a:prstGeom>
          <a:noFill/>
          <a:ln>
            <a:solidFill>
              <a:schemeClr val="accent1"/>
            </a:solidFill>
          </a:ln>
        </p:spPr>
        <p:txBody>
          <a:bodyPr wrap="none" rtlCol="0">
            <a:spAutoFit/>
          </a:bodyPr>
          <a:lstStyle/>
          <a:p>
            <a:r>
              <a:rPr lang="en-US" sz="2400">
                <a:solidFill>
                  <a:srgbClr val="FF0000"/>
                </a:solidFill>
              </a:rPr>
              <a:t>Optional</a:t>
            </a:r>
          </a:p>
        </p:txBody>
      </p:sp>
      <p:sp>
        <p:nvSpPr>
          <p:cNvPr id="4" name="Slide Number Placeholder 3"/>
          <p:cNvSpPr>
            <a:spLocks noGrp="1"/>
          </p:cNvSpPr>
          <p:nvPr>
            <p:ph type="sldNum" sz="quarter" idx="12"/>
          </p:nvPr>
        </p:nvSpPr>
        <p:spPr/>
        <p:txBody>
          <a:bodyPr/>
          <a:lstStyle/>
          <a:p>
            <a:fld id="{1839AADC-79E5-7A4E-B870-8789B5102068}" type="slidenum">
              <a:rPr lang="uk-UA"/>
              <a:t>8</a:t>
            </a:fld>
            <a:endParaRPr lang="uk-UA"/>
          </a:p>
        </p:txBody>
      </p:sp>
    </p:spTree>
    <p:extLst>
      <p:ext uri="{BB962C8B-B14F-4D97-AF65-F5344CB8AC3E}">
        <p14:creationId xmlns:p14="http://schemas.microsoft.com/office/powerpoint/2010/main" val="828090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2062"/>
            <a:ext cx="12192000" cy="5513876"/>
          </a:xfrm>
          <a:prstGeom prst="rect">
            <a:avLst/>
          </a:prstGeom>
        </p:spPr>
      </p:pic>
      <p:sp>
        <p:nvSpPr>
          <p:cNvPr id="9" name="TextBox 8"/>
          <p:cNvSpPr txBox="1"/>
          <p:nvPr/>
        </p:nvSpPr>
        <p:spPr>
          <a:xfrm>
            <a:off x="5398935" y="5128615"/>
            <a:ext cx="5546327" cy="307777"/>
          </a:xfrm>
          <a:prstGeom prst="rect">
            <a:avLst/>
          </a:prstGeom>
          <a:noFill/>
        </p:spPr>
        <p:txBody>
          <a:bodyPr wrap="none" rtlCol="0">
            <a:spAutoFit/>
          </a:bodyPr>
          <a:lstStyle/>
          <a:p>
            <a:r>
              <a:rPr lang="en-US" sz="1400">
                <a:solidFill>
                  <a:srgbClr val="FF0000"/>
                </a:solidFill>
              </a:rPr>
              <a:t>With this pull-down menu a Qt version can be selected, “None” is also OK</a:t>
            </a:r>
          </a:p>
        </p:txBody>
      </p:sp>
      <p:sp>
        <p:nvSpPr>
          <p:cNvPr id="4" name="TextBox 3"/>
          <p:cNvSpPr txBox="1"/>
          <p:nvPr/>
        </p:nvSpPr>
        <p:spPr>
          <a:xfrm>
            <a:off x="6612358" y="96958"/>
            <a:ext cx="1263872" cy="461665"/>
          </a:xfrm>
          <a:prstGeom prst="rect">
            <a:avLst/>
          </a:prstGeom>
          <a:noFill/>
          <a:ln>
            <a:solidFill>
              <a:schemeClr val="accent1"/>
            </a:solidFill>
          </a:ln>
        </p:spPr>
        <p:txBody>
          <a:bodyPr wrap="none" rtlCol="0">
            <a:spAutoFit/>
          </a:bodyPr>
          <a:lstStyle/>
          <a:p>
            <a:r>
              <a:rPr lang="en-US" sz="2400">
                <a:solidFill>
                  <a:srgbClr val="FF0000"/>
                </a:solidFill>
              </a:rPr>
              <a:t>Optional</a:t>
            </a:r>
          </a:p>
        </p:txBody>
      </p:sp>
      <p:sp>
        <p:nvSpPr>
          <p:cNvPr id="3" name="Slide Number Placeholder 2"/>
          <p:cNvSpPr>
            <a:spLocks noGrp="1"/>
          </p:cNvSpPr>
          <p:nvPr>
            <p:ph type="sldNum" sz="quarter" idx="12"/>
          </p:nvPr>
        </p:nvSpPr>
        <p:spPr/>
        <p:txBody>
          <a:bodyPr/>
          <a:lstStyle/>
          <a:p>
            <a:fld id="{1839AADC-79E5-7A4E-B870-8789B5102068}" type="slidenum">
              <a:rPr lang="uk-UA"/>
              <a:t>9</a:t>
            </a:fld>
            <a:endParaRPr lang="uk-UA"/>
          </a:p>
        </p:txBody>
      </p:sp>
    </p:spTree>
    <p:extLst>
      <p:ext uri="{BB962C8B-B14F-4D97-AF65-F5344CB8AC3E}">
        <p14:creationId xmlns:p14="http://schemas.microsoft.com/office/powerpoint/2010/main" val="73199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3457</TotalTime>
  <Words>1100</Words>
  <Application>Microsoft Macintosh PowerPoint</Application>
  <PresentationFormat>Widescreen</PresentationFormat>
  <Paragraphs>184</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Mangal</vt:lpstr>
      <vt:lpstr>Monaco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Jos</cp:lastModifiedBy>
  <cp:revision>88</cp:revision>
  <cp:lastPrinted>2018-01-19T09:57:40Z</cp:lastPrinted>
  <dcterms:created xsi:type="dcterms:W3CDTF">2018-01-17T18:13:59Z</dcterms:created>
  <dcterms:modified xsi:type="dcterms:W3CDTF">2023-02-28T18:19:04Z</dcterms:modified>
</cp:coreProperties>
</file>