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58" r:id="rId1"/>
    <p:sldMasterId id="2147484026" r:id="rId2"/>
  </p:sldMasterIdLst>
  <p:notesMasterIdLst>
    <p:notesMasterId r:id="rId39"/>
  </p:notesMasterIdLst>
  <p:handoutMasterIdLst>
    <p:handoutMasterId r:id="rId40"/>
  </p:handoutMasterIdLst>
  <p:sldIdLst>
    <p:sldId id="419" r:id="rId3"/>
    <p:sldId id="361" r:id="rId4"/>
    <p:sldId id="417" r:id="rId5"/>
    <p:sldId id="391" r:id="rId6"/>
    <p:sldId id="394" r:id="rId7"/>
    <p:sldId id="392" r:id="rId8"/>
    <p:sldId id="395" r:id="rId9"/>
    <p:sldId id="393" r:id="rId10"/>
    <p:sldId id="390" r:id="rId11"/>
    <p:sldId id="389" r:id="rId12"/>
    <p:sldId id="396" r:id="rId13"/>
    <p:sldId id="379" r:id="rId14"/>
    <p:sldId id="398" r:id="rId15"/>
    <p:sldId id="400" r:id="rId16"/>
    <p:sldId id="401" r:id="rId17"/>
    <p:sldId id="405" r:id="rId18"/>
    <p:sldId id="404" r:id="rId19"/>
    <p:sldId id="406" r:id="rId20"/>
    <p:sldId id="407" r:id="rId21"/>
    <p:sldId id="431" r:id="rId22"/>
    <p:sldId id="410" r:id="rId23"/>
    <p:sldId id="429" r:id="rId24"/>
    <p:sldId id="430" r:id="rId25"/>
    <p:sldId id="427" r:id="rId26"/>
    <p:sldId id="408" r:id="rId27"/>
    <p:sldId id="409" r:id="rId28"/>
    <p:sldId id="416" r:id="rId29"/>
    <p:sldId id="433" r:id="rId30"/>
    <p:sldId id="415" r:id="rId31"/>
    <p:sldId id="420" r:id="rId32"/>
    <p:sldId id="428" r:id="rId33"/>
    <p:sldId id="422" r:id="rId34"/>
    <p:sldId id="423" r:id="rId35"/>
    <p:sldId id="424" r:id="rId36"/>
    <p:sldId id="425" r:id="rId37"/>
    <p:sldId id="426" r:id="rId38"/>
  </p:sldIdLst>
  <p:sldSz cx="9144000" cy="6858000" type="screen4x3"/>
  <p:notesSz cx="6797675" cy="9856788"/>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CCFF"/>
    <a:srgbClr val="3399FF"/>
    <a:srgbClr val="0033CC"/>
    <a:srgbClr val="000000"/>
    <a:srgbClr val="808080"/>
    <a:srgbClr val="00FF00"/>
    <a:srgbClr val="00CCFF"/>
    <a:srgbClr val="1E3A88"/>
    <a:srgbClr val="DDDE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1429" autoAdjust="0"/>
  </p:normalViewPr>
  <p:slideViewPr>
    <p:cSldViewPr snapToGrid="0">
      <p:cViewPr>
        <p:scale>
          <a:sx n="95" d="100"/>
          <a:sy n="95" d="100"/>
        </p:scale>
        <p:origin x="-726" y="-48"/>
      </p:cViewPr>
      <p:guideLst>
        <p:guide orient="horz" pos="3602"/>
        <p:guide/>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3936" y="-84"/>
      </p:cViewPr>
      <p:guideLst>
        <p:guide orient="horz" pos="3104"/>
        <p:guide pos="2141"/>
      </p:guideLst>
    </p:cSldViewPr>
  </p:notesViewPr>
  <p:gridSpacing cx="43205" cy="432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bwMode="auto">
          <a:xfrm>
            <a:off x="0" y="0"/>
            <a:ext cx="2946400" cy="49339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nl-NL" dirty="0"/>
          </a:p>
        </p:txBody>
      </p:sp>
      <p:sp>
        <p:nvSpPr>
          <p:cNvPr id="113667" name="Rectangle 3"/>
          <p:cNvSpPr>
            <a:spLocks noGrp="1" noChangeArrowheads="1"/>
          </p:cNvSpPr>
          <p:nvPr>
            <p:ph type="dt" sz="quarter" idx="1"/>
          </p:nvPr>
        </p:nvSpPr>
        <p:spPr bwMode="auto">
          <a:xfrm>
            <a:off x="3849688" y="0"/>
            <a:ext cx="2946400" cy="49339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nl-NL" dirty="0"/>
          </a:p>
        </p:txBody>
      </p:sp>
      <p:sp>
        <p:nvSpPr>
          <p:cNvPr id="113668" name="Rectangle 4"/>
          <p:cNvSpPr>
            <a:spLocks noGrp="1" noChangeArrowheads="1"/>
          </p:cNvSpPr>
          <p:nvPr>
            <p:ph type="ftr" sz="quarter" idx="2"/>
          </p:nvPr>
        </p:nvSpPr>
        <p:spPr bwMode="auto">
          <a:xfrm>
            <a:off x="0" y="9361821"/>
            <a:ext cx="2946400" cy="493391"/>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nl-NL" dirty="0"/>
          </a:p>
        </p:txBody>
      </p:sp>
      <p:sp>
        <p:nvSpPr>
          <p:cNvPr id="113669" name="Rectangle 5"/>
          <p:cNvSpPr>
            <a:spLocks noGrp="1" noChangeArrowheads="1"/>
          </p:cNvSpPr>
          <p:nvPr>
            <p:ph type="sldNum" sz="quarter" idx="3"/>
          </p:nvPr>
        </p:nvSpPr>
        <p:spPr bwMode="auto">
          <a:xfrm>
            <a:off x="3849688" y="9361821"/>
            <a:ext cx="2946400" cy="493391"/>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0006DF72-7496-4C8E-801F-EE459BBA3690}" type="slidenum">
              <a:rPr lang="nl-NL"/>
              <a:pPr>
                <a:defRPr/>
              </a:pPr>
              <a:t>‹#›</a:t>
            </a:fld>
            <a:endParaRPr lang="nl-NL" dirty="0"/>
          </a:p>
        </p:txBody>
      </p:sp>
    </p:spTree>
    <p:extLst>
      <p:ext uri="{BB962C8B-B14F-4D97-AF65-F5344CB8AC3E}">
        <p14:creationId xmlns:p14="http://schemas.microsoft.com/office/powerpoint/2010/main" val="2899099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2946400" cy="493392"/>
          </a:xfrm>
          <a:prstGeom prst="rect">
            <a:avLst/>
          </a:prstGeom>
          <a:noFill/>
          <a:ln>
            <a:noFill/>
          </a:ln>
          <a:effectLst/>
          <a:extLst/>
        </p:spPr>
        <p:txBody>
          <a:bodyPr vert="horz" wrap="square" lIns="91477" tIns="45738" rIns="91477" bIns="45738" numCol="1" anchor="t" anchorCtr="0" compatLnSpc="1">
            <a:prstTxWarp prst="textNoShape">
              <a:avLst/>
            </a:prstTxWarp>
          </a:bodyPr>
          <a:lstStyle>
            <a:lvl1pPr>
              <a:defRPr sz="1200">
                <a:cs typeface="+mn-cs"/>
              </a:defRPr>
            </a:lvl1pPr>
          </a:lstStyle>
          <a:p>
            <a:pPr>
              <a:defRPr/>
            </a:pPr>
            <a:endParaRPr lang="nl-NL" dirty="0"/>
          </a:p>
        </p:txBody>
      </p:sp>
      <p:sp>
        <p:nvSpPr>
          <p:cNvPr id="106499" name="Rectangle 3"/>
          <p:cNvSpPr>
            <a:spLocks noGrp="1" noChangeArrowheads="1"/>
          </p:cNvSpPr>
          <p:nvPr>
            <p:ph type="dt" idx="1"/>
          </p:nvPr>
        </p:nvSpPr>
        <p:spPr bwMode="auto">
          <a:xfrm>
            <a:off x="3849688" y="0"/>
            <a:ext cx="2946400" cy="493392"/>
          </a:xfrm>
          <a:prstGeom prst="rect">
            <a:avLst/>
          </a:prstGeom>
          <a:noFill/>
          <a:ln>
            <a:noFill/>
          </a:ln>
          <a:effectLst/>
          <a:extLst/>
        </p:spPr>
        <p:txBody>
          <a:bodyPr vert="horz" wrap="square" lIns="91477" tIns="45738" rIns="91477" bIns="45738" numCol="1" anchor="t" anchorCtr="0" compatLnSpc="1">
            <a:prstTxWarp prst="textNoShape">
              <a:avLst/>
            </a:prstTxWarp>
          </a:bodyPr>
          <a:lstStyle>
            <a:lvl1pPr algn="r">
              <a:defRPr sz="1200">
                <a:cs typeface="+mn-cs"/>
              </a:defRPr>
            </a:lvl1pPr>
          </a:lstStyle>
          <a:p>
            <a:pPr>
              <a:defRPr/>
            </a:pPr>
            <a:endParaRPr lang="nl-NL" dirty="0"/>
          </a:p>
        </p:txBody>
      </p:sp>
      <p:sp>
        <p:nvSpPr>
          <p:cNvPr id="38916" name="Rectangle 4"/>
          <p:cNvSpPr>
            <a:spLocks noGrp="1" noRot="1" noChangeAspect="1" noChangeArrowheads="1" noTextEdit="1"/>
          </p:cNvSpPr>
          <p:nvPr>
            <p:ph type="sldImg" idx="2"/>
          </p:nvPr>
        </p:nvSpPr>
        <p:spPr bwMode="auto">
          <a:xfrm>
            <a:off x="935038" y="739775"/>
            <a:ext cx="4929187"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501" name="Rectangle 5"/>
          <p:cNvSpPr>
            <a:spLocks noGrp="1" noChangeArrowheads="1"/>
          </p:cNvSpPr>
          <p:nvPr>
            <p:ph type="body" sz="quarter" idx="3"/>
          </p:nvPr>
        </p:nvSpPr>
        <p:spPr bwMode="auto">
          <a:xfrm>
            <a:off x="679450" y="4681699"/>
            <a:ext cx="5438775" cy="4435791"/>
          </a:xfrm>
          <a:prstGeom prst="rect">
            <a:avLst/>
          </a:prstGeom>
          <a:noFill/>
          <a:ln>
            <a:noFill/>
          </a:ln>
          <a:effectLst/>
          <a:extLst/>
        </p:spPr>
        <p:txBody>
          <a:bodyPr vert="horz" wrap="square" lIns="91477" tIns="45738" rIns="91477" bIns="45738" numCol="1" anchor="t" anchorCtr="0" compatLnSpc="1">
            <a:prstTxWarp prst="textNoShape">
              <a:avLst/>
            </a:prstTxWarp>
          </a:bodyPr>
          <a:lstStyle/>
          <a:p>
            <a:pPr lvl="0"/>
            <a:r>
              <a:rPr lang="nl-NL" noProof="0" smtClean="0"/>
              <a:t>Klik om de opmaakprofielen van de modeltekst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p>
        </p:txBody>
      </p:sp>
      <p:sp>
        <p:nvSpPr>
          <p:cNvPr id="106502" name="Rectangle 6"/>
          <p:cNvSpPr>
            <a:spLocks noGrp="1" noChangeArrowheads="1"/>
          </p:cNvSpPr>
          <p:nvPr>
            <p:ph type="ftr" sz="quarter" idx="4"/>
          </p:nvPr>
        </p:nvSpPr>
        <p:spPr bwMode="auto">
          <a:xfrm>
            <a:off x="0" y="9361821"/>
            <a:ext cx="2946400" cy="493391"/>
          </a:xfrm>
          <a:prstGeom prst="rect">
            <a:avLst/>
          </a:prstGeom>
          <a:noFill/>
          <a:ln>
            <a:noFill/>
          </a:ln>
          <a:effectLst/>
          <a:extLst/>
        </p:spPr>
        <p:txBody>
          <a:bodyPr vert="horz" wrap="square" lIns="91477" tIns="45738" rIns="91477" bIns="45738" numCol="1" anchor="b" anchorCtr="0" compatLnSpc="1">
            <a:prstTxWarp prst="textNoShape">
              <a:avLst/>
            </a:prstTxWarp>
          </a:bodyPr>
          <a:lstStyle>
            <a:lvl1pPr>
              <a:defRPr sz="1200">
                <a:cs typeface="+mn-cs"/>
              </a:defRPr>
            </a:lvl1pPr>
          </a:lstStyle>
          <a:p>
            <a:pPr>
              <a:defRPr/>
            </a:pPr>
            <a:endParaRPr lang="nl-NL" dirty="0"/>
          </a:p>
        </p:txBody>
      </p:sp>
      <p:sp>
        <p:nvSpPr>
          <p:cNvPr id="106503" name="Rectangle 7"/>
          <p:cNvSpPr>
            <a:spLocks noGrp="1" noChangeArrowheads="1"/>
          </p:cNvSpPr>
          <p:nvPr>
            <p:ph type="sldNum" sz="quarter" idx="5"/>
          </p:nvPr>
        </p:nvSpPr>
        <p:spPr bwMode="auto">
          <a:xfrm>
            <a:off x="3849688" y="9361821"/>
            <a:ext cx="2946400" cy="493391"/>
          </a:xfrm>
          <a:prstGeom prst="rect">
            <a:avLst/>
          </a:prstGeom>
          <a:noFill/>
          <a:ln>
            <a:noFill/>
          </a:ln>
          <a:effectLst/>
          <a:extLst/>
        </p:spPr>
        <p:txBody>
          <a:bodyPr vert="horz" wrap="square" lIns="91477" tIns="45738" rIns="91477" bIns="45738" numCol="1" anchor="b" anchorCtr="0" compatLnSpc="1">
            <a:prstTxWarp prst="textNoShape">
              <a:avLst/>
            </a:prstTxWarp>
          </a:bodyPr>
          <a:lstStyle>
            <a:lvl1pPr algn="r">
              <a:defRPr sz="1200">
                <a:cs typeface="+mn-cs"/>
              </a:defRPr>
            </a:lvl1pPr>
          </a:lstStyle>
          <a:p>
            <a:pPr>
              <a:defRPr/>
            </a:pPr>
            <a:fld id="{D08E6715-1476-45F3-B1CB-E4864E68E612}" type="slidenum">
              <a:rPr lang="nl-NL"/>
              <a:pPr>
                <a:defRPr/>
              </a:pPr>
              <a:t>‹#›</a:t>
            </a:fld>
            <a:endParaRPr lang="nl-NL" dirty="0"/>
          </a:p>
        </p:txBody>
      </p:sp>
    </p:spTree>
    <p:extLst>
      <p:ext uri="{BB962C8B-B14F-4D97-AF65-F5344CB8AC3E}">
        <p14:creationId xmlns:p14="http://schemas.microsoft.com/office/powerpoint/2010/main" val="38844300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ltLang="en-US" smtClean="0"/>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4B9F82A-3842-4E70-8BFE-B34424E8119D}" type="slidenum">
              <a:rPr lang="en-US" altLang="en-US" smtClean="0"/>
              <a:pPr eaLnBrk="1" hangingPunct="1">
                <a:spcBef>
                  <a:spcPct val="0"/>
                </a:spcBef>
              </a:pPr>
              <a:t>24</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B6DF911-723E-40BA-B0C2-A7479F88A97A}" type="slidenum">
              <a:rPr lang="en-US" altLang="en-US" smtClean="0"/>
              <a:pPr eaLnBrk="1" hangingPunct="1">
                <a:spcBef>
                  <a:spcPct val="0"/>
                </a:spcBef>
              </a:pPr>
              <a:t>32</a:t>
            </a:fld>
            <a:endParaRPr lang="en-US" alt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Mendeleev 1869. Alle materie op aarde bestaat uit het “up” en “down” quark in atoomkernen en het electron in een baan eromheen. We kunnen alle fundamentele natuur en scheikundige processen op aarde hier mee verklaren.</a:t>
            </a:r>
          </a:p>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2DFB136D-949E-47B1-BB3F-77B35ED25EA8}" type="slidenum">
              <a:rPr lang="en-US" altLang="en-US" smtClean="0"/>
              <a:pPr eaLnBrk="1" hangingPunct="1">
                <a:spcBef>
                  <a:spcPct val="0"/>
                </a:spcBef>
              </a:pPr>
              <a:t>33</a:t>
            </a:fld>
            <a:endParaRPr lang="en-US" alt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680385" y="4683029"/>
            <a:ext cx="5436906"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 vraag is nu of dit alles is wat er in het heelal voorkomt. Daarvoor gaan we drie zaken behandelen: anti-materie, E=mc2, oerknal. Daar weet je waarschijnlijk niet veel van, dus dat is allemaal nieuw. Je mag het ook zo allemaal vergeten. Hopelijk is t niet moeilijk, maar juist leuk en interessant en spannend. Als je toch in slaap valt: daarna: filmpjes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FA2FE9D5-634A-4CC0-964D-7ACC1158DAE9}" type="slidenum">
              <a:rPr lang="en-US" altLang="en-US" smtClean="0"/>
              <a:pPr eaLnBrk="1" hangingPunct="1">
                <a:spcBef>
                  <a:spcPct val="0"/>
                </a:spcBef>
              </a:pPr>
              <a:t>34</a:t>
            </a:fld>
            <a:endParaRPr lang="en-US" alt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xfrm>
            <a:off x="680385" y="4683029"/>
            <a:ext cx="5436906"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 antimaterie deeltjes hebben tegengestelde electrische lading aan de materie deeltjes maar zijn verder volledig identiek. Dus de theorie voorspelt een anti-elektron.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864E3C44-579B-486D-9249-A7E842A48C72}" type="slidenum">
              <a:rPr lang="en-US" altLang="en-US" smtClean="0"/>
              <a:pPr eaLnBrk="1" hangingPunct="1">
                <a:spcBef>
                  <a:spcPct val="0"/>
                </a:spcBef>
              </a:pPr>
              <a:t>35</a:t>
            </a:fld>
            <a:endParaRPr lang="en-US" altLang="en-US" smtClean="0"/>
          </a:p>
        </p:txBody>
      </p:sp>
      <p:sp>
        <p:nvSpPr>
          <p:cNvPr id="115715" name="Rectangle 2"/>
          <p:cNvSpPr>
            <a:spLocks noGrp="1" noRot="1" noChangeAspect="1" noChangeArrowheads="1" noTextEdit="1"/>
          </p:cNvSpPr>
          <p:nvPr>
            <p:ph type="sldImg"/>
          </p:nvPr>
        </p:nvSpPr>
        <p:spPr>
          <a:xfrm>
            <a:off x="936625" y="739775"/>
            <a:ext cx="4926013" cy="3695700"/>
          </a:xfrm>
          <a:ln/>
        </p:spPr>
      </p:sp>
      <p:sp>
        <p:nvSpPr>
          <p:cNvPr id="115716" name="Rectangle 3"/>
          <p:cNvSpPr>
            <a:spLocks noGrp="1" noChangeArrowheads="1"/>
          </p:cNvSpPr>
          <p:nvPr>
            <p:ph type="body" idx="1"/>
          </p:nvPr>
        </p:nvSpPr>
        <p:spPr>
          <a:xfrm>
            <a:off x="904094" y="4683029"/>
            <a:ext cx="4989487" cy="443344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lstStyle/>
          <a:p>
            <a:pPr defTabSz="930275"/>
            <a:r>
              <a:rPr lang="en-GB" altLang="en-US" smtClean="0"/>
              <a:t>De beroemde formule van Albert Einstein: E=mc^2 zegt dat energie in materie omgezet kan worden. Als een materie deeltje een anti-materie deeltje tegenkomt heffen ze elkaars bestaan op en komt er een grote hoeveelheid energie vrij in de vorm van lichtdeeltjes: fotonen. Dus materie en antimaterie gaan over in licht. Omgekeerd kan een grote hoeveelheid energie (licht dus) in een materie en antimaterie deeltje splitsen. Hier ziet U een opname van de sporen met daarbij een animatie over er heeft plaatsgevonden.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46BAB274-B20C-4800-8F69-815C03B9706E}" type="slidenum">
              <a:rPr lang="en-US" altLang="en-US" smtClean="0"/>
              <a:pPr eaLnBrk="1" hangingPunct="1">
                <a:spcBef>
                  <a:spcPct val="0"/>
                </a:spcBef>
              </a:pPr>
              <a:t>36</a:t>
            </a:fld>
            <a:endParaRPr lang="en-US" altLang="en-US" smtClean="0"/>
          </a:p>
        </p:txBody>
      </p:sp>
      <p:sp>
        <p:nvSpPr>
          <p:cNvPr id="120835" name="Rectangle 1"/>
          <p:cNvSpPr>
            <a:spLocks noGrp="1" noRot="1" noChangeAspect="1" noChangeArrowheads="1" noTextEdit="1"/>
          </p:cNvSpPr>
          <p:nvPr>
            <p:ph type="sldImg"/>
          </p:nvPr>
        </p:nvSpPr>
        <p:spPr>
          <a:xfrm>
            <a:off x="935038" y="749300"/>
            <a:ext cx="4927600" cy="3695700"/>
          </a:xfrm>
          <a:solidFill>
            <a:srgbClr val="FFFFFF"/>
          </a:solidFill>
          <a:ln/>
        </p:spPr>
      </p:sp>
      <p:sp>
        <p:nvSpPr>
          <p:cNvPr id="120836" name="Rectangle 2"/>
          <p:cNvSpPr>
            <a:spLocks noGrp="1" noChangeArrowheads="1"/>
          </p:cNvSpPr>
          <p:nvPr>
            <p:ph type="body" idx="1"/>
          </p:nvPr>
        </p:nvSpPr>
        <p:spPr>
          <a:xfrm>
            <a:off x="680386" y="4681342"/>
            <a:ext cx="5438448"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NL"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Nederlan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 Box 6"/>
          <p:cNvSpPr txBox="1">
            <a:spLocks noChangeArrowheads="1"/>
          </p:cNvSpPr>
          <p:nvPr userDrawn="1"/>
        </p:nvSpPr>
        <p:spPr bwMode="auto">
          <a:xfrm>
            <a:off x="419100" y="6506895"/>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err="1" smtClean="0">
                <a:solidFill>
                  <a:prstClr val="white"/>
                </a:solidFill>
                <a:latin typeface="Verdana"/>
              </a:rPr>
              <a:t>Nederlandse</a:t>
            </a:r>
            <a:r>
              <a:rPr lang="en-US" sz="1000" b="1" baseline="0" dirty="0" smtClean="0">
                <a:solidFill>
                  <a:prstClr val="white"/>
                </a:solidFill>
                <a:latin typeface="Verdana"/>
              </a:rPr>
              <a:t> </a:t>
            </a:r>
            <a:r>
              <a:rPr lang="en-US" sz="1000" b="1" baseline="0" dirty="0" err="1" smtClean="0">
                <a:solidFill>
                  <a:prstClr val="white"/>
                </a:solidFill>
                <a:latin typeface="Verdana"/>
              </a:rPr>
              <a:t>Organisatie</a:t>
            </a:r>
            <a:r>
              <a:rPr lang="en-US" sz="1000" b="1" baseline="0" dirty="0" smtClean="0">
                <a:solidFill>
                  <a:prstClr val="white"/>
                </a:solidFill>
                <a:latin typeface="Verdana"/>
              </a:rPr>
              <a:t> </a:t>
            </a:r>
            <a:r>
              <a:rPr lang="en-US" sz="1000" b="1" baseline="0" dirty="0" err="1" smtClean="0">
                <a:solidFill>
                  <a:prstClr val="white"/>
                </a:solidFill>
                <a:latin typeface="Verdana"/>
              </a:rPr>
              <a:t>voor</a:t>
            </a:r>
            <a:r>
              <a:rPr lang="en-US" sz="1000" b="1" baseline="0" dirty="0" smtClean="0">
                <a:solidFill>
                  <a:prstClr val="white"/>
                </a:solidFill>
                <a:latin typeface="Verdana"/>
              </a:rPr>
              <a:t> </a:t>
            </a:r>
            <a:r>
              <a:rPr lang="en-US" sz="1000" b="1" baseline="0" dirty="0" err="1" smtClean="0">
                <a:solidFill>
                  <a:prstClr val="white"/>
                </a:solidFill>
                <a:latin typeface="Verdana"/>
              </a:rPr>
              <a:t>Wetenschappelijk</a:t>
            </a:r>
            <a:r>
              <a:rPr lang="en-US" sz="1000" b="1" baseline="0" dirty="0" smtClean="0">
                <a:solidFill>
                  <a:prstClr val="white"/>
                </a:solidFill>
                <a:latin typeface="Verdana"/>
              </a:rPr>
              <a:t> </a:t>
            </a:r>
            <a:r>
              <a:rPr lang="en-US" sz="1000" b="1" baseline="0" dirty="0" err="1" smtClean="0">
                <a:solidFill>
                  <a:prstClr val="white"/>
                </a:solidFill>
                <a:latin typeface="Verdana"/>
              </a:rPr>
              <a:t>Onderzoek</a:t>
            </a:r>
            <a:endParaRPr lang="nl-NL" sz="1000" b="1" dirty="0" smtClean="0">
              <a:solidFill>
                <a:prstClr val="white"/>
              </a:solidFill>
              <a:latin typeface="Verdana"/>
            </a:endParaRPr>
          </a:p>
        </p:txBody>
      </p:sp>
      <p:sp>
        <p:nvSpPr>
          <p:cNvPr id="2" name="Titel 1"/>
          <p:cNvSpPr>
            <a:spLocks noGrp="1"/>
          </p:cNvSpPr>
          <p:nvPr>
            <p:ph type="ctrTitle" hasCustomPrompt="1"/>
          </p:nvPr>
        </p:nvSpPr>
        <p:spPr>
          <a:xfrm>
            <a:off x="395536" y="5097463"/>
            <a:ext cx="7795964" cy="553998"/>
          </a:xfrm>
        </p:spPr>
        <p:txBody>
          <a:bodyPr/>
          <a:lstStyle>
            <a:lvl1pPr>
              <a:defRPr sz="3600">
                <a:solidFill>
                  <a:schemeClr val="bg1"/>
                </a:solidFill>
              </a:defRPr>
            </a:lvl1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title</a:t>
            </a:r>
            <a:endParaRPr lang="nl-NL" dirty="0"/>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subtitle</a:t>
            </a:r>
            <a:endParaRPr lang="nl-NL" dirty="0"/>
          </a:p>
        </p:txBody>
      </p:sp>
    </p:spTree>
    <p:extLst>
      <p:ext uri="{BB962C8B-B14F-4D97-AF65-F5344CB8AC3E}">
        <p14:creationId xmlns:p14="http://schemas.microsoft.com/office/powerpoint/2010/main" val="31090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Hoofdstuk Subsidies">
    <p:bg>
      <p:bgPr>
        <a:blipFill dpi="0" rotWithShape="1">
          <a:blip r:embed="rId2" cstate="print">
            <a:lum/>
          </a:blip>
          <a:srcRect/>
          <a:stretch>
            <a:fillRect l="-7000" r="-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6015038"/>
            <a:ext cx="8378465" cy="553998"/>
          </a:xfrm>
        </p:spPr>
        <p:txBody>
          <a:bodyPr/>
          <a:lstStyle>
            <a:lvl1pPr>
              <a:defRPr sz="3600">
                <a:solidFill>
                  <a:srgbClr val="FF0000"/>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0804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idies">
    <p:bg>
      <p:bgPr>
        <a:blipFill dpi="0" rotWithShape="1">
          <a:blip r:embed="rId2" cstate="print">
            <a:lum/>
          </a:blip>
          <a:srcRect/>
          <a:stretch>
            <a:fillRect l="-4000" t="-12000" r="-4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55536"/>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7"/>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773703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reserve="1">
  <p:cSld name="Hoofdstuk Competit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2815" y="1524907"/>
            <a:ext cx="8407639" cy="553998"/>
          </a:xfrm>
        </p:spPr>
        <p:txBody>
          <a:bodyPr/>
          <a:lstStyle>
            <a:lvl1pPr>
              <a:defRPr sz="3600">
                <a:solidFill>
                  <a:srgbClr val="FF0000"/>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85917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etitie">
    <p:bg>
      <p:bgPr>
        <a:blipFill dpi="0" rotWithShape="1">
          <a:blip r:embed="rId2" cstate="print">
            <a:lum/>
          </a:blip>
          <a:srcRect/>
          <a:stretch>
            <a:fillRect t="-8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427432067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Hoofdstuk Maatschappij">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65" y="4700588"/>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649782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atschappij">
    <p:bg>
      <p:bgPr>
        <a:blipFill dpi="0" rotWithShape="1">
          <a:blip r:embed="rId2" cstate="print">
            <a:lum/>
          </a:blip>
          <a:srcRect/>
          <a:stretch>
            <a:fillRect t="-2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62792"/>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7"/>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159936483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faciliteit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5536" y="4700588"/>
            <a:ext cx="833412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7999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derzoekfaciliteiten">
    <p:bg>
      <p:bgPr>
        <a:blipFill dpi="0" rotWithShape="1">
          <a:blip r:embed="rId2" cstate="print">
            <a:lum/>
          </a:blip>
          <a:srcRect/>
          <a:stretch>
            <a:fillRect t="-1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0072"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2746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227045235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sinstitut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66506" y="1524908"/>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368509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derzoeksinstituten">
    <p:bg>
      <p:bgPr>
        <a:blipFill dpi="0" rotWithShape="1">
          <a:blip r:embed="rId2" cstate="print">
            <a:lum/>
          </a:blip>
          <a:srcRect/>
          <a:stretch>
            <a:fillRect t="-5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5536" y="1655535"/>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0841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267350688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 were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subtitle</a:t>
            </a:r>
            <a:endParaRPr lang="nl-NL" dirty="0"/>
          </a:p>
        </p:txBody>
      </p:sp>
      <p:sp>
        <p:nvSpPr>
          <p:cNvPr id="8" name="Titel 1"/>
          <p:cNvSpPr>
            <a:spLocks noGrp="1"/>
          </p:cNvSpPr>
          <p:nvPr>
            <p:ph type="ctrTitle" hasCustomPrompt="1"/>
          </p:nvPr>
        </p:nvSpPr>
        <p:spPr>
          <a:xfrm>
            <a:off x="395536" y="5097463"/>
            <a:ext cx="7795964" cy="553998"/>
          </a:xfrm>
        </p:spPr>
        <p:txBody>
          <a:bodyPr/>
          <a:lstStyle>
            <a:lvl1pPr>
              <a:defRPr sz="3600">
                <a:solidFill>
                  <a:schemeClr val="bg1"/>
                </a:solidFill>
              </a:defRPr>
            </a:lvl1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title</a:t>
            </a:r>
            <a:endParaRPr lang="nl-NL" dirty="0"/>
          </a:p>
        </p:txBody>
      </p:sp>
    </p:spTree>
    <p:extLst>
      <p:ext uri="{BB962C8B-B14F-4D97-AF65-F5344CB8AC3E}">
        <p14:creationId xmlns:p14="http://schemas.microsoft.com/office/powerpoint/2010/main" val="8426019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Hoofdstuk Internationa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4"/>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367611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rnationaal">
    <p:bg>
      <p:bgPr>
        <a:blipFill dpi="0" rotWithShape="1">
          <a:blip r:embed="rId2" cstate="print">
            <a:lum/>
          </a:blip>
          <a:srcRect/>
          <a:stretch>
            <a:fillRect t="-4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022" y="1662792"/>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5893"/>
            <a:ext cx="8326967" cy="382013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98014271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Hoofdstuk Strategie Lin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5823177"/>
            <a:ext cx="8353177" cy="553998"/>
          </a:xfrm>
        </p:spPr>
        <p:txBody>
          <a:bodyPr/>
          <a:lstStyle>
            <a:lvl1pPr>
              <a:defRPr sz="3600">
                <a:solidFill>
                  <a:schemeClr val="tx1"/>
                </a:solidFill>
              </a:defRPr>
            </a:lvl1pPr>
          </a:lstStyle>
          <a:p>
            <a:r>
              <a:rPr lang="en-GB" noProof="0" dirty="0" smtClean="0"/>
              <a:t>Click to add text</a:t>
            </a:r>
            <a:endParaRPr lang="en-GB" noProof="0" dirty="0"/>
          </a:p>
        </p:txBody>
      </p:sp>
      <p:pic>
        <p:nvPicPr>
          <p:cNvPr id="6" name="Picture 5" descr="header_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04" y="583195"/>
            <a:ext cx="9685471" cy="6029547"/>
          </a:xfrm>
          <a:prstGeom prst="rect">
            <a:avLst/>
          </a:prstGeom>
        </p:spPr>
      </p:pic>
    </p:spTree>
    <p:extLst>
      <p:ext uri="{BB962C8B-B14F-4D97-AF65-F5344CB8AC3E}">
        <p14:creationId xmlns:p14="http://schemas.microsoft.com/office/powerpoint/2010/main" val="349098723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rategie lint">
    <p:bg>
      <p:bgPr>
        <a:blipFill dpi="0" rotWithShape="1">
          <a:blip r:embed="rId2" cstate="print">
            <a:lum/>
          </a:blip>
          <a:srcRect/>
          <a:stretch>
            <a:fillRect l="-87000" t="-15000" r="-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04586"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08412"/>
          </a:xfrm>
        </p:spPr>
        <p:txBody>
          <a:bodyPr/>
          <a:lstStyle>
            <a:lvl1pPr>
              <a:defRPr sz="1800" baseline="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46596007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5"/>
            <a:ext cx="8353177" cy="553998"/>
          </a:xfrm>
        </p:spPr>
        <p:txBody>
          <a:bodyPr/>
          <a:lstStyle>
            <a:lvl1pPr>
              <a:defRPr sz="3600">
                <a:solidFill>
                  <a:schemeClr val="bg1"/>
                </a:solidFill>
              </a:defRPr>
            </a:lvl1pPr>
          </a:lstStyle>
          <a:p>
            <a:r>
              <a:rPr lang="en-US" dirty="0" smtClean="0"/>
              <a:t>Click to add title</a:t>
            </a:r>
            <a:endParaRPr lang="nl-NL"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91029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rateg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55535"/>
            <a:ext cx="8353177" cy="396875"/>
          </a:xfrm>
        </p:spPr>
        <p:txBody>
          <a:bodyPr/>
          <a:lstStyle>
            <a:lvl1pPr>
              <a:defRPr/>
            </a:lvl1pPr>
          </a:lstStyle>
          <a:p>
            <a:r>
              <a:rPr lang="en-US" dirty="0" smtClean="0"/>
              <a:t>Click to add text</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9" name="Tijdelijke aanduiding voor inhoud 5"/>
          <p:cNvSpPr>
            <a:spLocks noGrp="1"/>
          </p:cNvSpPr>
          <p:nvPr>
            <p:ph sz="quarter" idx="12" hasCustomPrompt="1"/>
          </p:nvPr>
        </p:nvSpPr>
        <p:spPr>
          <a:xfrm>
            <a:off x="419100" y="2475893"/>
            <a:ext cx="8326967" cy="382013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dirty="0" smtClean="0"/>
              <a:t>Click to add text</a:t>
            </a:r>
            <a:endParaRPr lang="nl-NL" dirty="0" smtClean="0"/>
          </a:p>
        </p:txBody>
      </p:sp>
    </p:spTree>
    <p:extLst>
      <p:ext uri="{BB962C8B-B14F-4D97-AF65-F5344CB8AC3E}">
        <p14:creationId xmlns:p14="http://schemas.microsoft.com/office/powerpoint/2010/main" val="31457469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reserve="1">
  <p:cSld name="Hoofdstuk Organisat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5"/>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87254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rganisat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63155"/>
            <a:ext cx="8353177" cy="396875"/>
          </a:xfrm>
        </p:spPr>
        <p:txBody>
          <a:bodyPr/>
          <a:lstStyle>
            <a:lvl1pPr>
              <a:defRPr/>
            </a:lvl1pPr>
          </a:lstStyle>
          <a:p>
            <a:r>
              <a:rPr lang="en-US" dirty="0" smtClean="0"/>
              <a:t>Click to edit the style</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dirty="0" smtClean="0"/>
              <a:t>Click to edit the master styles</a:t>
            </a:r>
            <a:endParaRPr lang="nl-NL" dirty="0" smtClean="0"/>
          </a:p>
        </p:txBody>
      </p:sp>
    </p:spTree>
    <p:extLst>
      <p:ext uri="{BB962C8B-B14F-4D97-AF65-F5344CB8AC3E}">
        <p14:creationId xmlns:p14="http://schemas.microsoft.com/office/powerpoint/2010/main" val="320927043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 algemeen NWO">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5" y="1657595"/>
            <a:ext cx="8353177" cy="396875"/>
          </a:xfrm>
        </p:spPr>
        <p:txBody>
          <a:bodyPr/>
          <a:lstStyle>
            <a:lvl1pPr>
              <a:defRPr/>
            </a:lvl1pPr>
          </a:lstStyle>
          <a:p>
            <a:r>
              <a:rPr lang="en-GB" noProof="0" dirty="0" smtClean="0"/>
              <a:t>Click to add title</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6" name="Tijdelijke aanduiding voor inhoud 5"/>
          <p:cNvSpPr>
            <a:spLocks noGrp="1"/>
          </p:cNvSpPr>
          <p:nvPr>
            <p:ph sz="quarter" idx="12" hasCustomPrompt="1"/>
          </p:nvPr>
        </p:nvSpPr>
        <p:spPr>
          <a:xfrm>
            <a:off x="419100" y="2478490"/>
            <a:ext cx="8326967" cy="27699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71116915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a voor veel logo's">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9723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strategie li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hasCustomPrompt="1"/>
          </p:nvPr>
        </p:nvSpPr>
        <p:spPr>
          <a:xfrm>
            <a:off x="419100" y="5097463"/>
            <a:ext cx="7772400" cy="553998"/>
          </a:xfrm>
        </p:spPr>
        <p:txBody>
          <a:bodyPr/>
          <a:lstStyle>
            <a:lvl1pPr>
              <a:defRPr sz="3600">
                <a:solidFill>
                  <a:schemeClr val="bg1"/>
                </a:solidFill>
              </a:defRPr>
            </a:lvl1pPr>
          </a:lstStyle>
          <a:p>
            <a:r>
              <a:rPr lang="en-US" dirty="0" smtClean="0"/>
              <a:t>Click to add title</a:t>
            </a:r>
            <a:endParaRPr lang="nl-NL" dirty="0"/>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subtitle</a:t>
            </a:r>
            <a:endParaRPr lang="nl-NL" dirty="0"/>
          </a:p>
        </p:txBody>
      </p:sp>
      <p:sp>
        <p:nvSpPr>
          <p:cNvPr id="8"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Tree>
    <p:extLst>
      <p:ext uri="{BB962C8B-B14F-4D97-AF65-F5344CB8AC3E}">
        <p14:creationId xmlns:p14="http://schemas.microsoft.com/office/powerpoint/2010/main" val="307024402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66351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1" descr="background.bubbletracks_2.gi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04800"/>
            <a:ext cx="9117013" cy="611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userDrawn="1"/>
        </p:nvSpPr>
        <p:spPr bwMode="auto">
          <a:xfrm>
            <a:off x="0" y="0"/>
            <a:ext cx="9144000" cy="6858000"/>
          </a:xfrm>
          <a:prstGeom prst="rect">
            <a:avLst/>
          </a:prstGeom>
          <a:gradFill rotWithShape="0">
            <a:gsLst>
              <a:gs pos="0">
                <a:srgbClr val="5E9EFF"/>
              </a:gs>
              <a:gs pos="39999">
                <a:srgbClr val="85C2FF"/>
              </a:gs>
              <a:gs pos="70000">
                <a:srgbClr val="C4D6EB"/>
              </a:gs>
              <a:gs pos="100000">
                <a:srgbClr val="FFEBFA"/>
              </a:gs>
            </a:gsLst>
            <a:lin ang="5400000"/>
          </a:gradFill>
          <a:ln w="19050" algn="ctr">
            <a:solidFill>
              <a:schemeClr val="tx1"/>
            </a:solidFill>
            <a:round/>
            <a:headEnd/>
            <a:tailEnd type="triangle" w="lg" len="lg"/>
          </a:ln>
        </p:spPr>
        <p:txBody>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en-US" altLang="en-US"/>
          </a:p>
        </p:txBody>
      </p:sp>
      <p:sp>
        <p:nvSpPr>
          <p:cNvPr id="2" name="Title 1"/>
          <p:cNvSpPr>
            <a:spLocks noGrp="1"/>
          </p:cNvSpPr>
          <p:nvPr>
            <p:ph type="title"/>
          </p:nvPr>
        </p:nvSpPr>
        <p:spPr>
          <a:xfrm>
            <a:off x="685800" y="304800"/>
            <a:ext cx="7772400" cy="457200"/>
          </a:xfrm>
          <a:prstGeom prst="rect">
            <a:avLst/>
          </a:prstGeom>
        </p:spPr>
        <p:txBody>
          <a:bodyPr/>
          <a:lstStyle>
            <a:lvl1pPr>
              <a:defRPr sz="28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85800" y="914400"/>
            <a:ext cx="7772400" cy="5334000"/>
          </a:xfrm>
          <a:prstGeom prst="rect">
            <a:avLst/>
          </a:prstGeom>
        </p:spPr>
        <p:txBody>
          <a:bodyPr/>
          <a:lstStyle>
            <a:lvl1pPr>
              <a:buNone/>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62718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dia Leeg">
    <p:bg>
      <p:bgPr>
        <a:solidFill>
          <a:schemeClr val="bg2"/>
        </a:solid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100" y="5707062"/>
            <a:ext cx="7825596"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28749766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eldia Nederlan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34548515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eldia were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
        <p:nvSpPr>
          <p:cNvPr id="8"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4882093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eldia strategie lin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419100" y="5097463"/>
            <a:ext cx="7772400"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4485419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eldia micro">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
        <p:nvSpPr>
          <p:cNvPr id="8"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0969931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Hoofdstuk algemeen NWO">
    <p:spTree>
      <p:nvGrpSpPr>
        <p:cNvPr id="1" name=""/>
        <p:cNvGrpSpPr/>
        <p:nvPr/>
      </p:nvGrpSpPr>
      <p:grpSpPr>
        <a:xfrm>
          <a:off x="0" y="0"/>
          <a:ext cx="0" cy="0"/>
          <a:chOff x="0" y="0"/>
          <a:chExt cx="0" cy="0"/>
        </a:xfrm>
      </p:grpSpPr>
      <p:sp>
        <p:nvSpPr>
          <p:cNvPr id="2" name="Titel 1"/>
          <p:cNvSpPr>
            <a:spLocks noGrp="1"/>
          </p:cNvSpPr>
          <p:nvPr>
            <p:ph type="title"/>
          </p:nvPr>
        </p:nvSpPr>
        <p:spPr>
          <a:xfrm>
            <a:off x="415170" y="1657595"/>
            <a:ext cx="8382953" cy="400110"/>
          </a:xfrm>
        </p:spPr>
        <p:txBody>
          <a:bodyPr/>
          <a:lstStyle>
            <a:lvl1pPr>
              <a:defRPr sz="2600">
                <a:solidFill>
                  <a:schemeClr val="tx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204446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lgemeen NWO">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396875"/>
          </a:xfrm>
        </p:spPr>
        <p:txBody>
          <a:bodyPr/>
          <a:lstStyle/>
          <a:p>
            <a:r>
              <a:rPr lang="en-US" smtClean="0"/>
              <a:t>Click to edit Master title style</a:t>
            </a:r>
            <a:endParaRPr lang="nl-NL" dirty="0"/>
          </a:p>
        </p:txBody>
      </p:sp>
      <p:sp>
        <p:nvSpPr>
          <p:cNvPr id="6" name="Tijdelijke aanduiding voor inhoud 5"/>
          <p:cNvSpPr>
            <a:spLocks noGrp="1"/>
          </p:cNvSpPr>
          <p:nvPr>
            <p:ph sz="quarter" idx="12"/>
          </p:nvPr>
        </p:nvSpPr>
        <p:spPr>
          <a:xfrm>
            <a:off x="419100" y="2478490"/>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a:ln/>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a:ln/>
        </p:spPr>
        <p:txBody>
          <a:bodyPr/>
          <a:lstStyle>
            <a:lvl1pPr>
              <a:defRPr/>
            </a:lvl1pPr>
          </a:lstStyle>
          <a:p>
            <a:pPr>
              <a:defRPr/>
            </a:pPr>
            <a:fld id="{8B2D4AD0-BCC5-4F90-B918-CD95151E6BC7}"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3544976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gemeen NWO twee kolommen (b)">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419100" y="1733322"/>
            <a:ext cx="4063752" cy="615553"/>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ijdelijke aanduiding voor tekst 4"/>
          <p:cNvSpPr>
            <a:spLocks noGrp="1"/>
          </p:cNvSpPr>
          <p:nvPr>
            <p:ph type="body" sz="quarter" idx="3"/>
          </p:nvPr>
        </p:nvSpPr>
        <p:spPr>
          <a:xfrm>
            <a:off x="4572000" y="1729491"/>
            <a:ext cx="4104475" cy="615553"/>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Tijdelijke aanduiding voor inhoud 5"/>
          <p:cNvSpPr>
            <a:spLocks noGrp="1"/>
          </p:cNvSpPr>
          <p:nvPr>
            <p:ph sz="quarter" idx="12"/>
          </p:nvPr>
        </p:nvSpPr>
        <p:spPr>
          <a:xfrm>
            <a:off x="432360" y="2478088"/>
            <a:ext cx="4010025" cy="382375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10" name="Tijdelijke aanduiding voor inhoud 5"/>
          <p:cNvSpPr>
            <a:spLocks noGrp="1"/>
          </p:cNvSpPr>
          <p:nvPr>
            <p:ph sz="quarter" idx="13"/>
          </p:nvPr>
        </p:nvSpPr>
        <p:spPr>
          <a:xfrm>
            <a:off x="4579257" y="2478088"/>
            <a:ext cx="4057650" cy="3804708"/>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6" name="Rectangle 30"/>
          <p:cNvSpPr>
            <a:spLocks noGrp="1" noChangeArrowheads="1"/>
          </p:cNvSpPr>
          <p:nvPr>
            <p:ph type="dt" sz="half" idx="14"/>
          </p:nvPr>
        </p:nvSpPr>
        <p:spPr>
          <a:ln/>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7" name="Rectangle 31"/>
          <p:cNvSpPr>
            <a:spLocks noGrp="1" noChangeArrowheads="1"/>
          </p:cNvSpPr>
          <p:nvPr>
            <p:ph type="sldNum" sz="quarter" idx="15"/>
          </p:nvPr>
        </p:nvSpPr>
        <p:spPr>
          <a:ln/>
        </p:spPr>
        <p:txBody>
          <a:bodyPr/>
          <a:lstStyle>
            <a:lvl1pPr>
              <a:defRPr/>
            </a:lvl1pPr>
          </a:lstStyle>
          <a:p>
            <a:pPr>
              <a:defRPr/>
            </a:pPr>
            <a:fld id="{8BB2A689-FB41-47CE-BC13-03B5B50F1FA6}"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4146532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micr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subtitle</a:t>
            </a:r>
            <a:endParaRPr lang="nl-NL" dirty="0"/>
          </a:p>
        </p:txBody>
      </p:sp>
      <p:sp>
        <p:nvSpPr>
          <p:cNvPr id="8" name="Titel 1"/>
          <p:cNvSpPr>
            <a:spLocks noGrp="1"/>
          </p:cNvSpPr>
          <p:nvPr>
            <p:ph type="ctrTitle" hasCustomPrompt="1"/>
          </p:nvPr>
        </p:nvSpPr>
        <p:spPr>
          <a:xfrm>
            <a:off x="395536" y="5097463"/>
            <a:ext cx="7795964" cy="553998"/>
          </a:xfrm>
        </p:spPr>
        <p:txBody>
          <a:bodyPr/>
          <a:lstStyle>
            <a:lvl1pPr>
              <a:defRPr sz="3600" baseline="0">
                <a:solidFill>
                  <a:schemeClr val="bg1"/>
                </a:solidFill>
              </a:defRPr>
            </a:lvl1pPr>
          </a:lstStyle>
          <a:p>
            <a:r>
              <a:rPr lang="en-US" dirty="0" smtClean="0"/>
              <a:t>Click to add title</a:t>
            </a:r>
            <a:endParaRPr lang="nl-NL" dirty="0"/>
          </a:p>
        </p:txBody>
      </p:sp>
      <p:sp>
        <p:nvSpPr>
          <p:cNvPr id="9"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Tree>
    <p:extLst>
      <p:ext uri="{BB962C8B-B14F-4D97-AF65-F5344CB8AC3E}">
        <p14:creationId xmlns:p14="http://schemas.microsoft.com/office/powerpoint/2010/main" val="30516366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81115" y="1527980"/>
            <a:ext cx="8353177" cy="553998"/>
          </a:xfrm>
          <a:noFill/>
          <a:ln>
            <a:noFill/>
          </a:ln>
        </p:spPr>
        <p:txBody>
          <a:bodyPr/>
          <a:lstStyle>
            <a:lvl1pPr>
              <a:defRPr lang="nl-NL" sz="3600" dirty="0">
                <a:solidFill>
                  <a:schemeClr val="bg1"/>
                </a:solidFill>
              </a:defRPr>
            </a:lvl1pPr>
          </a:lstStyle>
          <a:p>
            <a:pPr lvl="0"/>
            <a:r>
              <a:rPr lang="en-US" smtClean="0"/>
              <a:t>Click to edit Master title style</a:t>
            </a:r>
            <a:endParaRPr lang="nl-NL" dirty="0"/>
          </a:p>
        </p:txBody>
      </p:sp>
    </p:spTree>
    <p:extLst>
      <p:ext uri="{BB962C8B-B14F-4D97-AF65-F5344CB8AC3E}">
        <p14:creationId xmlns:p14="http://schemas.microsoft.com/office/powerpoint/2010/main" val="36012502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derzoek">
    <p:bg>
      <p:bgPr>
        <a:blipFill dpi="0" rotWithShape="0">
          <a:blip r:embed="rId2" cstate="print">
            <a:lum/>
          </a:blip>
          <a:srcRect/>
          <a:stretch>
            <a:fillRect t="-56000" b="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81116" y="1662793"/>
            <a:ext cx="8414632" cy="396875"/>
          </a:xfrm>
        </p:spPr>
        <p:txBody>
          <a:bodyPr/>
          <a:lstStyle/>
          <a:p>
            <a:r>
              <a:rPr lang="en-US" smtClean="0"/>
              <a:t>Click to edit Master title style</a:t>
            </a:r>
            <a:endParaRPr lang="nl-NL" dirty="0"/>
          </a:p>
        </p:txBody>
      </p:sp>
      <p:sp>
        <p:nvSpPr>
          <p:cNvPr id="9"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BA46AD51-7E28-4148-82E9-B7902396774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2582977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Hoofdstuk Financiering">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8136" y="1517650"/>
            <a:ext cx="8373439"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2138241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nanciering">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62793"/>
            <a:ext cx="8333500"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14DD9968-4928-4C1F-9D0F-D18A5E1D8047}"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0992480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Only" preserve="1">
  <p:cSld name="Hoofdstuk Subsidies">
    <p:bg>
      <p:bgPr>
        <a:blipFill dpi="0" rotWithShape="1">
          <a:blip r:embed="rId2" cstate="print">
            <a:lum/>
          </a:blip>
          <a:srcRect/>
          <a:stretch>
            <a:fillRect l="-3000" t="1000" r="-4000"/>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5623" y="5834063"/>
            <a:ext cx="8378465" cy="553998"/>
          </a:xfrm>
        </p:spPr>
        <p:txBody>
          <a:bodyPr/>
          <a:lstStyle>
            <a:lvl1pPr>
              <a:defRPr sz="3600">
                <a:solidFill>
                  <a:srgbClr val="FF0000"/>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11569560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ubsidies">
    <p:bg>
      <p:bgPr>
        <a:blipFill dpi="0" rotWithShape="1">
          <a:blip r:embed="rId2" cstate="print">
            <a:lum/>
          </a:blip>
          <a:srcRect/>
          <a:stretch>
            <a:fillRect l="-4000" t="-10000" r="-4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19100" y="1655536"/>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7537B145-F2C7-4444-A98F-332DAE2F4D2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8906053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Only" preserve="1">
  <p:cSld name="Hoofdstuk Competit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hasCustomPrompt="1"/>
          </p:nvPr>
        </p:nvSpPr>
        <p:spPr>
          <a:xfrm>
            <a:off x="382815" y="1524907"/>
            <a:ext cx="8407639" cy="553998"/>
          </a:xfrm>
        </p:spPr>
        <p:txBody>
          <a:bodyPr/>
          <a:lstStyle>
            <a:lvl1pPr>
              <a:defRPr sz="3600">
                <a:solidFill>
                  <a:schemeClr val="bg1"/>
                </a:solidFill>
              </a:defRPr>
            </a:lvl1pPr>
          </a:lstStyle>
          <a:p>
            <a:r>
              <a:rPr lang="en-US" dirty="0" smtClean="0"/>
              <a:t>Click to edit Master title style</a:t>
            </a:r>
            <a:endParaRPr lang="nl-NL" dirty="0"/>
          </a:p>
        </p:txBody>
      </p:sp>
    </p:spTree>
    <p:extLst>
      <p:ext uri="{BB962C8B-B14F-4D97-AF65-F5344CB8AC3E}">
        <p14:creationId xmlns:p14="http://schemas.microsoft.com/office/powerpoint/2010/main" val="2786408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mpetitie">
    <p:bg>
      <p:bgPr>
        <a:blipFill dpi="0" rotWithShape="1">
          <a:blip r:embed="rId2" cstate="print">
            <a:lum/>
          </a:blip>
          <a:srcRect/>
          <a:stretch>
            <a:fillRect t="-8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19100"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785D7559-344A-4CDC-85C4-10EA8134CA0A}"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8853726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reserve="1">
  <p:cSld name="Hoofdstuk Maatschappij">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65" y="4700588"/>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0984084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aatschappij">
    <p:bg>
      <p:bgPr>
        <a:blipFill dpi="0" rotWithShape="1">
          <a:blip r:embed="rId2" cstate="print">
            <a:lum/>
          </a:blip>
          <a:srcRect/>
          <a:stretch>
            <a:fillRect t="-2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62792"/>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B7D2F41C-4A39-41A5-A916-32B59230603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78492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dia Leeg">
    <p:bg>
      <p:bgPr>
        <a:solidFill>
          <a:schemeClr val="bg2"/>
        </a:solid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hasCustomPrompt="1"/>
          </p:nvPr>
        </p:nvSpPr>
        <p:spPr>
          <a:xfrm>
            <a:off x="395536" y="5097464"/>
            <a:ext cx="7795964" cy="560386"/>
          </a:xfr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3600">
                <a:solidFill>
                  <a:schemeClr val="bg1"/>
                </a:solidFill>
              </a:defRPr>
            </a:lvl1pPr>
          </a:lstStyle>
          <a:p>
            <a:pPr eaLnBrk="1" hangingPunct="1"/>
            <a:r>
              <a:rPr lang="en-GB" sz="3600" b="1" dirty="0" smtClean="0">
                <a:solidFill>
                  <a:srgbClr val="FFFFFF"/>
                </a:solidFill>
                <a:cs typeface="Arial" charset="0"/>
              </a:rPr>
              <a:t>Click to add title</a:t>
            </a:r>
            <a:br>
              <a:rPr lang="en-GB" sz="3600" b="1" dirty="0" smtClean="0">
                <a:solidFill>
                  <a:srgbClr val="FFFFFF"/>
                </a:solidFill>
                <a:cs typeface="Arial" charset="0"/>
              </a:rPr>
            </a:br>
            <a:endParaRPr lang="nl-NL" dirty="0"/>
          </a:p>
        </p:txBody>
      </p:sp>
      <p:sp>
        <p:nvSpPr>
          <p:cNvPr id="7"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
        <p:nvSpPr>
          <p:cNvPr id="5" name="Ondertitel 2"/>
          <p:cNvSpPr>
            <a:spLocks noGrp="1"/>
          </p:cNvSpPr>
          <p:nvPr>
            <p:ph type="subTitle" idx="1" hasCustomPrompt="1"/>
          </p:nvPr>
        </p:nvSpPr>
        <p:spPr>
          <a:xfrm>
            <a:off x="411480" y="5745005"/>
            <a:ext cx="7825596" cy="408146"/>
          </a:xfrm>
        </p:spPr>
        <p:txBody>
          <a:bodyPr/>
          <a:lstStyle>
            <a:lvl1pPr marL="0" marR="0" indent="0" algn="l" defTabSz="914400" rtl="0" eaLnBrk="1" fontAlgn="base" latinLnBrk="0" hangingPunct="1">
              <a:lnSpc>
                <a:spcPct val="100000"/>
              </a:lnSpc>
              <a:spcBef>
                <a:spcPct val="20000"/>
              </a:spcBef>
              <a:spcAft>
                <a:spcPct val="0"/>
              </a:spcAft>
              <a:buClrTx/>
              <a:buSzPct val="60000"/>
              <a:buFontTx/>
              <a:buNone/>
              <a:tabLst/>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z="2400" dirty="0" smtClean="0">
                <a:solidFill>
                  <a:srgbClr val="FFFFFF"/>
                </a:solidFill>
                <a:cs typeface="Arial" charset="0"/>
              </a:rPr>
              <a:t>Click to add subtitle</a:t>
            </a:r>
          </a:p>
          <a:p>
            <a:endParaRPr lang="nl-NL" dirty="0"/>
          </a:p>
        </p:txBody>
      </p:sp>
    </p:spTree>
    <p:extLst>
      <p:ext uri="{BB962C8B-B14F-4D97-AF65-F5344CB8AC3E}">
        <p14:creationId xmlns:p14="http://schemas.microsoft.com/office/powerpoint/2010/main" val="2348876731"/>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faciliteiten">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95536" y="4700588"/>
            <a:ext cx="833412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8189986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nderzoekfaciliteiten">
    <p:bg>
      <p:bgPr>
        <a:blipFill dpi="0" rotWithShape="1">
          <a:blip r:embed="rId2" cstate="print">
            <a:lum/>
          </a:blip>
          <a:srcRect/>
          <a:stretch>
            <a:fillRect t="-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0072"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4163092F-5F8C-4CFB-B1FE-5140921D8C6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5978831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sinstituten">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66506" y="1524908"/>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7770824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Onderzoeksinstituten">
    <p:bg>
      <p:bgPr>
        <a:blipFill dpi="0" rotWithShape="1">
          <a:blip r:embed="rId2" cstate="print">
            <a:lum/>
          </a:blip>
          <a:srcRect/>
          <a:stretch>
            <a:fillRect t="-5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5536" y="1655535"/>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A8010CA6-3F21-4327-8C75-C82C817E2932}"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4472134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Only" preserve="1">
  <p:cSld name="Hoofdstuk Internationaal">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4"/>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7081561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ernationaal">
    <p:bg>
      <p:bgPr>
        <a:blipFill dpi="0" rotWithShape="1">
          <a:blip r:embed="rId2" cstate="print">
            <a:lum/>
          </a:blip>
          <a:srcRect/>
          <a:stretch>
            <a:fillRect t="-4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81022" y="1662792"/>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5893"/>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842676ED-97EF-4771-9C4E-61326F83671F}"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376755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Lin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19100" y="5823177"/>
            <a:ext cx="8353177" cy="553998"/>
          </a:xfrm>
        </p:spPr>
        <p:txBody>
          <a:bodyPr/>
          <a:lstStyle>
            <a:lvl1pPr>
              <a:defRPr sz="3600">
                <a:solidFill>
                  <a:schemeClr val="tx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3273138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trategie Lint">
    <p:bg>
      <p:bgPr>
        <a:blipFill dpi="0" rotWithShape="1">
          <a:blip r:embed="rId2" cstate="print">
            <a:lum/>
          </a:blip>
          <a:srcRect/>
          <a:stretch>
            <a:fillRect l="-75000" t="-42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04586"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CCB85087-0FE6-4696-9CF2-C5EC4C66CFF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4610921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5"/>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9127733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trategie">
    <p:bg>
      <p:bgPr>
        <a:blipFill dpi="0" rotWithShape="1">
          <a:blip r:embed="rId2" cstate="print">
            <a:lum/>
          </a:blip>
          <a:srcRect/>
          <a:stretch>
            <a:fillRect l="-1000" t="-60000" r="-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55535"/>
            <a:ext cx="8353177" cy="396875"/>
          </a:xfrm>
        </p:spPr>
        <p:txBody>
          <a:bodyPr/>
          <a:lstStyle/>
          <a:p>
            <a:r>
              <a:rPr lang="en-US" smtClean="0"/>
              <a:t>Click to edit Master title style</a:t>
            </a:r>
            <a:endParaRPr lang="nl-NL"/>
          </a:p>
        </p:txBody>
      </p:sp>
      <p:sp>
        <p:nvSpPr>
          <p:cNvPr id="9" name="Tijdelijke aanduiding voor inhoud 5"/>
          <p:cNvSpPr>
            <a:spLocks noGrp="1"/>
          </p:cNvSpPr>
          <p:nvPr>
            <p:ph sz="quarter" idx="12"/>
          </p:nvPr>
        </p:nvSpPr>
        <p:spPr>
          <a:xfrm>
            <a:off x="419100" y="2475893"/>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A7BAAAEC-A6A1-4EAD-86F2-29D4D2DD155D}"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706994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5" y="1527980"/>
            <a:ext cx="8353177" cy="553998"/>
          </a:xfrm>
          <a:noFill/>
          <a:ln>
            <a:noFill/>
          </a:ln>
        </p:spPr>
        <p:txBody>
          <a:bodyPr vert="horz" wrap="square" lIns="0" tIns="0" rIns="0" bIns="0" numCol="1" anchor="t" anchorCtr="0" compatLnSpc="1">
            <a:prstTxWarp prst="textNoShape">
              <a:avLst/>
            </a:prstTxWarp>
            <a:spAutoFit/>
          </a:bodyPr>
          <a:lstStyle>
            <a:lvl1pPr>
              <a:defRPr lang="nl-NL" sz="3600" dirty="0">
                <a:solidFill>
                  <a:schemeClr val="bg1"/>
                </a:solidFill>
              </a:defRPr>
            </a:lvl1pPr>
          </a:lstStyle>
          <a:p>
            <a:pPr lvl="0"/>
            <a:r>
              <a:rPr lang="en-GB" dirty="0" smtClean="0"/>
              <a:t>Click to add title</a:t>
            </a:r>
            <a:endParaRPr lang="nl-NL"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376147"/>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reserve="1">
  <p:cSld name="Hoofdstuk Organisat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5"/>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5709974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rganisat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5536" y="1655535"/>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EF339CB5-09EB-4870-A42D-8DE911507AB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1860621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Voor veel logo's">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001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derzoek">
    <p:bg>
      <p:bgPr>
        <a:blipFill dpi="0" rotWithShape="1">
          <a:blip r:embed="rId2" cstate="print">
            <a:lum/>
          </a:blip>
          <a:srcRect/>
          <a:stretch>
            <a:fillRect t="-6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6" y="1662793"/>
            <a:ext cx="8414632" cy="396875"/>
          </a:xfrm>
        </p:spPr>
        <p:txBody>
          <a:bodyPr/>
          <a:lstStyle>
            <a:lvl1pPr>
              <a:defRPr baseline="0"/>
            </a:lvl1pPr>
          </a:lstStyle>
          <a:p>
            <a:r>
              <a:rPr lang="en-GB" dirty="0" smtClean="0"/>
              <a:t>Click to add text</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9" name="Tijdelijke aanduiding voor inhoud 5"/>
          <p:cNvSpPr>
            <a:spLocks noGrp="1"/>
          </p:cNvSpPr>
          <p:nvPr>
            <p:ph sz="quarter" idx="12" hasCustomPrompt="1"/>
          </p:nvPr>
        </p:nvSpPr>
        <p:spPr>
          <a:xfrm>
            <a:off x="419100" y="2478088"/>
            <a:ext cx="8326967" cy="3770312"/>
          </a:xfrm>
        </p:spPr>
        <p:txBody>
          <a:bodyPr/>
          <a:lstStyle>
            <a:lvl1pPr eaLnBrk="1" hangingPunct="1">
              <a:defRPr sz="1800" baseline="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eaLnBrk="1" hangingPunct="1"/>
            <a:r>
              <a:rPr lang="en-GB" dirty="0" smtClean="0"/>
              <a:t>Click to add text</a:t>
            </a:r>
          </a:p>
        </p:txBody>
      </p:sp>
    </p:spTree>
    <p:extLst>
      <p:ext uri="{BB962C8B-B14F-4D97-AF65-F5344CB8AC3E}">
        <p14:creationId xmlns:p14="http://schemas.microsoft.com/office/powerpoint/2010/main" val="10729114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Hoofdstuk Financier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8136" y="1517650"/>
            <a:ext cx="8373439"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38954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ncier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62793"/>
            <a:ext cx="8333500"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27699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title</a:t>
            </a:r>
          </a:p>
        </p:txBody>
      </p:sp>
    </p:spTree>
    <p:extLst>
      <p:ext uri="{BB962C8B-B14F-4D97-AF65-F5344CB8AC3E}">
        <p14:creationId xmlns:p14="http://schemas.microsoft.com/office/powerpoint/2010/main" val="21417305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gi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image" Target="../media/image3.png"/><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image" Target="../media/image1.emf"/><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theme" Target="../theme/theme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32119"/>
        </a:solidFill>
        <a:effectLst/>
      </p:bgPr>
    </p:bg>
    <p:spTree>
      <p:nvGrpSpPr>
        <p:cNvPr id="1" name=""/>
        <p:cNvGrpSpPr/>
        <p:nvPr/>
      </p:nvGrpSpPr>
      <p:grpSpPr>
        <a:xfrm>
          <a:off x="0" y="0"/>
          <a:ext cx="0" cy="0"/>
          <a:chOff x="0" y="0"/>
          <a:chExt cx="0" cy="0"/>
        </a:xfrm>
      </p:grpSpPr>
      <p:pic>
        <p:nvPicPr>
          <p:cNvPr id="2050" name="Picture 34" descr="header_3"/>
          <p:cNvPicPr>
            <a:picLocks noChangeAspect="1" noChangeArrowheads="1"/>
          </p:cNvPicPr>
          <p:nvPr userDrawn="1"/>
        </p:nvPicPr>
        <p:blipFill rotWithShape="1">
          <a:blip r:embed="rId33" cstate="print">
            <a:extLst>
              <a:ext uri="{28A0092B-C50C-407E-A947-70E740481C1C}">
                <a14:useLocalDpi xmlns:a14="http://schemas.microsoft.com/office/drawing/2010/main" val="0"/>
              </a:ext>
            </a:extLst>
          </a:blip>
          <a:srcRect t="9698"/>
          <a:stretch/>
        </p:blipFill>
        <p:spPr bwMode="auto">
          <a:xfrm>
            <a:off x="-6786" y="866272"/>
            <a:ext cx="9154800" cy="60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19100" y="1657595"/>
            <a:ext cx="8329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dirty="0" smtClean="0"/>
              <a:t>Place the title here</a:t>
            </a:r>
          </a:p>
        </p:txBody>
      </p:sp>
      <p:sp>
        <p:nvSpPr>
          <p:cNvPr id="2052" name="Rectangle 3"/>
          <p:cNvSpPr>
            <a:spLocks noGrp="1" noChangeArrowheads="1"/>
          </p:cNvSpPr>
          <p:nvPr>
            <p:ph type="body" idx="1"/>
          </p:nvPr>
        </p:nvSpPr>
        <p:spPr bwMode="auto">
          <a:xfrm>
            <a:off x="420960" y="2478088"/>
            <a:ext cx="83296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en-GB" sz="2400" dirty="0" smtClean="0">
                <a:solidFill>
                  <a:schemeClr val="bg1"/>
                </a:solidFill>
              </a:rPr>
              <a:t>Place the subtitle here</a:t>
            </a:r>
            <a:endParaRPr lang="en-GB" sz="2400" dirty="0">
              <a:solidFill>
                <a:schemeClr val="bg1"/>
              </a:solidFill>
            </a:endParaRPr>
          </a:p>
        </p:txBody>
      </p:sp>
      <p:sp>
        <p:nvSpPr>
          <p:cNvPr id="10270" name="Rectangle 30"/>
          <p:cNvSpPr>
            <a:spLocks noGrp="1" noChangeArrowheads="1"/>
          </p:cNvSpPr>
          <p:nvPr>
            <p:ph type="dt" sz="half" idx="2"/>
          </p:nvPr>
        </p:nvSpPr>
        <p:spPr bwMode="auto">
          <a:xfrm>
            <a:off x="5535613" y="6378575"/>
            <a:ext cx="2876550"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endParaRPr lang="nl-NL" dirty="0">
              <a:solidFill>
                <a:srgbClr val="DDDEDF"/>
              </a:solidFill>
            </a:endParaRPr>
          </a:p>
        </p:txBody>
      </p:sp>
      <p:sp>
        <p:nvSpPr>
          <p:cNvPr id="10271" name="Rectangle 31"/>
          <p:cNvSpPr>
            <a:spLocks noGrp="1" noChangeArrowheads="1"/>
          </p:cNvSpPr>
          <p:nvPr>
            <p:ph type="sldNum" sz="quarter" idx="4"/>
          </p:nvPr>
        </p:nvSpPr>
        <p:spPr bwMode="auto">
          <a:xfrm>
            <a:off x="8266113" y="6378575"/>
            <a:ext cx="517525"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fld id="{39DCB578-601A-4322-B008-BD1BB7FEB93B}" type="slidenum">
              <a:rPr lang="nl-NL">
                <a:solidFill>
                  <a:srgbClr val="DDDEDF"/>
                </a:solidFill>
              </a:rPr>
              <a:pPr>
                <a:defRPr/>
              </a:pPr>
              <a:t>‹#›</a:t>
            </a:fld>
            <a:endParaRPr lang="nl-NL" dirty="0">
              <a:solidFill>
                <a:srgbClr val="DDDEDF"/>
              </a:solidFill>
            </a:endParaRPr>
          </a:p>
        </p:txBody>
      </p:sp>
      <p:sp>
        <p:nvSpPr>
          <p:cNvPr id="4" name="Rectangle 3"/>
          <p:cNvSpPr/>
          <p:nvPr userDrawn="1"/>
        </p:nvSpPr>
        <p:spPr>
          <a:xfrm>
            <a:off x="0" y="874294"/>
            <a:ext cx="2029326" cy="5694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Picture 2"/>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276728" y="521368"/>
            <a:ext cx="1608219" cy="711637"/>
          </a:xfrm>
          <a:prstGeom prst="rect">
            <a:avLst/>
          </a:prstGeom>
        </p:spPr>
      </p:pic>
    </p:spTree>
    <p:extLst>
      <p:ext uri="{BB962C8B-B14F-4D97-AF65-F5344CB8AC3E}">
        <p14:creationId xmlns:p14="http://schemas.microsoft.com/office/powerpoint/2010/main" val="1261200402"/>
      </p:ext>
    </p:extLst>
  </p:cSld>
  <p:clrMap bg1="lt1" tx1="dk1" bg2="lt2" tx2="dk2" accent1="accent1" accent2="accent2" accent3="accent3" accent4="accent4" accent5="accent5" accent6="accent6" hlink="hlink" folHlink="folHlink"/>
  <p:sldLayoutIdLst>
    <p:sldLayoutId id="2147484025" r:id="rId1"/>
    <p:sldLayoutId id="2147484023" r:id="rId2"/>
    <p:sldLayoutId id="2147483960" r:id="rId3"/>
    <p:sldLayoutId id="2147483961" r:id="rId4"/>
    <p:sldLayoutId id="2147483962" r:id="rId5"/>
    <p:sldLayoutId id="2147483963" r:id="rId6"/>
    <p:sldLayoutId id="2147483965" r:id="rId7"/>
    <p:sldLayoutId id="2147483966" r:id="rId8"/>
    <p:sldLayoutId id="2147483967" r:id="rId9"/>
    <p:sldLayoutId id="2147483968" r:id="rId10"/>
    <p:sldLayoutId id="2147483969" r:id="rId11"/>
    <p:sldLayoutId id="2147483970" r:id="rId12"/>
    <p:sldLayoutId id="2147483971" r:id="rId13"/>
    <p:sldLayoutId id="2147483972" r:id="rId14"/>
    <p:sldLayoutId id="2147483973" r:id="rId15"/>
    <p:sldLayoutId id="2147483974" r:id="rId16"/>
    <p:sldLayoutId id="2147483975" r:id="rId17"/>
    <p:sldLayoutId id="2147483976" r:id="rId18"/>
    <p:sldLayoutId id="2147483977" r:id="rId19"/>
    <p:sldLayoutId id="2147483978" r:id="rId20"/>
    <p:sldLayoutId id="2147483979" r:id="rId21"/>
    <p:sldLayoutId id="2147483980" r:id="rId22"/>
    <p:sldLayoutId id="2147483981" r:id="rId23"/>
    <p:sldLayoutId id="2147483982" r:id="rId24"/>
    <p:sldLayoutId id="2147483983" r:id="rId25"/>
    <p:sldLayoutId id="2147483984" r:id="rId26"/>
    <p:sldLayoutId id="2147483985" r:id="rId27"/>
    <p:sldLayoutId id="2147483964" r:id="rId28"/>
    <p:sldLayoutId id="2147483986" r:id="rId29"/>
    <p:sldLayoutId id="2147484058" r:id="rId30"/>
    <p:sldLayoutId id="2147484059" r:id="rId31"/>
  </p:sldLayoutIdLst>
  <p:timing>
    <p:tnLst>
      <p:par>
        <p:cTn id="1" dur="indefinite" restart="never" nodeType="tmRoot"/>
      </p:par>
    </p:tnLst>
  </p:timing>
  <p:hf sldNum="0" hdr="0" ftr="0" dt="0"/>
  <p:txStyles>
    <p:titleStyle>
      <a:lvl1pPr algn="l" rtl="0" eaLnBrk="1" fontAlgn="base" hangingPunct="1">
        <a:spcBef>
          <a:spcPct val="0"/>
        </a:spcBef>
        <a:spcAft>
          <a:spcPct val="0"/>
        </a:spcAft>
        <a:defRPr sz="2600" b="1">
          <a:solidFill>
            <a:srgbClr val="E32119"/>
          </a:solidFill>
          <a:latin typeface="+mj-lt"/>
          <a:ea typeface="+mj-ea"/>
          <a:cs typeface="+mj-cs"/>
        </a:defRPr>
      </a:lvl1pPr>
      <a:lvl2pPr algn="l" rtl="0" eaLnBrk="1" fontAlgn="base" hangingPunct="1">
        <a:spcBef>
          <a:spcPct val="0"/>
        </a:spcBef>
        <a:spcAft>
          <a:spcPct val="0"/>
        </a:spcAft>
        <a:defRPr sz="2600" b="1">
          <a:solidFill>
            <a:srgbClr val="E32119"/>
          </a:solidFill>
          <a:latin typeface="Verdana" pitchFamily="34" charset="0"/>
        </a:defRPr>
      </a:lvl2pPr>
      <a:lvl3pPr algn="l" rtl="0" eaLnBrk="1" fontAlgn="base" hangingPunct="1">
        <a:spcBef>
          <a:spcPct val="0"/>
        </a:spcBef>
        <a:spcAft>
          <a:spcPct val="0"/>
        </a:spcAft>
        <a:defRPr sz="2600" b="1">
          <a:solidFill>
            <a:srgbClr val="E32119"/>
          </a:solidFill>
          <a:latin typeface="Verdana" pitchFamily="34" charset="0"/>
        </a:defRPr>
      </a:lvl3pPr>
      <a:lvl4pPr algn="l" rtl="0" eaLnBrk="1" fontAlgn="base" hangingPunct="1">
        <a:spcBef>
          <a:spcPct val="0"/>
        </a:spcBef>
        <a:spcAft>
          <a:spcPct val="0"/>
        </a:spcAft>
        <a:defRPr sz="2600" b="1">
          <a:solidFill>
            <a:srgbClr val="E32119"/>
          </a:solidFill>
          <a:latin typeface="Verdana" pitchFamily="34" charset="0"/>
        </a:defRPr>
      </a:lvl4pPr>
      <a:lvl5pPr algn="l" rtl="0" eaLnBrk="1" fontAlgn="base" hangingPunct="1">
        <a:spcBef>
          <a:spcPct val="0"/>
        </a:spcBef>
        <a:spcAft>
          <a:spcPct val="0"/>
        </a:spcAft>
        <a:defRPr sz="2600" b="1">
          <a:solidFill>
            <a:srgbClr val="E32119"/>
          </a:solidFill>
          <a:latin typeface="Verdana" pitchFamily="34" charset="0"/>
        </a:defRPr>
      </a:lvl5pPr>
      <a:lvl6pPr marL="457200" algn="l" rtl="0" eaLnBrk="1" fontAlgn="base" hangingPunct="1">
        <a:spcBef>
          <a:spcPct val="0"/>
        </a:spcBef>
        <a:spcAft>
          <a:spcPct val="0"/>
        </a:spcAft>
        <a:defRPr sz="2600" b="1">
          <a:solidFill>
            <a:srgbClr val="E32119"/>
          </a:solidFill>
          <a:latin typeface="Verdana" pitchFamily="34" charset="0"/>
        </a:defRPr>
      </a:lvl6pPr>
      <a:lvl7pPr marL="914400" algn="l" rtl="0" eaLnBrk="1" fontAlgn="base" hangingPunct="1">
        <a:spcBef>
          <a:spcPct val="0"/>
        </a:spcBef>
        <a:spcAft>
          <a:spcPct val="0"/>
        </a:spcAft>
        <a:defRPr sz="2600" b="1">
          <a:solidFill>
            <a:srgbClr val="E32119"/>
          </a:solidFill>
          <a:latin typeface="Verdana" pitchFamily="34" charset="0"/>
        </a:defRPr>
      </a:lvl7pPr>
      <a:lvl8pPr marL="1371600" algn="l" rtl="0" eaLnBrk="1" fontAlgn="base" hangingPunct="1">
        <a:spcBef>
          <a:spcPct val="0"/>
        </a:spcBef>
        <a:spcAft>
          <a:spcPct val="0"/>
        </a:spcAft>
        <a:defRPr sz="2600" b="1">
          <a:solidFill>
            <a:srgbClr val="E32119"/>
          </a:solidFill>
          <a:latin typeface="Verdana" pitchFamily="34" charset="0"/>
        </a:defRPr>
      </a:lvl8pPr>
      <a:lvl9pPr marL="1828800" algn="l" rtl="0" eaLnBrk="1" fontAlgn="base" hangingPunct="1">
        <a:spcBef>
          <a:spcPct val="0"/>
        </a:spcBef>
        <a:spcAft>
          <a:spcPct val="0"/>
        </a:spcAft>
        <a:defRPr sz="2600" b="1">
          <a:solidFill>
            <a:srgbClr val="E32119"/>
          </a:solidFill>
          <a:latin typeface="Verdana" pitchFamily="34" charset="0"/>
        </a:defRPr>
      </a:lvl9pPr>
    </p:titleStyle>
    <p:bodyStyle>
      <a:lvl1pPr marL="261938" indent="-261938" algn="l" rtl="0" eaLnBrk="1" fontAlgn="base" hangingPunct="1">
        <a:spcBef>
          <a:spcPct val="20000"/>
        </a:spcBef>
        <a:spcAft>
          <a:spcPct val="0"/>
        </a:spcAft>
        <a:buSzPct val="60000"/>
        <a:buBlip>
          <a:blip r:embed="rId35"/>
        </a:buBlip>
        <a:defRPr sz="18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32119"/>
        </a:solidFill>
        <a:effectLst/>
      </p:bgPr>
    </p:bg>
    <p:spTree>
      <p:nvGrpSpPr>
        <p:cNvPr id="1" name=""/>
        <p:cNvGrpSpPr/>
        <p:nvPr/>
      </p:nvGrpSpPr>
      <p:grpSpPr>
        <a:xfrm>
          <a:off x="0" y="0"/>
          <a:ext cx="0" cy="0"/>
          <a:chOff x="0" y="0"/>
          <a:chExt cx="0" cy="0"/>
        </a:xfrm>
      </p:grpSpPr>
      <p:pic>
        <p:nvPicPr>
          <p:cNvPr id="1026" name="Picture 34" descr="header_3"/>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350" y="219075"/>
            <a:ext cx="9155113" cy="667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19100" y="1657350"/>
            <a:ext cx="8329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GB" smtClean="0"/>
          </a:p>
        </p:txBody>
      </p:sp>
      <p:sp>
        <p:nvSpPr>
          <p:cNvPr id="1028" name="Rectangle 3"/>
          <p:cNvSpPr>
            <a:spLocks noGrp="1" noChangeArrowheads="1"/>
          </p:cNvSpPr>
          <p:nvPr>
            <p:ph type="body" idx="1"/>
          </p:nvPr>
        </p:nvSpPr>
        <p:spPr bwMode="auto">
          <a:xfrm>
            <a:off x="420688" y="2478088"/>
            <a:ext cx="83296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GB" smtClean="0"/>
          </a:p>
        </p:txBody>
      </p:sp>
      <p:sp>
        <p:nvSpPr>
          <p:cNvPr id="10270" name="Rectangle 30"/>
          <p:cNvSpPr>
            <a:spLocks noGrp="1" noChangeArrowheads="1"/>
          </p:cNvSpPr>
          <p:nvPr>
            <p:ph type="dt" sz="half" idx="2"/>
          </p:nvPr>
        </p:nvSpPr>
        <p:spPr bwMode="auto">
          <a:xfrm>
            <a:off x="5535613" y="6378575"/>
            <a:ext cx="2876550"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r>
              <a:rPr lang="en-US" smtClean="0">
                <a:solidFill>
                  <a:srgbClr val="DDDEDF"/>
                </a:solidFill>
              </a:rPr>
              <a:t>8-6-2011</a:t>
            </a:r>
            <a:endParaRPr lang="nl-NL" dirty="0">
              <a:solidFill>
                <a:srgbClr val="DDDEDF"/>
              </a:solidFill>
            </a:endParaRPr>
          </a:p>
        </p:txBody>
      </p:sp>
      <p:sp>
        <p:nvSpPr>
          <p:cNvPr id="10271" name="Rectangle 31"/>
          <p:cNvSpPr>
            <a:spLocks noGrp="1" noChangeArrowheads="1"/>
          </p:cNvSpPr>
          <p:nvPr>
            <p:ph type="sldNum" sz="quarter" idx="4"/>
          </p:nvPr>
        </p:nvSpPr>
        <p:spPr bwMode="auto">
          <a:xfrm>
            <a:off x="8266113" y="6378575"/>
            <a:ext cx="517525"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fld id="{2EBF375E-63A0-40BE-BB27-D625F81A2BC3}"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149394854"/>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 id="2147484046" r:id="rId20"/>
    <p:sldLayoutId id="2147484047" r:id="rId21"/>
    <p:sldLayoutId id="2147484048" r:id="rId22"/>
    <p:sldLayoutId id="2147484049" r:id="rId23"/>
    <p:sldLayoutId id="2147484050" r:id="rId24"/>
    <p:sldLayoutId id="2147484051" r:id="rId25"/>
    <p:sldLayoutId id="2147484052" r:id="rId26"/>
    <p:sldLayoutId id="2147484053" r:id="rId27"/>
    <p:sldLayoutId id="2147484054" r:id="rId28"/>
    <p:sldLayoutId id="2147484055" r:id="rId29"/>
    <p:sldLayoutId id="2147484056" r:id="rId30"/>
    <p:sldLayoutId id="2147484057" r:id="rId3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2600" b="1">
          <a:solidFill>
            <a:srgbClr val="E32119"/>
          </a:solidFill>
          <a:latin typeface="+mj-lt"/>
          <a:ea typeface="+mj-ea"/>
          <a:cs typeface="+mj-cs"/>
        </a:defRPr>
      </a:lvl1pPr>
      <a:lvl2pPr algn="l" rtl="0" eaLnBrk="0" fontAlgn="base" hangingPunct="0">
        <a:spcBef>
          <a:spcPct val="0"/>
        </a:spcBef>
        <a:spcAft>
          <a:spcPct val="0"/>
        </a:spcAft>
        <a:defRPr sz="2600" b="1">
          <a:solidFill>
            <a:srgbClr val="E32119"/>
          </a:solidFill>
          <a:latin typeface="Verdana" pitchFamily="34" charset="0"/>
        </a:defRPr>
      </a:lvl2pPr>
      <a:lvl3pPr algn="l" rtl="0" eaLnBrk="0" fontAlgn="base" hangingPunct="0">
        <a:spcBef>
          <a:spcPct val="0"/>
        </a:spcBef>
        <a:spcAft>
          <a:spcPct val="0"/>
        </a:spcAft>
        <a:defRPr sz="2600" b="1">
          <a:solidFill>
            <a:srgbClr val="E32119"/>
          </a:solidFill>
          <a:latin typeface="Verdana" pitchFamily="34" charset="0"/>
        </a:defRPr>
      </a:lvl3pPr>
      <a:lvl4pPr algn="l" rtl="0" eaLnBrk="0" fontAlgn="base" hangingPunct="0">
        <a:spcBef>
          <a:spcPct val="0"/>
        </a:spcBef>
        <a:spcAft>
          <a:spcPct val="0"/>
        </a:spcAft>
        <a:defRPr sz="2600" b="1">
          <a:solidFill>
            <a:srgbClr val="E32119"/>
          </a:solidFill>
          <a:latin typeface="Verdana" pitchFamily="34" charset="0"/>
        </a:defRPr>
      </a:lvl4pPr>
      <a:lvl5pPr algn="l" rtl="0" eaLnBrk="0" fontAlgn="base" hangingPunct="0">
        <a:spcBef>
          <a:spcPct val="0"/>
        </a:spcBef>
        <a:spcAft>
          <a:spcPct val="0"/>
        </a:spcAft>
        <a:defRPr sz="2600" b="1">
          <a:solidFill>
            <a:srgbClr val="E32119"/>
          </a:solidFill>
          <a:latin typeface="Verdana" pitchFamily="34" charset="0"/>
        </a:defRPr>
      </a:lvl5pPr>
      <a:lvl6pPr marL="457200" algn="l" rtl="0" eaLnBrk="1" fontAlgn="base" hangingPunct="1">
        <a:spcBef>
          <a:spcPct val="0"/>
        </a:spcBef>
        <a:spcAft>
          <a:spcPct val="0"/>
        </a:spcAft>
        <a:defRPr sz="2600" b="1">
          <a:solidFill>
            <a:srgbClr val="E32119"/>
          </a:solidFill>
          <a:latin typeface="Verdana" pitchFamily="34" charset="0"/>
        </a:defRPr>
      </a:lvl6pPr>
      <a:lvl7pPr marL="914400" algn="l" rtl="0" eaLnBrk="1" fontAlgn="base" hangingPunct="1">
        <a:spcBef>
          <a:spcPct val="0"/>
        </a:spcBef>
        <a:spcAft>
          <a:spcPct val="0"/>
        </a:spcAft>
        <a:defRPr sz="2600" b="1">
          <a:solidFill>
            <a:srgbClr val="E32119"/>
          </a:solidFill>
          <a:latin typeface="Verdana" pitchFamily="34" charset="0"/>
        </a:defRPr>
      </a:lvl7pPr>
      <a:lvl8pPr marL="1371600" algn="l" rtl="0" eaLnBrk="1" fontAlgn="base" hangingPunct="1">
        <a:spcBef>
          <a:spcPct val="0"/>
        </a:spcBef>
        <a:spcAft>
          <a:spcPct val="0"/>
        </a:spcAft>
        <a:defRPr sz="2600" b="1">
          <a:solidFill>
            <a:srgbClr val="E32119"/>
          </a:solidFill>
          <a:latin typeface="Verdana" pitchFamily="34" charset="0"/>
        </a:defRPr>
      </a:lvl8pPr>
      <a:lvl9pPr marL="1828800" algn="l" rtl="0" eaLnBrk="1" fontAlgn="base" hangingPunct="1">
        <a:spcBef>
          <a:spcPct val="0"/>
        </a:spcBef>
        <a:spcAft>
          <a:spcPct val="0"/>
        </a:spcAft>
        <a:defRPr sz="2600" b="1">
          <a:solidFill>
            <a:srgbClr val="E32119"/>
          </a:solidFill>
          <a:latin typeface="Verdana" pitchFamily="34" charset="0"/>
        </a:defRPr>
      </a:lvl9pPr>
    </p:titleStyle>
    <p:bodyStyle>
      <a:lvl1pPr marL="261938" indent="-261938" algn="l" rtl="0" eaLnBrk="0" fontAlgn="base" hangingPunct="0">
        <a:spcBef>
          <a:spcPct val="20000"/>
        </a:spcBef>
        <a:spcAft>
          <a:spcPct val="0"/>
        </a:spcAft>
        <a:buSzPct val="60000"/>
        <a:buBlip>
          <a:blip r:embed="rId34"/>
        </a:buBlip>
        <a:defRPr>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gif"/><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5" Type="http://schemas.openxmlformats.org/officeDocument/2006/relationships/image" Target="../media/image46.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51.pn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9.xml"/><Relationship Id="rId1" Type="http://schemas.openxmlformats.org/officeDocument/2006/relationships/video" Target="file:///C:\Users\nguest\Desktop\Niels\particle_event_full_ns.avi"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4.jpeg"/><Relationship Id="rId1" Type="http://schemas.openxmlformats.org/officeDocument/2006/relationships/slideLayout" Target="../slideLayouts/slideLayout28.xml"/><Relationship Id="rId6" Type="http://schemas.openxmlformats.org/officeDocument/2006/relationships/image" Target="../media/image55.jpeg"/><Relationship Id="rId5" Type="http://schemas.openxmlformats.org/officeDocument/2006/relationships/image" Target="../media/image45.jpe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image" Target="../media/image66.png"/><Relationship Id="rId3" Type="http://schemas.openxmlformats.org/officeDocument/2006/relationships/image" Target="../media/image56.jpeg"/><Relationship Id="rId7" Type="http://schemas.openxmlformats.org/officeDocument/2006/relationships/image" Target="../media/image60.wmf"/><Relationship Id="rId12" Type="http://schemas.openxmlformats.org/officeDocument/2006/relationships/image" Target="../media/image65.wmf"/><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59.wmf"/><Relationship Id="rId11" Type="http://schemas.openxmlformats.org/officeDocument/2006/relationships/image" Target="../media/image64.wmf"/><Relationship Id="rId5" Type="http://schemas.openxmlformats.org/officeDocument/2006/relationships/image" Target="../media/image58.wmf"/><Relationship Id="rId15" Type="http://schemas.openxmlformats.org/officeDocument/2006/relationships/image" Target="../media/image68.jpeg"/><Relationship Id="rId10" Type="http://schemas.openxmlformats.org/officeDocument/2006/relationships/image" Target="../media/image63.wmf"/><Relationship Id="rId4" Type="http://schemas.openxmlformats.org/officeDocument/2006/relationships/image" Target="../media/image57.wmf"/><Relationship Id="rId9" Type="http://schemas.openxmlformats.org/officeDocument/2006/relationships/image" Target="../media/image62.wmf"/><Relationship Id="rId1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7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8.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7" name="Rectangle 6"/>
          <p:cNvSpPr/>
          <p:nvPr/>
        </p:nvSpPr>
        <p:spPr>
          <a:xfrm>
            <a:off x="0" y="4048546"/>
            <a:ext cx="9144000" cy="2809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p:txBody>
          <a:bodyPr/>
          <a:lstStyle/>
          <a:p>
            <a:r>
              <a:rPr lang="nl-NL" dirty="0" err="1" smtClean="0"/>
              <a:t>Higgs</a:t>
            </a:r>
            <a:r>
              <a:rPr lang="nl-NL" dirty="0" smtClean="0"/>
              <a:t> en </a:t>
            </a:r>
            <a:r>
              <a:rPr lang="nl-NL" dirty="0" err="1" smtClean="0"/>
              <a:t>anti-materie</a:t>
            </a:r>
            <a:endParaRPr lang="nl-NL" dirty="0"/>
          </a:p>
        </p:txBody>
      </p:sp>
      <p:sp>
        <p:nvSpPr>
          <p:cNvPr id="3" name="Ondertitel 2"/>
          <p:cNvSpPr>
            <a:spLocks noGrp="1"/>
          </p:cNvSpPr>
          <p:nvPr>
            <p:ph type="subTitle" idx="1"/>
          </p:nvPr>
        </p:nvSpPr>
        <p:spPr>
          <a:xfrm>
            <a:off x="419099" y="5707062"/>
            <a:ext cx="7802033" cy="609398"/>
          </a:xfrm>
        </p:spPr>
        <p:txBody>
          <a:bodyPr/>
          <a:lstStyle/>
          <a:p>
            <a:r>
              <a:rPr lang="nl-NL" dirty="0"/>
              <a:t>HOE DE HIGGS HET VERSCHIL </a:t>
            </a:r>
            <a:r>
              <a:rPr lang="nl-NL" dirty="0" smtClean="0"/>
              <a:t>MAAKT</a:t>
            </a:r>
          </a:p>
          <a:p>
            <a:pPr algn="r"/>
            <a:r>
              <a:rPr lang="nl-NL" dirty="0" smtClean="0"/>
              <a:t>Niels </a:t>
            </a:r>
            <a:r>
              <a:rPr lang="nl-NL" dirty="0" err="1" smtClean="0"/>
              <a:t>Tuning</a:t>
            </a:r>
            <a:endParaRPr lang="nl-NL" dirty="0"/>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3937" y="0"/>
            <a:ext cx="1905409" cy="1952771"/>
          </a:xfrm>
          <a:prstGeom prst="rect">
            <a:avLst/>
          </a:prstGeom>
        </p:spPr>
      </p:pic>
      <p:sp>
        <p:nvSpPr>
          <p:cNvPr id="4" name="TextBox 3"/>
          <p:cNvSpPr txBox="1"/>
          <p:nvPr/>
        </p:nvSpPr>
        <p:spPr>
          <a:xfrm>
            <a:off x="6863937" y="0"/>
            <a:ext cx="1835001" cy="1600438"/>
          </a:xfrm>
          <a:prstGeom prst="rect">
            <a:avLst/>
          </a:prstGeom>
          <a:solidFill>
            <a:schemeClr val="accent1"/>
          </a:solidFill>
        </p:spPr>
        <p:txBody>
          <a:bodyPr wrap="square" rtlCol="0">
            <a:spAutoFit/>
          </a:bodyPr>
          <a:lstStyle/>
          <a:p>
            <a:pPr algn="ctr"/>
            <a:endParaRPr lang="nl-NL" sz="1900" dirty="0" smtClean="0">
              <a:solidFill>
                <a:schemeClr val="bg1"/>
              </a:solidFill>
            </a:endParaRPr>
          </a:p>
          <a:p>
            <a:pPr algn="ctr"/>
            <a:r>
              <a:rPr lang="nl-NL" sz="1900" dirty="0" smtClean="0">
                <a:solidFill>
                  <a:schemeClr val="bg1"/>
                </a:solidFill>
                <a:effectLst>
                  <a:outerShdw blurRad="38100" dist="38100" dir="2700000" algn="tl">
                    <a:srgbClr val="000000">
                      <a:alpha val="43137"/>
                    </a:srgbClr>
                  </a:outerShdw>
                </a:effectLst>
              </a:rPr>
              <a:t>NNV</a:t>
            </a:r>
            <a:r>
              <a:rPr lang="nl-NL" sz="1900" dirty="0" smtClean="0">
                <a:solidFill>
                  <a:schemeClr val="bg1"/>
                </a:solidFill>
                <a:effectLst>
                  <a:outerShdw blurRad="38100" dist="38100" dir="2700000" algn="tl">
                    <a:srgbClr val="000000">
                      <a:alpha val="43137"/>
                    </a:srgbClr>
                  </a:outerShdw>
                </a:effectLst>
              </a:rPr>
              <a:t> </a:t>
            </a:r>
            <a:r>
              <a:rPr lang="nl-NL" sz="1900" dirty="0" smtClean="0">
                <a:solidFill>
                  <a:schemeClr val="bg1"/>
                </a:solidFill>
                <a:effectLst>
                  <a:outerShdw blurRad="38100" dist="38100" dir="2700000" algn="tl">
                    <a:srgbClr val="000000">
                      <a:alpha val="43137"/>
                    </a:srgbClr>
                  </a:outerShdw>
                </a:effectLst>
              </a:rPr>
              <a:t>@ CERN</a:t>
            </a:r>
          </a:p>
          <a:p>
            <a:pPr algn="ctr"/>
            <a:endParaRPr lang="nl-NL" sz="2000" dirty="0" smtClean="0">
              <a:solidFill>
                <a:schemeClr val="bg1"/>
              </a:solidFill>
            </a:endParaRPr>
          </a:p>
          <a:p>
            <a:pPr algn="ctr"/>
            <a:r>
              <a:rPr lang="nl-NL" sz="2000" dirty="0" smtClean="0">
                <a:solidFill>
                  <a:schemeClr val="bg1"/>
                </a:solidFill>
              </a:rPr>
              <a:t>30 sep</a:t>
            </a:r>
            <a:r>
              <a:rPr lang="nl-NL" sz="2000" dirty="0" smtClean="0">
                <a:solidFill>
                  <a:schemeClr val="bg1"/>
                </a:solidFill>
              </a:rPr>
              <a:t> 2015</a:t>
            </a:r>
            <a:endParaRPr lang="nl-NL" sz="2000" dirty="0" smtClean="0">
              <a:solidFill>
                <a:schemeClr val="bg1"/>
              </a:solidFill>
            </a:endParaRPr>
          </a:p>
          <a:p>
            <a:pPr algn="ctr"/>
            <a:endParaRPr lang="nl-NL" sz="2000" dirty="0">
              <a:solidFill>
                <a:schemeClr val="bg1"/>
              </a:solidFill>
            </a:endParaRPr>
          </a:p>
        </p:txBody>
      </p:sp>
      <p:pic>
        <p:nvPicPr>
          <p:cNvPr id="10" name="Picture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196" y="3336447"/>
            <a:ext cx="3282390" cy="1451509"/>
          </a:xfrm>
          <a:prstGeom prst="rect">
            <a:avLst/>
          </a:prstGeom>
        </p:spPr>
      </p:pic>
    </p:spTree>
    <p:extLst>
      <p:ext uri="{BB962C8B-B14F-4D97-AF65-F5344CB8AC3E}">
        <p14:creationId xmlns:p14="http://schemas.microsoft.com/office/powerpoint/2010/main" val="3912783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53" y="1357256"/>
            <a:ext cx="8950817" cy="5423470"/>
          </a:xfrm>
          <a:prstGeom prst="rect">
            <a:avLst/>
          </a:prstGeom>
        </p:spPr>
      </p:pic>
      <p:sp>
        <p:nvSpPr>
          <p:cNvPr id="3" name="Title 1"/>
          <p:cNvSpPr txBox="1">
            <a:spLocks/>
          </p:cNvSpPr>
          <p:nvPr/>
        </p:nvSpPr>
        <p:spPr>
          <a:xfrm>
            <a:off x="450763" y="-3783"/>
            <a:ext cx="8353177" cy="1703794"/>
          </a:xfrm>
          <a:prstGeom prst="rect">
            <a:avLst/>
          </a:prstGeom>
        </p:spPr>
        <p:txBody>
          <a:bodyPr/>
          <a:lstStyle/>
          <a:p>
            <a:pPr lvl="0">
              <a:defRPr/>
            </a:pPr>
            <a:r>
              <a:rPr kumimoji="0" lang="nl-NL" sz="2400" i="0" u="none" strike="noStrike" kern="0" cap="none" spc="0" normalizeH="0" baseline="0" noProof="0" dirty="0" smtClean="0">
                <a:ln>
                  <a:noFill/>
                </a:ln>
                <a:solidFill>
                  <a:srgbClr val="E32119"/>
                </a:solidFill>
                <a:effectLst/>
                <a:uLnTx/>
                <a:uFillTx/>
                <a:latin typeface="+mj-lt"/>
                <a:ea typeface="+mj-ea"/>
                <a:cs typeface="+mj-cs"/>
              </a:rPr>
              <a:t>“</a:t>
            </a:r>
            <a:r>
              <a:rPr lang="nl-NL" sz="2400" i="1" kern="0" dirty="0" smtClean="0">
                <a:solidFill>
                  <a:srgbClr val="E32119"/>
                </a:solidFill>
                <a:latin typeface="+mj-lt"/>
                <a:ea typeface="+mj-ea"/>
                <a:cs typeface="+mj-cs"/>
              </a:rPr>
              <a:t>Wij zwemmen in een oceaan van </a:t>
            </a:r>
            <a:r>
              <a:rPr lang="nl-NL" sz="2400" i="1" kern="0" dirty="0" err="1" smtClean="0">
                <a:solidFill>
                  <a:srgbClr val="E32119"/>
                </a:solidFill>
                <a:latin typeface="+mj-lt"/>
                <a:ea typeface="+mj-ea"/>
                <a:cs typeface="+mj-cs"/>
              </a:rPr>
              <a:t>Higgs</a:t>
            </a:r>
            <a:r>
              <a:rPr lang="nl-NL" sz="2400" i="1" kern="0" dirty="0" smtClean="0">
                <a:solidFill>
                  <a:srgbClr val="E32119"/>
                </a:solidFill>
                <a:latin typeface="+mj-lt"/>
                <a:ea typeface="+mj-ea"/>
                <a:cs typeface="+mj-cs"/>
              </a:rPr>
              <a:t> deeltjes,  </a:t>
            </a:r>
          </a:p>
          <a:p>
            <a:pPr lvl="0">
              <a:defRPr/>
            </a:pPr>
            <a:r>
              <a:rPr lang="nl-NL" sz="2400" i="1" kern="0" dirty="0" smtClean="0">
                <a:solidFill>
                  <a:srgbClr val="E32119"/>
                </a:solidFill>
                <a:latin typeface="+mj-lt"/>
                <a:ea typeface="+mj-ea"/>
                <a:cs typeface="+mj-cs"/>
              </a:rPr>
              <a:t>… alsof we vissen zijn en nu hebben vastgesteld dat</a:t>
            </a:r>
            <a:r>
              <a:rPr lang="nl-NL" sz="3600" i="1" kern="0" dirty="0" smtClean="0">
                <a:solidFill>
                  <a:srgbClr val="E32119"/>
                </a:solidFill>
                <a:latin typeface="+mj-lt"/>
                <a:ea typeface="+mj-ea"/>
                <a:cs typeface="+mj-cs"/>
              </a:rPr>
              <a:t> </a:t>
            </a:r>
            <a:r>
              <a:rPr lang="nl-NL" sz="2400" i="1" kern="0" dirty="0" smtClean="0">
                <a:solidFill>
                  <a:srgbClr val="E32119"/>
                </a:solidFill>
                <a:latin typeface="+mj-lt"/>
                <a:ea typeface="+mj-ea"/>
                <a:cs typeface="+mj-cs"/>
              </a:rPr>
              <a:t>er water om ons heen is.” </a:t>
            </a:r>
          </a:p>
          <a:p>
            <a:pPr lvl="0">
              <a:defRPr/>
            </a:pPr>
            <a:endParaRPr kumimoji="0" lang="nl-NL" sz="1200" i="0" u="none" strike="noStrike" kern="0" cap="none" spc="0" normalizeH="0" noProof="0" dirty="0" smtClean="0">
              <a:ln>
                <a:noFill/>
              </a:ln>
              <a:solidFill>
                <a:srgbClr val="E32119"/>
              </a:solidFill>
              <a:effectLst/>
              <a:uLnTx/>
              <a:uFillTx/>
              <a:latin typeface="+mj-lt"/>
              <a:ea typeface="+mj-ea"/>
              <a:cs typeface="+mj-cs"/>
            </a:endParaRPr>
          </a:p>
          <a:p>
            <a:pPr lvl="0" algn="r">
              <a:defRPr/>
            </a:pPr>
            <a:r>
              <a:rPr kumimoji="0" lang="nl-NL" sz="1200" i="0" u="none" strike="noStrike" kern="0" cap="none" spc="0" normalizeH="0" noProof="0" dirty="0" smtClean="0">
                <a:ln>
                  <a:noFill/>
                </a:ln>
                <a:solidFill>
                  <a:srgbClr val="E32119"/>
                </a:solidFill>
                <a:effectLst/>
                <a:uLnTx/>
                <a:uFillTx/>
                <a:latin typeface="+mj-lt"/>
                <a:ea typeface="+mj-ea"/>
                <a:cs typeface="+mj-cs"/>
              </a:rPr>
              <a:t>Prof. Robbert Dijkgraaf</a:t>
            </a:r>
            <a:endParaRPr kumimoji="0" lang="nl-NL" sz="1200" i="0" u="none" strike="noStrike" kern="0" cap="none" spc="0" normalizeH="0" baseline="0" noProof="0" dirty="0">
              <a:ln>
                <a:noFill/>
              </a:ln>
              <a:solidFill>
                <a:srgbClr val="E32119"/>
              </a:solidFill>
              <a:effectLst/>
              <a:uLnTx/>
              <a:uFillTx/>
              <a:latin typeface="+mj-lt"/>
              <a:ea typeface="+mj-ea"/>
              <a:cs typeface="+mj-cs"/>
            </a:endParaRPr>
          </a:p>
        </p:txBody>
      </p:sp>
    </p:spTree>
    <p:extLst>
      <p:ext uri="{BB962C8B-B14F-4D97-AF65-F5344CB8AC3E}">
        <p14:creationId xmlns:p14="http://schemas.microsoft.com/office/powerpoint/2010/main" val="1760781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smtClean="0"/>
              <a:t>Hoe de Higgs het </a:t>
            </a:r>
            <a:r>
              <a:rPr lang="en-GB" sz="3200" i="1" dirty="0" err="1" smtClean="0"/>
              <a:t>verschil</a:t>
            </a:r>
            <a:r>
              <a:rPr lang="en-GB" sz="3200" b="0" dirty="0" smtClean="0"/>
              <a:t> </a:t>
            </a:r>
            <a:r>
              <a:rPr lang="en-GB" sz="3200" b="0" dirty="0" err="1" smtClean="0"/>
              <a:t>maakt</a:t>
            </a:r>
            <a:endParaRPr lang="en-GB" sz="3200" b="0"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solidFill>
                  <a:schemeClr val="bg1">
                    <a:lumMod val="50000"/>
                  </a:schemeClr>
                </a:solidFill>
              </a:rPr>
              <a:t>Waarom is het </a:t>
            </a:r>
            <a:r>
              <a:rPr lang="nl-NL" sz="2400" dirty="0" err="1" smtClean="0">
                <a:solidFill>
                  <a:schemeClr val="bg1">
                    <a:lumMod val="50000"/>
                  </a:schemeClr>
                </a:solidFill>
              </a:rPr>
              <a:t>Higgs</a:t>
            </a:r>
            <a:r>
              <a:rPr lang="nl-NL" sz="2400" dirty="0" smtClean="0">
                <a:solidFill>
                  <a:schemeClr val="bg1">
                    <a:lumMod val="50000"/>
                  </a:schemeClr>
                </a:solidFill>
              </a:rPr>
              <a:t> deeltje zo bijzonder?</a:t>
            </a:r>
          </a:p>
          <a:p>
            <a:endParaRPr lang="nl-NL" sz="2400" dirty="0" smtClean="0"/>
          </a:p>
          <a:p>
            <a:endParaRPr lang="nl-NL" sz="2400" dirty="0" smtClean="0"/>
          </a:p>
          <a:p>
            <a:r>
              <a:rPr lang="nl-NL" sz="2400" dirty="0" smtClean="0"/>
              <a:t>De verdwenen </a:t>
            </a:r>
            <a:r>
              <a:rPr lang="nl-NL" sz="2400" dirty="0" err="1" smtClean="0"/>
              <a:t>anti-materie</a:t>
            </a:r>
            <a:endParaRPr lang="nl-NL" sz="2400" dirty="0" smtClean="0"/>
          </a:p>
          <a:p>
            <a:endParaRPr lang="nl-NL" sz="2400" dirty="0"/>
          </a:p>
          <a:p>
            <a:endParaRPr lang="nl-NL" sz="2400" dirty="0" smtClean="0"/>
          </a:p>
          <a:p>
            <a:r>
              <a:rPr lang="nl-NL" sz="2400" dirty="0" smtClean="0">
                <a:solidFill>
                  <a:schemeClr val="bg1">
                    <a:lumMod val="50000"/>
                  </a:schemeClr>
                </a:solidFill>
              </a:rPr>
              <a:t>De </a:t>
            </a:r>
            <a:r>
              <a:rPr lang="nl-NL" sz="2400" dirty="0" err="1" smtClean="0">
                <a:solidFill>
                  <a:schemeClr val="bg1">
                    <a:lumMod val="50000"/>
                  </a:schemeClr>
                </a:solidFill>
              </a:rPr>
              <a:t>LHCb</a:t>
            </a:r>
            <a:r>
              <a:rPr lang="nl-NL" sz="2400" dirty="0" smtClean="0">
                <a:solidFill>
                  <a:schemeClr val="bg1">
                    <a:lumMod val="50000"/>
                  </a:schemeClr>
                </a:solidFill>
              </a:rPr>
              <a:t> detector</a:t>
            </a:r>
          </a:p>
          <a:p>
            <a:endParaRPr lang="nl-NL"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lue-Planet-Eart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326524" y="36486"/>
            <a:ext cx="6954591" cy="523220"/>
          </a:xfrm>
          <a:prstGeom prst="rect">
            <a:avLst/>
          </a:prstGeom>
          <a:noFill/>
        </p:spPr>
        <p:txBody>
          <a:bodyPr wrap="square" rtlCol="0">
            <a:spAutoFit/>
          </a:bodyPr>
          <a:lstStyle/>
          <a:p>
            <a:pPr algn="ctr"/>
            <a:r>
              <a:rPr lang="nl-NL" sz="2800" dirty="0" smtClean="0">
                <a:solidFill>
                  <a:schemeClr val="bg1"/>
                </a:solidFill>
                <a:effectLst>
                  <a:outerShdw blurRad="38100" dist="38100" dir="2700000" algn="tl">
                    <a:srgbClr val="000000">
                      <a:alpha val="43137"/>
                    </a:srgbClr>
                  </a:outerShdw>
                </a:effectLst>
              </a:rPr>
              <a:t>Waar is de </a:t>
            </a:r>
            <a:r>
              <a:rPr lang="nl-NL" sz="2800" dirty="0" err="1" smtClean="0">
                <a:solidFill>
                  <a:schemeClr val="bg1"/>
                </a:solidFill>
                <a:effectLst>
                  <a:outerShdw blurRad="38100" dist="38100" dir="2700000" algn="tl">
                    <a:srgbClr val="000000">
                      <a:alpha val="43137"/>
                    </a:srgbClr>
                  </a:outerShdw>
                </a:effectLst>
              </a:rPr>
              <a:t>anti-materie</a:t>
            </a:r>
            <a:r>
              <a:rPr lang="nl-NL" sz="2800" dirty="0" smtClean="0">
                <a:solidFill>
                  <a:schemeClr val="bg1"/>
                </a:solidFill>
                <a:effectLst>
                  <a:outerShdw blurRad="38100" dist="38100" dir="2700000" algn="tl">
                    <a:srgbClr val="000000">
                      <a:alpha val="43137"/>
                    </a:srgbClr>
                  </a:outerShdw>
                </a:effectLst>
              </a:rPr>
              <a:t> gebleven?</a:t>
            </a:r>
            <a:endParaRPr lang="nl-NL"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496408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sp>
        <p:nvSpPr>
          <p:cNvPr id="31" name="Content Placeholder 4"/>
          <p:cNvSpPr txBox="1">
            <a:spLocks/>
          </p:cNvSpPr>
          <p:nvPr/>
        </p:nvSpPr>
        <p:spPr>
          <a:xfrm>
            <a:off x="419100" y="765583"/>
            <a:ext cx="8441565" cy="4566271"/>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248" y="3923930"/>
            <a:ext cx="6760121" cy="189094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odgafter"/>
          <p:cNvPicPr>
            <a:picLocks noChangeAspect="1" noChangeArrowheads="1" noCrop="1"/>
          </p:cNvPicPr>
          <p:nvPr/>
        </p:nvPicPr>
        <p:blipFill>
          <a:blip r:embed="rId2" cstate="print"/>
          <a:srcRect/>
          <a:stretch>
            <a:fillRect/>
          </a:stretch>
        </p:blipFill>
        <p:spPr bwMode="auto">
          <a:xfrm rot="-5400000">
            <a:off x="5271294" y="2259806"/>
            <a:ext cx="3716338" cy="3959225"/>
          </a:xfrm>
          <a:prstGeom prst="rect">
            <a:avLst/>
          </a:prstGeom>
          <a:noFill/>
          <a:ln w="9525">
            <a:noFill/>
            <a:miter lim="800000"/>
            <a:headEnd/>
            <a:tailEnd/>
          </a:ln>
        </p:spPr>
      </p:pic>
      <p:pic>
        <p:nvPicPr>
          <p:cNvPr id="4" name="Picture 4"/>
          <p:cNvPicPr>
            <a:picLocks noChangeAspect="1" noChangeArrowheads="1"/>
          </p:cNvPicPr>
          <p:nvPr/>
        </p:nvPicPr>
        <p:blipFill>
          <a:blip r:embed="rId3" cstate="print"/>
          <a:srcRect/>
          <a:stretch>
            <a:fillRect/>
          </a:stretch>
        </p:blipFill>
        <p:spPr bwMode="auto">
          <a:xfrm>
            <a:off x="0" y="1879600"/>
            <a:ext cx="4787900" cy="4749800"/>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a:stretch>
            <a:fillRect/>
          </a:stretch>
        </p:blipFill>
        <p:spPr bwMode="auto">
          <a:xfrm>
            <a:off x="4386263" y="1878013"/>
            <a:ext cx="4757737" cy="4757737"/>
          </a:xfrm>
          <a:prstGeom prst="rect">
            <a:avLst/>
          </a:prstGeom>
          <a:noFill/>
          <a:ln w="9525">
            <a:noFill/>
            <a:miter lim="800000"/>
            <a:headEnd/>
            <a:tailEnd/>
          </a:ln>
        </p:spPr>
      </p:pic>
      <p:sp>
        <p:nvSpPr>
          <p:cNvPr id="6" name="Freeform 6"/>
          <p:cNvSpPr>
            <a:spLocks/>
          </p:cNvSpPr>
          <p:nvPr/>
        </p:nvSpPr>
        <p:spPr bwMode="auto">
          <a:xfrm rot="16827114" flipH="1">
            <a:off x="2616994" y="3829844"/>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7" name="Freeform 7"/>
          <p:cNvSpPr>
            <a:spLocks/>
          </p:cNvSpPr>
          <p:nvPr/>
        </p:nvSpPr>
        <p:spPr bwMode="auto">
          <a:xfrm rot="16827114" flipV="1">
            <a:off x="2475706" y="4333082"/>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8" name="Line 8"/>
          <p:cNvSpPr>
            <a:spLocks noChangeShapeType="1"/>
          </p:cNvSpPr>
          <p:nvPr/>
        </p:nvSpPr>
        <p:spPr bwMode="auto">
          <a:xfrm flipH="1">
            <a:off x="2484438" y="2454275"/>
            <a:ext cx="719137" cy="3240088"/>
          </a:xfrm>
          <a:prstGeom prst="line">
            <a:avLst/>
          </a:prstGeom>
          <a:noFill/>
          <a:ln w="38100">
            <a:solidFill>
              <a:srgbClr val="FFFF00"/>
            </a:solidFill>
            <a:round/>
            <a:headEnd/>
            <a:tailEnd/>
          </a:ln>
        </p:spPr>
        <p:txBody>
          <a:bodyPr/>
          <a:lstStyle/>
          <a:p>
            <a:endParaRPr lang="nl-NL"/>
          </a:p>
        </p:txBody>
      </p:sp>
      <p:sp>
        <p:nvSpPr>
          <p:cNvPr id="9" name="Freeform 9"/>
          <p:cNvSpPr>
            <a:spLocks/>
          </p:cNvSpPr>
          <p:nvPr/>
        </p:nvSpPr>
        <p:spPr bwMode="auto">
          <a:xfrm rot="12054229" flipH="1">
            <a:off x="2195513" y="3908425"/>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0" name="Freeform 10"/>
          <p:cNvSpPr>
            <a:spLocks/>
          </p:cNvSpPr>
          <p:nvPr/>
        </p:nvSpPr>
        <p:spPr bwMode="auto">
          <a:xfrm rot="12054229" flipV="1">
            <a:off x="2843213" y="4181475"/>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1" name="Line 11"/>
          <p:cNvSpPr>
            <a:spLocks noChangeShapeType="1"/>
          </p:cNvSpPr>
          <p:nvPr/>
        </p:nvSpPr>
        <p:spPr bwMode="auto">
          <a:xfrm rot="16795443" flipH="1">
            <a:off x="2603500" y="2749550"/>
            <a:ext cx="611188" cy="2916238"/>
          </a:xfrm>
          <a:prstGeom prst="line">
            <a:avLst/>
          </a:prstGeom>
          <a:noFill/>
          <a:ln w="38100">
            <a:solidFill>
              <a:srgbClr val="FFFF00"/>
            </a:solidFill>
            <a:round/>
            <a:headEnd/>
            <a:tailEnd/>
          </a:ln>
        </p:spPr>
        <p:txBody>
          <a:bodyPr/>
          <a:lstStyle/>
          <a:p>
            <a:endParaRPr lang="nl-NL"/>
          </a:p>
        </p:txBody>
      </p:sp>
      <p:sp>
        <p:nvSpPr>
          <p:cNvPr id="12" name="Text Box 12"/>
          <p:cNvSpPr txBox="1">
            <a:spLocks noChangeArrowheads="1"/>
          </p:cNvSpPr>
          <p:nvPr/>
        </p:nvSpPr>
        <p:spPr bwMode="auto">
          <a:xfrm>
            <a:off x="34925" y="5867400"/>
            <a:ext cx="2411413" cy="769938"/>
          </a:xfrm>
          <a:prstGeom prst="rect">
            <a:avLst/>
          </a:prstGeom>
          <a:noFill/>
          <a:ln w="9525">
            <a:noFill/>
            <a:miter lim="800000"/>
            <a:headEnd/>
            <a:tailEnd/>
          </a:ln>
        </p:spPr>
        <p:txBody>
          <a:bodyPr wrap="none">
            <a:spAutoFit/>
          </a:bodyPr>
          <a:lstStyle/>
          <a:p>
            <a:pPr>
              <a:buFontTx/>
              <a:buNone/>
              <a:defRPr/>
            </a:pPr>
            <a:r>
              <a:rPr lang="en-US" sz="4400" b="1" i="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e</a:t>
            </a:r>
            <a:r>
              <a:rPr lang="en-US" sz="4400" b="1" i="1" baseline="30000"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t>
            </a:r>
            <a:r>
              <a:rPr lang="en-US" sz="4400" b="1" i="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e</a:t>
            </a:r>
            <a:r>
              <a:rPr lang="en-US" sz="4400" b="1" i="1" baseline="300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sym typeface="Symbol" pitchFamily="18" charset="2"/>
              </a:rPr>
              <a:t></a:t>
            </a:r>
            <a:r>
              <a:rPr lang="en-US" sz="4400" b="1" i="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sym typeface="Symbol" pitchFamily="18" charset="2"/>
              </a:rPr>
              <a:t>  </a:t>
            </a:r>
          </a:p>
        </p:txBody>
      </p:sp>
      <p:sp>
        <p:nvSpPr>
          <p:cNvPr id="13" name="Freeform 13"/>
          <p:cNvSpPr>
            <a:spLocks/>
          </p:cNvSpPr>
          <p:nvPr/>
        </p:nvSpPr>
        <p:spPr bwMode="auto">
          <a:xfrm rot="14113784" flipH="1">
            <a:off x="2564606" y="4037807"/>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4" name="Freeform 14"/>
          <p:cNvSpPr>
            <a:spLocks/>
          </p:cNvSpPr>
          <p:nvPr/>
        </p:nvSpPr>
        <p:spPr bwMode="auto">
          <a:xfrm rot="14456843" flipV="1">
            <a:off x="2707482" y="4261644"/>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5" name="Freeform 15"/>
          <p:cNvSpPr>
            <a:spLocks/>
          </p:cNvSpPr>
          <p:nvPr/>
        </p:nvSpPr>
        <p:spPr bwMode="auto">
          <a:xfrm rot="7486216">
            <a:off x="2707481" y="3901282"/>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6" name="Freeform 16"/>
          <p:cNvSpPr>
            <a:spLocks/>
          </p:cNvSpPr>
          <p:nvPr/>
        </p:nvSpPr>
        <p:spPr bwMode="auto">
          <a:xfrm rot="7143157" flipH="1" flipV="1">
            <a:off x="2547144" y="4125119"/>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7" name="Line 17"/>
          <p:cNvSpPr>
            <a:spLocks noChangeShapeType="1"/>
          </p:cNvSpPr>
          <p:nvPr/>
        </p:nvSpPr>
        <p:spPr bwMode="auto">
          <a:xfrm rot="2235013" flipH="1">
            <a:off x="2555875" y="2525713"/>
            <a:ext cx="719138" cy="3240087"/>
          </a:xfrm>
          <a:prstGeom prst="line">
            <a:avLst/>
          </a:prstGeom>
          <a:noFill/>
          <a:ln w="38100">
            <a:solidFill>
              <a:srgbClr val="FFFF00"/>
            </a:solidFill>
            <a:round/>
            <a:headEnd/>
            <a:tailEnd/>
          </a:ln>
        </p:spPr>
        <p:txBody>
          <a:bodyPr/>
          <a:lstStyle/>
          <a:p>
            <a:endParaRPr lang="nl-NL"/>
          </a:p>
        </p:txBody>
      </p:sp>
      <p:sp>
        <p:nvSpPr>
          <p:cNvPr id="18" name="Line 18"/>
          <p:cNvSpPr>
            <a:spLocks noChangeShapeType="1"/>
          </p:cNvSpPr>
          <p:nvPr/>
        </p:nvSpPr>
        <p:spPr bwMode="auto">
          <a:xfrm rot="18532295" flipH="1">
            <a:off x="2519363" y="2560638"/>
            <a:ext cx="719137" cy="3240087"/>
          </a:xfrm>
          <a:prstGeom prst="line">
            <a:avLst/>
          </a:prstGeom>
          <a:noFill/>
          <a:ln w="38100">
            <a:solidFill>
              <a:srgbClr val="FFFF00"/>
            </a:solidFill>
            <a:round/>
            <a:headEnd/>
            <a:tailEnd/>
          </a:ln>
        </p:spPr>
        <p:txBody>
          <a:bodyPr/>
          <a:lstStyle/>
          <a:p>
            <a:endParaRPr lang="nl-NL"/>
          </a:p>
        </p:txBody>
      </p:sp>
      <p:sp>
        <p:nvSpPr>
          <p:cNvPr id="21"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sp>
        <p:nvSpPr>
          <p:cNvPr id="22" name="Content Placeholder 4"/>
          <p:cNvSpPr txBox="1">
            <a:spLocks/>
          </p:cNvSpPr>
          <p:nvPr/>
        </p:nvSpPr>
        <p:spPr>
          <a:xfrm>
            <a:off x="419100" y="765583"/>
            <a:ext cx="8441565" cy="1385185"/>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0" presetClass="path" presetSubtype="0" fill="hold" grpId="1" nodeType="withEffect">
                                  <p:stCondLst>
                                    <p:cond delay="0"/>
                                  </p:stCondLst>
                                  <p:childTnLst>
                                    <p:animMotion origin="layout" path="M 1.66667E-6 1.75763E-7 L 0.12708 -0.72387 " pathEditMode="relative" rAng="0" ptsTypes="AA">
                                      <p:cBhvr>
                                        <p:cTn id="14" dur="2000" fill="hold"/>
                                        <p:tgtEl>
                                          <p:spTgt spid="6"/>
                                        </p:tgtEl>
                                        <p:attrNameLst>
                                          <p:attrName>ppt_x</p:attrName>
                                          <p:attrName>ppt_y</p:attrName>
                                        </p:attrNameLst>
                                      </p:cBhvr>
                                      <p:rCtr x="6400" y="-36200"/>
                                    </p:animMotion>
                                  </p:childTnLst>
                                </p:cTn>
                              </p:par>
                              <p:par>
                                <p:cTn id="15" presetID="0" presetClass="path" presetSubtype="0" fill="hold" grpId="1" nodeType="withEffect">
                                  <p:stCondLst>
                                    <p:cond delay="0"/>
                                  </p:stCondLst>
                                  <p:childTnLst>
                                    <p:animMotion origin="layout" path="M 0.00087 0.00023 L -0.08577 0.52463 " pathEditMode="relative" ptsTypes="AA">
                                      <p:cBhvr>
                                        <p:cTn id="16" dur="2000" fill="hold"/>
                                        <p:tgtEl>
                                          <p:spTgt spid="7"/>
                                        </p:tgtEl>
                                        <p:attrNameLst>
                                          <p:attrName>ppt_x</p:attrName>
                                          <p:attrName>ppt_y</p:attrName>
                                        </p:attrNameLst>
                                      </p:cBhvr>
                                    </p:animMotion>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0" presetClass="path" presetSubtype="0" fill="hold" grpId="1" nodeType="withEffect">
                                  <p:stCondLst>
                                    <p:cond delay="0"/>
                                  </p:stCondLst>
                                  <p:childTnLst>
                                    <p:animMotion origin="layout" path="M 0.00798 0.00948 L -0.40799 -0.22151 " pathEditMode="relative" rAng="0" ptsTypes="AA">
                                      <p:cBhvr>
                                        <p:cTn id="26" dur="2000" fill="hold"/>
                                        <p:tgtEl>
                                          <p:spTgt spid="9"/>
                                        </p:tgtEl>
                                        <p:attrNameLst>
                                          <p:attrName>ppt_x</p:attrName>
                                          <p:attrName>ppt_y</p:attrName>
                                        </p:attrNameLst>
                                      </p:cBhvr>
                                      <p:rCtr x="-20800" y="-11600"/>
                                    </p:animMotion>
                                  </p:childTnLst>
                                </p:cTn>
                              </p:par>
                              <p:par>
                                <p:cTn id="27" presetID="0" presetClass="path" presetSubtype="0" fill="hold" grpId="1" nodeType="withEffect">
                                  <p:stCondLst>
                                    <p:cond delay="0"/>
                                  </p:stCondLst>
                                  <p:childTnLst>
                                    <p:animMotion origin="layout" path="M -0.00781 -0.00925 L 0.78767 0.41017 " pathEditMode="relative" rAng="0" ptsTypes="AA">
                                      <p:cBhvr>
                                        <p:cTn id="28" dur="2000" fill="hold"/>
                                        <p:tgtEl>
                                          <p:spTgt spid="10"/>
                                        </p:tgtEl>
                                        <p:attrNameLst>
                                          <p:attrName>ppt_x</p:attrName>
                                          <p:attrName>ppt_y</p:attrName>
                                        </p:attrNameLst>
                                      </p:cBhvr>
                                      <p:rCtr x="39800" y="21000"/>
                                    </p:animMotion>
                                  </p:childTnLst>
                                </p:cTn>
                              </p:par>
                            </p:childTnLst>
                          </p:cTn>
                        </p:par>
                        <p:par>
                          <p:cTn id="29" fill="hold">
                            <p:stCondLst>
                              <p:cond delay="400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0" presetClass="path" presetSubtype="0" fill="hold" grpId="1" nodeType="withEffect">
                                  <p:stCondLst>
                                    <p:cond delay="0"/>
                                  </p:stCondLst>
                                  <p:childTnLst>
                                    <p:animMotion origin="layout" path="M 8.33333E-7 4.15356E-6 L -0.39479 -0.69126 " pathEditMode="relative" rAng="0" ptsTypes="AA">
                                      <p:cBhvr>
                                        <p:cTn id="38" dur="2000" fill="hold"/>
                                        <p:tgtEl>
                                          <p:spTgt spid="13"/>
                                        </p:tgtEl>
                                        <p:attrNameLst>
                                          <p:attrName>ppt_x</p:attrName>
                                          <p:attrName>ppt_y</p:attrName>
                                        </p:attrNameLst>
                                      </p:cBhvr>
                                      <p:rCtr x="-19700" y="-34600"/>
                                    </p:animMotion>
                                  </p:childTnLst>
                                </p:cTn>
                              </p:par>
                              <p:par>
                                <p:cTn id="39" presetID="0" presetClass="path" presetSubtype="0" fill="hold" grpId="1" nodeType="withEffect">
                                  <p:stCondLst>
                                    <p:cond delay="0"/>
                                  </p:stCondLst>
                                  <p:childTnLst>
                                    <p:animMotion origin="layout" path="M -1.66667E-6 -3.75578E-6 L 0.60729 0.91143 " pathEditMode="relative" rAng="0" ptsTypes="AA">
                                      <p:cBhvr>
                                        <p:cTn id="40" dur="2000" fill="hold"/>
                                        <p:tgtEl>
                                          <p:spTgt spid="14"/>
                                        </p:tgtEl>
                                        <p:attrNameLst>
                                          <p:attrName>ppt_x</p:attrName>
                                          <p:attrName>ppt_y</p:attrName>
                                        </p:attrNameLst>
                                      </p:cBhvr>
                                      <p:rCtr x="30400" y="45600"/>
                                    </p:animMotion>
                                  </p:childTnLst>
                                </p:cTn>
                              </p:par>
                            </p:childTnLst>
                          </p:cTn>
                        </p:par>
                        <p:par>
                          <p:cTn id="41" fill="hold">
                            <p:stCondLst>
                              <p:cond delay="6000"/>
                            </p:stCondLst>
                            <p:childTnLst>
                              <p:par>
                                <p:cTn id="42" presetID="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par>
                          <p:cTn id="44" fill="hold">
                            <p:stCondLst>
                              <p:cond delay="6000"/>
                            </p:stCondLst>
                            <p:childTnLst>
                              <p:par>
                                <p:cTn id="45" presetID="1"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0" presetClass="path" presetSubtype="0" fill="hold" grpId="1" nodeType="withEffect">
                                  <p:stCondLst>
                                    <p:cond delay="0"/>
                                  </p:stCondLst>
                                  <p:childTnLst>
                                    <p:animMotion origin="layout" path="M 3.33333E-6 1.79463E-6 L 0.59757 -0.68062 " pathEditMode="relative" rAng="0" ptsTypes="AA">
                                      <p:cBhvr>
                                        <p:cTn id="50" dur="2000" fill="hold"/>
                                        <p:tgtEl>
                                          <p:spTgt spid="15"/>
                                        </p:tgtEl>
                                        <p:attrNameLst>
                                          <p:attrName>ppt_x</p:attrName>
                                          <p:attrName>ppt_y</p:attrName>
                                        </p:attrNameLst>
                                      </p:cBhvr>
                                      <p:rCtr x="29900" y="-34000"/>
                                    </p:animMotion>
                                  </p:childTnLst>
                                </p:cTn>
                              </p:par>
                              <p:par>
                                <p:cTn id="51" presetID="0" presetClass="path" presetSubtype="0" fill="hold" grpId="1" nodeType="withEffect">
                                  <p:stCondLst>
                                    <p:cond delay="0"/>
                                  </p:stCondLst>
                                  <p:childTnLst>
                                    <p:animMotion origin="layout" path="M 0.00087 3.33025E-6 L -0.49688 0.55619 " pathEditMode="relative" rAng="0" ptsTypes="AA">
                                      <p:cBhvr>
                                        <p:cTn id="52" dur="2000" fill="hold"/>
                                        <p:tgtEl>
                                          <p:spTgt spid="16"/>
                                        </p:tgtEl>
                                        <p:attrNameLst>
                                          <p:attrName>ppt_x</p:attrName>
                                          <p:attrName>ppt_y</p:attrName>
                                        </p:attrNameLst>
                                      </p:cBhvr>
                                      <p:rCtr x="-24900" y="27800"/>
                                    </p:animMotion>
                                  </p:childTnLst>
                                </p:cTn>
                              </p:par>
                            </p:childTnLst>
                          </p:cTn>
                        </p:par>
                        <p:par>
                          <p:cTn id="53" fill="hold">
                            <p:stCondLst>
                              <p:cond delay="8000"/>
                            </p:stCondLst>
                            <p:childTnLst>
                              <p:par>
                                <p:cTn id="54" presetID="1"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2000"/>
                                        <p:tgtEl>
                                          <p:spTgt spid="5"/>
                                        </p:tgtEl>
                                      </p:cBhvr>
                                    </p:animEffect>
                                    <p:set>
                                      <p:cBhvr>
                                        <p:cTn id="60"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9" grpId="0" animBg="1"/>
      <p:bldP spid="9" grpId="1" animBg="1"/>
      <p:bldP spid="10" grpId="0" animBg="1"/>
      <p:bldP spid="10" grpId="1" animBg="1"/>
      <p:bldP spid="11" grpId="0" animBg="1"/>
      <p:bldP spid="13" grpId="0" animBg="1"/>
      <p:bldP spid="13" grpId="1" animBg="1"/>
      <p:bldP spid="14" grpId="0" animBg="1"/>
      <p:bldP spid="14" grpId="1" animBg="1"/>
      <p:bldP spid="15" grpId="0" animBg="1"/>
      <p:bldP spid="15" grpId="1" animBg="1"/>
      <p:bldP spid="16" grpId="0" animBg="1"/>
      <p:bldP spid="16" grpId="1"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pic>
        <p:nvPicPr>
          <p:cNvPr id="26" name="Picture 6" descr="pair01"/>
          <p:cNvPicPr>
            <a:picLocks noChangeAspect="1" noChangeArrowheads="1"/>
          </p:cNvPicPr>
          <p:nvPr/>
        </p:nvPicPr>
        <p:blipFill>
          <a:blip r:embed="rId2" cstate="print"/>
          <a:srcRect t="15715"/>
          <a:stretch>
            <a:fillRect/>
          </a:stretch>
        </p:blipFill>
        <p:spPr bwMode="auto">
          <a:xfrm rot="16200000">
            <a:off x="6496228" y="3912497"/>
            <a:ext cx="1301750" cy="3760787"/>
          </a:xfrm>
          <a:prstGeom prst="rect">
            <a:avLst/>
          </a:prstGeom>
          <a:noFill/>
          <a:ln w="9525">
            <a:noFill/>
            <a:miter lim="800000"/>
            <a:headEnd/>
            <a:tailEnd/>
          </a:ln>
        </p:spPr>
      </p:pic>
      <p:sp>
        <p:nvSpPr>
          <p:cNvPr id="27" name="Freeform 7"/>
          <p:cNvSpPr>
            <a:spLocks/>
          </p:cNvSpPr>
          <p:nvPr/>
        </p:nvSpPr>
        <p:spPr bwMode="auto">
          <a:xfrm rot="10380901" flipV="1">
            <a:off x="-590727" y="6721476"/>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pic>
        <p:nvPicPr>
          <p:cNvPr id="28" name="Picture 8" descr="sphere"/>
          <p:cNvPicPr>
            <a:picLocks noChangeAspect="1" noChangeArrowheads="1"/>
          </p:cNvPicPr>
          <p:nvPr/>
        </p:nvPicPr>
        <p:blipFill>
          <a:blip r:embed="rId3" cstate="print"/>
          <a:srcRect/>
          <a:stretch>
            <a:fillRect/>
          </a:stretch>
        </p:blipFill>
        <p:spPr bwMode="auto">
          <a:xfrm rot="16200000">
            <a:off x="5480363" y="6077355"/>
            <a:ext cx="215900" cy="212725"/>
          </a:xfrm>
          <a:prstGeom prst="rect">
            <a:avLst/>
          </a:prstGeom>
          <a:noFill/>
          <a:ln w="9525">
            <a:noFill/>
            <a:miter lim="800000"/>
            <a:headEnd/>
            <a:tailEnd/>
          </a:ln>
        </p:spPr>
      </p:pic>
      <p:pic>
        <p:nvPicPr>
          <p:cNvPr id="29" name="Picture 9"/>
          <p:cNvPicPr>
            <a:picLocks noChangeAspect="1" noChangeArrowheads="1"/>
          </p:cNvPicPr>
          <p:nvPr/>
        </p:nvPicPr>
        <p:blipFill>
          <a:blip r:embed="rId4" cstate="print"/>
          <a:srcRect/>
          <a:stretch>
            <a:fillRect/>
          </a:stretch>
        </p:blipFill>
        <p:spPr bwMode="auto">
          <a:xfrm rot="16200000">
            <a:off x="5467484" y="6048601"/>
            <a:ext cx="220662" cy="217487"/>
          </a:xfrm>
          <a:prstGeom prst="rect">
            <a:avLst/>
          </a:prstGeom>
          <a:noFill/>
          <a:ln w="9525">
            <a:noFill/>
            <a:miter lim="800000"/>
            <a:headEnd/>
            <a:tailEnd/>
          </a:ln>
        </p:spPr>
      </p:pic>
      <p:sp>
        <p:nvSpPr>
          <p:cNvPr id="8" name="Content Placeholder 4"/>
          <p:cNvSpPr txBox="1">
            <a:spLocks/>
          </p:cNvSpPr>
          <p:nvPr/>
        </p:nvSpPr>
        <p:spPr>
          <a:xfrm>
            <a:off x="419100" y="765583"/>
            <a:ext cx="8441565" cy="4566271"/>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lvl="0" indent="-261938">
              <a:spcBef>
                <a:spcPct val="20000"/>
              </a:spcBef>
              <a:buSzPct val="60000"/>
              <a:buBlip>
                <a:blip r:embed="rId5"/>
              </a:buBlip>
            </a:pPr>
            <a:r>
              <a:rPr lang="nl-NL" sz="2000" kern="0" dirty="0" smtClean="0">
                <a:solidFill>
                  <a:srgbClr val="000000"/>
                </a:solidFill>
              </a:rPr>
              <a:t>In het lab maken we </a:t>
            </a:r>
            <a:r>
              <a:rPr lang="nl-NL" sz="2000" i="1" kern="0" dirty="0" smtClean="0">
                <a:solidFill>
                  <a:srgbClr val="000000"/>
                </a:solidFill>
                <a:effectLst>
                  <a:outerShdw blurRad="38100" dist="38100" dir="2700000" algn="tl">
                    <a:srgbClr val="000000">
                      <a:alpha val="43137"/>
                    </a:srgbClr>
                  </a:outerShdw>
                </a:effectLst>
              </a:rPr>
              <a:t>altijd</a:t>
            </a:r>
            <a:r>
              <a:rPr lang="nl-NL" sz="2000" kern="0" dirty="0" smtClean="0">
                <a:solidFill>
                  <a:srgbClr val="000000"/>
                </a:solidFill>
                <a:effectLst>
                  <a:outerShdw blurRad="38100" dist="38100" dir="2700000" algn="tl">
                    <a:srgbClr val="000000">
                      <a:alpha val="43137"/>
                    </a:srgbClr>
                  </a:outerShdw>
                </a:effectLst>
              </a:rPr>
              <a:t> </a:t>
            </a:r>
            <a:r>
              <a:rPr lang="nl-NL" sz="2000" kern="0" dirty="0" smtClean="0">
                <a:solidFill>
                  <a:srgbClr val="000000"/>
                </a:solidFill>
              </a:rPr>
              <a:t>gelijke hoeveelheden:</a:t>
            </a: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par>
                          <p:cTn id="7" fill="hold">
                            <p:stCondLst>
                              <p:cond delay="0"/>
                            </p:stCondLst>
                            <p:childTnLst>
                              <p:par>
                                <p:cTn id="8" presetID="49" presetClass="path" presetSubtype="0" accel="50000" decel="50000" fill="hold" grpId="0" nodeType="afterEffect">
                                  <p:stCondLst>
                                    <p:cond delay="0"/>
                                  </p:stCondLst>
                                  <p:childTnLst>
                                    <p:animMotion origin="layout" path="M 0.00659 -0.00347 L 0.64375 -0.09828 " pathEditMode="relative" rAng="0" ptsTypes="AA">
                                      <p:cBhvr>
                                        <p:cTn id="9" dur="2000" fill="hold"/>
                                        <p:tgtEl>
                                          <p:spTgt spid="27"/>
                                        </p:tgtEl>
                                        <p:attrNameLst>
                                          <p:attrName>ppt_x</p:attrName>
                                          <p:attrName>ppt_y</p:attrName>
                                        </p:attrNameLst>
                                      </p:cBhvr>
                                      <p:rCtr x="31900" y="-4700"/>
                                    </p:animMotion>
                                  </p:childTnLst>
                                </p:cTn>
                              </p:par>
                            </p:childTnLst>
                          </p:cTn>
                        </p:par>
                        <p:par>
                          <p:cTn id="10" fill="hold">
                            <p:stCondLst>
                              <p:cond delay="2000"/>
                            </p:stCondLst>
                            <p:childTnLst>
                              <p:par>
                                <p:cTn id="11" presetID="1" presetClass="exit" presetSubtype="0" fill="hold" grpId="1" nodeType="afterEffect">
                                  <p:stCondLst>
                                    <p:cond delay="0"/>
                                  </p:stCondLst>
                                  <p:childTnLst>
                                    <p:set>
                                      <p:cBhvr>
                                        <p:cTn id="12" dur="1" fill="hold">
                                          <p:stCondLst>
                                            <p:cond delay="0"/>
                                          </p:stCondLst>
                                        </p:cTn>
                                        <p:tgtEl>
                                          <p:spTgt spid="27"/>
                                        </p:tgtEl>
                                        <p:attrNameLst>
                                          <p:attrName>style.visibility</p:attrName>
                                        </p:attrNameLst>
                                      </p:cBhvr>
                                      <p:to>
                                        <p:strVal val="hidden"/>
                                      </p:to>
                                    </p:set>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par>
                          <p:cTn id="18" fill="hold">
                            <p:stCondLst>
                              <p:cond delay="2000"/>
                            </p:stCondLst>
                            <p:childTnLst>
                              <p:par>
                                <p:cTn id="19" presetID="0" presetClass="path" presetSubtype="0" accel="50000" decel="50000" fill="hold" nodeType="afterEffect">
                                  <p:stCondLst>
                                    <p:cond delay="0"/>
                                  </p:stCondLst>
                                  <p:childTnLst>
                                    <p:animMotion origin="layout" path="M -4.16667E-6 2.98797E-6 C 0.02518 -0.00787 -0.00121 -0.00047 0.06164 -0.00463 C 0.07848 -0.00555 0.09514 -0.0111 0.11181 -0.01342 C 0.14375 -0.01712 0.12553 -0.01295 0.14358 -0.01758 C 0.18021 -0.01712 0.21684 -0.01758 0.25348 -0.01573 C 0.2632 -0.01527 0.27396 -0.02128 0.2816 -0.01157 C 0.28855 -0.00833 0.29566 -0.01249 0.30174 -0.00694 C 0.30487 -0.00417 0.30868 -0.0074 0.31181 -0.00463 C 0.31233 -0.01295 0.31059 0.00092 0.31528 -0.00463 C 0.31997 -0.00972 0.32761 -0.00324 0.33368 -0.00232 C 0.3415 -0.00093 0.34931 0.00046 0.35695 0.00231 C 0.36042 0.00277 0.36702 0.00647 0.36719 0.00647 " pathEditMode="relative" rAng="16200000" ptsTypes="ffffffffffff">
                                      <p:cBhvr>
                                        <p:cTn id="20" dur="2000" fill="hold"/>
                                        <p:tgtEl>
                                          <p:spTgt spid="28"/>
                                        </p:tgtEl>
                                        <p:attrNameLst>
                                          <p:attrName>ppt_x</p:attrName>
                                          <p:attrName>ppt_y</p:attrName>
                                        </p:attrNameLst>
                                      </p:cBhvr>
                                      <p:rCtr x="18300" y="-700"/>
                                    </p:animMotion>
                                  </p:childTnLst>
                                </p:cTn>
                              </p:par>
                              <p:par>
                                <p:cTn id="21" presetID="0" presetClass="path" presetSubtype="0" accel="50000" decel="50000" fill="hold" nodeType="withEffect">
                                  <p:stCondLst>
                                    <p:cond delay="0"/>
                                  </p:stCondLst>
                                  <p:childTnLst>
                                    <p:animMotion origin="layout" path="M 0.00452 -0.00092 C 0.01441 -0.00162 0.04497 -0.00902 0.06494 -0.01503 C 0.08421 -0.02104 0.10799 -0.03191 0.12223 -0.03654 C 0.1323 -0.04116 0.14254 -0.03423 0.15035 -0.04301 C 0.16042 -0.04556 0.17466 -0.05411 0.18421 -0.05805 C 0.21146 -0.05943 0.24792 -0.0673 0.27188 -0.08557 C 0.28473 -0.08904 0.29132 -0.09089 0.30191 -0.09898 C 0.31858 -0.10337 0.30191 -0.09782 0.3158 -0.10569 C 0.32709 -0.11193 0.34184 -0.11378 0.35382 -0.11656 C 0.35921 -0.11794 0.36285 -0.1235 0.36771 -0.1235 " pathEditMode="relative" rAng="16200000" ptsTypes="faffffffff">
                                      <p:cBhvr>
                                        <p:cTn id="22" dur="2000" fill="hold"/>
                                        <p:tgtEl>
                                          <p:spTgt spid="29"/>
                                        </p:tgtEl>
                                        <p:attrNameLst>
                                          <p:attrName>ppt_x</p:attrName>
                                          <p:attrName>ppt_y</p:attrName>
                                        </p:attrNameLst>
                                      </p:cBhvr>
                                      <p:rCtr x="18200" y="-6100"/>
                                    </p:animMotion>
                                  </p:childTnLst>
                                </p:cTn>
                              </p:par>
                            </p:childTnLst>
                          </p:cTn>
                        </p:par>
                        <p:par>
                          <p:cTn id="23" fill="hold">
                            <p:stCondLst>
                              <p:cond delay="4000"/>
                            </p:stCondLst>
                            <p:childTnLst>
                              <p:par>
                                <p:cTn id="24" presetID="1" presetClass="exit" presetSubtype="0" fill="hold" nodeType="afterEffect">
                                  <p:stCondLst>
                                    <p:cond delay="0"/>
                                  </p:stCondLst>
                                  <p:childTnLst>
                                    <p:set>
                                      <p:cBhvr>
                                        <p:cTn id="25" dur="1" fill="hold">
                                          <p:stCondLst>
                                            <p:cond delay="0"/>
                                          </p:stCondLst>
                                        </p:cTn>
                                        <p:tgtEl>
                                          <p:spTgt spid="28"/>
                                        </p:tgtEl>
                                        <p:attrNameLst>
                                          <p:attrName>style.visibility</p:attrName>
                                        </p:attrNameLst>
                                      </p:cBhvr>
                                      <p:to>
                                        <p:strVal val="hidden"/>
                                      </p:to>
                                    </p:set>
                                  </p:childTnLst>
                                </p:cTn>
                              </p:par>
                            </p:childTnLst>
                          </p:cTn>
                        </p:par>
                        <p:par>
                          <p:cTn id="26" fill="hold">
                            <p:stCondLst>
                              <p:cond delay="4000"/>
                            </p:stCondLst>
                            <p:childTnLst>
                              <p:par>
                                <p:cTn id="27" presetID="1" presetClass="exit" presetSubtype="0" fill="hold" nodeType="afterEffect">
                                  <p:stCondLst>
                                    <p:cond delay="0"/>
                                  </p:stCondLst>
                                  <p:childTnLst>
                                    <p:set>
                                      <p:cBhvr>
                                        <p:cTn id="2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lue-Planet-Eart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326524" y="36486"/>
            <a:ext cx="6954591" cy="523220"/>
          </a:xfrm>
          <a:prstGeom prst="rect">
            <a:avLst/>
          </a:prstGeom>
          <a:noFill/>
        </p:spPr>
        <p:txBody>
          <a:bodyPr wrap="square" rtlCol="0">
            <a:spAutoFit/>
          </a:bodyPr>
          <a:lstStyle/>
          <a:p>
            <a:pPr algn="ctr"/>
            <a:r>
              <a:rPr lang="nl-NL" sz="2800" dirty="0" smtClean="0">
                <a:solidFill>
                  <a:schemeClr val="bg1"/>
                </a:solidFill>
                <a:effectLst>
                  <a:outerShdw blurRad="38100" dist="38100" dir="2700000" algn="tl">
                    <a:srgbClr val="000000">
                      <a:alpha val="43137"/>
                    </a:srgbClr>
                  </a:outerShdw>
                </a:effectLst>
              </a:rPr>
              <a:t>Waar is de </a:t>
            </a:r>
            <a:r>
              <a:rPr lang="nl-NL" sz="2800" dirty="0" err="1" smtClean="0">
                <a:solidFill>
                  <a:schemeClr val="bg1"/>
                </a:solidFill>
                <a:effectLst>
                  <a:outerShdw blurRad="38100" dist="38100" dir="2700000" algn="tl">
                    <a:srgbClr val="000000">
                      <a:alpha val="43137"/>
                    </a:srgbClr>
                  </a:outerShdw>
                </a:effectLst>
              </a:rPr>
              <a:t>anti-materie</a:t>
            </a:r>
            <a:r>
              <a:rPr lang="nl-NL" sz="2800" dirty="0" smtClean="0">
                <a:solidFill>
                  <a:schemeClr val="bg1"/>
                </a:solidFill>
                <a:effectLst>
                  <a:outerShdw blurRad="38100" dist="38100" dir="2700000" algn="tl">
                    <a:srgbClr val="000000">
                      <a:alpha val="43137"/>
                    </a:srgbClr>
                  </a:outerShdw>
                </a:effectLst>
              </a:rPr>
              <a:t> gebleven?</a:t>
            </a:r>
            <a:endParaRPr lang="nl-NL"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496408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solidFill>
                  <a:schemeClr val="bg1">
                    <a:lumMod val="50000"/>
                  </a:schemeClr>
                </a:solidFill>
              </a:rPr>
              <a:t>Waarom is het </a:t>
            </a:r>
            <a:r>
              <a:rPr lang="nl-NL" sz="2400" dirty="0" err="1" smtClean="0">
                <a:solidFill>
                  <a:schemeClr val="bg1">
                    <a:lumMod val="50000"/>
                  </a:schemeClr>
                </a:solidFill>
              </a:rPr>
              <a:t>Higgs</a:t>
            </a:r>
            <a:r>
              <a:rPr lang="nl-NL" sz="2400" dirty="0" smtClean="0">
                <a:solidFill>
                  <a:schemeClr val="bg1">
                    <a:lumMod val="50000"/>
                  </a:schemeClr>
                </a:solidFill>
              </a:rPr>
              <a:t> deeltje zo bijzonder?</a:t>
            </a:r>
          </a:p>
          <a:p>
            <a:endParaRPr lang="nl-NL" sz="2400" dirty="0" smtClean="0"/>
          </a:p>
          <a:p>
            <a:endParaRPr lang="nl-NL" sz="2400" dirty="0" smtClean="0"/>
          </a:p>
          <a:p>
            <a:r>
              <a:rPr lang="nl-NL" sz="2400" dirty="0" smtClean="0">
                <a:solidFill>
                  <a:schemeClr val="bg1">
                    <a:lumMod val="50000"/>
                  </a:schemeClr>
                </a:solidFill>
              </a:rPr>
              <a:t>De verdwenen </a:t>
            </a:r>
            <a:r>
              <a:rPr lang="nl-NL" sz="2400" dirty="0" err="1" smtClean="0">
                <a:solidFill>
                  <a:schemeClr val="bg1">
                    <a:lumMod val="50000"/>
                  </a:schemeClr>
                </a:solidFill>
              </a:rPr>
              <a:t>anti-materie</a:t>
            </a:r>
            <a:endParaRPr lang="nl-NL" sz="2400" dirty="0" smtClean="0">
              <a:solidFill>
                <a:schemeClr val="bg1">
                  <a:lumMod val="50000"/>
                </a:schemeClr>
              </a:solidFill>
            </a:endParaRPr>
          </a:p>
          <a:p>
            <a:endParaRPr lang="nl-NL" sz="2400" dirty="0">
              <a:solidFill>
                <a:schemeClr val="bg1">
                  <a:lumMod val="50000"/>
                </a:schemeClr>
              </a:solidFill>
            </a:endParaRPr>
          </a:p>
          <a:p>
            <a:endParaRPr lang="nl-NL" sz="2400" dirty="0" smtClean="0">
              <a:solidFill>
                <a:schemeClr val="bg1">
                  <a:lumMod val="50000"/>
                </a:schemeClr>
              </a:solidFill>
            </a:endParaRPr>
          </a:p>
          <a:p>
            <a:r>
              <a:rPr lang="nl-NL" sz="2400" dirty="0" smtClean="0"/>
              <a:t>De </a:t>
            </a:r>
            <a:r>
              <a:rPr lang="nl-NL" sz="2400" dirty="0" err="1" smtClean="0"/>
              <a:t>LHCb</a:t>
            </a:r>
            <a:r>
              <a:rPr lang="nl-NL" sz="2400" dirty="0" smtClean="0"/>
              <a:t> detector</a:t>
            </a:r>
          </a:p>
          <a:p>
            <a:endParaRPr lang="nl-NL" dirty="0"/>
          </a:p>
        </p:txBody>
      </p:sp>
      <p:sp>
        <p:nvSpPr>
          <p:cNvPr id="4" name="Striped Right Arrow 3"/>
          <p:cNvSpPr/>
          <p:nvPr/>
        </p:nvSpPr>
        <p:spPr>
          <a:xfrm flipH="1">
            <a:off x="8165206" y="1674253"/>
            <a:ext cx="540913" cy="484632"/>
          </a:xfrm>
          <a:prstGeom prst="stripedRightArrow">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9" name="TextBox 8"/>
          <p:cNvSpPr txBox="1"/>
          <p:nvPr/>
        </p:nvSpPr>
        <p:spPr>
          <a:xfrm>
            <a:off x="5879490" y="4475432"/>
            <a:ext cx="3092787" cy="677108"/>
          </a:xfrm>
          <a:prstGeom prst="rect">
            <a:avLst/>
          </a:prstGeom>
          <a:solidFill>
            <a:schemeClr val="bg1">
              <a:alpha val="69000"/>
            </a:schemeClr>
          </a:solidFill>
          <a:ln>
            <a:solidFill>
              <a:schemeClr val="accent1"/>
            </a:solidFill>
          </a:ln>
        </p:spPr>
        <p:txBody>
          <a:bodyPr wrap="square" rtlCol="0">
            <a:spAutoFit/>
          </a:bodyPr>
          <a:lstStyle/>
          <a:p>
            <a:pPr algn="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Massa</a:t>
            </a:r>
            <a:r>
              <a:rPr lang="nl-NL" sz="1400" dirty="0" smtClean="0"/>
              <a:t> </a:t>
            </a:r>
          </a:p>
          <a:p>
            <a:pPr algn="r"/>
            <a:r>
              <a:rPr lang="nl-NL" sz="1400" dirty="0" smtClean="0">
                <a:effectLst>
                  <a:outerShdw blurRad="38100" dist="38100" dir="2700000" algn="tl">
                    <a:srgbClr val="000000">
                      <a:alpha val="43137"/>
                    </a:srgbClr>
                  </a:outerShdw>
                </a:effectLst>
              </a:rPr>
              <a:t>(voor de “gewone” deeltjes)</a:t>
            </a:r>
            <a:endParaRPr lang="nl-NL" sz="2400" dirty="0" smtClean="0">
              <a:effectLst>
                <a:outerShdw blurRad="38100" dist="38100" dir="2700000" algn="tl">
                  <a:srgbClr val="000000">
                    <a:alpha val="43137"/>
                  </a:srgbClr>
                </a:outerShdw>
              </a:effectLst>
            </a:endParaRPr>
          </a:p>
        </p:txBody>
      </p:sp>
      <p:sp>
        <p:nvSpPr>
          <p:cNvPr id="13" name="Rounded Rectangle 12"/>
          <p:cNvSpPr/>
          <p:nvPr/>
        </p:nvSpPr>
        <p:spPr>
          <a:xfrm>
            <a:off x="4900414" y="2569340"/>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28" name="Curved Connector 15"/>
          <p:cNvCxnSpPr/>
          <p:nvPr/>
        </p:nvCxnSpPr>
        <p:spPr>
          <a:xfrm>
            <a:off x="6503831" y="2893459"/>
            <a:ext cx="1279586" cy="1598937"/>
          </a:xfrm>
          <a:prstGeom prst="curvedConnector2">
            <a:avLst/>
          </a:prstGeom>
          <a:ln w="50800">
            <a:tailEnd type="triangle" w="lg" len="med"/>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5323271" y="2580073"/>
            <a:ext cx="575254"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TextBox 21"/>
          <p:cNvSpPr txBox="1"/>
          <p:nvPr/>
        </p:nvSpPr>
        <p:spPr>
          <a:xfrm>
            <a:off x="592428" y="5619505"/>
            <a:ext cx="4919730" cy="1015663"/>
          </a:xfrm>
          <a:prstGeom prst="rect">
            <a:avLst/>
          </a:prstGeom>
          <a:solidFill>
            <a:schemeClr val="bg1">
              <a:alpha val="69000"/>
            </a:schemeClr>
          </a:solidFill>
          <a:ln>
            <a:solidFill>
              <a:schemeClr val="accent1"/>
            </a:solidFill>
          </a:ln>
        </p:spPr>
        <p:txBody>
          <a:bodyPr wrap="square" rtlCol="0">
            <a:spAutoFit/>
          </a:bodyPr>
          <a:lstStyle/>
          <a:p>
            <a:pPr algn="r"/>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r>
              <a:rPr lang="nl-NL" sz="2400" dirty="0" smtClean="0">
                <a:effectLst>
                  <a:outerShdw blurRad="38100" dist="38100" dir="2700000" algn="tl">
                    <a:srgbClr val="000000">
                      <a:alpha val="43137"/>
                    </a:srgbClr>
                  </a:outerShdw>
                </a:effectLst>
              </a:rPr>
              <a:t>!</a:t>
            </a:r>
            <a:endParaRPr lang="nl-NL" sz="1400" dirty="0" smtClean="0"/>
          </a:p>
        </p:txBody>
      </p:sp>
      <p:cxnSp>
        <p:nvCxnSpPr>
          <p:cNvPr id="24" name="Straight Arrow Connector 23"/>
          <p:cNvCxnSpPr>
            <a:endCxn id="22" idx="0"/>
          </p:cNvCxnSpPr>
          <p:nvPr/>
        </p:nvCxnSpPr>
        <p:spPr>
          <a:xfrm flipH="1">
            <a:off x="3052293" y="3245476"/>
            <a:ext cx="2343955" cy="2374029"/>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607280"/>
            <a:ext cx="8326967" cy="701731"/>
          </a:xfrm>
        </p:spPr>
        <p:txBody>
          <a:bodyPr/>
          <a:lstStyle/>
          <a:p>
            <a:r>
              <a:rPr lang="nl-NL" sz="2400" dirty="0" smtClean="0"/>
              <a:t>Hoe onderzoeken wij dit verschil?</a:t>
            </a:r>
          </a:p>
          <a:p>
            <a:endParaRPr lang="nl-NL" dirty="0"/>
          </a:p>
        </p:txBody>
      </p:sp>
      <p:sp>
        <p:nvSpPr>
          <p:cNvPr id="4" name="Striped Right Arrow 3"/>
          <p:cNvSpPr/>
          <p:nvPr/>
        </p:nvSpPr>
        <p:spPr>
          <a:xfrm flipH="1">
            <a:off x="8165206" y="1674253"/>
            <a:ext cx="540913" cy="484632"/>
          </a:xfrm>
          <a:prstGeom prst="stripedRightArrow">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smtClean="0"/>
              <a:t>Hoe de Higgs het </a:t>
            </a:r>
            <a:r>
              <a:rPr lang="en-GB" sz="3200" i="1" dirty="0" err="1" smtClean="0"/>
              <a:t>verschil</a:t>
            </a:r>
            <a:r>
              <a:rPr lang="en-GB" sz="3200" b="0" dirty="0" smtClean="0"/>
              <a:t> </a:t>
            </a:r>
            <a:r>
              <a:rPr lang="en-GB" sz="3200" b="0" dirty="0" err="1" smtClean="0"/>
              <a:t>maakt</a:t>
            </a:r>
            <a:endParaRPr lang="en-GB" sz="3200" b="0"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t>Waarom is het </a:t>
            </a:r>
            <a:r>
              <a:rPr lang="nl-NL" sz="2400" dirty="0" err="1" smtClean="0"/>
              <a:t>Higgs</a:t>
            </a:r>
            <a:r>
              <a:rPr lang="nl-NL" sz="2400" dirty="0" smtClean="0"/>
              <a:t> deeltje zo bijzonder?</a:t>
            </a:r>
          </a:p>
          <a:p>
            <a:endParaRPr lang="nl-NL" sz="2400" dirty="0" smtClean="0"/>
          </a:p>
          <a:p>
            <a:endParaRPr lang="nl-NL" sz="2400" dirty="0" smtClean="0"/>
          </a:p>
          <a:p>
            <a:r>
              <a:rPr lang="nl-NL" sz="2400" dirty="0" smtClean="0"/>
              <a:t>De verdwenen </a:t>
            </a:r>
            <a:r>
              <a:rPr lang="nl-NL" sz="2400" dirty="0" err="1" smtClean="0"/>
              <a:t>anti-materie</a:t>
            </a:r>
            <a:endParaRPr lang="nl-NL" sz="2400" dirty="0" smtClean="0"/>
          </a:p>
          <a:p>
            <a:endParaRPr lang="nl-NL" sz="2400" dirty="0"/>
          </a:p>
          <a:p>
            <a:endParaRPr lang="nl-NL" sz="2400" dirty="0" smtClean="0"/>
          </a:p>
          <a:p>
            <a:r>
              <a:rPr lang="nl-NL" sz="2400" dirty="0" smtClean="0"/>
              <a:t>De </a:t>
            </a:r>
            <a:r>
              <a:rPr lang="nl-NL" sz="2400" dirty="0" err="1" smtClean="0"/>
              <a:t>LHCb</a:t>
            </a:r>
            <a:r>
              <a:rPr lang="nl-NL" sz="2400" dirty="0" smtClean="0"/>
              <a:t> detector</a:t>
            </a:r>
          </a:p>
          <a:p>
            <a:endParaRPr lang="nl-NL"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2"/>
          </p:nvPr>
        </p:nvSpPr>
        <p:spPr/>
        <p:txBody>
          <a:bodyPr/>
          <a:lstStyle/>
          <a:p>
            <a:endParaRPr lang="en-GB"/>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336" r="5646"/>
          <a:stretch/>
        </p:blipFill>
        <p:spPr>
          <a:xfrm>
            <a:off x="-1" y="-2"/>
            <a:ext cx="9157329" cy="6858002"/>
          </a:xfrm>
          <a:prstGeom prst="rect">
            <a:avLst/>
          </a:prstGeom>
        </p:spPr>
      </p:pic>
    </p:spTree>
    <p:extLst>
      <p:ext uri="{BB962C8B-B14F-4D97-AF65-F5344CB8AC3E}">
        <p14:creationId xmlns:p14="http://schemas.microsoft.com/office/powerpoint/2010/main" val="2264486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pic>
        <p:nvPicPr>
          <p:cNvPr id="95" name="Picture 94"/>
          <p:cNvPicPr>
            <a:picLocks noChangeAspect="1"/>
          </p:cNvPicPr>
          <p:nvPr/>
        </p:nvPicPr>
        <p:blipFill>
          <a:blip r:embed="rId4" cstate="print">
            <a:extLst>
              <a:ext uri="{28A0092B-C50C-407E-A947-70E740481C1C}">
                <a14:useLocalDpi xmlns:a14="http://schemas.microsoft.com/office/drawing/2010/main" val="0"/>
              </a:ext>
            </a:extLst>
          </a:blip>
          <a:srcRect l="41500" t="13037" r="17383" b="50025"/>
          <a:stretch>
            <a:fillRect/>
          </a:stretch>
        </p:blipFill>
        <p:spPr>
          <a:xfrm>
            <a:off x="244698" y="4237149"/>
            <a:ext cx="2723795" cy="2446986"/>
          </a:xfrm>
          <a:prstGeom prst="rect">
            <a:avLst/>
          </a:prstGeom>
        </p:spPr>
      </p:pic>
      <p:sp>
        <p:nvSpPr>
          <p:cNvPr id="96" name="TextBox 95"/>
          <p:cNvSpPr txBox="1"/>
          <p:nvPr/>
        </p:nvSpPr>
        <p:spPr>
          <a:xfrm>
            <a:off x="3915178" y="4730862"/>
            <a:ext cx="4919730" cy="1754326"/>
          </a:xfrm>
          <a:prstGeom prst="rect">
            <a:avLst/>
          </a:prstGeom>
          <a:solidFill>
            <a:schemeClr val="bg1">
              <a:alpha val="69000"/>
            </a:schemeClr>
          </a:solidFill>
          <a:ln>
            <a:solidFill>
              <a:schemeClr val="accent1"/>
            </a:solidFill>
          </a:ln>
        </p:spPr>
        <p:txBody>
          <a:bodyPr wrap="square" rtlCol="0">
            <a:spAutoFit/>
          </a:bodyPr>
          <a:lstStyle/>
          <a:p>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3600" baseline="-25000" dirty="0" smtClean="0">
                <a:effectLst>
                  <a:outerShdw blurRad="38100" dist="38100" dir="2700000" algn="tl">
                    <a:srgbClr val="000000">
                      <a:alpha val="43137"/>
                    </a:srgbClr>
                  </a:outerShdw>
                </a:effectLst>
                <a:sym typeface="Symbol"/>
              </a:rPr>
              <a:t>      </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cb</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ub</a:t>
            </a:r>
            <a:endParaRPr lang="nl-NL" sz="3600" baseline="-25000" dirty="0" smtClean="0">
              <a:effectLst>
                <a:outerShdw blurRad="38100" dist="38100" dir="2700000" algn="tl">
                  <a:srgbClr val="000000">
                    <a:alpha val="43137"/>
                  </a:srgbClr>
                </a:outerShdw>
              </a:effectLst>
              <a:sym typeface="Symbol"/>
            </a:endParaRPr>
          </a:p>
          <a:p>
            <a:r>
              <a:rPr lang="nl-NL" sz="2400" dirty="0" smtClean="0">
                <a:effectLst>
                  <a:outerShdw blurRad="38100" dist="38100" dir="2700000" algn="tl">
                    <a:srgbClr val="000000">
                      <a:alpha val="43137"/>
                    </a:srgbClr>
                  </a:outerShdw>
                </a:effectLst>
                <a:sym typeface="Symbol"/>
              </a:rPr>
              <a:t>   </a:t>
            </a:r>
          </a:p>
          <a:p>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endParaRPr lang="nl-NL" sz="1400" dirty="0" smtClean="0"/>
          </a:p>
        </p:txBody>
      </p:sp>
      <p:sp>
        <p:nvSpPr>
          <p:cNvPr id="97" name="Rounded Rectangle 96"/>
          <p:cNvSpPr/>
          <p:nvPr/>
        </p:nvSpPr>
        <p:spPr>
          <a:xfrm>
            <a:off x="817808" y="5389815"/>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8" name="Straight Arrow Connector 97"/>
          <p:cNvCxnSpPr/>
          <p:nvPr/>
        </p:nvCxnSpPr>
        <p:spPr>
          <a:xfrm>
            <a:off x="2421228" y="5589431"/>
            <a:ext cx="1506828"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sp>
        <p:nvSpPr>
          <p:cNvPr id="56" name="Content Placeholder 4"/>
          <p:cNvSpPr txBox="1">
            <a:spLocks/>
          </p:cNvSpPr>
          <p:nvPr/>
        </p:nvSpPr>
        <p:spPr>
          <a:xfrm>
            <a:off x="419100" y="4248149"/>
            <a:ext cx="8326967" cy="2295526"/>
          </a:xfrm>
          <a:prstGeom prst="rect">
            <a:avLst/>
          </a:prstGeom>
        </p:spPr>
        <p:txBody>
          <a:bodyPr/>
          <a:lstStyle>
            <a:lvl1pPr marL="261938" indent="-261938" algn="l" rtl="0" eaLnBrk="1" fontAlgn="base" hangingPunct="1">
              <a:spcBef>
                <a:spcPct val="20000"/>
              </a:spcBef>
              <a:spcAft>
                <a:spcPct val="0"/>
              </a:spcAft>
              <a:buSzPct val="60000"/>
              <a:buBlip>
                <a:blip r:embed="rId4"/>
              </a:buBlip>
              <a:defRPr sz="18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nl-NL" sz="2400" kern="0" dirty="0" smtClean="0"/>
              <a:t>Deeltjes met een “b” quark</a:t>
            </a:r>
          </a:p>
          <a:p>
            <a:endParaRPr lang="nl-NL" sz="2400" kern="0" dirty="0" smtClean="0"/>
          </a:p>
          <a:p>
            <a:r>
              <a:rPr lang="nl-NL" sz="2400" kern="0" dirty="0" smtClean="0"/>
              <a:t>“</a:t>
            </a:r>
            <a:r>
              <a:rPr lang="nl-NL" sz="2400" kern="0" dirty="0" err="1" smtClean="0"/>
              <a:t>bottom</a:t>
            </a:r>
            <a:r>
              <a:rPr lang="nl-NL" sz="2400" kern="0" dirty="0" smtClean="0"/>
              <a:t>” of “beauty”</a:t>
            </a:r>
          </a:p>
          <a:p>
            <a:endParaRPr lang="nl-NL" sz="2400" kern="0" dirty="0" smtClean="0"/>
          </a:p>
          <a:p>
            <a:r>
              <a:rPr lang="nl-NL" sz="2400" kern="0" dirty="0" smtClean="0"/>
              <a:t>De “b” in “</a:t>
            </a:r>
            <a:r>
              <a:rPr lang="nl-NL" sz="2400" kern="0" dirty="0" err="1" smtClean="0"/>
              <a:t>LHC</a:t>
            </a:r>
            <a:r>
              <a:rPr lang="nl-NL" sz="2400" b="1" i="1" kern="0" dirty="0" err="1" smtClean="0">
                <a:effectLst>
                  <a:outerShdw blurRad="38100" dist="38100" dir="2700000" algn="tl">
                    <a:srgbClr val="000000">
                      <a:alpha val="43137"/>
                    </a:srgbClr>
                  </a:outerShdw>
                </a:effectLst>
              </a:rPr>
              <a:t>b</a:t>
            </a:r>
            <a:r>
              <a:rPr lang="nl-NL" sz="2400" kern="0" dirty="0" smtClean="0"/>
              <a:t>”</a:t>
            </a:r>
          </a:p>
          <a:p>
            <a:endParaRPr lang="nl-NL" sz="2400" kern="0" dirty="0" smtClean="0"/>
          </a:p>
          <a:p>
            <a:endParaRPr lang="nl-NL" kern="0"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89493" y="4752975"/>
            <a:ext cx="2620696" cy="1790700"/>
          </a:xfrm>
          <a:prstGeom prst="rect">
            <a:avLst/>
          </a:prstGeom>
        </p:spPr>
      </p:pic>
    </p:spTree>
    <p:extLst>
      <p:ext uri="{BB962C8B-B14F-4D97-AF65-F5344CB8AC3E}">
        <p14:creationId xmlns:p14="http://schemas.microsoft.com/office/powerpoint/2010/main" val="20007950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2286245"/>
            <a:ext cx="8353177" cy="492443"/>
          </a:xfrm>
        </p:spPr>
        <p:txBody>
          <a:bodyPr/>
          <a:lstStyle/>
          <a:p>
            <a:r>
              <a:rPr lang="en-US" sz="3200" b="0" u="sng" dirty="0" smtClean="0"/>
              <a:t>b quarks</a:t>
            </a:r>
            <a:endParaRPr lang="en-GB" sz="3200" b="0" u="sng" dirty="0"/>
          </a:p>
        </p:txBody>
      </p:sp>
      <p:sp>
        <p:nvSpPr>
          <p:cNvPr id="5" name="Content Placeholder 4"/>
          <p:cNvSpPr>
            <a:spLocks noGrp="1"/>
          </p:cNvSpPr>
          <p:nvPr>
            <p:ph sz="quarter" idx="12"/>
          </p:nvPr>
        </p:nvSpPr>
        <p:spPr>
          <a:xfrm>
            <a:off x="419100" y="3624043"/>
            <a:ext cx="8629650" cy="2917722"/>
          </a:xfrm>
        </p:spPr>
        <p:txBody>
          <a:bodyPr/>
          <a:lstStyle/>
          <a:p>
            <a:r>
              <a:rPr lang="nl-NL" sz="2400" dirty="0" smtClean="0"/>
              <a:t>Relatief lang levend: 		</a:t>
            </a:r>
            <a:r>
              <a:rPr lang="nl-NL" sz="2400" dirty="0" smtClean="0">
                <a:solidFill>
                  <a:srgbClr val="FF0000"/>
                </a:solidFill>
              </a:rPr>
              <a:t>wijst niet naar botsing</a:t>
            </a:r>
          </a:p>
          <a:p>
            <a:endParaRPr lang="nl-NL" sz="2400" dirty="0" smtClean="0"/>
          </a:p>
          <a:p>
            <a:r>
              <a:rPr lang="nl-NL" sz="2400" dirty="0" smtClean="0"/>
              <a:t>Relatief lage massa:		</a:t>
            </a:r>
            <a:r>
              <a:rPr lang="nl-NL" sz="2400" dirty="0" smtClean="0">
                <a:solidFill>
                  <a:srgbClr val="FF0000"/>
                </a:solidFill>
              </a:rPr>
              <a:t>voorwaarts geproduceerd</a:t>
            </a:r>
          </a:p>
          <a:p>
            <a:endParaRPr lang="nl-NL" sz="2400" dirty="0" smtClean="0"/>
          </a:p>
          <a:p>
            <a:r>
              <a:rPr lang="nl-NL" sz="2400" dirty="0" smtClean="0"/>
              <a:t>Veel </a:t>
            </a:r>
            <a:r>
              <a:rPr lang="nl-NL" sz="2400" dirty="0" err="1" smtClean="0"/>
              <a:t>vervalsmogelijkheden</a:t>
            </a:r>
            <a:r>
              <a:rPr lang="nl-NL" sz="2400" dirty="0" smtClean="0"/>
              <a:t>:	</a:t>
            </a:r>
            <a:r>
              <a:rPr lang="nl-NL" sz="2400" dirty="0" smtClean="0">
                <a:solidFill>
                  <a:srgbClr val="FF0000"/>
                </a:solidFill>
              </a:rPr>
              <a:t>veel detectoren</a:t>
            </a:r>
            <a:endParaRPr lang="nl-NL" sz="2400" dirty="0">
              <a:solidFill>
                <a:srgbClr val="FF0000"/>
              </a:solidFill>
            </a:endParaRPr>
          </a:p>
          <a:p>
            <a:pPr marL="0" indent="0">
              <a:buNone/>
            </a:pPr>
            <a:endParaRPr lang="nl-NL" sz="2400" dirty="0" smtClean="0"/>
          </a:p>
          <a:p>
            <a:endParaRPr lang="nl-NL"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6640" t="4044" r="4661" b="3390"/>
          <a:stretch/>
        </p:blipFill>
        <p:spPr>
          <a:xfrm>
            <a:off x="3575797" y="104774"/>
            <a:ext cx="5472953" cy="3152776"/>
          </a:xfrm>
          <a:prstGeom prst="rect">
            <a:avLst/>
          </a:prstGeom>
          <a:ln>
            <a:solidFill>
              <a:schemeClr val="tx1"/>
            </a:solidFill>
          </a:ln>
        </p:spPr>
      </p:pic>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14625" y="1330338"/>
            <a:ext cx="889748" cy="889748"/>
          </a:xfrm>
          <a:prstGeom prst="rect">
            <a:avLst/>
          </a:prstGeom>
        </p:spPr>
      </p:pic>
    </p:spTree>
    <p:extLst>
      <p:ext uri="{BB962C8B-B14F-4D97-AF65-F5344CB8AC3E}">
        <p14:creationId xmlns:p14="http://schemas.microsoft.com/office/powerpoint/2010/main" val="34018478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0808024_14-A4-at-144-dpi.jpg"/>
          <p:cNvPicPr>
            <a:picLocks noChangeAspect="1"/>
          </p:cNvPicPr>
          <p:nvPr/>
        </p:nvPicPr>
        <p:blipFill>
          <a:blip r:embed="rId3">
            <a:extLst>
              <a:ext uri="{28A0092B-C50C-407E-A947-70E740481C1C}">
                <a14:useLocalDpi xmlns:a14="http://schemas.microsoft.com/office/drawing/2010/main" val="0"/>
              </a:ext>
            </a:extLst>
          </a:blip>
          <a:srcRect l="19940" t="5128" r="19466" b="14462"/>
          <a:stretch>
            <a:fillRect/>
          </a:stretch>
        </p:blipFill>
        <p:spPr bwMode="auto">
          <a:xfrm>
            <a:off x="0" y="0"/>
            <a:ext cx="9144000" cy="807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C:\Documents and Settings\Ulrich Uwer\My Documents\LHCb\EventDisplay\PanoramixEventDisplay_3.jpg"/>
          <p:cNvPicPr>
            <a:picLocks noChangeAspect="1" noChangeArrowheads="1"/>
          </p:cNvPicPr>
          <p:nvPr/>
        </p:nvPicPr>
        <p:blipFill>
          <a:blip r:embed="rId4">
            <a:clrChange>
              <a:clrFrom>
                <a:srgbClr val="010101"/>
              </a:clrFrom>
              <a:clrTo>
                <a:srgbClr val="010101">
                  <a:alpha val="0"/>
                </a:srgbClr>
              </a:clrTo>
            </a:clrChange>
            <a:extLst>
              <a:ext uri="{28A0092B-C50C-407E-A947-70E740481C1C}">
                <a14:useLocalDpi xmlns:a14="http://schemas.microsoft.com/office/drawing/2010/main" val="0"/>
              </a:ext>
            </a:extLst>
          </a:blip>
          <a:srcRect l="5154" t="9193" r="9409"/>
          <a:stretch>
            <a:fillRect/>
          </a:stretch>
        </p:blipFill>
        <p:spPr bwMode="auto">
          <a:xfrm>
            <a:off x="0" y="1327150"/>
            <a:ext cx="91440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a:spLocks noChangeArrowheads="1"/>
          </p:cNvSpPr>
          <p:nvPr/>
        </p:nvSpPr>
        <p:spPr bwMode="auto">
          <a:xfrm>
            <a:off x="5867400" y="5402263"/>
            <a:ext cx="3276600" cy="4984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r" eaLnBrk="1" hangingPunct="1">
              <a:buFontTx/>
              <a:buNone/>
            </a:pPr>
            <a:r>
              <a:rPr lang="en-US" altLang="en-US" sz="1200" dirty="0">
                <a:solidFill>
                  <a:schemeClr val="bg1"/>
                </a:solidFill>
              </a:rPr>
              <a:t>23 </a:t>
            </a:r>
            <a:r>
              <a:rPr lang="en-US" altLang="en-US" sz="1200" dirty="0" err="1">
                <a:solidFill>
                  <a:schemeClr val="bg1"/>
                </a:solidFill>
              </a:rPr>
              <a:t>sep</a:t>
            </a:r>
            <a:r>
              <a:rPr lang="en-US" altLang="en-US" sz="1200" dirty="0">
                <a:solidFill>
                  <a:schemeClr val="bg1"/>
                </a:solidFill>
              </a:rPr>
              <a:t> 2010                  19:49:24</a:t>
            </a:r>
          </a:p>
          <a:p>
            <a:pPr algn="r" eaLnBrk="1" hangingPunct="1">
              <a:buFontTx/>
              <a:buNone/>
            </a:pPr>
            <a:r>
              <a:rPr lang="en-US" altLang="en-US" sz="1200" dirty="0">
                <a:solidFill>
                  <a:schemeClr val="bg1"/>
                </a:solidFill>
              </a:rPr>
              <a:t>Run 79646        Event 143858637</a:t>
            </a:r>
          </a:p>
        </p:txBody>
      </p:sp>
      <p:pic>
        <p:nvPicPr>
          <p:cNvPr id="1638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6788" y="1600200"/>
            <a:ext cx="8634412"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Title 1"/>
          <p:cNvSpPr txBox="1">
            <a:spLocks/>
          </p:cNvSpPr>
          <p:nvPr/>
        </p:nvSpPr>
        <p:spPr>
          <a:xfrm>
            <a:off x="457200" y="0"/>
            <a:ext cx="8229600" cy="654050"/>
          </a:xfrm>
          <a:prstGeom prst="rect">
            <a:avLst/>
          </a:prstGeom>
        </p:spPr>
        <p:txBody>
          <a:bodyPr/>
          <a:lstStyle/>
          <a:p>
            <a:pPr algn="ctr" eaLnBrk="0" hangingPunct="0">
              <a:buFontTx/>
              <a:buNone/>
              <a:defRPr/>
            </a:pPr>
            <a:r>
              <a:rPr lang="en-US" sz="3600" b="1" kern="0" dirty="0">
                <a:solidFill>
                  <a:schemeClr val="bg1"/>
                </a:solidFill>
                <a:effectLst>
                  <a:outerShdw blurRad="38100" dist="38100" dir="2700000" algn="tl">
                    <a:srgbClr val="000000">
                      <a:alpha val="43137"/>
                    </a:srgbClr>
                  </a:outerShdw>
                </a:effectLst>
                <a:latin typeface="+mj-lt"/>
                <a:ea typeface="+mj-ea"/>
                <a:cs typeface="+mj-cs"/>
              </a:rPr>
              <a:t>The LHCb Detector</a:t>
            </a:r>
            <a:endParaRPr lang="en-GB" sz="3600" b="1" kern="0" dirty="0">
              <a:solidFill>
                <a:schemeClr val="bg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517300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childTnLst>
                                </p:cTn>
                              </p:par>
                              <p:par>
                                <p:cTn id="16" presetID="10" presetClass="exit" presetSubtype="0" fill="hold" nodeType="withEffect">
                                  <p:stCondLst>
                                    <p:cond delay="0"/>
                                  </p:stCondLst>
                                  <p:childTnLst>
                                    <p:animEffect transition="out" filter="fade">
                                      <p:cBhvr>
                                        <p:cTn id="17" dur="1000"/>
                                        <p:tgtEl>
                                          <p:spTgt spid="16387"/>
                                        </p:tgtEl>
                                      </p:cBhvr>
                                    </p:animEffect>
                                    <p:set>
                                      <p:cBhvr>
                                        <p:cTn id="18" dur="1" fill="hold">
                                          <p:stCondLst>
                                            <p:cond delay="999"/>
                                          </p:stCondLst>
                                        </p:cTn>
                                        <p:tgtEl>
                                          <p:spTgt spid="163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6852827"/>
          </a:xfrm>
          <a:prstGeom prst="rect">
            <a:avLst/>
          </a:prstGeom>
        </p:spPr>
      </p:pic>
      <p:sp>
        <p:nvSpPr>
          <p:cNvPr id="53" name="Oval 52"/>
          <p:cNvSpPr/>
          <p:nvPr/>
        </p:nvSpPr>
        <p:spPr>
          <a:xfrm flipH="1">
            <a:off x="5447765" y="287198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4" name="TextBox 53"/>
          <p:cNvSpPr txBox="1"/>
          <p:nvPr/>
        </p:nvSpPr>
        <p:spPr>
          <a:xfrm>
            <a:off x="3747752" y="3103809"/>
            <a:ext cx="2630848" cy="461665"/>
          </a:xfrm>
          <a:prstGeom prst="rect">
            <a:avLst/>
          </a:prstGeom>
          <a:noFill/>
        </p:spPr>
        <p:txBody>
          <a:bodyPr wrap="none" rtlCol="0">
            <a:spAutoFit/>
          </a:bodyPr>
          <a:lstStyle/>
          <a:p>
            <a:r>
              <a:rPr lang="nl-NL" sz="2400" b="1" dirty="0" err="1" smtClean="0">
                <a:solidFill>
                  <a:schemeClr val="bg1"/>
                </a:solidFill>
                <a:effectLst>
                  <a:outerShdw blurRad="38100" dist="38100" dir="2700000" algn="tl">
                    <a:srgbClr val="000000">
                      <a:alpha val="43137"/>
                    </a:srgbClr>
                  </a:outerShdw>
                </a:effectLst>
              </a:rPr>
              <a:t>LHCb</a:t>
            </a:r>
            <a:r>
              <a:rPr lang="nl-NL" sz="2400" b="1" dirty="0" smtClean="0">
                <a:solidFill>
                  <a:schemeClr val="bg1"/>
                </a:solidFill>
                <a:effectLst>
                  <a:outerShdw blurRad="38100" dist="38100" dir="2700000" algn="tl">
                    <a:srgbClr val="000000">
                      <a:alpha val="43137"/>
                    </a:srgbClr>
                  </a:outerShdw>
                </a:effectLst>
              </a:rPr>
              <a:t> detector</a:t>
            </a:r>
            <a:endParaRPr lang="nl-NL" sz="2400" b="1" dirty="0">
              <a:solidFill>
                <a:schemeClr val="bg1"/>
              </a:solidFill>
              <a:effectLst>
                <a:outerShdw blurRad="38100" dist="38100" dir="2700000" algn="tl">
                  <a:srgbClr val="000000">
                    <a:alpha val="43137"/>
                  </a:srgbClr>
                </a:outerShdw>
              </a:effectLst>
            </a:endParaRPr>
          </a:p>
        </p:txBody>
      </p:sp>
      <p:cxnSp>
        <p:nvCxnSpPr>
          <p:cNvPr id="56" name="Straight Arrow Connector 55"/>
          <p:cNvCxnSpPr/>
          <p:nvPr/>
        </p:nvCxnSpPr>
        <p:spPr>
          <a:xfrm>
            <a:off x="4816699" y="2756079"/>
            <a:ext cx="605307" cy="38636"/>
          </a:xfrm>
          <a:prstGeom prst="straightConnector1">
            <a:avLst/>
          </a:prstGeom>
          <a:ln w="25400">
            <a:solidFill>
              <a:srgbClr val="0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664565" y="2818326"/>
            <a:ext cx="605307" cy="38636"/>
          </a:xfrm>
          <a:prstGeom prst="straightConnector1">
            <a:avLst/>
          </a:prstGeom>
          <a:ln w="25400">
            <a:solidFill>
              <a:srgbClr val="000000"/>
            </a:solidFill>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rot="254858">
            <a:off x="5685665" y="2529278"/>
            <a:ext cx="776175" cy="307777"/>
          </a:xfrm>
          <a:prstGeom prst="rect">
            <a:avLst/>
          </a:prstGeom>
          <a:noFill/>
        </p:spPr>
        <p:txBody>
          <a:bodyPr wrap="none" rtlCol="0">
            <a:spAutoFit/>
          </a:bodyPr>
          <a:lstStyle/>
          <a:p>
            <a:r>
              <a:rPr lang="nl-NL" sz="1400" dirty="0" smtClean="0">
                <a:solidFill>
                  <a:srgbClr val="000000"/>
                </a:solidFill>
              </a:rPr>
              <a:t>proton</a:t>
            </a:r>
            <a:endParaRPr lang="nl-NL" sz="1400" dirty="0">
              <a:solidFill>
                <a:srgbClr val="000000"/>
              </a:solidFill>
            </a:endParaRPr>
          </a:p>
        </p:txBody>
      </p:sp>
      <p:sp>
        <p:nvSpPr>
          <p:cNvPr id="60" name="TextBox 59"/>
          <p:cNvSpPr txBox="1"/>
          <p:nvPr/>
        </p:nvSpPr>
        <p:spPr>
          <a:xfrm rot="254858">
            <a:off x="4627439" y="2462735"/>
            <a:ext cx="776175" cy="307777"/>
          </a:xfrm>
          <a:prstGeom prst="rect">
            <a:avLst/>
          </a:prstGeom>
          <a:noFill/>
        </p:spPr>
        <p:txBody>
          <a:bodyPr wrap="none" rtlCol="0">
            <a:spAutoFit/>
          </a:bodyPr>
          <a:lstStyle/>
          <a:p>
            <a:r>
              <a:rPr lang="nl-NL" sz="1400" dirty="0" smtClean="0">
                <a:solidFill>
                  <a:srgbClr val="000000"/>
                </a:solidFill>
              </a:rPr>
              <a:t>proton</a:t>
            </a:r>
            <a:endParaRPr lang="nl-NL" sz="1400" dirty="0">
              <a:solidFill>
                <a:srgbClr val="00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rticle_event_full_ns.avi">
            <a:hlinkClick r:id="" action="ppaction://media"/>
          </p:cNvPr>
          <p:cNvPicPr>
            <a:picLocks noRot="1" noChangeAspect="1" noChangeArrowheads="1"/>
          </p:cNvPicPr>
          <p:nvPr>
            <a:videoFile r:link="rId1"/>
          </p:nvPr>
        </p:nvPicPr>
        <p:blipFill>
          <a:blip r:embed="rId3" cstate="print">
            <a:extLst>
              <a:ext uri="{28A0092B-C50C-407E-A947-70E740481C1C}">
                <a14:useLocalDpi xmlns:a14="http://schemas.microsoft.com/office/drawing/2010/main" val="0"/>
              </a:ext>
            </a:extLst>
          </a:blip>
          <a:srcRect/>
          <a:stretch>
            <a:fillRect/>
          </a:stretch>
        </p:blipFill>
        <p:spPr bwMode="auto">
          <a:xfrm>
            <a:off x="1416743" y="109761"/>
            <a:ext cx="6658310" cy="66583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7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p:cTn id="12"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pic>
        <p:nvPicPr>
          <p:cNvPr id="95" name="Picture 94"/>
          <p:cNvPicPr>
            <a:picLocks noChangeAspect="1"/>
          </p:cNvPicPr>
          <p:nvPr/>
        </p:nvPicPr>
        <p:blipFill>
          <a:blip r:embed="rId4" cstate="print">
            <a:extLst>
              <a:ext uri="{28A0092B-C50C-407E-A947-70E740481C1C}">
                <a14:useLocalDpi xmlns:a14="http://schemas.microsoft.com/office/drawing/2010/main" val="0"/>
              </a:ext>
            </a:extLst>
          </a:blip>
          <a:srcRect l="41500" t="13037" r="17383" b="50025"/>
          <a:stretch>
            <a:fillRect/>
          </a:stretch>
        </p:blipFill>
        <p:spPr>
          <a:xfrm>
            <a:off x="244698" y="4237149"/>
            <a:ext cx="2723795" cy="2446986"/>
          </a:xfrm>
          <a:prstGeom prst="rect">
            <a:avLst/>
          </a:prstGeom>
        </p:spPr>
      </p:pic>
      <p:sp>
        <p:nvSpPr>
          <p:cNvPr id="96" name="TextBox 95"/>
          <p:cNvSpPr txBox="1"/>
          <p:nvPr/>
        </p:nvSpPr>
        <p:spPr>
          <a:xfrm>
            <a:off x="3915178" y="4730862"/>
            <a:ext cx="4919730" cy="1754326"/>
          </a:xfrm>
          <a:prstGeom prst="rect">
            <a:avLst/>
          </a:prstGeom>
          <a:solidFill>
            <a:schemeClr val="bg1">
              <a:alpha val="69000"/>
            </a:schemeClr>
          </a:solidFill>
          <a:ln>
            <a:solidFill>
              <a:schemeClr val="accent1"/>
            </a:solidFill>
          </a:ln>
        </p:spPr>
        <p:txBody>
          <a:bodyPr wrap="square" rtlCol="0">
            <a:spAutoFit/>
          </a:bodyPr>
          <a:lstStyle/>
          <a:p>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3600" baseline="-25000" dirty="0" smtClean="0">
                <a:effectLst>
                  <a:outerShdw blurRad="38100" dist="38100" dir="2700000" algn="tl">
                    <a:srgbClr val="000000">
                      <a:alpha val="43137"/>
                    </a:srgbClr>
                  </a:outerShdw>
                </a:effectLst>
                <a:sym typeface="Symbol"/>
              </a:rPr>
              <a:t>      </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cb</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ub</a:t>
            </a:r>
            <a:endParaRPr lang="nl-NL" sz="3600" baseline="-25000" dirty="0" smtClean="0">
              <a:effectLst>
                <a:outerShdw blurRad="38100" dist="38100" dir="2700000" algn="tl">
                  <a:srgbClr val="000000">
                    <a:alpha val="43137"/>
                  </a:srgbClr>
                </a:outerShdw>
              </a:effectLst>
              <a:sym typeface="Symbol"/>
            </a:endParaRPr>
          </a:p>
          <a:p>
            <a:r>
              <a:rPr lang="nl-NL" sz="2400" dirty="0" smtClean="0">
                <a:effectLst>
                  <a:outerShdw blurRad="38100" dist="38100" dir="2700000" algn="tl">
                    <a:srgbClr val="000000">
                      <a:alpha val="43137"/>
                    </a:srgbClr>
                  </a:outerShdw>
                </a:effectLst>
                <a:sym typeface="Symbol"/>
              </a:rPr>
              <a:t>   </a:t>
            </a:r>
          </a:p>
          <a:p>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endParaRPr lang="nl-NL" sz="1400" dirty="0" smtClean="0"/>
          </a:p>
        </p:txBody>
      </p:sp>
      <p:sp>
        <p:nvSpPr>
          <p:cNvPr id="97" name="Rounded Rectangle 96"/>
          <p:cNvSpPr/>
          <p:nvPr/>
        </p:nvSpPr>
        <p:spPr>
          <a:xfrm>
            <a:off x="817808" y="5389815"/>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8" name="Straight Arrow Connector 97"/>
          <p:cNvCxnSpPr/>
          <p:nvPr/>
        </p:nvCxnSpPr>
        <p:spPr>
          <a:xfrm>
            <a:off x="2421228" y="5589431"/>
            <a:ext cx="1506828"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607280"/>
            <a:ext cx="8326967" cy="3730252"/>
          </a:xfrm>
        </p:spPr>
        <p:txBody>
          <a:bodyPr/>
          <a:lstStyle/>
          <a:p>
            <a:r>
              <a:rPr lang="nl-NL" sz="2400" dirty="0" smtClean="0"/>
              <a:t>Ontdekking van </a:t>
            </a:r>
            <a:r>
              <a:rPr lang="nl-NL" sz="2400" dirty="0" err="1" smtClean="0"/>
              <a:t>Higgs</a:t>
            </a:r>
            <a:r>
              <a:rPr lang="nl-NL" sz="2400" dirty="0" smtClean="0"/>
              <a:t> bevestigt wereldbeeld</a:t>
            </a:r>
          </a:p>
          <a:p>
            <a:endParaRPr lang="nl-NL" sz="2400" dirty="0" smtClean="0"/>
          </a:p>
          <a:p>
            <a:r>
              <a:rPr lang="nl-NL" sz="2400" dirty="0" err="1" smtClean="0"/>
              <a:t>Higgs</a:t>
            </a:r>
            <a:r>
              <a:rPr lang="nl-NL" sz="2400" dirty="0" smtClean="0"/>
              <a:t> interactie bevat materie </a:t>
            </a:r>
            <a:r>
              <a:rPr lang="nl-NL" sz="2400" dirty="0" err="1" smtClean="0"/>
              <a:t>anti-materie</a:t>
            </a:r>
            <a:r>
              <a:rPr lang="nl-NL" sz="2400" dirty="0" smtClean="0"/>
              <a:t> verschil</a:t>
            </a:r>
          </a:p>
          <a:p>
            <a:endParaRPr lang="nl-NL" sz="2400" dirty="0" smtClean="0"/>
          </a:p>
          <a:p>
            <a:endParaRPr lang="nl-NL" sz="2400" dirty="0" smtClean="0"/>
          </a:p>
          <a:p>
            <a:pPr>
              <a:buFont typeface="Wingdings" pitchFamily="2" charset="2"/>
              <a:buChar char="Ø"/>
            </a:pPr>
            <a:endParaRPr lang="nl-NL" sz="2400" dirty="0" smtClean="0">
              <a:solidFill>
                <a:schemeClr val="tx1"/>
              </a:solidFill>
              <a:effectLst>
                <a:outerShdw blurRad="38100" dist="38100" dir="2700000" algn="tl">
                  <a:srgbClr val="000000">
                    <a:alpha val="43137"/>
                  </a:srgbClr>
                </a:outerShdw>
              </a:effectLst>
            </a:endParaRPr>
          </a:p>
          <a:p>
            <a:pPr>
              <a:buFont typeface="Wingdings" pitchFamily="2" charset="2"/>
              <a:buChar char="Ø"/>
            </a:pPr>
            <a:r>
              <a:rPr lang="nl-NL" sz="2400" dirty="0" smtClean="0">
                <a:solidFill>
                  <a:schemeClr val="tx1"/>
                </a:solidFill>
                <a:effectLst>
                  <a:outerShdw blurRad="38100" dist="38100" dir="2700000" algn="tl">
                    <a:srgbClr val="000000">
                      <a:alpha val="43137"/>
                    </a:srgbClr>
                  </a:outerShdw>
                </a:effectLst>
              </a:rPr>
              <a:t>Onderzoek naar nieuwe deeltjes om verschil in de kosmos te verklaren</a:t>
            </a:r>
          </a:p>
          <a:p>
            <a:endParaRPr lang="nl-NL" dirty="0"/>
          </a:p>
        </p:txBody>
      </p:sp>
      <p:sp>
        <p:nvSpPr>
          <p:cNvPr id="4" name="Rectangle 3"/>
          <p:cNvSpPr/>
          <p:nvPr/>
        </p:nvSpPr>
        <p:spPr>
          <a:xfrm>
            <a:off x="2402759" y="3868856"/>
            <a:ext cx="4235454" cy="769441"/>
          </a:xfrm>
          <a:prstGeom prst="rect">
            <a:avLst/>
          </a:prstGeom>
          <a:noFill/>
        </p:spPr>
        <p:txBody>
          <a:bodyPr wrap="none" lIns="91440" tIns="45720" rIns="91440" bIns="45720">
            <a:spAutoFit/>
          </a:bodyPr>
          <a:lstStyle/>
          <a:p>
            <a:pPr algn="ctr"/>
            <a:r>
              <a:rPr lang="en-US" sz="4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Niet</a:t>
            </a: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4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genoeg</a:t>
            </a: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endParaRPr lang="en-US" sz="4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36312787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err="1" smtClean="0"/>
              <a:t>Bedankt</a:t>
            </a:r>
            <a:endParaRPr lang="en-GB" sz="3200" b="0" dirty="0"/>
          </a:p>
        </p:txBody>
      </p:sp>
      <p:pic>
        <p:nvPicPr>
          <p:cNvPr id="4" name="Picture 3" descr="120820_LHC_2.jpeg"/>
          <p:cNvPicPr>
            <a:picLocks noChangeAspect="1"/>
          </p:cNvPicPr>
          <p:nvPr/>
        </p:nvPicPr>
        <p:blipFill>
          <a:blip r:embed="rId2" cstate="print"/>
          <a:srcRect l="3023" t="35135" b="31644"/>
          <a:stretch>
            <a:fillRect/>
          </a:stretch>
        </p:blipFill>
        <p:spPr>
          <a:xfrm>
            <a:off x="-12879" y="579550"/>
            <a:ext cx="9144000" cy="202198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l="41500" t="13037" r="17383" b="50025"/>
          <a:stretch>
            <a:fillRect/>
          </a:stretch>
        </p:blipFill>
        <p:spPr>
          <a:xfrm>
            <a:off x="5630230" y="1531023"/>
            <a:ext cx="3384980" cy="3040977"/>
          </a:xfrm>
          <a:prstGeom prst="rect">
            <a:avLst/>
          </a:prstGeom>
          <a:ln w="63500">
            <a:solidFill>
              <a:schemeClr val="bg1"/>
            </a:solidFill>
          </a:ln>
        </p:spPr>
      </p:pic>
      <p:sp>
        <p:nvSpPr>
          <p:cNvPr id="7" name="Curved Right Arrow 6"/>
          <p:cNvSpPr/>
          <p:nvPr/>
        </p:nvSpPr>
        <p:spPr>
          <a:xfrm rot="19324855">
            <a:off x="4132571" y="1640476"/>
            <a:ext cx="1173632" cy="2860268"/>
          </a:xfrm>
          <a:prstGeom prst="curvedRightArrow">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8" name="Oval 7"/>
          <p:cNvSpPr/>
          <p:nvPr/>
        </p:nvSpPr>
        <p:spPr>
          <a:xfrm>
            <a:off x="6323527" y="2962146"/>
            <a:ext cx="2099260" cy="927273"/>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up 92"/>
          <p:cNvGrpSpPr/>
          <p:nvPr/>
        </p:nvGrpSpPr>
        <p:grpSpPr>
          <a:xfrm>
            <a:off x="1287886" y="2601533"/>
            <a:ext cx="3271234" cy="1661375"/>
            <a:chOff x="663262" y="1429555"/>
            <a:chExt cx="6877317" cy="3460125"/>
          </a:xfrm>
        </p:grpSpPr>
        <p:pic>
          <p:nvPicPr>
            <p:cNvPr id="10" name="Picture 9" descr="gluon_fusion.PNG"/>
            <p:cNvPicPr>
              <a:picLocks noChangeAspect="1"/>
            </p:cNvPicPr>
            <p:nvPr/>
          </p:nvPicPr>
          <p:blipFill>
            <a:blip r:embed="rId4"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11" name="Picture 10" descr="gluon_fusion.PNG"/>
            <p:cNvPicPr>
              <a:picLocks noChangeAspect="1"/>
            </p:cNvPicPr>
            <p:nvPr/>
          </p:nvPicPr>
          <p:blipFill>
            <a:blip r:embed="rId4"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12" name="Straight Connector 11"/>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3" name="Picture 22" descr="proton_hr.jpg"/>
            <p:cNvPicPr>
              <a:picLocks noChangeAspect="1"/>
            </p:cNvPicPr>
            <p:nvPr/>
          </p:nvPicPr>
          <p:blipFill>
            <a:blip r:embed="rId5"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24" name="Picture 2" descr="proton_hr.jpg"/>
            <p:cNvPicPr>
              <a:picLocks noChangeAspect="1"/>
            </p:cNvPicPr>
            <p:nvPr/>
          </p:nvPicPr>
          <p:blipFill>
            <a:blip r:embed="rId5"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2"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Oval 30"/>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Oval 31"/>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Oval 32"/>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36" name="Straight Connector 35"/>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669225" y="3245475"/>
              <a:ext cx="513048" cy="505773"/>
            </a:xfrm>
            <a:prstGeom prst="rect">
              <a:avLst/>
            </a:prstGeom>
            <a:noFill/>
          </p:spPr>
          <p:txBody>
            <a:bodyPr wrap="none" rtlCol="0">
              <a:spAutoFit/>
            </a:bodyPr>
            <a:lstStyle/>
            <a:p>
              <a:r>
                <a:rPr lang="nl-NL" sz="1400" dirty="0" smtClean="0">
                  <a:solidFill>
                    <a:srgbClr val="000000"/>
                  </a:solidFill>
                </a:rPr>
                <a:t>b</a:t>
              </a:r>
              <a:endParaRPr lang="nl-NL" sz="1400" dirty="0">
                <a:solidFill>
                  <a:srgbClr val="000000"/>
                </a:solidFill>
              </a:endParaRPr>
            </a:p>
          </p:txBody>
        </p:sp>
        <p:sp>
          <p:nvSpPr>
            <p:cNvPr id="43" name="TextBox 42"/>
            <p:cNvSpPr txBox="1"/>
            <p:nvPr/>
          </p:nvSpPr>
          <p:spPr>
            <a:xfrm>
              <a:off x="2935359" y="2815536"/>
              <a:ext cx="513048" cy="505773"/>
            </a:xfrm>
            <a:prstGeom prst="rect">
              <a:avLst/>
            </a:prstGeom>
            <a:noFill/>
          </p:spPr>
          <p:txBody>
            <a:bodyPr wrap="none" rtlCol="0">
              <a:spAutoFit/>
            </a:bodyPr>
            <a:lstStyle/>
            <a:p>
              <a:r>
                <a:rPr lang="nl-NL" sz="1400" dirty="0" smtClean="0">
                  <a:solidFill>
                    <a:srgbClr val="000000"/>
                  </a:solidFill>
                </a:rPr>
                <a:t>b</a:t>
              </a:r>
              <a:endParaRPr lang="nl-NL" sz="1400" dirty="0">
                <a:solidFill>
                  <a:srgbClr val="000000"/>
                </a:solidFill>
              </a:endParaRPr>
            </a:p>
          </p:txBody>
        </p:sp>
        <p:cxnSp>
          <p:nvCxnSpPr>
            <p:cNvPr id="44" name="Straight Connector 43"/>
            <p:cNvCxnSpPr/>
            <p:nvPr/>
          </p:nvCxnSpPr>
          <p:spPr>
            <a:xfrm flipH="1">
              <a:off x="3848407" y="3296991"/>
              <a:ext cx="154547"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Oval 4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7" name="Straight Arrow Connector 46"/>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sp>
        <p:nvSpPr>
          <p:cNvPr id="49" name="Titel 1"/>
          <p:cNvSpPr txBox="1">
            <a:spLocks/>
          </p:cNvSpPr>
          <p:nvPr/>
        </p:nvSpPr>
        <p:spPr bwMode="auto">
          <a:xfrm>
            <a:off x="3172005" y="0"/>
            <a:ext cx="25590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err="1" smtClean="0">
                <a:ln>
                  <a:noFill/>
                </a:ln>
                <a:solidFill>
                  <a:schemeClr val="bg1"/>
                </a:solidFill>
                <a:effectLst/>
                <a:uLnTx/>
                <a:uFillTx/>
                <a:latin typeface="+mj-lt"/>
                <a:ea typeface="+mj-ea"/>
                <a:cs typeface="+mj-cs"/>
              </a:rPr>
              <a:t>Bedankt</a:t>
            </a:r>
            <a:endParaRPr kumimoji="0" lang="en-GB" sz="3200" b="0" i="0" u="none" strike="noStrike" kern="0" cap="none" spc="0" normalizeH="0" baseline="0" noProof="0" dirty="0">
              <a:ln>
                <a:noFill/>
              </a:ln>
              <a:solidFill>
                <a:schemeClr val="bg1"/>
              </a:solidFill>
              <a:effectLst/>
              <a:uLnTx/>
              <a:uFillTx/>
              <a:latin typeface="+mj-lt"/>
              <a:ea typeface="+mj-ea"/>
              <a:cs typeface="+mj-cs"/>
            </a:endParaRPr>
          </a:p>
        </p:txBody>
      </p:sp>
      <p:pic>
        <p:nvPicPr>
          <p:cNvPr id="50" name="Picture 2" descr="Blue-Planet-Earth.jpg"/>
          <p:cNvPicPr>
            <a:picLocks noChangeAspect="1"/>
          </p:cNvPicPr>
          <p:nvPr/>
        </p:nvPicPr>
        <p:blipFill>
          <a:blip r:embed="rId6" cstate="print">
            <a:extLst>
              <a:ext uri="{28A0092B-C50C-407E-A947-70E740481C1C}">
                <a14:useLocalDpi xmlns:a14="http://schemas.microsoft.com/office/drawing/2010/main" val="0"/>
              </a:ext>
            </a:extLst>
          </a:blip>
          <a:srcRect t="20304" b="11944"/>
          <a:stretch>
            <a:fillRect/>
          </a:stretch>
        </p:blipFill>
        <p:spPr bwMode="auto">
          <a:xfrm>
            <a:off x="128786" y="4468969"/>
            <a:ext cx="4574766" cy="232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Curved Right Arrow 50"/>
          <p:cNvSpPr/>
          <p:nvPr/>
        </p:nvSpPr>
        <p:spPr>
          <a:xfrm rot="2812423" flipH="1">
            <a:off x="5530465" y="4463572"/>
            <a:ext cx="951698" cy="2860268"/>
          </a:xfrm>
          <a:prstGeom prst="curvedRightArrow">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52" name="Rectangle 51"/>
          <p:cNvSpPr/>
          <p:nvPr/>
        </p:nvSpPr>
        <p:spPr>
          <a:xfrm>
            <a:off x="6713452" y="5749171"/>
            <a:ext cx="611065"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srcRect/>
          <a:stretch>
            <a:fillRect/>
          </a:stretch>
        </p:blipFill>
        <p:spPr bwMode="auto">
          <a:xfrm>
            <a:off x="2807594" y="230746"/>
            <a:ext cx="6150915" cy="64777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Vragen</a:t>
            </a:r>
            <a:endParaRPr lang="nl-NL" dirty="0"/>
          </a:p>
        </p:txBody>
      </p:sp>
    </p:spTree>
    <p:extLst>
      <p:ext uri="{BB962C8B-B14F-4D97-AF65-F5344CB8AC3E}">
        <p14:creationId xmlns:p14="http://schemas.microsoft.com/office/powerpoint/2010/main" val="3372466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GB" dirty="0"/>
          </a:p>
        </p:txBody>
      </p:sp>
    </p:spTree>
    <p:extLst>
      <p:ext uri="{BB962C8B-B14F-4D97-AF65-F5344CB8AC3E}">
        <p14:creationId xmlns:p14="http://schemas.microsoft.com/office/powerpoint/2010/main" val="2989033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386" name="Picture 2" descr="apo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655638"/>
            <a:ext cx="4221163"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3"/>
          <p:cNvSpPr>
            <a:spLocks noGrp="1" noChangeArrowheads="1"/>
          </p:cNvSpPr>
          <p:nvPr>
            <p:ph type="title" idx="4294967295"/>
          </p:nvPr>
        </p:nvSpPr>
        <p:spPr bwMode="auto">
          <a:xfrm>
            <a:off x="914400" y="0"/>
            <a:ext cx="8229600" cy="369332"/>
          </a:xfrm>
          <a:prstGeom prst="rect">
            <a:avLst/>
          </a:prstGeom>
          <a:ln>
            <a:miter lim="800000"/>
            <a:headEnd/>
            <a:tailEnd/>
          </a:ln>
        </p:spPr>
        <p:txBody>
          <a:bodyPr/>
          <a:lstStyle/>
          <a:p>
            <a:pPr>
              <a:defRPr/>
            </a:pPr>
            <a:r>
              <a:rPr lang="en-US" sz="2400" dirty="0" err="1" smtClean="0">
                <a:solidFill>
                  <a:schemeClr val="bg1"/>
                </a:solidFill>
              </a:rPr>
              <a:t>Wat</a:t>
            </a:r>
            <a:r>
              <a:rPr lang="en-US" sz="2400" dirty="0" smtClean="0">
                <a:solidFill>
                  <a:schemeClr val="bg1"/>
                </a:solidFill>
              </a:rPr>
              <a:t> </a:t>
            </a:r>
            <a:r>
              <a:rPr lang="en-US" sz="2400" dirty="0" err="1" smtClean="0">
                <a:solidFill>
                  <a:schemeClr val="bg1"/>
                </a:solidFill>
              </a:rPr>
              <a:t>kan</a:t>
            </a:r>
            <a:r>
              <a:rPr lang="en-US" sz="2400" dirty="0" smtClean="0">
                <a:solidFill>
                  <a:schemeClr val="bg1"/>
                </a:solidFill>
              </a:rPr>
              <a:t> je </a:t>
            </a:r>
            <a:r>
              <a:rPr lang="en-US" sz="2400" dirty="0" err="1" smtClean="0">
                <a:solidFill>
                  <a:schemeClr val="bg1"/>
                </a:solidFill>
              </a:rPr>
              <a:t>maken</a:t>
            </a:r>
            <a:r>
              <a:rPr lang="en-US" sz="2400" dirty="0" smtClean="0">
                <a:solidFill>
                  <a:schemeClr val="bg1"/>
                </a:solidFill>
              </a:rPr>
              <a:t> van </a:t>
            </a:r>
            <a:r>
              <a:rPr lang="en-US" sz="2400" dirty="0" err="1" smtClean="0">
                <a:solidFill>
                  <a:schemeClr val="bg1"/>
                </a:solidFill>
              </a:rPr>
              <a:t>deze</a:t>
            </a:r>
            <a:r>
              <a:rPr lang="en-US" sz="2400" dirty="0" smtClean="0">
                <a:solidFill>
                  <a:schemeClr val="bg1"/>
                </a:solidFill>
              </a:rPr>
              <a:t> 3 </a:t>
            </a:r>
            <a:r>
              <a:rPr lang="en-US" sz="2400" dirty="0" err="1" smtClean="0">
                <a:solidFill>
                  <a:schemeClr val="bg1"/>
                </a:solidFill>
              </a:rPr>
              <a:t>bouwstenen</a:t>
            </a:r>
            <a:r>
              <a:rPr lang="en-US" sz="2400" dirty="0" smtClean="0">
                <a:solidFill>
                  <a:schemeClr val="bg1"/>
                </a:solidFill>
              </a:rPr>
              <a:t>?</a:t>
            </a:r>
          </a:p>
        </p:txBody>
      </p:sp>
      <p:grpSp>
        <p:nvGrpSpPr>
          <p:cNvPr id="16388" name="Group 4"/>
          <p:cNvGrpSpPr>
            <a:grpSpLocks/>
          </p:cNvGrpSpPr>
          <p:nvPr/>
        </p:nvGrpSpPr>
        <p:grpSpPr bwMode="auto">
          <a:xfrm>
            <a:off x="0" y="506413"/>
            <a:ext cx="2819400" cy="1703387"/>
            <a:chOff x="0" y="175"/>
            <a:chExt cx="2654" cy="1566"/>
          </a:xfrm>
        </p:grpSpPr>
        <p:pic>
          <p:nvPicPr>
            <p:cNvPr id="16392" name="Picture 5" descr="atoom_3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75"/>
              <a:ext cx="726"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3" name="Group 6"/>
            <p:cNvGrpSpPr>
              <a:grpSpLocks/>
            </p:cNvGrpSpPr>
            <p:nvPr/>
          </p:nvGrpSpPr>
          <p:grpSpPr bwMode="auto">
            <a:xfrm>
              <a:off x="264" y="427"/>
              <a:ext cx="1152" cy="781"/>
              <a:chOff x="264" y="427"/>
              <a:chExt cx="1152" cy="781"/>
            </a:xfrm>
          </p:grpSpPr>
          <p:sp>
            <p:nvSpPr>
              <p:cNvPr id="16436" name="Oval 7"/>
              <p:cNvSpPr>
                <a:spLocks noChangeArrowheads="1"/>
              </p:cNvSpPr>
              <p:nvPr/>
            </p:nvSpPr>
            <p:spPr bwMode="auto">
              <a:xfrm rot="11755492" flipH="1">
                <a:off x="320" y="514"/>
                <a:ext cx="68" cy="68"/>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7" name="Oval 8"/>
              <p:cNvSpPr>
                <a:spLocks noChangeArrowheads="1"/>
              </p:cNvSpPr>
              <p:nvPr/>
            </p:nvSpPr>
            <p:spPr bwMode="auto">
              <a:xfrm rot="11755492" flipH="1">
                <a:off x="716" y="522"/>
                <a:ext cx="700" cy="686"/>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38" name="Line 9"/>
              <p:cNvSpPr>
                <a:spLocks noChangeShapeType="1"/>
              </p:cNvSpPr>
              <p:nvPr/>
            </p:nvSpPr>
            <p:spPr bwMode="auto">
              <a:xfrm rot="11755492" flipH="1">
                <a:off x="368" y="427"/>
                <a:ext cx="655" cy="18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9" name="Line 10"/>
              <p:cNvSpPr>
                <a:spLocks noChangeShapeType="1"/>
              </p:cNvSpPr>
              <p:nvPr/>
            </p:nvSpPr>
            <p:spPr bwMode="auto">
              <a:xfrm rot="-9844508" flipH="1" flipV="1">
                <a:off x="264" y="651"/>
                <a:ext cx="636" cy="383"/>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pic>
          <p:nvPicPr>
            <p:cNvPr id="16394" name="Picture 11" descr="atoomkern_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0" y="607"/>
              <a:ext cx="52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5" name="Group 12"/>
            <p:cNvGrpSpPr>
              <a:grpSpLocks/>
            </p:cNvGrpSpPr>
            <p:nvPr/>
          </p:nvGrpSpPr>
          <p:grpSpPr bwMode="auto">
            <a:xfrm>
              <a:off x="899" y="909"/>
              <a:ext cx="834" cy="584"/>
              <a:chOff x="899" y="909"/>
              <a:chExt cx="834" cy="584"/>
            </a:xfrm>
          </p:grpSpPr>
          <p:sp>
            <p:nvSpPr>
              <p:cNvPr id="16432" name="Oval 13"/>
              <p:cNvSpPr>
                <a:spLocks noChangeArrowheads="1"/>
              </p:cNvSpPr>
              <p:nvPr/>
            </p:nvSpPr>
            <p:spPr bwMode="auto">
              <a:xfrm rot="1678034">
                <a:off x="963" y="909"/>
                <a:ext cx="119" cy="126"/>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3" name="Oval 14"/>
              <p:cNvSpPr>
                <a:spLocks noChangeArrowheads="1"/>
              </p:cNvSpPr>
              <p:nvPr/>
            </p:nvSpPr>
            <p:spPr bwMode="auto">
              <a:xfrm rot="1678034">
                <a:off x="1332" y="1088"/>
                <a:ext cx="401" cy="405"/>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34" name="Line 15"/>
              <p:cNvSpPr>
                <a:spLocks noChangeShapeType="1"/>
              </p:cNvSpPr>
              <p:nvPr/>
            </p:nvSpPr>
            <p:spPr bwMode="auto">
              <a:xfrm rot="1678034">
                <a:off x="899" y="1141"/>
                <a:ext cx="584" cy="182"/>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5" name="Line 16"/>
              <p:cNvSpPr>
                <a:spLocks noChangeShapeType="1"/>
              </p:cNvSpPr>
              <p:nvPr/>
            </p:nvSpPr>
            <p:spPr bwMode="auto">
              <a:xfrm rot="1678034" flipV="1">
                <a:off x="1037" y="958"/>
                <a:ext cx="585" cy="99"/>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396" name="Group 17"/>
            <p:cNvGrpSpPr>
              <a:grpSpLocks/>
            </p:cNvGrpSpPr>
            <p:nvPr/>
          </p:nvGrpSpPr>
          <p:grpSpPr bwMode="auto">
            <a:xfrm>
              <a:off x="1027" y="531"/>
              <a:ext cx="996" cy="414"/>
              <a:chOff x="1027" y="531"/>
              <a:chExt cx="996" cy="414"/>
            </a:xfrm>
          </p:grpSpPr>
          <p:sp>
            <p:nvSpPr>
              <p:cNvPr id="16428" name="Oval 18"/>
              <p:cNvSpPr>
                <a:spLocks noChangeArrowheads="1"/>
              </p:cNvSpPr>
              <p:nvPr/>
            </p:nvSpPr>
            <p:spPr bwMode="auto">
              <a:xfrm rot="128902">
                <a:off x="1622" y="540"/>
                <a:ext cx="401" cy="405"/>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29" name="Oval 19"/>
              <p:cNvSpPr>
                <a:spLocks noChangeArrowheads="1"/>
              </p:cNvSpPr>
              <p:nvPr/>
            </p:nvSpPr>
            <p:spPr bwMode="auto">
              <a:xfrm rot="128902">
                <a:off x="1027" y="661"/>
                <a:ext cx="116" cy="123"/>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0" name="Line 20"/>
              <p:cNvSpPr>
                <a:spLocks noChangeShapeType="1"/>
              </p:cNvSpPr>
              <p:nvPr/>
            </p:nvSpPr>
            <p:spPr bwMode="auto">
              <a:xfrm rot="128902">
                <a:off x="1070" y="793"/>
                <a:ext cx="711" cy="13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1" name="Line 21"/>
              <p:cNvSpPr>
                <a:spLocks noChangeShapeType="1"/>
              </p:cNvSpPr>
              <p:nvPr/>
            </p:nvSpPr>
            <p:spPr bwMode="auto">
              <a:xfrm rot="128902" flipV="1">
                <a:off x="1074" y="531"/>
                <a:ext cx="716" cy="142"/>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397" name="Group 22"/>
            <p:cNvGrpSpPr>
              <a:grpSpLocks/>
            </p:cNvGrpSpPr>
            <p:nvPr/>
          </p:nvGrpSpPr>
          <p:grpSpPr bwMode="auto">
            <a:xfrm>
              <a:off x="1667" y="581"/>
              <a:ext cx="317" cy="324"/>
              <a:chOff x="1667" y="581"/>
              <a:chExt cx="317" cy="324"/>
            </a:xfrm>
          </p:grpSpPr>
          <p:pic>
            <p:nvPicPr>
              <p:cNvPr id="16424" name="Picture 23" descr="bolletje_3D_roo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67" y="581"/>
                <a:ext cx="317"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5" name="Picture 24"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6" y="772"/>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6" name="Picture 25"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4" y="639"/>
                <a:ext cx="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7" name="Picture 26"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54" y="657"/>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8" name="Group 27"/>
            <p:cNvGrpSpPr>
              <a:grpSpLocks/>
            </p:cNvGrpSpPr>
            <p:nvPr/>
          </p:nvGrpSpPr>
          <p:grpSpPr bwMode="auto">
            <a:xfrm>
              <a:off x="1380" y="1134"/>
              <a:ext cx="305" cy="312"/>
              <a:chOff x="1380" y="1134"/>
              <a:chExt cx="305" cy="312"/>
            </a:xfrm>
          </p:grpSpPr>
          <p:pic>
            <p:nvPicPr>
              <p:cNvPr id="16420" name="Picture 28" descr="bolletje_3D_blauw"/>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0" y="1134"/>
                <a:ext cx="30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1" name="Picture 29"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52" y="1210"/>
                <a:ext cx="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2" name="Picture 30"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33" y="1179"/>
                <a:ext cx="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3" name="Picture 31"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78" y="1307"/>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9" name="Picture 32" descr="bolletje_3D_groen_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34" y="744"/>
              <a:ext cx="255"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33" descr="bolletje_3D_geel_u"/>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94" y="1415"/>
              <a:ext cx="262"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1" name="Group 34"/>
            <p:cNvGrpSpPr>
              <a:grpSpLocks/>
            </p:cNvGrpSpPr>
            <p:nvPr/>
          </p:nvGrpSpPr>
          <p:grpSpPr bwMode="auto">
            <a:xfrm>
              <a:off x="1500" y="1207"/>
              <a:ext cx="812" cy="534"/>
              <a:chOff x="1500" y="1207"/>
              <a:chExt cx="812" cy="534"/>
            </a:xfrm>
          </p:grpSpPr>
          <p:sp>
            <p:nvSpPr>
              <p:cNvPr id="16416" name="Oval 35"/>
              <p:cNvSpPr>
                <a:spLocks noChangeArrowheads="1"/>
              </p:cNvSpPr>
              <p:nvPr/>
            </p:nvSpPr>
            <p:spPr bwMode="auto">
              <a:xfrm rot="1517843">
                <a:off x="1553" y="1207"/>
                <a:ext cx="94" cy="100"/>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17" name="Oval 36"/>
              <p:cNvSpPr>
                <a:spLocks noChangeArrowheads="1"/>
              </p:cNvSpPr>
              <p:nvPr/>
            </p:nvSpPr>
            <p:spPr bwMode="auto">
              <a:xfrm rot="1517843">
                <a:off x="1924" y="1350"/>
                <a:ext cx="388" cy="391"/>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8" name="Line 37"/>
              <p:cNvSpPr>
                <a:spLocks noChangeShapeType="1"/>
              </p:cNvSpPr>
              <p:nvPr/>
            </p:nvSpPr>
            <p:spPr bwMode="auto">
              <a:xfrm rot="1517843">
                <a:off x="1500" y="1406"/>
                <a:ext cx="554" cy="17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9" name="Line 38"/>
              <p:cNvSpPr>
                <a:spLocks noChangeShapeType="1"/>
              </p:cNvSpPr>
              <p:nvPr/>
            </p:nvSpPr>
            <p:spPr bwMode="auto">
              <a:xfrm rot="1517843" flipV="1">
                <a:off x="1609" y="1230"/>
                <a:ext cx="578" cy="10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402" name="Group 39"/>
            <p:cNvGrpSpPr>
              <a:grpSpLocks/>
            </p:cNvGrpSpPr>
            <p:nvPr/>
          </p:nvGrpSpPr>
          <p:grpSpPr bwMode="auto">
            <a:xfrm>
              <a:off x="1839" y="612"/>
              <a:ext cx="815" cy="461"/>
              <a:chOff x="1839" y="612"/>
              <a:chExt cx="815" cy="461"/>
            </a:xfrm>
          </p:grpSpPr>
          <p:sp>
            <p:nvSpPr>
              <p:cNvPr id="16412" name="Oval 40"/>
              <p:cNvSpPr>
                <a:spLocks noChangeArrowheads="1"/>
              </p:cNvSpPr>
              <p:nvPr/>
            </p:nvSpPr>
            <p:spPr bwMode="auto">
              <a:xfrm rot="823087">
                <a:off x="1847" y="650"/>
                <a:ext cx="94" cy="99"/>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13" name="Oval 41"/>
              <p:cNvSpPr>
                <a:spLocks noChangeArrowheads="1"/>
              </p:cNvSpPr>
              <p:nvPr/>
            </p:nvSpPr>
            <p:spPr bwMode="auto">
              <a:xfrm rot="823087">
                <a:off x="2266" y="683"/>
                <a:ext cx="388" cy="390"/>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4" name="Line 42"/>
              <p:cNvSpPr>
                <a:spLocks noChangeShapeType="1"/>
              </p:cNvSpPr>
              <p:nvPr/>
            </p:nvSpPr>
            <p:spPr bwMode="auto">
              <a:xfrm rot="823087">
                <a:off x="1839" y="808"/>
                <a:ext cx="554" cy="17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5" name="Line 43"/>
              <p:cNvSpPr>
                <a:spLocks noChangeShapeType="1"/>
              </p:cNvSpPr>
              <p:nvPr/>
            </p:nvSpPr>
            <p:spPr bwMode="auto">
              <a:xfrm rot="823087" flipV="1">
                <a:off x="1903" y="612"/>
                <a:ext cx="578" cy="10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403" name="Group 44"/>
            <p:cNvGrpSpPr>
              <a:grpSpLocks/>
            </p:cNvGrpSpPr>
            <p:nvPr/>
          </p:nvGrpSpPr>
          <p:grpSpPr bwMode="auto">
            <a:xfrm>
              <a:off x="138" y="879"/>
              <a:ext cx="465" cy="808"/>
              <a:chOff x="138" y="879"/>
              <a:chExt cx="465" cy="808"/>
            </a:xfrm>
          </p:grpSpPr>
          <p:sp>
            <p:nvSpPr>
              <p:cNvPr id="16408" name="Oval 45"/>
              <p:cNvSpPr>
                <a:spLocks noChangeArrowheads="1"/>
              </p:cNvSpPr>
              <p:nvPr/>
            </p:nvSpPr>
            <p:spPr bwMode="auto">
              <a:xfrm rot="15885661" flipH="1">
                <a:off x="398" y="880"/>
                <a:ext cx="55" cy="54"/>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09" name="Oval 46"/>
              <p:cNvSpPr>
                <a:spLocks noChangeArrowheads="1"/>
              </p:cNvSpPr>
              <p:nvPr/>
            </p:nvSpPr>
            <p:spPr bwMode="auto">
              <a:xfrm rot="15885661" flipH="1">
                <a:off x="132" y="1216"/>
                <a:ext cx="479" cy="463"/>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0" name="Line 47"/>
              <p:cNvSpPr>
                <a:spLocks noChangeShapeType="1"/>
              </p:cNvSpPr>
              <p:nvPr/>
            </p:nvSpPr>
            <p:spPr bwMode="auto">
              <a:xfrm rot="15885661" flipH="1">
                <a:off x="291" y="1079"/>
                <a:ext cx="448" cy="9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1" name="Line 48"/>
              <p:cNvSpPr>
                <a:spLocks noChangeShapeType="1"/>
              </p:cNvSpPr>
              <p:nvPr/>
            </p:nvSpPr>
            <p:spPr bwMode="auto">
              <a:xfrm rot="-5714339" flipH="1" flipV="1">
                <a:off x="60" y="985"/>
                <a:ext cx="442" cy="28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pic>
          <p:nvPicPr>
            <p:cNvPr id="16404" name="Picture 49" descr="bolletje_3D_bruin_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3" y="1288"/>
              <a:ext cx="30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5" name="Group 50"/>
            <p:cNvGrpSpPr>
              <a:grpSpLocks/>
            </p:cNvGrpSpPr>
            <p:nvPr/>
          </p:nvGrpSpPr>
          <p:grpSpPr bwMode="auto">
            <a:xfrm>
              <a:off x="1384" y="582"/>
              <a:ext cx="612" cy="864"/>
              <a:chOff x="1384" y="582"/>
              <a:chExt cx="612" cy="864"/>
            </a:xfrm>
          </p:grpSpPr>
          <p:pic>
            <p:nvPicPr>
              <p:cNvPr id="16406" name="Picture 5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58" y="582"/>
                <a:ext cx="338"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7" name="Picture 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84" y="1130"/>
                <a:ext cx="316"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6389" name="Picture 53" descr="1869_pta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863" y="2743200"/>
            <a:ext cx="4643437"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56"/>
          <p:cNvSpPr txBox="1">
            <a:spLocks noChangeArrowheads="1"/>
          </p:cNvSpPr>
          <p:nvPr/>
        </p:nvSpPr>
        <p:spPr bwMode="auto">
          <a:xfrm>
            <a:off x="739775" y="2952750"/>
            <a:ext cx="23669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800">
                <a:solidFill>
                  <a:schemeClr val="bg1"/>
                </a:solidFill>
              </a:rPr>
              <a:t>periodiek systeem</a:t>
            </a:r>
          </a:p>
          <a:p>
            <a:pPr eaLnBrk="1" hangingPunct="1">
              <a:buFontTx/>
              <a:buNone/>
            </a:pPr>
            <a:r>
              <a:rPr lang="en-US" altLang="en-US" sz="1800">
                <a:solidFill>
                  <a:schemeClr val="bg1"/>
                </a:solidFill>
              </a:rPr>
              <a:t>van Mendeleev</a:t>
            </a:r>
          </a:p>
        </p:txBody>
      </p:sp>
      <p:sp>
        <p:nvSpPr>
          <p:cNvPr id="58" name="TextBox 46"/>
          <p:cNvSpPr txBox="1">
            <a:spLocks noChangeArrowheads="1"/>
          </p:cNvSpPr>
          <p:nvPr/>
        </p:nvSpPr>
        <p:spPr bwMode="auto">
          <a:xfrm>
            <a:off x="6477000" y="5638800"/>
            <a:ext cx="2286000" cy="708025"/>
          </a:xfrm>
          <a:prstGeom prst="rect">
            <a:avLst/>
          </a:prstGeom>
          <a:noFill/>
          <a:ln w="9525">
            <a:noFill/>
            <a:miter lim="800000"/>
            <a:headEnd/>
            <a:tailEnd/>
          </a:ln>
        </p:spPr>
        <p:txBody>
          <a:bodyPr>
            <a:spAutoFit/>
          </a:bodyPr>
          <a:lstStyle/>
          <a:p>
            <a:pPr>
              <a:buFontTx/>
              <a:buNone/>
              <a:defRPr/>
            </a:pPr>
            <a:r>
              <a:rPr lang="nl-NL" sz="4000" dirty="0">
                <a:solidFill>
                  <a:schemeClr val="bg1"/>
                </a:solidFill>
                <a:effectLst>
                  <a:outerShdw blurRad="38100" dist="38100" dir="2700000" algn="tl">
                    <a:srgbClr val="000000">
                      <a:alpha val="43137"/>
                    </a:srgbClr>
                  </a:outerShdw>
                </a:effectLst>
              </a:rPr>
              <a:t>Alles!</a:t>
            </a:r>
          </a:p>
        </p:txBody>
      </p:sp>
    </p:spTree>
    <p:extLst>
      <p:ext uri="{BB962C8B-B14F-4D97-AF65-F5344CB8AC3E}">
        <p14:creationId xmlns:p14="http://schemas.microsoft.com/office/powerpoint/2010/main" val="628902104"/>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5" descr="Hubble Ultra Deep Fie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6650"/>
            <a:ext cx="9144000" cy="913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Grp="1" noChangeArrowheads="1"/>
          </p:cNvSpPr>
          <p:nvPr>
            <p:ph type="title"/>
          </p:nvPr>
        </p:nvSpPr>
        <p:spPr bwMode="auto">
          <a:xfrm>
            <a:off x="609600" y="76200"/>
            <a:ext cx="7772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 Is dit alles?</a:t>
            </a:r>
          </a:p>
        </p:txBody>
      </p:sp>
      <p:pic>
        <p:nvPicPr>
          <p:cNvPr id="19460" name="Picture 51" descr="Androme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1350" y="1052513"/>
            <a:ext cx="4692650"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1" name="Group 3"/>
          <p:cNvGrpSpPr>
            <a:grpSpLocks/>
          </p:cNvGrpSpPr>
          <p:nvPr/>
        </p:nvGrpSpPr>
        <p:grpSpPr bwMode="auto">
          <a:xfrm>
            <a:off x="3138488" y="1144588"/>
            <a:ext cx="1201737" cy="4519612"/>
            <a:chOff x="1977" y="513"/>
            <a:chExt cx="757" cy="2847"/>
          </a:xfrm>
        </p:grpSpPr>
        <p:sp>
          <p:nvSpPr>
            <p:cNvPr id="19520" name="Text Box 4"/>
            <p:cNvSpPr txBox="1">
              <a:spLocks noChangeArrowheads="1"/>
            </p:cNvSpPr>
            <p:nvPr/>
          </p:nvSpPr>
          <p:spPr bwMode="auto">
            <a:xfrm>
              <a:off x="2000" y="513"/>
              <a:ext cx="6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FFFF99"/>
                  </a:solidFill>
                  <a:latin typeface="Tahoma" pitchFamily="34" charset="0"/>
                </a:rPr>
                <a:t>Lading</a:t>
              </a:r>
            </a:p>
          </p:txBody>
        </p:sp>
        <p:sp>
          <p:nvSpPr>
            <p:cNvPr id="19521" name="Text Box 5"/>
            <p:cNvSpPr txBox="1">
              <a:spLocks noChangeArrowheads="1"/>
            </p:cNvSpPr>
            <p:nvPr/>
          </p:nvSpPr>
          <p:spPr bwMode="auto">
            <a:xfrm>
              <a:off x="1977" y="935"/>
              <a:ext cx="75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2/3</a:t>
              </a:r>
              <a:r>
                <a:rPr lang="en-US" altLang="en-US" sz="2800">
                  <a:solidFill>
                    <a:srgbClr val="FFFF99"/>
                  </a:solidFill>
                  <a:latin typeface="Tahoma" pitchFamily="34" charset="0"/>
                </a:rPr>
                <a:t> e</a:t>
              </a:r>
            </a:p>
          </p:txBody>
        </p:sp>
        <p:sp>
          <p:nvSpPr>
            <p:cNvPr id="19522" name="Text Box 6"/>
            <p:cNvSpPr txBox="1">
              <a:spLocks noChangeArrowheads="1"/>
            </p:cNvSpPr>
            <p:nvPr/>
          </p:nvSpPr>
          <p:spPr bwMode="auto">
            <a:xfrm>
              <a:off x="2018" y="1498"/>
              <a:ext cx="6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1/3</a:t>
              </a:r>
              <a:r>
                <a:rPr lang="en-US" altLang="en-US" sz="2800">
                  <a:solidFill>
                    <a:srgbClr val="FFFF99"/>
                  </a:solidFill>
                  <a:latin typeface="Tahoma" pitchFamily="34" charset="0"/>
                </a:rPr>
                <a:t> e</a:t>
              </a:r>
            </a:p>
          </p:txBody>
        </p:sp>
        <p:sp>
          <p:nvSpPr>
            <p:cNvPr id="19523" name="Text Box 7"/>
            <p:cNvSpPr txBox="1">
              <a:spLocks noChangeArrowheads="1"/>
            </p:cNvSpPr>
            <p:nvPr/>
          </p:nvSpPr>
          <p:spPr bwMode="auto">
            <a:xfrm>
              <a:off x="2042" y="2503"/>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a:t>
              </a:r>
              <a:r>
                <a:rPr lang="en-US" altLang="en-US" sz="2800">
                  <a:solidFill>
                    <a:srgbClr val="FFFF99"/>
                  </a:solidFill>
                  <a:latin typeface="Tahoma" pitchFamily="34" charset="0"/>
                </a:rPr>
                <a:t> e</a:t>
              </a:r>
            </a:p>
          </p:txBody>
        </p:sp>
        <p:sp>
          <p:nvSpPr>
            <p:cNvPr id="19524" name="Text Box 8"/>
            <p:cNvSpPr txBox="1">
              <a:spLocks noChangeArrowheads="1"/>
            </p:cNvSpPr>
            <p:nvPr/>
          </p:nvSpPr>
          <p:spPr bwMode="auto">
            <a:xfrm>
              <a:off x="2106" y="3033"/>
              <a:ext cx="4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FFFF99"/>
                  </a:solidFill>
                  <a:latin typeface="Tahoma" pitchFamily="34" charset="0"/>
                </a:rPr>
                <a:t>0</a:t>
              </a:r>
              <a:r>
                <a:rPr lang="en-US" altLang="en-US" sz="2800">
                  <a:solidFill>
                    <a:srgbClr val="FFFF99"/>
                  </a:solidFill>
                  <a:latin typeface="Tahoma" pitchFamily="34" charset="0"/>
                </a:rPr>
                <a:t> e </a:t>
              </a:r>
            </a:p>
          </p:txBody>
        </p:sp>
      </p:grpSp>
      <p:sp>
        <p:nvSpPr>
          <p:cNvPr id="19462" name="Text Box 9"/>
          <p:cNvSpPr txBox="1">
            <a:spLocks noChangeArrowheads="1"/>
          </p:cNvSpPr>
          <p:nvPr/>
        </p:nvSpPr>
        <p:spPr bwMode="auto">
          <a:xfrm rot="-5400000">
            <a:off x="-356393" y="2291556"/>
            <a:ext cx="1231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quarks</a:t>
            </a:r>
          </a:p>
        </p:txBody>
      </p:sp>
      <p:sp>
        <p:nvSpPr>
          <p:cNvPr id="19463" name="Text Box 10"/>
          <p:cNvSpPr txBox="1">
            <a:spLocks noChangeArrowheads="1"/>
          </p:cNvSpPr>
          <p:nvPr/>
        </p:nvSpPr>
        <p:spPr bwMode="auto">
          <a:xfrm>
            <a:off x="0" y="720725"/>
            <a:ext cx="1597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chemeClr val="bg1"/>
                </a:solidFill>
                <a:latin typeface="Tahoma" pitchFamily="34" charset="0"/>
              </a:rPr>
              <a:t>Generatie:</a:t>
            </a:r>
          </a:p>
        </p:txBody>
      </p:sp>
      <p:sp>
        <p:nvSpPr>
          <p:cNvPr id="19464" name="Text Box 11"/>
          <p:cNvSpPr txBox="1">
            <a:spLocks noChangeArrowheads="1"/>
          </p:cNvSpPr>
          <p:nvPr/>
        </p:nvSpPr>
        <p:spPr bwMode="auto">
          <a:xfrm rot="-5400000">
            <a:off x="-396874" y="4789487"/>
            <a:ext cx="13192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leptons</a:t>
            </a:r>
          </a:p>
        </p:txBody>
      </p:sp>
      <p:sp>
        <p:nvSpPr>
          <p:cNvPr id="19465" name="Text Box 12"/>
          <p:cNvSpPr txBox="1">
            <a:spLocks noChangeArrowheads="1"/>
          </p:cNvSpPr>
          <p:nvPr/>
        </p:nvSpPr>
        <p:spPr bwMode="auto">
          <a:xfrm>
            <a:off x="1279525" y="6096000"/>
            <a:ext cx="1844675" cy="584200"/>
          </a:xfrm>
          <a:prstGeom prst="rect">
            <a:avLst/>
          </a:prstGeom>
          <a:noFill/>
          <a:ln w="381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a:solidFill>
                  <a:schemeClr val="bg1"/>
                </a:solidFill>
                <a:latin typeface="Tahoma" pitchFamily="34" charset="0"/>
              </a:rPr>
              <a:t>Materie</a:t>
            </a:r>
          </a:p>
        </p:txBody>
      </p:sp>
      <p:grpSp>
        <p:nvGrpSpPr>
          <p:cNvPr id="19466" name="Group 13"/>
          <p:cNvGrpSpPr>
            <a:grpSpLocks/>
          </p:cNvGrpSpPr>
          <p:nvPr/>
        </p:nvGrpSpPr>
        <p:grpSpPr bwMode="auto">
          <a:xfrm>
            <a:off x="558800" y="1123950"/>
            <a:ext cx="808038" cy="4868863"/>
            <a:chOff x="352" y="500"/>
            <a:chExt cx="509" cy="3067"/>
          </a:xfrm>
        </p:grpSpPr>
        <p:sp>
          <p:nvSpPr>
            <p:cNvPr id="19505" name="Text Box 14"/>
            <p:cNvSpPr txBox="1">
              <a:spLocks noChangeArrowheads="1"/>
            </p:cNvSpPr>
            <p:nvPr/>
          </p:nvSpPr>
          <p:spPr bwMode="auto">
            <a:xfrm>
              <a:off x="352" y="3355"/>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(1956)</a:t>
              </a:r>
            </a:p>
          </p:txBody>
        </p:sp>
        <p:grpSp>
          <p:nvGrpSpPr>
            <p:cNvPr id="19506" name="Group 15"/>
            <p:cNvGrpSpPr>
              <a:grpSpLocks/>
            </p:cNvGrpSpPr>
            <p:nvPr/>
          </p:nvGrpSpPr>
          <p:grpSpPr bwMode="auto">
            <a:xfrm>
              <a:off x="450" y="943"/>
              <a:ext cx="344" cy="366"/>
              <a:chOff x="306" y="871"/>
              <a:chExt cx="344" cy="366"/>
            </a:xfrm>
          </p:grpSpPr>
          <p:sp>
            <p:nvSpPr>
              <p:cNvPr id="19518" name="Oval 16"/>
              <p:cNvSpPr>
                <a:spLocks noChangeArrowheads="1"/>
              </p:cNvSpPr>
              <p:nvPr/>
            </p:nvSpPr>
            <p:spPr bwMode="auto">
              <a:xfrm>
                <a:off x="306" y="9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9" name="Rectangle 17"/>
              <p:cNvSpPr>
                <a:spLocks noChangeArrowheads="1"/>
              </p:cNvSpPr>
              <p:nvPr/>
            </p:nvSpPr>
            <p:spPr bwMode="auto">
              <a:xfrm>
                <a:off x="327" y="871"/>
                <a:ext cx="28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grpSp>
          <p:nvGrpSpPr>
            <p:cNvPr id="19507" name="Group 18"/>
            <p:cNvGrpSpPr>
              <a:grpSpLocks/>
            </p:cNvGrpSpPr>
            <p:nvPr/>
          </p:nvGrpSpPr>
          <p:grpSpPr bwMode="auto">
            <a:xfrm>
              <a:off x="445" y="1500"/>
              <a:ext cx="344" cy="373"/>
              <a:chOff x="301" y="1473"/>
              <a:chExt cx="344" cy="373"/>
            </a:xfrm>
          </p:grpSpPr>
          <p:sp>
            <p:nvSpPr>
              <p:cNvPr id="19516" name="Oval 19"/>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7" name="Text Box 20"/>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sp>
          <p:nvSpPr>
            <p:cNvPr id="19508" name="Text Box 21"/>
            <p:cNvSpPr txBox="1">
              <a:spLocks noChangeArrowheads="1"/>
            </p:cNvSpPr>
            <p:nvPr/>
          </p:nvSpPr>
          <p:spPr bwMode="auto">
            <a:xfrm>
              <a:off x="523" y="500"/>
              <a:ext cx="2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a:t>
              </a:r>
            </a:p>
          </p:txBody>
        </p:sp>
        <p:grpSp>
          <p:nvGrpSpPr>
            <p:cNvPr id="19509" name="Group 22"/>
            <p:cNvGrpSpPr>
              <a:grpSpLocks/>
            </p:cNvGrpSpPr>
            <p:nvPr/>
          </p:nvGrpSpPr>
          <p:grpSpPr bwMode="auto">
            <a:xfrm>
              <a:off x="452" y="2494"/>
              <a:ext cx="344" cy="366"/>
              <a:chOff x="317" y="2431"/>
              <a:chExt cx="344" cy="366"/>
            </a:xfrm>
          </p:grpSpPr>
          <p:sp>
            <p:nvSpPr>
              <p:cNvPr id="19514" name="Oval 2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5" name="Text Box 24"/>
              <p:cNvSpPr txBox="1">
                <a:spLocks noChangeArrowheads="1"/>
              </p:cNvSpPr>
              <p:nvPr/>
            </p:nvSpPr>
            <p:spPr bwMode="auto">
              <a:xfrm>
                <a:off x="341" y="2431"/>
                <a:ext cx="26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19510" name="Group 25"/>
            <p:cNvGrpSpPr>
              <a:grpSpLocks/>
            </p:cNvGrpSpPr>
            <p:nvPr/>
          </p:nvGrpSpPr>
          <p:grpSpPr bwMode="auto">
            <a:xfrm>
              <a:off x="428" y="2965"/>
              <a:ext cx="370" cy="419"/>
              <a:chOff x="311" y="2983"/>
              <a:chExt cx="370" cy="419"/>
            </a:xfrm>
          </p:grpSpPr>
          <p:sp>
            <p:nvSpPr>
              <p:cNvPr id="19512" name="Oval 26"/>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3" name="Text Box 27"/>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sp>
          <p:nvSpPr>
            <p:cNvPr id="19511" name="Text Box 28"/>
            <p:cNvSpPr txBox="1">
              <a:spLocks noChangeArrowheads="1"/>
            </p:cNvSpPr>
            <p:nvPr/>
          </p:nvSpPr>
          <p:spPr bwMode="auto">
            <a:xfrm>
              <a:off x="367" y="280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(1895)</a:t>
              </a:r>
            </a:p>
          </p:txBody>
        </p:sp>
      </p:grpSp>
      <p:grpSp>
        <p:nvGrpSpPr>
          <p:cNvPr id="19467" name="Group 29"/>
          <p:cNvGrpSpPr>
            <a:grpSpLocks/>
          </p:cNvGrpSpPr>
          <p:nvPr/>
        </p:nvGrpSpPr>
        <p:grpSpPr bwMode="auto">
          <a:xfrm>
            <a:off x="2220913" y="1123950"/>
            <a:ext cx="814387" cy="4862513"/>
            <a:chOff x="1399" y="500"/>
            <a:chExt cx="513" cy="3063"/>
          </a:xfrm>
        </p:grpSpPr>
        <p:grpSp>
          <p:nvGrpSpPr>
            <p:cNvPr id="19487" name="Group 30"/>
            <p:cNvGrpSpPr>
              <a:grpSpLocks/>
            </p:cNvGrpSpPr>
            <p:nvPr/>
          </p:nvGrpSpPr>
          <p:grpSpPr bwMode="auto">
            <a:xfrm>
              <a:off x="1428" y="500"/>
              <a:ext cx="424" cy="2896"/>
              <a:chOff x="1428" y="500"/>
              <a:chExt cx="424" cy="2896"/>
            </a:xfrm>
          </p:grpSpPr>
          <p:grpSp>
            <p:nvGrpSpPr>
              <p:cNvPr id="19492" name="Group 31"/>
              <p:cNvGrpSpPr>
                <a:grpSpLocks/>
              </p:cNvGrpSpPr>
              <p:nvPr/>
            </p:nvGrpSpPr>
            <p:grpSpPr bwMode="auto">
              <a:xfrm>
                <a:off x="1474" y="969"/>
                <a:ext cx="344" cy="365"/>
                <a:chOff x="1438" y="897"/>
                <a:chExt cx="344" cy="365"/>
              </a:xfrm>
            </p:grpSpPr>
            <p:sp>
              <p:nvSpPr>
                <p:cNvPr id="19503" name="Oval 32"/>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4" name="Text Box 33"/>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19493" name="Group 87"/>
              <p:cNvGrpSpPr>
                <a:grpSpLocks/>
              </p:cNvGrpSpPr>
              <p:nvPr/>
            </p:nvGrpSpPr>
            <p:grpSpPr bwMode="auto">
              <a:xfrm>
                <a:off x="1469" y="1526"/>
                <a:ext cx="344" cy="365"/>
                <a:chOff x="1442" y="1472"/>
                <a:chExt cx="344" cy="365"/>
              </a:xfrm>
            </p:grpSpPr>
            <p:sp>
              <p:nvSpPr>
                <p:cNvPr id="19501" name="Oval 35"/>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2" name="Text Box 36"/>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sp>
            <p:nvSpPr>
              <p:cNvPr id="19494" name="Text Box 37"/>
              <p:cNvSpPr txBox="1">
                <a:spLocks noChangeArrowheads="1"/>
              </p:cNvSpPr>
              <p:nvPr/>
            </p:nvSpPr>
            <p:spPr bwMode="auto">
              <a:xfrm>
                <a:off x="1428" y="500"/>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III</a:t>
                </a:r>
              </a:p>
            </p:txBody>
          </p:sp>
          <p:grpSp>
            <p:nvGrpSpPr>
              <p:cNvPr id="19495" name="Group 38"/>
              <p:cNvGrpSpPr>
                <a:grpSpLocks/>
              </p:cNvGrpSpPr>
              <p:nvPr/>
            </p:nvGrpSpPr>
            <p:grpSpPr bwMode="auto">
              <a:xfrm>
                <a:off x="1501" y="2490"/>
                <a:ext cx="344" cy="365"/>
                <a:chOff x="1447" y="2436"/>
                <a:chExt cx="344" cy="365"/>
              </a:xfrm>
            </p:grpSpPr>
            <p:sp>
              <p:nvSpPr>
                <p:cNvPr id="19499" name="Oval 39"/>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0" name="Text Box 40"/>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19496" name="Group 41"/>
              <p:cNvGrpSpPr>
                <a:grpSpLocks/>
              </p:cNvGrpSpPr>
              <p:nvPr/>
            </p:nvGrpSpPr>
            <p:grpSpPr bwMode="auto">
              <a:xfrm>
                <a:off x="1504" y="2969"/>
                <a:ext cx="348" cy="427"/>
                <a:chOff x="1450" y="2969"/>
                <a:chExt cx="348" cy="427"/>
              </a:xfrm>
            </p:grpSpPr>
            <p:sp>
              <p:nvSpPr>
                <p:cNvPr id="19497" name="Oval 42"/>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98" name="Text Box 43"/>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grpSp>
        <p:sp>
          <p:nvSpPr>
            <p:cNvPr id="19488" name="Text Box 44"/>
            <p:cNvSpPr txBox="1">
              <a:spLocks noChangeArrowheads="1"/>
            </p:cNvSpPr>
            <p:nvPr/>
          </p:nvSpPr>
          <p:spPr bwMode="auto">
            <a:xfrm>
              <a:off x="1415" y="280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(1973)</a:t>
              </a:r>
            </a:p>
          </p:txBody>
        </p:sp>
        <p:sp>
          <p:nvSpPr>
            <p:cNvPr id="19489" name="Text Box 45"/>
            <p:cNvSpPr txBox="1">
              <a:spLocks noChangeArrowheads="1"/>
            </p:cNvSpPr>
            <p:nvPr/>
          </p:nvSpPr>
          <p:spPr bwMode="auto">
            <a:xfrm>
              <a:off x="1418" y="335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(2000)</a:t>
              </a:r>
            </a:p>
          </p:txBody>
        </p:sp>
        <p:sp>
          <p:nvSpPr>
            <p:cNvPr id="19490" name="Text Box 46"/>
            <p:cNvSpPr txBox="1">
              <a:spLocks noChangeArrowheads="1"/>
            </p:cNvSpPr>
            <p:nvPr/>
          </p:nvSpPr>
          <p:spPr bwMode="auto">
            <a:xfrm>
              <a:off x="1414" y="1872"/>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(1978)</a:t>
              </a:r>
            </a:p>
          </p:txBody>
        </p:sp>
        <p:sp>
          <p:nvSpPr>
            <p:cNvPr id="19491" name="Text Box 47"/>
            <p:cNvSpPr txBox="1">
              <a:spLocks noChangeArrowheads="1"/>
            </p:cNvSpPr>
            <p:nvPr/>
          </p:nvSpPr>
          <p:spPr bwMode="auto">
            <a:xfrm>
              <a:off x="1399" y="129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(1995)</a:t>
              </a:r>
            </a:p>
          </p:txBody>
        </p:sp>
      </p:grpSp>
      <p:grpSp>
        <p:nvGrpSpPr>
          <p:cNvPr id="19468" name="Group 48"/>
          <p:cNvGrpSpPr>
            <a:grpSpLocks/>
          </p:cNvGrpSpPr>
          <p:nvPr/>
        </p:nvGrpSpPr>
        <p:grpSpPr bwMode="auto">
          <a:xfrm>
            <a:off x="1384300" y="1123950"/>
            <a:ext cx="830263" cy="4867275"/>
            <a:chOff x="872" y="500"/>
            <a:chExt cx="523" cy="3066"/>
          </a:xfrm>
        </p:grpSpPr>
        <p:grpSp>
          <p:nvGrpSpPr>
            <p:cNvPr id="19469" name="Group 49"/>
            <p:cNvGrpSpPr>
              <a:grpSpLocks/>
            </p:cNvGrpSpPr>
            <p:nvPr/>
          </p:nvGrpSpPr>
          <p:grpSpPr bwMode="auto">
            <a:xfrm>
              <a:off x="951" y="500"/>
              <a:ext cx="374" cy="2890"/>
              <a:chOff x="951" y="500"/>
              <a:chExt cx="374" cy="2890"/>
            </a:xfrm>
          </p:grpSpPr>
          <p:grpSp>
            <p:nvGrpSpPr>
              <p:cNvPr id="19474" name="Group 50"/>
              <p:cNvGrpSpPr>
                <a:grpSpLocks/>
              </p:cNvGrpSpPr>
              <p:nvPr/>
            </p:nvGrpSpPr>
            <p:grpSpPr bwMode="auto">
              <a:xfrm>
                <a:off x="959" y="949"/>
                <a:ext cx="344" cy="366"/>
                <a:chOff x="860" y="868"/>
                <a:chExt cx="344" cy="366"/>
              </a:xfrm>
            </p:grpSpPr>
            <p:sp>
              <p:nvSpPr>
                <p:cNvPr id="19485" name="Oval 5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6" name="Text Box 5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19475" name="Group 106"/>
              <p:cNvGrpSpPr>
                <a:grpSpLocks/>
              </p:cNvGrpSpPr>
              <p:nvPr/>
            </p:nvGrpSpPr>
            <p:grpSpPr bwMode="auto">
              <a:xfrm>
                <a:off x="958" y="1510"/>
                <a:ext cx="344" cy="365"/>
                <a:chOff x="877" y="1474"/>
                <a:chExt cx="344" cy="365"/>
              </a:xfrm>
            </p:grpSpPr>
            <p:sp>
              <p:nvSpPr>
                <p:cNvPr id="19483" name="Oval 5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4" name="Text Box 5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sp>
            <p:nvSpPr>
              <p:cNvPr id="19476" name="Text Box 56"/>
              <p:cNvSpPr txBox="1">
                <a:spLocks noChangeArrowheads="1"/>
              </p:cNvSpPr>
              <p:nvPr/>
            </p:nvSpPr>
            <p:spPr bwMode="auto">
              <a:xfrm>
                <a:off x="951" y="500"/>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a:t>
                </a:r>
              </a:p>
            </p:txBody>
          </p:sp>
          <p:grpSp>
            <p:nvGrpSpPr>
              <p:cNvPr id="19477" name="Group 57"/>
              <p:cNvGrpSpPr>
                <a:grpSpLocks/>
              </p:cNvGrpSpPr>
              <p:nvPr/>
            </p:nvGrpSpPr>
            <p:grpSpPr bwMode="auto">
              <a:xfrm>
                <a:off x="981" y="2493"/>
                <a:ext cx="344" cy="368"/>
                <a:chOff x="873" y="2421"/>
                <a:chExt cx="344" cy="368"/>
              </a:xfrm>
            </p:grpSpPr>
            <p:sp>
              <p:nvSpPr>
                <p:cNvPr id="19481" name="Oval 58"/>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2" name="Text Box 59"/>
                <p:cNvSpPr txBox="1">
                  <a:spLocks noChangeArrowheads="1"/>
                </p:cNvSpPr>
                <p:nvPr/>
              </p:nvSpPr>
              <p:spPr bwMode="auto">
                <a:xfrm>
                  <a:off x="923"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19478" name="Group 60"/>
              <p:cNvGrpSpPr>
                <a:grpSpLocks/>
              </p:cNvGrpSpPr>
              <p:nvPr/>
            </p:nvGrpSpPr>
            <p:grpSpPr bwMode="auto">
              <a:xfrm>
                <a:off x="961" y="2969"/>
                <a:ext cx="363" cy="421"/>
                <a:chOff x="880" y="2969"/>
                <a:chExt cx="363" cy="421"/>
              </a:xfrm>
            </p:grpSpPr>
            <p:sp>
              <p:nvSpPr>
                <p:cNvPr id="19479" name="Oval 61"/>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0" name="Text Box 62"/>
                <p:cNvSpPr txBox="1">
                  <a:spLocks noChangeArrowheads="1"/>
                </p:cNvSpPr>
                <p:nvPr/>
              </p:nvSpPr>
              <p:spPr bwMode="auto">
                <a:xfrm>
                  <a:off x="880" y="2969"/>
                  <a:ext cx="36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sp>
          <p:nvSpPr>
            <p:cNvPr id="19470" name="Text Box 63"/>
            <p:cNvSpPr txBox="1">
              <a:spLocks noChangeArrowheads="1"/>
            </p:cNvSpPr>
            <p:nvPr/>
          </p:nvSpPr>
          <p:spPr bwMode="auto">
            <a:xfrm>
              <a:off x="897" y="2813"/>
              <a:ext cx="4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(1936)</a:t>
              </a:r>
            </a:p>
          </p:txBody>
        </p:sp>
        <p:sp>
          <p:nvSpPr>
            <p:cNvPr id="19471" name="Text Box 64"/>
            <p:cNvSpPr txBox="1">
              <a:spLocks noChangeArrowheads="1"/>
            </p:cNvSpPr>
            <p:nvPr/>
          </p:nvSpPr>
          <p:spPr bwMode="auto">
            <a:xfrm>
              <a:off x="872" y="335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(1963)</a:t>
              </a:r>
            </a:p>
          </p:txBody>
        </p:sp>
        <p:sp>
          <p:nvSpPr>
            <p:cNvPr id="19472" name="Text Box 65"/>
            <p:cNvSpPr txBox="1">
              <a:spLocks noChangeArrowheads="1"/>
            </p:cNvSpPr>
            <p:nvPr/>
          </p:nvSpPr>
          <p:spPr bwMode="auto">
            <a:xfrm>
              <a:off x="891" y="185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(1947)</a:t>
              </a:r>
            </a:p>
          </p:txBody>
        </p:sp>
        <p:sp>
          <p:nvSpPr>
            <p:cNvPr id="19473" name="Text Box 66"/>
            <p:cNvSpPr txBox="1">
              <a:spLocks noChangeArrowheads="1"/>
            </p:cNvSpPr>
            <p:nvPr/>
          </p:nvSpPr>
          <p:spPr bwMode="auto">
            <a:xfrm>
              <a:off x="872" y="127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(1976)</a:t>
              </a:r>
            </a:p>
          </p:txBody>
        </p:sp>
      </p:grpSp>
    </p:spTree>
    <p:extLst>
      <p:ext uri="{BB962C8B-B14F-4D97-AF65-F5344CB8AC3E}">
        <p14:creationId xmlns:p14="http://schemas.microsoft.com/office/powerpoint/2010/main" val="28883444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572000" y="-106363"/>
            <a:ext cx="4806950" cy="7064376"/>
          </a:xfrm>
          <a:prstGeom prst="rect">
            <a:avLst/>
          </a:prstGeom>
          <a:gradFill>
            <a:gsLst>
              <a:gs pos="0">
                <a:srgbClr val="3399FF"/>
              </a:gs>
              <a:gs pos="50000">
                <a:srgbClr val="99CCFF"/>
              </a:gs>
              <a:gs pos="100000">
                <a:schemeClr val="bg1"/>
              </a:gs>
            </a:gsLst>
            <a:lin ang="16200000" scaled="0"/>
          </a:gradFill>
          <a:ln w="28575" algn="ctr">
            <a:noFill/>
            <a:miter lim="800000"/>
            <a:headEnd/>
            <a:tailEnd/>
          </a:ln>
        </p:spPr>
        <p:txBody>
          <a:bodyPr anchor="ctr">
            <a:spAutoFit/>
          </a:bodyPr>
          <a:lstStyle/>
          <a:p>
            <a:pPr>
              <a:defRPr/>
            </a:pPr>
            <a:endParaRPr lang="en-US"/>
          </a:p>
        </p:txBody>
      </p:sp>
      <p:sp>
        <p:nvSpPr>
          <p:cNvPr id="22531" name="Rectangle 3"/>
          <p:cNvSpPr>
            <a:spLocks noGrp="1" noChangeArrowheads="1"/>
          </p:cNvSpPr>
          <p:nvPr>
            <p:ph type="title"/>
          </p:nvPr>
        </p:nvSpPr>
        <p:spPr bwMode="auto">
          <a:xfrm>
            <a:off x="2105025" y="152400"/>
            <a:ext cx="5888038"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 De </a:t>
            </a:r>
            <a:r>
              <a:rPr lang="en-US" altLang="en-US" dirty="0" err="1" smtClean="0"/>
              <a:t>element</a:t>
            </a:r>
            <a:r>
              <a:rPr lang="en-US" altLang="en-US" dirty="0" err="1" smtClean="0">
                <a:solidFill>
                  <a:srgbClr val="000099"/>
                </a:solidFill>
              </a:rPr>
              <a:t>aire</a:t>
            </a:r>
            <a:r>
              <a:rPr lang="en-US" altLang="en-US" dirty="0" smtClean="0">
                <a:solidFill>
                  <a:srgbClr val="000099"/>
                </a:solidFill>
              </a:rPr>
              <a:t> </a:t>
            </a:r>
            <a:r>
              <a:rPr lang="en-US" altLang="en-US" dirty="0" err="1" smtClean="0">
                <a:solidFill>
                  <a:srgbClr val="000099"/>
                </a:solidFill>
              </a:rPr>
              <a:t>deeltjes</a:t>
            </a:r>
            <a:endParaRPr lang="en-US" altLang="en-US" dirty="0" smtClean="0">
              <a:solidFill>
                <a:srgbClr val="000099"/>
              </a:solidFill>
            </a:endParaRPr>
          </a:p>
        </p:txBody>
      </p:sp>
      <p:sp>
        <p:nvSpPr>
          <p:cNvPr id="22532" name="Text Box 12"/>
          <p:cNvSpPr txBox="1">
            <a:spLocks noChangeArrowheads="1"/>
          </p:cNvSpPr>
          <p:nvPr/>
        </p:nvSpPr>
        <p:spPr bwMode="auto">
          <a:xfrm>
            <a:off x="4751388" y="1855788"/>
            <a:ext cx="10604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2/3</a:t>
            </a:r>
            <a:r>
              <a:rPr lang="en-US" altLang="en-US" sz="2800">
                <a:solidFill>
                  <a:srgbClr val="000099"/>
                </a:solidFill>
                <a:latin typeface="Tahoma" pitchFamily="34" charset="0"/>
              </a:rPr>
              <a:t> e</a:t>
            </a:r>
          </a:p>
        </p:txBody>
      </p:sp>
      <p:sp>
        <p:nvSpPr>
          <p:cNvPr id="22533" name="Text Box 13"/>
          <p:cNvSpPr txBox="1">
            <a:spLocks noChangeArrowheads="1"/>
          </p:cNvSpPr>
          <p:nvPr/>
        </p:nvSpPr>
        <p:spPr bwMode="auto">
          <a:xfrm>
            <a:off x="4683125" y="2705100"/>
            <a:ext cx="1190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1/3</a:t>
            </a:r>
            <a:r>
              <a:rPr lang="en-US" altLang="en-US" sz="2800">
                <a:solidFill>
                  <a:srgbClr val="000099"/>
                </a:solidFill>
                <a:latin typeface="Tahoma" pitchFamily="34" charset="0"/>
              </a:rPr>
              <a:t> e</a:t>
            </a:r>
          </a:p>
        </p:txBody>
      </p:sp>
      <p:sp>
        <p:nvSpPr>
          <p:cNvPr id="22534" name="Text Box 14"/>
          <p:cNvSpPr txBox="1">
            <a:spLocks noChangeArrowheads="1"/>
          </p:cNvSpPr>
          <p:nvPr/>
        </p:nvSpPr>
        <p:spPr bwMode="auto">
          <a:xfrm>
            <a:off x="4811713" y="4341813"/>
            <a:ext cx="908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1</a:t>
            </a:r>
            <a:r>
              <a:rPr lang="en-US" altLang="en-US" sz="2800">
                <a:solidFill>
                  <a:srgbClr val="000099"/>
                </a:solidFill>
                <a:latin typeface="Tahoma" pitchFamily="34" charset="0"/>
              </a:rPr>
              <a:t> e</a:t>
            </a:r>
          </a:p>
        </p:txBody>
      </p:sp>
      <p:sp>
        <p:nvSpPr>
          <p:cNvPr id="22535" name="Text Box 15"/>
          <p:cNvSpPr txBox="1">
            <a:spLocks noChangeArrowheads="1"/>
          </p:cNvSpPr>
          <p:nvPr/>
        </p:nvSpPr>
        <p:spPr bwMode="auto">
          <a:xfrm>
            <a:off x="4932363" y="5213350"/>
            <a:ext cx="7604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000099"/>
                </a:solidFill>
                <a:latin typeface="Tahoma" pitchFamily="34" charset="0"/>
              </a:rPr>
              <a:t>0</a:t>
            </a:r>
            <a:r>
              <a:rPr lang="en-US" altLang="en-US" sz="2800">
                <a:solidFill>
                  <a:srgbClr val="000099"/>
                </a:solidFill>
                <a:latin typeface="Tahoma" pitchFamily="34" charset="0"/>
              </a:rPr>
              <a:t> e </a:t>
            </a:r>
          </a:p>
        </p:txBody>
      </p:sp>
      <p:sp>
        <p:nvSpPr>
          <p:cNvPr id="22536" name="Oval 55"/>
          <p:cNvSpPr>
            <a:spLocks noChangeArrowheads="1"/>
          </p:cNvSpPr>
          <p:nvPr/>
        </p:nvSpPr>
        <p:spPr bwMode="auto">
          <a:xfrm>
            <a:off x="6010275" y="1839913"/>
            <a:ext cx="546100" cy="531812"/>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37" name="Rectangle 56"/>
          <p:cNvSpPr>
            <a:spLocks noChangeArrowheads="1"/>
          </p:cNvSpPr>
          <p:nvPr/>
        </p:nvSpPr>
        <p:spPr bwMode="auto">
          <a:xfrm>
            <a:off x="6043613" y="1790700"/>
            <a:ext cx="447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nvGrpSpPr>
          <p:cNvPr id="22538" name="Group 57"/>
          <p:cNvGrpSpPr>
            <a:grpSpLocks/>
          </p:cNvGrpSpPr>
          <p:nvPr/>
        </p:nvGrpSpPr>
        <p:grpSpPr bwMode="auto">
          <a:xfrm>
            <a:off x="6002338" y="2674938"/>
            <a:ext cx="546100" cy="592137"/>
            <a:chOff x="301" y="1473"/>
            <a:chExt cx="344" cy="373"/>
          </a:xfrm>
        </p:grpSpPr>
        <p:sp>
          <p:nvSpPr>
            <p:cNvPr id="22649" name="Oval 58"/>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50" name="Text Box 59"/>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grpSp>
        <p:nvGrpSpPr>
          <p:cNvPr id="22539" name="Group 60"/>
          <p:cNvGrpSpPr>
            <a:grpSpLocks/>
          </p:cNvGrpSpPr>
          <p:nvPr/>
        </p:nvGrpSpPr>
        <p:grpSpPr bwMode="auto">
          <a:xfrm>
            <a:off x="6818313" y="1800225"/>
            <a:ext cx="546100" cy="581025"/>
            <a:chOff x="860" y="868"/>
            <a:chExt cx="344" cy="366"/>
          </a:xfrm>
        </p:grpSpPr>
        <p:sp>
          <p:nvSpPr>
            <p:cNvPr id="22647" name="Oval 6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8" name="Text Box 6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22540" name="Group 63"/>
          <p:cNvGrpSpPr>
            <a:grpSpLocks/>
          </p:cNvGrpSpPr>
          <p:nvPr/>
        </p:nvGrpSpPr>
        <p:grpSpPr bwMode="auto">
          <a:xfrm>
            <a:off x="6816725" y="2690813"/>
            <a:ext cx="546100" cy="579437"/>
            <a:chOff x="877" y="1474"/>
            <a:chExt cx="344" cy="365"/>
          </a:xfrm>
        </p:grpSpPr>
        <p:sp>
          <p:nvSpPr>
            <p:cNvPr id="22645" name="Oval 6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6" name="Text Box 6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grpSp>
        <p:nvGrpSpPr>
          <p:cNvPr id="22541" name="Group 66"/>
          <p:cNvGrpSpPr>
            <a:grpSpLocks/>
          </p:cNvGrpSpPr>
          <p:nvPr/>
        </p:nvGrpSpPr>
        <p:grpSpPr bwMode="auto">
          <a:xfrm>
            <a:off x="7635875" y="1831975"/>
            <a:ext cx="546100" cy="579438"/>
            <a:chOff x="1438" y="897"/>
            <a:chExt cx="344" cy="365"/>
          </a:xfrm>
        </p:grpSpPr>
        <p:sp>
          <p:nvSpPr>
            <p:cNvPr id="22643" name="Oval 67"/>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4" name="Text Box 68"/>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22542" name="Group 69"/>
          <p:cNvGrpSpPr>
            <a:grpSpLocks/>
          </p:cNvGrpSpPr>
          <p:nvPr/>
        </p:nvGrpSpPr>
        <p:grpSpPr bwMode="auto">
          <a:xfrm>
            <a:off x="7627938" y="2716213"/>
            <a:ext cx="546100" cy="579437"/>
            <a:chOff x="1442" y="1472"/>
            <a:chExt cx="344" cy="365"/>
          </a:xfrm>
        </p:grpSpPr>
        <p:sp>
          <p:nvSpPr>
            <p:cNvPr id="22641" name="Oval 70"/>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2" name="Text Box 71"/>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grpSp>
        <p:nvGrpSpPr>
          <p:cNvPr id="22543" name="Group 72"/>
          <p:cNvGrpSpPr>
            <a:grpSpLocks/>
          </p:cNvGrpSpPr>
          <p:nvPr/>
        </p:nvGrpSpPr>
        <p:grpSpPr bwMode="auto">
          <a:xfrm>
            <a:off x="6015038" y="4325938"/>
            <a:ext cx="546100" cy="584200"/>
            <a:chOff x="317" y="2431"/>
            <a:chExt cx="344" cy="368"/>
          </a:xfrm>
        </p:grpSpPr>
        <p:sp>
          <p:nvSpPr>
            <p:cNvPr id="22639" name="Oval 7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0" name="Text Box 74"/>
            <p:cNvSpPr txBox="1">
              <a:spLocks noChangeArrowheads="1"/>
            </p:cNvSpPr>
            <p:nvPr/>
          </p:nvSpPr>
          <p:spPr bwMode="auto">
            <a:xfrm>
              <a:off x="341" y="2431"/>
              <a:ext cx="27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22544" name="Group 75"/>
          <p:cNvGrpSpPr>
            <a:grpSpLocks/>
          </p:cNvGrpSpPr>
          <p:nvPr/>
        </p:nvGrpSpPr>
        <p:grpSpPr bwMode="auto">
          <a:xfrm>
            <a:off x="7680325" y="4319588"/>
            <a:ext cx="546100" cy="579437"/>
            <a:chOff x="1447" y="2436"/>
            <a:chExt cx="344" cy="365"/>
          </a:xfrm>
        </p:grpSpPr>
        <p:sp>
          <p:nvSpPr>
            <p:cNvPr id="22637" name="Oval 76"/>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8" name="Text Box 77"/>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22545" name="Group 78"/>
          <p:cNvGrpSpPr>
            <a:grpSpLocks/>
          </p:cNvGrpSpPr>
          <p:nvPr/>
        </p:nvGrpSpPr>
        <p:grpSpPr bwMode="auto">
          <a:xfrm>
            <a:off x="6854825" y="4324350"/>
            <a:ext cx="546100" cy="584200"/>
            <a:chOff x="873" y="2421"/>
            <a:chExt cx="344" cy="368"/>
          </a:xfrm>
        </p:grpSpPr>
        <p:sp>
          <p:nvSpPr>
            <p:cNvPr id="22635" name="Oval 79"/>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6" name="Text Box 80"/>
            <p:cNvSpPr txBox="1">
              <a:spLocks noChangeArrowheads="1"/>
            </p:cNvSpPr>
            <p:nvPr/>
          </p:nvSpPr>
          <p:spPr bwMode="auto">
            <a:xfrm>
              <a:off x="942"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22546" name="Group 81"/>
          <p:cNvGrpSpPr>
            <a:grpSpLocks/>
          </p:cNvGrpSpPr>
          <p:nvPr/>
        </p:nvGrpSpPr>
        <p:grpSpPr bwMode="auto">
          <a:xfrm>
            <a:off x="5976938" y="5073650"/>
            <a:ext cx="587375" cy="665163"/>
            <a:chOff x="311" y="2983"/>
            <a:chExt cx="370" cy="419"/>
          </a:xfrm>
        </p:grpSpPr>
        <p:sp>
          <p:nvSpPr>
            <p:cNvPr id="22633" name="Oval 82"/>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4" name="Text Box 83"/>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grpSp>
        <p:nvGrpSpPr>
          <p:cNvPr id="22547" name="Group 84"/>
          <p:cNvGrpSpPr>
            <a:grpSpLocks/>
          </p:cNvGrpSpPr>
          <p:nvPr/>
        </p:nvGrpSpPr>
        <p:grpSpPr bwMode="auto">
          <a:xfrm>
            <a:off x="6823075" y="5080000"/>
            <a:ext cx="679450" cy="668338"/>
            <a:chOff x="880" y="2969"/>
            <a:chExt cx="428" cy="421"/>
          </a:xfrm>
        </p:grpSpPr>
        <p:sp>
          <p:nvSpPr>
            <p:cNvPr id="22631" name="Oval 85"/>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2" name="Text Box 86"/>
            <p:cNvSpPr txBox="1">
              <a:spLocks noChangeArrowheads="1"/>
            </p:cNvSpPr>
            <p:nvPr/>
          </p:nvSpPr>
          <p:spPr bwMode="auto">
            <a:xfrm>
              <a:off x="880" y="2969"/>
              <a:ext cx="42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 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nvGrpSpPr>
          <p:cNvPr id="22548" name="Group 87"/>
          <p:cNvGrpSpPr>
            <a:grpSpLocks/>
          </p:cNvGrpSpPr>
          <p:nvPr/>
        </p:nvGrpSpPr>
        <p:grpSpPr bwMode="auto">
          <a:xfrm>
            <a:off x="7685088" y="5080000"/>
            <a:ext cx="552450" cy="677863"/>
            <a:chOff x="1450" y="2969"/>
            <a:chExt cx="348" cy="427"/>
          </a:xfrm>
        </p:grpSpPr>
        <p:sp>
          <p:nvSpPr>
            <p:cNvPr id="22629" name="Oval 88"/>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0" name="Text Box 89"/>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sp>
        <p:nvSpPr>
          <p:cNvPr id="22549" name="Line 90"/>
          <p:cNvSpPr>
            <a:spLocks noChangeShapeType="1"/>
          </p:cNvSpPr>
          <p:nvPr/>
        </p:nvSpPr>
        <p:spPr bwMode="auto">
          <a:xfrm>
            <a:off x="6180138" y="1931988"/>
            <a:ext cx="212725" cy="1270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0" name="Line 91"/>
          <p:cNvSpPr>
            <a:spLocks noChangeShapeType="1"/>
          </p:cNvSpPr>
          <p:nvPr/>
        </p:nvSpPr>
        <p:spPr bwMode="auto">
          <a:xfrm>
            <a:off x="6972300" y="1965325"/>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1" name="Line 92"/>
          <p:cNvSpPr>
            <a:spLocks noChangeShapeType="1"/>
          </p:cNvSpPr>
          <p:nvPr/>
        </p:nvSpPr>
        <p:spPr bwMode="auto">
          <a:xfrm>
            <a:off x="7780338" y="1963738"/>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2" name="Line 93"/>
          <p:cNvSpPr>
            <a:spLocks noChangeShapeType="1"/>
          </p:cNvSpPr>
          <p:nvPr/>
        </p:nvSpPr>
        <p:spPr bwMode="auto">
          <a:xfrm>
            <a:off x="6180138" y="2832100"/>
            <a:ext cx="2889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3" name="Line 94"/>
          <p:cNvSpPr>
            <a:spLocks noChangeShapeType="1"/>
          </p:cNvSpPr>
          <p:nvPr/>
        </p:nvSpPr>
        <p:spPr bwMode="auto">
          <a:xfrm>
            <a:off x="6986588" y="2832100"/>
            <a:ext cx="214312"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4" name="Line 95"/>
          <p:cNvSpPr>
            <a:spLocks noChangeShapeType="1"/>
          </p:cNvSpPr>
          <p:nvPr/>
        </p:nvSpPr>
        <p:spPr bwMode="auto">
          <a:xfrm>
            <a:off x="7810500" y="2832100"/>
            <a:ext cx="242888"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5" name="Line 96"/>
          <p:cNvSpPr>
            <a:spLocks noChangeShapeType="1"/>
          </p:cNvSpPr>
          <p:nvPr/>
        </p:nvSpPr>
        <p:spPr bwMode="auto">
          <a:xfrm flipV="1">
            <a:off x="6134100" y="4462463"/>
            <a:ext cx="274638" cy="15875"/>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6" name="Line 97"/>
          <p:cNvSpPr>
            <a:spLocks noChangeShapeType="1"/>
          </p:cNvSpPr>
          <p:nvPr/>
        </p:nvSpPr>
        <p:spPr bwMode="auto">
          <a:xfrm>
            <a:off x="7018338" y="4476750"/>
            <a:ext cx="228600"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7" name="Line 98"/>
          <p:cNvSpPr>
            <a:spLocks noChangeShapeType="1"/>
          </p:cNvSpPr>
          <p:nvPr/>
        </p:nvSpPr>
        <p:spPr bwMode="auto">
          <a:xfrm>
            <a:off x="7870825" y="4492625"/>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8" name="Line 99"/>
          <p:cNvSpPr>
            <a:spLocks noChangeShapeType="1"/>
          </p:cNvSpPr>
          <p:nvPr/>
        </p:nvSpPr>
        <p:spPr bwMode="auto">
          <a:xfrm flipV="1">
            <a:off x="6118225" y="5316538"/>
            <a:ext cx="214313" cy="14287"/>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9" name="Line 100"/>
          <p:cNvSpPr>
            <a:spLocks noChangeShapeType="1"/>
          </p:cNvSpPr>
          <p:nvPr/>
        </p:nvSpPr>
        <p:spPr bwMode="auto">
          <a:xfrm>
            <a:off x="7002463" y="5360988"/>
            <a:ext cx="260350"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60" name="Line 101"/>
          <p:cNvSpPr>
            <a:spLocks noChangeShapeType="1"/>
          </p:cNvSpPr>
          <p:nvPr/>
        </p:nvSpPr>
        <p:spPr bwMode="auto">
          <a:xfrm>
            <a:off x="7794625" y="5330825"/>
            <a:ext cx="242888" cy="1588"/>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61" name="Text Box 103"/>
          <p:cNvSpPr txBox="1">
            <a:spLocks noChangeArrowheads="1"/>
          </p:cNvSpPr>
          <p:nvPr/>
        </p:nvSpPr>
        <p:spPr bwMode="auto">
          <a:xfrm>
            <a:off x="5791200" y="6045200"/>
            <a:ext cx="2414588" cy="584200"/>
          </a:xfrm>
          <a:prstGeom prst="rect">
            <a:avLst/>
          </a:prstGeom>
          <a:solidFill>
            <a:schemeClr val="bg1"/>
          </a:solidFill>
          <a:ln w="38100" algn="ctr">
            <a:solidFill>
              <a:srgbClr val="0000FF"/>
            </a:solidFill>
            <a:miter lim="800000"/>
            <a:headEnd/>
            <a:tailEnd/>
          </a:ln>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dirty="0">
                <a:solidFill>
                  <a:srgbClr val="0000FF"/>
                </a:solidFill>
                <a:latin typeface="Tahoma" pitchFamily="34" charset="0"/>
              </a:rPr>
              <a:t>Anti-</a:t>
            </a:r>
            <a:r>
              <a:rPr lang="en-US" altLang="en-US" sz="3200" dirty="0" err="1">
                <a:solidFill>
                  <a:srgbClr val="0000FF"/>
                </a:solidFill>
                <a:latin typeface="Tahoma" pitchFamily="34" charset="0"/>
              </a:rPr>
              <a:t>materie</a:t>
            </a:r>
            <a:endParaRPr lang="en-US" altLang="en-US" sz="3200" dirty="0">
              <a:solidFill>
                <a:srgbClr val="0000FF"/>
              </a:solidFill>
              <a:latin typeface="Tahoma" pitchFamily="34" charset="0"/>
            </a:endParaRPr>
          </a:p>
        </p:txBody>
      </p:sp>
      <p:sp>
        <p:nvSpPr>
          <p:cNvPr id="22562" name="Text Box 104"/>
          <p:cNvSpPr txBox="1">
            <a:spLocks noChangeArrowheads="1"/>
          </p:cNvSpPr>
          <p:nvPr/>
        </p:nvSpPr>
        <p:spPr bwMode="auto">
          <a:xfrm>
            <a:off x="4768850" y="1168400"/>
            <a:ext cx="1073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000099"/>
                </a:solidFill>
                <a:latin typeface="Tahoma" pitchFamily="34" charset="0"/>
              </a:rPr>
              <a:t>Lading</a:t>
            </a:r>
          </a:p>
        </p:txBody>
      </p:sp>
      <p:sp>
        <p:nvSpPr>
          <p:cNvPr id="22563" name="Text Box 105"/>
          <p:cNvSpPr txBox="1">
            <a:spLocks noChangeArrowheads="1"/>
          </p:cNvSpPr>
          <p:nvPr/>
        </p:nvSpPr>
        <p:spPr bwMode="auto">
          <a:xfrm>
            <a:off x="7578725" y="1204913"/>
            <a:ext cx="584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III</a:t>
            </a:r>
          </a:p>
        </p:txBody>
      </p:sp>
      <p:sp>
        <p:nvSpPr>
          <p:cNvPr id="22564" name="Text Box 106"/>
          <p:cNvSpPr txBox="1">
            <a:spLocks noChangeArrowheads="1"/>
          </p:cNvSpPr>
          <p:nvPr/>
        </p:nvSpPr>
        <p:spPr bwMode="auto">
          <a:xfrm>
            <a:off x="6143625" y="1208088"/>
            <a:ext cx="317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a:t>
            </a:r>
          </a:p>
        </p:txBody>
      </p:sp>
      <p:sp>
        <p:nvSpPr>
          <p:cNvPr id="22565" name="Text Box 107"/>
          <p:cNvSpPr txBox="1">
            <a:spLocks noChangeArrowheads="1"/>
          </p:cNvSpPr>
          <p:nvPr/>
        </p:nvSpPr>
        <p:spPr bwMode="auto">
          <a:xfrm>
            <a:off x="6840538" y="1195388"/>
            <a:ext cx="4508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II</a:t>
            </a:r>
          </a:p>
        </p:txBody>
      </p:sp>
      <p:grpSp>
        <p:nvGrpSpPr>
          <p:cNvPr id="22566" name="Group 3"/>
          <p:cNvGrpSpPr>
            <a:grpSpLocks/>
          </p:cNvGrpSpPr>
          <p:nvPr/>
        </p:nvGrpSpPr>
        <p:grpSpPr bwMode="auto">
          <a:xfrm>
            <a:off x="3138488" y="1144588"/>
            <a:ext cx="1201737" cy="4519612"/>
            <a:chOff x="1977" y="513"/>
            <a:chExt cx="757" cy="2847"/>
          </a:xfrm>
        </p:grpSpPr>
        <p:sp>
          <p:nvSpPr>
            <p:cNvPr id="22624" name="Text Box 4"/>
            <p:cNvSpPr txBox="1">
              <a:spLocks noChangeArrowheads="1"/>
            </p:cNvSpPr>
            <p:nvPr/>
          </p:nvSpPr>
          <p:spPr bwMode="auto">
            <a:xfrm>
              <a:off x="2000" y="513"/>
              <a:ext cx="6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FFFF99"/>
                  </a:solidFill>
                  <a:latin typeface="Tahoma" pitchFamily="34" charset="0"/>
                </a:rPr>
                <a:t>Lading</a:t>
              </a:r>
            </a:p>
          </p:txBody>
        </p:sp>
        <p:sp>
          <p:nvSpPr>
            <p:cNvPr id="22625" name="Text Box 5"/>
            <p:cNvSpPr txBox="1">
              <a:spLocks noChangeArrowheads="1"/>
            </p:cNvSpPr>
            <p:nvPr/>
          </p:nvSpPr>
          <p:spPr bwMode="auto">
            <a:xfrm>
              <a:off x="1977" y="935"/>
              <a:ext cx="75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2/3</a:t>
              </a:r>
              <a:r>
                <a:rPr lang="en-US" altLang="en-US" sz="2800">
                  <a:solidFill>
                    <a:srgbClr val="FFFF99"/>
                  </a:solidFill>
                  <a:latin typeface="Tahoma" pitchFamily="34" charset="0"/>
                </a:rPr>
                <a:t> e</a:t>
              </a:r>
            </a:p>
          </p:txBody>
        </p:sp>
        <p:sp>
          <p:nvSpPr>
            <p:cNvPr id="22626" name="Text Box 6"/>
            <p:cNvSpPr txBox="1">
              <a:spLocks noChangeArrowheads="1"/>
            </p:cNvSpPr>
            <p:nvPr/>
          </p:nvSpPr>
          <p:spPr bwMode="auto">
            <a:xfrm>
              <a:off x="2018" y="1498"/>
              <a:ext cx="6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1/3</a:t>
              </a:r>
              <a:r>
                <a:rPr lang="en-US" altLang="en-US" sz="2800">
                  <a:solidFill>
                    <a:srgbClr val="FFFF99"/>
                  </a:solidFill>
                  <a:latin typeface="Tahoma" pitchFamily="34" charset="0"/>
                </a:rPr>
                <a:t> e</a:t>
              </a:r>
            </a:p>
          </p:txBody>
        </p:sp>
        <p:sp>
          <p:nvSpPr>
            <p:cNvPr id="22627" name="Text Box 7"/>
            <p:cNvSpPr txBox="1">
              <a:spLocks noChangeArrowheads="1"/>
            </p:cNvSpPr>
            <p:nvPr/>
          </p:nvSpPr>
          <p:spPr bwMode="auto">
            <a:xfrm>
              <a:off x="2042" y="2503"/>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a:t>
              </a:r>
              <a:r>
                <a:rPr lang="en-US" altLang="en-US" sz="2800">
                  <a:solidFill>
                    <a:srgbClr val="FFFF99"/>
                  </a:solidFill>
                  <a:latin typeface="Tahoma" pitchFamily="34" charset="0"/>
                </a:rPr>
                <a:t> e</a:t>
              </a:r>
            </a:p>
          </p:txBody>
        </p:sp>
        <p:sp>
          <p:nvSpPr>
            <p:cNvPr id="22628" name="Text Box 8"/>
            <p:cNvSpPr txBox="1">
              <a:spLocks noChangeArrowheads="1"/>
            </p:cNvSpPr>
            <p:nvPr/>
          </p:nvSpPr>
          <p:spPr bwMode="auto">
            <a:xfrm>
              <a:off x="2106" y="3033"/>
              <a:ext cx="4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FFFF99"/>
                  </a:solidFill>
                  <a:latin typeface="Tahoma" pitchFamily="34" charset="0"/>
                </a:rPr>
                <a:t>0</a:t>
              </a:r>
              <a:r>
                <a:rPr lang="en-US" altLang="en-US" sz="2800">
                  <a:solidFill>
                    <a:srgbClr val="FFFF99"/>
                  </a:solidFill>
                  <a:latin typeface="Tahoma" pitchFamily="34" charset="0"/>
                </a:rPr>
                <a:t> e </a:t>
              </a:r>
            </a:p>
          </p:txBody>
        </p:sp>
      </p:grpSp>
      <p:sp>
        <p:nvSpPr>
          <p:cNvPr id="22567" name="Text Box 9"/>
          <p:cNvSpPr txBox="1">
            <a:spLocks noChangeArrowheads="1"/>
          </p:cNvSpPr>
          <p:nvPr/>
        </p:nvSpPr>
        <p:spPr bwMode="auto">
          <a:xfrm rot="-5400000">
            <a:off x="-356393" y="2291556"/>
            <a:ext cx="1231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dirty="0">
                <a:solidFill>
                  <a:srgbClr val="0000FF"/>
                </a:solidFill>
                <a:latin typeface="Tahoma" pitchFamily="34" charset="0"/>
              </a:rPr>
              <a:t>quarks</a:t>
            </a:r>
          </a:p>
        </p:txBody>
      </p:sp>
      <p:sp>
        <p:nvSpPr>
          <p:cNvPr id="22568" name="Text Box 11"/>
          <p:cNvSpPr txBox="1">
            <a:spLocks noChangeArrowheads="1"/>
          </p:cNvSpPr>
          <p:nvPr/>
        </p:nvSpPr>
        <p:spPr bwMode="auto">
          <a:xfrm rot="-5400000">
            <a:off x="-396874" y="4789487"/>
            <a:ext cx="13192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dirty="0">
                <a:solidFill>
                  <a:srgbClr val="0000FF"/>
                </a:solidFill>
                <a:latin typeface="Tahoma" pitchFamily="34" charset="0"/>
              </a:rPr>
              <a:t>leptons</a:t>
            </a:r>
          </a:p>
        </p:txBody>
      </p:sp>
      <p:sp>
        <p:nvSpPr>
          <p:cNvPr id="22569" name="Text Box 12"/>
          <p:cNvSpPr txBox="1">
            <a:spLocks noChangeArrowheads="1"/>
          </p:cNvSpPr>
          <p:nvPr/>
        </p:nvSpPr>
        <p:spPr bwMode="auto">
          <a:xfrm>
            <a:off x="1295400" y="6096000"/>
            <a:ext cx="1844675" cy="584200"/>
          </a:xfrm>
          <a:prstGeom prst="rect">
            <a:avLst/>
          </a:prstGeom>
          <a:solidFill>
            <a:srgbClr val="0000FF"/>
          </a:solidFill>
          <a:ln w="38100" algn="ctr">
            <a:noFill/>
            <a:miter lim="800000"/>
            <a:headEnd/>
            <a:tailEnd/>
          </a:ln>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dirty="0" err="1">
                <a:solidFill>
                  <a:schemeClr val="bg1"/>
                </a:solidFill>
                <a:latin typeface="Tahoma" pitchFamily="34" charset="0"/>
              </a:rPr>
              <a:t>Materie</a:t>
            </a:r>
            <a:endParaRPr lang="en-US" altLang="en-US" sz="3200" dirty="0">
              <a:solidFill>
                <a:schemeClr val="bg1"/>
              </a:solidFill>
              <a:latin typeface="Tahoma" pitchFamily="34" charset="0"/>
            </a:endParaRPr>
          </a:p>
        </p:txBody>
      </p:sp>
      <p:grpSp>
        <p:nvGrpSpPr>
          <p:cNvPr id="22570" name="Group 13"/>
          <p:cNvGrpSpPr>
            <a:grpSpLocks/>
          </p:cNvGrpSpPr>
          <p:nvPr/>
        </p:nvGrpSpPr>
        <p:grpSpPr bwMode="auto">
          <a:xfrm>
            <a:off x="558800" y="1123950"/>
            <a:ext cx="808038" cy="4868863"/>
            <a:chOff x="352" y="500"/>
            <a:chExt cx="509" cy="3067"/>
          </a:xfrm>
        </p:grpSpPr>
        <p:sp>
          <p:nvSpPr>
            <p:cNvPr id="22609" name="Text Box 14"/>
            <p:cNvSpPr txBox="1">
              <a:spLocks noChangeArrowheads="1"/>
            </p:cNvSpPr>
            <p:nvPr/>
          </p:nvSpPr>
          <p:spPr bwMode="auto">
            <a:xfrm>
              <a:off x="352" y="3355"/>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(1956)</a:t>
              </a:r>
            </a:p>
          </p:txBody>
        </p:sp>
        <p:grpSp>
          <p:nvGrpSpPr>
            <p:cNvPr id="22610" name="Group 15"/>
            <p:cNvGrpSpPr>
              <a:grpSpLocks/>
            </p:cNvGrpSpPr>
            <p:nvPr/>
          </p:nvGrpSpPr>
          <p:grpSpPr bwMode="auto">
            <a:xfrm>
              <a:off x="450" y="943"/>
              <a:ext cx="344" cy="366"/>
              <a:chOff x="306" y="871"/>
              <a:chExt cx="344" cy="366"/>
            </a:xfrm>
          </p:grpSpPr>
          <p:sp>
            <p:nvSpPr>
              <p:cNvPr id="22622" name="Oval 16"/>
              <p:cNvSpPr>
                <a:spLocks noChangeArrowheads="1"/>
              </p:cNvSpPr>
              <p:nvPr/>
            </p:nvSpPr>
            <p:spPr bwMode="auto">
              <a:xfrm>
                <a:off x="306" y="9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23" name="Rectangle 17"/>
              <p:cNvSpPr>
                <a:spLocks noChangeArrowheads="1"/>
              </p:cNvSpPr>
              <p:nvPr/>
            </p:nvSpPr>
            <p:spPr bwMode="auto">
              <a:xfrm>
                <a:off x="327" y="871"/>
                <a:ext cx="28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grpSp>
          <p:nvGrpSpPr>
            <p:cNvPr id="22611" name="Group 18"/>
            <p:cNvGrpSpPr>
              <a:grpSpLocks/>
            </p:cNvGrpSpPr>
            <p:nvPr/>
          </p:nvGrpSpPr>
          <p:grpSpPr bwMode="auto">
            <a:xfrm>
              <a:off x="445" y="1500"/>
              <a:ext cx="344" cy="373"/>
              <a:chOff x="301" y="1473"/>
              <a:chExt cx="344" cy="373"/>
            </a:xfrm>
          </p:grpSpPr>
          <p:sp>
            <p:nvSpPr>
              <p:cNvPr id="22620" name="Oval 19"/>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21" name="Text Box 20"/>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sp>
          <p:nvSpPr>
            <p:cNvPr id="22612" name="Text Box 21"/>
            <p:cNvSpPr txBox="1">
              <a:spLocks noChangeArrowheads="1"/>
            </p:cNvSpPr>
            <p:nvPr/>
          </p:nvSpPr>
          <p:spPr bwMode="auto">
            <a:xfrm>
              <a:off x="523" y="500"/>
              <a:ext cx="2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a:t>
              </a:r>
            </a:p>
          </p:txBody>
        </p:sp>
        <p:grpSp>
          <p:nvGrpSpPr>
            <p:cNvPr id="22613" name="Group 22"/>
            <p:cNvGrpSpPr>
              <a:grpSpLocks/>
            </p:cNvGrpSpPr>
            <p:nvPr/>
          </p:nvGrpSpPr>
          <p:grpSpPr bwMode="auto">
            <a:xfrm>
              <a:off x="452" y="2494"/>
              <a:ext cx="344" cy="366"/>
              <a:chOff x="317" y="2431"/>
              <a:chExt cx="344" cy="366"/>
            </a:xfrm>
          </p:grpSpPr>
          <p:sp>
            <p:nvSpPr>
              <p:cNvPr id="22618" name="Oval 2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19" name="Text Box 24"/>
              <p:cNvSpPr txBox="1">
                <a:spLocks noChangeArrowheads="1"/>
              </p:cNvSpPr>
              <p:nvPr/>
            </p:nvSpPr>
            <p:spPr bwMode="auto">
              <a:xfrm>
                <a:off x="341" y="2431"/>
                <a:ext cx="26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22614" name="Group 25"/>
            <p:cNvGrpSpPr>
              <a:grpSpLocks/>
            </p:cNvGrpSpPr>
            <p:nvPr/>
          </p:nvGrpSpPr>
          <p:grpSpPr bwMode="auto">
            <a:xfrm>
              <a:off x="428" y="2965"/>
              <a:ext cx="370" cy="419"/>
              <a:chOff x="311" y="2983"/>
              <a:chExt cx="370" cy="419"/>
            </a:xfrm>
          </p:grpSpPr>
          <p:sp>
            <p:nvSpPr>
              <p:cNvPr id="22616" name="Oval 26"/>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17" name="Text Box 27"/>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sp>
          <p:nvSpPr>
            <p:cNvPr id="22615" name="Text Box 28"/>
            <p:cNvSpPr txBox="1">
              <a:spLocks noChangeArrowheads="1"/>
            </p:cNvSpPr>
            <p:nvPr/>
          </p:nvSpPr>
          <p:spPr bwMode="auto">
            <a:xfrm>
              <a:off x="367" y="280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(1895)</a:t>
              </a:r>
            </a:p>
          </p:txBody>
        </p:sp>
      </p:grpSp>
      <p:grpSp>
        <p:nvGrpSpPr>
          <p:cNvPr id="22571" name="Group 29"/>
          <p:cNvGrpSpPr>
            <a:grpSpLocks/>
          </p:cNvGrpSpPr>
          <p:nvPr/>
        </p:nvGrpSpPr>
        <p:grpSpPr bwMode="auto">
          <a:xfrm>
            <a:off x="2220913" y="1123950"/>
            <a:ext cx="814387" cy="4862513"/>
            <a:chOff x="1399" y="500"/>
            <a:chExt cx="513" cy="3063"/>
          </a:xfrm>
        </p:grpSpPr>
        <p:grpSp>
          <p:nvGrpSpPr>
            <p:cNvPr id="22591" name="Group 30"/>
            <p:cNvGrpSpPr>
              <a:grpSpLocks/>
            </p:cNvGrpSpPr>
            <p:nvPr/>
          </p:nvGrpSpPr>
          <p:grpSpPr bwMode="auto">
            <a:xfrm>
              <a:off x="1428" y="500"/>
              <a:ext cx="424" cy="2896"/>
              <a:chOff x="1428" y="500"/>
              <a:chExt cx="424" cy="2896"/>
            </a:xfrm>
          </p:grpSpPr>
          <p:grpSp>
            <p:nvGrpSpPr>
              <p:cNvPr id="22596" name="Group 31"/>
              <p:cNvGrpSpPr>
                <a:grpSpLocks/>
              </p:cNvGrpSpPr>
              <p:nvPr/>
            </p:nvGrpSpPr>
            <p:grpSpPr bwMode="auto">
              <a:xfrm>
                <a:off x="1474" y="969"/>
                <a:ext cx="344" cy="365"/>
                <a:chOff x="1438" y="897"/>
                <a:chExt cx="344" cy="365"/>
              </a:xfrm>
            </p:grpSpPr>
            <p:sp>
              <p:nvSpPr>
                <p:cNvPr id="22607" name="Oval 32"/>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8" name="Text Box 33"/>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22597" name="Group 87"/>
              <p:cNvGrpSpPr>
                <a:grpSpLocks/>
              </p:cNvGrpSpPr>
              <p:nvPr/>
            </p:nvGrpSpPr>
            <p:grpSpPr bwMode="auto">
              <a:xfrm>
                <a:off x="1469" y="1526"/>
                <a:ext cx="344" cy="365"/>
                <a:chOff x="1442" y="1472"/>
                <a:chExt cx="344" cy="365"/>
              </a:xfrm>
            </p:grpSpPr>
            <p:sp>
              <p:nvSpPr>
                <p:cNvPr id="22605" name="Oval 35"/>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6" name="Text Box 36"/>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sp>
            <p:nvSpPr>
              <p:cNvPr id="22598" name="Text Box 37"/>
              <p:cNvSpPr txBox="1">
                <a:spLocks noChangeArrowheads="1"/>
              </p:cNvSpPr>
              <p:nvPr/>
            </p:nvSpPr>
            <p:spPr bwMode="auto">
              <a:xfrm>
                <a:off x="1428" y="500"/>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III</a:t>
                </a:r>
              </a:p>
            </p:txBody>
          </p:sp>
          <p:grpSp>
            <p:nvGrpSpPr>
              <p:cNvPr id="22599" name="Group 38"/>
              <p:cNvGrpSpPr>
                <a:grpSpLocks/>
              </p:cNvGrpSpPr>
              <p:nvPr/>
            </p:nvGrpSpPr>
            <p:grpSpPr bwMode="auto">
              <a:xfrm>
                <a:off x="1501" y="2490"/>
                <a:ext cx="344" cy="365"/>
                <a:chOff x="1447" y="2436"/>
                <a:chExt cx="344" cy="365"/>
              </a:xfrm>
            </p:grpSpPr>
            <p:sp>
              <p:nvSpPr>
                <p:cNvPr id="22603" name="Oval 39"/>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4" name="Text Box 40"/>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22600" name="Group 41"/>
              <p:cNvGrpSpPr>
                <a:grpSpLocks/>
              </p:cNvGrpSpPr>
              <p:nvPr/>
            </p:nvGrpSpPr>
            <p:grpSpPr bwMode="auto">
              <a:xfrm>
                <a:off x="1504" y="2969"/>
                <a:ext cx="348" cy="427"/>
                <a:chOff x="1450" y="2969"/>
                <a:chExt cx="348" cy="427"/>
              </a:xfrm>
            </p:grpSpPr>
            <p:sp>
              <p:nvSpPr>
                <p:cNvPr id="22601" name="Oval 42"/>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2" name="Text Box 43"/>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grpSp>
        <p:sp>
          <p:nvSpPr>
            <p:cNvPr id="22592" name="Text Box 44"/>
            <p:cNvSpPr txBox="1">
              <a:spLocks noChangeArrowheads="1"/>
            </p:cNvSpPr>
            <p:nvPr/>
          </p:nvSpPr>
          <p:spPr bwMode="auto">
            <a:xfrm>
              <a:off x="1415" y="280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(1973)</a:t>
              </a:r>
            </a:p>
          </p:txBody>
        </p:sp>
        <p:sp>
          <p:nvSpPr>
            <p:cNvPr id="22593" name="Text Box 45"/>
            <p:cNvSpPr txBox="1">
              <a:spLocks noChangeArrowheads="1"/>
            </p:cNvSpPr>
            <p:nvPr/>
          </p:nvSpPr>
          <p:spPr bwMode="auto">
            <a:xfrm>
              <a:off x="1418" y="335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(2000)</a:t>
              </a:r>
            </a:p>
          </p:txBody>
        </p:sp>
        <p:sp>
          <p:nvSpPr>
            <p:cNvPr id="22594" name="Text Box 46"/>
            <p:cNvSpPr txBox="1">
              <a:spLocks noChangeArrowheads="1"/>
            </p:cNvSpPr>
            <p:nvPr/>
          </p:nvSpPr>
          <p:spPr bwMode="auto">
            <a:xfrm>
              <a:off x="1414" y="1872"/>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(1978)</a:t>
              </a:r>
            </a:p>
          </p:txBody>
        </p:sp>
        <p:sp>
          <p:nvSpPr>
            <p:cNvPr id="22595" name="Text Box 47"/>
            <p:cNvSpPr txBox="1">
              <a:spLocks noChangeArrowheads="1"/>
            </p:cNvSpPr>
            <p:nvPr/>
          </p:nvSpPr>
          <p:spPr bwMode="auto">
            <a:xfrm>
              <a:off x="1399" y="129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(1995)</a:t>
              </a:r>
            </a:p>
          </p:txBody>
        </p:sp>
      </p:grpSp>
      <p:grpSp>
        <p:nvGrpSpPr>
          <p:cNvPr id="22572" name="Group 48"/>
          <p:cNvGrpSpPr>
            <a:grpSpLocks/>
          </p:cNvGrpSpPr>
          <p:nvPr/>
        </p:nvGrpSpPr>
        <p:grpSpPr bwMode="auto">
          <a:xfrm>
            <a:off x="1384300" y="1123950"/>
            <a:ext cx="830263" cy="4867275"/>
            <a:chOff x="872" y="500"/>
            <a:chExt cx="523" cy="3066"/>
          </a:xfrm>
        </p:grpSpPr>
        <p:grpSp>
          <p:nvGrpSpPr>
            <p:cNvPr id="22573" name="Group 49"/>
            <p:cNvGrpSpPr>
              <a:grpSpLocks/>
            </p:cNvGrpSpPr>
            <p:nvPr/>
          </p:nvGrpSpPr>
          <p:grpSpPr bwMode="auto">
            <a:xfrm>
              <a:off x="951" y="500"/>
              <a:ext cx="374" cy="2890"/>
              <a:chOff x="951" y="500"/>
              <a:chExt cx="374" cy="2890"/>
            </a:xfrm>
          </p:grpSpPr>
          <p:grpSp>
            <p:nvGrpSpPr>
              <p:cNvPr id="22578" name="Group 50"/>
              <p:cNvGrpSpPr>
                <a:grpSpLocks/>
              </p:cNvGrpSpPr>
              <p:nvPr/>
            </p:nvGrpSpPr>
            <p:grpSpPr bwMode="auto">
              <a:xfrm>
                <a:off x="959" y="949"/>
                <a:ext cx="344" cy="366"/>
                <a:chOff x="860" y="868"/>
                <a:chExt cx="344" cy="366"/>
              </a:xfrm>
            </p:grpSpPr>
            <p:sp>
              <p:nvSpPr>
                <p:cNvPr id="22589" name="Oval 5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90" name="Text Box 5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22579" name="Group 106"/>
              <p:cNvGrpSpPr>
                <a:grpSpLocks/>
              </p:cNvGrpSpPr>
              <p:nvPr/>
            </p:nvGrpSpPr>
            <p:grpSpPr bwMode="auto">
              <a:xfrm>
                <a:off x="958" y="1510"/>
                <a:ext cx="344" cy="365"/>
                <a:chOff x="877" y="1474"/>
                <a:chExt cx="344" cy="365"/>
              </a:xfrm>
            </p:grpSpPr>
            <p:sp>
              <p:nvSpPr>
                <p:cNvPr id="22587" name="Oval 5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8" name="Text Box 5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sp>
            <p:nvSpPr>
              <p:cNvPr id="22580" name="Text Box 56"/>
              <p:cNvSpPr txBox="1">
                <a:spLocks noChangeArrowheads="1"/>
              </p:cNvSpPr>
              <p:nvPr/>
            </p:nvSpPr>
            <p:spPr bwMode="auto">
              <a:xfrm>
                <a:off x="951" y="500"/>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a:t>
                </a:r>
              </a:p>
            </p:txBody>
          </p:sp>
          <p:grpSp>
            <p:nvGrpSpPr>
              <p:cNvPr id="22581" name="Group 57"/>
              <p:cNvGrpSpPr>
                <a:grpSpLocks/>
              </p:cNvGrpSpPr>
              <p:nvPr/>
            </p:nvGrpSpPr>
            <p:grpSpPr bwMode="auto">
              <a:xfrm>
                <a:off x="981" y="2493"/>
                <a:ext cx="344" cy="368"/>
                <a:chOff x="873" y="2421"/>
                <a:chExt cx="344" cy="368"/>
              </a:xfrm>
            </p:grpSpPr>
            <p:sp>
              <p:nvSpPr>
                <p:cNvPr id="22585" name="Oval 58"/>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6" name="Text Box 59"/>
                <p:cNvSpPr txBox="1">
                  <a:spLocks noChangeArrowheads="1"/>
                </p:cNvSpPr>
                <p:nvPr/>
              </p:nvSpPr>
              <p:spPr bwMode="auto">
                <a:xfrm>
                  <a:off x="923"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22582" name="Group 60"/>
              <p:cNvGrpSpPr>
                <a:grpSpLocks/>
              </p:cNvGrpSpPr>
              <p:nvPr/>
            </p:nvGrpSpPr>
            <p:grpSpPr bwMode="auto">
              <a:xfrm>
                <a:off x="961" y="2969"/>
                <a:ext cx="363" cy="421"/>
                <a:chOff x="880" y="2969"/>
                <a:chExt cx="363" cy="421"/>
              </a:xfrm>
            </p:grpSpPr>
            <p:sp>
              <p:nvSpPr>
                <p:cNvPr id="22583" name="Oval 61"/>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4" name="Text Box 62"/>
                <p:cNvSpPr txBox="1">
                  <a:spLocks noChangeArrowheads="1"/>
                </p:cNvSpPr>
                <p:nvPr/>
              </p:nvSpPr>
              <p:spPr bwMode="auto">
                <a:xfrm>
                  <a:off x="880" y="2969"/>
                  <a:ext cx="36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sp>
          <p:nvSpPr>
            <p:cNvPr id="22574" name="Text Box 63"/>
            <p:cNvSpPr txBox="1">
              <a:spLocks noChangeArrowheads="1"/>
            </p:cNvSpPr>
            <p:nvPr/>
          </p:nvSpPr>
          <p:spPr bwMode="auto">
            <a:xfrm>
              <a:off x="897" y="2813"/>
              <a:ext cx="4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(1936)</a:t>
              </a:r>
            </a:p>
          </p:txBody>
        </p:sp>
        <p:sp>
          <p:nvSpPr>
            <p:cNvPr id="22575" name="Text Box 64"/>
            <p:cNvSpPr txBox="1">
              <a:spLocks noChangeArrowheads="1"/>
            </p:cNvSpPr>
            <p:nvPr/>
          </p:nvSpPr>
          <p:spPr bwMode="auto">
            <a:xfrm>
              <a:off x="872" y="335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(1963)</a:t>
              </a:r>
            </a:p>
          </p:txBody>
        </p:sp>
        <p:sp>
          <p:nvSpPr>
            <p:cNvPr id="22576" name="Text Box 65"/>
            <p:cNvSpPr txBox="1">
              <a:spLocks noChangeArrowheads="1"/>
            </p:cNvSpPr>
            <p:nvPr/>
          </p:nvSpPr>
          <p:spPr bwMode="auto">
            <a:xfrm>
              <a:off x="891" y="185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(1947)</a:t>
              </a:r>
            </a:p>
          </p:txBody>
        </p:sp>
        <p:sp>
          <p:nvSpPr>
            <p:cNvPr id="22577" name="Text Box 66"/>
            <p:cNvSpPr txBox="1">
              <a:spLocks noChangeArrowheads="1"/>
            </p:cNvSpPr>
            <p:nvPr/>
          </p:nvSpPr>
          <p:spPr bwMode="auto">
            <a:xfrm>
              <a:off x="872" y="127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(1976)</a:t>
              </a:r>
            </a:p>
          </p:txBody>
        </p:sp>
      </p:grpSp>
    </p:spTree>
    <p:extLst>
      <p:ext uri="{BB962C8B-B14F-4D97-AF65-F5344CB8AC3E}">
        <p14:creationId xmlns:p14="http://schemas.microsoft.com/office/powerpoint/2010/main" val="270439254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554" name="Picture 2" descr="einsteins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450" y="809625"/>
            <a:ext cx="2509838"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4"/>
          <p:cNvSpPr>
            <a:spLocks noChangeArrowheads="1"/>
          </p:cNvSpPr>
          <p:nvPr/>
        </p:nvSpPr>
        <p:spPr bwMode="auto">
          <a:xfrm>
            <a:off x="354013" y="4559300"/>
            <a:ext cx="3389312" cy="1931988"/>
          </a:xfrm>
          <a:prstGeom prst="rect">
            <a:avLst/>
          </a:prstGeom>
          <a:solidFill>
            <a:srgbClr val="FFFF99"/>
          </a:solidFill>
          <a:ln w="28575" algn="ctr">
            <a:solidFill>
              <a:srgbClr val="FFFF99"/>
            </a:solidFill>
            <a:miter lim="800000"/>
            <a:headEnd/>
            <a:tailEnd/>
          </a:ln>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3556" name="Rectangle 5"/>
          <p:cNvSpPr>
            <a:spLocks noGrp="1" noChangeArrowheads="1"/>
          </p:cNvSpPr>
          <p:nvPr>
            <p:ph type="title"/>
          </p:nvPr>
        </p:nvSpPr>
        <p:spPr bwMode="auto">
          <a:xfrm>
            <a:off x="685800" y="152400"/>
            <a:ext cx="7772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Hoe maak je anti-materie??</a:t>
            </a:r>
            <a:endParaRPr lang="en-GB" altLang="en-US" smtClean="0"/>
          </a:p>
        </p:txBody>
      </p:sp>
      <p:pic>
        <p:nvPicPr>
          <p:cNvPr id="247814" name="Picture 6" descr="pair01"/>
          <p:cNvPicPr>
            <a:picLocks noChangeAspect="1" noChangeArrowheads="1"/>
          </p:cNvPicPr>
          <p:nvPr/>
        </p:nvPicPr>
        <p:blipFill>
          <a:blip r:embed="rId4">
            <a:extLst>
              <a:ext uri="{28A0092B-C50C-407E-A947-70E740481C1C}">
                <a14:useLocalDpi xmlns:a14="http://schemas.microsoft.com/office/drawing/2010/main" val="0"/>
              </a:ext>
            </a:extLst>
          </a:blip>
          <a:srcRect t="15715"/>
          <a:stretch>
            <a:fillRect/>
          </a:stretch>
        </p:blipFill>
        <p:spPr bwMode="auto">
          <a:xfrm>
            <a:off x="7240588" y="2770188"/>
            <a:ext cx="1301750" cy="376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815" name="Freeform 7"/>
          <p:cNvSpPr>
            <a:spLocks/>
          </p:cNvSpPr>
          <p:nvPr/>
        </p:nvSpPr>
        <p:spPr bwMode="auto">
          <a:xfrm rot="15780901" flipV="1">
            <a:off x="6546056" y="-1189831"/>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en-GB"/>
          </a:p>
        </p:txBody>
      </p:sp>
      <p:pic>
        <p:nvPicPr>
          <p:cNvPr id="247816" name="Picture 8" descr="sphe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8063" y="2913063"/>
            <a:ext cx="2159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81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58063" y="2897188"/>
            <a:ext cx="220662"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1" name="Line 11"/>
          <p:cNvSpPr>
            <a:spLocks noChangeShapeType="1"/>
          </p:cNvSpPr>
          <p:nvPr/>
        </p:nvSpPr>
        <p:spPr bwMode="auto">
          <a:xfrm>
            <a:off x="685800" y="5554663"/>
            <a:ext cx="1295400" cy="0"/>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sp>
        <p:nvSpPr>
          <p:cNvPr id="23562" name="Line 12"/>
          <p:cNvSpPr>
            <a:spLocks noChangeShapeType="1"/>
          </p:cNvSpPr>
          <p:nvPr/>
        </p:nvSpPr>
        <p:spPr bwMode="auto">
          <a:xfrm flipH="1">
            <a:off x="2197100" y="5554663"/>
            <a:ext cx="1295400" cy="0"/>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grpSp>
        <p:nvGrpSpPr>
          <p:cNvPr id="23563" name="Group 13"/>
          <p:cNvGrpSpPr>
            <a:grpSpLocks/>
          </p:cNvGrpSpPr>
          <p:nvPr/>
        </p:nvGrpSpPr>
        <p:grpSpPr bwMode="auto">
          <a:xfrm rot="5719255">
            <a:off x="1460500" y="5856288"/>
            <a:ext cx="847725" cy="273050"/>
            <a:chOff x="213" y="1108"/>
            <a:chExt cx="572" cy="182"/>
          </a:xfrm>
        </p:grpSpPr>
        <p:grpSp>
          <p:nvGrpSpPr>
            <p:cNvPr id="23600" name="Group 14"/>
            <p:cNvGrpSpPr>
              <a:grpSpLocks/>
            </p:cNvGrpSpPr>
            <p:nvPr/>
          </p:nvGrpSpPr>
          <p:grpSpPr bwMode="auto">
            <a:xfrm rot="1074661">
              <a:off x="213" y="1108"/>
              <a:ext cx="572" cy="182"/>
              <a:chOff x="576" y="2832"/>
              <a:chExt cx="4320" cy="960"/>
            </a:xfrm>
          </p:grpSpPr>
          <p:grpSp>
            <p:nvGrpSpPr>
              <p:cNvPr id="23602" name="Group 15"/>
              <p:cNvGrpSpPr>
                <a:grpSpLocks/>
              </p:cNvGrpSpPr>
              <p:nvPr/>
            </p:nvGrpSpPr>
            <p:grpSpPr bwMode="auto">
              <a:xfrm>
                <a:off x="576" y="2832"/>
                <a:ext cx="1440" cy="960"/>
                <a:chOff x="2592" y="2928"/>
                <a:chExt cx="1440" cy="960"/>
              </a:xfrm>
            </p:grpSpPr>
            <p:sp>
              <p:nvSpPr>
                <p:cNvPr id="23609" name="Freeform 16"/>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10" name="Freeform 17"/>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603" name="Group 18"/>
              <p:cNvGrpSpPr>
                <a:grpSpLocks/>
              </p:cNvGrpSpPr>
              <p:nvPr/>
            </p:nvGrpSpPr>
            <p:grpSpPr bwMode="auto">
              <a:xfrm>
                <a:off x="2016" y="2832"/>
                <a:ext cx="1440" cy="960"/>
                <a:chOff x="2592" y="2928"/>
                <a:chExt cx="1440" cy="960"/>
              </a:xfrm>
            </p:grpSpPr>
            <p:sp>
              <p:nvSpPr>
                <p:cNvPr id="23607" name="Freeform 19"/>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08" name="Freeform 20"/>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604" name="Group 21"/>
              <p:cNvGrpSpPr>
                <a:grpSpLocks/>
              </p:cNvGrpSpPr>
              <p:nvPr/>
            </p:nvGrpSpPr>
            <p:grpSpPr bwMode="auto">
              <a:xfrm>
                <a:off x="3456" y="2832"/>
                <a:ext cx="1440" cy="960"/>
                <a:chOff x="2592" y="2928"/>
                <a:chExt cx="1440" cy="960"/>
              </a:xfrm>
            </p:grpSpPr>
            <p:sp>
              <p:nvSpPr>
                <p:cNvPr id="23605" name="Freeform 22"/>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06" name="Freeform 23"/>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601" name="Line 24"/>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grpSp>
        <p:nvGrpSpPr>
          <p:cNvPr id="23564" name="Group 25"/>
          <p:cNvGrpSpPr>
            <a:grpSpLocks/>
          </p:cNvGrpSpPr>
          <p:nvPr/>
        </p:nvGrpSpPr>
        <p:grpSpPr bwMode="auto">
          <a:xfrm rot="-5029085">
            <a:off x="1941512" y="4870451"/>
            <a:ext cx="847725" cy="273050"/>
            <a:chOff x="213" y="1108"/>
            <a:chExt cx="572" cy="182"/>
          </a:xfrm>
        </p:grpSpPr>
        <p:grpSp>
          <p:nvGrpSpPr>
            <p:cNvPr id="23589" name="Group 26"/>
            <p:cNvGrpSpPr>
              <a:grpSpLocks/>
            </p:cNvGrpSpPr>
            <p:nvPr/>
          </p:nvGrpSpPr>
          <p:grpSpPr bwMode="auto">
            <a:xfrm rot="1074661">
              <a:off x="213" y="1108"/>
              <a:ext cx="572" cy="182"/>
              <a:chOff x="576" y="2832"/>
              <a:chExt cx="4320" cy="960"/>
            </a:xfrm>
          </p:grpSpPr>
          <p:grpSp>
            <p:nvGrpSpPr>
              <p:cNvPr id="23591" name="Group 27"/>
              <p:cNvGrpSpPr>
                <a:grpSpLocks/>
              </p:cNvGrpSpPr>
              <p:nvPr/>
            </p:nvGrpSpPr>
            <p:grpSpPr bwMode="auto">
              <a:xfrm>
                <a:off x="576" y="2832"/>
                <a:ext cx="1440" cy="960"/>
                <a:chOff x="2592" y="2928"/>
                <a:chExt cx="1440" cy="960"/>
              </a:xfrm>
            </p:grpSpPr>
            <p:sp>
              <p:nvSpPr>
                <p:cNvPr id="23598" name="Freeform 28"/>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9" name="Freeform 29"/>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92" name="Group 30"/>
              <p:cNvGrpSpPr>
                <a:grpSpLocks/>
              </p:cNvGrpSpPr>
              <p:nvPr/>
            </p:nvGrpSpPr>
            <p:grpSpPr bwMode="auto">
              <a:xfrm>
                <a:off x="2016" y="2832"/>
                <a:ext cx="1440" cy="960"/>
                <a:chOff x="2592" y="2928"/>
                <a:chExt cx="1440" cy="960"/>
              </a:xfrm>
            </p:grpSpPr>
            <p:sp>
              <p:nvSpPr>
                <p:cNvPr id="23596" name="Freeform 31"/>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7" name="Freeform 32"/>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93" name="Group 33"/>
              <p:cNvGrpSpPr>
                <a:grpSpLocks/>
              </p:cNvGrpSpPr>
              <p:nvPr/>
            </p:nvGrpSpPr>
            <p:grpSpPr bwMode="auto">
              <a:xfrm>
                <a:off x="3456" y="2832"/>
                <a:ext cx="1440" cy="960"/>
                <a:chOff x="2592" y="2928"/>
                <a:chExt cx="1440" cy="960"/>
              </a:xfrm>
            </p:grpSpPr>
            <p:sp>
              <p:nvSpPr>
                <p:cNvPr id="23594" name="Freeform 34"/>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5" name="Freeform 35"/>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590" name="Line 36"/>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sp>
        <p:nvSpPr>
          <p:cNvPr id="23565" name="Text Box 38"/>
          <p:cNvSpPr txBox="1">
            <a:spLocks noChangeArrowheads="1"/>
          </p:cNvSpPr>
          <p:nvPr/>
        </p:nvSpPr>
        <p:spPr bwMode="auto">
          <a:xfrm>
            <a:off x="349250" y="4945063"/>
            <a:ext cx="5984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66" name="Text Box 41"/>
          <p:cNvSpPr txBox="1">
            <a:spLocks noChangeArrowheads="1"/>
          </p:cNvSpPr>
          <p:nvPr/>
        </p:nvSpPr>
        <p:spPr bwMode="auto">
          <a:xfrm>
            <a:off x="3365500" y="4970463"/>
            <a:ext cx="492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67" name="Text Box 65"/>
          <p:cNvSpPr txBox="1">
            <a:spLocks noChangeArrowheads="1"/>
          </p:cNvSpPr>
          <p:nvPr/>
        </p:nvSpPr>
        <p:spPr bwMode="auto">
          <a:xfrm>
            <a:off x="3344863" y="1146175"/>
            <a:ext cx="2706687"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Albert Einstein: </a:t>
            </a:r>
          </a:p>
          <a:p>
            <a:pPr eaLnBrk="1" hangingPunct="1">
              <a:buFontTx/>
              <a:buNone/>
            </a:pPr>
            <a:r>
              <a:rPr lang="en-US" altLang="en-US" sz="2800">
                <a:solidFill>
                  <a:srgbClr val="FFFF99"/>
                </a:solidFill>
                <a:latin typeface="Tahoma" pitchFamily="34" charset="0"/>
              </a:rPr>
              <a:t>E=mc</a:t>
            </a:r>
            <a:r>
              <a:rPr lang="en-US" altLang="en-US" sz="2800" baseline="30000">
                <a:solidFill>
                  <a:srgbClr val="FFFF99"/>
                </a:solidFill>
                <a:latin typeface="Tahoma" pitchFamily="34" charset="0"/>
              </a:rPr>
              <a:t>2</a:t>
            </a:r>
            <a:endParaRPr lang="en-US" altLang="en-US" sz="2800">
              <a:solidFill>
                <a:srgbClr val="FFFF99"/>
              </a:solidFill>
              <a:latin typeface="Tahoma" pitchFamily="34" charset="0"/>
            </a:endParaRPr>
          </a:p>
        </p:txBody>
      </p:sp>
      <p:sp>
        <p:nvSpPr>
          <p:cNvPr id="23568" name="Text Box 66"/>
          <p:cNvSpPr txBox="1">
            <a:spLocks noChangeArrowheads="1"/>
          </p:cNvSpPr>
          <p:nvPr/>
        </p:nvSpPr>
        <p:spPr bwMode="auto">
          <a:xfrm>
            <a:off x="276225" y="3309938"/>
            <a:ext cx="429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latin typeface="Tahoma" pitchFamily="34" charset="0"/>
              </a:rPr>
              <a:t>materie + antimaterie = licht !</a:t>
            </a:r>
          </a:p>
        </p:txBody>
      </p:sp>
      <p:sp>
        <p:nvSpPr>
          <p:cNvPr id="23569" name="Text Box 67"/>
          <p:cNvSpPr txBox="1">
            <a:spLocks noChangeArrowheads="1"/>
          </p:cNvSpPr>
          <p:nvPr/>
        </p:nvSpPr>
        <p:spPr bwMode="auto">
          <a:xfrm>
            <a:off x="1146175" y="3808413"/>
            <a:ext cx="18462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000">
                <a:latin typeface="Tahoma" pitchFamily="34" charset="0"/>
              </a:rPr>
              <a:t>(en vice versa)</a:t>
            </a:r>
          </a:p>
        </p:txBody>
      </p:sp>
      <p:grpSp>
        <p:nvGrpSpPr>
          <p:cNvPr id="12" name="Group 70"/>
          <p:cNvGrpSpPr>
            <a:grpSpLocks/>
          </p:cNvGrpSpPr>
          <p:nvPr/>
        </p:nvGrpSpPr>
        <p:grpSpPr bwMode="auto">
          <a:xfrm>
            <a:off x="4572000" y="3849688"/>
            <a:ext cx="1344613" cy="2663825"/>
            <a:chOff x="4572000" y="3849688"/>
            <a:chExt cx="1344613" cy="2664043"/>
          </a:xfrm>
        </p:grpSpPr>
        <p:sp>
          <p:nvSpPr>
            <p:cNvPr id="23571" name="Rectangle 3"/>
            <p:cNvSpPr>
              <a:spLocks noChangeArrowheads="1"/>
            </p:cNvSpPr>
            <p:nvPr/>
          </p:nvSpPr>
          <p:spPr bwMode="auto">
            <a:xfrm>
              <a:off x="4619625" y="3849688"/>
              <a:ext cx="1296988" cy="2654300"/>
            </a:xfrm>
            <a:prstGeom prst="rect">
              <a:avLst/>
            </a:prstGeom>
            <a:solidFill>
              <a:srgbClr val="FFFF99"/>
            </a:solidFill>
            <a:ln w="28575" algn="ctr">
              <a:solidFill>
                <a:srgbClr val="FFFF99"/>
              </a:solidFill>
              <a:miter lim="800000"/>
              <a:headEnd/>
              <a:tailEnd/>
            </a:ln>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grpSp>
          <p:nvGrpSpPr>
            <p:cNvPr id="23572" name="Group 44"/>
            <p:cNvGrpSpPr>
              <a:grpSpLocks/>
            </p:cNvGrpSpPr>
            <p:nvPr/>
          </p:nvGrpSpPr>
          <p:grpSpPr bwMode="auto">
            <a:xfrm rot="5460609">
              <a:off x="4188532" y="4903892"/>
              <a:ext cx="2191921" cy="242262"/>
              <a:chOff x="3364" y="3116"/>
              <a:chExt cx="1436" cy="182"/>
            </a:xfrm>
          </p:grpSpPr>
          <p:sp>
            <p:nvSpPr>
              <p:cNvPr id="23575" name="Line 45"/>
              <p:cNvSpPr>
                <a:spLocks noChangeShapeType="1"/>
              </p:cNvSpPr>
              <p:nvPr/>
            </p:nvSpPr>
            <p:spPr bwMode="auto">
              <a:xfrm rot="-641094">
                <a:off x="3936" y="3120"/>
                <a:ext cx="864" cy="1"/>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sp>
            <p:nvSpPr>
              <p:cNvPr id="23576" name="Line 46"/>
              <p:cNvSpPr>
                <a:spLocks noChangeShapeType="1"/>
              </p:cNvSpPr>
              <p:nvPr/>
            </p:nvSpPr>
            <p:spPr bwMode="auto">
              <a:xfrm rot="572246">
                <a:off x="3936" y="3264"/>
                <a:ext cx="864" cy="1"/>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grpSp>
            <p:nvGrpSpPr>
              <p:cNvPr id="23577" name="Group 47"/>
              <p:cNvGrpSpPr>
                <a:grpSpLocks/>
              </p:cNvGrpSpPr>
              <p:nvPr/>
            </p:nvGrpSpPr>
            <p:grpSpPr bwMode="auto">
              <a:xfrm rot="-1088546">
                <a:off x="3364" y="3116"/>
                <a:ext cx="572" cy="182"/>
                <a:chOff x="213" y="1108"/>
                <a:chExt cx="572" cy="182"/>
              </a:xfrm>
            </p:grpSpPr>
            <p:grpSp>
              <p:nvGrpSpPr>
                <p:cNvPr id="23578" name="Group 48"/>
                <p:cNvGrpSpPr>
                  <a:grpSpLocks/>
                </p:cNvGrpSpPr>
                <p:nvPr/>
              </p:nvGrpSpPr>
              <p:grpSpPr bwMode="auto">
                <a:xfrm rot="1074661">
                  <a:off x="213" y="1108"/>
                  <a:ext cx="572" cy="182"/>
                  <a:chOff x="576" y="2832"/>
                  <a:chExt cx="4320" cy="960"/>
                </a:xfrm>
              </p:grpSpPr>
              <p:grpSp>
                <p:nvGrpSpPr>
                  <p:cNvPr id="23580" name="Group 49"/>
                  <p:cNvGrpSpPr>
                    <a:grpSpLocks/>
                  </p:cNvGrpSpPr>
                  <p:nvPr/>
                </p:nvGrpSpPr>
                <p:grpSpPr bwMode="auto">
                  <a:xfrm>
                    <a:off x="576" y="2832"/>
                    <a:ext cx="1440" cy="960"/>
                    <a:chOff x="2592" y="2928"/>
                    <a:chExt cx="1440" cy="960"/>
                  </a:xfrm>
                </p:grpSpPr>
                <p:sp>
                  <p:nvSpPr>
                    <p:cNvPr id="23587" name="Freeform 50"/>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8" name="Freeform 51"/>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81" name="Group 52"/>
                  <p:cNvGrpSpPr>
                    <a:grpSpLocks/>
                  </p:cNvGrpSpPr>
                  <p:nvPr/>
                </p:nvGrpSpPr>
                <p:grpSpPr bwMode="auto">
                  <a:xfrm>
                    <a:off x="2016" y="2832"/>
                    <a:ext cx="1440" cy="960"/>
                    <a:chOff x="2592" y="2928"/>
                    <a:chExt cx="1440" cy="960"/>
                  </a:xfrm>
                </p:grpSpPr>
                <p:sp>
                  <p:nvSpPr>
                    <p:cNvPr id="23585" name="Freeform 53"/>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6" name="Freeform 54"/>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82" name="Group 55"/>
                  <p:cNvGrpSpPr>
                    <a:grpSpLocks/>
                  </p:cNvGrpSpPr>
                  <p:nvPr/>
                </p:nvGrpSpPr>
                <p:grpSpPr bwMode="auto">
                  <a:xfrm>
                    <a:off x="3456" y="2832"/>
                    <a:ext cx="1440" cy="960"/>
                    <a:chOff x="2592" y="2928"/>
                    <a:chExt cx="1440" cy="960"/>
                  </a:xfrm>
                </p:grpSpPr>
                <p:sp>
                  <p:nvSpPr>
                    <p:cNvPr id="23583" name="Freeform 56"/>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4" name="Freeform 57"/>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579" name="Line 58"/>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grpSp>
        <p:sp>
          <p:nvSpPr>
            <p:cNvPr id="23573" name="Text Box 38"/>
            <p:cNvSpPr txBox="1">
              <a:spLocks noChangeArrowheads="1"/>
            </p:cNvSpPr>
            <p:nvPr/>
          </p:nvSpPr>
          <p:spPr bwMode="auto">
            <a:xfrm>
              <a:off x="4572000" y="5867400"/>
              <a:ext cx="598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74" name="Text Box 38"/>
            <p:cNvSpPr txBox="1">
              <a:spLocks noChangeArrowheads="1"/>
            </p:cNvSpPr>
            <p:nvPr/>
          </p:nvSpPr>
          <p:spPr bwMode="auto">
            <a:xfrm>
              <a:off x="5410200" y="5867400"/>
              <a:ext cx="4924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grpSp>
    </p:spTree>
    <p:extLst>
      <p:ext uri="{BB962C8B-B14F-4D97-AF65-F5344CB8AC3E}">
        <p14:creationId xmlns:p14="http://schemas.microsoft.com/office/powerpoint/2010/main" val="38540814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47814"/>
                                        </p:tgtEl>
                                        <p:attrNameLst>
                                          <p:attrName>style.visibility</p:attrName>
                                        </p:attrNameLst>
                                      </p:cBhvr>
                                      <p:to>
                                        <p:strVal val="visible"/>
                                      </p:to>
                                    </p:set>
                                  </p:childTnLst>
                                </p:cTn>
                              </p:par>
                            </p:childTnLst>
                          </p:cTn>
                        </p:par>
                        <p:par>
                          <p:cTn id="13" fill="hold" nodeType="afterGroup">
                            <p:stCondLst>
                              <p:cond delay="0"/>
                            </p:stCondLst>
                            <p:childTnLst>
                              <p:par>
                                <p:cTn id="14" presetID="49" presetClass="path" presetSubtype="0" accel="50000" decel="50000" fill="hold" grpId="0" nodeType="afterEffect">
                                  <p:stCondLst>
                                    <p:cond delay="0"/>
                                  </p:stCondLst>
                                  <p:childTnLst>
                                    <p:animMotion origin="layout" path="M 4.16667E-6 -3.7037E-6 L 0.071 0.56783 " pathEditMode="relative" rAng="0" ptsTypes="AA">
                                      <p:cBhvr>
                                        <p:cTn id="15" dur="2000" fill="hold"/>
                                        <p:tgtEl>
                                          <p:spTgt spid="247815"/>
                                        </p:tgtEl>
                                        <p:attrNameLst>
                                          <p:attrName>ppt_x</p:attrName>
                                          <p:attrName>ppt_y</p:attrName>
                                        </p:attrNameLst>
                                      </p:cBhvr>
                                      <p:rCtr x="3542" y="28380"/>
                                    </p:animMotion>
                                  </p:childTnLst>
                                </p:cTn>
                              </p:par>
                            </p:childTnLst>
                          </p:cTn>
                        </p:par>
                        <p:par>
                          <p:cTn id="16" fill="hold" nodeType="afterGroup">
                            <p:stCondLst>
                              <p:cond delay="2000"/>
                            </p:stCondLst>
                            <p:childTnLst>
                              <p:par>
                                <p:cTn id="17" presetID="1" presetClass="exit" presetSubtype="0" fill="hold" grpId="1" nodeType="afterEffect">
                                  <p:stCondLst>
                                    <p:cond delay="0"/>
                                  </p:stCondLst>
                                  <p:childTnLst>
                                    <p:set>
                                      <p:cBhvr>
                                        <p:cTn id="18" dur="1" fill="hold">
                                          <p:stCondLst>
                                            <p:cond delay="0"/>
                                          </p:stCondLst>
                                        </p:cTn>
                                        <p:tgtEl>
                                          <p:spTgt spid="247815"/>
                                        </p:tgtEl>
                                        <p:attrNameLst>
                                          <p:attrName>style.visibility</p:attrName>
                                        </p:attrNameLst>
                                      </p:cBhvr>
                                      <p:to>
                                        <p:strVal val="hidden"/>
                                      </p:to>
                                    </p:set>
                                  </p:childTnLst>
                                </p:cTn>
                              </p:par>
                            </p:childTnLst>
                          </p:cTn>
                        </p:par>
                        <p:par>
                          <p:cTn id="19" fill="hold" nodeType="afterGroup">
                            <p:stCondLst>
                              <p:cond delay="2000"/>
                            </p:stCondLst>
                            <p:childTnLst>
                              <p:par>
                                <p:cTn id="20" presetID="1" presetClass="entr" presetSubtype="0" fill="hold" nodeType="afterEffect">
                                  <p:stCondLst>
                                    <p:cond delay="0"/>
                                  </p:stCondLst>
                                  <p:childTnLst>
                                    <p:set>
                                      <p:cBhvr>
                                        <p:cTn id="21" dur="1" fill="hold">
                                          <p:stCondLst>
                                            <p:cond delay="0"/>
                                          </p:stCondLst>
                                        </p:cTn>
                                        <p:tgtEl>
                                          <p:spTgt spid="24781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47817"/>
                                        </p:tgtEl>
                                        <p:attrNameLst>
                                          <p:attrName>style.visibility</p:attrName>
                                        </p:attrNameLst>
                                      </p:cBhvr>
                                      <p:to>
                                        <p:strVal val="visible"/>
                                      </p:to>
                                    </p:set>
                                  </p:childTnLst>
                                </p:cTn>
                              </p:par>
                            </p:childTnLst>
                          </p:cTn>
                        </p:par>
                        <p:par>
                          <p:cTn id="24" fill="hold" nodeType="afterGroup">
                            <p:stCondLst>
                              <p:cond delay="2000"/>
                            </p:stCondLst>
                            <p:childTnLst>
                              <p:par>
                                <p:cTn id="25" presetID="0" presetClass="path" presetSubtype="0" accel="50000" decel="50000" fill="hold" nodeType="afterEffect">
                                  <p:stCondLst>
                                    <p:cond delay="0"/>
                                  </p:stCondLst>
                                  <p:childTnLst>
                                    <p:animMotion origin="layout" path="M 2.77778E-7 2.22222E-6 C 0.0059 0.03356 0.00017 -0.00162 0.0033 0.08217 C 0.00417 0.10463 0.00833 0.12662 0.0099 0.14884 C 0.01285 0.19143 0.00972 0.16713 0.01319 0.1912 C 0.01267 0.24004 0.01302 0.28889 0.01163 0.33773 C 0.01128 0.35069 0.0158 0.36504 0.00851 0.37523 C 0.00625 0.38426 0.0092 0.39375 0.00521 0.40185 C 0.00312 0.40602 0.00556 0.41111 0.00347 0.41528 C 0.00955 0.41597 -0.00069 0.41366 0.0033 0.41991 C 0.00729 0.42616 0.00226 0.43634 0.00156 0.44444 C 0.00052 0.45486 -0.00035 0.46528 -0.00174 0.47546 C -0.00226 0.48009 -0.00503 0.48889 -0.00503 0.48912 " pathEditMode="relative" rAng="0" ptsTypes="ffffffffffff">
                                      <p:cBhvr>
                                        <p:cTn id="26" dur="2000" fill="hold"/>
                                        <p:tgtEl>
                                          <p:spTgt spid="247816"/>
                                        </p:tgtEl>
                                        <p:attrNameLst>
                                          <p:attrName>ppt_x</p:attrName>
                                          <p:attrName>ppt_y</p:attrName>
                                        </p:attrNameLst>
                                      </p:cBhvr>
                                      <p:rCtr x="538" y="24375"/>
                                    </p:animMotion>
                                  </p:childTnLst>
                                </p:cTn>
                              </p:par>
                              <p:par>
                                <p:cTn id="27" presetID="0" presetClass="path" presetSubtype="0" accel="50000" decel="50000" fill="hold" nodeType="withEffect">
                                  <p:stCondLst>
                                    <p:cond delay="0"/>
                                  </p:stCondLst>
                                  <p:childTnLst>
                                    <p:animMotion origin="layout" path="M 3.33333E-6 1.85185E-6 C 0.00052 0.01319 0.00607 0.05393 0.01059 0.08009 C 0.0151 0.10625 0.02326 0.13773 0.02673 0.15671 C 0.03021 0.17014 0.025 0.18379 0.03159 0.19421 C 0.0335 0.20764 0.03993 0.22616 0.04288 0.23935 C 0.04392 0.27569 0.04982 0.3243 0.06354 0.35625 C 0.06614 0.37315 0.06753 0.38194 0.07361 0.39606 C 0.07691 0.41829 0.07274 0.39606 0.07864 0.41458 C 0.08333 0.42963 0.08472 0.4493 0.0868 0.46528 C 0.08784 0.47245 0.09201 0.47731 0.09201 0.48403 " pathEditMode="relative" rAng="0" ptsTypes="faffffffff">
                                      <p:cBhvr>
                                        <p:cTn id="28" dur="2000" fill="hold"/>
                                        <p:tgtEl>
                                          <p:spTgt spid="247817"/>
                                        </p:tgtEl>
                                        <p:attrNameLst>
                                          <p:attrName>ppt_x</p:attrName>
                                          <p:attrName>ppt_y</p:attrName>
                                        </p:attrNameLst>
                                      </p:cBhvr>
                                      <p:rCtr x="4601" y="24190"/>
                                    </p:animMotion>
                                  </p:childTnLst>
                                </p:cTn>
                              </p:par>
                            </p:childTnLst>
                          </p:cTn>
                        </p:par>
                        <p:par>
                          <p:cTn id="29" fill="hold" nodeType="afterGroup">
                            <p:stCondLst>
                              <p:cond delay="4000"/>
                            </p:stCondLst>
                            <p:childTnLst>
                              <p:par>
                                <p:cTn id="30" presetID="1" presetClass="exit" presetSubtype="0" fill="hold" nodeType="afterEffect">
                                  <p:stCondLst>
                                    <p:cond delay="0"/>
                                  </p:stCondLst>
                                  <p:childTnLst>
                                    <p:set>
                                      <p:cBhvr>
                                        <p:cTn id="31" dur="1" fill="hold">
                                          <p:stCondLst>
                                            <p:cond delay="0"/>
                                          </p:stCondLst>
                                        </p:cTn>
                                        <p:tgtEl>
                                          <p:spTgt spid="247816"/>
                                        </p:tgtEl>
                                        <p:attrNameLst>
                                          <p:attrName>style.visibility</p:attrName>
                                        </p:attrNameLst>
                                      </p:cBhvr>
                                      <p:to>
                                        <p:strVal val="hidden"/>
                                      </p:to>
                                    </p:set>
                                  </p:childTnLst>
                                </p:cTn>
                              </p:par>
                            </p:childTnLst>
                          </p:cTn>
                        </p:par>
                        <p:par>
                          <p:cTn id="32" fill="hold" nodeType="afterGroup">
                            <p:stCondLst>
                              <p:cond delay="4000"/>
                            </p:stCondLst>
                            <p:childTnLst>
                              <p:par>
                                <p:cTn id="33" presetID="1" presetClass="exit" presetSubtype="0" fill="hold" nodeType="afterEffect">
                                  <p:stCondLst>
                                    <p:cond delay="0"/>
                                  </p:stCondLst>
                                  <p:childTnLst>
                                    <p:set>
                                      <p:cBhvr>
                                        <p:cTn id="34" dur="1" fill="hold">
                                          <p:stCondLst>
                                            <p:cond delay="0"/>
                                          </p:stCondLst>
                                        </p:cTn>
                                        <p:tgtEl>
                                          <p:spTgt spid="2478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5" grpId="0" animBg="1"/>
      <p:bldP spid="24781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p:cNvPicPr>
            <a:picLocks noChangeAspect="1" noChangeArrowheads="1"/>
          </p:cNvPicPr>
          <p:nvPr/>
        </p:nvPicPr>
        <p:blipFill>
          <a:blip r:embed="rId3" cstate="print"/>
          <a:srcRect/>
          <a:stretch>
            <a:fillRect/>
          </a:stretch>
        </p:blipFill>
        <p:spPr bwMode="auto">
          <a:xfrm>
            <a:off x="1066800" y="3124513"/>
            <a:ext cx="5399918" cy="2895287"/>
          </a:xfrm>
          <a:prstGeom prst="flowChartAlternateProcess">
            <a:avLst/>
          </a:prstGeom>
          <a:noFill/>
          <a:ln w="9525">
            <a:solidFill>
              <a:schemeClr val="tx1"/>
            </a:solidFill>
            <a:round/>
            <a:headEnd/>
            <a:tailEnd/>
          </a:ln>
        </p:spPr>
      </p:pic>
      <p:sp>
        <p:nvSpPr>
          <p:cNvPr id="28675" name="Text Box 7"/>
          <p:cNvSpPr txBox="1">
            <a:spLocks noChangeArrowheads="1"/>
          </p:cNvSpPr>
          <p:nvPr/>
        </p:nvSpPr>
        <p:spPr bwMode="auto">
          <a:xfrm>
            <a:off x="609600" y="62484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1pPr>
            <a:lvl2pPr marL="742950" indent="-28575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2pPr>
            <a:lvl3pPr marL="11430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3pPr>
            <a:lvl4pPr marL="16002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4pPr>
            <a:lvl5pPr marL="20574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9pPr>
          </a:lstStyle>
          <a:p>
            <a:pPr eaLnBrk="1" hangingPunct="1">
              <a:buFontTx/>
              <a:buNone/>
            </a:pPr>
            <a:r>
              <a:rPr lang="en-US" altLang="en-US" sz="2000" dirty="0">
                <a:solidFill>
                  <a:srgbClr val="0000FF"/>
                </a:solidFill>
                <a:ea typeface="DejaVu Sans"/>
                <a:cs typeface="DejaVu Sans"/>
              </a:rPr>
              <a:t>We </a:t>
            </a:r>
            <a:r>
              <a:rPr lang="en-US" altLang="en-US" sz="2000" dirty="0" err="1">
                <a:solidFill>
                  <a:srgbClr val="0000FF"/>
                </a:solidFill>
                <a:ea typeface="DejaVu Sans"/>
                <a:cs typeface="DejaVu Sans"/>
              </a:rPr>
              <a:t>hebben</a:t>
            </a:r>
            <a:r>
              <a:rPr lang="en-US" altLang="en-US" sz="2000" dirty="0">
                <a:solidFill>
                  <a:srgbClr val="0000FF"/>
                </a:solidFill>
                <a:ea typeface="DejaVu Sans"/>
                <a:cs typeface="DejaVu Sans"/>
              </a:rPr>
              <a:t> al die </a:t>
            </a:r>
            <a:r>
              <a:rPr lang="en-US" altLang="en-US" sz="2000" dirty="0" err="1">
                <a:solidFill>
                  <a:srgbClr val="0000FF"/>
                </a:solidFill>
                <a:ea typeface="DejaVu Sans"/>
                <a:cs typeface="DejaVu Sans"/>
              </a:rPr>
              <a:t>tijd</a:t>
            </a:r>
            <a:r>
              <a:rPr lang="en-US" altLang="en-US" sz="2000" dirty="0">
                <a:solidFill>
                  <a:srgbClr val="0000FF"/>
                </a:solidFill>
                <a:ea typeface="DejaVu Sans"/>
                <a:cs typeface="DejaVu Sans"/>
              </a:rPr>
              <a:t> maar 4% van het </a:t>
            </a:r>
            <a:r>
              <a:rPr lang="en-US" altLang="en-US" sz="2000" dirty="0" err="1">
                <a:solidFill>
                  <a:srgbClr val="0000FF"/>
                </a:solidFill>
                <a:ea typeface="DejaVu Sans"/>
                <a:cs typeface="DejaVu Sans"/>
              </a:rPr>
              <a:t>heelal</a:t>
            </a:r>
            <a:r>
              <a:rPr lang="en-US" altLang="en-US" sz="2000" dirty="0">
                <a:solidFill>
                  <a:srgbClr val="0000FF"/>
                </a:solidFill>
                <a:ea typeface="DejaVu Sans"/>
                <a:cs typeface="DejaVu Sans"/>
              </a:rPr>
              <a:t> </a:t>
            </a:r>
            <a:r>
              <a:rPr lang="en-US" altLang="en-US" sz="2000" dirty="0" err="1">
                <a:solidFill>
                  <a:srgbClr val="0000FF"/>
                </a:solidFill>
                <a:ea typeface="DejaVu Sans"/>
                <a:cs typeface="DejaVu Sans"/>
              </a:rPr>
              <a:t>bestudeerd</a:t>
            </a:r>
            <a:r>
              <a:rPr lang="en-US" altLang="en-US" sz="2000" dirty="0">
                <a:solidFill>
                  <a:srgbClr val="0000FF"/>
                </a:solidFill>
                <a:ea typeface="DejaVu Sans"/>
                <a:cs typeface="DejaVu Sans"/>
              </a:rPr>
              <a:t>!</a:t>
            </a:r>
          </a:p>
        </p:txBody>
      </p:sp>
      <p:pic>
        <p:nvPicPr>
          <p:cNvPr id="28676" name="Picture 3" descr="WMAP.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800" y="954088"/>
            <a:ext cx="2700338"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5"/>
          <p:cNvSpPr txBox="1">
            <a:spLocks noChangeArrowheads="1"/>
          </p:cNvSpPr>
          <p:nvPr/>
        </p:nvSpPr>
        <p:spPr bwMode="auto">
          <a:xfrm>
            <a:off x="304800" y="2401888"/>
            <a:ext cx="411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Temperatuurfluctuaties</a:t>
            </a:r>
            <a:br>
              <a:rPr lang="nl-NL" altLang="en-US" sz="1800">
                <a:solidFill>
                  <a:schemeClr val="bg1"/>
                </a:solidFill>
              </a:rPr>
            </a:br>
            <a:r>
              <a:rPr lang="nl-NL" altLang="en-US" sz="1800">
                <a:solidFill>
                  <a:schemeClr val="bg1"/>
                </a:solidFill>
              </a:rPr>
              <a:t>structuur van het heelal</a:t>
            </a:r>
          </a:p>
        </p:txBody>
      </p:sp>
      <p:sp>
        <p:nvSpPr>
          <p:cNvPr id="28678" name="TextBox 6"/>
          <p:cNvSpPr txBox="1">
            <a:spLocks noChangeArrowheads="1"/>
          </p:cNvSpPr>
          <p:nvPr/>
        </p:nvSpPr>
        <p:spPr bwMode="auto">
          <a:xfrm>
            <a:off x="3619500" y="2411413"/>
            <a:ext cx="220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Rotatie-curves</a:t>
            </a:r>
          </a:p>
        </p:txBody>
      </p:sp>
      <p:sp>
        <p:nvSpPr>
          <p:cNvPr id="28679" name="TextBox 7"/>
          <p:cNvSpPr txBox="1">
            <a:spLocks noChangeArrowheads="1"/>
          </p:cNvSpPr>
          <p:nvPr/>
        </p:nvSpPr>
        <p:spPr bwMode="auto">
          <a:xfrm>
            <a:off x="6629400" y="2401888"/>
            <a:ext cx="2438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Gravitationele lens</a:t>
            </a:r>
          </a:p>
        </p:txBody>
      </p:sp>
      <p:sp>
        <p:nvSpPr>
          <p:cNvPr id="28680" name="Rounded Rectangle 12"/>
          <p:cNvSpPr>
            <a:spLocks noChangeArrowheads="1"/>
          </p:cNvSpPr>
          <p:nvPr/>
        </p:nvSpPr>
        <p:spPr bwMode="auto">
          <a:xfrm>
            <a:off x="6553200" y="4092575"/>
            <a:ext cx="2547938" cy="708025"/>
          </a:xfrm>
          <a:prstGeom prst="roundRect">
            <a:avLst>
              <a:gd name="adj" fmla="val 16667"/>
            </a:avLst>
          </a:prstGeom>
          <a:solidFill>
            <a:srgbClr val="C00000"/>
          </a:solidFill>
          <a:ln w="19050" algn="ctr">
            <a:solidFill>
              <a:schemeClr val="tx1"/>
            </a:solidFill>
            <a:round/>
            <a:headEnd/>
            <a:tailEnd type="triangle" w="lg" len="lg"/>
          </a:ln>
        </p:spPr>
        <p:txBody>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8681" name="TextBox 9"/>
          <p:cNvSpPr txBox="1">
            <a:spLocks noChangeArrowheads="1"/>
          </p:cNvSpPr>
          <p:nvPr/>
        </p:nvSpPr>
        <p:spPr bwMode="auto">
          <a:xfrm>
            <a:off x="6584950" y="4095750"/>
            <a:ext cx="2667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2000">
                <a:solidFill>
                  <a:schemeClr val="bg1"/>
                </a:solidFill>
              </a:rPr>
              <a:t>Wat is de </a:t>
            </a:r>
            <a:br>
              <a:rPr lang="nl-NL" altLang="en-US" sz="2000">
                <a:solidFill>
                  <a:schemeClr val="bg1"/>
                </a:solidFill>
              </a:rPr>
            </a:br>
            <a:r>
              <a:rPr lang="nl-NL" altLang="en-US" sz="2000">
                <a:solidFill>
                  <a:schemeClr val="bg1"/>
                </a:solidFill>
              </a:rPr>
              <a:t>donkere materie ?</a:t>
            </a:r>
          </a:p>
        </p:txBody>
      </p:sp>
      <p:pic>
        <p:nvPicPr>
          <p:cNvPr id="11" name="Picture 4" descr="rotationalcurve"/>
          <p:cNvPicPr>
            <a:picLocks noChangeAspect="1" noChangeArrowheads="1"/>
          </p:cNvPicPr>
          <p:nvPr/>
        </p:nvPicPr>
        <p:blipFill>
          <a:blip r:embed="rId5" cstate="print"/>
          <a:srcRect/>
          <a:stretch>
            <a:fillRect/>
          </a:stretch>
        </p:blipFill>
        <p:spPr bwMode="auto">
          <a:xfrm>
            <a:off x="3599660" y="838200"/>
            <a:ext cx="2115340" cy="1577269"/>
          </a:xfrm>
          <a:prstGeom prst="roundRect">
            <a:avLst/>
          </a:prstGeom>
          <a:noFill/>
          <a:ln>
            <a:solidFill>
              <a:schemeClr val="tx1"/>
            </a:solidFill>
          </a:ln>
        </p:spPr>
      </p:pic>
      <p:pic>
        <p:nvPicPr>
          <p:cNvPr id="28683" name="Picture 12" descr="Gravitational_lens-full.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838200"/>
            <a:ext cx="2133600" cy="1612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28684" name="Straight Arrow Connector 13"/>
          <p:cNvCxnSpPr>
            <a:cxnSpLocks noChangeShapeType="1"/>
          </p:cNvCxnSpPr>
          <p:nvPr/>
        </p:nvCxnSpPr>
        <p:spPr bwMode="auto">
          <a:xfrm>
            <a:off x="5791200" y="4267200"/>
            <a:ext cx="685800" cy="1588"/>
          </a:xfrm>
          <a:prstGeom prst="straightConnector1">
            <a:avLst/>
          </a:prstGeom>
          <a:noFill/>
          <a:ln w="38100" algn="ctr">
            <a:solidFill>
              <a:schemeClr val="bg1"/>
            </a:solidFill>
            <a:round/>
            <a:headEnd/>
            <a:tailEnd type="triangle" w="lg" len="lg"/>
          </a:ln>
          <a:extLst>
            <a:ext uri="{909E8E84-426E-40DD-AFC4-6F175D3DCCD1}">
              <a14:hiddenFill xmlns:a14="http://schemas.microsoft.com/office/drawing/2010/main">
                <a:noFill/>
              </a14:hiddenFill>
            </a:ext>
          </a:extLst>
        </p:spPr>
      </p:cxnSp>
      <p:sp>
        <p:nvSpPr>
          <p:cNvPr id="28685" name="Title 1"/>
          <p:cNvSpPr>
            <a:spLocks noGrp="1"/>
          </p:cNvSpPr>
          <p:nvPr>
            <p:ph type="title"/>
          </p:nvPr>
        </p:nvSpPr>
        <p:spPr bwMode="auto">
          <a:xfrm>
            <a:off x="0" y="0"/>
            <a:ext cx="9144000" cy="4924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600" b="0" dirty="0" err="1" smtClean="0"/>
              <a:t>Wat</a:t>
            </a:r>
            <a:r>
              <a:rPr lang="en-US" altLang="en-US" sz="2600" b="0" dirty="0" smtClean="0"/>
              <a:t> </a:t>
            </a:r>
            <a:r>
              <a:rPr lang="en-US" altLang="en-US" sz="2600" b="0" dirty="0" err="1" smtClean="0"/>
              <a:t>snappen</a:t>
            </a:r>
            <a:r>
              <a:rPr lang="en-US" altLang="en-US" sz="2600" b="0" dirty="0" smtClean="0"/>
              <a:t> we nog </a:t>
            </a:r>
            <a:r>
              <a:rPr lang="en-US" altLang="en-US" sz="2600" b="0" dirty="0" err="1" smtClean="0"/>
              <a:t>meer</a:t>
            </a:r>
            <a:r>
              <a:rPr lang="en-US" altLang="en-US" sz="2600" b="0" dirty="0" smtClean="0"/>
              <a:t> </a:t>
            </a:r>
            <a:r>
              <a:rPr lang="en-US" altLang="en-US" sz="2600" b="0" dirty="0" err="1" smtClean="0"/>
              <a:t>niet</a:t>
            </a:r>
            <a:r>
              <a:rPr lang="en-US" altLang="en-US" sz="2600" b="0" dirty="0" smtClean="0"/>
              <a:t>?  “</a:t>
            </a:r>
            <a:r>
              <a:rPr lang="en-US" altLang="en-US" sz="2600" b="0" i="1" dirty="0" err="1" smtClean="0"/>
              <a:t>Donkere</a:t>
            </a:r>
            <a:r>
              <a:rPr lang="en-US" altLang="en-US" sz="2600" b="0" i="1" dirty="0" smtClean="0"/>
              <a:t> </a:t>
            </a:r>
            <a:r>
              <a:rPr lang="en-US" altLang="en-US" sz="2600" b="0" i="1" dirty="0" err="1" smtClean="0"/>
              <a:t>materie</a:t>
            </a:r>
            <a:r>
              <a:rPr lang="en-US" altLang="en-US" sz="2600" b="0" dirty="0" smtClean="0"/>
              <a:t>”</a:t>
            </a:r>
          </a:p>
        </p:txBody>
      </p:sp>
    </p:spTree>
    <p:extLst>
      <p:ext uri="{BB962C8B-B14F-4D97-AF65-F5344CB8AC3E}">
        <p14:creationId xmlns:p14="http://schemas.microsoft.com/office/powerpoint/2010/main" val="278546594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rcRect l="7358" t="2132" r="8251" b="9496"/>
          <a:stretch>
            <a:fillRect/>
          </a:stretch>
        </p:blipFill>
        <p:spPr>
          <a:xfrm>
            <a:off x="2073499" y="66235"/>
            <a:ext cx="4921067" cy="6703620"/>
          </a:xfrm>
          <a:prstGeom prst="rect">
            <a:avLst/>
          </a:prstGeom>
        </p:spPr>
      </p:pic>
      <p:sp>
        <p:nvSpPr>
          <p:cNvPr id="4" name="TextBox 3"/>
          <p:cNvSpPr txBox="1"/>
          <p:nvPr/>
        </p:nvSpPr>
        <p:spPr>
          <a:xfrm>
            <a:off x="2137892" y="103029"/>
            <a:ext cx="1711494" cy="369332"/>
          </a:xfrm>
          <a:prstGeom prst="rect">
            <a:avLst/>
          </a:prstGeom>
          <a:noFill/>
        </p:spPr>
        <p:txBody>
          <a:bodyPr wrap="none" rtlCol="0">
            <a:spAutoFit/>
          </a:bodyPr>
          <a:lstStyle/>
          <a:p>
            <a:r>
              <a:rPr lang="nl-NL" dirty="0" smtClean="0">
                <a:solidFill>
                  <a:schemeClr val="bg1"/>
                </a:solidFill>
              </a:rPr>
              <a:t>Prof. P. </a:t>
            </a:r>
            <a:r>
              <a:rPr lang="nl-NL" dirty="0" err="1" smtClean="0">
                <a:solidFill>
                  <a:schemeClr val="bg1"/>
                </a:solidFill>
              </a:rPr>
              <a:t>Higgs</a:t>
            </a:r>
            <a:endParaRPr lang="nl-NL" dirty="0">
              <a:solidFill>
                <a:schemeClr val="bg1"/>
              </a:solidFill>
            </a:endParaRPr>
          </a:p>
        </p:txBody>
      </p:sp>
      <p:sp>
        <p:nvSpPr>
          <p:cNvPr id="5" name="TextBox 4"/>
          <p:cNvSpPr txBox="1"/>
          <p:nvPr/>
        </p:nvSpPr>
        <p:spPr>
          <a:xfrm>
            <a:off x="2509233" y="5883496"/>
            <a:ext cx="3981719" cy="830997"/>
          </a:xfrm>
          <a:prstGeom prst="rect">
            <a:avLst/>
          </a:prstGeom>
          <a:noFill/>
        </p:spPr>
        <p:txBody>
          <a:bodyPr wrap="square" rtlCol="0">
            <a:spAutoFit/>
          </a:bodyPr>
          <a:lstStyle/>
          <a:p>
            <a:pPr algn="ctr"/>
            <a:r>
              <a:rPr lang="nl-NL" sz="2400" dirty="0" smtClean="0">
                <a:solidFill>
                  <a:schemeClr val="bg1"/>
                </a:solidFill>
              </a:rPr>
              <a:t>Wat zijn de regels voor subatomaire deeltjes?</a:t>
            </a:r>
            <a:endParaRPr lang="nl-NL" sz="2400" dirty="0">
              <a:solidFill>
                <a:schemeClr val="bg1"/>
              </a:solidFill>
            </a:endParaRPr>
          </a:p>
        </p:txBody>
      </p:sp>
    </p:spTree>
    <p:extLst>
      <p:ext uri="{BB962C8B-B14F-4D97-AF65-F5344CB8AC3E}">
        <p14:creationId xmlns:p14="http://schemas.microsoft.com/office/powerpoint/2010/main" val="1667407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1970473" y="5821251"/>
            <a:ext cx="6260240" cy="461665"/>
          </a:xfrm>
          <a:prstGeom prst="rect">
            <a:avLst/>
          </a:prstGeom>
          <a:noFill/>
        </p:spPr>
        <p:txBody>
          <a:bodyPr wrap="none" rtlCol="0">
            <a:spAutoFit/>
          </a:bodyPr>
          <a:lstStyle/>
          <a:p>
            <a:pPr>
              <a:buFont typeface="Wingdings" pitchFamily="2" charset="2"/>
              <a:buChar char="Ø"/>
            </a:pPr>
            <a:r>
              <a:rPr lang="nl-NL" sz="2400" dirty="0" smtClean="0">
                <a:effectLst>
                  <a:outerShdw blurRad="38100" dist="38100" dir="2700000" algn="tl">
                    <a:srgbClr val="000000">
                      <a:alpha val="43137"/>
                    </a:srgbClr>
                  </a:outerShdw>
                </a:effectLst>
              </a:rPr>
              <a:t> Beschrijving van gedrag van deeltjes</a:t>
            </a:r>
            <a:endParaRPr lang="nl-NL"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4" name="TextBox 3"/>
          <p:cNvSpPr txBox="1"/>
          <p:nvPr/>
        </p:nvSpPr>
        <p:spPr>
          <a:xfrm>
            <a:off x="206062" y="347730"/>
            <a:ext cx="3102131" cy="1107996"/>
          </a:xfrm>
          <a:prstGeom prst="rect">
            <a:avLst/>
          </a:prstGeom>
          <a:solidFill>
            <a:schemeClr val="bg1">
              <a:alpha val="49000"/>
            </a:schemeClr>
          </a:solidFill>
          <a:ln>
            <a:solidFill>
              <a:schemeClr val="accent1"/>
            </a:solidFill>
          </a:ln>
        </p:spPr>
        <p:txBody>
          <a:bodyPr wrap="none" rtlCol="0">
            <a:spAutoFit/>
          </a:bodyPr>
          <a:lstStyle/>
          <a:p>
            <a:r>
              <a:rPr lang="nl-NL" sz="2400" dirty="0" smtClean="0">
                <a:effectLst>
                  <a:outerShdw blurRad="38100" dist="38100" dir="2700000" algn="tl">
                    <a:srgbClr val="000000">
                      <a:alpha val="43137"/>
                    </a:srgbClr>
                  </a:outerShdw>
                </a:effectLst>
              </a:rPr>
              <a:t>Fotonen F</a:t>
            </a:r>
            <a:r>
              <a:rPr lang="nl-NL" sz="2400" baseline="-25000" dirty="0" smtClean="0">
                <a:effectLst>
                  <a:outerShdw blurRad="38100" dist="38100" dir="2700000" algn="tl">
                    <a:srgbClr val="000000">
                      <a:alpha val="43137"/>
                    </a:srgbClr>
                  </a:outerShdw>
                </a:effectLst>
                <a:sym typeface="Symbol"/>
              </a:rPr>
              <a:t></a:t>
            </a:r>
            <a:endParaRPr lang="nl-NL" sz="2400" baseline="-25000" dirty="0" smtClean="0">
              <a:effectLst>
                <a:outerShdw blurRad="38100" dist="38100" dir="2700000" algn="tl">
                  <a:srgbClr val="000000">
                    <a:alpha val="43137"/>
                  </a:srgbClr>
                </a:outerShdw>
              </a:effectLst>
            </a:endParaRPr>
          </a:p>
          <a:p>
            <a:r>
              <a:rPr lang="nl-NL" sz="1400" dirty="0" smtClean="0"/>
              <a:t>(Maxwell vergelijkingen! </a:t>
            </a:r>
          </a:p>
          <a:p>
            <a:r>
              <a:rPr lang="nl-NL" sz="1400" dirty="0" err="1" smtClean="0"/>
              <a:t>E-veld</a:t>
            </a:r>
            <a:r>
              <a:rPr lang="nl-NL" sz="1400" dirty="0" smtClean="0"/>
              <a:t>, </a:t>
            </a:r>
            <a:r>
              <a:rPr lang="nl-NL" sz="1400" dirty="0" err="1" smtClean="0"/>
              <a:t>B-veld</a:t>
            </a:r>
            <a:r>
              <a:rPr lang="nl-NL" sz="1400" dirty="0" smtClean="0"/>
              <a:t>, </a:t>
            </a:r>
          </a:p>
          <a:p>
            <a:r>
              <a:rPr lang="nl-NL" sz="1400" dirty="0" err="1" smtClean="0"/>
              <a:t>electro-magnetische</a:t>
            </a:r>
            <a:r>
              <a:rPr lang="nl-NL" sz="1400" dirty="0" smtClean="0"/>
              <a:t> golven, …) </a:t>
            </a:r>
            <a:endParaRPr lang="nl-NL" sz="1400" dirty="0"/>
          </a:p>
        </p:txBody>
      </p:sp>
      <p:sp>
        <p:nvSpPr>
          <p:cNvPr id="5" name="TextBox 4"/>
          <p:cNvSpPr txBox="1"/>
          <p:nvPr/>
        </p:nvSpPr>
        <p:spPr>
          <a:xfrm>
            <a:off x="217082" y="1684999"/>
            <a:ext cx="3092787" cy="1015663"/>
          </a:xfrm>
          <a:prstGeom prst="rect">
            <a:avLst/>
          </a:prstGeom>
          <a:solidFill>
            <a:schemeClr val="bg1">
              <a:alpha val="49000"/>
            </a:schemeClr>
          </a:solidFill>
          <a:ln>
            <a:solidFill>
              <a:schemeClr val="accent1"/>
            </a:solidFill>
          </a:ln>
        </p:spPr>
        <p:txBody>
          <a:bodyPr wrap="square" rtlCol="0">
            <a:spAutoFit/>
          </a:bodyPr>
          <a:lstStyle/>
          <a:p>
            <a:r>
              <a:rPr lang="nl-NL" sz="2400" dirty="0" smtClean="0">
                <a:effectLst>
                  <a:outerShdw blurRad="38100" dist="38100" dir="2700000" algn="tl">
                    <a:srgbClr val="000000">
                      <a:alpha val="43137"/>
                    </a:srgbClr>
                  </a:outerShdw>
                </a:effectLst>
              </a:rPr>
              <a:t>Deeltjes </a:t>
            </a:r>
            <a:r>
              <a:rPr lang="nl-NL" sz="3200" dirty="0" smtClean="0">
                <a:effectLst>
                  <a:outerShdw blurRad="38100" dist="38100" dir="2700000" algn="tl">
                    <a:srgbClr val="000000">
                      <a:alpha val="43137"/>
                    </a:srgbClr>
                  </a:outerShdw>
                </a:effectLst>
                <a:sym typeface="Symbol"/>
              </a:rPr>
              <a:t></a:t>
            </a:r>
            <a:r>
              <a:rPr lang="nl-NL" sz="2400" dirty="0" smtClean="0">
                <a:effectLst>
                  <a:outerShdw blurRad="38100" dist="38100" dir="2700000" algn="tl">
                    <a:srgbClr val="000000">
                      <a:alpha val="43137"/>
                    </a:srgbClr>
                  </a:outerShdw>
                </a:effectLst>
              </a:rPr>
              <a:t>  </a:t>
            </a:r>
          </a:p>
          <a:p>
            <a:r>
              <a:rPr lang="nl-NL" sz="1400" dirty="0" smtClean="0"/>
              <a:t>(“gewone” materie, </a:t>
            </a:r>
            <a:r>
              <a:rPr lang="nl-NL" sz="1400" dirty="0" err="1" smtClean="0"/>
              <a:t>electronen</a:t>
            </a:r>
            <a:r>
              <a:rPr lang="nl-NL" sz="1400" dirty="0" smtClean="0"/>
              <a:t>, quarks, …)</a:t>
            </a:r>
          </a:p>
        </p:txBody>
      </p:sp>
      <p:sp>
        <p:nvSpPr>
          <p:cNvPr id="7" name="TextBox 6"/>
          <p:cNvSpPr txBox="1"/>
          <p:nvPr/>
        </p:nvSpPr>
        <p:spPr>
          <a:xfrm>
            <a:off x="214933" y="2983625"/>
            <a:ext cx="3092787" cy="892552"/>
          </a:xfrm>
          <a:prstGeom prst="rect">
            <a:avLst/>
          </a:prstGeom>
          <a:solidFill>
            <a:schemeClr val="bg1">
              <a:alpha val="49000"/>
            </a:schemeClr>
          </a:solidFill>
          <a:ln>
            <a:solidFill>
              <a:schemeClr val="accent1"/>
            </a:solidFill>
          </a:ln>
        </p:spPr>
        <p:txBody>
          <a:bodyPr wrap="square" rtlCol="0">
            <a:spAutoFit/>
          </a:bodyPr>
          <a:lstStyle/>
          <a:p>
            <a:r>
              <a:rPr lang="nl-NL" sz="2400" dirty="0" smtClean="0">
                <a:effectLst>
                  <a:outerShdw blurRad="38100" dist="38100" dir="2700000" algn="tl">
                    <a:srgbClr val="000000">
                      <a:alpha val="43137"/>
                    </a:srgbClr>
                  </a:outerShdw>
                </a:effectLst>
              </a:rPr>
              <a:t>Interacties    D</a:t>
            </a:r>
          </a:p>
          <a:p>
            <a:r>
              <a:rPr lang="nl-NL" sz="1400" dirty="0" smtClean="0"/>
              <a:t>(hoe de deeltjes elkaar “voelen”)</a:t>
            </a:r>
            <a:endParaRPr lang="nl-NL" sz="1400" dirty="0"/>
          </a:p>
        </p:txBody>
      </p:sp>
      <p:sp>
        <p:nvSpPr>
          <p:cNvPr id="8" name="TextBox 7"/>
          <p:cNvSpPr txBox="1"/>
          <p:nvPr/>
        </p:nvSpPr>
        <p:spPr>
          <a:xfrm>
            <a:off x="5866611" y="5376970"/>
            <a:ext cx="3092787" cy="707886"/>
          </a:xfrm>
          <a:prstGeom prst="rect">
            <a:avLst/>
          </a:prstGeom>
          <a:solidFill>
            <a:schemeClr val="bg1">
              <a:alpha val="49000"/>
            </a:schemeClr>
          </a:solidFill>
          <a:ln>
            <a:solidFill>
              <a:schemeClr val="accent1"/>
            </a:solidFill>
          </a:ln>
        </p:spPr>
        <p:txBody>
          <a:bodyPr wrap="square" rtlCol="0">
            <a:spAutoFit/>
          </a:bodyPr>
          <a:lstStyle/>
          <a:p>
            <a:pPr algn="r"/>
            <a:r>
              <a:rPr lang="nl-NL" sz="4000" dirty="0" smtClean="0">
                <a:effectLst>
                  <a:outerShdw blurRad="38100" dist="38100" dir="2700000" algn="tl">
                    <a:srgbClr val="000000">
                      <a:alpha val="43137"/>
                    </a:srgbClr>
                  </a:outerShdw>
                </a:effectLst>
                <a:sym typeface="Symbol"/>
              </a:rPr>
              <a:t>   </a:t>
            </a:r>
            <a:r>
              <a:rPr lang="nl-NL" sz="3200" dirty="0" err="1" smtClean="0">
                <a:effectLst>
                  <a:outerShdw blurRad="38100" dist="38100" dir="2700000" algn="tl">
                    <a:srgbClr val="000000">
                      <a:alpha val="43137"/>
                    </a:srgbClr>
                  </a:outerShdw>
                </a:effectLst>
              </a:rPr>
              <a:t>Higgs</a:t>
            </a:r>
            <a:endParaRPr lang="nl-NL" sz="3200" dirty="0"/>
          </a:p>
        </p:txBody>
      </p:sp>
      <p:sp>
        <p:nvSpPr>
          <p:cNvPr id="9" name="TextBox 8"/>
          <p:cNvSpPr txBox="1"/>
          <p:nvPr/>
        </p:nvSpPr>
        <p:spPr>
          <a:xfrm>
            <a:off x="5879490" y="4475432"/>
            <a:ext cx="3092787" cy="677108"/>
          </a:xfrm>
          <a:prstGeom prst="rect">
            <a:avLst/>
          </a:prstGeom>
          <a:solidFill>
            <a:schemeClr val="bg1">
              <a:alpha val="69000"/>
            </a:schemeClr>
          </a:solidFill>
          <a:ln>
            <a:solidFill>
              <a:schemeClr val="accent1"/>
            </a:solidFill>
          </a:ln>
        </p:spPr>
        <p:txBody>
          <a:bodyPr wrap="square" rtlCol="0">
            <a:spAutoFit/>
          </a:bodyPr>
          <a:lstStyle/>
          <a:p>
            <a:pPr algn="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Massa</a:t>
            </a:r>
            <a:r>
              <a:rPr lang="nl-NL" sz="1400" dirty="0" smtClean="0"/>
              <a:t> </a:t>
            </a:r>
          </a:p>
          <a:p>
            <a:pPr algn="r"/>
            <a:r>
              <a:rPr lang="nl-NL" sz="1400" dirty="0" smtClean="0">
                <a:effectLst>
                  <a:outerShdw blurRad="38100" dist="38100" dir="2700000" algn="tl">
                    <a:srgbClr val="000000">
                      <a:alpha val="43137"/>
                    </a:srgbClr>
                  </a:outerShdw>
                </a:effectLst>
              </a:rPr>
              <a:t>(voor de “gewone” deeltjes)</a:t>
            </a:r>
            <a:endParaRPr lang="nl-NL" sz="2400" dirty="0" smtClean="0">
              <a:effectLst>
                <a:outerShdw blurRad="38100" dist="38100" dir="2700000" algn="tl">
                  <a:srgbClr val="000000">
                    <a:alpha val="43137"/>
                  </a:srgbClr>
                </a:outerShdw>
              </a:effectLst>
            </a:endParaRPr>
          </a:p>
        </p:txBody>
      </p:sp>
      <p:sp>
        <p:nvSpPr>
          <p:cNvPr id="10" name="Rounded Rectangle 9"/>
          <p:cNvSpPr/>
          <p:nvPr/>
        </p:nvSpPr>
        <p:spPr>
          <a:xfrm>
            <a:off x="5383369" y="1043188"/>
            <a:ext cx="631065" cy="785611"/>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ounded Rectangle 10"/>
          <p:cNvSpPr/>
          <p:nvPr/>
        </p:nvSpPr>
        <p:spPr>
          <a:xfrm>
            <a:off x="5020614" y="1903929"/>
            <a:ext cx="427149" cy="581982"/>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ounded Rectangle 11"/>
          <p:cNvSpPr/>
          <p:nvPr/>
        </p:nvSpPr>
        <p:spPr>
          <a:xfrm>
            <a:off x="5482110" y="1901780"/>
            <a:ext cx="427149" cy="583843"/>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ounded Rectangle 12"/>
          <p:cNvSpPr/>
          <p:nvPr/>
        </p:nvSpPr>
        <p:spPr>
          <a:xfrm>
            <a:off x="4900414" y="2569340"/>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ounded Rectangle 13"/>
          <p:cNvSpPr/>
          <p:nvPr/>
        </p:nvSpPr>
        <p:spPr>
          <a:xfrm>
            <a:off x="6244108" y="3307724"/>
            <a:ext cx="530180" cy="633211"/>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6" name="Curved Connector 15"/>
          <p:cNvCxnSpPr>
            <a:endCxn id="8" idx="1"/>
          </p:cNvCxnSpPr>
          <p:nvPr/>
        </p:nvCxnSpPr>
        <p:spPr>
          <a:xfrm rot="5400000">
            <a:off x="5116368" y="4601027"/>
            <a:ext cx="1880130" cy="379643"/>
          </a:xfrm>
          <a:prstGeom prst="curvedConnector4">
            <a:avLst>
              <a:gd name="adj1" fmla="val 4967"/>
              <a:gd name="adj2" fmla="val 329832"/>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28" name="Curved Connector 15"/>
          <p:cNvCxnSpPr/>
          <p:nvPr/>
        </p:nvCxnSpPr>
        <p:spPr>
          <a:xfrm>
            <a:off x="6503831" y="2893459"/>
            <a:ext cx="1279586" cy="1598937"/>
          </a:xfrm>
          <a:prstGeom prst="curvedConnector2">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296993" y="1146220"/>
            <a:ext cx="2099255"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3284113" y="2047741"/>
            <a:ext cx="1725770"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40" name="Curved Connector 15"/>
          <p:cNvCxnSpPr/>
          <p:nvPr/>
        </p:nvCxnSpPr>
        <p:spPr>
          <a:xfrm rot="10800000" flipV="1">
            <a:off x="3296995" y="2485622"/>
            <a:ext cx="2202285" cy="1133339"/>
          </a:xfrm>
          <a:prstGeom prst="curvedConnector3">
            <a:avLst>
              <a:gd name="adj1" fmla="val 6111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1970473" y="5821251"/>
            <a:ext cx="5869171" cy="461665"/>
          </a:xfrm>
          <a:prstGeom prst="rect">
            <a:avLst/>
          </a:prstGeom>
          <a:noFill/>
        </p:spPr>
        <p:txBody>
          <a:bodyPr wrap="none" rtlCol="0">
            <a:spAutoFit/>
          </a:bodyPr>
          <a:lstStyle/>
          <a:p>
            <a:pPr>
              <a:buFont typeface="Wingdings" pitchFamily="2" charset="2"/>
              <a:buChar char="Ø"/>
            </a:pPr>
            <a:r>
              <a:rPr lang="nl-NL" sz="2400" dirty="0" smtClean="0">
                <a:effectLst>
                  <a:outerShdw blurRad="38100" dist="38100" dir="2700000" algn="tl">
                    <a:srgbClr val="000000">
                      <a:alpha val="43137"/>
                    </a:srgbClr>
                  </a:outerShdw>
                </a:effectLst>
              </a:rPr>
              <a:t> Helft van de mok gaat over </a:t>
            </a:r>
            <a:r>
              <a:rPr lang="nl-NL" sz="2400" dirty="0" err="1" smtClean="0">
                <a:effectLst>
                  <a:outerShdw blurRad="38100" dist="38100" dir="2700000" algn="tl">
                    <a:srgbClr val="000000">
                      <a:alpha val="43137"/>
                    </a:srgbClr>
                  </a:outerShdw>
                </a:effectLst>
              </a:rPr>
              <a:t>Higgs</a:t>
            </a:r>
            <a:r>
              <a:rPr lang="nl-NL" sz="2400" dirty="0" smtClean="0">
                <a:effectLst>
                  <a:outerShdw blurRad="38100" dist="38100" dir="2700000" algn="tl">
                    <a:srgbClr val="000000">
                      <a:alpha val="43137"/>
                    </a:srgbClr>
                  </a:outerShdw>
                </a:effectLst>
              </a:rPr>
              <a:t>!</a:t>
            </a:r>
            <a:endParaRPr lang="nl-NL" sz="2400" dirty="0">
              <a:effectLst>
                <a:outerShdw blurRad="38100" dist="38100" dir="2700000" algn="tl">
                  <a:srgbClr val="000000">
                    <a:alpha val="43137"/>
                  </a:srgbClr>
                </a:outerShdw>
              </a:effectLst>
            </a:endParaRPr>
          </a:p>
        </p:txBody>
      </p:sp>
      <p:sp>
        <p:nvSpPr>
          <p:cNvPr id="4" name="Rounded Rectangle 3"/>
          <p:cNvSpPr/>
          <p:nvPr/>
        </p:nvSpPr>
        <p:spPr>
          <a:xfrm>
            <a:off x="4449648" y="2582219"/>
            <a:ext cx="2801157" cy="1384474"/>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3438665" y="6130343"/>
            <a:ext cx="4305346" cy="461665"/>
          </a:xfrm>
          <a:prstGeom prst="rect">
            <a:avLst/>
          </a:prstGeom>
          <a:noFill/>
        </p:spPr>
        <p:txBody>
          <a:bodyPr wrap="none" rtlCol="0">
            <a:spAutoFit/>
          </a:bodyPr>
          <a:lstStyle/>
          <a:p>
            <a:r>
              <a:rPr lang="nl-NL" sz="2400" dirty="0" smtClean="0"/>
              <a:t>Te koop in de CERN winkel</a:t>
            </a:r>
            <a:endParaRPr lang="nl-NL"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Massa?</a:t>
            </a:r>
            <a:endParaRPr lang="nl-NL" dirty="0"/>
          </a:p>
        </p:txBody>
      </p:sp>
      <p:sp>
        <p:nvSpPr>
          <p:cNvPr id="3" name="Content Placeholder 2"/>
          <p:cNvSpPr>
            <a:spLocks noGrp="1"/>
          </p:cNvSpPr>
          <p:nvPr>
            <p:ph sz="quarter" idx="12"/>
          </p:nvPr>
        </p:nvSpPr>
        <p:spPr>
          <a:xfrm>
            <a:off x="419100" y="2459866"/>
            <a:ext cx="6252155" cy="3268587"/>
          </a:xfrm>
        </p:spPr>
        <p:txBody>
          <a:bodyPr/>
          <a:lstStyle/>
          <a:p>
            <a:r>
              <a:rPr lang="nl-NL" dirty="0" smtClean="0"/>
              <a:t>Massa is “wisselkoers” tussen kracht en versnelling</a:t>
            </a:r>
          </a:p>
          <a:p>
            <a:pPr>
              <a:buNone/>
            </a:pPr>
            <a:r>
              <a:rPr lang="nl-NL" dirty="0" smtClean="0"/>
              <a:t>	Maar…  wat </a:t>
            </a:r>
            <a:r>
              <a:rPr lang="nl-NL" b="1" i="1" dirty="0" smtClean="0">
                <a:effectLst>
                  <a:outerShdw blurRad="38100" dist="38100" dir="2700000" algn="tl">
                    <a:srgbClr val="000000">
                      <a:alpha val="43137"/>
                    </a:srgbClr>
                  </a:outerShdw>
                </a:effectLst>
              </a:rPr>
              <a:t>is</a:t>
            </a:r>
            <a:r>
              <a:rPr lang="nl-NL" dirty="0" smtClean="0"/>
              <a:t> het?</a:t>
            </a:r>
          </a:p>
          <a:p>
            <a:endParaRPr lang="nl-NL" dirty="0" smtClean="0"/>
          </a:p>
          <a:p>
            <a:endParaRPr lang="nl-NL" dirty="0" smtClean="0"/>
          </a:p>
          <a:p>
            <a:r>
              <a:rPr lang="nl-NL" dirty="0" smtClean="0"/>
              <a:t>Massa is energie</a:t>
            </a:r>
          </a:p>
          <a:p>
            <a:pPr>
              <a:buNone/>
            </a:pPr>
            <a:r>
              <a:rPr lang="nl-NL" dirty="0" smtClean="0"/>
              <a:t>	Maar… waar komt het </a:t>
            </a:r>
            <a:r>
              <a:rPr lang="nl-NL" b="1" i="1" dirty="0" smtClean="0"/>
              <a:t>vandaan</a:t>
            </a:r>
            <a:r>
              <a:rPr lang="nl-NL" dirty="0" smtClean="0"/>
              <a:t>?</a:t>
            </a:r>
          </a:p>
          <a:p>
            <a:endParaRPr lang="nl-NL" dirty="0" smtClean="0"/>
          </a:p>
          <a:p>
            <a:endParaRPr lang="nl-NL" dirty="0" smtClean="0"/>
          </a:p>
          <a:p>
            <a:r>
              <a:rPr lang="nl-NL" dirty="0" smtClean="0">
                <a:effectLst>
                  <a:outerShdw blurRad="38100" dist="38100" dir="2700000" algn="tl">
                    <a:srgbClr val="000000">
                      <a:alpha val="43137"/>
                    </a:srgbClr>
                  </a:outerShdw>
                </a:effectLst>
              </a:rPr>
              <a:t>Massa is wrijving met </a:t>
            </a:r>
            <a:r>
              <a:rPr lang="nl-NL" dirty="0" err="1" smtClean="0">
                <a:effectLst>
                  <a:outerShdw blurRad="38100" dist="38100" dir="2700000" algn="tl">
                    <a:srgbClr val="000000">
                      <a:alpha val="43137"/>
                    </a:srgbClr>
                  </a:outerShdw>
                </a:effectLst>
              </a:rPr>
              <a:t>Higgs</a:t>
            </a:r>
            <a:r>
              <a:rPr lang="nl-NL" dirty="0" smtClean="0">
                <a:effectLst>
                  <a:outerShdw blurRad="38100" dist="38100" dir="2700000" algn="tl">
                    <a:srgbClr val="000000">
                      <a:alpha val="43137"/>
                    </a:srgbClr>
                  </a:outerShdw>
                </a:effectLst>
              </a:rPr>
              <a:t> veld!</a:t>
            </a:r>
          </a:p>
          <a:p>
            <a:pPr>
              <a:buNone/>
            </a:pPr>
            <a:endParaRPr lang="nl-NL" dirty="0"/>
          </a:p>
        </p:txBody>
      </p:sp>
      <p:pic>
        <p:nvPicPr>
          <p:cNvPr id="5"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8684" y="1042179"/>
            <a:ext cx="1532284" cy="162374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a:spLocks noChangeArrowheads="1"/>
          </p:cNvSpPr>
          <p:nvPr/>
        </p:nvSpPr>
        <p:spPr bwMode="auto">
          <a:xfrm>
            <a:off x="4422845" y="1658466"/>
            <a:ext cx="2892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a:solidFill>
                  <a:srgbClr val="000000"/>
                </a:solidFill>
                <a:ea typeface="MS PGothic" pitchFamily="34" charset="-128"/>
              </a:rPr>
              <a:t>F = </a:t>
            </a:r>
            <a:r>
              <a:rPr lang="nl-NL" altLang="nl-NL" sz="4000" b="1" dirty="0">
                <a:ea typeface="MS PGothic" pitchFamily="34" charset="-128"/>
              </a:rPr>
              <a:t>m</a:t>
            </a:r>
            <a:r>
              <a:rPr lang="nl-NL" altLang="nl-NL" sz="4000" b="1" dirty="0">
                <a:solidFill>
                  <a:srgbClr val="000000"/>
                </a:solidFill>
                <a:ea typeface="MS PGothic" pitchFamily="34" charset="-128"/>
              </a:rPr>
              <a:t> x a</a:t>
            </a:r>
          </a:p>
        </p:txBody>
      </p:sp>
      <p:sp>
        <p:nvSpPr>
          <p:cNvPr id="7" name="TextBox 6"/>
          <p:cNvSpPr txBox="1">
            <a:spLocks noChangeArrowheads="1"/>
          </p:cNvSpPr>
          <p:nvPr/>
        </p:nvSpPr>
        <p:spPr bwMode="auto">
          <a:xfrm>
            <a:off x="4369179" y="3343466"/>
            <a:ext cx="323357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smtClean="0">
                <a:solidFill>
                  <a:srgbClr val="000000"/>
                </a:solidFill>
                <a:ea typeface="MS PGothic" pitchFamily="34" charset="-128"/>
              </a:rPr>
              <a:t>E </a:t>
            </a:r>
            <a:r>
              <a:rPr lang="nl-NL" altLang="nl-NL" sz="4000" b="1" dirty="0">
                <a:solidFill>
                  <a:srgbClr val="000000"/>
                </a:solidFill>
                <a:ea typeface="MS PGothic" pitchFamily="34" charset="-128"/>
              </a:rPr>
              <a:t>= </a:t>
            </a:r>
            <a:r>
              <a:rPr lang="nl-NL" altLang="nl-NL" sz="4000" b="1" dirty="0">
                <a:ea typeface="MS PGothic" pitchFamily="34" charset="-128"/>
              </a:rPr>
              <a:t>m</a:t>
            </a:r>
            <a:r>
              <a:rPr lang="nl-NL" altLang="nl-NL" sz="4000" b="1" dirty="0">
                <a:solidFill>
                  <a:srgbClr val="000000"/>
                </a:solidFill>
                <a:ea typeface="MS PGothic" pitchFamily="34" charset="-128"/>
              </a:rPr>
              <a:t> x </a:t>
            </a:r>
            <a:r>
              <a:rPr lang="nl-NL" altLang="nl-NL" sz="4000" b="1" dirty="0" smtClean="0">
                <a:solidFill>
                  <a:srgbClr val="000000"/>
                </a:solidFill>
                <a:ea typeface="MS PGothic" pitchFamily="34" charset="-128"/>
              </a:rPr>
              <a:t>c</a:t>
            </a:r>
            <a:r>
              <a:rPr lang="nl-NL" altLang="nl-NL" sz="4000" b="1" baseline="30000" dirty="0" smtClean="0">
                <a:solidFill>
                  <a:srgbClr val="000000"/>
                </a:solidFill>
                <a:ea typeface="MS PGothic" pitchFamily="34" charset="-128"/>
              </a:rPr>
              <a:t>2</a:t>
            </a:r>
            <a:endParaRPr lang="nl-NL" altLang="nl-NL" sz="4000" b="1" baseline="30000" dirty="0">
              <a:solidFill>
                <a:srgbClr val="000000"/>
              </a:solidFill>
              <a:ea typeface="MS PGothic" pitchFamily="34" charset="-128"/>
            </a:endParaRPr>
          </a:p>
        </p:txBody>
      </p:sp>
      <p:sp>
        <p:nvSpPr>
          <p:cNvPr id="8" name="TextBox 7"/>
          <p:cNvSpPr txBox="1">
            <a:spLocks noChangeArrowheads="1"/>
          </p:cNvSpPr>
          <p:nvPr/>
        </p:nvSpPr>
        <p:spPr bwMode="auto">
          <a:xfrm>
            <a:off x="4418546" y="5144370"/>
            <a:ext cx="259718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smtClean="0">
                <a:ea typeface="MS PGothic" pitchFamily="34" charset="-128"/>
              </a:rPr>
              <a:t>m</a:t>
            </a:r>
            <a:r>
              <a:rPr lang="nl-NL" altLang="nl-NL" sz="4000" b="1" dirty="0" smtClean="0">
                <a:solidFill>
                  <a:srgbClr val="000000"/>
                </a:solidFill>
                <a:ea typeface="MS PGothic" pitchFamily="34" charset="-128"/>
              </a:rPr>
              <a:t>:  </a:t>
            </a:r>
            <a:r>
              <a:rPr lang="nl-NL" altLang="nl-NL" sz="5400" b="1" dirty="0" smtClean="0">
                <a:solidFill>
                  <a:srgbClr val="000000"/>
                </a:solidFill>
                <a:ea typeface="MS PGothic" pitchFamily="34" charset="-128"/>
                <a:sym typeface="Symbol"/>
              </a:rPr>
              <a:t></a:t>
            </a:r>
            <a:endParaRPr lang="nl-NL" altLang="nl-NL" sz="5400" b="1" baseline="30000" dirty="0">
              <a:solidFill>
                <a:srgbClr val="000000"/>
              </a:solidFill>
              <a:ea typeface="MS PGothic" pitchFamily="34" charset="-128"/>
            </a:endParaRPr>
          </a:p>
        </p:txBody>
      </p:sp>
      <p:pic>
        <p:nvPicPr>
          <p:cNvPr id="9" name="Picture 9"/>
          <p:cNvPicPr>
            <a:picLocks noChangeAspect="1"/>
          </p:cNvPicPr>
          <p:nvPr/>
        </p:nvPicPr>
        <p:blipFill>
          <a:blip r:embed="rId3" cstate="print">
            <a:extLst>
              <a:ext uri="{28A0092B-C50C-407E-A947-70E740481C1C}">
                <a14:useLocalDpi xmlns:a14="http://schemas.microsoft.com/office/drawing/2010/main" val="0"/>
              </a:ext>
            </a:extLst>
          </a:blip>
          <a:srcRect l="6633" b="10747"/>
          <a:stretch>
            <a:fillRect/>
          </a:stretch>
        </p:blipFill>
        <p:spPr bwMode="auto">
          <a:xfrm>
            <a:off x="7521262" y="2809108"/>
            <a:ext cx="1506826" cy="1865916"/>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0" name="Picture 7"/>
          <p:cNvPicPr>
            <a:picLocks noChangeAspect="1"/>
          </p:cNvPicPr>
          <p:nvPr/>
        </p:nvPicPr>
        <p:blipFill>
          <a:blip r:embed="rId4" cstate="print">
            <a:extLst>
              <a:ext uri="{28A0092B-C50C-407E-A947-70E740481C1C}">
                <a14:useLocalDpi xmlns:a14="http://schemas.microsoft.com/office/drawing/2010/main" val="0"/>
              </a:ext>
            </a:extLst>
          </a:blip>
          <a:srcRect t="-304"/>
          <a:stretch>
            <a:fillRect/>
          </a:stretch>
        </p:blipFill>
        <p:spPr bwMode="auto">
          <a:xfrm>
            <a:off x="7533187" y="4827453"/>
            <a:ext cx="1488927" cy="1927515"/>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469743" y="2434107"/>
            <a:ext cx="853119" cy="276999"/>
          </a:xfrm>
          <a:prstGeom prst="rect">
            <a:avLst/>
          </a:prstGeom>
          <a:noFill/>
        </p:spPr>
        <p:txBody>
          <a:bodyPr wrap="none" rtlCol="0">
            <a:spAutoFit/>
          </a:bodyPr>
          <a:lstStyle/>
          <a:p>
            <a:r>
              <a:rPr lang="nl-NL" sz="1200" b="1" dirty="0" smtClean="0">
                <a:solidFill>
                  <a:schemeClr val="bg1"/>
                </a:solidFill>
                <a:effectLst>
                  <a:outerShdw blurRad="38100" dist="38100" dir="2700000" algn="tl">
                    <a:srgbClr val="000000">
                      <a:alpha val="43137"/>
                    </a:srgbClr>
                  </a:outerShdw>
                </a:effectLst>
              </a:rPr>
              <a:t>Newton</a:t>
            </a:r>
            <a:endParaRPr lang="nl-NL" sz="12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7480474" y="4441083"/>
            <a:ext cx="878767" cy="276999"/>
          </a:xfrm>
          <a:prstGeom prst="rect">
            <a:avLst/>
          </a:prstGeom>
          <a:noFill/>
        </p:spPr>
        <p:txBody>
          <a:bodyPr wrap="none" rtlCol="0">
            <a:spAutoFit/>
          </a:bodyPr>
          <a:lstStyle/>
          <a:p>
            <a:r>
              <a:rPr lang="nl-NL" sz="1200" b="1" dirty="0" err="1" smtClean="0">
                <a:solidFill>
                  <a:schemeClr val="bg1"/>
                </a:solidFill>
                <a:effectLst>
                  <a:outerShdw blurRad="38100" dist="38100" dir="2700000" algn="tl">
                    <a:srgbClr val="000000">
                      <a:alpha val="43137"/>
                    </a:srgbClr>
                  </a:outerShdw>
                </a:effectLst>
              </a:rPr>
              <a:t>Einstein</a:t>
            </a:r>
            <a:endParaRPr lang="nl-NL" sz="12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7480475" y="6514565"/>
            <a:ext cx="671979" cy="276999"/>
          </a:xfrm>
          <a:prstGeom prst="rect">
            <a:avLst/>
          </a:prstGeom>
          <a:noFill/>
        </p:spPr>
        <p:txBody>
          <a:bodyPr wrap="none" rtlCol="0">
            <a:spAutoFit/>
          </a:bodyPr>
          <a:lstStyle/>
          <a:p>
            <a:r>
              <a:rPr lang="nl-NL" sz="1200" b="1" dirty="0" err="1" smtClean="0">
                <a:solidFill>
                  <a:schemeClr val="bg1"/>
                </a:solidFill>
                <a:effectLst>
                  <a:outerShdw blurRad="38100" dist="38100" dir="2700000" algn="tl">
                    <a:srgbClr val="000000">
                      <a:alpha val="43137"/>
                    </a:srgbClr>
                  </a:outerShdw>
                </a:effectLst>
              </a:rPr>
              <a:t>Higgs</a:t>
            </a:r>
            <a:endParaRPr lang="nl-NL" sz="1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5734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NWO standaardpowerpoint Engels">
  <a:themeElements>
    <a:clrScheme name="NWO">
      <a:dk1>
        <a:srgbClr val="ED1C24"/>
      </a:dk1>
      <a:lt1>
        <a:sysClr val="window" lastClr="FFFFFF"/>
      </a:lt1>
      <a:dk2>
        <a:srgbClr val="ED1C24"/>
      </a:dk2>
      <a:lt2>
        <a:srgbClr val="DDDEDF"/>
      </a:lt2>
      <a:accent1>
        <a:srgbClr val="ED1C24"/>
      </a:accent1>
      <a:accent2>
        <a:srgbClr val="FCAF17"/>
      </a:accent2>
      <a:accent3>
        <a:srgbClr val="F47920"/>
      </a:accent3>
      <a:accent4>
        <a:srgbClr val="17B009"/>
      </a:accent4>
      <a:accent5>
        <a:srgbClr val="279E8F"/>
      </a:accent5>
      <a:accent6>
        <a:srgbClr val="3E4E54"/>
      </a:accent6>
      <a:hlink>
        <a:srgbClr val="EB8803"/>
      </a:hlink>
      <a:folHlink>
        <a:srgbClr val="5F7791"/>
      </a:folHlink>
    </a:clrScheme>
    <a:fontScheme name="NWO - Tekstpagina">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WO - Tekstpag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WO - Tekstpagi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WO - Tekstpagi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WO - Tekstpagi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WO - Tekstpagi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WO - Tekstpagi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WO - Tekstpagi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WO - Tekstpagi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WO - Tekstpagi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WO - Tekstpagi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WO - Tekstpagi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WO - Tekstpagi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a:themeElements>
    <a:clrScheme name="NWO">
      <a:dk1>
        <a:srgbClr val="ED1C24"/>
      </a:dk1>
      <a:lt1>
        <a:sysClr val="window" lastClr="FFFFFF"/>
      </a:lt1>
      <a:dk2>
        <a:srgbClr val="ED1C24"/>
      </a:dk2>
      <a:lt2>
        <a:srgbClr val="DDDEDF"/>
      </a:lt2>
      <a:accent1>
        <a:srgbClr val="ED1C24"/>
      </a:accent1>
      <a:accent2>
        <a:srgbClr val="FCAF17"/>
      </a:accent2>
      <a:accent3>
        <a:srgbClr val="F47920"/>
      </a:accent3>
      <a:accent4>
        <a:srgbClr val="17B009"/>
      </a:accent4>
      <a:accent5>
        <a:srgbClr val="279E8F"/>
      </a:accent5>
      <a:accent6>
        <a:srgbClr val="3E4E54"/>
      </a:accent6>
      <a:hlink>
        <a:srgbClr val="EB8803"/>
      </a:hlink>
      <a:folHlink>
        <a:srgbClr val="5F7791"/>
      </a:folHlink>
    </a:clrScheme>
    <a:fontScheme name="NWO - Tekstpagina">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WO - Tekstpag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WO - Tekstpagi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WO - Tekstpagi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WO - Tekstpagi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WO - Tekstpagi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WO - Tekstpagi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WO - Tekstpagi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WO - Tekstpagi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WO - Tekstpagi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WO - Tekstpagi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WO - Tekstpagi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WO - Tekstpagi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NWO Corporate met intro en voorbeeld mei 2011</Template>
  <TotalTime>1413</TotalTime>
  <Words>905</Words>
  <Application>Microsoft Office PowerPoint</Application>
  <PresentationFormat>On-screen Show (4:3)</PresentationFormat>
  <Paragraphs>281</Paragraphs>
  <Slides>36</Slides>
  <Notes>6</Notes>
  <HiddenSlides>0</HiddenSlides>
  <MMClips>1</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NWO standaardpowerpoint Engels</vt:lpstr>
      <vt:lpstr>Blank</vt:lpstr>
      <vt:lpstr>Higgs en anti-materie</vt:lpstr>
      <vt:lpstr>Hoe de Higgs het verschil maakt</vt:lpstr>
      <vt:lpstr>PowerPoint Presentation</vt:lpstr>
      <vt:lpstr>PowerPoint Presentation</vt:lpstr>
      <vt:lpstr>PowerPoint Presentation</vt:lpstr>
      <vt:lpstr>PowerPoint Presentation</vt:lpstr>
      <vt:lpstr>PowerPoint Presentation</vt:lpstr>
      <vt:lpstr>PowerPoint Presentation</vt:lpstr>
      <vt:lpstr>Massa?</vt:lpstr>
      <vt:lpstr>PowerPoint Presentation</vt:lpstr>
      <vt:lpstr>Hoe de Higgs het verschil maakt</vt:lpstr>
      <vt:lpstr>PowerPoint Presentation</vt:lpstr>
      <vt:lpstr>PowerPoint Presentation</vt:lpstr>
      <vt:lpstr>PowerPoint Presentation</vt:lpstr>
      <vt:lpstr>PowerPoint Presentation</vt:lpstr>
      <vt:lpstr>PowerPoint Presentation</vt:lpstr>
      <vt:lpstr>Hoe de Higgs het verschil maakt</vt:lpstr>
      <vt:lpstr>PowerPoint Presentation</vt:lpstr>
      <vt:lpstr>Hoe de Higgs het verschil maakt</vt:lpstr>
      <vt:lpstr>PowerPoint Presentation</vt:lpstr>
      <vt:lpstr>PowerPoint Presentation</vt:lpstr>
      <vt:lpstr>PowerPoint Presentation</vt:lpstr>
      <vt:lpstr>b quarks</vt:lpstr>
      <vt:lpstr>PowerPoint Presentation</vt:lpstr>
      <vt:lpstr>PowerPoint Presentation</vt:lpstr>
      <vt:lpstr>PowerPoint Presentation</vt:lpstr>
      <vt:lpstr>PowerPoint Presentation</vt:lpstr>
      <vt:lpstr>Hoe de Higgs het verschil maakt</vt:lpstr>
      <vt:lpstr>Bedankt</vt:lpstr>
      <vt:lpstr>Vragen</vt:lpstr>
      <vt:lpstr>Backup slides</vt:lpstr>
      <vt:lpstr>Wat kan je maken van deze 3 bouwstenen?</vt:lpstr>
      <vt:lpstr> Is dit alles?</vt:lpstr>
      <vt:lpstr> De elementaire deeltjes</vt:lpstr>
      <vt:lpstr>Hoe maak je anti-materie??</vt:lpstr>
      <vt:lpstr>Wat snappen we nog meer niet?  “Donkere materie”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N. Tuning</dc:creator>
  <cp:lastModifiedBy>Niels Tuning</cp:lastModifiedBy>
  <cp:revision>195</cp:revision>
  <cp:lastPrinted>2013-02-25T13:45:01Z</cp:lastPrinted>
  <dcterms:created xsi:type="dcterms:W3CDTF">2011-05-24T10:17:03Z</dcterms:created>
  <dcterms:modified xsi:type="dcterms:W3CDTF">2015-09-30T09:59:15Z</dcterms:modified>
  <cp:contentStatus>niet definitief</cp:contentStatus>
</cp:coreProperties>
</file>