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8" r:id="rId1"/>
    <p:sldMasterId id="2147484026" r:id="rId2"/>
  </p:sldMasterIdLst>
  <p:notesMasterIdLst>
    <p:notesMasterId r:id="rId68"/>
  </p:notesMasterIdLst>
  <p:handoutMasterIdLst>
    <p:handoutMasterId r:id="rId69"/>
  </p:handoutMasterIdLst>
  <p:sldIdLst>
    <p:sldId id="419" r:id="rId3"/>
    <p:sldId id="361" r:id="rId4"/>
    <p:sldId id="420" r:id="rId5"/>
    <p:sldId id="425" r:id="rId6"/>
    <p:sldId id="426" r:id="rId7"/>
    <p:sldId id="427" r:id="rId8"/>
    <p:sldId id="428" r:id="rId9"/>
    <p:sldId id="429" r:id="rId10"/>
    <p:sldId id="468" r:id="rId11"/>
    <p:sldId id="447" r:id="rId12"/>
    <p:sldId id="437" r:id="rId13"/>
    <p:sldId id="438" r:id="rId14"/>
    <p:sldId id="432" r:id="rId15"/>
    <p:sldId id="442" r:id="rId16"/>
    <p:sldId id="436" r:id="rId17"/>
    <p:sldId id="444" r:id="rId18"/>
    <p:sldId id="430" r:id="rId19"/>
    <p:sldId id="440" r:id="rId20"/>
    <p:sldId id="456" r:id="rId21"/>
    <p:sldId id="441" r:id="rId22"/>
    <p:sldId id="445" r:id="rId23"/>
    <p:sldId id="453" r:id="rId24"/>
    <p:sldId id="454" r:id="rId25"/>
    <p:sldId id="457" r:id="rId26"/>
    <p:sldId id="455" r:id="rId27"/>
    <p:sldId id="458" r:id="rId28"/>
    <p:sldId id="443" r:id="rId29"/>
    <p:sldId id="448" r:id="rId30"/>
    <p:sldId id="449" r:id="rId31"/>
    <p:sldId id="450" r:id="rId32"/>
    <p:sldId id="452" r:id="rId33"/>
    <p:sldId id="459" r:id="rId34"/>
    <p:sldId id="469" r:id="rId35"/>
    <p:sldId id="417" r:id="rId36"/>
    <p:sldId id="460" r:id="rId37"/>
    <p:sldId id="391" r:id="rId38"/>
    <p:sldId id="394" r:id="rId39"/>
    <p:sldId id="392" r:id="rId40"/>
    <p:sldId id="395" r:id="rId41"/>
    <p:sldId id="393" r:id="rId42"/>
    <p:sldId id="390" r:id="rId43"/>
    <p:sldId id="389" r:id="rId44"/>
    <p:sldId id="396" r:id="rId45"/>
    <p:sldId id="379" r:id="rId46"/>
    <p:sldId id="398" r:id="rId47"/>
    <p:sldId id="400" r:id="rId48"/>
    <p:sldId id="401" r:id="rId49"/>
    <p:sldId id="405" r:id="rId50"/>
    <p:sldId id="404" r:id="rId51"/>
    <p:sldId id="406" r:id="rId52"/>
    <p:sldId id="407" r:id="rId53"/>
    <p:sldId id="410" r:id="rId54"/>
    <p:sldId id="408" r:id="rId55"/>
    <p:sldId id="409" r:id="rId56"/>
    <p:sldId id="416" r:id="rId57"/>
    <p:sldId id="461" r:id="rId58"/>
    <p:sldId id="463" r:id="rId59"/>
    <p:sldId id="462" r:id="rId60"/>
    <p:sldId id="470" r:id="rId61"/>
    <p:sldId id="464" r:id="rId62"/>
    <p:sldId id="471" r:id="rId63"/>
    <p:sldId id="472" r:id="rId64"/>
    <p:sldId id="467" r:id="rId65"/>
    <p:sldId id="473" r:id="rId66"/>
    <p:sldId id="465" r:id="rId67"/>
  </p:sldIdLst>
  <p:sldSz cx="9144000" cy="6858000" type="screen4x3"/>
  <p:notesSz cx="6797675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8080"/>
    <a:srgbClr val="00FF00"/>
    <a:srgbClr val="00CCFF"/>
    <a:srgbClr val="1E3A88"/>
    <a:srgbClr val="DDDEDF"/>
    <a:srgbClr val="FF9900"/>
    <a:srgbClr val="FFFF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1429" autoAdjust="0"/>
  </p:normalViewPr>
  <p:slideViewPr>
    <p:cSldViewPr snapToGrid="0">
      <p:cViewPr varScale="1">
        <p:scale>
          <a:sx n="111" d="100"/>
          <a:sy n="111" d="100"/>
        </p:scale>
        <p:origin x="-472" y="-112"/>
      </p:cViewPr>
      <p:guideLst>
        <p:guide orient="horz" pos="3602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36" y="-84"/>
      </p:cViewPr>
      <p:guideLst>
        <p:guide orient="horz" pos="3104"/>
        <p:guide pos="2141"/>
      </p:guideLst>
    </p:cSldViewPr>
  </p:notesViewPr>
  <p:gridSpacing cx="43205" cy="432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notesMaster" Target="notesMasters/notesMaster1.xml"/><Relationship Id="rId69" Type="http://schemas.openxmlformats.org/officeDocument/2006/relationships/handoutMaster" Target="handoutMasters/handoutMaster1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printerSettings" Target="printerSettings/printerSettings1.bin"/><Relationship Id="rId71" Type="http://schemas.openxmlformats.org/officeDocument/2006/relationships/presProps" Target="presProps.xml"/><Relationship Id="rId72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theme" Target="theme/theme1.xml"/><Relationship Id="rId74" Type="http://schemas.openxmlformats.org/officeDocument/2006/relationships/tableStyles" Target="tableStyle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006DF72-7496-4C8E-801F-EE459BBA3690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909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3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9775"/>
            <a:ext cx="4929187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699"/>
            <a:ext cx="5438775" cy="44357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1821"/>
            <a:ext cx="2946400" cy="4933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08E6715-1476-45F3-B1CB-E4864E68E61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4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emf"/><Relationship Id="rId3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eg"/><Relationship Id="rId3" Type="http://schemas.openxmlformats.org/officeDocument/2006/relationships/image" Target="../media/image6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Relationship Id="rId3" Type="http://schemas.openxmlformats.org/officeDocument/2006/relationships/image" Target="../media/image6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Relationship Id="rId3" Type="http://schemas.openxmlformats.org/officeDocument/2006/relationships/image" Target="../media/image6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eg"/><Relationship Id="rId3" Type="http://schemas.openxmlformats.org/officeDocument/2006/relationships/image" Target="../media/image10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0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Relationship Id="rId3" Type="http://schemas.openxmlformats.org/officeDocument/2006/relationships/image" Target="../media/image10.emf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Relationship Id="rId3" Type="http://schemas.openxmlformats.org/officeDocument/2006/relationships/image" Target="../media/image10.emf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Relationship Id="rId3" Type="http://schemas.openxmlformats.org/officeDocument/2006/relationships/image" Target="../media/image10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e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Relationship Id="rId3" Type="http://schemas.openxmlformats.org/officeDocument/2006/relationships/image" Target="../media/image10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e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Relationship Id="rId3" Type="http://schemas.openxmlformats.org/officeDocument/2006/relationships/image" Target="../media/image10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e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Relationship Id="rId3" Type="http://schemas.openxmlformats.org/officeDocument/2006/relationships/image" Target="../media/image10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Relationship Id="rId3" Type="http://schemas.openxmlformats.org/officeDocument/2006/relationships/image" Target="../media/image10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10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Relationship Id="rId3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06895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err="1" smtClean="0">
                <a:solidFill>
                  <a:prstClr val="white"/>
                </a:solidFill>
                <a:latin typeface="Verdana"/>
              </a:rPr>
              <a:t>Nederlandse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Organisatie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voor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Wetenschappelijk</a:t>
            </a:r>
            <a:r>
              <a:rPr lang="en-US" sz="1000" b="1" baseline="0" dirty="0" smtClean="0">
                <a:solidFill>
                  <a:prstClr val="white"/>
                </a:solidFill>
                <a:latin typeface="Verdana"/>
              </a:rPr>
              <a:t> </a:t>
            </a:r>
            <a:r>
              <a:rPr lang="en-US" sz="1000" b="1" baseline="0" dirty="0" err="1" smtClean="0">
                <a:solidFill>
                  <a:prstClr val="white"/>
                </a:solidFill>
                <a:latin typeface="Verdana"/>
              </a:rPr>
              <a:t>Onderzoek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90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6015038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080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2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55536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7370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59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7432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497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7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99364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99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0072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2746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045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8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536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73506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add</a:t>
            </a:r>
            <a:r>
              <a:rPr lang="nl-NL" dirty="0" smtClean="0"/>
              <a:t> </a:t>
            </a:r>
            <a:r>
              <a:rPr lang="nl-NL" dirty="0" err="1" smtClean="0"/>
              <a:t>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601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7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022" y="1662792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8014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Strategie L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4" y="583195"/>
            <a:ext cx="9685471" cy="60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8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87000" t="-1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04586" y="1662793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08412"/>
          </a:xfrm>
        </p:spPr>
        <p:txBody>
          <a:bodyPr/>
          <a:lstStyle>
            <a:lvl1pPr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46596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91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5553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5893"/>
            <a:ext cx="8326967" cy="3820132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add text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14574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31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72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19100" y="166315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the style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817937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the master styles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209270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657595"/>
            <a:ext cx="8353177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490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1116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 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72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0244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100" y="5707062"/>
            <a:ext cx="7825596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4976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Nederla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851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werel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820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9100" y="5097463"/>
            <a:ext cx="7772400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48541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050"/>
            <a:ext cx="91598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419100" y="6516688"/>
            <a:ext cx="6864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nl-NL" sz="1000" b="1" dirty="0" smtClean="0">
                <a:solidFill>
                  <a:prstClr val="white"/>
                </a:solidFill>
              </a:rPr>
              <a:t>Nederlandse Organisatie voor Wetenschappelijk Onderzoek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6993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ofdstuk 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5170" y="1657595"/>
            <a:ext cx="8382953" cy="400110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4446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D4AD0-BCC5-4F90-B918-CD95151E6BC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97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NWO twee kolommen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19100" y="1733322"/>
            <a:ext cx="4063752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72000" y="1729491"/>
            <a:ext cx="4104475" cy="615553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32360" y="2478088"/>
            <a:ext cx="4010025" cy="382375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jdelijke aanduiding voor inhoud 5"/>
          <p:cNvSpPr>
            <a:spLocks noGrp="1"/>
          </p:cNvSpPr>
          <p:nvPr>
            <p:ph sz="quarter" idx="13"/>
          </p:nvPr>
        </p:nvSpPr>
        <p:spPr>
          <a:xfrm>
            <a:off x="4579257" y="2478088"/>
            <a:ext cx="4057650" cy="3804708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7" name="Rectangle 31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A689-FB41-47CE-BC13-03B5B50F1FA6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32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/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125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0">
          <a:blip r:embed="rId2" cstate="print">
            <a:lum/>
          </a:blip>
          <a:srcRect/>
          <a:stretch>
            <a:fillRect t="-5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6" y="1662793"/>
            <a:ext cx="8414632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AD51-7E28-4148-82E9-B7902396774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icr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9099" y="5707062"/>
            <a:ext cx="7802033" cy="276999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3"/>
            <a:ext cx="7795964" cy="553998"/>
          </a:xfrm>
        </p:spPr>
        <p:txBody>
          <a:bodyPr/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nl-NL" dirty="0"/>
          </a:p>
        </p:txBody>
      </p:sp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51636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3824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3"/>
            <a:ext cx="8333500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9968-4928-4C1F-9D0F-D18A5E1D8047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48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ubsidies">
    <p:bg>
      <p:bgPr>
        <a:blipFill dpi="0" rotWithShape="1">
          <a:blip r:embed="rId2" cstate="print">
            <a:lum/>
          </a:blip>
          <a:srcRect/>
          <a:stretch>
            <a:fillRect l="-3000" t="1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623" y="5834063"/>
            <a:ext cx="8378465" cy="553998"/>
          </a:xfrm>
        </p:spPr>
        <p:txBody>
          <a:bodyPr/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69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idies">
    <p:bg>
      <p:bgPr>
        <a:blipFill dpi="0" rotWithShape="1">
          <a:blip r:embed="rId2" cstate="print">
            <a:lum/>
          </a:blip>
          <a:srcRect/>
          <a:stretch>
            <a:fillRect l="-4000" t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55536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B145-F2C7-4444-A98F-332DAE2F4D2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05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Competi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2815" y="1524907"/>
            <a:ext cx="84076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6408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e">
    <p:bg>
      <p:bgPr>
        <a:blipFill dpi="0" rotWithShape="1">
          <a:blip r:embed="rId2" cstate="print">
            <a:lum/>
          </a:blip>
          <a:srcRect/>
          <a:stretch>
            <a:fillRect t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7559-344A-4CDC-85C4-10EA8134CA0A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Maatschappij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65" y="470058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840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atschappij">
    <p:bg>
      <p:bgPr>
        <a:blipFill dpi="0" rotWithShape="1">
          <a:blip r:embed="rId2" cstate="print">
            <a:lum/>
          </a:blip>
          <a:srcRect/>
          <a:stretch>
            <a:fillRect t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F41C-4A39-41A5-A916-32B5923060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21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facilitei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00588"/>
            <a:ext cx="833412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8998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faciliteiten">
    <p:bg>
      <p:bgPr>
        <a:blipFill dpi="0" rotWithShape="1">
          <a:blip r:embed="rId2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072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092F-5F8C-4CFB-B1FE-5140921D8C6E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8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eader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6368"/>
            <a:ext cx="9159876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95536" y="5097464"/>
            <a:ext cx="7795964" cy="56038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>
                <a:solidFill>
                  <a:schemeClr val="bg1"/>
                </a:solidFill>
              </a:defRPr>
            </a:lvl1pPr>
          </a:lstStyle>
          <a:p>
            <a:pPr eaLnBrk="1" hangingPunct="1"/>
            <a:r>
              <a:rPr lang="en-GB" sz="3600" b="1" dirty="0" smtClean="0">
                <a:solidFill>
                  <a:srgbClr val="FFFFFF"/>
                </a:solidFill>
                <a:cs typeface="Arial" charset="0"/>
              </a:rPr>
              <a:t>Click to add title</a:t>
            </a:r>
            <a:br>
              <a:rPr lang="en-GB" sz="3600" b="1" dirty="0" smtClean="0">
                <a:solidFill>
                  <a:srgbClr val="FFFFFF"/>
                </a:solidFill>
                <a:cs typeface="Arial" charset="0"/>
              </a:rPr>
            </a:br>
            <a:endParaRPr lang="nl-NL" dirty="0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411480" y="6516688"/>
            <a:ext cx="6864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Netherlands </a:t>
            </a:r>
            <a:r>
              <a:rPr lang="en-GB" sz="1000" b="1" noProof="0" dirty="0" smtClean="0">
                <a:solidFill>
                  <a:prstClr val="white"/>
                </a:solidFill>
                <a:latin typeface="Verdana"/>
              </a:rPr>
              <a:t>Organisation</a:t>
            </a:r>
            <a:r>
              <a:rPr lang="en-US" sz="1000" b="1" dirty="0" smtClean="0">
                <a:solidFill>
                  <a:prstClr val="white"/>
                </a:solidFill>
                <a:latin typeface="Verdana"/>
              </a:rPr>
              <a:t> for Scientific Research</a:t>
            </a:r>
            <a:endParaRPr lang="nl-NL" sz="1000" b="1" dirty="0" smtClean="0">
              <a:solidFill>
                <a:prstClr val="white"/>
              </a:solidFill>
              <a:latin typeface="Verdana"/>
            </a:endParaRPr>
          </a:p>
        </p:txBody>
      </p:sp>
      <p:sp>
        <p:nvSpPr>
          <p:cNvPr id="5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11480" y="5745005"/>
            <a:ext cx="7825596" cy="408146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dirty="0" smtClean="0">
                <a:solidFill>
                  <a:srgbClr val="FFFFFF"/>
                </a:solidFill>
                <a:cs typeface="Arial" charset="0"/>
              </a:rPr>
              <a:t>Click to add subtitle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8876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sinstituten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6506" y="1524908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082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sinstituten">
    <p:bg>
      <p:bgPr>
        <a:blipFill dpi="0" rotWithShape="1">
          <a:blip r:embed="rId2" cstate="print">
            <a:lum/>
          </a:blip>
          <a:srcRect/>
          <a:stretch>
            <a:fillRect t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10CA6-3F21-4327-8C75-C82C817E2932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13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Internationaal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4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8156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tionaal">
    <p:bg>
      <p:bgPr>
        <a:blipFill dpi="0" rotWithShape="1">
          <a:blip r:embed="rId2" cstate="print">
            <a:lum/>
          </a:blip>
          <a:srcRect/>
          <a:stretch>
            <a:fillRect t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22" y="1662792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76ED-97EF-4771-9C4E-61326F83671F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550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 Li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9100" y="5823177"/>
            <a:ext cx="8353177" cy="553998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3138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 Lint">
    <p:bg>
      <p:bgPr>
        <a:blipFill dpi="0" rotWithShape="1">
          <a:blip r:embed="rId2" cstate="print">
            <a:lum/>
          </a:blip>
          <a:srcRect/>
          <a:stretch>
            <a:fillRect l="-75000" t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586" y="1662793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5087-0FE6-4696-9CF2-C5EC4C66CFF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92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Strateg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7733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">
    <p:bg>
      <p:bgPr>
        <a:blipFill dpi="0" rotWithShape="1">
          <a:blip r:embed="rId2" cstate="print">
            <a:lum/>
          </a:blip>
          <a:srcRect/>
          <a:stretch>
            <a:fillRect l="-1000" t="-6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7329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5893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AAEC-A6A1-4EAD-86F2-29D4D2DD155D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945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rganisati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3753" y="1532165"/>
            <a:ext cx="8353177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0997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satie">
    <p:bg>
      <p:bgPr>
        <a:blipFill dpi="0" rotWithShape="1">
          <a:blip r:embed="rId2" cstate="print">
            <a:lum/>
          </a:blip>
          <a:srcRect/>
          <a:stretch>
            <a:fillRect t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655535"/>
            <a:ext cx="8353177" cy="396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19100" y="2478088"/>
            <a:ext cx="8326967" cy="3890434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39CB5-09EB-4870-A42D-8DE911507AB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onderzo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5" y="1527980"/>
            <a:ext cx="8353177" cy="553998"/>
          </a:xfr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nl-NL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Click to add title</a:t>
            </a:r>
            <a:endParaRPr lang="nl-NL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37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or veel logo'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derzoek">
    <p:bg>
      <p:bgPr>
        <a:blipFill dpi="0" rotWithShape="1">
          <a:blip r:embed="rId2" cstate="print">
            <a:lum/>
          </a:blip>
          <a:srcRect/>
          <a:stretch>
            <a:fillRect t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81116" y="1662793"/>
            <a:ext cx="8414632" cy="39687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 smtClean="0"/>
              <a:t>Click to add text</a:t>
            </a:r>
            <a:endParaRPr lang="nl-NL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3770312"/>
          </a:xfrm>
        </p:spPr>
        <p:txBody>
          <a:bodyPr/>
          <a:lstStyle>
            <a:lvl1pPr eaLnBrk="1" hangingPunct="1">
              <a:defRPr sz="1800" baseline="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eaLnBrk="1" hangingPunct="1"/>
            <a:r>
              <a:rPr lang="en-GB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72911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Hoofdstuk 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8136" y="1517650"/>
            <a:ext cx="8373439" cy="553998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to add title</a:t>
            </a:r>
            <a:endParaRPr lang="en-GB" noProof="0" dirty="0"/>
          </a:p>
        </p:txBody>
      </p:sp>
      <p:pic>
        <p:nvPicPr>
          <p:cNvPr id="6" name="Picture 5" descr="header_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4288"/>
            <a:ext cx="915828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95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eri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7329" y="1662793"/>
            <a:ext cx="8333500" cy="39687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Click to add text</a:t>
            </a:r>
            <a:endParaRPr lang="en-GB" noProof="0" dirty="0"/>
          </a:p>
        </p:txBody>
      </p:sp>
      <p:sp>
        <p:nvSpPr>
          <p:cNvPr id="4" name="Rectangle 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DF0F0-B1F1-4138-9364-D163E6D548A8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2" hasCustomPrompt="1"/>
          </p:nvPr>
        </p:nvSpPr>
        <p:spPr>
          <a:xfrm>
            <a:off x="419100" y="2478088"/>
            <a:ext cx="8326967" cy="276999"/>
          </a:xfrm>
        </p:spPr>
        <p:txBody>
          <a:bodyPr/>
          <a:lstStyle>
            <a:lvl1pPr>
              <a:defRPr sz="18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1730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theme" Target="../theme/theme1.xml"/><Relationship Id="rId31" Type="http://schemas.openxmlformats.org/officeDocument/2006/relationships/image" Target="../media/image1.emf"/><Relationship Id="rId32" Type="http://schemas.openxmlformats.org/officeDocument/2006/relationships/image" Target="../media/image2.gif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60.xml"/><Relationship Id="rId32" Type="http://schemas.openxmlformats.org/officeDocument/2006/relationships/theme" Target="../theme/theme2.xml"/><Relationship Id="rId9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33" Type="http://schemas.openxmlformats.org/officeDocument/2006/relationships/image" Target="../media/image1.emf"/><Relationship Id="rId34" Type="http://schemas.openxmlformats.org/officeDocument/2006/relationships/image" Target="../media/image3.png"/><Relationship Id="rId10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4" descr="header_3"/>
          <p:cNvPicPr>
            <a:picLocks noChangeAspect="1" noChangeArrowheads="1"/>
          </p:cNvPicPr>
          <p:nvPr userDrawn="1"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8"/>
          <a:stretch/>
        </p:blipFill>
        <p:spPr bwMode="auto">
          <a:xfrm>
            <a:off x="-6786" y="866272"/>
            <a:ext cx="9154800" cy="60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595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 smtClean="0"/>
              <a:t>Place the title here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960" y="2478088"/>
            <a:ext cx="8329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Place the subtitle here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9DCB578-601A-4322-B008-BD1BB7FEB93B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874294"/>
            <a:ext cx="2029326" cy="5694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8" y="521368"/>
            <a:ext cx="1608219" cy="7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3" r:id="rId2"/>
    <p:sldLayoutId id="2147483960" r:id="rId3"/>
    <p:sldLayoutId id="2147483961" r:id="rId4"/>
    <p:sldLayoutId id="2147483962" r:id="rId5"/>
    <p:sldLayoutId id="2147483963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  <p:sldLayoutId id="2147483976" r:id="rId18"/>
    <p:sldLayoutId id="2147483977" r:id="rId19"/>
    <p:sldLayoutId id="2147483978" r:id="rId20"/>
    <p:sldLayoutId id="2147483979" r:id="rId21"/>
    <p:sldLayoutId id="2147483980" r:id="rId22"/>
    <p:sldLayoutId id="2147483981" r:id="rId23"/>
    <p:sldLayoutId id="2147483982" r:id="rId24"/>
    <p:sldLayoutId id="2147483983" r:id="rId25"/>
    <p:sldLayoutId id="2147483984" r:id="rId26"/>
    <p:sldLayoutId id="2147483985" r:id="rId27"/>
    <p:sldLayoutId id="2147483964" r:id="rId28"/>
    <p:sldLayoutId id="2147483986" r:id="rId29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33"/>
        </a:buBlip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21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header_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19075"/>
            <a:ext cx="9155113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57350"/>
            <a:ext cx="832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0688" y="2478088"/>
            <a:ext cx="83296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GB" smtClean="0"/>
          </a:p>
        </p:txBody>
      </p:sp>
      <p:sp>
        <p:nvSpPr>
          <p:cNvPr id="10270" name="Rectangle 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35613" y="6378575"/>
            <a:ext cx="2876550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DDDEDF"/>
                </a:solidFill>
              </a:rPr>
              <a:t>8-6-2011</a:t>
            </a:r>
            <a:endParaRPr lang="nl-NL" dirty="0">
              <a:solidFill>
                <a:srgbClr val="DDDEDF"/>
              </a:solidFill>
            </a:endParaRPr>
          </a:p>
        </p:txBody>
      </p:sp>
      <p:sp>
        <p:nvSpPr>
          <p:cNvPr id="102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6113" y="6378575"/>
            <a:ext cx="5175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2EBF375E-63A0-40BE-BB27-D625F81A2BC3}" type="slidenum">
              <a:rPr lang="nl-NL">
                <a:solidFill>
                  <a:srgbClr val="DDDEDF"/>
                </a:solidFill>
              </a:rPr>
              <a:pPr>
                <a:defRPr/>
              </a:pPr>
              <a:t>‹#›</a:t>
            </a:fld>
            <a:endParaRPr lang="nl-NL" dirty="0">
              <a:solidFill>
                <a:srgbClr val="DDDED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  <p:sldLayoutId id="2147484048" r:id="rId22"/>
    <p:sldLayoutId id="2147484049" r:id="rId23"/>
    <p:sldLayoutId id="2147484050" r:id="rId24"/>
    <p:sldLayoutId id="2147484051" r:id="rId25"/>
    <p:sldLayoutId id="2147484052" r:id="rId26"/>
    <p:sldLayoutId id="2147484053" r:id="rId27"/>
    <p:sldLayoutId id="2147484054" r:id="rId28"/>
    <p:sldLayoutId id="2147484055" r:id="rId29"/>
    <p:sldLayoutId id="2147484056" r:id="rId30"/>
    <p:sldLayoutId id="2147484057" r:id="rId3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E32119"/>
          </a:solidFill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34"/>
        </a:buBlip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1.jpeg"/><Relationship Id="rId3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6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3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4.jpg"/><Relationship Id="rId3" Type="http://schemas.openxmlformats.org/officeDocument/2006/relationships/image" Target="../media/image45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hyperlink" Target="https://www.youtube.com/watch?v=0fKBhvDjuy0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8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52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4" Type="http://schemas.openxmlformats.org/officeDocument/2006/relationships/image" Target="../media/image67.png"/><Relationship Id="rId1" Type="http://schemas.microsoft.com/office/2007/relationships/media" Target="file://localhost/Users/nielstuning/Desktop/Niels/particle_event_full_ns.avi" TargetMode="External"/><Relationship Id="rId2" Type="http://schemas.openxmlformats.org/officeDocument/2006/relationships/video" Target="file://localhost/Users/nielstuning/Desktop/Niels/particle_event_full_ns.avi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4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8546"/>
            <a:ext cx="9144000" cy="2809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Alles en Niks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19099" y="5707062"/>
            <a:ext cx="7802033" cy="609398"/>
          </a:xfrm>
        </p:spPr>
        <p:txBody>
          <a:bodyPr/>
          <a:lstStyle/>
          <a:p>
            <a:r>
              <a:rPr lang="nl-NL" dirty="0" smtClean="0"/>
              <a:t>VAN DE OERKNAL TOT HIGGS</a:t>
            </a:r>
          </a:p>
          <a:p>
            <a:pPr algn="r"/>
            <a:r>
              <a:rPr lang="nl-NL" dirty="0" smtClean="0"/>
              <a:t>Niels </a:t>
            </a:r>
            <a:r>
              <a:rPr lang="nl-NL" dirty="0" err="1" smtClean="0"/>
              <a:t>Tuning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37" y="0"/>
            <a:ext cx="1905409" cy="1952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99140" y="321396"/>
            <a:ext cx="1835001" cy="132343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lang="nl-NL" sz="2000" dirty="0" smtClean="0">
              <a:solidFill>
                <a:schemeClr val="bg1"/>
              </a:solidFill>
            </a:endParaRPr>
          </a:p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Nieuwe Meer</a:t>
            </a:r>
          </a:p>
          <a:p>
            <a:pPr algn="ctr"/>
            <a:r>
              <a:rPr lang="nl-NL" sz="2000" dirty="0" smtClean="0">
                <a:solidFill>
                  <a:schemeClr val="bg1"/>
                </a:solidFill>
              </a:rPr>
              <a:t>26 okt 2014</a:t>
            </a:r>
          </a:p>
          <a:p>
            <a:pPr algn="ctr"/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4280" y="1294726"/>
            <a:ext cx="1108608" cy="291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6" y="3336447"/>
            <a:ext cx="3282390" cy="14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8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Uitdijing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260780"/>
            <a:ext cx="8326967" cy="941796"/>
          </a:xfrm>
        </p:spPr>
        <p:txBody>
          <a:bodyPr/>
          <a:lstStyle/>
          <a:p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dijt</a:t>
            </a:r>
            <a:r>
              <a:rPr lang="en-US" dirty="0" smtClean="0"/>
              <a:t> </a:t>
            </a:r>
            <a:r>
              <a:rPr lang="en-US" dirty="0" err="1" smtClean="0"/>
              <a:t>versneld</a:t>
            </a:r>
            <a:r>
              <a:rPr lang="en-US" dirty="0" smtClean="0"/>
              <a:t> </a:t>
            </a:r>
            <a:r>
              <a:rPr lang="en-US" dirty="0" err="1" smtClean="0"/>
              <a:t>uit</a:t>
            </a:r>
            <a:r>
              <a:rPr lang="en-US" dirty="0" smtClean="0"/>
              <a:t> !</a:t>
            </a:r>
          </a:p>
          <a:p>
            <a:r>
              <a:rPr lang="en-US" dirty="0" smtClean="0"/>
              <a:t>“Anti-</a:t>
            </a:r>
            <a:r>
              <a:rPr lang="en-US" dirty="0" err="1" smtClean="0"/>
              <a:t>zwaartekracht</a:t>
            </a:r>
            <a:r>
              <a:rPr lang="en-US" dirty="0" smtClean="0"/>
              <a:t>” </a:t>
            </a:r>
            <a:r>
              <a:rPr lang="en-US" dirty="0" smtClean="0">
                <a:sym typeface="Wingdings"/>
              </a:rPr>
              <a:t> “</a:t>
            </a:r>
            <a:r>
              <a:rPr lang="en-US" dirty="0" err="1" smtClean="0">
                <a:sym typeface="Wingdings"/>
              </a:rPr>
              <a:t>Donkere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energie</a:t>
            </a:r>
            <a:r>
              <a:rPr lang="en-US" dirty="0" smtClean="0">
                <a:sym typeface="Wingdings"/>
              </a:rPr>
              <a:t>”  Vacuum </a:t>
            </a:r>
            <a:r>
              <a:rPr lang="en-US" dirty="0" err="1" smtClean="0">
                <a:sym typeface="Wingdings"/>
              </a:rPr>
              <a:t>energie</a:t>
            </a:r>
            <a:endParaRPr lang="en-US" dirty="0" smtClean="0">
              <a:sym typeface="Wingdings"/>
            </a:endParaRPr>
          </a:p>
          <a:p>
            <a:r>
              <a:rPr lang="en-US" dirty="0" err="1" smtClean="0">
                <a:sym typeface="Wingdings"/>
              </a:rPr>
              <a:t>Historisch</a:t>
            </a:r>
            <a:r>
              <a:rPr lang="en-US" dirty="0" smtClean="0">
                <a:sym typeface="Wingdings"/>
              </a:rPr>
              <a:t>: </a:t>
            </a:r>
            <a:r>
              <a:rPr lang="en-US" dirty="0" smtClean="0">
                <a:solidFill>
                  <a:schemeClr val="tx1"/>
                </a:solidFill>
                <a:sym typeface="Wingdings"/>
              </a:rPr>
              <a:t>Einstein</a:t>
            </a:r>
            <a:r>
              <a:rPr lang="en-US" dirty="0" smtClean="0">
                <a:sym typeface="Wingdings"/>
              </a:rPr>
              <a:t>’s </a:t>
            </a:r>
            <a:r>
              <a:rPr lang="en-US" dirty="0" err="1" smtClean="0">
                <a:sym typeface="Wingdings"/>
              </a:rPr>
              <a:t>kosmologische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constante</a:t>
            </a:r>
            <a:endParaRPr lang="en-US" dirty="0"/>
          </a:p>
        </p:txBody>
      </p:sp>
      <p:pic>
        <p:nvPicPr>
          <p:cNvPr id="6" name="Picture 5" descr="Schneider-lyabao-graph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6270"/>
          <a:stretch/>
        </p:blipFill>
        <p:spPr>
          <a:xfrm>
            <a:off x="719824" y="3270764"/>
            <a:ext cx="7592132" cy="35447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265015">
            <a:off x="2800890" y="4581449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Langzamer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8901925">
            <a:off x="6342953" y="468849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Sneller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80268" y="4774234"/>
            <a:ext cx="1292719" cy="4989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468578" y="4275264"/>
            <a:ext cx="607356" cy="7534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einstei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8" r="17944"/>
          <a:stretch/>
        </p:blipFill>
        <p:spPr>
          <a:xfrm>
            <a:off x="5181068" y="68651"/>
            <a:ext cx="1159949" cy="1315821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5491238" y="1003903"/>
            <a:ext cx="3543903" cy="1245811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„</a:t>
            </a:r>
            <a:r>
              <a:rPr lang="en-US" dirty="0" err="1"/>
              <a:t>größte</a:t>
            </a:r>
            <a:r>
              <a:rPr lang="en-US" dirty="0"/>
              <a:t> </a:t>
            </a:r>
            <a:r>
              <a:rPr lang="en-US" dirty="0" err="1"/>
              <a:t>Eselei</a:t>
            </a:r>
            <a:r>
              <a:rPr lang="en-US" dirty="0"/>
              <a:t> </a:t>
            </a:r>
            <a:r>
              <a:rPr lang="en-US" dirty="0" err="1"/>
              <a:t>meines</a:t>
            </a:r>
            <a:r>
              <a:rPr lang="en-US" dirty="0"/>
              <a:t> </a:t>
            </a:r>
            <a:r>
              <a:rPr lang="en-US" dirty="0" err="1"/>
              <a:t>Lebens</a:t>
            </a:r>
            <a:r>
              <a:rPr lang="en-US" dirty="0" smtClean="0"/>
              <a:t>“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08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we “de film </a:t>
            </a:r>
            <a:r>
              <a:rPr lang="en-US" dirty="0" err="1" smtClean="0"/>
              <a:t>terugdraaien</a:t>
            </a:r>
            <a:r>
              <a:rPr lang="en-US" dirty="0" smtClean="0"/>
              <a:t>” … 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777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Wat</a:t>
            </a:r>
            <a:r>
              <a:rPr lang="en-US" dirty="0" smtClean="0"/>
              <a:t> was </a:t>
            </a:r>
            <a:r>
              <a:rPr lang="en-US" dirty="0" err="1" smtClean="0"/>
              <a:t>er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de </a:t>
            </a:r>
            <a:r>
              <a:rPr lang="en-US" dirty="0" err="1" smtClean="0"/>
              <a:t>oerknal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 descr="Voor-de-oerkna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3" r="11947"/>
          <a:stretch/>
        </p:blipFill>
        <p:spPr>
          <a:xfrm>
            <a:off x="1" y="2543010"/>
            <a:ext cx="9144000" cy="385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74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H</a:t>
            </a:r>
            <a:r>
              <a:rPr lang="en-US" sz="2800" dirty="0" smtClean="0">
                <a:solidFill>
                  <a:srgbClr val="FFFFFF"/>
                </a:solidFill>
              </a:rPr>
              <a:t>oe </a:t>
            </a:r>
            <a:r>
              <a:rPr lang="en-US" sz="2800" dirty="0" err="1" smtClean="0">
                <a:solidFill>
                  <a:srgbClr val="FFFFFF"/>
                </a:solidFill>
              </a:rPr>
              <a:t>ging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>
                <a:solidFill>
                  <a:srgbClr val="FFFFFF"/>
                </a:solidFill>
              </a:rPr>
              <a:t>d</a:t>
            </a:r>
            <a:r>
              <a:rPr lang="en-US" sz="2800" dirty="0" smtClean="0">
                <a:solidFill>
                  <a:srgbClr val="FFFFFF"/>
                </a:solidFill>
              </a:rPr>
              <a:t>e </a:t>
            </a:r>
            <a:r>
              <a:rPr lang="en-US" sz="2800" dirty="0" err="1">
                <a:solidFill>
                  <a:srgbClr val="FFFFFF"/>
                </a:solidFill>
              </a:rPr>
              <a:t>K</a:t>
            </a:r>
            <a:r>
              <a:rPr lang="en-US" sz="2800" dirty="0" err="1" smtClean="0">
                <a:solidFill>
                  <a:srgbClr val="FFFFFF"/>
                </a:solidFill>
              </a:rPr>
              <a:t>nal</a:t>
            </a:r>
            <a:r>
              <a:rPr lang="en-US" sz="2800" dirty="0" smtClean="0">
                <a:solidFill>
                  <a:srgbClr val="FFFFFF"/>
                </a:solidFill>
              </a:rPr>
              <a:t> ?!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50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imeline-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t="41644" r="41983" b="6091"/>
          <a:stretch/>
        </p:blipFill>
        <p:spPr>
          <a:xfrm>
            <a:off x="24192" y="2897326"/>
            <a:ext cx="9143999" cy="3839715"/>
          </a:xfrm>
          <a:prstGeom prst="rect">
            <a:avLst/>
          </a:prstGeom>
        </p:spPr>
      </p:pic>
      <p:pic>
        <p:nvPicPr>
          <p:cNvPr id="4" name="Picture 3" descr="timeline-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7" t="25812" r="2381" b="19185"/>
          <a:stretch/>
        </p:blipFill>
        <p:spPr>
          <a:xfrm>
            <a:off x="4550504" y="2"/>
            <a:ext cx="4593496" cy="291494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890381" y="2588381"/>
            <a:ext cx="2721429" cy="1971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96190" y="2624667"/>
            <a:ext cx="3761620" cy="19473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164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imeline-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t="6650" r="41984" b="6011"/>
          <a:stretch/>
        </p:blipFill>
        <p:spPr>
          <a:xfrm>
            <a:off x="0" y="330751"/>
            <a:ext cx="9168191" cy="641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397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-3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9" b="1102"/>
          <a:stretch/>
        </p:blipFill>
        <p:spPr>
          <a:xfrm>
            <a:off x="11326" y="-1148"/>
            <a:ext cx="7801684" cy="689600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7923891" y="38984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919056" y="2913108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936897" y="1879419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919052" y="4801495"/>
            <a:ext cx="7910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984367" y="4457081"/>
            <a:ext cx="794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inflatie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7858577" y="3535999"/>
            <a:ext cx="1300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</a:t>
            </a:r>
            <a:r>
              <a:rPr lang="en-US" sz="1400" dirty="0" smtClean="0"/>
              <a:t>nti-</a:t>
            </a:r>
            <a:r>
              <a:rPr lang="en-US" sz="1400" dirty="0" err="1" smtClean="0"/>
              <a:t>materie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938404" y="2595294"/>
            <a:ext cx="81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Helium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893353" y="1092759"/>
            <a:ext cx="12768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k</a:t>
            </a:r>
            <a:r>
              <a:rPr lang="en-US" sz="1400" dirty="0" err="1" smtClean="0"/>
              <a:t>osmische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achtergrond</a:t>
            </a:r>
            <a:r>
              <a:rPr lang="en-US" sz="1400" dirty="0" smtClean="0"/>
              <a:t> </a:t>
            </a:r>
          </a:p>
          <a:p>
            <a:r>
              <a:rPr lang="en-US" sz="1400" dirty="0" err="1" smtClean="0"/>
              <a:t>straling</a:t>
            </a:r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6463572" y="469485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-34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9892" y="3747277"/>
            <a:ext cx="673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</a:t>
            </a:r>
            <a:r>
              <a:rPr lang="en-US" sz="1200" baseline="30000" dirty="0" smtClean="0">
                <a:solidFill>
                  <a:srgbClr val="FFFFFF"/>
                </a:solidFill>
              </a:rPr>
              <a:t>-10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3532" y="2765677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100</a:t>
            </a:r>
            <a:r>
              <a:rPr lang="en-US" sz="1200" baseline="30000" dirty="0" smtClean="0">
                <a:solidFill>
                  <a:srgbClr val="FFFFFF"/>
                </a:solidFill>
              </a:rPr>
              <a:t> </a:t>
            </a:r>
            <a:r>
              <a:rPr lang="en-US" sz="1200" dirty="0" smtClean="0">
                <a:solidFill>
                  <a:srgbClr val="FFFFFF"/>
                </a:solidFill>
              </a:rPr>
              <a:t>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1386" y="1881117"/>
            <a:ext cx="998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380 000 </a:t>
            </a:r>
            <a:r>
              <a:rPr lang="en-US" sz="1200" dirty="0" err="1" smtClean="0">
                <a:solidFill>
                  <a:schemeClr val="bg1"/>
                </a:solidFill>
              </a:rPr>
              <a:t>jr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6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609398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  <a:endParaRPr lang="en-US" dirty="0"/>
          </a:p>
        </p:txBody>
      </p:sp>
      <p:pic>
        <p:nvPicPr>
          <p:cNvPr id="4" name="Picture 3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" t="7959" r="6102" b="2750"/>
          <a:stretch/>
        </p:blipFill>
        <p:spPr bwMode="auto">
          <a:xfrm>
            <a:off x="4278827" y="2142291"/>
            <a:ext cx="4725023" cy="465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932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dshift_expanding_universe_perspectiv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7" y="3749522"/>
            <a:ext cx="4854298" cy="28073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936189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</a:p>
          <a:p>
            <a:endParaRPr lang="en-US" dirty="0"/>
          </a:p>
          <a:p>
            <a:r>
              <a:rPr lang="en-US" dirty="0" smtClean="0"/>
              <a:t>Lang </a:t>
            </a:r>
            <a:r>
              <a:rPr lang="en-US" dirty="0" err="1" smtClean="0"/>
              <a:t>geleden</a:t>
            </a:r>
            <a:r>
              <a:rPr lang="en-US" dirty="0" smtClean="0"/>
              <a:t>, </a:t>
            </a:r>
            <a:r>
              <a:rPr lang="en-US" dirty="0" err="1" smtClean="0"/>
              <a:t>dus</a:t>
            </a:r>
            <a:r>
              <a:rPr lang="en-US" dirty="0" smtClean="0"/>
              <a:t> … 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lvl="1">
              <a:buFont typeface="Wingdings" charset="2"/>
              <a:buChar char="Ø"/>
            </a:pPr>
            <a:r>
              <a:rPr lang="en-US" dirty="0" smtClean="0"/>
              <a:t>nu </a:t>
            </a:r>
            <a:r>
              <a:rPr lang="en-US" dirty="0" err="1" smtClean="0"/>
              <a:t>ver</a:t>
            </a:r>
            <a:r>
              <a:rPr lang="en-US" dirty="0" smtClean="0"/>
              <a:t> </a:t>
            </a:r>
            <a:r>
              <a:rPr lang="en-US" dirty="0" err="1" smtClean="0"/>
              <a:t>weg</a:t>
            </a:r>
            <a:endParaRPr lang="en-US" dirty="0" smtClean="0"/>
          </a:p>
          <a:p>
            <a:pPr lvl="2">
              <a:buFont typeface="Wingdings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beweegt</a:t>
            </a:r>
            <a:r>
              <a:rPr lang="en-US" dirty="0" smtClean="0"/>
              <a:t> </a:t>
            </a:r>
            <a:r>
              <a:rPr lang="en-US" dirty="0" err="1" smtClean="0"/>
              <a:t>snel</a:t>
            </a:r>
            <a:r>
              <a:rPr lang="en-US" dirty="0" smtClean="0"/>
              <a:t> van </a:t>
            </a:r>
            <a:r>
              <a:rPr lang="en-US" dirty="0" err="1" smtClean="0"/>
              <a:t>ons</a:t>
            </a:r>
            <a:r>
              <a:rPr lang="en-US" dirty="0" smtClean="0"/>
              <a:t> </a:t>
            </a:r>
            <a:r>
              <a:rPr lang="en-US" dirty="0" err="1" smtClean="0"/>
              <a:t>af</a:t>
            </a:r>
            <a:r>
              <a:rPr lang="en-US" dirty="0" smtClean="0"/>
              <a:t> </a:t>
            </a:r>
          </a:p>
          <a:p>
            <a:pPr lvl="3">
              <a:buFont typeface="Wingdings" charset="2"/>
              <a:buChar char="Ø"/>
            </a:pPr>
            <a:r>
              <a:rPr lang="en-US" sz="1800" dirty="0" smtClean="0"/>
              <a:t> </a:t>
            </a:r>
            <a:r>
              <a:rPr lang="en-US" sz="1800" dirty="0" err="1" smtClean="0"/>
              <a:t>lange</a:t>
            </a:r>
            <a:r>
              <a:rPr lang="en-US" sz="1800" dirty="0" smtClean="0"/>
              <a:t> </a:t>
            </a:r>
            <a:r>
              <a:rPr lang="en-US" sz="1800" dirty="0" err="1" smtClean="0"/>
              <a:t>golflengte</a:t>
            </a:r>
            <a:endParaRPr lang="en-US" sz="1800" dirty="0" smtClean="0"/>
          </a:p>
          <a:p>
            <a:pPr lvl="4">
              <a:buFont typeface="Wingdings" charset="2"/>
              <a:buChar char="Ø"/>
            </a:pPr>
            <a:r>
              <a:rPr lang="en-US" sz="1800" dirty="0" smtClean="0"/>
              <a:t> </a:t>
            </a:r>
            <a:r>
              <a:rPr lang="en-US" sz="1800" dirty="0" smtClean="0"/>
              <a:t>radio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03199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mb-sphere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75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err="1" smtClean="0"/>
              <a:t>Alles</a:t>
            </a:r>
            <a:r>
              <a:rPr lang="en-GB" sz="3200" b="0" dirty="0" smtClean="0"/>
              <a:t> en </a:t>
            </a:r>
            <a:r>
              <a:rPr lang="en-GB" sz="3200" b="0" dirty="0" err="1" smtClean="0"/>
              <a:t>niks</a:t>
            </a:r>
            <a:r>
              <a:rPr lang="en-GB" sz="3200" b="0" dirty="0" smtClean="0"/>
              <a:t>!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2474524"/>
          </a:xfrm>
        </p:spPr>
        <p:txBody>
          <a:bodyPr/>
          <a:lstStyle/>
          <a:p>
            <a:r>
              <a:rPr lang="nl-NL" sz="2400" dirty="0" smtClean="0"/>
              <a:t>De oerknal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r>
              <a:rPr lang="nl-NL" sz="2400" dirty="0" smtClean="0"/>
              <a:t>De oerknal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nzias-wils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577" y="2491615"/>
            <a:ext cx="3538042" cy="32536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2936189"/>
          </a:xfrm>
        </p:spPr>
        <p:txBody>
          <a:bodyPr/>
          <a:lstStyle/>
          <a:p>
            <a:r>
              <a:rPr lang="en-US" dirty="0" smtClean="0"/>
              <a:t>Na 380 000 </a:t>
            </a:r>
            <a:r>
              <a:rPr lang="en-US" dirty="0" err="1" smtClean="0"/>
              <a:t>jaar</a:t>
            </a:r>
            <a:r>
              <a:rPr lang="en-US" dirty="0" smtClean="0"/>
              <a:t>: </a:t>
            </a:r>
            <a:r>
              <a:rPr lang="en-US" dirty="0" err="1" smtClean="0"/>
              <a:t>heelal</a:t>
            </a:r>
            <a:r>
              <a:rPr lang="en-US" dirty="0" smtClean="0"/>
              <a:t> </a:t>
            </a:r>
            <a:r>
              <a:rPr lang="en-US" dirty="0" err="1" smtClean="0"/>
              <a:t>werd</a:t>
            </a:r>
            <a:r>
              <a:rPr lang="en-US" dirty="0" smtClean="0"/>
              <a:t> </a:t>
            </a:r>
            <a:r>
              <a:rPr lang="en-US" dirty="0" err="1" smtClean="0"/>
              <a:t>doorzichtig</a:t>
            </a:r>
            <a:r>
              <a:rPr lang="en-US" dirty="0" smtClean="0"/>
              <a:t>!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2"/>
              <a:buChar char="Ø"/>
            </a:pPr>
            <a:r>
              <a:rPr lang="en-US" dirty="0" smtClean="0"/>
              <a:t>Radio! (</a:t>
            </a:r>
            <a:r>
              <a:rPr lang="en-US" dirty="0" err="1" smtClean="0"/>
              <a:t>Golflengte</a:t>
            </a:r>
            <a:r>
              <a:rPr lang="en-US" dirty="0" smtClean="0"/>
              <a:t> 7,35cm = </a:t>
            </a:r>
            <a:r>
              <a:rPr lang="en-US" dirty="0"/>
              <a:t>160.4 </a:t>
            </a:r>
            <a:r>
              <a:rPr lang="en-US" dirty="0" smtClean="0"/>
              <a:t>GHz)</a:t>
            </a:r>
          </a:p>
          <a:p>
            <a:pPr>
              <a:buFont typeface="Wingdings" charset="2"/>
              <a:buChar char="Ø"/>
            </a:pPr>
            <a:endParaRPr lang="en-US" dirty="0"/>
          </a:p>
          <a:p>
            <a:pPr>
              <a:buFont typeface="Wingdings" charset="2"/>
              <a:buChar char="Ø"/>
            </a:pPr>
            <a:r>
              <a:rPr lang="en-US" dirty="0" err="1" smtClean="0"/>
              <a:t>Ontdekking</a:t>
            </a:r>
            <a:r>
              <a:rPr lang="en-US" dirty="0" smtClean="0"/>
              <a:t> in 1964</a:t>
            </a:r>
          </a:p>
          <a:p>
            <a:pPr>
              <a:buFont typeface="Wingdings" charset="2"/>
              <a:buChar char="Ø"/>
            </a:pPr>
            <a:endParaRPr lang="en-US" dirty="0"/>
          </a:p>
          <a:p>
            <a:pPr>
              <a:buFont typeface="Wingdings" charset="2"/>
              <a:buChar char="Ø"/>
            </a:pPr>
            <a:r>
              <a:rPr lang="en-US" dirty="0" smtClean="0"/>
              <a:t>Nobel prizes 1978, 2006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110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7927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3268588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Waar</a:t>
            </a:r>
            <a:r>
              <a:rPr lang="en-US" dirty="0" smtClean="0"/>
              <a:t> is </a:t>
            </a:r>
            <a:r>
              <a:rPr lang="en-US" dirty="0" err="1" smtClean="0"/>
              <a:t>alle</a:t>
            </a:r>
            <a:r>
              <a:rPr lang="en-US" dirty="0" smtClean="0"/>
              <a:t> anti-</a:t>
            </a:r>
            <a:r>
              <a:rPr lang="en-US" dirty="0" err="1" smtClean="0"/>
              <a:t>materie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gebleven</a:t>
            </a:r>
            <a:r>
              <a:rPr lang="en-US" dirty="0" smtClean="0"/>
              <a:t> !?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5" name="Picture 4" descr="BigBangHistor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4" t="57943" r="16034"/>
          <a:stretch/>
        </p:blipFill>
        <p:spPr>
          <a:xfrm>
            <a:off x="4208768" y="4146828"/>
            <a:ext cx="4890276" cy="268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90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00110"/>
          </a:xfrm>
        </p:spPr>
        <p:txBody>
          <a:bodyPr/>
          <a:lstStyle/>
          <a:p>
            <a:r>
              <a:rPr lang="en-US" dirty="0" smtClean="0"/>
              <a:t>Big Bang: 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4265785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808080"/>
                </a:solidFill>
              </a:rPr>
              <a:t>Waar</a:t>
            </a:r>
            <a:r>
              <a:rPr lang="en-US" dirty="0" smtClean="0">
                <a:solidFill>
                  <a:srgbClr val="808080"/>
                </a:solidFill>
              </a:rPr>
              <a:t> is </a:t>
            </a:r>
            <a:r>
              <a:rPr lang="en-US" dirty="0" err="1" smtClean="0">
                <a:solidFill>
                  <a:srgbClr val="808080"/>
                </a:solidFill>
              </a:rPr>
              <a:t>alle</a:t>
            </a:r>
            <a:r>
              <a:rPr lang="en-US" dirty="0" smtClean="0">
                <a:solidFill>
                  <a:srgbClr val="808080"/>
                </a:solidFill>
              </a:rPr>
              <a:t> anti-</a:t>
            </a:r>
            <a:r>
              <a:rPr lang="en-US" dirty="0" err="1" smtClean="0">
                <a:solidFill>
                  <a:srgbClr val="808080"/>
                </a:solidFill>
              </a:rPr>
              <a:t>materie</a:t>
            </a:r>
            <a:r>
              <a:rPr lang="en-US" dirty="0" smtClean="0">
                <a:solidFill>
                  <a:srgbClr val="80808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808080"/>
                </a:solidFill>
              </a:rPr>
              <a:t>   </a:t>
            </a:r>
            <a:r>
              <a:rPr lang="en-US" dirty="0" err="1" smtClean="0">
                <a:solidFill>
                  <a:srgbClr val="808080"/>
                </a:solidFill>
              </a:rPr>
              <a:t>gebleven</a:t>
            </a:r>
            <a:r>
              <a:rPr lang="en-US" dirty="0" smtClean="0">
                <a:solidFill>
                  <a:srgbClr val="808080"/>
                </a:solidFill>
              </a:rPr>
              <a:t> !?</a:t>
            </a:r>
          </a:p>
          <a:p>
            <a:endParaRPr lang="en-US" dirty="0"/>
          </a:p>
          <a:p>
            <a:r>
              <a:rPr lang="en-US" dirty="0" err="1" smtClean="0"/>
              <a:t>Heelal</a:t>
            </a:r>
            <a:r>
              <a:rPr lang="en-US" dirty="0" smtClean="0"/>
              <a:t> is </a:t>
            </a:r>
            <a:r>
              <a:rPr lang="en-US" dirty="0" err="1" smtClean="0"/>
              <a:t>te</a:t>
            </a:r>
            <a:r>
              <a:rPr lang="en-US" dirty="0" smtClean="0"/>
              <a:t> “plat” !?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21123" y="4383501"/>
            <a:ext cx="8353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32119"/>
                </a:solidFill>
                <a:latin typeface="Verdana" pitchFamily="34" charset="0"/>
              </a:defRPr>
            </a:lvl9pPr>
          </a:lstStyle>
          <a:p>
            <a:r>
              <a:rPr lang="en-US" dirty="0" smtClean="0"/>
              <a:t>Maar:</a:t>
            </a:r>
            <a:endParaRPr lang="en-US" dirty="0"/>
          </a:p>
        </p:txBody>
      </p:sp>
      <p:pic>
        <p:nvPicPr>
          <p:cNvPr id="5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" r="3157" b="6985"/>
          <a:stretch>
            <a:fillRect/>
          </a:stretch>
        </p:blipFill>
        <p:spPr bwMode="auto">
          <a:xfrm>
            <a:off x="5703963" y="2885798"/>
            <a:ext cx="3101370" cy="380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5065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ap_geometr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r="1920"/>
          <a:stretch/>
        </p:blipFill>
        <p:spPr>
          <a:xfrm>
            <a:off x="1" y="0"/>
            <a:ext cx="9144000" cy="687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44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i="1" dirty="0" smtClean="0"/>
              <a:t>begin</a:t>
            </a:r>
            <a:r>
              <a:rPr lang="en-US" dirty="0" smtClean="0"/>
              <a:t> van de Big Bang … “</a:t>
            </a:r>
            <a:r>
              <a:rPr lang="en-US" dirty="0" err="1" smtClean="0"/>
              <a:t>Inflatie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Picture 3" descr="gu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191" y="2216727"/>
            <a:ext cx="3979718" cy="46478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545" y="6096000"/>
            <a:ext cx="1944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Prof. Alan </a:t>
            </a:r>
            <a:r>
              <a:rPr lang="en-US" dirty="0" err="1" smtClean="0"/>
              <a:t>Guth</a:t>
            </a:r>
            <a:endParaRPr lang="en-US" dirty="0" smtClean="0"/>
          </a:p>
          <a:p>
            <a:r>
              <a:rPr lang="en-US" dirty="0" smtClean="0"/>
              <a:t>1980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933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i="1" dirty="0" smtClean="0"/>
              <a:t>begin</a:t>
            </a:r>
            <a:r>
              <a:rPr lang="en-US" dirty="0" smtClean="0"/>
              <a:t> van de Big Bang … “</a:t>
            </a:r>
            <a:r>
              <a:rPr lang="en-US" dirty="0" err="1" smtClean="0"/>
              <a:t>Inflatie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Picture 3" descr="gu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191" y="2216727"/>
            <a:ext cx="3979718" cy="46478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545" y="6096000"/>
            <a:ext cx="1944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Prof. Alan </a:t>
            </a:r>
            <a:r>
              <a:rPr lang="en-US" dirty="0" err="1" smtClean="0"/>
              <a:t>Guth</a:t>
            </a:r>
            <a:endParaRPr lang="en-US" dirty="0" smtClean="0"/>
          </a:p>
          <a:p>
            <a:r>
              <a:rPr lang="en-US" dirty="0" smtClean="0"/>
              <a:t>1980</a:t>
            </a:r>
            <a:endParaRPr lang="en-US" dirty="0"/>
          </a:p>
        </p:txBody>
      </p:sp>
      <p:pic>
        <p:nvPicPr>
          <p:cNvPr id="3" name="Picture 2" descr="Logbook_Dec-Jan2004-05_Head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/>
        </p:blipFill>
        <p:spPr>
          <a:xfrm>
            <a:off x="127000" y="1221940"/>
            <a:ext cx="8890000" cy="491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85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i="1" dirty="0" smtClean="0"/>
              <a:t>begin</a:t>
            </a:r>
            <a:r>
              <a:rPr lang="en-US" dirty="0" smtClean="0"/>
              <a:t> van de Big Bang … “</a:t>
            </a:r>
            <a:r>
              <a:rPr lang="en-US" dirty="0" err="1" smtClean="0"/>
              <a:t>Inflatie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212400"/>
            <a:ext cx="8326967" cy="1862048"/>
          </a:xfrm>
        </p:spPr>
        <p:txBody>
          <a:bodyPr/>
          <a:lstStyle/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sz="2000" dirty="0" err="1" smtClean="0">
                <a:latin typeface="Arial" charset="0"/>
              </a:rPr>
              <a:t>Energie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bron</a:t>
            </a:r>
            <a:r>
              <a:rPr lang="en-US" sz="2000" dirty="0" smtClean="0">
                <a:latin typeface="Arial" charset="0"/>
              </a:rPr>
              <a:t>:	vacuum </a:t>
            </a:r>
            <a:r>
              <a:rPr lang="en-US" sz="2000" dirty="0" err="1" smtClean="0">
                <a:latin typeface="Arial" charset="0"/>
              </a:rPr>
              <a:t>energie</a:t>
            </a:r>
            <a:endParaRPr lang="en-US" sz="2000" dirty="0" smtClean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sz="2000" dirty="0" err="1" smtClean="0">
                <a:latin typeface="Arial" charset="0"/>
              </a:rPr>
              <a:t>Afmeting</a:t>
            </a:r>
            <a:r>
              <a:rPr lang="en-US" sz="2000" dirty="0" smtClean="0">
                <a:latin typeface="Arial" charset="0"/>
              </a:rPr>
              <a:t>:		10</a:t>
            </a:r>
            <a:r>
              <a:rPr lang="en-US" sz="2000" baseline="30000" dirty="0">
                <a:latin typeface="Arial" charset="0"/>
              </a:rPr>
              <a:t>-30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smtClean="0">
                <a:latin typeface="Arial" charset="0"/>
              </a:rPr>
              <a:t>m</a:t>
            </a:r>
            <a:endParaRPr lang="en-US" sz="2000" dirty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sz="2000" dirty="0" err="1" smtClean="0">
                <a:latin typeface="Arial" charset="0"/>
              </a:rPr>
              <a:t>Duur</a:t>
            </a:r>
            <a:r>
              <a:rPr lang="en-US" sz="2000" dirty="0" smtClean="0">
                <a:latin typeface="Arial" charset="0"/>
              </a:rPr>
              <a:t>:		10</a:t>
            </a:r>
            <a:r>
              <a:rPr lang="en-US" sz="2000" baseline="30000" dirty="0">
                <a:latin typeface="Arial" charset="0"/>
              </a:rPr>
              <a:t>-36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smtClean="0">
                <a:latin typeface="Arial" charset="0"/>
              </a:rPr>
              <a:t>s</a:t>
            </a:r>
            <a:endParaRPr lang="en-US" sz="2000" dirty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sz="2000" dirty="0" err="1">
                <a:latin typeface="Arial" charset="0"/>
              </a:rPr>
              <a:t>E</a:t>
            </a:r>
            <a:r>
              <a:rPr lang="en-US" sz="2000" dirty="0" err="1" smtClean="0">
                <a:latin typeface="Arial" charset="0"/>
              </a:rPr>
              <a:t>xpansie</a:t>
            </a:r>
            <a:r>
              <a:rPr lang="en-US" sz="2000" dirty="0" smtClean="0">
                <a:latin typeface="Arial" charset="0"/>
              </a:rPr>
              <a:t> factor:	10</a:t>
            </a:r>
            <a:r>
              <a:rPr lang="en-US" sz="2000" baseline="30000" dirty="0" smtClean="0">
                <a:latin typeface="Arial" charset="0"/>
              </a:rPr>
              <a:t>30</a:t>
            </a: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endParaRPr lang="en-US" sz="2000" baseline="30000" dirty="0">
              <a:latin typeface="Arial" charset="0"/>
            </a:endParaRPr>
          </a:p>
          <a:p>
            <a:pPr>
              <a:lnSpc>
                <a:spcPct val="90000"/>
              </a:lnSpc>
              <a:buFont typeface="Wingdings" charset="2"/>
              <a:buChar char="Ø"/>
            </a:pPr>
            <a:r>
              <a:rPr lang="en-US" sz="2000" dirty="0" smtClean="0">
                <a:latin typeface="Arial" charset="0"/>
              </a:rPr>
              <a:t>“</a:t>
            </a:r>
            <a:r>
              <a:rPr lang="en-US" sz="2000" dirty="0" err="1" smtClean="0">
                <a:latin typeface="Arial" charset="0"/>
              </a:rPr>
              <a:t>Voorspelt</a:t>
            </a:r>
            <a:r>
              <a:rPr lang="en-US" sz="2000" dirty="0" smtClean="0">
                <a:latin typeface="Arial" charset="0"/>
              </a:rPr>
              <a:t>” </a:t>
            </a:r>
            <a:r>
              <a:rPr lang="en-US" sz="2000" dirty="0" err="1">
                <a:latin typeface="Arial" charset="0"/>
              </a:rPr>
              <a:t>homogeen</a:t>
            </a:r>
            <a:r>
              <a:rPr lang="en-US" sz="2000" dirty="0">
                <a:latin typeface="Arial" charset="0"/>
              </a:rPr>
              <a:t>, plat en </a:t>
            </a:r>
            <a:r>
              <a:rPr lang="en-US" sz="2000" dirty="0" err="1">
                <a:latin typeface="Arial" charset="0"/>
              </a:rPr>
              <a:t>groot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uitdijend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heelal</a:t>
            </a:r>
            <a:endParaRPr lang="en-US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800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 </a:t>
            </a:r>
            <a:r>
              <a:rPr lang="en-US" i="1" dirty="0" smtClean="0"/>
              <a:t>begin</a:t>
            </a:r>
            <a:r>
              <a:rPr lang="en-US" dirty="0" smtClean="0"/>
              <a:t> van de Big Bang … “</a:t>
            </a:r>
            <a:r>
              <a:rPr lang="en-US" dirty="0" err="1" smtClean="0"/>
              <a:t>Inflatie</a:t>
            </a:r>
            <a:r>
              <a:rPr lang="en-US" dirty="0" smtClean="0"/>
              <a:t>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212400"/>
            <a:ext cx="8326967" cy="1800493"/>
          </a:xfrm>
        </p:spPr>
        <p:txBody>
          <a:bodyPr/>
          <a:lstStyle/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dirty="0" err="1" smtClean="0">
                <a:latin typeface="Arial" charset="0"/>
              </a:rPr>
              <a:t>Energie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bron</a:t>
            </a:r>
            <a:r>
              <a:rPr lang="en-US" dirty="0" smtClean="0">
                <a:latin typeface="Arial" charset="0"/>
              </a:rPr>
              <a:t>:	vacuum </a:t>
            </a:r>
            <a:r>
              <a:rPr lang="en-US" dirty="0" err="1" smtClean="0">
                <a:latin typeface="Arial" charset="0"/>
              </a:rPr>
              <a:t>energie</a:t>
            </a:r>
            <a:endParaRPr lang="en-US" dirty="0" smtClean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dirty="0" err="1" smtClean="0">
                <a:latin typeface="Arial" charset="0"/>
              </a:rPr>
              <a:t>Afmeting</a:t>
            </a:r>
            <a:r>
              <a:rPr lang="en-US" dirty="0" smtClean="0">
                <a:latin typeface="Arial" charset="0"/>
              </a:rPr>
              <a:t>:		10</a:t>
            </a:r>
            <a:r>
              <a:rPr lang="en-US" baseline="30000" dirty="0">
                <a:latin typeface="Arial" charset="0"/>
              </a:rPr>
              <a:t>-30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m</a:t>
            </a:r>
            <a:endParaRPr lang="en-US" dirty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dirty="0" err="1" smtClean="0">
                <a:latin typeface="Arial" charset="0"/>
              </a:rPr>
              <a:t>Duur</a:t>
            </a:r>
            <a:r>
              <a:rPr lang="en-US" dirty="0" smtClean="0">
                <a:latin typeface="Arial" charset="0"/>
              </a:rPr>
              <a:t>:		10</a:t>
            </a:r>
            <a:r>
              <a:rPr lang="en-US" baseline="30000" dirty="0">
                <a:latin typeface="Arial" charset="0"/>
              </a:rPr>
              <a:t>-36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s</a:t>
            </a:r>
            <a:endParaRPr lang="en-US" dirty="0">
              <a:latin typeface="Arial" charset="0"/>
            </a:endParaRPr>
          </a:p>
          <a:p>
            <a:pPr lvl="1">
              <a:lnSpc>
                <a:spcPct val="90000"/>
              </a:lnSpc>
              <a:buFont typeface="Wingdings" charset="2"/>
              <a:buChar char="§"/>
            </a:pPr>
            <a:r>
              <a:rPr lang="en-US" dirty="0" err="1">
                <a:latin typeface="Arial" charset="0"/>
              </a:rPr>
              <a:t>E</a:t>
            </a:r>
            <a:r>
              <a:rPr lang="en-US" dirty="0" err="1" smtClean="0">
                <a:latin typeface="Arial" charset="0"/>
              </a:rPr>
              <a:t>xpansie</a:t>
            </a:r>
            <a:r>
              <a:rPr lang="en-US" dirty="0" smtClean="0">
                <a:latin typeface="Arial" charset="0"/>
              </a:rPr>
              <a:t> factor:	10</a:t>
            </a:r>
            <a:r>
              <a:rPr lang="en-US" baseline="30000" dirty="0" smtClean="0">
                <a:latin typeface="Arial" charset="0"/>
              </a:rPr>
              <a:t>30</a:t>
            </a:r>
            <a:endParaRPr lang="en-US" baseline="30000" dirty="0">
              <a:latin typeface="Arial" charset="0"/>
            </a:endParaRPr>
          </a:p>
          <a:p>
            <a:pPr>
              <a:lnSpc>
                <a:spcPct val="90000"/>
              </a:lnSpc>
              <a:buFont typeface="Wingdings" charset="2"/>
              <a:buChar char="Ø"/>
            </a:pPr>
            <a:r>
              <a:rPr lang="en-US" dirty="0" err="1">
                <a:latin typeface="Arial" charset="0"/>
              </a:rPr>
              <a:t>Voorspelt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homogeen</a:t>
            </a:r>
            <a:r>
              <a:rPr lang="en-US" dirty="0">
                <a:latin typeface="Arial" charset="0"/>
              </a:rPr>
              <a:t>, plat en </a:t>
            </a:r>
            <a:r>
              <a:rPr lang="en-US" dirty="0" err="1">
                <a:latin typeface="Arial" charset="0"/>
              </a:rPr>
              <a:t>groot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uitdijend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heelal</a:t>
            </a:r>
            <a:endParaRPr lang="en-US" dirty="0">
              <a:latin typeface="Arial" charset="0"/>
            </a:endParaRPr>
          </a:p>
          <a:p>
            <a:endParaRPr lang="en-US" dirty="0"/>
          </a:p>
        </p:txBody>
      </p:sp>
      <p:pic>
        <p:nvPicPr>
          <p:cNvPr id="4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" t="6549" r="5469" b="10918"/>
          <a:stretch>
            <a:fillRect/>
          </a:stretch>
        </p:blipFill>
        <p:spPr bwMode="auto">
          <a:xfrm>
            <a:off x="611188" y="4320865"/>
            <a:ext cx="42481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660" y="3887478"/>
            <a:ext cx="295275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4" descr="CMB-pol-patch"/>
          <p:cNvSpPr>
            <a:spLocks noChangeArrowheads="1"/>
          </p:cNvSpPr>
          <p:nvPr/>
        </p:nvSpPr>
        <p:spPr bwMode="auto">
          <a:xfrm>
            <a:off x="3852863" y="4968565"/>
            <a:ext cx="935037" cy="287338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 flipV="1">
            <a:off x="3852863" y="4176403"/>
            <a:ext cx="43180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 flipH="1" flipV="1">
            <a:off x="4284663" y="4176403"/>
            <a:ext cx="50323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339975" y="6408428"/>
            <a:ext cx="1049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D1C24"/>
                </a:solidFill>
              </a:rPr>
              <a:t>10</a:t>
            </a:r>
            <a:r>
              <a:rPr lang="en-US" baseline="30000" dirty="0">
                <a:solidFill>
                  <a:srgbClr val="ED1C24"/>
                </a:solidFill>
              </a:rPr>
              <a:t>-30</a:t>
            </a:r>
            <a:r>
              <a:rPr lang="en-US" dirty="0">
                <a:solidFill>
                  <a:srgbClr val="ED1C24"/>
                </a:solidFill>
              </a:rPr>
              <a:t> m</a:t>
            </a: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4787900" y="4895540"/>
            <a:ext cx="979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D1C24"/>
                </a:solidFill>
              </a:rPr>
              <a:t>10</a:t>
            </a:r>
            <a:r>
              <a:rPr lang="en-US" baseline="30000" dirty="0">
                <a:solidFill>
                  <a:srgbClr val="ED1C24"/>
                </a:solidFill>
              </a:rPr>
              <a:t>26</a:t>
            </a:r>
            <a:r>
              <a:rPr lang="en-US" dirty="0">
                <a:solidFill>
                  <a:srgbClr val="ED1C24"/>
                </a:solidFill>
              </a:rPr>
              <a:t> m</a:t>
            </a: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3203575" y="3744603"/>
            <a:ext cx="2279650" cy="379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err="1">
                <a:solidFill>
                  <a:srgbClr val="ED1C24"/>
                </a:solidFill>
              </a:rPr>
              <a:t>Ons</a:t>
            </a:r>
            <a:r>
              <a:rPr lang="en-US" dirty="0">
                <a:solidFill>
                  <a:srgbClr val="ED1C24"/>
                </a:solidFill>
              </a:rPr>
              <a:t> </a:t>
            </a:r>
            <a:r>
              <a:rPr lang="en-US" dirty="0" err="1">
                <a:solidFill>
                  <a:srgbClr val="ED1C24"/>
                </a:solidFill>
              </a:rPr>
              <a:t>zichtbare</a:t>
            </a:r>
            <a:r>
              <a:rPr lang="en-US" dirty="0">
                <a:solidFill>
                  <a:srgbClr val="ED1C24"/>
                </a:solidFill>
              </a:rPr>
              <a:t> </a:t>
            </a:r>
            <a:r>
              <a:rPr lang="en-US" dirty="0" err="1">
                <a:solidFill>
                  <a:srgbClr val="ED1C24"/>
                </a:solidFill>
              </a:rPr>
              <a:t>heelal</a:t>
            </a:r>
            <a:endParaRPr lang="en-US" dirty="0">
              <a:solidFill>
                <a:srgbClr val="ED1C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409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6781" y="1353299"/>
            <a:ext cx="3915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Big Bang: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5237" y="3119882"/>
            <a:ext cx="3059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Inflatie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32392" y="3119882"/>
            <a:ext cx="5111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Anti-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materie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733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73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6781" y="1353299"/>
            <a:ext cx="3915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Big Bang: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23292" y="4945442"/>
            <a:ext cx="2807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Higgs?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5237" y="3119882"/>
            <a:ext cx="3059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Inflatie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32392" y="3119882"/>
            <a:ext cx="5111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Anti-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materie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Bent Arrow 1"/>
          <p:cNvSpPr/>
          <p:nvPr/>
        </p:nvSpPr>
        <p:spPr>
          <a:xfrm rot="16200000">
            <a:off x="1362505" y="4670122"/>
            <a:ext cx="813816" cy="868680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Bent Arrow 6"/>
          <p:cNvSpPr/>
          <p:nvPr/>
        </p:nvSpPr>
        <p:spPr>
          <a:xfrm rot="16200000" flipV="1">
            <a:off x="5872834" y="4665230"/>
            <a:ext cx="813816" cy="865747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534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Pauze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58208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Machten van tien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695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u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278688" y="0"/>
            <a:ext cx="18653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Deeltjes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r" eaLnBrk="1" hangingPunct="1">
              <a:buFontTx/>
              <a:buNone/>
            </a:pPr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fysica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2505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Astronomie</a:t>
            </a:r>
          </a:p>
        </p:txBody>
      </p:sp>
    </p:spTree>
    <p:extLst>
      <p:ext uri="{BB962C8B-B14F-4D97-AF65-F5344CB8AC3E}">
        <p14:creationId xmlns:p14="http://schemas.microsoft.com/office/powerpoint/2010/main" val="35858161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594" y="230746"/>
            <a:ext cx="6150915" cy="64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/>
              <a:t>Waarom is het </a:t>
            </a:r>
            <a:r>
              <a:rPr lang="nl-NL" sz="2400" dirty="0" err="1" smtClean="0"/>
              <a:t>Higgs</a:t>
            </a:r>
            <a:r>
              <a:rPr lang="nl-NL" sz="2400" dirty="0" smtClean="0"/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469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" t="2132" r="8251" b="9496"/>
          <a:stretch>
            <a:fillRect/>
          </a:stretch>
        </p:blipFill>
        <p:spPr>
          <a:xfrm>
            <a:off x="2073499" y="66235"/>
            <a:ext cx="4921067" cy="6703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37892" y="103029"/>
            <a:ext cx="1711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Prof. P. </a:t>
            </a:r>
            <a:r>
              <a:rPr lang="nl-NL" dirty="0" err="1" smtClean="0">
                <a:solidFill>
                  <a:schemeClr val="bg1"/>
                </a:solidFill>
              </a:rPr>
              <a:t>Higgs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9233" y="5883496"/>
            <a:ext cx="398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 smtClean="0">
                <a:solidFill>
                  <a:schemeClr val="bg1"/>
                </a:solidFill>
              </a:rPr>
              <a:t>Wat zijn de regels voor subatomaire deeltjes?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07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6260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Beschrijving van gedrag van deeltjes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062" y="347730"/>
            <a:ext cx="3102131" cy="110799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Fotonen F</a:t>
            </a:r>
            <a:r>
              <a:rPr lang="nl-NL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</a:t>
            </a:r>
            <a:endParaRPr lang="nl-NL" sz="24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nl-NL" sz="1400" dirty="0" smtClean="0"/>
              <a:t>(Maxwell vergelijkingen! </a:t>
            </a:r>
          </a:p>
          <a:p>
            <a:r>
              <a:rPr lang="nl-NL" sz="1400" dirty="0" err="1" smtClean="0"/>
              <a:t>E-veld</a:t>
            </a:r>
            <a:r>
              <a:rPr lang="nl-NL" sz="1400" dirty="0" smtClean="0"/>
              <a:t>, </a:t>
            </a:r>
            <a:r>
              <a:rPr lang="nl-NL" sz="1400" dirty="0" err="1" smtClean="0"/>
              <a:t>B-veld</a:t>
            </a:r>
            <a:r>
              <a:rPr lang="nl-NL" sz="1400" dirty="0" smtClean="0"/>
              <a:t>, </a:t>
            </a:r>
          </a:p>
          <a:p>
            <a:r>
              <a:rPr lang="nl-NL" sz="1400" dirty="0" err="1" smtClean="0"/>
              <a:t>electro-magnetische</a:t>
            </a:r>
            <a:r>
              <a:rPr lang="nl-NL" sz="1400" dirty="0" smtClean="0"/>
              <a:t> golven, …) </a:t>
            </a:r>
            <a:endParaRPr lang="nl-NL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7082" y="1684999"/>
            <a:ext cx="3092787" cy="1015663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Deeltjes </a:t>
            </a:r>
            <a:r>
              <a:rPr lang="nl-N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nl-NL" sz="1400" dirty="0" smtClean="0"/>
              <a:t>(“gewone” materie, </a:t>
            </a:r>
            <a:r>
              <a:rPr lang="nl-NL" sz="1400" dirty="0" err="1" smtClean="0"/>
              <a:t>electronen</a:t>
            </a:r>
            <a:r>
              <a:rPr lang="nl-NL" sz="1400" dirty="0" smtClean="0"/>
              <a:t>, quarks, …)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933" y="2983625"/>
            <a:ext cx="3092787" cy="89255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Interacties    D</a:t>
            </a:r>
          </a:p>
          <a:p>
            <a:r>
              <a:rPr lang="nl-NL" sz="1400" dirty="0" smtClean="0"/>
              <a:t>(hoe de deeltjes elkaar “voelen”)</a:t>
            </a:r>
            <a:endParaRPr lang="nl-NL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866611" y="5376970"/>
            <a:ext cx="3092787" cy="707886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   </a:t>
            </a:r>
            <a:r>
              <a:rPr lang="nl-NL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83369" y="1043188"/>
            <a:ext cx="631065" cy="7856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ounded Rectangle 10"/>
          <p:cNvSpPr/>
          <p:nvPr/>
        </p:nvSpPr>
        <p:spPr>
          <a:xfrm>
            <a:off x="5020614" y="1903929"/>
            <a:ext cx="427149" cy="581982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ounded Rectangle 11"/>
          <p:cNvSpPr/>
          <p:nvPr/>
        </p:nvSpPr>
        <p:spPr>
          <a:xfrm>
            <a:off x="5482110" y="1901780"/>
            <a:ext cx="427149" cy="583843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ounded Rectangle 13"/>
          <p:cNvSpPr/>
          <p:nvPr/>
        </p:nvSpPr>
        <p:spPr>
          <a:xfrm>
            <a:off x="6244108" y="3307724"/>
            <a:ext cx="530180" cy="633211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Curved Connector 15"/>
          <p:cNvCxnSpPr>
            <a:endCxn id="8" idx="1"/>
          </p:cNvCxnSpPr>
          <p:nvPr/>
        </p:nvCxnSpPr>
        <p:spPr>
          <a:xfrm rot="5400000">
            <a:off x="5116368" y="4601027"/>
            <a:ext cx="1880130" cy="379643"/>
          </a:xfrm>
          <a:prstGeom prst="curvedConnector4">
            <a:avLst>
              <a:gd name="adj1" fmla="val 4967"/>
              <a:gd name="adj2" fmla="val 329832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296993" y="1146220"/>
            <a:ext cx="2099255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284113" y="2047741"/>
            <a:ext cx="1725770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15"/>
          <p:cNvCxnSpPr/>
          <p:nvPr/>
        </p:nvCxnSpPr>
        <p:spPr>
          <a:xfrm rot="10800000" flipV="1">
            <a:off x="3296995" y="2485622"/>
            <a:ext cx="2202285" cy="1133339"/>
          </a:xfrm>
          <a:prstGeom prst="curvedConnector3">
            <a:avLst>
              <a:gd name="adj1" fmla="val 61111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0473" y="5821251"/>
            <a:ext cx="5869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Helft van de mok gaat over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9648" y="2582219"/>
            <a:ext cx="2801157" cy="1384474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326967" cy="1144929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91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38665" y="6130343"/>
            <a:ext cx="4305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Te koop in de CERN winkel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Massa?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59866"/>
            <a:ext cx="6252155" cy="3268587"/>
          </a:xfrm>
        </p:spPr>
        <p:txBody>
          <a:bodyPr/>
          <a:lstStyle/>
          <a:p>
            <a:r>
              <a:rPr lang="nl-NL" dirty="0" smtClean="0"/>
              <a:t>Massa is “wisselkoers” tussen kracht en versnelling</a:t>
            </a:r>
          </a:p>
          <a:p>
            <a:pPr>
              <a:buNone/>
            </a:pPr>
            <a:r>
              <a:rPr lang="nl-NL" dirty="0" smtClean="0"/>
              <a:t>	Maar…  wat </a:t>
            </a:r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nl-NL" dirty="0" smtClean="0"/>
              <a:t> het?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Massa is energie</a:t>
            </a:r>
          </a:p>
          <a:p>
            <a:pPr>
              <a:buNone/>
            </a:pPr>
            <a:r>
              <a:rPr lang="nl-NL" dirty="0" smtClean="0"/>
              <a:t>	Maar… waar komt het </a:t>
            </a:r>
            <a:r>
              <a:rPr lang="nl-NL" b="1" i="1" dirty="0" smtClean="0"/>
              <a:t>vandaan</a:t>
            </a:r>
            <a:r>
              <a:rPr lang="nl-NL" dirty="0" smtClean="0"/>
              <a:t>?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 is wrijving met </a:t>
            </a:r>
            <a:r>
              <a:rPr lang="nl-N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r>
              <a:rPr lang="nl-N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veld!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84" y="1042179"/>
            <a:ext cx="1532284" cy="16237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2845" y="1658466"/>
            <a:ext cx="289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F 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a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9179" y="3343466"/>
            <a:ext cx="323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E 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= </a:t>
            </a:r>
            <a:r>
              <a:rPr lang="nl-NL" altLang="nl-NL" sz="4000" b="1" dirty="0">
                <a:ea typeface="MS PGothic" pitchFamily="34" charset="-128"/>
              </a:rPr>
              <a:t>m</a:t>
            </a:r>
            <a:r>
              <a:rPr lang="nl-NL" altLang="nl-NL" sz="4000" b="1" dirty="0">
                <a:solidFill>
                  <a:srgbClr val="000000"/>
                </a:solidFill>
                <a:ea typeface="MS PGothic" pitchFamily="34" charset="-128"/>
              </a:rPr>
              <a:t> x 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c</a:t>
            </a:r>
            <a:r>
              <a:rPr lang="nl-NL" altLang="nl-NL" sz="4000" b="1" baseline="30000" dirty="0" smtClean="0">
                <a:solidFill>
                  <a:srgbClr val="000000"/>
                </a:solidFill>
                <a:ea typeface="MS PGothic" pitchFamily="34" charset="-128"/>
              </a:rPr>
              <a:t>2</a:t>
            </a:r>
            <a:endParaRPr lang="nl-NL" altLang="nl-NL" sz="40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8546" y="5144370"/>
            <a:ext cx="2597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nl-NL" altLang="nl-NL" sz="4000" b="1" dirty="0" smtClean="0">
                <a:ea typeface="MS PGothic" pitchFamily="34" charset="-128"/>
              </a:rPr>
              <a:t>m</a:t>
            </a:r>
            <a:r>
              <a:rPr lang="nl-NL" altLang="nl-NL" sz="4000" b="1" dirty="0" smtClean="0">
                <a:solidFill>
                  <a:srgbClr val="000000"/>
                </a:solidFill>
                <a:ea typeface="MS PGothic" pitchFamily="34" charset="-128"/>
              </a:rPr>
              <a:t>:  </a:t>
            </a:r>
            <a:r>
              <a:rPr lang="nl-NL" altLang="nl-NL" sz="5400" b="1" dirty="0" smtClean="0">
                <a:solidFill>
                  <a:srgbClr val="000000"/>
                </a:solidFill>
                <a:ea typeface="MS PGothic" pitchFamily="34" charset="-128"/>
                <a:sym typeface="Symbol"/>
              </a:rPr>
              <a:t></a:t>
            </a:r>
            <a:endParaRPr lang="nl-NL" altLang="nl-NL" sz="5400" b="1" baseline="30000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0747"/>
          <a:stretch>
            <a:fillRect/>
          </a:stretch>
        </p:blipFill>
        <p:spPr bwMode="auto">
          <a:xfrm>
            <a:off x="7521262" y="2809108"/>
            <a:ext cx="1506826" cy="18659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"/>
          <a:stretch>
            <a:fillRect/>
          </a:stretch>
        </p:blipFill>
        <p:spPr bwMode="auto">
          <a:xfrm>
            <a:off x="7533187" y="4827453"/>
            <a:ext cx="1488927" cy="19275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69743" y="2434107"/>
            <a:ext cx="853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Newton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0474" y="4441083"/>
            <a:ext cx="878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Einstein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0475" y="651456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Higgs</a:t>
            </a:r>
            <a:endParaRPr lang="nl-NL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3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3" y="1357256"/>
            <a:ext cx="8950817" cy="54234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0763" y="-3783"/>
            <a:ext cx="8353177" cy="170379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kumimoji="0" lang="nl-NL" sz="240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Wij zwemmen in een oceaan van </a:t>
            </a:r>
            <a:r>
              <a:rPr lang="nl-NL" sz="2400" i="1" kern="0" dirty="0" err="1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Higgs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deeltjes,  </a:t>
            </a:r>
          </a:p>
          <a:p>
            <a:pPr lvl="0">
              <a:defRPr/>
            </a:pP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… alsof we vissen zijn en nu hebben vastgesteld dat</a:t>
            </a:r>
            <a:r>
              <a:rPr lang="nl-NL" sz="36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 </a:t>
            </a:r>
            <a:r>
              <a:rPr lang="nl-NL" sz="2400" i="1" kern="0" dirty="0" smtClean="0">
                <a:solidFill>
                  <a:srgbClr val="E32119"/>
                </a:solidFill>
                <a:latin typeface="+mj-lt"/>
                <a:ea typeface="+mj-ea"/>
                <a:cs typeface="+mj-cs"/>
              </a:rPr>
              <a:t>er water om ons heen is.” </a:t>
            </a:r>
          </a:p>
          <a:p>
            <a:pPr lvl="0">
              <a:defRPr/>
            </a:pPr>
            <a:endParaRPr kumimoji="0" lang="nl-NL" sz="1200" i="0" u="none" strike="noStrike" kern="0" cap="none" spc="0" normalizeH="0" noProof="0" dirty="0" smtClean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r">
              <a:defRPr/>
            </a:pPr>
            <a:r>
              <a:rPr kumimoji="0" lang="nl-NL" sz="1200" i="0" u="none" strike="noStrike" kern="0" cap="none" spc="0" normalizeH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Prof. Robbert Dijkgraaf</a:t>
            </a:r>
            <a:endParaRPr kumimoji="0" lang="nl-NL" sz="120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60781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dirty="0" smtClean="0"/>
              <a:t>Hoe de Higgs het </a:t>
            </a:r>
            <a:r>
              <a:rPr lang="en-GB" sz="3200" i="1" dirty="0" err="1" smtClean="0"/>
              <a:t>verschil</a:t>
            </a:r>
            <a:r>
              <a:rPr lang="en-GB" sz="3200" b="0" dirty="0" smtClean="0"/>
              <a:t> </a:t>
            </a:r>
            <a:r>
              <a:rPr lang="en-GB" sz="3200" b="0" dirty="0" err="1" smtClean="0"/>
              <a:t>maakt</a:t>
            </a:r>
            <a:endParaRPr lang="en-GB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/>
          </a:p>
          <a:p>
            <a:endParaRPr lang="nl-NL" sz="2400" dirty="0" smtClean="0"/>
          </a:p>
          <a:p>
            <a:r>
              <a:rPr lang="nl-NL" sz="2400" dirty="0" smtClean="0">
                <a:solidFill>
                  <a:srgbClr val="808080"/>
                </a:solidFill>
              </a:rPr>
              <a:t>Inflatie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odgafte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271294" y="2259806"/>
            <a:ext cx="37163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79600"/>
            <a:ext cx="47879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263" y="1878013"/>
            <a:ext cx="4757737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/>
        </p:nvSpPr>
        <p:spPr bwMode="auto">
          <a:xfrm rot="16827114" flipH="1">
            <a:off x="2616994" y="38298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6827114" flipV="1">
            <a:off x="2475706" y="43330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4438" y="2454275"/>
            <a:ext cx="719137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2054229" flipH="1">
            <a:off x="2195513" y="390842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2054229" flipV="1">
            <a:off x="2843213" y="4181475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6795443" flipH="1">
            <a:off x="2603500" y="2749550"/>
            <a:ext cx="611188" cy="2916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4925" y="5867400"/>
            <a:ext cx="2411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i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 </a:t>
            </a: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4113784" flipH="1">
            <a:off x="2564606" y="4037807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4456843" flipV="1">
            <a:off x="2707482" y="4261644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7486216">
            <a:off x="2707481" y="3901282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7143157" flipH="1" flipV="1">
            <a:off x="2547144" y="4125119"/>
            <a:ext cx="576262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2235013" flipH="1">
            <a:off x="2555875" y="2525713"/>
            <a:ext cx="719138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8532295" flipH="1">
            <a:off x="2519363" y="2560638"/>
            <a:ext cx="719137" cy="32400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Content Placeholder 4"/>
          <p:cNvSpPr txBox="1">
            <a:spLocks/>
          </p:cNvSpPr>
          <p:nvPr/>
        </p:nvSpPr>
        <p:spPr>
          <a:xfrm>
            <a:off x="419100" y="765583"/>
            <a:ext cx="8441565" cy="1385185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routine in ziekenhuizen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5763E-7 L 0.12708 -0.723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" y="-36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023 L -0.08577 0.52463 " pathEditMode="relative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0948 L -0.40799 -0.2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11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925 L 0.78767 0.410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5356E-6 L -0.39479 -0.691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346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5578E-6 L 0.60729 0.911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00" y="4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9463E-6 L 0.59757 -0.68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0" y="-340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025E-6 L -0.49688 0.5561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/>
          <p:cNvSpPr txBox="1">
            <a:spLocks/>
          </p:cNvSpPr>
          <p:nvPr/>
        </p:nvSpPr>
        <p:spPr>
          <a:xfrm>
            <a:off x="316721" y="202283"/>
            <a:ext cx="8353177" cy="49244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Anti-</a:t>
            </a:r>
            <a:r>
              <a:rPr kumimoji="0" lang="en-GB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E3211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E3211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" name="Picture 6" descr="pair01"/>
          <p:cNvPicPr>
            <a:picLocks noChangeAspect="1" noChangeArrowheads="1"/>
          </p:cNvPicPr>
          <p:nvPr/>
        </p:nvPicPr>
        <p:blipFill>
          <a:blip r:embed="rId2" cstate="print"/>
          <a:srcRect t="15715"/>
          <a:stretch>
            <a:fillRect/>
          </a:stretch>
        </p:blipFill>
        <p:spPr bwMode="auto">
          <a:xfrm rot="16200000">
            <a:off x="6496228" y="3912497"/>
            <a:ext cx="130175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eform 7"/>
          <p:cNvSpPr>
            <a:spLocks/>
          </p:cNvSpPr>
          <p:nvPr/>
        </p:nvSpPr>
        <p:spPr bwMode="auto">
          <a:xfrm rot="10380901" flipV="1">
            <a:off x="-590727" y="6721476"/>
            <a:ext cx="576263" cy="273050"/>
          </a:xfrm>
          <a:custGeom>
            <a:avLst/>
            <a:gdLst>
              <a:gd name="T0" fmla="*/ 0 w 1496"/>
              <a:gd name="T1" fmla="*/ 2147483647 h 371"/>
              <a:gd name="T2" fmla="*/ 2147483647 w 1496"/>
              <a:gd name="T3" fmla="*/ 2147483647 h 371"/>
              <a:gd name="T4" fmla="*/ 2147483647 w 1496"/>
              <a:gd name="T5" fmla="*/ 2147483647 h 371"/>
              <a:gd name="T6" fmla="*/ 2147483647 w 1496"/>
              <a:gd name="T7" fmla="*/ 2147483647 h 371"/>
              <a:gd name="T8" fmla="*/ 2147483647 w 1496"/>
              <a:gd name="T9" fmla="*/ 2147483647 h 371"/>
              <a:gd name="T10" fmla="*/ 2147483647 w 1496"/>
              <a:gd name="T11" fmla="*/ 2147483647 h 371"/>
              <a:gd name="T12" fmla="*/ 2147483647 w 1496"/>
              <a:gd name="T13" fmla="*/ 2147483647 h 371"/>
              <a:gd name="T14" fmla="*/ 2147483647 w 1496"/>
              <a:gd name="T15" fmla="*/ 2147483647 h 371"/>
              <a:gd name="T16" fmla="*/ 2147483647 w 1496"/>
              <a:gd name="T17" fmla="*/ 2147483647 h 371"/>
              <a:gd name="T18" fmla="*/ 2147483647 w 1496"/>
              <a:gd name="T19" fmla="*/ 2147483647 h 371"/>
              <a:gd name="T20" fmla="*/ 2147483647 w 1496"/>
              <a:gd name="T21" fmla="*/ 2147483647 h 371"/>
              <a:gd name="T22" fmla="*/ 2147483647 w 1496"/>
              <a:gd name="T23" fmla="*/ 2147483647 h 371"/>
              <a:gd name="T24" fmla="*/ 2147483647 w 1496"/>
              <a:gd name="T25" fmla="*/ 2147483647 h 3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6"/>
              <a:gd name="T40" fmla="*/ 0 h 371"/>
              <a:gd name="T41" fmla="*/ 1496 w 1496"/>
              <a:gd name="T42" fmla="*/ 371 h 3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6" h="371">
                <a:moveTo>
                  <a:pt x="0" y="166"/>
                </a:moveTo>
                <a:cubicBezTo>
                  <a:pt x="45" y="234"/>
                  <a:pt x="91" y="302"/>
                  <a:pt x="136" y="302"/>
                </a:cubicBezTo>
                <a:cubicBezTo>
                  <a:pt x="181" y="302"/>
                  <a:pt x="234" y="211"/>
                  <a:pt x="272" y="166"/>
                </a:cubicBezTo>
                <a:cubicBezTo>
                  <a:pt x="310" y="121"/>
                  <a:pt x="332" y="22"/>
                  <a:pt x="362" y="30"/>
                </a:cubicBezTo>
                <a:cubicBezTo>
                  <a:pt x="392" y="38"/>
                  <a:pt x="423" y="159"/>
                  <a:pt x="453" y="212"/>
                </a:cubicBezTo>
                <a:cubicBezTo>
                  <a:pt x="483" y="265"/>
                  <a:pt x="506" y="356"/>
                  <a:pt x="544" y="348"/>
                </a:cubicBezTo>
                <a:cubicBezTo>
                  <a:pt x="582" y="340"/>
                  <a:pt x="642" y="219"/>
                  <a:pt x="680" y="166"/>
                </a:cubicBezTo>
                <a:cubicBezTo>
                  <a:pt x="718" y="113"/>
                  <a:pt x="733" y="0"/>
                  <a:pt x="771" y="30"/>
                </a:cubicBezTo>
                <a:cubicBezTo>
                  <a:pt x="809" y="60"/>
                  <a:pt x="854" y="348"/>
                  <a:pt x="907" y="348"/>
                </a:cubicBezTo>
                <a:cubicBezTo>
                  <a:pt x="960" y="348"/>
                  <a:pt x="1035" y="30"/>
                  <a:pt x="1088" y="30"/>
                </a:cubicBezTo>
                <a:cubicBezTo>
                  <a:pt x="1141" y="30"/>
                  <a:pt x="1179" y="325"/>
                  <a:pt x="1224" y="348"/>
                </a:cubicBezTo>
                <a:cubicBezTo>
                  <a:pt x="1269" y="371"/>
                  <a:pt x="1315" y="196"/>
                  <a:pt x="1360" y="166"/>
                </a:cubicBezTo>
                <a:cubicBezTo>
                  <a:pt x="1405" y="136"/>
                  <a:pt x="1450" y="151"/>
                  <a:pt x="1496" y="166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nl-NL"/>
          </a:p>
        </p:txBody>
      </p:sp>
      <p:pic>
        <p:nvPicPr>
          <p:cNvPr id="28" name="Picture 8" descr="sphe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80363" y="6077355"/>
            <a:ext cx="215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467484" y="6048601"/>
            <a:ext cx="2206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19100" y="765583"/>
            <a:ext cx="8441565" cy="4566271"/>
          </a:xfrm>
          <a:prstGeom prst="rect">
            <a:avLst/>
          </a:prstGeom>
        </p:spPr>
        <p:txBody>
          <a:bodyPr/>
          <a:lstStyle/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Anti-materie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nl-NL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annihileert</a:t>
            </a: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</a:t>
            </a: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contact met materie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r>
              <a:rPr kumimoji="0" lang="nl-NL" sz="20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Dagelijkse routine in ziekenhuizen</a:t>
            </a: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lang="nl-NL" sz="2000" kern="0" baseline="0" dirty="0" smtClean="0">
              <a:solidFill>
                <a:srgbClr val="000000"/>
              </a:solidFill>
              <a:latin typeface="+mn-lt"/>
              <a:cs typeface="+mn-cs"/>
            </a:endParaRPr>
          </a:p>
          <a:p>
            <a:pPr marL="261938" lvl="0" indent="-261938">
              <a:spcBef>
                <a:spcPct val="20000"/>
              </a:spcBef>
              <a:buSzPct val="60000"/>
              <a:buBlip>
                <a:blip r:embed="rId5"/>
              </a:buBlip>
            </a:pPr>
            <a:r>
              <a:rPr lang="nl-NL" sz="2000" kern="0" dirty="0" smtClean="0">
                <a:solidFill>
                  <a:srgbClr val="000000"/>
                </a:solidFill>
              </a:rPr>
              <a:t>In het lab maken we </a:t>
            </a:r>
            <a:r>
              <a:rPr lang="nl-NL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altijd</a:t>
            </a:r>
            <a:r>
              <a:rPr lang="nl-NL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2000" kern="0" dirty="0" smtClean="0">
                <a:solidFill>
                  <a:srgbClr val="000000"/>
                </a:solidFill>
              </a:rPr>
              <a:t>gelijke hoeveelheden:</a:t>
            </a: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1938" marR="0" lvl="0" indent="-2619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5"/>
              </a:buBlip>
              <a:tabLst/>
              <a:defRPr/>
            </a:pPr>
            <a:endParaRPr kumimoji="0" lang="nl-NL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-0.00347 L 0.64375 -0.0982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8797E-6 C 0.02518 -0.00787 -0.00121 -0.00047 0.06164 -0.00463 C 0.07848 -0.00555 0.09514 -0.0111 0.11181 -0.01342 C 0.14375 -0.01712 0.12553 -0.01295 0.14358 -0.01758 C 0.18021 -0.01712 0.21684 -0.01758 0.25348 -0.01573 C 0.2632 -0.01527 0.27396 -0.02128 0.2816 -0.01157 C 0.28855 -0.00833 0.29566 -0.01249 0.30174 -0.00694 C 0.30487 -0.00417 0.30868 -0.0074 0.31181 -0.00463 C 0.31233 -0.01295 0.31059 0.00092 0.31528 -0.00463 C 0.31997 -0.00972 0.32761 -0.00324 0.33368 -0.00232 C 0.3415 -0.00093 0.34931 0.00046 0.35695 0.00231 C 0.36042 0.00277 0.36702 0.00647 0.36719 0.00647 " pathEditMode="relative" rAng="16200000" ptsTypes="ffffffffffff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0092 C 0.01441 -0.00162 0.04497 -0.00902 0.06494 -0.01503 C 0.08421 -0.02104 0.10799 -0.03191 0.12223 -0.03654 C 0.1323 -0.04116 0.14254 -0.03423 0.15035 -0.04301 C 0.16042 -0.04556 0.17466 -0.05411 0.18421 -0.05805 C 0.21146 -0.05943 0.24792 -0.0673 0.27188 -0.08557 C 0.28473 -0.08904 0.29132 -0.09089 0.30191 -0.09898 C 0.31858 -0.10337 0.30191 -0.09782 0.3158 -0.10569 C 0.32709 -0.11193 0.34184 -0.11378 0.35382 -0.11656 C 0.35921 -0.11794 0.36285 -0.1235 0.36771 -0.1235 " pathEditMode="relative" rAng="16200000" ptsTypes="faffffffff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lue-Planet-Earth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6524" y="36486"/>
            <a:ext cx="695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Waar is de </a:t>
            </a:r>
            <a:r>
              <a:rPr lang="nl-NL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gebleven?</a:t>
            </a:r>
            <a:endParaRPr lang="nl-NL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64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/>
          </a:p>
          <a:p>
            <a:r>
              <a:rPr lang="nl-NL" sz="2400" dirty="0" smtClean="0"/>
              <a:t>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Inflatie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ac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70"/>
            <a:ext cx="9144000" cy="72182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2709340" y="-36285"/>
            <a:ext cx="399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FFFF"/>
                </a:solidFill>
              </a:rPr>
              <a:t>Wat</a:t>
            </a:r>
            <a:r>
              <a:rPr lang="en-US" sz="2400" dirty="0" smtClean="0">
                <a:solidFill>
                  <a:srgbClr val="FFFFFF"/>
                </a:solidFill>
              </a:rPr>
              <a:t> is </a:t>
            </a:r>
            <a:r>
              <a:rPr lang="en-US" sz="2400" dirty="0" err="1" smtClean="0">
                <a:solidFill>
                  <a:srgbClr val="FFFFFF"/>
                </a:solidFill>
              </a:rPr>
              <a:t>hier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gebeurd</a:t>
            </a:r>
            <a:r>
              <a:rPr lang="en-US" sz="2400" dirty="0" smtClean="0">
                <a:solidFill>
                  <a:srgbClr val="FFFFFF"/>
                </a:solidFill>
              </a:rPr>
              <a:t>…?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334248"/>
            <a:ext cx="8470900" cy="2031325"/>
          </a:xfrm>
        </p:spPr>
        <p:txBody>
          <a:bodyPr/>
          <a:lstStyle/>
          <a:p>
            <a:r>
              <a:rPr lang="nl-NL" sz="2400" dirty="0" smtClean="0">
                <a:solidFill>
                  <a:schemeClr val="bg1"/>
                </a:solidFill>
              </a:rPr>
              <a:t>Zwaartekracht: alle sterren trekken elkaar aan?</a:t>
            </a:r>
          </a:p>
          <a:p>
            <a:endParaRPr lang="nl-NL" sz="2400" dirty="0">
              <a:solidFill>
                <a:schemeClr val="bg1"/>
              </a:solidFill>
            </a:endParaRPr>
          </a:p>
          <a:p>
            <a:r>
              <a:rPr lang="nl-NL" sz="2400" dirty="0" smtClean="0">
                <a:solidFill>
                  <a:schemeClr val="bg1"/>
                </a:solidFill>
              </a:rPr>
              <a:t>Observatie: alle sterren vliegen van elkaar vandaan!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87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9"/>
          <a:stretch>
            <a:fillRect/>
          </a:stretch>
        </p:blipFill>
        <p:spPr>
          <a:xfrm>
            <a:off x="859110" y="154547"/>
            <a:ext cx="7705346" cy="6575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9490" y="4475432"/>
            <a:ext cx="3092787" cy="67710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   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Massa</a:t>
            </a:r>
            <a:r>
              <a:rPr lang="nl-NL" sz="1400" dirty="0" smtClean="0"/>
              <a:t> </a:t>
            </a:r>
          </a:p>
          <a:p>
            <a:pPr algn="r"/>
            <a:r>
              <a:rPr lang="nl-N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(voor de “gewone” deeltjes)</a:t>
            </a:r>
            <a:endParaRPr lang="nl-NL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00414" y="2569340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8" name="Curved Connector 15"/>
          <p:cNvCxnSpPr/>
          <p:nvPr/>
        </p:nvCxnSpPr>
        <p:spPr>
          <a:xfrm>
            <a:off x="6503831" y="2893459"/>
            <a:ext cx="1279586" cy="1598937"/>
          </a:xfrm>
          <a:prstGeom prst="curved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23271" y="2580073"/>
            <a:ext cx="575254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/>
          <p:cNvSpPr txBox="1"/>
          <p:nvPr/>
        </p:nvSpPr>
        <p:spPr>
          <a:xfrm>
            <a:off x="592428" y="5619505"/>
            <a:ext cx="4919730" cy="10156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nl-NL" sz="1400" dirty="0" smtClean="0"/>
          </a:p>
        </p:txBody>
      </p:sp>
      <p:cxnSp>
        <p:nvCxnSpPr>
          <p:cNvPr id="24" name="Straight Arrow Connector 23"/>
          <p:cNvCxnSpPr>
            <a:endCxn id="22" idx="0"/>
          </p:cNvCxnSpPr>
          <p:nvPr/>
        </p:nvCxnSpPr>
        <p:spPr>
          <a:xfrm flipH="1">
            <a:off x="3052293" y="3245476"/>
            <a:ext cx="2343955" cy="2374029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607280"/>
            <a:ext cx="8326967" cy="701731"/>
          </a:xfrm>
        </p:spPr>
        <p:txBody>
          <a:bodyPr/>
          <a:lstStyle/>
          <a:p>
            <a:r>
              <a:rPr lang="nl-NL" sz="2400" dirty="0" smtClean="0"/>
              <a:t>Hoe onderzoeken wij dit verschil?</a:t>
            </a:r>
          </a:p>
          <a:p>
            <a:endParaRPr lang="nl-NL" dirty="0"/>
          </a:p>
        </p:txBody>
      </p:sp>
      <p:sp>
        <p:nvSpPr>
          <p:cNvPr id="4" name="Striped Right Arrow 3"/>
          <p:cNvSpPr/>
          <p:nvPr/>
        </p:nvSpPr>
        <p:spPr>
          <a:xfrm flipH="1">
            <a:off x="8165206" y="1674253"/>
            <a:ext cx="540913" cy="484632"/>
          </a:xfrm>
          <a:prstGeom prst="stripedRight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2827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flipH="1">
            <a:off x="5447765" y="2871989"/>
            <a:ext cx="141667" cy="154548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xtBox 53"/>
          <p:cNvSpPr txBox="1"/>
          <p:nvPr/>
        </p:nvSpPr>
        <p:spPr>
          <a:xfrm>
            <a:off x="3747752" y="3103809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LHCb</a:t>
            </a:r>
            <a:r>
              <a:rPr lang="nl-NL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detector</a:t>
            </a:r>
            <a:endParaRPr lang="nl-NL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816699" y="2756079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64565" y="2818326"/>
            <a:ext cx="605307" cy="38636"/>
          </a:xfrm>
          <a:prstGeom prst="straightConnector1">
            <a:avLst/>
          </a:prstGeom>
          <a:ln w="25400">
            <a:solidFill>
              <a:srgbClr val="000000"/>
            </a:solidFill>
            <a:headEnd type="triangl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254858">
            <a:off x="5685665" y="2529278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rot="254858">
            <a:off x="4627439" y="2462735"/>
            <a:ext cx="776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>
                <a:solidFill>
                  <a:srgbClr val="000000"/>
                </a:solidFill>
              </a:rPr>
              <a:t>proton</a:t>
            </a:r>
            <a:endParaRPr lang="nl-NL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rticle_event_full_ns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43" y="109761"/>
            <a:ext cx="6658310" cy="665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3"/>
          <p:cNvGrpSpPr/>
          <p:nvPr/>
        </p:nvGrpSpPr>
        <p:grpSpPr>
          <a:xfrm>
            <a:off x="1375893" y="450763"/>
            <a:ext cx="6895073" cy="3578351"/>
            <a:chOff x="654676" y="1429555"/>
            <a:chExt cx="6895073" cy="3578351"/>
          </a:xfrm>
        </p:grpSpPr>
        <p:grpSp>
          <p:nvGrpSpPr>
            <p:cNvPr id="7" name="Group 92"/>
            <p:cNvGrpSpPr/>
            <p:nvPr/>
          </p:nvGrpSpPr>
          <p:grpSpPr>
            <a:xfrm>
              <a:off x="654676" y="1429555"/>
              <a:ext cx="6895073" cy="3460125"/>
              <a:chOff x="654676" y="1429555"/>
              <a:chExt cx="6895073" cy="3460125"/>
            </a:xfrm>
          </p:grpSpPr>
          <p:pic>
            <p:nvPicPr>
              <p:cNvPr id="4" name="Picture 3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761" b="79698"/>
              <a:stretch>
                <a:fillRect/>
              </a:stretch>
            </p:blipFill>
            <p:spPr>
              <a:xfrm rot="1612982">
                <a:off x="2961381" y="2627972"/>
                <a:ext cx="896451" cy="329608"/>
              </a:xfrm>
              <a:prstGeom prst="rect">
                <a:avLst/>
              </a:prstGeom>
            </p:spPr>
          </p:pic>
          <p:pic>
            <p:nvPicPr>
              <p:cNvPr id="6" name="Picture 5" descr="gluon_fusion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677" t="5378" r="67139" b="79665"/>
              <a:stretch>
                <a:fillRect/>
              </a:stretch>
            </p:blipFill>
            <p:spPr>
              <a:xfrm rot="1458238">
                <a:off x="4232543" y="3289053"/>
                <a:ext cx="924940" cy="330315"/>
              </a:xfrm>
              <a:prstGeom prst="rect">
                <a:avLst/>
              </a:prstGeom>
            </p:spPr>
          </p:pic>
          <p:cxnSp>
            <p:nvCxnSpPr>
              <p:cNvPr id="8" name="Straight Connector 7"/>
              <p:cNvCxnSpPr/>
              <p:nvPr/>
            </p:nvCxnSpPr>
            <p:spPr>
              <a:xfrm>
                <a:off x="3773509" y="3000777"/>
                <a:ext cx="487141" cy="250213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812146" y="3256208"/>
                <a:ext cx="435735" cy="749122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2975020" y="3009363"/>
                <a:ext cx="845713" cy="32626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101664" y="194256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 flipV="1">
                <a:off x="3099516" y="2120722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H="1" flipV="1">
                <a:off x="3110247" y="2298880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503316" y="3885131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 flipV="1">
                <a:off x="4501168" y="4063289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4511899" y="4241447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663262" y="2195848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 flipV="1">
                <a:off x="6237668" y="3996744"/>
                <a:ext cx="1302911" cy="2146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" name="Picture 1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163" y="1429555"/>
                <a:ext cx="1571135" cy="1571135"/>
              </a:xfrm>
              <a:prstGeom prst="rect">
                <a:avLst/>
              </a:prstGeom>
            </p:spPr>
          </p:pic>
          <p:pic>
            <p:nvPicPr>
              <p:cNvPr id="3" name="Picture 2" descr="proton_hr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23920" y="3127421"/>
                <a:ext cx="1571135" cy="1571135"/>
              </a:xfrm>
              <a:prstGeom prst="rect">
                <a:avLst/>
              </a:prstGeom>
            </p:spPr>
          </p:pic>
          <p:sp>
            <p:nvSpPr>
              <p:cNvPr id="25" name="Arc 24"/>
              <p:cNvSpPr/>
              <p:nvPr/>
            </p:nvSpPr>
            <p:spPr>
              <a:xfrm rot="2744745">
                <a:off x="3139424" y="3320441"/>
                <a:ext cx="392809" cy="914400"/>
              </a:xfrm>
              <a:prstGeom prst="arc">
                <a:avLst>
                  <a:gd name="adj1" fmla="val 12564093"/>
                  <a:gd name="adj2" fmla="val 19608691"/>
                </a:avLst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2292440" y="3354947"/>
                <a:ext cx="624625" cy="22538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endCxn id="35" idx="5"/>
              </p:cNvCxnSpPr>
              <p:nvPr/>
            </p:nvCxnSpPr>
            <p:spPr>
              <a:xfrm flipH="1">
                <a:off x="2465918" y="3610378"/>
                <a:ext cx="693699" cy="262461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464417" y="4065431"/>
                <a:ext cx="304800" cy="545205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3193961" y="3895856"/>
                <a:ext cx="302649" cy="49584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554568" y="3786389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998630" y="3294845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301025" y="357603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69086" y="4325156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730579" y="4541951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067058" y="3148884"/>
                <a:ext cx="193184" cy="34772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0000"/>
                </a:solidFill>
              </a:ln>
              <a:scene3d>
                <a:camera prst="orthographicFront">
                  <a:rot lat="0" lon="0" rev="2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3711264" y="4213542"/>
                <a:ext cx="178156" cy="178154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 flipV="1">
                <a:off x="2511380" y="3258355"/>
                <a:ext cx="281190" cy="139522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3902302" y="4404580"/>
                <a:ext cx="90149" cy="399240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3657600" y="4481851"/>
                <a:ext cx="270458" cy="115907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2244830" y="3256214"/>
                <a:ext cx="264408" cy="21523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86377" y="3142445"/>
                <a:ext cx="433594" cy="124503"/>
              </a:xfrm>
              <a:prstGeom prst="line">
                <a:avLst/>
              </a:prstGeom>
              <a:ln w="25400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3825023" y="324547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24386" y="2921356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b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333479" y="4144849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c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429811" y="339572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u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 flipH="1">
                <a:off x="3915178" y="3296991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423628" y="4247889"/>
                <a:ext cx="154548" cy="0"/>
              </a:xfrm>
              <a:prstGeom prst="line">
                <a:avLst/>
              </a:prstGeom>
              <a:ln w="254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 flipH="1">
                <a:off x="3618964" y="4134119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76" name="Oval 75"/>
              <p:cNvSpPr/>
              <p:nvPr/>
            </p:nvSpPr>
            <p:spPr>
              <a:xfrm flipH="1">
                <a:off x="2689539" y="3320604"/>
                <a:ext cx="141667" cy="154548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6980349" y="399245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 flipH="1">
                <a:off x="899374" y="2200141"/>
                <a:ext cx="347729" cy="0"/>
              </a:xfrm>
              <a:prstGeom prst="straightConnector1">
                <a:avLst/>
              </a:prstGeom>
              <a:ln w="25400">
                <a:solidFill>
                  <a:srgbClr val="000000"/>
                </a:solidFill>
                <a:headEnd type="triangl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6606862" y="360608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54676" y="1813775"/>
                <a:ext cx="9428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 smtClean="0">
                    <a:solidFill>
                      <a:srgbClr val="000000"/>
                    </a:solidFill>
                  </a:rPr>
                  <a:t>proton</a:t>
                </a:r>
                <a:endParaRPr lang="nl-NL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807592" y="4546241"/>
              <a:ext cx="6303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684984" y="3629694"/>
              <a:ext cx="643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4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</a:t>
              </a:r>
              <a:r>
                <a:rPr lang="nl-NL" sz="2400" baseline="-25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ub</a:t>
              </a:r>
              <a:endParaRPr lang="nl-NL" sz="2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Curved Right Arrow 90"/>
            <p:cNvSpPr/>
            <p:nvPr/>
          </p:nvSpPr>
          <p:spPr>
            <a:xfrm rot="3297623">
              <a:off x="2926954" y="3761165"/>
              <a:ext cx="391628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2" name="Curved Right Arrow 91"/>
            <p:cNvSpPr/>
            <p:nvPr/>
          </p:nvSpPr>
          <p:spPr>
            <a:xfrm rot="2665800" flipH="1">
              <a:off x="2431623" y="3488557"/>
              <a:ext cx="358207" cy="932817"/>
            </a:xfrm>
            <a:prstGeom prst="curvedRightArrow">
              <a:avLst>
                <a:gd name="adj1" fmla="val 20515"/>
                <a:gd name="adj2" fmla="val 50000"/>
                <a:gd name="adj3" fmla="val 25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13037" r="17383" b="50025"/>
          <a:stretch>
            <a:fillRect/>
          </a:stretch>
        </p:blipFill>
        <p:spPr>
          <a:xfrm>
            <a:off x="244698" y="4237149"/>
            <a:ext cx="2723795" cy="244698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915178" y="4730862"/>
            <a:ext cx="4919730" cy="175432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Y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ij</a:t>
            </a:r>
            <a:r>
              <a:rPr lang="nl-NL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   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    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cb</a:t>
            </a:r>
            <a:r>
              <a:rPr lang="nl-NL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, </a:t>
            </a:r>
            <a:r>
              <a:rPr lang="nl-NL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V</a:t>
            </a:r>
            <a:r>
              <a:rPr lang="nl-NL" sz="3600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ub</a:t>
            </a:r>
            <a:endParaRPr lang="nl-NL" sz="36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/>
            </a:endParaRP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   </a:t>
            </a:r>
          </a:p>
          <a:p>
            <a:r>
              <a:rPr lang="nl-N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Verschil tussen materie en </a:t>
            </a:r>
            <a:r>
              <a:rPr lang="nl-NL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anti-materie</a:t>
            </a:r>
            <a:endParaRPr lang="nl-NL" sz="1400" dirty="0" smtClean="0"/>
          </a:p>
        </p:txBody>
      </p:sp>
      <p:sp>
        <p:nvSpPr>
          <p:cNvPr id="97" name="Rounded Rectangle 96"/>
          <p:cNvSpPr/>
          <p:nvPr/>
        </p:nvSpPr>
        <p:spPr>
          <a:xfrm>
            <a:off x="817808" y="5389815"/>
            <a:ext cx="1603417" cy="673995"/>
          </a:xfrm>
          <a:prstGeom prst="roundRect">
            <a:avLst/>
          </a:prstGeom>
          <a:solidFill>
            <a:schemeClr val="bg1">
              <a:alpha val="8000"/>
            </a:schemeClr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2421228" y="5589431"/>
            <a:ext cx="1506828" cy="0"/>
          </a:xfrm>
          <a:prstGeom prst="straightConnector1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Waarom is het </a:t>
            </a:r>
            <a:r>
              <a:rPr lang="nl-NL" sz="2400" dirty="0" err="1" smtClean="0">
                <a:solidFill>
                  <a:schemeClr val="bg1">
                    <a:lumMod val="50000"/>
                  </a:schemeClr>
                </a:solidFill>
              </a:rPr>
              <a:t>Higgs</a:t>
            </a:r>
            <a:r>
              <a:rPr lang="nl-NL" sz="2400" dirty="0" smtClean="0">
                <a:solidFill>
                  <a:schemeClr val="bg1">
                    <a:lumMod val="50000"/>
                  </a:schemeClr>
                </a:solidFill>
              </a:rPr>
              <a:t> deeltje zo bijzonder?</a:t>
            </a:r>
          </a:p>
          <a:p>
            <a:endParaRPr lang="nl-NL" sz="2400" dirty="0" smtClean="0"/>
          </a:p>
          <a:p>
            <a:endParaRPr lang="nl-NL" sz="2400" dirty="0" smtClean="0">
              <a:solidFill>
                <a:srgbClr val="808080"/>
              </a:solidFill>
            </a:endParaRPr>
          </a:p>
          <a:p>
            <a:r>
              <a:rPr lang="nl-NL" sz="2400" dirty="0" smtClean="0">
                <a:solidFill>
                  <a:srgbClr val="808080"/>
                </a:solidFill>
              </a:rPr>
              <a:t>De verdwenen </a:t>
            </a:r>
            <a:r>
              <a:rPr lang="nl-NL" sz="2400" dirty="0" err="1" smtClean="0">
                <a:solidFill>
                  <a:srgbClr val="808080"/>
                </a:solidFill>
              </a:rPr>
              <a:t>anti-materie</a:t>
            </a:r>
            <a:endParaRPr lang="nl-NL" sz="2400" dirty="0" smtClean="0">
              <a:solidFill>
                <a:srgbClr val="808080"/>
              </a:solidFill>
            </a:endParaRPr>
          </a:p>
          <a:p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endParaRPr lang="nl-NL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sz="2400" dirty="0" smtClean="0"/>
              <a:t>Inflatie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43846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255728"/>
          </a:xfrm>
        </p:spPr>
        <p:txBody>
          <a:bodyPr/>
          <a:lstStyle/>
          <a:p>
            <a:r>
              <a:rPr lang="en-US" sz="2400" dirty="0"/>
              <a:t>H</a:t>
            </a:r>
            <a:r>
              <a:rPr lang="en-US" sz="2400" dirty="0" smtClean="0"/>
              <a:t>et Begin?</a:t>
            </a:r>
          </a:p>
          <a:p>
            <a:endParaRPr lang="en-US" sz="2400" dirty="0"/>
          </a:p>
          <a:p>
            <a:r>
              <a:rPr lang="en-US" sz="2400" dirty="0" smtClean="0"/>
              <a:t>Het </a:t>
            </a:r>
            <a:r>
              <a:rPr lang="en-US" sz="2400" dirty="0" err="1" smtClean="0"/>
              <a:t>Einde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74376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495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Begin?</a:t>
            </a:r>
            <a:endParaRPr lang="en-US" dirty="0"/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508913" y="2198596"/>
            <a:ext cx="757476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000" dirty="0" err="1"/>
              <a:t>Een</a:t>
            </a:r>
            <a:r>
              <a:rPr lang="en-US" sz="2000" dirty="0"/>
              <a:t> van </a:t>
            </a:r>
            <a:r>
              <a:rPr lang="en-US" sz="2000" dirty="0">
                <a:solidFill>
                  <a:schemeClr val="bg1"/>
                </a:solidFill>
              </a:rPr>
              <a:t>Higgs</a:t>
            </a:r>
            <a:r>
              <a:rPr lang="ja-JP" altLang="en-US" sz="2000" dirty="0"/>
              <a:t>’</a:t>
            </a:r>
            <a:r>
              <a:rPr lang="en-US" sz="2000" dirty="0"/>
              <a:t> </a:t>
            </a:r>
            <a:r>
              <a:rPr lang="en-US" sz="2000" dirty="0" err="1"/>
              <a:t>eigenschappen</a:t>
            </a:r>
            <a:r>
              <a:rPr lang="en-US" sz="2000" dirty="0"/>
              <a:t> </a:t>
            </a:r>
            <a:r>
              <a:rPr lang="en-US" sz="2000" dirty="0" err="1"/>
              <a:t>komt</a:t>
            </a:r>
            <a:r>
              <a:rPr lang="en-US" sz="2000" dirty="0"/>
              <a:t> </a:t>
            </a:r>
            <a:r>
              <a:rPr lang="en-US" sz="2000" dirty="0" err="1"/>
              <a:t>overeen</a:t>
            </a:r>
            <a:r>
              <a:rPr lang="en-US" sz="2000" dirty="0"/>
              <a:t> met </a:t>
            </a:r>
            <a:r>
              <a:rPr lang="en-US" sz="2000" dirty="0" err="1"/>
              <a:t>een</a:t>
            </a:r>
            <a:r>
              <a:rPr lang="en-US" sz="2000" dirty="0"/>
              <a:t> </a:t>
            </a:r>
            <a:r>
              <a:rPr lang="en-US" sz="2000" dirty="0" err="1"/>
              <a:t>ander</a:t>
            </a:r>
            <a:r>
              <a:rPr lang="en-US" sz="2000" dirty="0"/>
              <a:t> veld…</a:t>
            </a:r>
          </a:p>
          <a:p>
            <a:pPr>
              <a:buFontTx/>
              <a:buNone/>
            </a:pP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Het </a:t>
            </a:r>
            <a:r>
              <a:rPr lang="en-US" sz="2000" i="1" dirty="0" err="1">
                <a:solidFill>
                  <a:schemeClr val="bg1"/>
                </a:solidFill>
              </a:rPr>
              <a:t>inflaton</a:t>
            </a:r>
            <a:r>
              <a:rPr lang="en-US" sz="2000" dirty="0"/>
              <a:t> </a:t>
            </a:r>
            <a:r>
              <a:rPr lang="en-US" sz="2000" dirty="0" err="1"/>
              <a:t>dat</a:t>
            </a:r>
            <a:r>
              <a:rPr lang="en-US" sz="2000" dirty="0"/>
              <a:t> de het </a:t>
            </a:r>
            <a:r>
              <a:rPr lang="en-US" sz="2000" dirty="0" err="1"/>
              <a:t>heelal</a:t>
            </a:r>
            <a:r>
              <a:rPr lang="en-US" sz="2000" dirty="0"/>
              <a:t> </a:t>
            </a:r>
            <a:r>
              <a:rPr lang="en-US" sz="2000" dirty="0" err="1"/>
              <a:t>opblies</a:t>
            </a:r>
            <a:r>
              <a:rPr lang="en-US" sz="2000" dirty="0"/>
              <a:t> </a:t>
            </a:r>
            <a:r>
              <a:rPr lang="en-US" sz="2000" dirty="0" err="1"/>
              <a:t>tussen</a:t>
            </a:r>
            <a:r>
              <a:rPr lang="en-US" sz="2000" dirty="0"/>
              <a:t> 10</a:t>
            </a:r>
            <a:r>
              <a:rPr lang="en-US" sz="2000" baseline="30000" dirty="0"/>
              <a:t>-33</a:t>
            </a:r>
            <a:r>
              <a:rPr lang="en-US" sz="2000" dirty="0"/>
              <a:t> en 10</a:t>
            </a:r>
            <a:r>
              <a:rPr lang="en-US" sz="2000" baseline="30000" dirty="0"/>
              <a:t>-32</a:t>
            </a:r>
            <a:r>
              <a:rPr lang="en-US" sz="2000" dirty="0"/>
              <a:t> </a:t>
            </a:r>
            <a:r>
              <a:rPr lang="en-US" sz="2000" dirty="0" err="1"/>
              <a:t>seconde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de Big Bang</a:t>
            </a:r>
          </a:p>
        </p:txBody>
      </p:sp>
      <p:pic>
        <p:nvPicPr>
          <p:cNvPr id="5" name="Picture 4" descr="inflatonpo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28794"/>
            <a:ext cx="5581405" cy="291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521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19100" y="2478490"/>
            <a:ext cx="8326967" cy="1606594"/>
          </a:xfrm>
        </p:spPr>
        <p:txBody>
          <a:bodyPr/>
          <a:lstStyle/>
          <a:p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Hoeveelheid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helium en </a:t>
            </a:r>
            <a:r>
              <a:rPr lang="en-US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waterstof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err="1" smtClean="0"/>
              <a:t>Uitdijing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Kosmische</a:t>
            </a:r>
            <a:r>
              <a:rPr lang="en-US" dirty="0" smtClean="0"/>
              <a:t> </a:t>
            </a:r>
            <a:r>
              <a:rPr lang="en-US" dirty="0" err="1" smtClean="0"/>
              <a:t>achtergrond</a:t>
            </a:r>
            <a:r>
              <a:rPr lang="en-US" dirty="0" smtClean="0"/>
              <a:t> </a:t>
            </a:r>
            <a:r>
              <a:rPr lang="en-US" dirty="0" err="1" smtClean="0"/>
              <a:t>straling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982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192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9101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Higgs: Het </a:t>
            </a:r>
            <a:r>
              <a:rPr lang="en-US" dirty="0" err="1" smtClean="0"/>
              <a:t>Einde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" name="Picture 2" descr="Higgs-Meta-stability-top-quar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 b="2217"/>
          <a:stretch/>
        </p:blipFill>
        <p:spPr>
          <a:xfrm>
            <a:off x="1213341" y="2131958"/>
            <a:ext cx="6648112" cy="47061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8582" y="923330"/>
            <a:ext cx="5005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Vacuum decay is the ultimate ecological catastrophe; </a:t>
            </a:r>
            <a:endParaRPr lang="en-US" sz="1200" i="1" dirty="0" smtClean="0"/>
          </a:p>
          <a:p>
            <a:r>
              <a:rPr lang="en-US" sz="1200" i="1" dirty="0" smtClean="0"/>
              <a:t>in </a:t>
            </a:r>
            <a:r>
              <a:rPr lang="en-US" sz="1200" i="1" dirty="0"/>
              <a:t>the new vacuum there are new constants of nature; </a:t>
            </a:r>
            <a:endParaRPr lang="en-US" sz="1200" i="1" dirty="0" smtClean="0"/>
          </a:p>
          <a:p>
            <a:r>
              <a:rPr lang="en-US" sz="1200" i="1" dirty="0" smtClean="0"/>
              <a:t>after </a:t>
            </a:r>
            <a:r>
              <a:rPr lang="en-US" sz="1200" i="1" dirty="0"/>
              <a:t>vacuum decay, </a:t>
            </a:r>
            <a:r>
              <a:rPr lang="en-US" sz="1200" i="1" dirty="0" smtClean="0"/>
              <a:t>not </a:t>
            </a:r>
            <a:r>
              <a:rPr lang="en-US" sz="1200" i="1" dirty="0"/>
              <a:t>only is life as we know it impossible, </a:t>
            </a:r>
            <a:endParaRPr lang="en-US" sz="1200" i="1" dirty="0" smtClean="0"/>
          </a:p>
          <a:p>
            <a:r>
              <a:rPr lang="en-US" sz="1200" i="1" dirty="0" smtClean="0"/>
              <a:t>so </a:t>
            </a:r>
            <a:r>
              <a:rPr lang="en-US" sz="1200" i="1" dirty="0"/>
              <a:t>is chemistry as we know it. </a:t>
            </a:r>
            <a:r>
              <a:rPr lang="en-US" sz="1200" i="1" dirty="0" smtClean="0"/>
              <a:t>                    </a:t>
            </a:r>
            <a:r>
              <a:rPr lang="en-US" sz="1200" dirty="0" smtClean="0">
                <a:solidFill>
                  <a:srgbClr val="000000"/>
                </a:solidFill>
              </a:rPr>
              <a:t>Sidney Coleman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908" y="5576453"/>
            <a:ext cx="5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Wij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2609273" y="4941454"/>
            <a:ext cx="184727" cy="17549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58455" y="5149273"/>
            <a:ext cx="1304636" cy="519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6396335"/>
            <a:ext cx="424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 smtClean="0"/>
              <a:t>Tunnelen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naar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ander</a:t>
            </a:r>
            <a:r>
              <a:rPr lang="en-US" sz="1200" i="1" dirty="0" smtClean="0"/>
              <a:t> vacuum?!</a:t>
            </a:r>
          </a:p>
          <a:p>
            <a:r>
              <a:rPr lang="en-US" sz="1200" i="1" dirty="0" smtClean="0">
                <a:solidFill>
                  <a:srgbClr val="000000"/>
                </a:solidFill>
              </a:rPr>
              <a:t>“You don’t want to be around when that happens…”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415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115" y="1657595"/>
            <a:ext cx="8353177" cy="492443"/>
          </a:xfrm>
        </p:spPr>
        <p:txBody>
          <a:bodyPr/>
          <a:lstStyle/>
          <a:p>
            <a:r>
              <a:rPr lang="en-GB" sz="3200" b="0" u="sng" dirty="0" smtClean="0"/>
              <a:t>Hoe de Higgs het </a:t>
            </a:r>
            <a:r>
              <a:rPr lang="en-GB" sz="3200" i="1" u="sng" dirty="0" err="1" smtClean="0"/>
              <a:t>verschil</a:t>
            </a:r>
            <a:r>
              <a:rPr lang="en-GB" sz="3200" b="0" u="sng" dirty="0" smtClean="0"/>
              <a:t> </a:t>
            </a:r>
            <a:r>
              <a:rPr lang="en-GB" sz="3200" b="0" u="sng" dirty="0" err="1" smtClean="0"/>
              <a:t>maakt</a:t>
            </a:r>
            <a:endParaRPr lang="en-GB" sz="3200" b="0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19100" y="2890618"/>
            <a:ext cx="8326967" cy="3360920"/>
          </a:xfrm>
        </p:spPr>
        <p:txBody>
          <a:bodyPr/>
          <a:lstStyle/>
          <a:p>
            <a:r>
              <a:rPr lang="nl-NL" sz="2400" dirty="0" err="1" smtClean="0"/>
              <a:t>Higgs</a:t>
            </a:r>
            <a:r>
              <a:rPr lang="nl-NL" sz="2400" dirty="0"/>
              <a:t> </a:t>
            </a:r>
            <a:r>
              <a:rPr lang="nl-NL" sz="2400" dirty="0" smtClean="0"/>
              <a:t>onmisbaar om alle deeltjes te begrijpen</a:t>
            </a:r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is gelinkt aan de verdwenen </a:t>
            </a:r>
            <a:r>
              <a:rPr lang="nl-NL" sz="2400" dirty="0" err="1" smtClean="0"/>
              <a:t>anti-materie</a:t>
            </a:r>
            <a:endParaRPr lang="nl-NL" sz="2400" dirty="0" smtClean="0"/>
          </a:p>
          <a:p>
            <a:pPr marL="0" indent="0">
              <a:buNone/>
            </a:pPr>
            <a:endParaRPr lang="nl-NL" sz="2400" dirty="0" smtClean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lijkt op </a:t>
            </a:r>
            <a:r>
              <a:rPr lang="nl-NL" sz="2400" dirty="0" err="1" smtClean="0"/>
              <a:t>inflaton</a:t>
            </a:r>
            <a:r>
              <a:rPr lang="nl-NL" sz="2400" dirty="0" smtClean="0"/>
              <a:t>: Begin</a:t>
            </a:r>
          </a:p>
          <a:p>
            <a:endParaRPr lang="nl-NL" sz="2400" dirty="0"/>
          </a:p>
          <a:p>
            <a:r>
              <a:rPr lang="nl-NL" sz="2400" dirty="0" err="1" smtClean="0"/>
              <a:t>Higgs</a:t>
            </a:r>
            <a:r>
              <a:rPr lang="nl-NL" sz="2400" dirty="0" smtClean="0"/>
              <a:t> massa suggereert instabiel heelal: Einde?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7840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MB timeline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806" y="-63623"/>
            <a:ext cx="9865350" cy="710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237617" y="-36285"/>
            <a:ext cx="469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Higgs?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59234" y="6797514"/>
            <a:ext cx="2527905" cy="0"/>
          </a:xfrm>
          <a:prstGeom prst="straightConnector1">
            <a:avLst/>
          </a:prstGeom>
          <a:ln>
            <a:solidFill>
              <a:schemeClr val="bg1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63138" y="6386276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tijd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593" y="828498"/>
            <a:ext cx="1128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Inflatie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8549" y="820710"/>
            <a:ext cx="163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Anti-</a:t>
            </a:r>
            <a:r>
              <a:rPr lang="en-US" dirty="0" err="1" smtClean="0">
                <a:solidFill>
                  <a:schemeClr val="bg1"/>
                </a:solidFill>
              </a:rPr>
              <a:t>materie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verschil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5270" y="824364"/>
            <a:ext cx="2300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Instabiel</a:t>
            </a:r>
            <a:r>
              <a:rPr lang="en-US" dirty="0" smtClean="0">
                <a:solidFill>
                  <a:schemeClr val="bg1"/>
                </a:solidFill>
              </a:rPr>
              <a:t> vacuum?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350006" y="1361588"/>
            <a:ext cx="972461" cy="121284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60181" y="1373030"/>
            <a:ext cx="995344" cy="91535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905541" y="1258611"/>
            <a:ext cx="297459" cy="3890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8294528" y="1750614"/>
            <a:ext cx="491952" cy="3627087"/>
          </a:xfrm>
          <a:prstGeom prst="rightBrace">
            <a:avLst/>
          </a:prstGeom>
          <a:ln>
            <a:solidFill>
              <a:schemeClr val="bg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32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Bedankt</a:t>
            </a:r>
            <a:r>
              <a:rPr lang="en-US" dirty="0" smtClean="0"/>
              <a:t> </a:t>
            </a:r>
            <a:r>
              <a:rPr lang="en-US" dirty="0" err="1" smtClean="0"/>
              <a:t>voor</a:t>
            </a:r>
            <a:r>
              <a:rPr lang="en-US" dirty="0" smtClean="0"/>
              <a:t> </a:t>
            </a:r>
            <a:r>
              <a:rPr lang="en-US" dirty="0" err="1" smtClean="0"/>
              <a:t>uw</a:t>
            </a:r>
            <a:r>
              <a:rPr lang="en-US" dirty="0" smtClean="0"/>
              <a:t> </a:t>
            </a:r>
            <a:r>
              <a:rPr lang="en-US" dirty="0" err="1" smtClean="0"/>
              <a:t>aandacht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336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Uitdijing</a:t>
            </a:r>
            <a:endParaRPr lang="en-US" dirty="0"/>
          </a:p>
        </p:txBody>
      </p:sp>
      <p:pic>
        <p:nvPicPr>
          <p:cNvPr id="5" name="Picture 4" descr="344561main_hubbleconstant_20090507_5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9" y="2231568"/>
            <a:ext cx="8962573" cy="4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40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Uitdijing</a:t>
            </a:r>
            <a:endParaRPr lang="en-US" dirty="0"/>
          </a:p>
        </p:txBody>
      </p:sp>
      <p:pic>
        <p:nvPicPr>
          <p:cNvPr id="3" name="Picture 2" descr="Hubble-Law-201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" t="3527" b="4409"/>
          <a:stretch/>
        </p:blipFill>
        <p:spPr>
          <a:xfrm>
            <a:off x="2213428" y="1233835"/>
            <a:ext cx="6773333" cy="5442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388621">
            <a:off x="3035903" y="2165050"/>
            <a:ext cx="27995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Hubble </a:t>
            </a:r>
            <a:r>
              <a:rPr lang="en-US" dirty="0" err="1" smtClean="0"/>
              <a:t>constante</a:t>
            </a:r>
            <a:r>
              <a:rPr lang="en-US" dirty="0" smtClean="0"/>
              <a:t>:</a:t>
            </a:r>
          </a:p>
          <a:p>
            <a:r>
              <a:rPr lang="en-US" dirty="0"/>
              <a:t>67.80±</a:t>
            </a:r>
            <a:r>
              <a:rPr lang="en-US" dirty="0" smtClean="0"/>
              <a:t>0.77 km/s/</a:t>
            </a:r>
            <a:r>
              <a:rPr lang="en-US" dirty="0" err="1" smtClean="0"/>
              <a:t>Mpc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711" y="5467391"/>
            <a:ext cx="2154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Nobel prize 2011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876415"/>
            <a:ext cx="230711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The Nobel Prize in Physics 2011 </a:t>
            </a:r>
            <a:r>
              <a:rPr lang="en-US" sz="900" dirty="0" smtClean="0"/>
              <a:t>was awarded </a:t>
            </a:r>
            <a:r>
              <a:rPr lang="en-US" sz="900" dirty="0"/>
              <a:t>to Saul </a:t>
            </a:r>
            <a:r>
              <a:rPr lang="en-US" sz="900" dirty="0" err="1"/>
              <a:t>Perlmutter</a:t>
            </a:r>
            <a:r>
              <a:rPr lang="en-US" sz="900" dirty="0"/>
              <a:t>, </a:t>
            </a:r>
            <a:r>
              <a:rPr lang="en-US" sz="900" dirty="0" smtClean="0"/>
              <a:t>Brian </a:t>
            </a:r>
            <a:r>
              <a:rPr lang="en-US" sz="900" dirty="0"/>
              <a:t>P. Schmidt and Adam G. </a:t>
            </a:r>
            <a:r>
              <a:rPr lang="en-US" sz="900" dirty="0" err="1" smtClean="0"/>
              <a:t>Riess</a:t>
            </a:r>
            <a:endParaRPr lang="en-US" sz="900" dirty="0" smtClean="0"/>
          </a:p>
          <a:p>
            <a:r>
              <a:rPr lang="en-US" sz="900" dirty="0" smtClean="0"/>
              <a:t> </a:t>
            </a:r>
            <a:r>
              <a:rPr lang="en-US" sz="900" i="1" dirty="0"/>
              <a:t>"for the discovery of the accelerating expansion of the Universe through observations of distant supernovae"</a:t>
            </a:r>
            <a:r>
              <a:rPr lang="en-US" sz="900" dirty="0"/>
              <a:t>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98888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" y="566442"/>
            <a:ext cx="9144000" cy="588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2785"/>
      </p:ext>
    </p:extLst>
  </p:cSld>
  <p:clrMapOvr>
    <a:masterClrMapping/>
  </p:clrMapOvr>
</p:sld>
</file>

<file path=ppt/theme/theme1.xml><?xml version="1.0" encoding="utf-8"?>
<a:theme xmlns:a="http://schemas.openxmlformats.org/drawingml/2006/main" name="NWO standaardpowerpoint Engels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NWO">
      <a:dk1>
        <a:srgbClr val="ED1C24"/>
      </a:dk1>
      <a:lt1>
        <a:sysClr val="window" lastClr="FFFFFF"/>
      </a:lt1>
      <a:dk2>
        <a:srgbClr val="ED1C24"/>
      </a:dk2>
      <a:lt2>
        <a:srgbClr val="DDDEDF"/>
      </a:lt2>
      <a:accent1>
        <a:srgbClr val="ED1C24"/>
      </a:accent1>
      <a:accent2>
        <a:srgbClr val="FCAF17"/>
      </a:accent2>
      <a:accent3>
        <a:srgbClr val="F47920"/>
      </a:accent3>
      <a:accent4>
        <a:srgbClr val="17B009"/>
      </a:accent4>
      <a:accent5>
        <a:srgbClr val="279E8F"/>
      </a:accent5>
      <a:accent6>
        <a:srgbClr val="3E4E54"/>
      </a:accent6>
      <a:hlink>
        <a:srgbClr val="EB8803"/>
      </a:hlink>
      <a:folHlink>
        <a:srgbClr val="5F7791"/>
      </a:folHlink>
    </a:clrScheme>
    <a:fontScheme name="NWO - Tekstpagi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WO - Tekstpagi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WO - Tekstpagi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WO - Tekstpagi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NWO Corporate met intro en voorbeeld mei 2011</Template>
  <TotalTime>1984</TotalTime>
  <Words>1029</Words>
  <Application>Microsoft Macintosh PowerPoint</Application>
  <PresentationFormat>On-screen Show (4:3)</PresentationFormat>
  <Paragraphs>302</Paragraphs>
  <Slides>65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65</vt:i4>
      </vt:variant>
    </vt:vector>
  </HeadingPairs>
  <TitlesOfParts>
    <vt:vector size="67" baseType="lpstr">
      <vt:lpstr>NWO standaardpowerpoint Engels</vt:lpstr>
      <vt:lpstr>Blank</vt:lpstr>
      <vt:lpstr>Alles en Niks</vt:lpstr>
      <vt:lpstr>Alles en niks!</vt:lpstr>
      <vt:lpstr>PowerPoint Presentation</vt:lpstr>
      <vt:lpstr>PowerPoint Presentation</vt:lpstr>
      <vt:lpstr>PowerPoint Presentation</vt:lpstr>
      <vt:lpstr>Big Bang</vt:lpstr>
      <vt:lpstr>Uitdijing</vt:lpstr>
      <vt:lpstr>Uitdijing</vt:lpstr>
      <vt:lpstr>PowerPoint Presentation</vt:lpstr>
      <vt:lpstr>Uitdijing</vt:lpstr>
      <vt:lpstr>Wat als we “de film terugdraaien” … ?!</vt:lpstr>
      <vt:lpstr>Wat was er voor de oerknal?</vt:lpstr>
      <vt:lpstr>PowerPoint Presentation</vt:lpstr>
      <vt:lpstr>PowerPoint Presentation</vt:lpstr>
      <vt:lpstr>PowerPoint Presentation</vt:lpstr>
      <vt:lpstr>PowerPoint Presentation</vt:lpstr>
      <vt:lpstr>“Kosmische Achtergrond Straling”</vt:lpstr>
      <vt:lpstr>“Kosmische Achtergrond Straling”</vt:lpstr>
      <vt:lpstr>PowerPoint Presentation</vt:lpstr>
      <vt:lpstr>“Kosmische Achtergrond Straling”</vt:lpstr>
      <vt:lpstr>Big Bang</vt:lpstr>
      <vt:lpstr>Big Bang: OK</vt:lpstr>
      <vt:lpstr>Big Bang: OK</vt:lpstr>
      <vt:lpstr>PowerPoint Presentation</vt:lpstr>
      <vt:lpstr>Het begin van de Big Bang … “Inflatie”</vt:lpstr>
      <vt:lpstr>Het begin van de Big Bang … “Inflatie”</vt:lpstr>
      <vt:lpstr>Het begin van de Big Bang … “Inflatie”</vt:lpstr>
      <vt:lpstr>Het begin van de Big Bang … “Inflatie” </vt:lpstr>
      <vt:lpstr>PowerPoint Presentation</vt:lpstr>
      <vt:lpstr>PowerPoint Presentation</vt:lpstr>
      <vt:lpstr>PowerPoint Presentation</vt:lpstr>
      <vt:lpstr>Machten van tien</vt:lpstr>
      <vt:lpstr>PowerPoint Presentation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Massa?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PowerPoint Presentation</vt:lpstr>
      <vt:lpstr>Hoe de Higgs het verschil maakt</vt:lpstr>
      <vt:lpstr>PowerPoint Presentation</vt:lpstr>
      <vt:lpstr>PowerPoint Presentation</vt:lpstr>
      <vt:lpstr>PowerPoint Presentation</vt:lpstr>
      <vt:lpstr>PowerPoint Presentation</vt:lpstr>
      <vt:lpstr>Hoe de Higgs het verschil maakt</vt:lpstr>
      <vt:lpstr>Higgs</vt:lpstr>
      <vt:lpstr>Higgs: Het Begin?</vt:lpstr>
      <vt:lpstr>Higgs: Het Begin?</vt:lpstr>
      <vt:lpstr>Higgs: Het Einde?</vt:lpstr>
      <vt:lpstr>Higgs: Het Einde?</vt:lpstr>
      <vt:lpstr>Higgs: Het Einde?</vt:lpstr>
      <vt:lpstr>Hoe de Higgs het verschil maakt</vt:lpstr>
      <vt:lpstr>PowerPoint Presentation</vt:lpstr>
      <vt:lpstr>Bedankt voor uw aandacht!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Knaake, T.M. [Tessa]</dc:creator>
  <cp:lastModifiedBy>Niels Tuning</cp:lastModifiedBy>
  <cp:revision>238</cp:revision>
  <cp:lastPrinted>2013-02-25T13:45:01Z</cp:lastPrinted>
  <dcterms:created xsi:type="dcterms:W3CDTF">2011-05-24T10:17:03Z</dcterms:created>
  <dcterms:modified xsi:type="dcterms:W3CDTF">2014-10-25T21:17:00Z</dcterms:modified>
  <cp:contentStatus>niet definitief</cp:contentStatus>
</cp:coreProperties>
</file>