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mp4" ContentType="video/unknown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91"/>
  </p:notesMasterIdLst>
  <p:handoutMasterIdLst>
    <p:handoutMasterId r:id="rId92"/>
  </p:handoutMasterIdLst>
  <p:sldIdLst>
    <p:sldId id="419" r:id="rId3"/>
    <p:sldId id="533" r:id="rId4"/>
    <p:sldId id="534" r:id="rId5"/>
    <p:sldId id="535" r:id="rId6"/>
    <p:sldId id="536" r:id="rId7"/>
    <p:sldId id="557" r:id="rId8"/>
    <p:sldId id="537" r:id="rId9"/>
    <p:sldId id="538" r:id="rId10"/>
    <p:sldId id="540" r:id="rId11"/>
    <p:sldId id="541" r:id="rId12"/>
    <p:sldId id="542" r:id="rId13"/>
    <p:sldId id="543" r:id="rId14"/>
    <p:sldId id="565" r:id="rId15"/>
    <p:sldId id="569" r:id="rId16"/>
    <p:sldId id="539" r:id="rId17"/>
    <p:sldId id="544" r:id="rId18"/>
    <p:sldId id="496" r:id="rId19"/>
    <p:sldId id="497" r:id="rId20"/>
    <p:sldId id="361" r:id="rId21"/>
    <p:sldId id="502" r:id="rId22"/>
    <p:sldId id="458" r:id="rId23"/>
    <p:sldId id="500" r:id="rId24"/>
    <p:sldId id="501" r:id="rId25"/>
    <p:sldId id="503" r:id="rId26"/>
    <p:sldId id="504" r:id="rId27"/>
    <p:sldId id="459" r:id="rId28"/>
    <p:sldId id="461" r:id="rId29"/>
    <p:sldId id="498" r:id="rId30"/>
    <p:sldId id="499" r:id="rId31"/>
    <p:sldId id="505" r:id="rId32"/>
    <p:sldId id="465" r:id="rId33"/>
    <p:sldId id="466" r:id="rId34"/>
    <p:sldId id="506" r:id="rId35"/>
    <p:sldId id="507" r:id="rId36"/>
    <p:sldId id="558" r:id="rId37"/>
    <p:sldId id="467" r:id="rId38"/>
    <p:sldId id="508" r:id="rId39"/>
    <p:sldId id="468" r:id="rId40"/>
    <p:sldId id="470" r:id="rId41"/>
    <p:sldId id="471" r:id="rId42"/>
    <p:sldId id="545" r:id="rId43"/>
    <p:sldId id="567" r:id="rId44"/>
    <p:sldId id="474" r:id="rId45"/>
    <p:sldId id="476" r:id="rId46"/>
    <p:sldId id="477" r:id="rId47"/>
    <p:sldId id="478" r:id="rId48"/>
    <p:sldId id="511" r:id="rId49"/>
    <p:sldId id="480" r:id="rId50"/>
    <p:sldId id="512" r:id="rId51"/>
    <p:sldId id="513" r:id="rId52"/>
    <p:sldId id="514" r:id="rId53"/>
    <p:sldId id="515" r:id="rId54"/>
    <p:sldId id="517" r:id="rId55"/>
    <p:sldId id="475" r:id="rId56"/>
    <p:sldId id="550" r:id="rId57"/>
    <p:sldId id="566" r:id="rId58"/>
    <p:sldId id="530" r:id="rId59"/>
    <p:sldId id="553" r:id="rId60"/>
    <p:sldId id="555" r:id="rId61"/>
    <p:sldId id="521" r:id="rId62"/>
    <p:sldId id="560" r:id="rId63"/>
    <p:sldId id="485" r:id="rId64"/>
    <p:sldId id="486" r:id="rId65"/>
    <p:sldId id="487" r:id="rId66"/>
    <p:sldId id="488" r:id="rId67"/>
    <p:sldId id="522" r:id="rId68"/>
    <p:sldId id="561" r:id="rId69"/>
    <p:sldId id="523" r:id="rId70"/>
    <p:sldId id="491" r:id="rId71"/>
    <p:sldId id="568" r:id="rId72"/>
    <p:sldId id="528" r:id="rId73"/>
    <p:sldId id="529" r:id="rId74"/>
    <p:sldId id="531" r:id="rId75"/>
    <p:sldId id="524" r:id="rId76"/>
    <p:sldId id="526" r:id="rId77"/>
    <p:sldId id="551" r:id="rId78"/>
    <p:sldId id="552" r:id="rId79"/>
    <p:sldId id="562" r:id="rId80"/>
    <p:sldId id="527" r:id="rId81"/>
    <p:sldId id="563" r:id="rId82"/>
    <p:sldId id="556" r:id="rId83"/>
    <p:sldId id="492" r:id="rId84"/>
    <p:sldId id="493" r:id="rId85"/>
    <p:sldId id="463" r:id="rId86"/>
    <p:sldId id="570" r:id="rId87"/>
    <p:sldId id="549" r:id="rId88"/>
    <p:sldId id="546" r:id="rId89"/>
    <p:sldId id="548" r:id="rId90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08080"/>
    <a:srgbClr val="00FF00"/>
    <a:srgbClr val="00CCFF"/>
    <a:srgbClr val="1E3A88"/>
    <a:srgbClr val="DDDEDF"/>
    <a:srgbClr val="FF9900"/>
    <a:srgbClr val="FFFF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1429" autoAdjust="0"/>
  </p:normalViewPr>
  <p:slideViewPr>
    <p:cSldViewPr snapToGrid="0">
      <p:cViewPr varScale="1">
        <p:scale>
          <a:sx n="105" d="100"/>
          <a:sy n="105" d="100"/>
        </p:scale>
        <p:origin x="-528" y="-120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6" y="-84"/>
      </p:cViewPr>
      <p:guideLst>
        <p:guide orient="horz" pos="3104"/>
        <p:guide pos="2141"/>
      </p:guideLst>
    </p:cSldViewPr>
  </p:notesViewPr>
  <p:gridSpacing cx="43205" cy="43205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90" Type="http://schemas.openxmlformats.org/officeDocument/2006/relationships/slide" Target="slides/slide88.xml"/><Relationship Id="rId91" Type="http://schemas.openxmlformats.org/officeDocument/2006/relationships/notesMaster" Target="notesMasters/notesMaster1.xml"/><Relationship Id="rId92" Type="http://schemas.openxmlformats.org/officeDocument/2006/relationships/handoutMaster" Target="handoutMasters/handoutMaster1.xml"/><Relationship Id="rId93" Type="http://schemas.openxmlformats.org/officeDocument/2006/relationships/printerSettings" Target="printerSettings/printerSettings1.bin"/><Relationship Id="rId94" Type="http://schemas.openxmlformats.org/officeDocument/2006/relationships/presProps" Target="presProps.xml"/><Relationship Id="rId95" Type="http://schemas.openxmlformats.org/officeDocument/2006/relationships/viewProps" Target="viewProps.xml"/><Relationship Id="rId96" Type="http://schemas.openxmlformats.org/officeDocument/2006/relationships/theme" Target="theme/theme1.xml"/><Relationship Id="rId97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909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4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Gravity is curved space-time!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6F845-D5BC-5C4B-B3E4-5D24A483834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8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489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Observatorium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frequenties</a:t>
            </a:r>
            <a:r>
              <a:rPr lang="en-US" dirty="0" smtClean="0"/>
              <a:t> van 2 Hz tot</a:t>
            </a:r>
            <a:r>
              <a:rPr lang="en-US" baseline="0" dirty="0" smtClean="0"/>
              <a:t> 10 kHz. </a:t>
            </a:r>
            <a:r>
              <a:rPr lang="en-US" baseline="0" dirty="0" err="1" smtClean="0"/>
              <a:t>Totaal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nieuwe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blik</a:t>
            </a:r>
            <a:r>
              <a:rPr lang="en-US" baseline="0" dirty="0" smtClean="0"/>
              <a:t> op het </a:t>
            </a:r>
            <a:r>
              <a:rPr lang="en-US" baseline="0" dirty="0" err="1" smtClean="0"/>
              <a:t>universum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73220-0252-3846-B684-733AEDE90F50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66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Observatorium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frequenties</a:t>
            </a:r>
            <a:r>
              <a:rPr lang="en-US" dirty="0" smtClean="0"/>
              <a:t> van 2 Hz tot</a:t>
            </a:r>
            <a:r>
              <a:rPr lang="en-US" baseline="0" dirty="0" smtClean="0"/>
              <a:t> 10 kHz. </a:t>
            </a:r>
            <a:r>
              <a:rPr lang="en-US" baseline="0" dirty="0" err="1" smtClean="0"/>
              <a:t>Totaal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nieuwe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blik</a:t>
            </a:r>
            <a:r>
              <a:rPr lang="en-US" baseline="0" dirty="0" smtClean="0"/>
              <a:t> op het </a:t>
            </a:r>
            <a:r>
              <a:rPr lang="en-US" baseline="0" dirty="0" err="1" smtClean="0"/>
              <a:t>universum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73220-0252-3846-B684-733AEDE90F50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66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Extreme </a:t>
            </a:r>
            <a:r>
              <a:rPr lang="en-US" dirty="0" err="1" smtClean="0"/>
              <a:t>gravitatie</a:t>
            </a:r>
            <a:r>
              <a:rPr lang="en-US" dirty="0" smtClean="0"/>
              <a:t> </a:t>
            </a:r>
            <a:r>
              <a:rPr lang="en-US" dirty="0" err="1" smtClean="0"/>
              <a:t>effecten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73220-0252-3846-B684-733AEDE90F50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06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Relationship Id="rId3" Type="http://schemas.openxmlformats.org/officeDocument/2006/relationships/image" Target="../media/image10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Relationship Id="rId3" Type="http://schemas.openxmlformats.org/officeDocument/2006/relationships/image" Target="../media/image10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Relationship Id="rId3" Type="http://schemas.openxmlformats.org/officeDocument/2006/relationships/image" Target="../media/image10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Relationship Id="rId3" Type="http://schemas.openxmlformats.org/officeDocument/2006/relationships/image" Target="../media/image10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eg"/><Relationship Id="rId3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6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eg"/><Relationship Id="rId3" Type="http://schemas.openxmlformats.org/officeDocument/2006/relationships/image" Target="../media/image10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emf"/><Relationship Id="rId3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<Relationship Id="rId3" Type="http://schemas.openxmlformats.org/officeDocument/2006/relationships/image" Target="../media/image10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eg"/><Relationship Id="rId3" Type="http://schemas.openxmlformats.org/officeDocument/2006/relationships/image" Target="../media/image10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jpeg"/><Relationship Id="rId3" Type="http://schemas.openxmlformats.org/officeDocument/2006/relationships/image" Target="../media/image6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Relationship Id="rId3" Type="http://schemas.openxmlformats.org/officeDocument/2006/relationships/image" Target="../media/image6.emf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Relationship Id="rId3" Type="http://schemas.openxmlformats.org/officeDocument/2006/relationships/image" Target="../media/image6.emf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Relationship Id="rId3" Type="http://schemas.openxmlformats.org/officeDocument/2006/relationships/image" Target="../media/image6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Relationship Id="rId3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Relationship Id="rId3" Type="http://schemas.openxmlformats.org/officeDocument/2006/relationships/image" Target="../media/image10.em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Relationship Id="rId3" Type="http://schemas.openxmlformats.org/officeDocument/2006/relationships/image" Target="../media/image10.emf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eg"/><Relationship Id="rId3" Type="http://schemas.openxmlformats.org/officeDocument/2006/relationships/image" Target="../media/image10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0.emf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Relationship Id="rId3" Type="http://schemas.openxmlformats.org/officeDocument/2006/relationships/image" Target="../media/image10.emf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Relationship Id="rId3" Type="http://schemas.openxmlformats.org/officeDocument/2006/relationships/image" Target="../media/image10.emf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Relationship Id="rId3" Type="http://schemas.openxmlformats.org/officeDocument/2006/relationships/image" Target="../media/image10.em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Relationship Id="rId3" Type="http://schemas.openxmlformats.org/officeDocument/2006/relationships/image" Target="../media/image10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eg"/><Relationship Id="rId3" Type="http://schemas.openxmlformats.org/officeDocument/2006/relationships/image" Target="../media/image10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Relationship Id="rId3" Type="http://schemas.openxmlformats.org/officeDocument/2006/relationships/image" Target="../media/image10.emf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10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Relationship Id="rId3" Type="http://schemas.openxmlformats.org/officeDocument/2006/relationships/image" Target="../media/image10.emf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Relationship Id="rId3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6015038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080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55536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7370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591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7432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497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99364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99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0072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2746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70452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8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73506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2601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76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022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80142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Strategie L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4" y="583195"/>
            <a:ext cx="9685471" cy="60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8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87000" t="-1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04586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46596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91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add text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145746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72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315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the style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the master styles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209270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65759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490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1116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72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0244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5154C-8D44-EB4F-84EB-012634E29AAC}" type="datetimeFigureOut">
              <a:rPr lang="en-US" smtClean="0"/>
              <a:pPr/>
              <a:t>14/12/16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ABBF2-C557-C74B-90D0-827D5B09DE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3968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5154C-8D44-EB4F-84EB-012634E29AAC}" type="datetimeFigureOut">
              <a:rPr lang="en-US" smtClean="0"/>
              <a:pPr/>
              <a:t>14/12/16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ABBF2-C557-C74B-90D0-827D5B09DE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075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49766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8515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82093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85419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69931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44463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AD0-BCC5-4F90-B918-CD95151E6BC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976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A689-FB41-47CE-BC13-03B5B50F1FA6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32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5163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12502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D51-7E28-4148-82E9-B7902396774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977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38241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9968-4928-4C1F-9D0F-D18A5E1D804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2480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69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B145-F2C7-4444-A98F-332DAE2F4D2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053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64087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559-344A-4CDC-85C4-10EA8134CA0A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26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84084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F41C-4A39-41A5-A916-32B5923060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8876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89986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092F-5F8C-4CFB-B1FE-5140921D8C6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831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0824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0CA6-3F21-4327-8C75-C82C817E2932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134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561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76ED-97EF-4771-9C4E-61326F83671F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550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3138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5087-0FE6-4696-9CF2-C5EC4C66CFF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921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7733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AAEC-A6A1-4EAD-86F2-29D4D2DD155D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9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37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09974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1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1">
          <a:blip r:embed="rId2" cstate="print">
            <a:lum/>
          </a:blip>
          <a:srcRect/>
          <a:stretch>
            <a:fillRect t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6" y="1662793"/>
            <a:ext cx="8414632" cy="39687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770312"/>
          </a:xfrm>
        </p:spPr>
        <p:txBody>
          <a:bodyPr/>
          <a:lstStyle>
            <a:lvl1pPr eaLnBrk="1" hangingPunct="1"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eaLnBrk="1" hangingPunct="1"/>
            <a:r>
              <a:rPr lang="en-GB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72911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95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3"/>
            <a:ext cx="8333500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41730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image" Target="../media/image1.emf"/><Relationship Id="rId34" Type="http://schemas.openxmlformats.org/officeDocument/2006/relationships/image" Target="../media/image2.gif"/><Relationship Id="rId3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59.xml"/><Relationship Id="rId29" Type="http://schemas.openxmlformats.org/officeDocument/2006/relationships/slideLayout" Target="../slideLayouts/slideLayout60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30" Type="http://schemas.openxmlformats.org/officeDocument/2006/relationships/slideLayout" Target="../slideLayouts/slideLayout61.xml"/><Relationship Id="rId31" Type="http://schemas.openxmlformats.org/officeDocument/2006/relationships/slideLayout" Target="../slideLayouts/slideLayout62.xml"/><Relationship Id="rId32" Type="http://schemas.openxmlformats.org/officeDocument/2006/relationships/theme" Target="../theme/theme2.xml"/><Relationship Id="rId9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33" Type="http://schemas.openxmlformats.org/officeDocument/2006/relationships/image" Target="../media/image1.emf"/><Relationship Id="rId34" Type="http://schemas.openxmlformats.org/officeDocument/2006/relationships/image" Target="../media/image3.png"/><Relationship Id="rId1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 userDrawn="1"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8"/>
          <a:stretch/>
        </p:blipFill>
        <p:spPr bwMode="auto">
          <a:xfrm>
            <a:off x="-6786" y="866272"/>
            <a:ext cx="9154800" cy="60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595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478088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874294"/>
            <a:ext cx="2029326" cy="5694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8" y="521368"/>
            <a:ext cx="1608219" cy="7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3" r:id="rId2"/>
    <p:sldLayoutId id="2147483960" r:id="rId3"/>
    <p:sldLayoutId id="2147483961" r:id="rId4"/>
    <p:sldLayoutId id="2147483962" r:id="rId5"/>
    <p:sldLayoutId id="2147483963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  <p:sldLayoutId id="2147483980" r:id="rId22"/>
    <p:sldLayoutId id="2147483981" r:id="rId23"/>
    <p:sldLayoutId id="2147483982" r:id="rId24"/>
    <p:sldLayoutId id="2147483983" r:id="rId25"/>
    <p:sldLayoutId id="2147483984" r:id="rId26"/>
    <p:sldLayoutId id="2147483985" r:id="rId27"/>
    <p:sldLayoutId id="2147483964" r:id="rId28"/>
    <p:sldLayoutId id="2147483986" r:id="rId29"/>
    <p:sldLayoutId id="2147484058" r:id="rId30"/>
    <p:sldLayoutId id="2147484059" r:id="rId3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35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2EBF375E-63A0-40BE-BB27-D625F81A2BC3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2.jpg"/><Relationship Id="rId3" Type="http://schemas.openxmlformats.org/officeDocument/2006/relationships/image" Target="../media/image43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6.jpg"/><Relationship Id="rId3" Type="http://schemas.openxmlformats.org/officeDocument/2006/relationships/image" Target="../media/image4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8.jpg"/><Relationship Id="rId3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1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2.jpg"/><Relationship Id="rId3" Type="http://schemas.openxmlformats.org/officeDocument/2006/relationships/image" Target="../media/image5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4" Type="http://schemas.openxmlformats.org/officeDocument/2006/relationships/image" Target="../media/image58.gif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8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60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60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60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1.jpg"/><Relationship Id="rId3" Type="http://schemas.openxmlformats.org/officeDocument/2006/relationships/image" Target="../media/image62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3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4" Type="http://schemas.openxmlformats.org/officeDocument/2006/relationships/image" Target="../media/image66.jpe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4.gi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6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9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68.jpeg"/><Relationship Id="rId3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0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1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4" Type="http://schemas.openxmlformats.org/officeDocument/2006/relationships/image" Target="../media/image73.gif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4.jpg"/><Relationship Id="rId3" Type="http://schemas.openxmlformats.org/officeDocument/2006/relationships/image" Target="../media/image72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5.jpg"/><Relationship Id="rId3" Type="http://schemas.openxmlformats.org/officeDocument/2006/relationships/image" Target="../media/image76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7.jpg"/><Relationship Id="rId3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8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0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1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2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2.jpg"/><Relationship Id="rId3" Type="http://schemas.openxmlformats.org/officeDocument/2006/relationships/image" Target="../media/image83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4.png"/><Relationship Id="rId3" Type="http://schemas.openxmlformats.org/officeDocument/2006/relationships/image" Target="../media/image85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86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86.emf"/><Relationship Id="rId3" Type="http://schemas.openxmlformats.org/officeDocument/2006/relationships/image" Target="../media/image87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31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8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1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9.gif"/><Relationship Id="rId3" Type="http://schemas.openxmlformats.org/officeDocument/2006/relationships/image" Target="../media/image9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89.gif"/><Relationship Id="rId3" Type="http://schemas.openxmlformats.org/officeDocument/2006/relationships/image" Target="../media/image9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95.png"/><Relationship Id="rId3" Type="http://schemas.openxmlformats.org/officeDocument/2006/relationships/image" Target="../media/image96.e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97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4" Type="http://schemas.openxmlformats.org/officeDocument/2006/relationships/image" Target="../media/image9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9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4" Type="http://schemas.openxmlformats.org/officeDocument/2006/relationships/image" Target="../media/image100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1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4" Type="http://schemas.openxmlformats.org/officeDocument/2006/relationships/image" Target="../media/image102.jpg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03.jp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04.jp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05.gif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06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4" Type="http://schemas.openxmlformats.org/officeDocument/2006/relationships/image" Target="../media/image109.jpg"/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07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3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4" Type="http://schemas.openxmlformats.org/officeDocument/2006/relationships/image" Target="../media/image100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1.jp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97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4" Type="http://schemas.openxmlformats.org/officeDocument/2006/relationships/image" Target="../media/image113.jpg"/><Relationship Id="rId5" Type="http://schemas.openxmlformats.org/officeDocument/2006/relationships/image" Target="../media/image114.jp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12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1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1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19.e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8546"/>
            <a:ext cx="9144000" cy="28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1107996"/>
          </a:xfrm>
        </p:spPr>
        <p:txBody>
          <a:bodyPr/>
          <a:lstStyle/>
          <a:p>
            <a:r>
              <a:rPr lang="nl-NL" dirty="0" smtClean="0"/>
              <a:t>Deeltjes en Zwaartekracht in 2016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609398"/>
          </a:xfrm>
        </p:spPr>
        <p:txBody>
          <a:bodyPr/>
          <a:lstStyle/>
          <a:p>
            <a:pPr algn="r"/>
            <a:endParaRPr lang="nl-NL" dirty="0" smtClean="0"/>
          </a:p>
          <a:p>
            <a:pPr algn="r"/>
            <a:r>
              <a:rPr lang="nl-NL" dirty="0" smtClean="0"/>
              <a:t>Niels </a:t>
            </a:r>
            <a:r>
              <a:rPr lang="nl-NL" dirty="0" err="1" smtClean="0"/>
              <a:t>Tuning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99140" y="98798"/>
            <a:ext cx="1835001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Doopsgezinde</a:t>
            </a:r>
          </a:p>
          <a:p>
            <a:pPr algn="ctr"/>
            <a:r>
              <a:rPr lang="nl-NL" dirty="0" smtClean="0">
                <a:solidFill>
                  <a:schemeClr val="bg1"/>
                </a:solidFill>
              </a:rPr>
              <a:t>Gemeente</a:t>
            </a:r>
          </a:p>
          <a:p>
            <a:pPr algn="ctr"/>
            <a:r>
              <a:rPr lang="nl-NL" dirty="0" smtClean="0">
                <a:solidFill>
                  <a:schemeClr val="bg1"/>
                </a:solidFill>
              </a:rPr>
              <a:t>Aalsmeer</a:t>
            </a:r>
          </a:p>
          <a:p>
            <a:pPr algn="ctr"/>
            <a:endParaRPr lang="nl-NL" dirty="0" smtClean="0">
              <a:solidFill>
                <a:schemeClr val="bg1"/>
              </a:solidFill>
            </a:endParaRPr>
          </a:p>
          <a:p>
            <a:pPr algn="ctr"/>
            <a:r>
              <a:rPr lang="nl-NL" dirty="0" smtClean="0">
                <a:solidFill>
                  <a:schemeClr val="bg1"/>
                </a:solidFill>
              </a:rPr>
              <a:t>14 dec 2016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6" y="3336447"/>
            <a:ext cx="3282390" cy="14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8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225492"/>
            <a:ext cx="8353177" cy="396875"/>
          </a:xfrm>
        </p:spPr>
        <p:txBody>
          <a:bodyPr/>
          <a:lstStyle/>
          <a:p>
            <a:r>
              <a:rPr lang="en-US" dirty="0" smtClean="0"/>
              <a:t>2016: </a:t>
            </a:r>
            <a:r>
              <a:rPr lang="en-US" dirty="0" err="1" smtClean="0"/>
              <a:t>Ontdekking</a:t>
            </a:r>
            <a:r>
              <a:rPr lang="en-US" dirty="0" smtClean="0"/>
              <a:t> </a:t>
            </a:r>
            <a:r>
              <a:rPr lang="en-US" dirty="0" err="1" smtClean="0"/>
              <a:t>nieuw</a:t>
            </a:r>
            <a:r>
              <a:rPr lang="en-US" dirty="0" smtClean="0"/>
              <a:t> </a:t>
            </a:r>
            <a:r>
              <a:rPr lang="en-US" dirty="0" err="1" smtClean="0"/>
              <a:t>deeltje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 descr="Higgs-750GeV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987" y="1803762"/>
            <a:ext cx="5066799" cy="492488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55017" y="6398745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m</a:t>
            </a:r>
            <a:r>
              <a:rPr lang="en-US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=750 </a:t>
            </a:r>
            <a:r>
              <a:rPr lang="en-US" b="1" dirty="0" err="1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GeV</a:t>
            </a:r>
            <a:endParaRPr lang="en-US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5937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225492"/>
            <a:ext cx="8353177" cy="396875"/>
          </a:xfrm>
        </p:spPr>
        <p:txBody>
          <a:bodyPr/>
          <a:lstStyle/>
          <a:p>
            <a:r>
              <a:rPr lang="en-US" dirty="0" smtClean="0"/>
              <a:t>2016: </a:t>
            </a:r>
            <a:r>
              <a:rPr lang="en-US" dirty="0" err="1" smtClean="0"/>
              <a:t>Ontdekking</a:t>
            </a:r>
            <a:r>
              <a:rPr lang="en-US" dirty="0" smtClean="0"/>
              <a:t> </a:t>
            </a:r>
            <a:r>
              <a:rPr lang="en-US" dirty="0" err="1" smtClean="0"/>
              <a:t>nieuw</a:t>
            </a:r>
            <a:r>
              <a:rPr lang="en-US" dirty="0" smtClean="0"/>
              <a:t> </a:t>
            </a:r>
            <a:r>
              <a:rPr lang="en-US" dirty="0" err="1" smtClean="0"/>
              <a:t>deeltje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 descr="Higgs-750GeV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r="3587"/>
          <a:stretch/>
        </p:blipFill>
        <p:spPr>
          <a:xfrm>
            <a:off x="170214" y="2314428"/>
            <a:ext cx="3836323" cy="39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Higgs-750GeV-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" r="1844"/>
          <a:stretch/>
        </p:blipFill>
        <p:spPr>
          <a:xfrm>
            <a:off x="5067087" y="2317644"/>
            <a:ext cx="3901790" cy="39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65299" y="1911728"/>
            <a:ext cx="1833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Voorjaar</a:t>
            </a:r>
            <a:r>
              <a:rPr lang="en-US" dirty="0" smtClean="0">
                <a:solidFill>
                  <a:srgbClr val="000000"/>
                </a:solidFill>
              </a:rPr>
              <a:t> 2016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62202" y="1906999"/>
            <a:ext cx="1604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Zomer</a:t>
            </a:r>
            <a:r>
              <a:rPr lang="en-US" dirty="0" smtClean="0">
                <a:solidFill>
                  <a:srgbClr val="000000"/>
                </a:solidFill>
              </a:rPr>
              <a:t> 2016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320772" y="3836551"/>
            <a:ext cx="563010" cy="1191557"/>
          </a:xfrm>
          <a:prstGeom prst="rightArrow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888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225492"/>
            <a:ext cx="8353177" cy="396875"/>
          </a:xfrm>
        </p:spPr>
        <p:txBody>
          <a:bodyPr/>
          <a:lstStyle/>
          <a:p>
            <a:r>
              <a:rPr lang="en-US" dirty="0" smtClean="0"/>
              <a:t>2016: </a:t>
            </a:r>
            <a:r>
              <a:rPr lang="en-US" dirty="0" err="1" smtClean="0"/>
              <a:t>Ontdekking</a:t>
            </a:r>
            <a:r>
              <a:rPr lang="en-US" dirty="0" smtClean="0"/>
              <a:t> </a:t>
            </a:r>
            <a:r>
              <a:rPr lang="en-US" dirty="0" err="1" smtClean="0"/>
              <a:t>nieuw</a:t>
            </a:r>
            <a:r>
              <a:rPr lang="en-US" dirty="0" smtClean="0"/>
              <a:t> </a:t>
            </a:r>
            <a:r>
              <a:rPr lang="en-US" dirty="0" err="1" smtClean="0"/>
              <a:t>deeltje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750GeV-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" r="1844"/>
          <a:stretch/>
        </p:blipFill>
        <p:spPr>
          <a:xfrm>
            <a:off x="5067087" y="2317644"/>
            <a:ext cx="3901790" cy="39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162202" y="1906999"/>
            <a:ext cx="1604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Zomer</a:t>
            </a:r>
            <a:r>
              <a:rPr lang="en-US" dirty="0" smtClean="0">
                <a:solidFill>
                  <a:srgbClr val="000000"/>
                </a:solidFill>
              </a:rPr>
              <a:t> 2016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8" name="Picture 7" descr="Higgs-750GeV-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5" t="24257" r="51535" b="61194"/>
          <a:stretch/>
        </p:blipFill>
        <p:spPr>
          <a:xfrm>
            <a:off x="523729" y="2998533"/>
            <a:ext cx="3743479" cy="222598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6127642" y="3430636"/>
            <a:ext cx="576103" cy="30116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4255307" y="2985440"/>
            <a:ext cx="1859242" cy="4321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255307" y="3731800"/>
            <a:ext cx="1859242" cy="150581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47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372065" y="1772995"/>
            <a:ext cx="8326967" cy="1046440"/>
          </a:xfrm>
        </p:spPr>
        <p:txBody>
          <a:bodyPr/>
          <a:lstStyle/>
          <a:p>
            <a:r>
              <a:rPr lang="en-US" sz="2000" dirty="0" smtClean="0"/>
              <a:t>“</a:t>
            </a:r>
            <a:r>
              <a:rPr lang="en-US" sz="2000" dirty="0" err="1" smtClean="0"/>
              <a:t>Resultaten</a:t>
            </a:r>
            <a:r>
              <a:rPr lang="en-US" sz="2000" dirty="0" smtClean="0"/>
              <a:t> </a:t>
            </a:r>
            <a:r>
              <a:rPr lang="is-IS" sz="2000" dirty="0" smtClean="0"/>
              <a:t>… </a:t>
            </a:r>
            <a:r>
              <a:rPr lang="en-US" sz="2000" dirty="0" smtClean="0"/>
              <a:t>op het </a:t>
            </a:r>
            <a:r>
              <a:rPr lang="en-US" sz="2000" dirty="0" err="1" smtClean="0"/>
              <a:t>gebied</a:t>
            </a:r>
            <a:r>
              <a:rPr lang="en-US" sz="2000" dirty="0" smtClean="0"/>
              <a:t> van </a:t>
            </a:r>
            <a:r>
              <a:rPr lang="en-US" sz="2000" dirty="0" err="1" smtClean="0"/>
              <a:t>kleine</a:t>
            </a:r>
            <a:r>
              <a:rPr lang="en-US" sz="2000" dirty="0" smtClean="0"/>
              <a:t> </a:t>
            </a:r>
            <a:r>
              <a:rPr lang="en-US" sz="2000" dirty="0" err="1" smtClean="0"/>
              <a:t>deeltjes</a:t>
            </a:r>
            <a:r>
              <a:rPr lang="en-US" sz="2000" dirty="0" smtClean="0"/>
              <a:t>” ?</a:t>
            </a:r>
          </a:p>
          <a:p>
            <a:endParaRPr lang="en-US" sz="2000" dirty="0" smtClean="0"/>
          </a:p>
          <a:p>
            <a:r>
              <a:rPr lang="en-US" sz="2000" dirty="0" smtClean="0"/>
              <a:t>“</a:t>
            </a:r>
            <a:r>
              <a:rPr lang="en-US" sz="2000" dirty="0" err="1" smtClean="0"/>
              <a:t>Ze</a:t>
            </a:r>
            <a:r>
              <a:rPr lang="en-US" sz="2000" dirty="0" smtClean="0"/>
              <a:t> </a:t>
            </a:r>
            <a:r>
              <a:rPr lang="en-US" sz="2000" dirty="0" err="1" smtClean="0"/>
              <a:t>zitten</a:t>
            </a:r>
            <a:r>
              <a:rPr lang="en-US" sz="2000" dirty="0" smtClean="0"/>
              <a:t> </a:t>
            </a:r>
            <a:r>
              <a:rPr lang="en-US" sz="2000" dirty="0" err="1" smtClean="0"/>
              <a:t>eraan</a:t>
            </a:r>
            <a:r>
              <a:rPr lang="en-US" sz="2000" dirty="0" smtClean="0"/>
              <a:t> </a:t>
            </a:r>
            <a:r>
              <a:rPr lang="en-US" sz="2000" dirty="0" err="1" smtClean="0"/>
              <a:t>te</a:t>
            </a:r>
            <a:r>
              <a:rPr lang="en-US" sz="2000" dirty="0" smtClean="0"/>
              <a:t> </a:t>
            </a:r>
            <a:r>
              <a:rPr lang="en-US" sz="2000" dirty="0" err="1" smtClean="0"/>
              <a:t>komen</a:t>
            </a:r>
            <a:r>
              <a:rPr lang="en-US" sz="2000" dirty="0" smtClean="0"/>
              <a:t>.”</a:t>
            </a:r>
            <a:endParaRPr lang="en-US" sz="2000" dirty="0"/>
          </a:p>
        </p:txBody>
      </p:sp>
      <p:pic>
        <p:nvPicPr>
          <p:cNvPr id="4" name="Picture 3" descr="Dijkgraaf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7273">
            <a:off x="1328751" y="3810883"/>
            <a:ext cx="7603587" cy="2525744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 rot="289098">
            <a:off x="5021042" y="6462988"/>
            <a:ext cx="206545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 smtClean="0">
                <a:solidFill>
                  <a:srgbClr val="000000"/>
                </a:solidFill>
              </a:rPr>
              <a:t>R.Dijkgraaf</a:t>
            </a:r>
            <a:r>
              <a:rPr lang="en-US" sz="1050" dirty="0" smtClean="0">
                <a:solidFill>
                  <a:srgbClr val="000000"/>
                </a:solidFill>
              </a:rPr>
              <a:t>, NRC, Nov 2016</a:t>
            </a:r>
            <a:endParaRPr lang="en-US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108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jkgraaf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4013">
            <a:off x="4131509" y="2974767"/>
            <a:ext cx="5023558" cy="374412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2"/>
          <p:cNvSpPr>
            <a:spLocks noGrp="1"/>
          </p:cNvSpPr>
          <p:nvPr>
            <p:ph sz="quarter" idx="12"/>
          </p:nvPr>
        </p:nvSpPr>
        <p:spPr>
          <a:xfrm>
            <a:off x="383823" y="1514314"/>
            <a:ext cx="8326967" cy="1274195"/>
          </a:xfrm>
        </p:spPr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Eerder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jaar</a:t>
            </a:r>
            <a:r>
              <a:rPr lang="en-US" dirty="0" smtClean="0"/>
              <a:t> was het </a:t>
            </a:r>
            <a:r>
              <a:rPr lang="en-US" dirty="0" err="1" smtClean="0"/>
              <a:t>weer</a:t>
            </a:r>
            <a:r>
              <a:rPr lang="en-US" dirty="0" smtClean="0"/>
              <a:t> </a:t>
            </a:r>
            <a:r>
              <a:rPr lang="en-US" dirty="0" err="1" smtClean="0"/>
              <a:t>raak</a:t>
            </a:r>
            <a:r>
              <a:rPr lang="en-US" dirty="0" smtClean="0"/>
              <a:t>”</a:t>
            </a:r>
          </a:p>
          <a:p>
            <a:endParaRPr lang="en-US" dirty="0" smtClean="0"/>
          </a:p>
          <a:p>
            <a:r>
              <a:rPr lang="en-US" dirty="0" smtClean="0"/>
              <a:t>“</a:t>
            </a:r>
            <a:r>
              <a:rPr lang="en-US" dirty="0" err="1" smtClean="0"/>
              <a:t>Momenten</a:t>
            </a:r>
            <a:r>
              <a:rPr lang="en-US" dirty="0" smtClean="0"/>
              <a:t> die </a:t>
            </a:r>
            <a:r>
              <a:rPr lang="en-US" dirty="0" err="1" smtClean="0"/>
              <a:t>normaal</a:t>
            </a:r>
            <a:r>
              <a:rPr lang="en-US" dirty="0" smtClean="0"/>
              <a:t> </a:t>
            </a:r>
            <a:r>
              <a:rPr lang="en-US" dirty="0" err="1" smtClean="0"/>
              <a:t>gesproken</a:t>
            </a:r>
            <a:r>
              <a:rPr lang="en-US" dirty="0" smtClean="0"/>
              <a:t> </a:t>
            </a:r>
            <a:r>
              <a:rPr lang="en-US" dirty="0" err="1" smtClean="0"/>
              <a:t>eens</a:t>
            </a:r>
            <a:r>
              <a:rPr lang="en-US" dirty="0" smtClean="0"/>
              <a:t> in de 50 </a:t>
            </a:r>
            <a:r>
              <a:rPr lang="en-US" dirty="0" err="1" smtClean="0"/>
              <a:t>jaar</a:t>
            </a:r>
            <a:r>
              <a:rPr lang="en-US" dirty="0" smtClean="0"/>
              <a:t> </a:t>
            </a:r>
            <a:r>
              <a:rPr lang="en-US" dirty="0" err="1" smtClean="0"/>
              <a:t>voorkomen</a:t>
            </a:r>
            <a:r>
              <a:rPr lang="en-US" dirty="0" smtClean="0"/>
              <a:t>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545220">
            <a:off x="4209679" y="6517787"/>
            <a:ext cx="206545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 smtClean="0">
                <a:solidFill>
                  <a:srgbClr val="000000"/>
                </a:solidFill>
              </a:rPr>
              <a:t>R.Dijkgraaf</a:t>
            </a:r>
            <a:r>
              <a:rPr lang="en-US" sz="1050" dirty="0" smtClean="0">
                <a:solidFill>
                  <a:srgbClr val="000000"/>
                </a:solidFill>
              </a:rPr>
              <a:t>, NRC, Nov 2016</a:t>
            </a:r>
            <a:endParaRPr lang="en-US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03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ggs-field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" r="5209"/>
          <a:stretch/>
        </p:blipFill>
        <p:spPr>
          <a:xfrm>
            <a:off x="0" y="-1"/>
            <a:ext cx="9144000" cy="65079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1886439" y="197264"/>
            <a:ext cx="5696314" cy="959237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FF"/>
                </a:solidFill>
              </a:rPr>
              <a:t>Het Higgs Veld</a:t>
            </a: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FFFFFF"/>
                </a:solidFill>
              </a:rPr>
              <a:t>i</a:t>
            </a:r>
            <a:r>
              <a:rPr lang="en-US" sz="2000" dirty="0" smtClean="0">
                <a:solidFill>
                  <a:srgbClr val="FFFFFF"/>
                </a:solidFill>
              </a:rPr>
              <a:t>s </a:t>
            </a:r>
            <a:r>
              <a:rPr lang="en-US" sz="2000" dirty="0" err="1" smtClean="0">
                <a:solidFill>
                  <a:srgbClr val="FFFFFF"/>
                </a:solidFill>
              </a:rPr>
              <a:t>alom</a:t>
            </a:r>
            <a:r>
              <a:rPr lang="en-US" sz="2000" dirty="0" smtClean="0">
                <a:solidFill>
                  <a:srgbClr val="FFFFFF"/>
                </a:solidFill>
              </a:rPr>
              <a:t>, en </a:t>
            </a:r>
            <a:r>
              <a:rPr lang="en-US" sz="2000" dirty="0" err="1" smtClean="0">
                <a:solidFill>
                  <a:srgbClr val="FFFFFF"/>
                </a:solidFill>
              </a:rPr>
              <a:t>geeft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</a:rPr>
              <a:t>alle</a:t>
            </a:r>
            <a:r>
              <a:rPr lang="en-US" sz="2000" dirty="0" smtClean="0">
                <a:solidFill>
                  <a:srgbClr val="FFFFFF"/>
                </a:solidFill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</a:rPr>
              <a:t>deeltjes</a:t>
            </a:r>
            <a:r>
              <a:rPr lang="en-US" sz="2000" dirty="0" smtClean="0">
                <a:solidFill>
                  <a:srgbClr val="FFFFFF"/>
                </a:solidFill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</a:rPr>
              <a:t>hun</a:t>
            </a:r>
            <a:r>
              <a:rPr lang="en-US" sz="2000" dirty="0" smtClean="0">
                <a:solidFill>
                  <a:srgbClr val="FFFFFF"/>
                </a:solidFill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</a:rPr>
              <a:t>massa</a:t>
            </a:r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38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700412"/>
            <a:ext cx="8326967" cy="307777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  Massa die je </a:t>
            </a:r>
            <a:r>
              <a:rPr lang="en-US" sz="2000" dirty="0" err="1" smtClean="0"/>
              <a:t>duwt</a:t>
            </a:r>
            <a:r>
              <a:rPr lang="en-US" sz="2000" dirty="0"/>
              <a:t> </a:t>
            </a:r>
            <a:r>
              <a:rPr lang="en-US" sz="2000" dirty="0" smtClean="0"/>
              <a:t>       =                Massa die </a:t>
            </a:r>
            <a:r>
              <a:rPr lang="en-US" sz="2000" dirty="0" err="1" smtClean="0"/>
              <a:t>valt</a:t>
            </a:r>
            <a:endParaRPr lang="en-US" sz="2000" dirty="0"/>
          </a:p>
        </p:txBody>
      </p:sp>
      <p:pic>
        <p:nvPicPr>
          <p:cNvPr id="4" name="Picture 3" descr="cars-pu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5" y="3181649"/>
            <a:ext cx="3360000" cy="252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ar-fall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836" y="3180879"/>
            <a:ext cx="5040000" cy="252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7986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ppel-fot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9" b="16337"/>
          <a:stretch/>
        </p:blipFill>
        <p:spPr>
          <a:xfrm>
            <a:off x="25400" y="-109244"/>
            <a:ext cx="9118600" cy="695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21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stronaut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5" b="24389"/>
          <a:stretch/>
        </p:blipFill>
        <p:spPr>
          <a:xfrm>
            <a:off x="-1" y="-382"/>
            <a:ext cx="9219932" cy="68583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6134320"/>
            <a:ext cx="63240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Astronaut Bruce </a:t>
            </a:r>
            <a:r>
              <a:rPr lang="en-US" sz="700" dirty="0" err="1">
                <a:solidFill>
                  <a:schemeClr val="bg1"/>
                </a:solidFill>
              </a:rPr>
              <a:t>McCandless</a:t>
            </a:r>
            <a:r>
              <a:rPr lang="en-US" sz="700" dirty="0">
                <a:solidFill>
                  <a:schemeClr val="bg1"/>
                </a:solidFill>
              </a:rPr>
              <a:t> II, STS 41-B mission specialist, participates in a historical spacewalk. </a:t>
            </a:r>
            <a:r>
              <a:rPr lang="en-US" sz="700" dirty="0" smtClean="0">
                <a:solidFill>
                  <a:schemeClr val="bg1"/>
                </a:solidFill>
              </a:rPr>
              <a:t>He </a:t>
            </a:r>
            <a:r>
              <a:rPr lang="en-US" sz="700" dirty="0">
                <a:solidFill>
                  <a:schemeClr val="bg1"/>
                </a:solidFill>
              </a:rPr>
              <a:t>is pictured a few meters away from the cabin of the Earth-orbiting Space Shuttle Challenger. </a:t>
            </a:r>
            <a:endParaRPr lang="en-US" sz="700" dirty="0" smtClean="0">
              <a:solidFill>
                <a:schemeClr val="bg1"/>
              </a:solidFill>
            </a:endParaRPr>
          </a:p>
          <a:p>
            <a:r>
              <a:rPr lang="en-US" sz="700" dirty="0" smtClean="0">
                <a:solidFill>
                  <a:schemeClr val="bg1"/>
                </a:solidFill>
              </a:rPr>
              <a:t>This </a:t>
            </a:r>
            <a:r>
              <a:rPr lang="en-US" sz="700" dirty="0">
                <a:solidFill>
                  <a:schemeClr val="bg1"/>
                </a:solidFill>
              </a:rPr>
              <a:t>spacewalk represented the first use of a nitrogen-propelled, hand-controlled device called the </a:t>
            </a:r>
            <a:r>
              <a:rPr lang="en-US" sz="700" dirty="0" smtClean="0">
                <a:solidFill>
                  <a:schemeClr val="bg1"/>
                </a:solidFill>
              </a:rPr>
              <a:t>Manned </a:t>
            </a:r>
            <a:r>
              <a:rPr lang="en-US" sz="700" dirty="0">
                <a:solidFill>
                  <a:schemeClr val="bg1"/>
                </a:solidFill>
              </a:rPr>
              <a:t>Maneuvering Unit (MMU), which allows for much greater mobility than that afforded previous space walkers who had to use restrictive tethers.</a:t>
            </a:r>
          </a:p>
          <a:p>
            <a:endParaRPr lang="en-US" sz="700" dirty="0">
              <a:solidFill>
                <a:schemeClr val="bg1"/>
              </a:solidFill>
            </a:endParaRPr>
          </a:p>
          <a:p>
            <a:r>
              <a:rPr lang="en-US" sz="700" i="1" dirty="0">
                <a:solidFill>
                  <a:schemeClr val="bg1"/>
                </a:solidFill>
              </a:rPr>
              <a:t>Image Credit: NASA</a:t>
            </a:r>
            <a:endParaRPr 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26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dirty="0" smtClean="0"/>
              <a:t>2016</a:t>
            </a:r>
            <a:r>
              <a:rPr lang="en-GB" sz="3200" b="0" dirty="0" smtClean="0"/>
              <a:t>: “</a:t>
            </a:r>
            <a:r>
              <a:rPr lang="en-GB" sz="3200" b="0" dirty="0" err="1" smtClean="0"/>
              <a:t>Annus</a:t>
            </a:r>
            <a:r>
              <a:rPr lang="en-GB" sz="3200" b="0" dirty="0" smtClean="0"/>
              <a:t> mirabilis” ?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1588127"/>
          </a:xfrm>
        </p:spPr>
        <p:txBody>
          <a:bodyPr/>
          <a:lstStyle/>
          <a:p>
            <a:r>
              <a:rPr lang="nl-NL" sz="2400" dirty="0" smtClean="0"/>
              <a:t>Ontdekking zwaartekrachtsgolven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nl-NL" sz="2400" dirty="0" err="1" smtClean="0"/>
              <a:t>Verlinde’s</a:t>
            </a:r>
            <a:r>
              <a:rPr lang="nl-NL" sz="2400" dirty="0" smtClean="0"/>
              <a:t> zwaartekrachtstheorie</a:t>
            </a:r>
          </a:p>
          <a:p>
            <a:endParaRPr lang="nl-NL" dirty="0"/>
          </a:p>
        </p:txBody>
      </p:sp>
      <p:pic>
        <p:nvPicPr>
          <p:cNvPr id="3" name="Picture 2" descr="krant-trouw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8" r="58889" b="40741"/>
          <a:stretch/>
        </p:blipFill>
        <p:spPr>
          <a:xfrm rot="793774">
            <a:off x="6217581" y="389634"/>
            <a:ext cx="2732510" cy="370509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krant-v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/>
          <a:stretch/>
        </p:blipFill>
        <p:spPr>
          <a:xfrm rot="793774">
            <a:off x="6355788" y="3643382"/>
            <a:ext cx="2677661" cy="2626129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792746"/>
            <a:ext cx="8326967" cy="2499146"/>
          </a:xfrm>
        </p:spPr>
        <p:txBody>
          <a:bodyPr/>
          <a:lstStyle/>
          <a:p>
            <a:r>
              <a:rPr lang="en-US" sz="2800" dirty="0" err="1" smtClean="0"/>
              <a:t>Nieuw</a:t>
            </a:r>
            <a:r>
              <a:rPr lang="en-US" sz="2800" dirty="0" smtClean="0"/>
              <a:t> </a:t>
            </a:r>
            <a:r>
              <a:rPr lang="en-US" sz="2800" dirty="0" err="1" smtClean="0"/>
              <a:t>deeltje</a:t>
            </a:r>
            <a:r>
              <a:rPr lang="en-US" sz="2800" dirty="0" smtClean="0"/>
              <a:t>?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err="1" smtClean="0"/>
              <a:t>Zwaartekrachtsgolven</a:t>
            </a:r>
            <a:r>
              <a:rPr lang="en-US" sz="2800" dirty="0" smtClean="0"/>
              <a:t>?</a:t>
            </a:r>
          </a:p>
          <a:p>
            <a:endParaRPr lang="en-US" sz="2800" dirty="0" smtClean="0"/>
          </a:p>
          <a:p>
            <a:r>
              <a:rPr lang="en-US" sz="2800" dirty="0" err="1" smtClean="0"/>
              <a:t>Nieuwe</a:t>
            </a:r>
            <a:r>
              <a:rPr lang="en-US" sz="2800" dirty="0" smtClean="0"/>
              <a:t> </a:t>
            </a:r>
            <a:r>
              <a:rPr lang="en-US" sz="2800" dirty="0" err="1" smtClean="0"/>
              <a:t>zwaartekracht</a:t>
            </a:r>
            <a:r>
              <a:rPr lang="en-US" sz="2800" dirty="0" smtClean="0"/>
              <a:t> </a:t>
            </a:r>
            <a:r>
              <a:rPr lang="en-US" sz="2800" dirty="0" err="1" smtClean="0"/>
              <a:t>theorie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pic>
        <p:nvPicPr>
          <p:cNvPr id="4" name="Picture 3" descr="BREAKINGNEW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244" y="135618"/>
            <a:ext cx="4687240" cy="2601418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00584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dirty="0" smtClean="0"/>
              <a:t>2016</a:t>
            </a:r>
            <a:endParaRPr lang="en-GB" sz="3200" dirty="0"/>
          </a:p>
        </p:txBody>
      </p:sp>
      <p:pic>
        <p:nvPicPr>
          <p:cNvPr id="6" name="Picture 5" descr="dwdd-einste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359" y="99924"/>
            <a:ext cx="6480000" cy="3538080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dwdd-g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1" y="3190338"/>
            <a:ext cx="6480000" cy="3604500"/>
          </a:xfrm>
          <a:prstGeom prst="rect">
            <a:avLst/>
          </a:prstGeom>
          <a:ln w="38100">
            <a:solidFill>
              <a:schemeClr val="bg2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3731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Verder</a:t>
            </a:r>
            <a:r>
              <a:rPr lang="en-US" dirty="0" smtClean="0"/>
              <a:t> op het menu </a:t>
            </a:r>
            <a:r>
              <a:rPr lang="en-US" dirty="0" err="1" smtClean="0"/>
              <a:t>vandaag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880788"/>
          </a:xfrm>
        </p:spPr>
        <p:txBody>
          <a:bodyPr/>
          <a:lstStyle/>
          <a:p>
            <a:r>
              <a:rPr lang="en-US" sz="2400" dirty="0" smtClean="0"/>
              <a:t>Newton, Einstein, </a:t>
            </a:r>
            <a:r>
              <a:rPr lang="is-IS" sz="2400" dirty="0" smtClean="0"/>
              <a:t>… </a:t>
            </a:r>
            <a:endParaRPr lang="en-US" sz="2400" dirty="0" smtClean="0"/>
          </a:p>
          <a:p>
            <a:r>
              <a:rPr lang="en-US" sz="2400" dirty="0" err="1" smtClean="0"/>
              <a:t>Relativiteitstheorie</a:t>
            </a:r>
            <a:endParaRPr lang="en-US" sz="2400" dirty="0" smtClean="0"/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tx1"/>
                </a:solidFill>
              </a:rPr>
              <a:t>Zwarte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gaten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tx1"/>
                </a:solidFill>
              </a:rPr>
              <a:t>Zwaartekrachtsgolven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400" dirty="0" err="1" smtClean="0"/>
              <a:t>Ontdekking</a:t>
            </a:r>
            <a:endParaRPr lang="en-US" sz="2400" dirty="0" smtClean="0"/>
          </a:p>
          <a:p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b="1" dirty="0" err="1" smtClean="0"/>
              <a:t>Wat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zwaartekracht</a:t>
            </a:r>
            <a:r>
              <a:rPr lang="en-US" sz="2400" b="1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94380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1" y="2478490"/>
            <a:ext cx="3682999" cy="2320635"/>
          </a:xfrm>
        </p:spPr>
        <p:txBody>
          <a:bodyPr/>
          <a:lstStyle/>
          <a:p>
            <a:r>
              <a:rPr lang="en-US" sz="2000" dirty="0" err="1" smtClean="0"/>
              <a:t>Alles</a:t>
            </a:r>
            <a:r>
              <a:rPr lang="en-US" sz="2000" dirty="0" smtClean="0"/>
              <a:t> </a:t>
            </a:r>
            <a:r>
              <a:rPr lang="en-US" sz="2000" dirty="0" err="1" smtClean="0"/>
              <a:t>trekt</a:t>
            </a:r>
            <a:r>
              <a:rPr lang="en-US" sz="2000" dirty="0" smtClean="0"/>
              <a:t> </a:t>
            </a:r>
            <a:r>
              <a:rPr lang="en-US" sz="2000" dirty="0" err="1" smtClean="0"/>
              <a:t>elkaar</a:t>
            </a:r>
            <a:r>
              <a:rPr lang="en-US" sz="2000" dirty="0" smtClean="0"/>
              <a:t> </a:t>
            </a:r>
            <a:r>
              <a:rPr lang="en-US" sz="2000" dirty="0" err="1" smtClean="0"/>
              <a:t>aan</a:t>
            </a:r>
            <a:endParaRPr lang="en-US" sz="2000" dirty="0" smtClean="0"/>
          </a:p>
          <a:p>
            <a:pPr lvl="1">
              <a:buFont typeface="Wingdings" charset="2"/>
              <a:buChar char="Ø"/>
            </a:pPr>
            <a:endParaRPr lang="en-US" dirty="0" smtClean="0">
              <a:solidFill>
                <a:srgbClr val="ED1C24"/>
              </a:solidFill>
            </a:endParaRPr>
          </a:p>
          <a:p>
            <a:pPr lvl="1">
              <a:buFont typeface="Wingdings" charset="2"/>
              <a:buChar char="Ø"/>
            </a:pPr>
            <a:r>
              <a:rPr lang="en-US" dirty="0" err="1" smtClean="0">
                <a:solidFill>
                  <a:srgbClr val="ED1C24"/>
                </a:solidFill>
              </a:rPr>
              <a:t>Geldt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voor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appels</a:t>
            </a:r>
            <a:r>
              <a:rPr lang="en-US" dirty="0" smtClean="0">
                <a:solidFill>
                  <a:srgbClr val="ED1C24"/>
                </a:solidFill>
              </a:rPr>
              <a:t> en </a:t>
            </a:r>
            <a:r>
              <a:rPr lang="en-US" dirty="0" err="1" smtClean="0">
                <a:solidFill>
                  <a:srgbClr val="ED1C24"/>
                </a:solidFill>
              </a:rPr>
              <a:t>planeten</a:t>
            </a:r>
            <a:endParaRPr lang="en-US" dirty="0" smtClean="0">
              <a:solidFill>
                <a:srgbClr val="ED1C24"/>
              </a:solidFill>
            </a:endParaRPr>
          </a:p>
          <a:p>
            <a:endParaRPr lang="en-US" sz="2000" dirty="0" smtClean="0"/>
          </a:p>
          <a:p>
            <a:r>
              <a:rPr lang="en-US" sz="2000" dirty="0" smtClean="0"/>
              <a:t>1685</a:t>
            </a:r>
          </a:p>
          <a:p>
            <a:endParaRPr lang="en-US" sz="1600" dirty="0"/>
          </a:p>
        </p:txBody>
      </p:sp>
      <p:pic>
        <p:nvPicPr>
          <p:cNvPr id="4" name="Picture 3" descr="newto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568" y="113604"/>
            <a:ext cx="5322839" cy="589655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4169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Newton</a:t>
            </a:r>
            <a:endParaRPr lang="en-US" dirty="0"/>
          </a:p>
        </p:txBody>
      </p:sp>
      <p:pic>
        <p:nvPicPr>
          <p:cNvPr id="5" name="Picture 4" descr="newton-sketch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090" y="965200"/>
            <a:ext cx="5190510" cy="46914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419101" y="2478490"/>
            <a:ext cx="3682999" cy="2320635"/>
          </a:xfrm>
        </p:spPr>
        <p:txBody>
          <a:bodyPr/>
          <a:lstStyle/>
          <a:p>
            <a:r>
              <a:rPr lang="en-US" sz="2000" dirty="0" err="1" smtClean="0"/>
              <a:t>Alles</a:t>
            </a:r>
            <a:r>
              <a:rPr lang="en-US" sz="2000" dirty="0" smtClean="0"/>
              <a:t> </a:t>
            </a:r>
            <a:r>
              <a:rPr lang="en-US" sz="2000" dirty="0" err="1" smtClean="0"/>
              <a:t>trekt</a:t>
            </a:r>
            <a:r>
              <a:rPr lang="en-US" sz="2000" dirty="0" smtClean="0"/>
              <a:t> </a:t>
            </a:r>
            <a:r>
              <a:rPr lang="en-US" sz="2000" dirty="0" err="1" smtClean="0"/>
              <a:t>elkaar</a:t>
            </a:r>
            <a:r>
              <a:rPr lang="en-US" sz="2000" dirty="0" smtClean="0"/>
              <a:t> </a:t>
            </a:r>
            <a:r>
              <a:rPr lang="en-US" sz="2000" dirty="0" err="1" smtClean="0"/>
              <a:t>aan</a:t>
            </a:r>
            <a:endParaRPr lang="en-US" sz="2000" dirty="0" smtClean="0"/>
          </a:p>
          <a:p>
            <a:pPr lvl="1">
              <a:buFont typeface="Wingdings" charset="2"/>
              <a:buChar char="Ø"/>
            </a:pPr>
            <a:endParaRPr lang="en-US" dirty="0" smtClean="0">
              <a:solidFill>
                <a:srgbClr val="ED1C24"/>
              </a:solidFill>
            </a:endParaRPr>
          </a:p>
          <a:p>
            <a:pPr lvl="1">
              <a:buFont typeface="Wingdings" charset="2"/>
              <a:buChar char="Ø"/>
            </a:pPr>
            <a:r>
              <a:rPr lang="en-US" dirty="0" err="1" smtClean="0">
                <a:solidFill>
                  <a:srgbClr val="ED1C24"/>
                </a:solidFill>
              </a:rPr>
              <a:t>Geldt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voor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appels</a:t>
            </a:r>
            <a:r>
              <a:rPr lang="en-US" dirty="0" smtClean="0">
                <a:solidFill>
                  <a:srgbClr val="ED1C24"/>
                </a:solidFill>
              </a:rPr>
              <a:t> en </a:t>
            </a:r>
            <a:r>
              <a:rPr lang="en-US" dirty="0" err="1" smtClean="0">
                <a:solidFill>
                  <a:srgbClr val="ED1C24"/>
                </a:solidFill>
              </a:rPr>
              <a:t>planeten</a:t>
            </a:r>
            <a:endParaRPr lang="en-US" dirty="0" smtClean="0">
              <a:solidFill>
                <a:srgbClr val="ED1C24"/>
              </a:solidFill>
            </a:endParaRPr>
          </a:p>
          <a:p>
            <a:endParaRPr lang="en-US" sz="2000" dirty="0" smtClean="0"/>
          </a:p>
          <a:p>
            <a:r>
              <a:rPr lang="en-US" sz="2000" dirty="0" smtClean="0"/>
              <a:t>1685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501646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instein-190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5" r="21574"/>
          <a:stretch/>
        </p:blipFill>
        <p:spPr>
          <a:xfrm>
            <a:off x="4117047" y="470293"/>
            <a:ext cx="4923424" cy="591780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Einstein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419101" y="2478490"/>
            <a:ext cx="3682999" cy="2320635"/>
          </a:xfrm>
        </p:spPr>
        <p:txBody>
          <a:bodyPr/>
          <a:lstStyle/>
          <a:p>
            <a:r>
              <a:rPr lang="en-US" sz="2000" dirty="0" smtClean="0"/>
              <a:t>Massa </a:t>
            </a:r>
            <a:r>
              <a:rPr lang="en-US" sz="2000" dirty="0" err="1" smtClean="0"/>
              <a:t>kromt</a:t>
            </a:r>
            <a:r>
              <a:rPr lang="en-US" sz="2000" dirty="0" smtClean="0"/>
              <a:t> </a:t>
            </a:r>
            <a:r>
              <a:rPr lang="en-US" sz="2000" dirty="0" err="1" smtClean="0"/>
              <a:t>ruimte</a:t>
            </a:r>
            <a:endParaRPr lang="en-US" sz="2000" dirty="0" smtClean="0"/>
          </a:p>
          <a:p>
            <a:pPr lvl="1">
              <a:buFont typeface="Wingdings" charset="2"/>
              <a:buChar char="Ø"/>
            </a:pPr>
            <a:endParaRPr lang="en-US" dirty="0" smtClean="0">
              <a:solidFill>
                <a:srgbClr val="ED1C24"/>
              </a:solidFill>
            </a:endParaRPr>
          </a:p>
          <a:p>
            <a:pPr lvl="1">
              <a:buFont typeface="Wingdings" charset="2"/>
              <a:buChar char="Ø"/>
            </a:pPr>
            <a:r>
              <a:rPr lang="en-US" dirty="0" err="1" smtClean="0">
                <a:solidFill>
                  <a:srgbClr val="ED1C24"/>
                </a:solidFill>
              </a:rPr>
              <a:t>Geldt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voor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appels</a:t>
            </a:r>
            <a:r>
              <a:rPr lang="en-US" dirty="0" smtClean="0">
                <a:solidFill>
                  <a:srgbClr val="ED1C24"/>
                </a:solidFill>
              </a:rPr>
              <a:t> en </a:t>
            </a:r>
            <a:r>
              <a:rPr lang="en-US" dirty="0" err="1" smtClean="0">
                <a:solidFill>
                  <a:srgbClr val="ED1C24"/>
                </a:solidFill>
              </a:rPr>
              <a:t>planeten</a:t>
            </a:r>
            <a:endParaRPr lang="en-US" dirty="0" smtClean="0">
              <a:solidFill>
                <a:srgbClr val="ED1C24"/>
              </a:solidFill>
            </a:endParaRPr>
          </a:p>
          <a:p>
            <a:endParaRPr lang="en-US" sz="2000" dirty="0" smtClean="0"/>
          </a:p>
          <a:p>
            <a:r>
              <a:rPr lang="en-US" sz="2000" dirty="0" smtClean="0"/>
              <a:t>1916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44954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Einstein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419101" y="2478490"/>
            <a:ext cx="3682999" cy="2320635"/>
          </a:xfrm>
        </p:spPr>
        <p:txBody>
          <a:bodyPr/>
          <a:lstStyle/>
          <a:p>
            <a:r>
              <a:rPr lang="en-US" sz="2000" dirty="0" smtClean="0"/>
              <a:t>Massa </a:t>
            </a:r>
            <a:r>
              <a:rPr lang="en-US" sz="2000" dirty="0" err="1" smtClean="0"/>
              <a:t>kromt</a:t>
            </a:r>
            <a:r>
              <a:rPr lang="en-US" sz="2000" dirty="0" smtClean="0"/>
              <a:t> </a:t>
            </a:r>
            <a:r>
              <a:rPr lang="en-US" sz="2000" dirty="0" err="1" smtClean="0"/>
              <a:t>ruimte</a:t>
            </a:r>
            <a:endParaRPr lang="en-US" sz="2000" dirty="0" smtClean="0"/>
          </a:p>
          <a:p>
            <a:pPr lvl="1">
              <a:buFont typeface="Wingdings" charset="2"/>
              <a:buChar char="Ø"/>
            </a:pPr>
            <a:endParaRPr lang="en-US" dirty="0" smtClean="0">
              <a:solidFill>
                <a:srgbClr val="ED1C24"/>
              </a:solidFill>
            </a:endParaRPr>
          </a:p>
          <a:p>
            <a:pPr lvl="1">
              <a:buFont typeface="Wingdings" charset="2"/>
              <a:buChar char="Ø"/>
            </a:pPr>
            <a:r>
              <a:rPr lang="en-US" dirty="0" err="1" smtClean="0">
                <a:solidFill>
                  <a:srgbClr val="ED1C24"/>
                </a:solidFill>
              </a:rPr>
              <a:t>Geldt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voor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r>
              <a:rPr lang="en-US" dirty="0" err="1" smtClean="0">
                <a:solidFill>
                  <a:srgbClr val="ED1C24"/>
                </a:solidFill>
              </a:rPr>
              <a:t>appels</a:t>
            </a:r>
            <a:r>
              <a:rPr lang="en-US" dirty="0" smtClean="0">
                <a:solidFill>
                  <a:srgbClr val="ED1C24"/>
                </a:solidFill>
              </a:rPr>
              <a:t> en </a:t>
            </a:r>
            <a:r>
              <a:rPr lang="en-US" dirty="0" err="1" smtClean="0">
                <a:solidFill>
                  <a:srgbClr val="ED1C24"/>
                </a:solidFill>
              </a:rPr>
              <a:t>planeten</a:t>
            </a:r>
            <a:endParaRPr lang="en-US" dirty="0" smtClean="0">
              <a:solidFill>
                <a:srgbClr val="ED1C24"/>
              </a:solidFill>
            </a:endParaRPr>
          </a:p>
          <a:p>
            <a:endParaRPr lang="en-US" sz="2000" dirty="0" smtClean="0"/>
          </a:p>
          <a:p>
            <a:r>
              <a:rPr lang="en-US" sz="2000" dirty="0" smtClean="0"/>
              <a:t>1916</a:t>
            </a:r>
          </a:p>
          <a:p>
            <a:endParaRPr lang="en-US" sz="1600" dirty="0"/>
          </a:p>
        </p:txBody>
      </p:sp>
      <p:pic>
        <p:nvPicPr>
          <p:cNvPr id="3" name="Picture 2" descr="space-tim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7" r="13175"/>
          <a:stretch/>
        </p:blipFill>
        <p:spPr>
          <a:xfrm>
            <a:off x="3286689" y="968960"/>
            <a:ext cx="5773841" cy="420318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8159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Annus</a:t>
            </a:r>
            <a:r>
              <a:rPr lang="en-US" dirty="0" smtClean="0"/>
              <a:t> mirabilis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340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Annus</a:t>
            </a:r>
            <a:r>
              <a:rPr lang="en-US" dirty="0" smtClean="0"/>
              <a:t> mirabilis</a:t>
            </a:r>
            <a:endParaRPr lang="en-US" dirty="0"/>
          </a:p>
        </p:txBody>
      </p:sp>
      <p:pic>
        <p:nvPicPr>
          <p:cNvPr id="5" name="Picture 4" descr="Annu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1299"/>
            <a:ext cx="8509000" cy="6424843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3594100" y="5854700"/>
            <a:ext cx="2120900" cy="12700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797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instein-190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5" r="21574"/>
          <a:stretch/>
        </p:blipFill>
        <p:spPr>
          <a:xfrm>
            <a:off x="4365474" y="371661"/>
            <a:ext cx="4716876" cy="5669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Annus</a:t>
            </a:r>
            <a:r>
              <a:rPr lang="en-US" dirty="0" smtClean="0"/>
              <a:t> mirabilis 1905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1" y="2478490"/>
            <a:ext cx="4546600" cy="2640723"/>
          </a:xfrm>
        </p:spPr>
        <p:txBody>
          <a:bodyPr/>
          <a:lstStyle/>
          <a:p>
            <a:r>
              <a:rPr lang="en-US" dirty="0" err="1" smtClean="0"/>
              <a:t>Foto-electrisch</a:t>
            </a:r>
            <a:r>
              <a:rPr lang="en-US" dirty="0" smtClean="0"/>
              <a:t> effect</a:t>
            </a:r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18 </a:t>
            </a:r>
            <a:r>
              <a:rPr lang="en-US" sz="1400" dirty="0" err="1" smtClean="0">
                <a:solidFill>
                  <a:srgbClr val="ED1C24"/>
                </a:solidFill>
              </a:rPr>
              <a:t>maart</a:t>
            </a:r>
            <a:endParaRPr lang="en-US" sz="1400" dirty="0" smtClean="0">
              <a:solidFill>
                <a:srgbClr val="ED1C24"/>
              </a:solidFill>
            </a:endParaRPr>
          </a:p>
          <a:p>
            <a:pPr lvl="1"/>
            <a:r>
              <a:rPr lang="en-US" sz="1400" dirty="0" err="1" smtClean="0">
                <a:solidFill>
                  <a:srgbClr val="ED1C24"/>
                </a:solidFill>
              </a:rPr>
              <a:t>Nobelprijs</a:t>
            </a:r>
            <a:r>
              <a:rPr lang="en-US" sz="1400" dirty="0" smtClean="0">
                <a:solidFill>
                  <a:srgbClr val="ED1C24"/>
                </a:solidFill>
              </a:rPr>
              <a:t> 1921</a:t>
            </a:r>
          </a:p>
          <a:p>
            <a:r>
              <a:rPr lang="en-US" dirty="0" smtClean="0"/>
              <a:t>Brownian motion</a:t>
            </a:r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11 </a:t>
            </a:r>
            <a:r>
              <a:rPr lang="en-US" sz="1400" dirty="0" err="1" smtClean="0">
                <a:solidFill>
                  <a:srgbClr val="ED1C24"/>
                </a:solidFill>
              </a:rPr>
              <a:t>mei</a:t>
            </a:r>
            <a:endParaRPr lang="en-US" sz="1400" dirty="0" smtClean="0">
              <a:solidFill>
                <a:srgbClr val="ED1C24"/>
              </a:solidFill>
            </a:endParaRPr>
          </a:p>
          <a:p>
            <a:r>
              <a:rPr lang="en-US" dirty="0" smtClean="0"/>
              <a:t>(</a:t>
            </a:r>
            <a:r>
              <a:rPr lang="en-US" dirty="0" err="1" smtClean="0"/>
              <a:t>speciale</a:t>
            </a:r>
            <a:r>
              <a:rPr lang="en-US" dirty="0" smtClean="0"/>
              <a:t>) </a:t>
            </a:r>
            <a:r>
              <a:rPr lang="en-US" dirty="0" err="1" smtClean="0"/>
              <a:t>Relativiteitstheorie</a:t>
            </a:r>
            <a:endParaRPr lang="en-US" dirty="0" smtClean="0"/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30 </a:t>
            </a:r>
            <a:r>
              <a:rPr lang="en-US" sz="1400" dirty="0" err="1" smtClean="0">
                <a:solidFill>
                  <a:srgbClr val="ED1C24"/>
                </a:solidFill>
              </a:rPr>
              <a:t>juni</a:t>
            </a:r>
            <a:endParaRPr lang="en-US" sz="1400" dirty="0" smtClean="0">
              <a:solidFill>
                <a:srgbClr val="ED1C24"/>
              </a:solidFill>
            </a:endParaRPr>
          </a:p>
          <a:p>
            <a:r>
              <a:rPr lang="en-US" dirty="0" smtClean="0"/>
              <a:t>E=mc</a:t>
            </a:r>
            <a:r>
              <a:rPr lang="en-US" baseline="30000" dirty="0" smtClean="0"/>
              <a:t>2</a:t>
            </a:r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21 </a:t>
            </a:r>
            <a:r>
              <a:rPr lang="en-US" sz="1400" dirty="0" err="1" smtClean="0">
                <a:solidFill>
                  <a:srgbClr val="ED1C24"/>
                </a:solidFill>
              </a:rPr>
              <a:t>november</a:t>
            </a:r>
            <a:endParaRPr lang="en-US" sz="1400" dirty="0" smtClean="0">
              <a:solidFill>
                <a:srgbClr val="ED1C24"/>
              </a:solidFill>
            </a:endParaRPr>
          </a:p>
        </p:txBody>
      </p:sp>
      <p:pic>
        <p:nvPicPr>
          <p:cNvPr id="10" name="Picture 9" descr="1905-AnnPhysi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076" y="4346368"/>
            <a:ext cx="1686243" cy="23876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1562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Annus</a:t>
            </a:r>
            <a:r>
              <a:rPr lang="en-US" dirty="0" smtClean="0"/>
              <a:t> mirabilis 1905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1" y="2478490"/>
            <a:ext cx="4546600" cy="2640723"/>
          </a:xfrm>
        </p:spPr>
        <p:txBody>
          <a:bodyPr/>
          <a:lstStyle/>
          <a:p>
            <a:r>
              <a:rPr lang="en-US" dirty="0" err="1" smtClean="0"/>
              <a:t>Foto-electrisch</a:t>
            </a:r>
            <a:r>
              <a:rPr lang="en-US" dirty="0" smtClean="0"/>
              <a:t> effect</a:t>
            </a:r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18 </a:t>
            </a:r>
            <a:r>
              <a:rPr lang="en-US" sz="1400" dirty="0" err="1" smtClean="0">
                <a:solidFill>
                  <a:srgbClr val="ED1C24"/>
                </a:solidFill>
              </a:rPr>
              <a:t>maart</a:t>
            </a:r>
            <a:endParaRPr lang="en-US" sz="1400" dirty="0" smtClean="0">
              <a:solidFill>
                <a:srgbClr val="ED1C24"/>
              </a:solidFill>
            </a:endParaRPr>
          </a:p>
          <a:p>
            <a:pPr lvl="1"/>
            <a:r>
              <a:rPr lang="en-US" sz="1400" dirty="0" err="1" smtClean="0">
                <a:solidFill>
                  <a:srgbClr val="ED1C24"/>
                </a:solidFill>
              </a:rPr>
              <a:t>Nobelprijs</a:t>
            </a:r>
            <a:r>
              <a:rPr lang="en-US" sz="1400" dirty="0" smtClean="0">
                <a:solidFill>
                  <a:srgbClr val="ED1C24"/>
                </a:solidFill>
              </a:rPr>
              <a:t> 1921</a:t>
            </a:r>
          </a:p>
          <a:p>
            <a:r>
              <a:rPr lang="en-US" dirty="0" smtClean="0"/>
              <a:t>Brownian motion</a:t>
            </a:r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11 </a:t>
            </a:r>
            <a:r>
              <a:rPr lang="en-US" sz="1400" dirty="0" err="1" smtClean="0">
                <a:solidFill>
                  <a:srgbClr val="ED1C24"/>
                </a:solidFill>
              </a:rPr>
              <a:t>mei</a:t>
            </a:r>
            <a:endParaRPr lang="en-US" sz="1400" dirty="0" smtClean="0">
              <a:solidFill>
                <a:srgbClr val="ED1C24"/>
              </a:solidFill>
            </a:endParaRPr>
          </a:p>
          <a:p>
            <a:r>
              <a:rPr lang="en-US" dirty="0" smtClean="0"/>
              <a:t>(</a:t>
            </a:r>
            <a:r>
              <a:rPr lang="en-US" dirty="0" err="1" smtClean="0"/>
              <a:t>speciale</a:t>
            </a:r>
            <a:r>
              <a:rPr lang="en-US" dirty="0" smtClean="0"/>
              <a:t>) </a:t>
            </a:r>
            <a:r>
              <a:rPr lang="en-US" dirty="0" err="1" smtClean="0"/>
              <a:t>Relativiteitstheorie</a:t>
            </a:r>
            <a:endParaRPr lang="en-US" dirty="0" smtClean="0"/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30 </a:t>
            </a:r>
            <a:r>
              <a:rPr lang="en-US" sz="1400" dirty="0" err="1" smtClean="0">
                <a:solidFill>
                  <a:srgbClr val="ED1C24"/>
                </a:solidFill>
              </a:rPr>
              <a:t>juni</a:t>
            </a:r>
            <a:endParaRPr lang="en-US" sz="1400" dirty="0" smtClean="0">
              <a:solidFill>
                <a:srgbClr val="ED1C24"/>
              </a:solidFill>
            </a:endParaRPr>
          </a:p>
          <a:p>
            <a:r>
              <a:rPr lang="en-US" dirty="0" smtClean="0"/>
              <a:t>E=mc</a:t>
            </a:r>
            <a:r>
              <a:rPr lang="en-US" baseline="30000" dirty="0" smtClean="0"/>
              <a:t>2</a:t>
            </a:r>
          </a:p>
          <a:p>
            <a:pPr lvl="1"/>
            <a:r>
              <a:rPr lang="en-US" sz="1400" dirty="0" smtClean="0">
                <a:solidFill>
                  <a:srgbClr val="ED1C24"/>
                </a:solidFill>
              </a:rPr>
              <a:t>21 </a:t>
            </a:r>
            <a:r>
              <a:rPr lang="en-US" sz="1400" dirty="0" err="1" smtClean="0">
                <a:solidFill>
                  <a:srgbClr val="ED1C24"/>
                </a:solidFill>
              </a:rPr>
              <a:t>november</a:t>
            </a:r>
            <a:endParaRPr lang="en-US" sz="1400" dirty="0" smtClean="0">
              <a:solidFill>
                <a:srgbClr val="ED1C24"/>
              </a:solidFill>
            </a:endParaRPr>
          </a:p>
        </p:txBody>
      </p:sp>
      <p:pic>
        <p:nvPicPr>
          <p:cNvPr id="4" name="Picture 3" descr="1905-paper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000" y="115784"/>
            <a:ext cx="2895600" cy="434001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1905-paper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701" y="4749800"/>
            <a:ext cx="3543299" cy="1990913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1905-paper3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830" y="1886334"/>
            <a:ext cx="2671049" cy="276186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1905-emc2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6" b="3643"/>
          <a:stretch/>
        </p:blipFill>
        <p:spPr>
          <a:xfrm>
            <a:off x="932838" y="5168900"/>
            <a:ext cx="2902185" cy="15621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651155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rn-aeri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858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Verder</a:t>
            </a:r>
            <a:r>
              <a:rPr lang="en-US" dirty="0" smtClean="0"/>
              <a:t> op het menu </a:t>
            </a:r>
            <a:r>
              <a:rPr lang="en-US" dirty="0" err="1" smtClean="0"/>
              <a:t>vandaag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880788"/>
          </a:xfrm>
        </p:spPr>
        <p:txBody>
          <a:bodyPr/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Newton, Einstein, </a:t>
            </a:r>
            <a:r>
              <a:rPr lang="is-IS" sz="2400" dirty="0" smtClean="0">
                <a:solidFill>
                  <a:schemeClr val="bg1">
                    <a:lumMod val="75000"/>
                  </a:schemeClr>
                </a:solidFill>
              </a:rPr>
              <a:t>… 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err="1" smtClean="0"/>
              <a:t>Relativiteitstheorie</a:t>
            </a:r>
            <a:endParaRPr lang="en-US" sz="2400" dirty="0" smtClean="0"/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tx1"/>
                </a:solidFill>
              </a:rPr>
              <a:t>Zwarte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gaten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tx1"/>
                </a:solidFill>
              </a:rPr>
              <a:t>Zwaartekrachtsgolven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400" dirty="0" err="1" smtClean="0"/>
              <a:t>Ontdekking</a:t>
            </a:r>
            <a:endParaRPr lang="en-US" sz="2400" dirty="0" smtClean="0"/>
          </a:p>
          <a:p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b="1" dirty="0" err="1" smtClean="0"/>
              <a:t>Wat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zwaartekracht</a:t>
            </a:r>
            <a:r>
              <a:rPr lang="en-US" sz="2400" b="1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002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Speciale</a:t>
            </a:r>
            <a:r>
              <a:rPr lang="en-US" dirty="0" smtClean="0"/>
              <a:t> </a:t>
            </a:r>
            <a:r>
              <a:rPr lang="en-US" dirty="0" err="1" smtClean="0"/>
              <a:t>Relativiteitstheorie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785104"/>
          </a:xfrm>
        </p:spPr>
        <p:txBody>
          <a:bodyPr/>
          <a:lstStyle/>
          <a:p>
            <a:r>
              <a:rPr lang="en-US" sz="2000" dirty="0" err="1" smtClean="0"/>
              <a:t>Waarschuwing</a:t>
            </a:r>
            <a:r>
              <a:rPr lang="en-US" sz="2000" dirty="0" smtClean="0"/>
              <a:t>: </a:t>
            </a:r>
            <a:r>
              <a:rPr lang="en-US" sz="2000" dirty="0" err="1" smtClean="0"/>
              <a:t>niet-intuitief</a:t>
            </a:r>
            <a:r>
              <a:rPr lang="en-US" sz="2000" dirty="0" smtClean="0"/>
              <a:t>!</a:t>
            </a:r>
          </a:p>
          <a:p>
            <a:endParaRPr lang="en-US" sz="2000" dirty="0"/>
          </a:p>
          <a:p>
            <a:r>
              <a:rPr lang="en-US" sz="2000" dirty="0" err="1" smtClean="0"/>
              <a:t>Slechts</a:t>
            </a:r>
            <a:r>
              <a:rPr lang="en-US" sz="2000" dirty="0" smtClean="0"/>
              <a:t> </a:t>
            </a:r>
            <a:r>
              <a:rPr lang="en-US" sz="2000" dirty="0" err="1" smtClean="0"/>
              <a:t>één</a:t>
            </a:r>
            <a:r>
              <a:rPr lang="en-US" sz="2000" dirty="0" smtClean="0"/>
              <a:t> </a:t>
            </a:r>
            <a:r>
              <a:rPr lang="en-US" sz="2000" dirty="0" err="1"/>
              <a:t>uitgangspunt</a:t>
            </a:r>
            <a:r>
              <a:rPr lang="en-US" sz="2000" dirty="0"/>
              <a:t>: </a:t>
            </a:r>
          </a:p>
          <a:p>
            <a:pPr lvl="1"/>
            <a:r>
              <a:rPr lang="en-US" sz="2000" b="1" u="sng" dirty="0" err="1"/>
              <a:t>Lichtsnelheid</a:t>
            </a:r>
            <a:r>
              <a:rPr lang="en-US" sz="2000" b="1" u="sng" dirty="0"/>
              <a:t> is </a:t>
            </a:r>
            <a:r>
              <a:rPr lang="en-US" sz="2000" b="1" u="sng" dirty="0" err="1"/>
              <a:t>hetzelfde</a:t>
            </a:r>
            <a:r>
              <a:rPr lang="en-US" sz="2000" b="1" u="sng" dirty="0"/>
              <a:t> </a:t>
            </a:r>
            <a:r>
              <a:rPr lang="en-US" sz="2000" b="1" u="sng" dirty="0" err="1"/>
              <a:t>voor</a:t>
            </a:r>
            <a:r>
              <a:rPr lang="en-US" sz="2000" b="1" u="sng" dirty="0"/>
              <a:t> </a:t>
            </a:r>
            <a:r>
              <a:rPr lang="en-US" sz="2000" b="1" u="sng" dirty="0" err="1"/>
              <a:t>iedereen</a:t>
            </a:r>
            <a:endParaRPr lang="en-US" sz="2000" b="1" u="sng" dirty="0"/>
          </a:p>
          <a:p>
            <a:endParaRPr lang="en-US" sz="2000" b="1" u="sng" dirty="0"/>
          </a:p>
        </p:txBody>
      </p:sp>
    </p:spTree>
    <p:extLst>
      <p:ext uri="{BB962C8B-B14F-4D97-AF65-F5344CB8AC3E}">
        <p14:creationId xmlns:p14="http://schemas.microsoft.com/office/powerpoint/2010/main" val="2989683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Speciale</a:t>
            </a:r>
            <a:r>
              <a:rPr lang="en-US" dirty="0" smtClean="0"/>
              <a:t> </a:t>
            </a:r>
            <a:r>
              <a:rPr lang="en-US" dirty="0" err="1" smtClean="0"/>
              <a:t>Relativiteitstheorie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225499"/>
          </a:xfrm>
        </p:spPr>
        <p:txBody>
          <a:bodyPr/>
          <a:lstStyle/>
          <a:p>
            <a:r>
              <a:rPr lang="en-US" sz="2000" dirty="0" err="1" smtClean="0"/>
              <a:t>Waarschuwing</a:t>
            </a:r>
            <a:r>
              <a:rPr lang="en-US" sz="2000" dirty="0" smtClean="0"/>
              <a:t>: </a:t>
            </a:r>
            <a:r>
              <a:rPr lang="en-US" sz="2000" dirty="0" err="1" smtClean="0"/>
              <a:t>niet-intuitief</a:t>
            </a:r>
            <a:r>
              <a:rPr lang="en-US" sz="2000" dirty="0" smtClean="0"/>
              <a:t>!</a:t>
            </a:r>
          </a:p>
          <a:p>
            <a:endParaRPr lang="en-US" sz="2000" dirty="0"/>
          </a:p>
          <a:p>
            <a:r>
              <a:rPr lang="en-US" sz="2000" dirty="0" err="1" smtClean="0"/>
              <a:t>Slechts</a:t>
            </a:r>
            <a:r>
              <a:rPr lang="en-US" sz="2000" dirty="0" smtClean="0"/>
              <a:t> </a:t>
            </a:r>
            <a:r>
              <a:rPr lang="en-US" sz="2000" dirty="0" err="1" smtClean="0"/>
              <a:t>één</a:t>
            </a:r>
            <a:r>
              <a:rPr lang="en-US" sz="2000" dirty="0" smtClean="0"/>
              <a:t> </a:t>
            </a:r>
            <a:r>
              <a:rPr lang="en-US" sz="2000" dirty="0" err="1" smtClean="0"/>
              <a:t>uitgangspunt</a:t>
            </a:r>
            <a:r>
              <a:rPr lang="en-US" sz="2000" dirty="0" smtClean="0"/>
              <a:t>: </a:t>
            </a:r>
          </a:p>
          <a:p>
            <a:pPr lvl="1"/>
            <a:r>
              <a:rPr lang="en-US" sz="2000" b="1" u="sng" dirty="0" err="1" smtClean="0"/>
              <a:t>Lichtsnelheid</a:t>
            </a:r>
            <a:r>
              <a:rPr lang="en-US" sz="2000" b="1" u="sng" dirty="0" smtClean="0"/>
              <a:t> is </a:t>
            </a:r>
            <a:r>
              <a:rPr lang="en-US" sz="2000" b="1" u="sng" dirty="0" err="1" smtClean="0"/>
              <a:t>hetzelfde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voor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iedereen</a:t>
            </a:r>
            <a:endParaRPr lang="en-US" sz="2000" b="1" u="sng" dirty="0" smtClean="0"/>
          </a:p>
          <a:p>
            <a:endParaRPr lang="en-US" sz="2000" dirty="0"/>
          </a:p>
          <a:p>
            <a:pPr>
              <a:buFont typeface="Wingdings" charset="2"/>
              <a:buChar char="Ø"/>
            </a:pPr>
            <a:r>
              <a:rPr lang="en-US" sz="2000" dirty="0" err="1" smtClean="0">
                <a:solidFill>
                  <a:schemeClr val="tx1"/>
                </a:solidFill>
              </a:rPr>
              <a:t>Optellen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snelheden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Wingdings" charset="2"/>
              <a:buChar char="Ø"/>
            </a:pPr>
            <a:r>
              <a:rPr lang="en-US" sz="2000" dirty="0" err="1" smtClean="0">
                <a:solidFill>
                  <a:schemeClr val="tx1"/>
                </a:solidFill>
              </a:rPr>
              <a:t>Tijd</a:t>
            </a:r>
            <a:r>
              <a:rPr lang="en-US" sz="2000" dirty="0" smtClean="0">
                <a:solidFill>
                  <a:schemeClr val="tx1"/>
                </a:solidFill>
              </a:rPr>
              <a:t> is </a:t>
            </a:r>
            <a:r>
              <a:rPr lang="en-US" sz="2000" dirty="0" err="1" smtClean="0">
                <a:solidFill>
                  <a:schemeClr val="tx1"/>
                </a:solidFill>
              </a:rPr>
              <a:t>relatief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Wingdings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Ladder-in-de-</a:t>
            </a:r>
            <a:r>
              <a:rPr lang="en-US" sz="2000" dirty="0" err="1" smtClean="0">
                <a:solidFill>
                  <a:schemeClr val="tx1"/>
                </a:solidFill>
              </a:rPr>
              <a:t>schuur</a:t>
            </a:r>
            <a:endParaRPr lang="en-US" sz="20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724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543295"/>
            <a:ext cx="8329613" cy="800219"/>
          </a:xfrm>
        </p:spPr>
        <p:txBody>
          <a:bodyPr/>
          <a:lstStyle/>
          <a:p>
            <a:r>
              <a:rPr lang="en-US" dirty="0" err="1" smtClean="0"/>
              <a:t>Volstrekt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onze</a:t>
            </a:r>
            <a:r>
              <a:rPr lang="en-US" dirty="0" smtClean="0"/>
              <a:t> </a:t>
            </a:r>
            <a:r>
              <a:rPr lang="en-US" dirty="0" err="1" smtClean="0"/>
              <a:t>intuitie</a:t>
            </a:r>
            <a:r>
              <a:rPr lang="is-IS" dirty="0" smtClean="0"/>
              <a:t>…..</a:t>
            </a:r>
            <a:endParaRPr lang="en-US" dirty="0"/>
          </a:p>
        </p:txBody>
      </p:sp>
      <p:pic>
        <p:nvPicPr>
          <p:cNvPr id="4" name="Picture 3" descr="train_arrow_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15"/>
          <a:stretch/>
        </p:blipFill>
        <p:spPr>
          <a:xfrm>
            <a:off x="3507407" y="734901"/>
            <a:ext cx="5584221" cy="2695736"/>
          </a:xfrm>
          <a:prstGeom prst="rect">
            <a:avLst/>
          </a:prstGeom>
          <a:ln w="12700">
            <a:solidFill>
              <a:srgbClr val="0000FF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92797" y="3731799"/>
            <a:ext cx="2572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Wie</a:t>
            </a:r>
            <a:r>
              <a:rPr lang="en-US" b="1" dirty="0" smtClean="0"/>
              <a:t> </a:t>
            </a:r>
            <a:r>
              <a:rPr lang="en-US" b="1" dirty="0" err="1" smtClean="0"/>
              <a:t>raakt</a:t>
            </a:r>
            <a:r>
              <a:rPr lang="en-US" b="1" dirty="0" smtClean="0"/>
              <a:t> het </a:t>
            </a:r>
            <a:r>
              <a:rPr lang="en-US" b="1" dirty="0" err="1" smtClean="0"/>
              <a:t>doel</a:t>
            </a:r>
            <a:r>
              <a:rPr lang="en-US" b="1" dirty="0" smtClean="0"/>
              <a:t> </a:t>
            </a:r>
          </a:p>
          <a:p>
            <a:r>
              <a:rPr lang="en-US" b="1" dirty="0" err="1" smtClean="0"/>
              <a:t>als</a:t>
            </a:r>
            <a:r>
              <a:rPr lang="en-US" b="1" dirty="0" smtClean="0"/>
              <a:t> </a:t>
            </a:r>
            <a:r>
              <a:rPr lang="en-US" b="1" dirty="0" err="1" smtClean="0"/>
              <a:t>eerste</a:t>
            </a:r>
            <a:r>
              <a:rPr lang="en-US" b="1" dirty="0" smtClean="0"/>
              <a:t>?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03052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543295"/>
            <a:ext cx="8329613" cy="800219"/>
          </a:xfrm>
        </p:spPr>
        <p:txBody>
          <a:bodyPr/>
          <a:lstStyle/>
          <a:p>
            <a:r>
              <a:rPr lang="en-US" dirty="0" err="1" smtClean="0"/>
              <a:t>Volstrekt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onze</a:t>
            </a:r>
            <a:r>
              <a:rPr lang="en-US" dirty="0" smtClean="0"/>
              <a:t> </a:t>
            </a:r>
            <a:r>
              <a:rPr lang="en-US" dirty="0" err="1" smtClean="0"/>
              <a:t>intuitie</a:t>
            </a:r>
            <a:r>
              <a:rPr lang="is-IS" dirty="0" smtClean="0"/>
              <a:t>…..</a:t>
            </a:r>
            <a:endParaRPr lang="en-US" dirty="0"/>
          </a:p>
        </p:txBody>
      </p:sp>
      <p:pic>
        <p:nvPicPr>
          <p:cNvPr id="4" name="Picture 3" descr="train_arrow_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07" y="734901"/>
            <a:ext cx="5584221" cy="5458576"/>
          </a:xfrm>
          <a:prstGeom prst="rect">
            <a:avLst/>
          </a:prstGeom>
          <a:ln w="12700">
            <a:solidFill>
              <a:srgbClr val="0000FF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92797" y="3731799"/>
            <a:ext cx="2572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Wie</a:t>
            </a:r>
            <a:r>
              <a:rPr lang="en-US" b="1" dirty="0" smtClean="0"/>
              <a:t> </a:t>
            </a:r>
            <a:r>
              <a:rPr lang="en-US" b="1" dirty="0" err="1" smtClean="0"/>
              <a:t>raakt</a:t>
            </a:r>
            <a:r>
              <a:rPr lang="en-US" b="1" dirty="0" smtClean="0"/>
              <a:t> het </a:t>
            </a:r>
            <a:r>
              <a:rPr lang="en-US" b="1" dirty="0" err="1" smtClean="0"/>
              <a:t>doel</a:t>
            </a:r>
            <a:r>
              <a:rPr lang="en-US" b="1" dirty="0" smtClean="0"/>
              <a:t> </a:t>
            </a:r>
          </a:p>
          <a:p>
            <a:r>
              <a:rPr lang="en-US" b="1" dirty="0" err="1" smtClean="0"/>
              <a:t>als</a:t>
            </a:r>
            <a:r>
              <a:rPr lang="en-US" b="1" dirty="0" smtClean="0"/>
              <a:t> </a:t>
            </a:r>
            <a:r>
              <a:rPr lang="en-US" b="1" dirty="0" err="1" smtClean="0"/>
              <a:t>eerste</a:t>
            </a:r>
            <a:r>
              <a:rPr lang="en-US" b="1" dirty="0" smtClean="0"/>
              <a:t>?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62653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543295"/>
            <a:ext cx="8329613" cy="800219"/>
          </a:xfrm>
        </p:spPr>
        <p:txBody>
          <a:bodyPr/>
          <a:lstStyle/>
          <a:p>
            <a:r>
              <a:rPr lang="en-US" dirty="0" err="1" smtClean="0"/>
              <a:t>Volstrekt</a:t>
            </a:r>
            <a:r>
              <a:rPr lang="en-US" dirty="0" smtClean="0"/>
              <a:t> </a:t>
            </a:r>
            <a:r>
              <a:rPr lang="en-US" dirty="0" err="1" smtClean="0"/>
              <a:t>tegen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onze</a:t>
            </a:r>
            <a:r>
              <a:rPr lang="en-US" dirty="0" smtClean="0"/>
              <a:t> </a:t>
            </a:r>
            <a:r>
              <a:rPr lang="en-US" dirty="0" err="1" smtClean="0"/>
              <a:t>intuitie</a:t>
            </a:r>
            <a:r>
              <a:rPr lang="is-IS" dirty="0" smtClean="0"/>
              <a:t>…..</a:t>
            </a:r>
            <a:endParaRPr lang="en-US" dirty="0"/>
          </a:p>
        </p:txBody>
      </p:sp>
      <p:pic>
        <p:nvPicPr>
          <p:cNvPr id="4" name="Picture 3" descr="train_arrow_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07" y="734901"/>
            <a:ext cx="5584221" cy="5458576"/>
          </a:xfrm>
          <a:prstGeom prst="rect">
            <a:avLst/>
          </a:prstGeom>
          <a:ln w="12700">
            <a:solidFill>
              <a:srgbClr val="0000FF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92797" y="3731799"/>
            <a:ext cx="2572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Wie</a:t>
            </a:r>
            <a:r>
              <a:rPr lang="en-US" b="1" dirty="0" smtClean="0"/>
              <a:t> </a:t>
            </a:r>
            <a:r>
              <a:rPr lang="en-US" b="1" dirty="0" err="1" smtClean="0"/>
              <a:t>raakt</a:t>
            </a:r>
            <a:r>
              <a:rPr lang="en-US" b="1" dirty="0" smtClean="0"/>
              <a:t> het </a:t>
            </a:r>
            <a:r>
              <a:rPr lang="en-US" b="1" dirty="0" err="1" smtClean="0"/>
              <a:t>doel</a:t>
            </a:r>
            <a:r>
              <a:rPr lang="en-US" b="1" dirty="0" smtClean="0"/>
              <a:t> </a:t>
            </a:r>
          </a:p>
          <a:p>
            <a:r>
              <a:rPr lang="en-US" b="1" dirty="0" err="1" smtClean="0"/>
              <a:t>als</a:t>
            </a:r>
            <a:r>
              <a:rPr lang="en-US" b="1" dirty="0" smtClean="0"/>
              <a:t> </a:t>
            </a:r>
            <a:r>
              <a:rPr lang="en-US" b="1" dirty="0" err="1" smtClean="0"/>
              <a:t>eerste</a:t>
            </a:r>
            <a:r>
              <a:rPr lang="en-US" b="1" dirty="0" smtClean="0"/>
              <a:t>?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88000" y="870857"/>
            <a:ext cx="32869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Boogschutter</a:t>
            </a:r>
            <a:r>
              <a:rPr lang="en-US" dirty="0" smtClean="0">
                <a:solidFill>
                  <a:srgbClr val="000000"/>
                </a:solidFill>
              </a:rPr>
              <a:t> in </a:t>
            </a:r>
            <a:r>
              <a:rPr lang="en-US" dirty="0" err="1" smtClean="0">
                <a:solidFill>
                  <a:srgbClr val="000000"/>
                </a:solidFill>
              </a:rPr>
              <a:t>trein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wint</a:t>
            </a:r>
            <a:r>
              <a:rPr lang="en-US" dirty="0" smtClean="0">
                <a:solidFill>
                  <a:srgbClr val="000000"/>
                </a:solidFill>
              </a:rPr>
              <a:t>!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58972" y="3526972"/>
            <a:ext cx="18769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Geen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winnaar</a:t>
            </a:r>
            <a:r>
              <a:rPr lang="en-US" dirty="0" smtClean="0">
                <a:solidFill>
                  <a:srgbClr val="000000"/>
                </a:solidFill>
              </a:rPr>
              <a:t>!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66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Optellen</a:t>
            </a:r>
            <a:r>
              <a:rPr lang="en-US" dirty="0" smtClean="0"/>
              <a:t> van </a:t>
            </a:r>
            <a:r>
              <a:rPr lang="en-US" dirty="0" err="1" smtClean="0"/>
              <a:t>snelheden</a:t>
            </a:r>
            <a:endParaRPr lang="en-US" dirty="0"/>
          </a:p>
        </p:txBody>
      </p:sp>
      <p:pic>
        <p:nvPicPr>
          <p:cNvPr id="16" name="Picture 15" descr="fixedtarge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6" r="4656"/>
          <a:stretch/>
        </p:blipFill>
        <p:spPr>
          <a:xfrm flipH="1">
            <a:off x="117844" y="3338977"/>
            <a:ext cx="4243263" cy="234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car_crash_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76"/>
          <a:stretch/>
        </p:blipFill>
        <p:spPr>
          <a:xfrm>
            <a:off x="4464520" y="3338979"/>
            <a:ext cx="4608375" cy="234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459886" y="2789029"/>
            <a:ext cx="3017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>
                <a:solidFill>
                  <a:srgbClr val="000000"/>
                </a:solidFill>
              </a:rPr>
              <a:t>Groot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verschil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snelheid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35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Optellen</a:t>
            </a:r>
            <a:r>
              <a:rPr lang="en-US" dirty="0" smtClean="0"/>
              <a:t> van </a:t>
            </a:r>
            <a:r>
              <a:rPr lang="en-US" dirty="0" err="1" smtClean="0"/>
              <a:t>snelheden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001631" y="2789029"/>
            <a:ext cx="3435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err="1" smtClean="0">
                <a:solidFill>
                  <a:srgbClr val="000000"/>
                </a:solidFill>
              </a:rPr>
              <a:t>Geen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verschil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lichtsnelheid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" name="Picture 2" descr="car-sketch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4"/>
          <a:stretch/>
        </p:blipFill>
        <p:spPr>
          <a:xfrm>
            <a:off x="136115" y="3338979"/>
            <a:ext cx="3632040" cy="21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car-sketch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4"/>
          <a:stretch/>
        </p:blipFill>
        <p:spPr>
          <a:xfrm>
            <a:off x="4059375" y="3321156"/>
            <a:ext cx="3632040" cy="2160000"/>
          </a:xfrm>
          <a:prstGeom prst="rect">
            <a:avLst/>
          </a:prstGeom>
        </p:spPr>
      </p:pic>
      <p:pic>
        <p:nvPicPr>
          <p:cNvPr id="8" name="Picture 7" descr="car-sketch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75"/>
          <a:stretch/>
        </p:blipFill>
        <p:spPr>
          <a:xfrm flipH="1">
            <a:off x="6716841" y="3329521"/>
            <a:ext cx="2338011" cy="2160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72001" y="3325885"/>
            <a:ext cx="4962343" cy="21474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29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Lichtsnelheid</a:t>
            </a:r>
            <a:r>
              <a:rPr lang="en-US" dirty="0" smtClean="0"/>
              <a:t> </a:t>
            </a:r>
            <a:r>
              <a:rPr lang="en-US" dirty="0" err="1" smtClean="0"/>
              <a:t>altijd</a:t>
            </a:r>
            <a:r>
              <a:rPr lang="en-US" dirty="0" smtClean="0"/>
              <a:t> </a:t>
            </a:r>
            <a:r>
              <a:rPr lang="en-US" dirty="0" err="1" smtClean="0"/>
              <a:t>gelijk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674900"/>
            <a:ext cx="8326967" cy="276999"/>
          </a:xfrm>
        </p:spPr>
        <p:txBody>
          <a:bodyPr/>
          <a:lstStyle/>
          <a:p>
            <a:r>
              <a:rPr lang="en-US" dirty="0"/>
              <a:t>De </a:t>
            </a:r>
            <a:r>
              <a:rPr lang="en-US" dirty="0" err="1"/>
              <a:t>lichtsnelheid</a:t>
            </a:r>
            <a:r>
              <a:rPr lang="en-US" dirty="0"/>
              <a:t> is </a:t>
            </a:r>
            <a:r>
              <a:rPr lang="en-US" dirty="0" err="1"/>
              <a:t>altijd</a:t>
            </a:r>
            <a:r>
              <a:rPr lang="en-US" dirty="0"/>
              <a:t> en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iedereen</a:t>
            </a:r>
            <a:r>
              <a:rPr lang="en-US" dirty="0"/>
              <a:t> 300 000 km/s  !</a:t>
            </a:r>
          </a:p>
        </p:txBody>
      </p:sp>
      <p:pic>
        <p:nvPicPr>
          <p:cNvPr id="20" name="Picture 19" descr="space_sign_small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862" y="143358"/>
            <a:ext cx="2164180" cy="221828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792987" y="5752348"/>
            <a:ext cx="5664216" cy="920508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211" y="5880196"/>
            <a:ext cx="5372100" cy="660400"/>
          </a:xfrm>
          <a:prstGeom prst="rect">
            <a:avLst/>
          </a:prstGeom>
        </p:spPr>
      </p:pic>
      <p:pic>
        <p:nvPicPr>
          <p:cNvPr id="15" name="Picture 14" descr="SpaceshipLight.jpg"/>
          <p:cNvPicPr>
            <a:picLocks noChangeAspect="1"/>
          </p:cNvPicPr>
          <p:nvPr/>
        </p:nvPicPr>
        <p:blipFill rotWithShape="1">
          <a:blip r:embed="rId4"/>
          <a:srcRect b="49132"/>
          <a:stretch/>
        </p:blipFill>
        <p:spPr>
          <a:xfrm>
            <a:off x="1171859" y="3256719"/>
            <a:ext cx="6540066" cy="232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5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BobAliceTr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127" y="2631869"/>
            <a:ext cx="5471661" cy="3362403"/>
          </a:xfrm>
          <a:prstGeom prst="rect">
            <a:avLst/>
          </a:prstGeom>
        </p:spPr>
      </p:pic>
      <p:sp>
        <p:nvSpPr>
          <p:cNvPr id="46" name="AutoShape 20"/>
          <p:cNvSpPr>
            <a:spLocks noChangeArrowheads="1"/>
          </p:cNvSpPr>
          <p:nvPr/>
        </p:nvSpPr>
        <p:spPr bwMode="auto">
          <a:xfrm>
            <a:off x="8060904" y="4518331"/>
            <a:ext cx="716535" cy="228457"/>
          </a:xfrm>
          <a:prstGeom prst="rightArrow">
            <a:avLst>
              <a:gd name="adj1" fmla="val 50000"/>
              <a:gd name="adj2" fmla="val 94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-105" charset="2"/>
              <a:buNone/>
            </a:pPr>
            <a:endParaRPr lang="nl-NL"/>
          </a:p>
        </p:txBody>
      </p:sp>
      <p:sp>
        <p:nvSpPr>
          <p:cNvPr id="45" name="TextBox 44"/>
          <p:cNvSpPr txBox="1"/>
          <p:nvPr/>
        </p:nvSpPr>
        <p:spPr>
          <a:xfrm>
            <a:off x="6176954" y="5438435"/>
            <a:ext cx="626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Bob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69766" y="3478626"/>
            <a:ext cx="63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Alice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Klokken</a:t>
            </a:r>
            <a:r>
              <a:rPr lang="en-US" dirty="0" smtClean="0"/>
              <a:t> </a:t>
            </a:r>
            <a:r>
              <a:rPr lang="en-US" dirty="0" err="1" smtClean="0"/>
              <a:t>tikken</a:t>
            </a:r>
            <a:r>
              <a:rPr lang="en-US" dirty="0" smtClean="0"/>
              <a:t> </a:t>
            </a:r>
            <a:r>
              <a:rPr lang="en-US" dirty="0" err="1" smtClean="0"/>
              <a:t>niet</a:t>
            </a:r>
            <a:r>
              <a:rPr lang="en-US" dirty="0" smtClean="0"/>
              <a:t> </a:t>
            </a:r>
            <a:r>
              <a:rPr lang="en-US" dirty="0" err="1" smtClean="0"/>
              <a:t>gelijk</a:t>
            </a:r>
            <a:endParaRPr lang="en-US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6232388" y="3194944"/>
            <a:ext cx="0" cy="23569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065637" y="3164027"/>
            <a:ext cx="17812" cy="56777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463541" y="4573454"/>
            <a:ext cx="1606815" cy="467749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481353" y="4565089"/>
            <a:ext cx="698662" cy="21423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14237" y="2605713"/>
            <a:ext cx="27495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000000"/>
                </a:solidFill>
              </a:rPr>
              <a:t>Lichtsnelheid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gelijk</a:t>
            </a:r>
            <a:r>
              <a:rPr lang="en-US" sz="2000" dirty="0" smtClean="0">
                <a:solidFill>
                  <a:srgbClr val="000000"/>
                </a:solidFill>
              </a:rPr>
              <a:t>, maar de </a:t>
            </a:r>
            <a:r>
              <a:rPr lang="en-US" sz="2000" dirty="0" err="1" smtClean="0">
                <a:solidFill>
                  <a:srgbClr val="000000"/>
                </a:solidFill>
              </a:rPr>
              <a:t>klokpuls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voor</a:t>
            </a:r>
            <a:r>
              <a:rPr lang="en-US" sz="2000" dirty="0" smtClean="0">
                <a:solidFill>
                  <a:srgbClr val="000000"/>
                </a:solidFill>
              </a:rPr>
              <a:t> Bob </a:t>
            </a:r>
            <a:r>
              <a:rPr lang="en-US" sz="2000" dirty="0" err="1" smtClean="0">
                <a:solidFill>
                  <a:srgbClr val="000000"/>
                </a:solidFill>
              </a:rPr>
              <a:t>reist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langer</a:t>
            </a:r>
            <a:r>
              <a:rPr lang="is-IS" sz="2000" dirty="0" smtClean="0">
                <a:solidFill>
                  <a:srgbClr val="000000"/>
                </a:solidFill>
              </a:rPr>
              <a:t>…</a:t>
            </a:r>
          </a:p>
          <a:p>
            <a:endParaRPr lang="is-IS" sz="2000" dirty="0" smtClean="0">
              <a:solidFill>
                <a:srgbClr val="000000"/>
              </a:solidFill>
            </a:endParaRPr>
          </a:p>
          <a:p>
            <a:endParaRPr lang="is-IS" sz="2000" dirty="0">
              <a:solidFill>
                <a:srgbClr val="000000"/>
              </a:solidFill>
            </a:endParaRPr>
          </a:p>
          <a:p>
            <a:r>
              <a:rPr lang="is-IS" sz="2000" dirty="0" smtClean="0">
                <a:solidFill>
                  <a:srgbClr val="000000"/>
                </a:solidFill>
              </a:rPr>
              <a:t>Dus Bob ziet langzamere klok!</a:t>
            </a:r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344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rn-accelerato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0"/>
          <a:stretch/>
        </p:blipFill>
        <p:spPr>
          <a:xfrm>
            <a:off x="0" y="36847"/>
            <a:ext cx="9144000" cy="685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133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304057"/>
            <a:ext cx="8329613" cy="396875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 </a:t>
            </a:r>
            <a:r>
              <a:rPr lang="en-US" dirty="0" err="1" smtClean="0"/>
              <a:t>Tweeling</a:t>
            </a:r>
            <a:r>
              <a:rPr lang="en-US" dirty="0" smtClean="0"/>
              <a:t> Paradox</a:t>
            </a:r>
            <a:endParaRPr lang="en-US" dirty="0"/>
          </a:p>
        </p:txBody>
      </p:sp>
      <p:pic>
        <p:nvPicPr>
          <p:cNvPr id="6" name="Picture 5" descr="H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05" y="1892599"/>
            <a:ext cx="3654931" cy="2880000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F.jpg"/>
          <p:cNvPicPr>
            <a:picLocks noChangeAspect="1"/>
          </p:cNvPicPr>
          <p:nvPr/>
        </p:nvPicPr>
        <p:blipFill rotWithShape="1">
          <a:blip r:embed="rId3"/>
          <a:srcRect b="2289"/>
          <a:stretch/>
        </p:blipFill>
        <p:spPr>
          <a:xfrm>
            <a:off x="4824941" y="1883886"/>
            <a:ext cx="3496302" cy="2880000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95317" y="4938015"/>
            <a:ext cx="735817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1971: Joseph </a:t>
            </a:r>
            <a:r>
              <a:rPr lang="en-US" sz="1400" dirty="0" err="1" smtClean="0">
                <a:solidFill>
                  <a:srgbClr val="000000"/>
                </a:solidFill>
              </a:rPr>
              <a:t>Hafele</a:t>
            </a:r>
            <a:r>
              <a:rPr lang="en-US" sz="1400" dirty="0" smtClean="0">
                <a:solidFill>
                  <a:srgbClr val="000000"/>
                </a:solidFill>
              </a:rPr>
              <a:t> &amp; Richard Keating </a:t>
            </a:r>
            <a:r>
              <a:rPr lang="en-US" sz="1400" dirty="0" err="1" smtClean="0">
                <a:solidFill>
                  <a:srgbClr val="000000"/>
                </a:solidFill>
              </a:rPr>
              <a:t>deden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een</a:t>
            </a:r>
            <a:r>
              <a:rPr lang="en-US" sz="1400" dirty="0" smtClean="0">
                <a:solidFill>
                  <a:srgbClr val="000000"/>
                </a:solidFill>
              </a:rPr>
              <a:t> test met </a:t>
            </a:r>
            <a:r>
              <a:rPr lang="en-US" sz="1400" dirty="0" err="1" smtClean="0">
                <a:solidFill>
                  <a:srgbClr val="000000"/>
                </a:solidFill>
              </a:rPr>
              <a:t>atoomklokken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Een</a:t>
            </a:r>
            <a:r>
              <a:rPr lang="en-US" sz="1400" dirty="0" smtClean="0"/>
              <a:t> </a:t>
            </a:r>
            <a:r>
              <a:rPr lang="en-US" sz="1400" dirty="0" err="1" smtClean="0"/>
              <a:t>klok</a:t>
            </a:r>
            <a:r>
              <a:rPr lang="en-US" sz="1400" dirty="0" smtClean="0"/>
              <a:t> op </a:t>
            </a:r>
            <a:r>
              <a:rPr lang="en-US" sz="1400" dirty="0" err="1" smtClean="0"/>
              <a:t>een</a:t>
            </a:r>
            <a:r>
              <a:rPr lang="en-US" sz="1400" dirty="0" smtClean="0"/>
              <a:t> </a:t>
            </a:r>
            <a:r>
              <a:rPr lang="en-US" sz="1400" dirty="0" err="1" smtClean="0"/>
              <a:t>vliegtuig</a:t>
            </a:r>
            <a:r>
              <a:rPr lang="en-US" sz="1400" dirty="0" smtClean="0"/>
              <a:t> </a:t>
            </a:r>
            <a:r>
              <a:rPr lang="en-US" sz="1400" b="1" dirty="0" err="1" smtClean="0"/>
              <a:t>westwaards</a:t>
            </a:r>
            <a:r>
              <a:rPr lang="en-US" sz="1400" dirty="0" smtClean="0"/>
              <a:t> </a:t>
            </a:r>
            <a:r>
              <a:rPr lang="en-US" sz="1400" dirty="0" err="1" smtClean="0"/>
              <a:t>rond</a:t>
            </a:r>
            <a:r>
              <a:rPr lang="en-US" sz="1400" dirty="0" smtClean="0"/>
              <a:t> de </a:t>
            </a:r>
            <a:r>
              <a:rPr lang="en-US" sz="1400" dirty="0" err="1" smtClean="0"/>
              <a:t>aarde</a:t>
            </a:r>
            <a:r>
              <a:rPr lang="en-US" sz="1400" dirty="0" smtClean="0"/>
              <a:t> (</a:t>
            </a:r>
            <a:r>
              <a:rPr lang="en-US" sz="1400" dirty="0" err="1" smtClean="0"/>
              <a:t>tegen</a:t>
            </a:r>
            <a:r>
              <a:rPr lang="en-US" sz="1400" dirty="0" smtClean="0"/>
              <a:t> </a:t>
            </a:r>
            <a:r>
              <a:rPr lang="en-US" sz="1400" dirty="0" err="1" smtClean="0"/>
              <a:t>aardrotatie</a:t>
            </a:r>
            <a:r>
              <a:rPr lang="en-US" sz="1400" dirty="0" smtClean="0"/>
              <a:t> in).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</a:t>
            </a:r>
            <a:r>
              <a:rPr lang="en-US" sz="1400" dirty="0" err="1" smtClean="0"/>
              <a:t>Een</a:t>
            </a:r>
            <a:r>
              <a:rPr lang="en-US" sz="1400" dirty="0" smtClean="0"/>
              <a:t> </a:t>
            </a:r>
            <a:r>
              <a:rPr lang="en-US" sz="1400" dirty="0" err="1" smtClean="0"/>
              <a:t>klok</a:t>
            </a:r>
            <a:r>
              <a:rPr lang="en-US" sz="1400" dirty="0" smtClean="0"/>
              <a:t> op </a:t>
            </a:r>
            <a:r>
              <a:rPr lang="en-US" sz="1400" dirty="0" err="1" smtClean="0"/>
              <a:t>een</a:t>
            </a:r>
            <a:r>
              <a:rPr lang="en-US" sz="1400" dirty="0" smtClean="0"/>
              <a:t> </a:t>
            </a:r>
            <a:r>
              <a:rPr lang="en-US" sz="1400" dirty="0" err="1" smtClean="0"/>
              <a:t>vliegtuig</a:t>
            </a:r>
            <a:r>
              <a:rPr lang="en-US" sz="1400" dirty="0" smtClean="0"/>
              <a:t> </a:t>
            </a:r>
            <a:r>
              <a:rPr lang="en-US" sz="1400" b="1" dirty="0" err="1" smtClean="0"/>
              <a:t>oostwaards</a:t>
            </a:r>
            <a:r>
              <a:rPr lang="en-US" sz="1400" dirty="0" smtClean="0"/>
              <a:t> </a:t>
            </a:r>
            <a:r>
              <a:rPr lang="en-US" sz="1400" dirty="0" err="1" smtClean="0"/>
              <a:t>rond</a:t>
            </a:r>
            <a:r>
              <a:rPr lang="en-US" sz="1400" dirty="0" smtClean="0"/>
              <a:t> de </a:t>
            </a:r>
            <a:r>
              <a:rPr lang="en-US" sz="1400" dirty="0" err="1" smtClean="0"/>
              <a:t>aarde</a:t>
            </a:r>
            <a:r>
              <a:rPr lang="en-US" sz="1400" dirty="0"/>
              <a:t> </a:t>
            </a:r>
            <a:r>
              <a:rPr lang="en-US" sz="1400" dirty="0" smtClean="0"/>
              <a:t>(met </a:t>
            </a:r>
            <a:r>
              <a:rPr lang="en-US" sz="1400" dirty="0" err="1" smtClean="0"/>
              <a:t>aardrotatie</a:t>
            </a:r>
            <a:r>
              <a:rPr lang="en-US" sz="1400" dirty="0" smtClean="0"/>
              <a:t> </a:t>
            </a:r>
            <a:r>
              <a:rPr lang="en-US" sz="1400" dirty="0" err="1" smtClean="0"/>
              <a:t>mee</a:t>
            </a:r>
            <a:r>
              <a:rPr lang="en-US" sz="1400" dirty="0" smtClean="0"/>
              <a:t>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03249" y="5886883"/>
            <a:ext cx="5934863" cy="584776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De </a:t>
            </a:r>
            <a:r>
              <a:rPr lang="en-US" sz="1600" dirty="0" err="1" smtClean="0">
                <a:solidFill>
                  <a:srgbClr val="000000"/>
                </a:solidFill>
              </a:rPr>
              <a:t>oost-waardse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klok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loopt</a:t>
            </a:r>
            <a:r>
              <a:rPr lang="en-US" sz="1600" dirty="0" smtClean="0">
                <a:solidFill>
                  <a:srgbClr val="000000"/>
                </a:solidFill>
              </a:rPr>
              <a:t> 0.00000003 </a:t>
            </a:r>
            <a:r>
              <a:rPr lang="en-US" sz="1600" dirty="0" err="1" smtClean="0">
                <a:solidFill>
                  <a:srgbClr val="000000"/>
                </a:solidFill>
              </a:rPr>
              <a:t>seconde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achter</a:t>
            </a:r>
            <a:r>
              <a:rPr lang="en-US" sz="1600" dirty="0" smtClean="0">
                <a:solidFill>
                  <a:srgbClr val="000000"/>
                </a:solidFill>
              </a:rPr>
              <a:t>, in </a:t>
            </a:r>
            <a:r>
              <a:rPr lang="en-US" sz="1600" dirty="0" err="1" smtClean="0">
                <a:solidFill>
                  <a:srgbClr val="000000"/>
                </a:solidFill>
              </a:rPr>
              <a:t>overeenstemming</a:t>
            </a:r>
            <a:r>
              <a:rPr lang="en-US" sz="1600" dirty="0" smtClean="0">
                <a:solidFill>
                  <a:srgbClr val="000000"/>
                </a:solidFill>
              </a:rPr>
              <a:t> met de </a:t>
            </a:r>
            <a:r>
              <a:rPr lang="en-US" sz="1600" dirty="0" err="1" smtClean="0">
                <a:solidFill>
                  <a:srgbClr val="000000"/>
                </a:solidFill>
              </a:rPr>
              <a:t>relativiteitstheorie</a:t>
            </a:r>
            <a:r>
              <a:rPr lang="en-US" sz="1600" dirty="0" smtClean="0">
                <a:solidFill>
                  <a:srgbClr val="000000"/>
                </a:solidFill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732485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304057"/>
            <a:ext cx="8329613" cy="396875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 </a:t>
            </a:r>
            <a:r>
              <a:rPr lang="en-US" dirty="0" err="1" smtClean="0"/>
              <a:t>Tweeling</a:t>
            </a:r>
            <a:r>
              <a:rPr lang="en-US" dirty="0" smtClean="0"/>
              <a:t> Paradox</a:t>
            </a:r>
            <a:endParaRPr lang="en-US" dirty="0"/>
          </a:p>
        </p:txBody>
      </p:sp>
      <p:pic>
        <p:nvPicPr>
          <p:cNvPr id="3" name="Picture 2" descr="Twin_Paradox_Revisited_Carto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7" y="179557"/>
            <a:ext cx="8874518" cy="6440579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8696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erstella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4" b="3300"/>
          <a:stretch/>
        </p:blipFill>
        <p:spPr>
          <a:xfrm>
            <a:off x="2094095" y="0"/>
            <a:ext cx="4961235" cy="68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562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Algemene</a:t>
            </a:r>
            <a:r>
              <a:rPr lang="en-US" dirty="0" smtClean="0"/>
              <a:t> </a:t>
            </a:r>
            <a:r>
              <a:rPr lang="en-US" dirty="0" err="1" smtClean="0"/>
              <a:t>Relativiteitstheorie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936189"/>
          </a:xfrm>
        </p:spPr>
        <p:txBody>
          <a:bodyPr/>
          <a:lstStyle/>
          <a:p>
            <a:r>
              <a:rPr lang="en-US" dirty="0" err="1" smtClean="0"/>
              <a:t>Waarschuwing</a:t>
            </a:r>
            <a:r>
              <a:rPr lang="en-US" dirty="0" smtClean="0"/>
              <a:t>: </a:t>
            </a:r>
            <a:r>
              <a:rPr lang="en-US" dirty="0" err="1" smtClean="0"/>
              <a:t>niet-intuitief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r>
              <a:rPr lang="en-US" dirty="0" err="1" smtClean="0"/>
              <a:t>Slechts</a:t>
            </a:r>
            <a:r>
              <a:rPr lang="en-US" dirty="0" smtClean="0"/>
              <a:t> </a:t>
            </a:r>
            <a:r>
              <a:rPr lang="en-US" dirty="0" err="1" smtClean="0"/>
              <a:t>één</a:t>
            </a:r>
            <a:r>
              <a:rPr lang="en-US" dirty="0" smtClean="0"/>
              <a:t> </a:t>
            </a:r>
            <a:r>
              <a:rPr lang="en-US" dirty="0" err="1" smtClean="0"/>
              <a:t>uitgangspunt</a:t>
            </a:r>
            <a:r>
              <a:rPr lang="en-US" dirty="0" smtClean="0"/>
              <a:t>: </a:t>
            </a:r>
          </a:p>
          <a:p>
            <a:pPr lvl="1"/>
            <a:r>
              <a:rPr lang="en-US" b="1" u="sng" dirty="0" err="1" smtClean="0"/>
              <a:t>Versnelling</a:t>
            </a:r>
            <a:r>
              <a:rPr lang="en-US" b="1" u="sng" dirty="0" smtClean="0"/>
              <a:t> en </a:t>
            </a:r>
            <a:r>
              <a:rPr lang="en-US" b="1" u="sng" dirty="0" err="1" smtClean="0"/>
              <a:t>zwaartekracht</a:t>
            </a:r>
            <a:r>
              <a:rPr lang="en-US" b="1" u="sng" dirty="0" smtClean="0"/>
              <a:t> is </a:t>
            </a:r>
            <a:r>
              <a:rPr lang="en-US" b="1" u="sng" dirty="0" err="1" smtClean="0"/>
              <a:t>hetzelfde</a:t>
            </a:r>
            <a:endParaRPr lang="en-US" b="1" u="sng" dirty="0" smtClean="0"/>
          </a:p>
          <a:p>
            <a:endParaRPr lang="en-US" dirty="0"/>
          </a:p>
          <a:p>
            <a:pPr>
              <a:buFont typeface="Wingdings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Licht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buigt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mtClean="0">
                <a:solidFill>
                  <a:schemeClr val="tx1"/>
                </a:solidFill>
              </a:rPr>
              <a:t>af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Font typeface="Wingdings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Ruimte</a:t>
            </a:r>
            <a:r>
              <a:rPr lang="en-US" dirty="0" smtClean="0">
                <a:solidFill>
                  <a:schemeClr val="tx1"/>
                </a:solidFill>
              </a:rPr>
              <a:t> is </a:t>
            </a:r>
            <a:r>
              <a:rPr lang="en-US" dirty="0" err="1" smtClean="0">
                <a:solidFill>
                  <a:schemeClr val="tx1"/>
                </a:solidFill>
              </a:rPr>
              <a:t>krom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Font typeface="Wingdings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Golven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943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888" y="1395713"/>
            <a:ext cx="8329613" cy="396875"/>
          </a:xfrm>
        </p:spPr>
        <p:txBody>
          <a:bodyPr/>
          <a:lstStyle/>
          <a:p>
            <a:r>
              <a:rPr lang="en-US" dirty="0" err="1" smtClean="0"/>
              <a:t>Zwaartekracht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 </a:t>
            </a:r>
            <a:r>
              <a:rPr lang="en-US" dirty="0" err="1" smtClean="0">
                <a:sym typeface="Wingdings"/>
              </a:rPr>
              <a:t>Versnelling</a:t>
            </a:r>
            <a:endParaRPr lang="en-US" dirty="0"/>
          </a:p>
        </p:txBody>
      </p:sp>
      <p:pic>
        <p:nvPicPr>
          <p:cNvPr id="10" name="Picture 9" descr="GRequiv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11" y="2737361"/>
            <a:ext cx="3784131" cy="332725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GRequiv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301" y="2723994"/>
            <a:ext cx="4217420" cy="331126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97546" y="2383115"/>
            <a:ext cx="35174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</a:rPr>
              <a:t>Zwaartekracht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smtClean="0">
                <a:solidFill>
                  <a:srgbClr val="000000"/>
                </a:solidFill>
              </a:rPr>
              <a:t>         </a:t>
            </a:r>
            <a:r>
              <a:rPr lang="en-US" sz="1600" dirty="0" err="1">
                <a:solidFill>
                  <a:srgbClr val="000000"/>
                </a:solidFill>
              </a:rPr>
              <a:t>V</a:t>
            </a:r>
            <a:r>
              <a:rPr lang="en-US" sz="1600" dirty="0" err="1" smtClean="0">
                <a:solidFill>
                  <a:srgbClr val="000000"/>
                </a:solidFill>
              </a:rPr>
              <a:t>ersnelling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35048" y="2352199"/>
            <a:ext cx="4256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</a:rPr>
              <a:t>Geen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zwaartekracht</a:t>
            </a:r>
            <a:r>
              <a:rPr lang="en-US" sz="1600" dirty="0" smtClean="0">
                <a:solidFill>
                  <a:srgbClr val="000000"/>
                </a:solidFill>
              </a:rPr>
              <a:t>    </a:t>
            </a:r>
            <a:r>
              <a:rPr lang="en-US" sz="1600" dirty="0" err="1">
                <a:solidFill>
                  <a:srgbClr val="000000"/>
                </a:solidFill>
              </a:rPr>
              <a:t>G</a:t>
            </a:r>
            <a:r>
              <a:rPr lang="en-US" sz="1600" dirty="0" err="1" smtClean="0">
                <a:solidFill>
                  <a:srgbClr val="000000"/>
                </a:solidFill>
              </a:rPr>
              <a:t>een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versnelling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5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167" y="1371628"/>
            <a:ext cx="8329613" cy="396875"/>
          </a:xfrm>
        </p:spPr>
        <p:txBody>
          <a:bodyPr/>
          <a:lstStyle/>
          <a:p>
            <a:r>
              <a:rPr lang="en-US" dirty="0" err="1" smtClean="0"/>
              <a:t>Consequentie</a:t>
            </a:r>
            <a:r>
              <a:rPr lang="en-US" dirty="0" smtClean="0"/>
              <a:t>: </a:t>
            </a:r>
            <a:r>
              <a:rPr lang="en-US" dirty="0" err="1" smtClean="0"/>
              <a:t>licht</a:t>
            </a:r>
            <a:r>
              <a:rPr lang="en-US" dirty="0" smtClean="0"/>
              <a:t> </a:t>
            </a:r>
            <a:r>
              <a:rPr lang="en-US" dirty="0" err="1" smtClean="0"/>
              <a:t>buigt</a:t>
            </a:r>
            <a:r>
              <a:rPr lang="en-US" dirty="0" smtClean="0"/>
              <a:t> </a:t>
            </a:r>
            <a:r>
              <a:rPr lang="en-US" dirty="0" err="1" smtClean="0"/>
              <a:t>af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9" name="Picture 8" descr="flashlight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1746" y="2192664"/>
            <a:ext cx="1444120" cy="121318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0336" y="5603563"/>
            <a:ext cx="8161209" cy="101566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 err="1" smtClean="0">
                <a:solidFill>
                  <a:srgbClr val="FF0000"/>
                </a:solidFill>
              </a:rPr>
              <a:t>Voorspelling</a:t>
            </a:r>
            <a:r>
              <a:rPr lang="en-US" sz="2000" dirty="0" smtClean="0">
                <a:solidFill>
                  <a:srgbClr val="FF0000"/>
                </a:solidFill>
              </a:rPr>
              <a:t> van Einstein: </a:t>
            </a:r>
            <a:r>
              <a:rPr lang="en-US" sz="2000" dirty="0" err="1" smtClean="0">
                <a:solidFill>
                  <a:srgbClr val="FF0000"/>
                </a:solidFill>
              </a:rPr>
              <a:t>licht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buigt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af</a:t>
            </a:r>
            <a:r>
              <a:rPr lang="en-US" sz="2000" dirty="0" smtClean="0">
                <a:solidFill>
                  <a:srgbClr val="FF0000"/>
                </a:solidFill>
              </a:rPr>
              <a:t> door </a:t>
            </a:r>
            <a:r>
              <a:rPr lang="en-US" sz="2000" dirty="0" err="1" smtClean="0">
                <a:solidFill>
                  <a:srgbClr val="FF0000"/>
                </a:solidFill>
              </a:rPr>
              <a:t>zwaartekracht</a:t>
            </a:r>
            <a:r>
              <a:rPr lang="en-US" sz="2000" dirty="0" smtClean="0">
                <a:solidFill>
                  <a:srgbClr val="FF0000"/>
                </a:solidFill>
              </a:rPr>
              <a:t>!</a:t>
            </a:r>
          </a:p>
          <a:p>
            <a:pPr marL="285750" indent="-285750">
              <a:buFont typeface="Wingdings" charset="2"/>
              <a:buChar char="Ø"/>
            </a:pPr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sz="2000" dirty="0" err="1" smtClean="0">
                <a:solidFill>
                  <a:srgbClr val="FF0000"/>
                </a:solidFill>
              </a:rPr>
              <a:t>Licht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gaat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rechtdoor</a:t>
            </a:r>
            <a:r>
              <a:rPr lang="en-US" sz="2000" dirty="0" smtClean="0">
                <a:solidFill>
                  <a:srgbClr val="FF0000"/>
                </a:solidFill>
              </a:rPr>
              <a:t>, maar </a:t>
            </a:r>
            <a:r>
              <a:rPr lang="en-US" sz="2000" dirty="0" err="1" smtClean="0">
                <a:solidFill>
                  <a:srgbClr val="FF0000"/>
                </a:solidFill>
              </a:rPr>
              <a:t>ruimte</a:t>
            </a:r>
            <a:r>
              <a:rPr lang="en-US" sz="2000" dirty="0" smtClean="0">
                <a:solidFill>
                  <a:srgbClr val="FF0000"/>
                </a:solidFill>
              </a:rPr>
              <a:t> is </a:t>
            </a:r>
            <a:r>
              <a:rPr lang="en-US" sz="2000" dirty="0" err="1" smtClean="0">
                <a:solidFill>
                  <a:srgbClr val="FF0000"/>
                </a:solidFill>
              </a:rPr>
              <a:t>krom</a:t>
            </a:r>
            <a:r>
              <a:rPr lang="is-IS" sz="2000" dirty="0" smtClean="0">
                <a:solidFill>
                  <a:srgbClr val="FF0000"/>
                </a:solidFill>
              </a:rPr>
              <a:t>…..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pic>
        <p:nvPicPr>
          <p:cNvPr id="16" name="Picture 15" descr="GRequiv1.gif"/>
          <p:cNvPicPr>
            <a:picLocks noChangeAspect="1"/>
          </p:cNvPicPr>
          <p:nvPr/>
        </p:nvPicPr>
        <p:blipFill rotWithShape="1">
          <a:blip r:embed="rId3"/>
          <a:srcRect l="-1" r="-6424"/>
          <a:stretch/>
        </p:blipFill>
        <p:spPr>
          <a:xfrm>
            <a:off x="2205146" y="2082659"/>
            <a:ext cx="4027242" cy="332725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Arc 19"/>
          <p:cNvSpPr/>
          <p:nvPr/>
        </p:nvSpPr>
        <p:spPr>
          <a:xfrm rot="16527862" flipV="1">
            <a:off x="650786" y="2309302"/>
            <a:ext cx="6341468" cy="7284936"/>
          </a:xfrm>
          <a:prstGeom prst="arc">
            <a:avLst>
              <a:gd name="adj1" fmla="val 265397"/>
              <a:gd name="adj2" fmla="val 2462406"/>
            </a:avLst>
          </a:prstGeom>
          <a:ln w="50800">
            <a:solidFill>
              <a:srgbClr val="FFFF00"/>
            </a:solidFill>
            <a:tailEnd type="stealth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rot="16527862" flipV="1">
            <a:off x="2740950" y="2278386"/>
            <a:ext cx="6341468" cy="7284936"/>
          </a:xfrm>
          <a:prstGeom prst="arc">
            <a:avLst>
              <a:gd name="adj1" fmla="val 265397"/>
              <a:gd name="adj2" fmla="val 2462406"/>
            </a:avLst>
          </a:prstGeom>
          <a:ln w="50800">
            <a:solidFill>
              <a:srgbClr val="FFFF00"/>
            </a:solidFill>
            <a:tailEnd type="stealth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5957430" y="2775935"/>
            <a:ext cx="1060553" cy="0"/>
          </a:xfrm>
          <a:prstGeom prst="line">
            <a:avLst/>
          </a:prstGeom>
          <a:ln w="50800">
            <a:solidFill>
              <a:srgbClr val="FFFF00"/>
            </a:solidFill>
            <a:tailEnd type="stealth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284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Ruimte</a:t>
            </a:r>
            <a:r>
              <a:rPr lang="en-US" dirty="0" smtClean="0"/>
              <a:t> is </a:t>
            </a:r>
            <a:r>
              <a:rPr lang="en-US" dirty="0" err="1" smtClean="0"/>
              <a:t>krom</a:t>
            </a:r>
            <a:endParaRPr lang="en-US" dirty="0"/>
          </a:p>
        </p:txBody>
      </p:sp>
      <p:pic>
        <p:nvPicPr>
          <p:cNvPr id="4" name="Picture 3" descr="StarlightBendsSu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296" y="3392023"/>
            <a:ext cx="3960000" cy="3168000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4" y="568741"/>
            <a:ext cx="3960000" cy="2655393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3855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lar-eclipse-1919-anhma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6"/>
          <a:stretch/>
        </p:blipFill>
        <p:spPr>
          <a:xfrm>
            <a:off x="141389" y="3063829"/>
            <a:ext cx="5331590" cy="348318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Ruimte</a:t>
            </a:r>
            <a:r>
              <a:rPr lang="en-US" dirty="0" smtClean="0"/>
              <a:t> is </a:t>
            </a:r>
            <a:r>
              <a:rPr lang="en-US" dirty="0" err="1" smtClean="0"/>
              <a:t>krom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1145" y="2383114"/>
            <a:ext cx="1652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29 </a:t>
            </a:r>
            <a:r>
              <a:rPr lang="en-US" dirty="0" err="1" smtClean="0">
                <a:solidFill>
                  <a:srgbClr val="000000"/>
                </a:solidFill>
              </a:rPr>
              <a:t>mei</a:t>
            </a:r>
            <a:r>
              <a:rPr lang="en-US" dirty="0" smtClean="0">
                <a:solidFill>
                  <a:srgbClr val="000000"/>
                </a:solidFill>
              </a:rPr>
              <a:t> 1919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gr-news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12" y="170222"/>
            <a:ext cx="4965664" cy="653696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5068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261" y="204158"/>
            <a:ext cx="8329613" cy="384721"/>
          </a:xfrm>
        </p:spPr>
        <p:txBody>
          <a:bodyPr/>
          <a:lstStyle/>
          <a:p>
            <a:r>
              <a:rPr lang="en-US" sz="2500" dirty="0" smtClean="0">
                <a:solidFill>
                  <a:schemeClr val="bg1"/>
                </a:solidFill>
              </a:rPr>
              <a:t>Massa </a:t>
            </a:r>
            <a:r>
              <a:rPr lang="en-US" sz="2500" dirty="0" err="1" smtClean="0">
                <a:solidFill>
                  <a:schemeClr val="bg1"/>
                </a:solidFill>
              </a:rPr>
              <a:t>veroorzaakt</a:t>
            </a:r>
            <a:r>
              <a:rPr lang="en-US" sz="2500" dirty="0" smtClean="0">
                <a:solidFill>
                  <a:schemeClr val="bg1"/>
                </a:solidFill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</a:rPr>
              <a:t>kromming</a:t>
            </a:r>
            <a:r>
              <a:rPr lang="en-US" sz="2500" dirty="0" smtClean="0">
                <a:solidFill>
                  <a:schemeClr val="bg1"/>
                </a:solidFill>
              </a:rPr>
              <a:t> van </a:t>
            </a:r>
            <a:r>
              <a:rPr lang="en-US" sz="2500" dirty="0" err="1" smtClean="0">
                <a:solidFill>
                  <a:schemeClr val="bg1"/>
                </a:solidFill>
              </a:rPr>
              <a:t>ruimte-tijd</a:t>
            </a:r>
            <a:endParaRPr lang="en-US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271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ap_geometr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r="1920"/>
          <a:stretch/>
        </p:blipFill>
        <p:spPr>
          <a:xfrm>
            <a:off x="1" y="0"/>
            <a:ext cx="9144000" cy="687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58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TLAS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6" r="2680"/>
          <a:stretch/>
        </p:blipFill>
        <p:spPr>
          <a:xfrm>
            <a:off x="21618" y="-1"/>
            <a:ext cx="914817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884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Verder</a:t>
            </a:r>
            <a:r>
              <a:rPr lang="en-US" dirty="0" smtClean="0"/>
              <a:t> op het menu </a:t>
            </a:r>
            <a:r>
              <a:rPr lang="en-US" dirty="0" err="1" smtClean="0"/>
              <a:t>vandaag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880788"/>
          </a:xfrm>
        </p:spPr>
        <p:txBody>
          <a:bodyPr/>
          <a:lstStyle/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Newton, Einstein, </a:t>
            </a:r>
            <a:r>
              <a:rPr lang="is-IS" sz="2400" dirty="0" smtClean="0">
                <a:solidFill>
                  <a:schemeClr val="bg1">
                    <a:lumMod val="65000"/>
                  </a:schemeClr>
                </a:solidFill>
              </a:rPr>
              <a:t>… 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Relativiteitstheorie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tx1"/>
                </a:solidFill>
              </a:rPr>
              <a:t>Zwarte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gaten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tx1"/>
                </a:solidFill>
              </a:rPr>
              <a:t>Zwaartekrachtsgolven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400" dirty="0" err="1" smtClean="0"/>
              <a:t>Ontdekking</a:t>
            </a:r>
            <a:endParaRPr lang="en-US" sz="2400" dirty="0" smtClean="0"/>
          </a:p>
          <a:p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b="1" dirty="0" err="1" smtClean="0"/>
              <a:t>Wat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zwaartekracht</a:t>
            </a:r>
            <a:r>
              <a:rPr lang="en-US" sz="2400" b="1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409930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6542"/>
            <a:ext cx="9162512" cy="74445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1370" y="149545"/>
            <a:ext cx="3079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CCFFFF"/>
                </a:solidFill>
              </a:rPr>
              <a:t>Ster</a:t>
            </a:r>
            <a:r>
              <a:rPr lang="en-US" sz="2800" b="1" dirty="0" smtClean="0">
                <a:solidFill>
                  <a:srgbClr val="CCFFFF"/>
                </a:solidFill>
              </a:rPr>
              <a:t> </a:t>
            </a:r>
            <a:r>
              <a:rPr lang="en-US" sz="2800" b="1" dirty="0" err="1">
                <a:solidFill>
                  <a:srgbClr val="CCFFFF"/>
                </a:solidFill>
              </a:rPr>
              <a:t>E</a:t>
            </a:r>
            <a:r>
              <a:rPr lang="en-US" sz="2800" b="1" dirty="0" err="1" smtClean="0">
                <a:solidFill>
                  <a:srgbClr val="CCFFFF"/>
                </a:solidFill>
              </a:rPr>
              <a:t>volutie</a:t>
            </a:r>
            <a:endParaRPr lang="en-US" sz="2800" b="1" dirty="0">
              <a:solidFill>
                <a:srgbClr val="CC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1" y="979711"/>
            <a:ext cx="1428596" cy="3693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Kleine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2210" y="4325254"/>
            <a:ext cx="1364476" cy="3693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Grote </a:t>
            </a:r>
            <a:r>
              <a:rPr lang="en-US" dirty="0" err="1" smtClean="0">
                <a:solidFill>
                  <a:schemeClr val="bg1"/>
                </a:solidFill>
              </a:rPr>
              <a:t>ster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61163" y="926492"/>
            <a:ext cx="1589385" cy="3693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Witte </a:t>
            </a:r>
            <a:r>
              <a:rPr lang="en-US" dirty="0" err="1" smtClean="0">
                <a:solidFill>
                  <a:schemeClr val="bg1"/>
                </a:solidFill>
              </a:rPr>
              <a:t>dwerg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4615" y="4187368"/>
            <a:ext cx="1569660" cy="3693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Neutronster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55765" y="6488668"/>
            <a:ext cx="1307607" cy="3693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Zwart</a:t>
            </a:r>
            <a:r>
              <a:rPr lang="en-US" dirty="0" smtClean="0">
                <a:solidFill>
                  <a:schemeClr val="bg1"/>
                </a:solidFill>
              </a:rPr>
              <a:t> gat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36198" y="734674"/>
            <a:ext cx="1070821" cy="45367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58641" y="102591"/>
            <a:ext cx="2051500" cy="45367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252799" y="3912937"/>
            <a:ext cx="1453832" cy="45367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036332" y="3666869"/>
            <a:ext cx="1774585" cy="45367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4902" y="5173575"/>
            <a:ext cx="1917516" cy="168442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59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is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zwart</a:t>
            </a:r>
            <a:r>
              <a:rPr lang="en-US" dirty="0" smtClean="0"/>
              <a:t> gat?</a:t>
            </a:r>
            <a:endParaRPr lang="en-US" dirty="0"/>
          </a:p>
        </p:txBody>
      </p:sp>
      <p:pic>
        <p:nvPicPr>
          <p:cNvPr id="4" name="Picture 3" descr="black-hol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7" r="13114"/>
          <a:stretch/>
        </p:blipFill>
        <p:spPr>
          <a:xfrm>
            <a:off x="0" y="0"/>
            <a:ext cx="922917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4060" y="0"/>
            <a:ext cx="838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</a:rPr>
              <a:t>Zwart</a:t>
            </a:r>
            <a:r>
              <a:rPr lang="en-US" sz="2800" b="1" dirty="0" smtClean="0">
                <a:solidFill>
                  <a:schemeClr val="bg1"/>
                </a:solidFill>
              </a:rPr>
              <a:t> gat = </a:t>
            </a:r>
            <a:r>
              <a:rPr lang="en-US" sz="2800" b="1" dirty="0" err="1" smtClean="0">
                <a:solidFill>
                  <a:schemeClr val="bg1"/>
                </a:solidFill>
              </a:rPr>
              <a:t>Puur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gekromde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ruimte-tijd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65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is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zwart</a:t>
            </a:r>
            <a:r>
              <a:rPr lang="en-US" dirty="0" smtClean="0"/>
              <a:t> gat?</a:t>
            </a:r>
            <a:endParaRPr lang="en-US" dirty="0"/>
          </a:p>
        </p:txBody>
      </p:sp>
      <p:pic>
        <p:nvPicPr>
          <p:cNvPr id="4" name="Picture 3" descr="black-hol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7" r="13114"/>
          <a:stretch/>
        </p:blipFill>
        <p:spPr>
          <a:xfrm>
            <a:off x="0" y="0"/>
            <a:ext cx="9229174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92" y="441924"/>
            <a:ext cx="8332351" cy="6288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4060" y="0"/>
            <a:ext cx="838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</a:rPr>
              <a:t>Zwart</a:t>
            </a:r>
            <a:r>
              <a:rPr lang="en-US" sz="2800" b="1" dirty="0" smtClean="0">
                <a:solidFill>
                  <a:schemeClr val="bg1"/>
                </a:solidFill>
              </a:rPr>
              <a:t> gat = </a:t>
            </a:r>
            <a:r>
              <a:rPr lang="en-US" sz="2800" b="1" dirty="0" err="1" smtClean="0">
                <a:solidFill>
                  <a:schemeClr val="bg1"/>
                </a:solidFill>
              </a:rPr>
              <a:t>Puur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gekromde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ruimte-tijd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145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448091"/>
            <a:ext cx="8329613" cy="396875"/>
          </a:xfrm>
        </p:spPr>
        <p:txBody>
          <a:bodyPr/>
          <a:lstStyle/>
          <a:p>
            <a:r>
              <a:rPr lang="en-US" dirty="0" err="1" smtClean="0"/>
              <a:t>Golven</a:t>
            </a:r>
            <a:r>
              <a:rPr lang="en-US" dirty="0" smtClean="0"/>
              <a:t> en </a:t>
            </a:r>
            <a:r>
              <a:rPr lang="en-US" dirty="0" err="1" smtClean="0"/>
              <a:t>Straling</a:t>
            </a:r>
            <a:endParaRPr lang="en-US" dirty="0"/>
          </a:p>
        </p:txBody>
      </p:sp>
      <p:pic>
        <p:nvPicPr>
          <p:cNvPr id="4" name="Picture 3" descr="gsm_frequenti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9" y="2062598"/>
            <a:ext cx="4493077" cy="2880000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0986" y="4945033"/>
            <a:ext cx="43676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err="1" smtClean="0"/>
              <a:t>Elektromagnetische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golven</a:t>
            </a:r>
            <a:r>
              <a:rPr lang="en-US" b="1" u="sng" dirty="0" smtClean="0"/>
              <a:t>:</a:t>
            </a:r>
          </a:p>
          <a:p>
            <a:endParaRPr lang="en-US" b="1" u="sng" dirty="0" smtClean="0"/>
          </a:p>
          <a:p>
            <a:r>
              <a:rPr lang="en-US" sz="1600" dirty="0" err="1" smtClean="0">
                <a:solidFill>
                  <a:srgbClr val="000000"/>
                </a:solidFill>
              </a:rPr>
              <a:t>Veroorzaakt</a:t>
            </a:r>
            <a:r>
              <a:rPr lang="en-US" sz="1600" dirty="0" smtClean="0">
                <a:solidFill>
                  <a:srgbClr val="000000"/>
                </a:solidFill>
              </a:rPr>
              <a:t> door </a:t>
            </a:r>
            <a:r>
              <a:rPr lang="en-US" sz="1600" dirty="0" err="1">
                <a:solidFill>
                  <a:srgbClr val="000000"/>
                </a:solidFill>
              </a:rPr>
              <a:t>b</a:t>
            </a:r>
            <a:r>
              <a:rPr lang="en-US" sz="1600" dirty="0" err="1" smtClean="0">
                <a:solidFill>
                  <a:srgbClr val="000000"/>
                </a:solidFill>
              </a:rPr>
              <a:t>ewegende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elektrische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deeltjes</a:t>
            </a:r>
            <a:r>
              <a:rPr lang="en-US" sz="1600" dirty="0" smtClean="0">
                <a:solidFill>
                  <a:srgbClr val="000000"/>
                </a:solidFill>
              </a:rPr>
              <a:t> (</a:t>
            </a:r>
            <a:r>
              <a:rPr lang="en-US" sz="1600" dirty="0" err="1" smtClean="0">
                <a:solidFill>
                  <a:srgbClr val="000000"/>
                </a:solidFill>
              </a:rPr>
              <a:t>elektronen</a:t>
            </a:r>
            <a:r>
              <a:rPr lang="en-US" sz="1600" dirty="0" smtClean="0">
                <a:solidFill>
                  <a:srgbClr val="000000"/>
                </a:solidFill>
              </a:rPr>
              <a:t>)</a:t>
            </a:r>
          </a:p>
        </p:txBody>
      </p:sp>
      <p:pic>
        <p:nvPicPr>
          <p:cNvPr id="6" name="Afbeelding 6" descr="Gravitational-Waves-Help-Astronomers-Understand-Black-Hole-Weight-Gain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2791" y="2067945"/>
            <a:ext cx="4353776" cy="2880000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21918" y="4950227"/>
            <a:ext cx="452208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err="1" smtClean="0"/>
              <a:t>Zwaartekrachtsgolven</a:t>
            </a:r>
            <a:r>
              <a:rPr lang="en-US" b="1" u="sng" dirty="0" smtClean="0"/>
              <a:t>:</a:t>
            </a: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r>
              <a:rPr lang="en-US" sz="1600" dirty="0" err="1" smtClean="0">
                <a:solidFill>
                  <a:srgbClr val="000000"/>
                </a:solidFill>
              </a:rPr>
              <a:t>Veroorzaakt</a:t>
            </a:r>
            <a:r>
              <a:rPr lang="en-US" sz="1600" dirty="0" smtClean="0">
                <a:solidFill>
                  <a:srgbClr val="000000"/>
                </a:solidFill>
              </a:rPr>
              <a:t> door </a:t>
            </a:r>
            <a:r>
              <a:rPr lang="en-US" sz="1600" dirty="0" err="1">
                <a:solidFill>
                  <a:srgbClr val="000000"/>
                </a:solidFill>
              </a:rPr>
              <a:t>b</a:t>
            </a:r>
            <a:r>
              <a:rPr lang="en-US" sz="1600" dirty="0" err="1" smtClean="0">
                <a:solidFill>
                  <a:srgbClr val="000000"/>
                </a:solidFill>
              </a:rPr>
              <a:t>ewegende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massa’s</a:t>
            </a:r>
            <a:r>
              <a:rPr lang="en-US" sz="1600" dirty="0" smtClean="0">
                <a:solidFill>
                  <a:srgbClr val="000000"/>
                </a:solidFill>
              </a:rPr>
              <a:t>.</a:t>
            </a: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 marL="285750" indent="-285750">
              <a:buFont typeface="Wingdings" charset="2"/>
              <a:buChar char="§"/>
            </a:pPr>
            <a:r>
              <a:rPr lang="en-US" sz="1600" dirty="0" err="1" smtClean="0">
                <a:solidFill>
                  <a:srgbClr val="000000"/>
                </a:solidFill>
              </a:rPr>
              <a:t>Zware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massa’s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nodig</a:t>
            </a:r>
            <a:r>
              <a:rPr lang="en-US" sz="1600" dirty="0" smtClean="0">
                <a:solidFill>
                  <a:srgbClr val="000000"/>
                </a:solidFill>
              </a:rPr>
              <a:t>: </a:t>
            </a:r>
            <a:r>
              <a:rPr lang="en-US" sz="1600" b="1" dirty="0" err="1" smtClean="0">
                <a:solidFill>
                  <a:srgbClr val="000000"/>
                </a:solidFill>
                <a:sym typeface="Wingdings"/>
              </a:rPr>
              <a:t>zwarte</a:t>
            </a:r>
            <a:r>
              <a:rPr lang="en-US" sz="1600" b="1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b="1" dirty="0" err="1" smtClean="0">
                <a:solidFill>
                  <a:srgbClr val="000000"/>
                </a:solidFill>
                <a:sym typeface="Wingdings"/>
              </a:rPr>
              <a:t>gaten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.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1600" dirty="0" smtClean="0">
                <a:solidFill>
                  <a:srgbClr val="000000"/>
                </a:solidFill>
              </a:rPr>
              <a:t>Einstein </a:t>
            </a:r>
            <a:r>
              <a:rPr lang="en-US" sz="1600" dirty="0" err="1" smtClean="0">
                <a:solidFill>
                  <a:srgbClr val="000000"/>
                </a:solidFill>
              </a:rPr>
              <a:t>dacht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dat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dit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nooit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meetbaar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zou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zijn</a:t>
            </a:r>
            <a:r>
              <a:rPr lang="is-IS" sz="1600" dirty="0" smtClean="0">
                <a:solidFill>
                  <a:srgbClr val="000000"/>
                </a:solidFill>
              </a:rPr>
              <a:t>….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726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1" y="112723"/>
            <a:ext cx="8884298" cy="66437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2"/>
          <p:cNvSpPr>
            <a:spLocks noGrp="1"/>
          </p:cNvSpPr>
          <p:nvPr>
            <p:ph sz="quarter" idx="12"/>
          </p:nvPr>
        </p:nvSpPr>
        <p:spPr>
          <a:xfrm>
            <a:off x="155591" y="6504732"/>
            <a:ext cx="4899580" cy="202238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en-US" sz="1000" dirty="0" smtClean="0"/>
              <a:t>From: E. </a:t>
            </a:r>
            <a:r>
              <a:rPr lang="en-US" sz="1000" dirty="0" err="1" smtClean="0"/>
              <a:t>Sterl</a:t>
            </a:r>
            <a:r>
              <a:rPr lang="en-US" sz="1000" dirty="0" smtClean="0"/>
              <a:t> </a:t>
            </a:r>
            <a:r>
              <a:rPr lang="en-US" sz="1000" dirty="0" err="1" smtClean="0"/>
              <a:t>Phinney</a:t>
            </a:r>
            <a:r>
              <a:rPr lang="en-US" sz="1000" dirty="0" smtClean="0"/>
              <a:t>, KNAW, 25 Feb 2016</a:t>
            </a:r>
            <a:endParaRPr lang="en-US" sz="1000" dirty="0"/>
          </a:p>
        </p:txBody>
      </p:sp>
      <p:sp>
        <p:nvSpPr>
          <p:cNvPr id="2" name="Rectangle 1"/>
          <p:cNvSpPr/>
          <p:nvPr/>
        </p:nvSpPr>
        <p:spPr>
          <a:xfrm>
            <a:off x="98637" y="2478126"/>
            <a:ext cx="3982488" cy="323019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89434" y="3012724"/>
            <a:ext cx="3678689" cy="374356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6244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1" y="112723"/>
            <a:ext cx="8884298" cy="66437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2"/>
          <p:cNvSpPr>
            <a:spLocks noGrp="1"/>
          </p:cNvSpPr>
          <p:nvPr>
            <p:ph sz="quarter" idx="12"/>
          </p:nvPr>
        </p:nvSpPr>
        <p:spPr>
          <a:xfrm>
            <a:off x="155591" y="6504732"/>
            <a:ext cx="4899580" cy="202238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en-US" sz="1000" dirty="0" smtClean="0"/>
              <a:t>From: E. </a:t>
            </a:r>
            <a:r>
              <a:rPr lang="en-US" sz="1000" dirty="0" err="1" smtClean="0"/>
              <a:t>Sterl</a:t>
            </a:r>
            <a:r>
              <a:rPr lang="en-US" sz="1000" dirty="0" smtClean="0"/>
              <a:t> </a:t>
            </a:r>
            <a:r>
              <a:rPr lang="en-US" sz="1000" dirty="0" err="1" smtClean="0"/>
              <a:t>Phinney</a:t>
            </a:r>
            <a:r>
              <a:rPr lang="en-US" sz="1000" dirty="0" smtClean="0"/>
              <a:t>, KNAW, 25 Feb 2016</a:t>
            </a:r>
            <a:endParaRPr lang="en-US" sz="1000" dirty="0"/>
          </a:p>
        </p:txBody>
      </p:sp>
      <p:sp>
        <p:nvSpPr>
          <p:cNvPr id="2" name="Rectangle 1"/>
          <p:cNvSpPr/>
          <p:nvPr/>
        </p:nvSpPr>
        <p:spPr>
          <a:xfrm>
            <a:off x="98637" y="2478126"/>
            <a:ext cx="3982488" cy="323019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89434" y="3012724"/>
            <a:ext cx="3678689" cy="374356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1107" y="1140550"/>
            <a:ext cx="8819162" cy="5585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jkgraaf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12"/>
          <a:stretch/>
        </p:blipFill>
        <p:spPr>
          <a:xfrm>
            <a:off x="587944" y="1207883"/>
            <a:ext cx="7913727" cy="532123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14774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Verder</a:t>
            </a:r>
            <a:r>
              <a:rPr lang="en-US" dirty="0" smtClean="0"/>
              <a:t> op het menu </a:t>
            </a:r>
            <a:r>
              <a:rPr lang="en-US" dirty="0" err="1" smtClean="0"/>
              <a:t>vandaag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880788"/>
          </a:xfrm>
        </p:spPr>
        <p:txBody>
          <a:bodyPr/>
          <a:lstStyle/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Newton, Einstein, </a:t>
            </a:r>
            <a:r>
              <a:rPr lang="is-IS" sz="2400" dirty="0" smtClean="0">
                <a:solidFill>
                  <a:schemeClr val="bg1">
                    <a:lumMod val="65000"/>
                  </a:schemeClr>
                </a:solidFill>
              </a:rPr>
              <a:t>… 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Relativiteitstheorie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Zwarte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gaten</a:t>
            </a:r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Zwaartekrachtsgolven</a:t>
            </a:r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err="1" smtClean="0"/>
              <a:t>Ontdekking</a:t>
            </a:r>
            <a:endParaRPr lang="en-US" sz="2400" dirty="0" smtClean="0"/>
          </a:p>
          <a:p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b="1" dirty="0" err="1" smtClean="0"/>
              <a:t>Wat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zwaartekracht</a:t>
            </a:r>
            <a:r>
              <a:rPr lang="en-US" sz="2400" b="1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339467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Rimpeling</a:t>
            </a:r>
            <a:r>
              <a:rPr lang="en-US" dirty="0" smtClean="0"/>
              <a:t> van de </a:t>
            </a:r>
            <a:r>
              <a:rPr lang="en-US" dirty="0" err="1" smtClean="0"/>
              <a:t>ruimte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60" y="2163832"/>
            <a:ext cx="8329613" cy="2714589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Ruimte</a:t>
            </a:r>
            <a:r>
              <a:rPr lang="en-US" dirty="0" smtClean="0"/>
              <a:t> is </a:t>
            </a:r>
            <a:r>
              <a:rPr lang="en-US" dirty="0" err="1" smtClean="0"/>
              <a:t>zeer</a:t>
            </a:r>
            <a:r>
              <a:rPr lang="en-US" dirty="0"/>
              <a:t> </a:t>
            </a:r>
            <a:r>
              <a:rPr lang="en-US" dirty="0" err="1" smtClean="0"/>
              <a:t>onbuigzaam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Krimp</a:t>
            </a:r>
            <a:r>
              <a:rPr lang="en-US" dirty="0" smtClean="0"/>
              <a:t> van 1 op 10</a:t>
            </a:r>
            <a:r>
              <a:rPr lang="en-US" baseline="30000" dirty="0" smtClean="0"/>
              <a:t>21</a:t>
            </a:r>
            <a:r>
              <a:rPr lang="en-US" dirty="0"/>
              <a:t> </a:t>
            </a:r>
            <a:r>
              <a:rPr lang="en-US" dirty="0" smtClean="0"/>
              <a:t>...!</a:t>
            </a:r>
            <a:endParaRPr lang="is-IS" dirty="0" smtClean="0"/>
          </a:p>
          <a:p>
            <a:pPr lvl="1"/>
            <a:r>
              <a:rPr lang="en-US" sz="1600" dirty="0" smtClean="0"/>
              <a:t>A</a:t>
            </a:r>
            <a:r>
              <a:rPr lang="is-IS" sz="1600" dirty="0" smtClean="0"/>
              <a:t>lsof de aarde 1 proton dikker wordt </a:t>
            </a:r>
            <a:endParaRPr lang="is-IS" sz="1600" dirty="0"/>
          </a:p>
          <a:p>
            <a:pPr lvl="1"/>
            <a:endParaRPr lang="en-US" dirty="0" smtClean="0"/>
          </a:p>
          <a:p>
            <a:r>
              <a:rPr lang="en-US" dirty="0" err="1" smtClean="0"/>
              <a:t>Apparaat</a:t>
            </a:r>
            <a:r>
              <a:rPr lang="en-US" dirty="0" smtClean="0"/>
              <a:t> </a:t>
            </a:r>
            <a:r>
              <a:rPr lang="en-US" dirty="0" err="1" smtClean="0"/>
              <a:t>krimpt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miljardste</a:t>
            </a:r>
            <a:r>
              <a:rPr lang="en-US" dirty="0" smtClean="0"/>
              <a:t> nanometer?! </a:t>
            </a:r>
          </a:p>
          <a:p>
            <a:pPr lvl="1"/>
            <a:r>
              <a:rPr lang="en-US" sz="1600" dirty="0" smtClean="0"/>
              <a:t>10</a:t>
            </a:r>
            <a:r>
              <a:rPr lang="en-US" sz="1600" baseline="30000" dirty="0" smtClean="0"/>
              <a:t>-18 </a:t>
            </a:r>
            <a:r>
              <a:rPr lang="en-US" sz="1600" dirty="0" smtClean="0"/>
              <a:t>m</a:t>
            </a:r>
          </a:p>
        </p:txBody>
      </p:sp>
      <p:pic>
        <p:nvPicPr>
          <p:cNvPr id="5" name="Picture 4" descr="small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56"/>
          <a:stretch/>
        </p:blipFill>
        <p:spPr>
          <a:xfrm>
            <a:off x="6004555" y="937002"/>
            <a:ext cx="3028525" cy="584142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201828" y="1294544"/>
            <a:ext cx="76009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</a:t>
            </a:r>
            <a:r>
              <a:rPr lang="en-US" sz="1400" baseline="30000" dirty="0" smtClean="0">
                <a:solidFill>
                  <a:srgbClr val="000000"/>
                </a:solidFill>
              </a:rPr>
              <a:t>-3 </a:t>
            </a:r>
            <a:r>
              <a:rPr lang="en-US" sz="1400" dirty="0" smtClean="0">
                <a:solidFill>
                  <a:srgbClr val="000000"/>
                </a:solidFill>
              </a:rPr>
              <a:t>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45983" y="2100381"/>
            <a:ext cx="9320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3x10</a:t>
            </a:r>
            <a:r>
              <a:rPr lang="en-US" sz="1200" baseline="30000" dirty="0" smtClean="0">
                <a:solidFill>
                  <a:srgbClr val="000000"/>
                </a:solidFill>
              </a:rPr>
              <a:t>-10 </a:t>
            </a:r>
            <a:r>
              <a:rPr lang="en-US" sz="1200" dirty="0" smtClean="0">
                <a:solidFill>
                  <a:srgbClr val="000000"/>
                </a:solidFill>
              </a:rPr>
              <a:t>m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62755" y="3411706"/>
            <a:ext cx="8361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</a:t>
            </a:r>
            <a:r>
              <a:rPr lang="en-US" sz="1400" baseline="30000" dirty="0" smtClean="0">
                <a:solidFill>
                  <a:srgbClr val="000000"/>
                </a:solidFill>
              </a:rPr>
              <a:t>-10 </a:t>
            </a:r>
            <a:r>
              <a:rPr lang="en-US" sz="1400" dirty="0" smtClean="0">
                <a:solidFill>
                  <a:srgbClr val="000000"/>
                </a:solidFill>
              </a:rPr>
              <a:t>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1858" y="4636729"/>
            <a:ext cx="8361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</a:t>
            </a:r>
            <a:r>
              <a:rPr lang="en-US" sz="1400" baseline="30000" dirty="0" smtClean="0">
                <a:solidFill>
                  <a:srgbClr val="000000"/>
                </a:solidFill>
              </a:rPr>
              <a:t>-15 </a:t>
            </a:r>
            <a:r>
              <a:rPr lang="en-US" sz="1400" dirty="0" smtClean="0">
                <a:solidFill>
                  <a:srgbClr val="000000"/>
                </a:solidFill>
              </a:rPr>
              <a:t>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0279" y="5935725"/>
            <a:ext cx="109717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&lt;10</a:t>
            </a:r>
            <a:r>
              <a:rPr lang="en-US" sz="1600" baseline="30000" dirty="0" smtClean="0">
                <a:solidFill>
                  <a:srgbClr val="000000"/>
                </a:solidFill>
              </a:rPr>
              <a:t>-18 </a:t>
            </a:r>
            <a:r>
              <a:rPr lang="en-US" sz="1600" dirty="0" smtClean="0">
                <a:solidFill>
                  <a:srgbClr val="000000"/>
                </a:solidFill>
              </a:rPr>
              <a:t>m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13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Rimpeling</a:t>
            </a:r>
            <a:r>
              <a:rPr lang="en-US" dirty="0" smtClean="0"/>
              <a:t> van de </a:t>
            </a:r>
            <a:r>
              <a:rPr lang="en-US" dirty="0" err="1" smtClean="0"/>
              <a:t>ruimte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60" y="2163832"/>
            <a:ext cx="8329613" cy="276999"/>
          </a:xfrm>
        </p:spPr>
        <p:txBody>
          <a:bodyPr/>
          <a:lstStyle/>
          <a:p>
            <a:r>
              <a:rPr lang="en-US" dirty="0" err="1" smtClean="0"/>
              <a:t>Ruimte</a:t>
            </a:r>
            <a:r>
              <a:rPr lang="en-US" dirty="0" smtClean="0"/>
              <a:t> is </a:t>
            </a:r>
            <a:r>
              <a:rPr lang="en-US" dirty="0" err="1" smtClean="0"/>
              <a:t>zeer</a:t>
            </a:r>
            <a:r>
              <a:rPr lang="en-US" dirty="0"/>
              <a:t> </a:t>
            </a:r>
            <a:r>
              <a:rPr lang="en-US" dirty="0" err="1" smtClean="0"/>
              <a:t>onbuigzaam</a:t>
            </a:r>
            <a:endParaRPr lang="en-US" dirty="0"/>
          </a:p>
        </p:txBody>
      </p:sp>
      <p:pic>
        <p:nvPicPr>
          <p:cNvPr id="4" name="arms_v2.gif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98522" y="2514055"/>
            <a:ext cx="5420607" cy="42424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0335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Klein, </a:t>
            </a:r>
            <a:r>
              <a:rPr lang="en-US" dirty="0" err="1" smtClean="0"/>
              <a:t>kleiner</a:t>
            </a:r>
            <a:r>
              <a:rPr lang="en-US" dirty="0" smtClean="0"/>
              <a:t>, </a:t>
            </a:r>
            <a:r>
              <a:rPr lang="en-US" dirty="0" err="1" smtClean="0"/>
              <a:t>kleinst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941796"/>
          </a:xfrm>
        </p:spPr>
        <p:txBody>
          <a:bodyPr/>
          <a:lstStyle/>
          <a:p>
            <a:r>
              <a:rPr lang="en-US" dirty="0" smtClean="0"/>
              <a:t>LHC </a:t>
            </a:r>
            <a:r>
              <a:rPr lang="en-US" dirty="0" err="1" smtClean="0"/>
              <a:t>maakt</a:t>
            </a:r>
            <a:r>
              <a:rPr lang="en-US" dirty="0" smtClean="0"/>
              <a:t> </a:t>
            </a:r>
            <a:r>
              <a:rPr lang="en-US" dirty="0" err="1" smtClean="0"/>
              <a:t>deeltjes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: E=mc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US" dirty="0" err="1" smtClean="0"/>
              <a:t>Belangrijk</a:t>
            </a:r>
            <a:r>
              <a:rPr lang="en-US" dirty="0" smtClean="0"/>
              <a:t> </a:t>
            </a:r>
            <a:r>
              <a:rPr lang="en-US" dirty="0" err="1" smtClean="0"/>
              <a:t>tijdens</a:t>
            </a:r>
            <a:r>
              <a:rPr lang="en-US" dirty="0" smtClean="0"/>
              <a:t> de Big Bang</a:t>
            </a:r>
            <a:endParaRPr lang="en-US" dirty="0"/>
          </a:p>
        </p:txBody>
      </p:sp>
      <p:pic>
        <p:nvPicPr>
          <p:cNvPr id="4" name="Picture 3" descr="small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56"/>
          <a:stretch/>
        </p:blipFill>
        <p:spPr>
          <a:xfrm>
            <a:off x="6004555" y="937002"/>
            <a:ext cx="3028525" cy="584142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201828" y="1294544"/>
            <a:ext cx="76009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</a:t>
            </a:r>
            <a:r>
              <a:rPr lang="en-US" sz="1400" baseline="30000" dirty="0" smtClean="0">
                <a:solidFill>
                  <a:srgbClr val="000000"/>
                </a:solidFill>
              </a:rPr>
              <a:t>-3 </a:t>
            </a:r>
            <a:r>
              <a:rPr lang="en-US" sz="1400" dirty="0" smtClean="0">
                <a:solidFill>
                  <a:srgbClr val="000000"/>
                </a:solidFill>
              </a:rPr>
              <a:t>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45983" y="2100381"/>
            <a:ext cx="9320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3x10</a:t>
            </a:r>
            <a:r>
              <a:rPr lang="en-US" sz="1200" baseline="30000" dirty="0" smtClean="0">
                <a:solidFill>
                  <a:srgbClr val="000000"/>
                </a:solidFill>
              </a:rPr>
              <a:t>-10 </a:t>
            </a:r>
            <a:r>
              <a:rPr lang="en-US" sz="1200" dirty="0" smtClean="0">
                <a:solidFill>
                  <a:srgbClr val="000000"/>
                </a:solidFill>
              </a:rPr>
              <a:t>m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2755" y="3411706"/>
            <a:ext cx="8361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</a:t>
            </a:r>
            <a:r>
              <a:rPr lang="en-US" sz="1400" baseline="30000" dirty="0" smtClean="0">
                <a:solidFill>
                  <a:srgbClr val="000000"/>
                </a:solidFill>
              </a:rPr>
              <a:t>-10 </a:t>
            </a:r>
            <a:r>
              <a:rPr lang="en-US" sz="1400" dirty="0" smtClean="0">
                <a:solidFill>
                  <a:srgbClr val="000000"/>
                </a:solidFill>
              </a:rPr>
              <a:t>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1858" y="4636729"/>
            <a:ext cx="8361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</a:t>
            </a:r>
            <a:r>
              <a:rPr lang="en-US" sz="1400" baseline="30000" dirty="0" smtClean="0">
                <a:solidFill>
                  <a:srgbClr val="000000"/>
                </a:solidFill>
              </a:rPr>
              <a:t>-15 </a:t>
            </a:r>
            <a:r>
              <a:rPr lang="en-US" sz="1400" dirty="0" smtClean="0">
                <a:solidFill>
                  <a:srgbClr val="000000"/>
                </a:solidFill>
              </a:rPr>
              <a:t>m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0279" y="5935725"/>
            <a:ext cx="109717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&lt;10</a:t>
            </a:r>
            <a:r>
              <a:rPr lang="en-US" sz="1600" baseline="30000" dirty="0" smtClean="0">
                <a:solidFill>
                  <a:srgbClr val="000000"/>
                </a:solidFill>
              </a:rPr>
              <a:t>-18 </a:t>
            </a:r>
            <a:r>
              <a:rPr lang="en-US" sz="1600" dirty="0" smtClean="0">
                <a:solidFill>
                  <a:srgbClr val="000000"/>
                </a:solidFill>
              </a:rPr>
              <a:t>m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2580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3" descr="interference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7998" y="1309382"/>
            <a:ext cx="5988050" cy="4572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51" t="929" r="1" b="-1834"/>
          <a:stretch/>
        </p:blipFill>
        <p:spPr bwMode="auto">
          <a:xfrm>
            <a:off x="1656037" y="1332376"/>
            <a:ext cx="6134289" cy="46197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/>
        </p:spPr>
      </p:pic>
      <p:sp>
        <p:nvSpPr>
          <p:cNvPr id="8" name="Tekstvak 45"/>
          <p:cNvSpPr txBox="1"/>
          <p:nvPr/>
        </p:nvSpPr>
        <p:spPr>
          <a:xfrm>
            <a:off x="1797270" y="3261051"/>
            <a:ext cx="569387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Laser</a:t>
            </a:r>
            <a:endParaRPr lang="nl-NL" sz="140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kstvak 46"/>
          <p:cNvSpPr txBox="1"/>
          <p:nvPr/>
        </p:nvSpPr>
        <p:spPr>
          <a:xfrm>
            <a:off x="3699642" y="3318857"/>
            <a:ext cx="1119537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Beamsplitter</a:t>
            </a:r>
            <a:endParaRPr lang="nl-NL" sz="140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kstvak 47"/>
          <p:cNvSpPr txBox="1"/>
          <p:nvPr/>
        </p:nvSpPr>
        <p:spPr>
          <a:xfrm>
            <a:off x="5336628" y="3321480"/>
            <a:ext cx="727388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Spiegel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kstvak 48"/>
          <p:cNvSpPr txBox="1"/>
          <p:nvPr/>
        </p:nvSpPr>
        <p:spPr>
          <a:xfrm>
            <a:off x="2780435" y="5584639"/>
            <a:ext cx="1198766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Licht detector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kstvak 49"/>
          <p:cNvSpPr txBox="1"/>
          <p:nvPr/>
        </p:nvSpPr>
        <p:spPr>
          <a:xfrm>
            <a:off x="4761194" y="5373629"/>
            <a:ext cx="1120820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Interferentie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kstvak 47"/>
          <p:cNvSpPr txBox="1"/>
          <p:nvPr/>
        </p:nvSpPr>
        <p:spPr>
          <a:xfrm>
            <a:off x="2986295" y="1344567"/>
            <a:ext cx="727388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Spiegel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170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3" descr="interference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7998" y="1309382"/>
            <a:ext cx="5988050" cy="4572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51" t="929" r="1" b="-1834"/>
          <a:stretch/>
        </p:blipFill>
        <p:spPr bwMode="auto">
          <a:xfrm>
            <a:off x="1656037" y="1332376"/>
            <a:ext cx="6134289" cy="46197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/>
        </p:spPr>
      </p:pic>
      <p:sp>
        <p:nvSpPr>
          <p:cNvPr id="8" name="Tekstvak 45"/>
          <p:cNvSpPr txBox="1"/>
          <p:nvPr/>
        </p:nvSpPr>
        <p:spPr>
          <a:xfrm>
            <a:off x="1797270" y="3261051"/>
            <a:ext cx="569387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Laser</a:t>
            </a:r>
            <a:endParaRPr lang="nl-NL" sz="140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kstvak 46"/>
          <p:cNvSpPr txBox="1"/>
          <p:nvPr/>
        </p:nvSpPr>
        <p:spPr>
          <a:xfrm>
            <a:off x="3699642" y="3318857"/>
            <a:ext cx="1119537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Beamsplitter</a:t>
            </a:r>
            <a:endParaRPr lang="nl-NL" sz="140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kstvak 47"/>
          <p:cNvSpPr txBox="1"/>
          <p:nvPr/>
        </p:nvSpPr>
        <p:spPr>
          <a:xfrm>
            <a:off x="5336628" y="3321480"/>
            <a:ext cx="727388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Spiegel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kstvak 48"/>
          <p:cNvSpPr txBox="1"/>
          <p:nvPr/>
        </p:nvSpPr>
        <p:spPr>
          <a:xfrm>
            <a:off x="2780435" y="5584639"/>
            <a:ext cx="1198766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Licht detector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kstvak 49"/>
          <p:cNvSpPr txBox="1"/>
          <p:nvPr/>
        </p:nvSpPr>
        <p:spPr>
          <a:xfrm>
            <a:off x="4761194" y="5373629"/>
            <a:ext cx="1120820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Interferentie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kstvak 47"/>
          <p:cNvSpPr txBox="1"/>
          <p:nvPr/>
        </p:nvSpPr>
        <p:spPr>
          <a:xfrm>
            <a:off x="2986295" y="1344567"/>
            <a:ext cx="727388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nl-NL" sz="1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Spiegel</a:t>
            </a:r>
            <a:endParaRPr lang="nl-NL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3" name="Gruppieren 5"/>
          <p:cNvGrpSpPr/>
          <p:nvPr/>
        </p:nvGrpSpPr>
        <p:grpSpPr>
          <a:xfrm>
            <a:off x="2628900" y="1960639"/>
            <a:ext cx="1943100" cy="1242589"/>
            <a:chOff x="2843808" y="3627216"/>
            <a:chExt cx="1943100" cy="1242589"/>
          </a:xfrm>
        </p:grpSpPr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 rot="10398424">
              <a:off x="2843808" y="4149080"/>
              <a:ext cx="1943100" cy="720725"/>
            </a:xfrm>
            <a:prstGeom prst="cloudCallout">
              <a:avLst>
                <a:gd name="adj1" fmla="val -24671"/>
                <a:gd name="adj2" fmla="val 93171"/>
              </a:avLst>
            </a:prstGeom>
            <a:solidFill>
              <a:srgbClr val="FFFF99"/>
            </a:solidFill>
            <a:ln w="1905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de-DE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3815358" y="3627216"/>
              <a:ext cx="576263" cy="504825"/>
            </a:xfrm>
            <a:prstGeom prst="ellipse">
              <a:avLst/>
            </a:prstGeom>
            <a:solidFill>
              <a:srgbClr val="FFFFFF"/>
            </a:soli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>
                <a:solidFill>
                  <a:prstClr val="black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6" name="Textfeld 8"/>
            <p:cNvSpPr txBox="1"/>
            <p:nvPr/>
          </p:nvSpPr>
          <p:spPr>
            <a:xfrm rot="21137901">
              <a:off x="3568272" y="4324776"/>
              <a:ext cx="4941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rPr>
                <a:t>gas</a:t>
              </a:r>
              <a:endParaRPr lang="de-DE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877007" y="1497698"/>
            <a:ext cx="2089150" cy="576262"/>
          </a:xfrm>
          <a:prstGeom prst="rightArrowCallout">
            <a:avLst>
              <a:gd name="adj1" fmla="val 25000"/>
              <a:gd name="adj2" fmla="val 25000"/>
              <a:gd name="adj3" fmla="val 60422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Seismic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179512" y="3397497"/>
            <a:ext cx="1979612" cy="865187"/>
          </a:xfrm>
          <a:prstGeom prst="rightArrowCallout">
            <a:avLst>
              <a:gd name="adj1" fmla="val 25000"/>
              <a:gd name="adj2" fmla="val 25000"/>
              <a:gd name="adj3" fmla="val 38135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Laser </a:t>
            </a:r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noise</a:t>
            </a:r>
            <a:endParaRPr lang="de-DE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f,P</a:t>
            </a:r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 rot="21036690">
            <a:off x="1186781" y="5178923"/>
            <a:ext cx="1944688" cy="863600"/>
          </a:xfrm>
          <a:prstGeom prst="rightArrowCallout">
            <a:avLst>
              <a:gd name="adj1" fmla="val 25000"/>
              <a:gd name="adj2" fmla="val 25000"/>
              <a:gd name="adj3" fmla="val 37531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Shot</a:t>
            </a:r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-</a:t>
            </a:r>
          </a:p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noise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5897498" y="3459910"/>
            <a:ext cx="2232025" cy="936749"/>
          </a:xfrm>
          <a:prstGeom prst="leftArrowCallout">
            <a:avLst>
              <a:gd name="adj1" fmla="val 25000"/>
              <a:gd name="adj2" fmla="val 25000"/>
              <a:gd name="adj3" fmla="val 51615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Radiation</a:t>
            </a:r>
          </a:p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Pressure</a:t>
            </a:r>
            <a:endParaRPr lang="de-DE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noise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 rot="18835787">
            <a:off x="5512757" y="2333987"/>
            <a:ext cx="2232025" cy="936749"/>
          </a:xfrm>
          <a:prstGeom prst="leftArrowCallout">
            <a:avLst>
              <a:gd name="adj1" fmla="val 25000"/>
              <a:gd name="adj2" fmla="val 25000"/>
              <a:gd name="adj3" fmla="val 51615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Thermal</a:t>
            </a:r>
          </a:p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noise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 rot="1041644" flipH="1">
            <a:off x="3535948" y="5346732"/>
            <a:ext cx="2142864" cy="863600"/>
          </a:xfrm>
          <a:prstGeom prst="rightArrowCallout">
            <a:avLst>
              <a:gd name="adj1" fmla="val 25000"/>
              <a:gd name="adj2" fmla="val 25000"/>
              <a:gd name="adj3" fmla="val 37531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anchor="ctr"/>
          <a:lstStyle/>
          <a:p>
            <a:pPr algn="ctr"/>
            <a:r>
              <a:rPr lang="de-DE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de-DE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lectronic</a:t>
            </a:r>
          </a:p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noise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auto">
          <a:xfrm rot="19145158">
            <a:off x="3259378" y="2082763"/>
            <a:ext cx="3235578" cy="936749"/>
          </a:xfrm>
          <a:prstGeom prst="leftArrowCallout">
            <a:avLst>
              <a:gd name="adj1" fmla="val 25000"/>
              <a:gd name="adj2" fmla="val 25000"/>
              <a:gd name="adj3" fmla="val 51615"/>
              <a:gd name="adj4" fmla="val 66667"/>
            </a:avLst>
          </a:prstGeom>
          <a:solidFill>
            <a:srgbClr val="FFFF99"/>
          </a:solidFill>
          <a:ln w="190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Thermorefractive</a:t>
            </a:r>
            <a:endParaRPr lang="de-DE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de-DE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noise</a:t>
            </a:r>
            <a:endParaRPr lang="de-DE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572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fig 1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2147" y="-1"/>
            <a:ext cx="10348293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1884982" y="40128"/>
            <a:ext cx="5509240" cy="584776"/>
          </a:xfrm>
          <a:prstGeom prst="rect">
            <a:avLst/>
          </a:prstGeom>
          <a:solidFill>
            <a:srgbClr val="0000FF">
              <a:alpha val="25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Gravitatiegolven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experimenten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43986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>
            <a:noAutofit/>
          </a:bodyPr>
          <a:lstStyle>
            <a:lvl1pPr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latin typeface="+mj-lt"/>
              </a:rPr>
              <a:t>Ultrahoog </a:t>
            </a:r>
            <a:r>
              <a:rPr lang="en-US" dirty="0" smtClean="0">
                <a:latin typeface="+mj-lt"/>
              </a:rPr>
              <a:t>V</a:t>
            </a:r>
            <a:r>
              <a:rPr dirty="0" smtClean="0">
                <a:latin typeface="+mj-lt"/>
              </a:rPr>
              <a:t>acuüm</a:t>
            </a:r>
            <a:endParaRPr dirty="0">
              <a:latin typeface="+mj-lt"/>
            </a:endParaRPr>
          </a:p>
        </p:txBody>
      </p:sp>
      <p:pic>
        <p:nvPicPr>
          <p:cNvPr id="289" name="image4.jpg" descr="fig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37" r="3316"/>
          <a:stretch/>
        </p:blipFill>
        <p:spPr>
          <a:xfrm>
            <a:off x="-37785" y="0"/>
            <a:ext cx="9181785" cy="5342366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Shape 292"/>
          <p:cNvSpPr/>
          <p:nvPr/>
        </p:nvSpPr>
        <p:spPr>
          <a:xfrm>
            <a:off x="2108167" y="5560353"/>
            <a:ext cx="4906788" cy="1057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296079" indent="-296079">
              <a:buSzPct val="75000"/>
              <a:buFontTx/>
              <a:buChar char="•"/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rPr sz="3200" dirty="0">
                <a:solidFill>
                  <a:prstClr val="black"/>
                </a:solidFill>
                <a:latin typeface="Calibri"/>
                <a:ea typeface="Helvetica"/>
                <a:cs typeface="Helvetica"/>
                <a:sym typeface="Helvetica"/>
              </a:rPr>
              <a:t>Grootste vacuüm in Europa</a:t>
            </a:r>
          </a:p>
          <a:p>
            <a:pPr marL="296079" indent="-296079">
              <a:buSzPct val="75000"/>
              <a:buFontTx/>
              <a:buChar char="•"/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rPr sz="3200" dirty="0">
                <a:solidFill>
                  <a:prstClr val="black"/>
                </a:solidFill>
                <a:latin typeface="Calibri"/>
                <a:ea typeface="Helvetica"/>
                <a:cs typeface="Helvetica"/>
                <a:sym typeface="Helvetica"/>
              </a:rPr>
              <a:t>Druk ~ 10</a:t>
            </a:r>
            <a:r>
              <a:rPr sz="3200" baseline="31999" dirty="0">
                <a:solidFill>
                  <a:prstClr val="black"/>
                </a:solidFill>
                <a:latin typeface="Calibri"/>
                <a:ea typeface="Helvetica"/>
                <a:cs typeface="Helvetica"/>
                <a:sym typeface="Helvetica"/>
              </a:rPr>
              <a:t>-10</a:t>
            </a:r>
            <a:r>
              <a:rPr sz="3200" dirty="0">
                <a:solidFill>
                  <a:prstClr val="black"/>
                </a:solidFill>
                <a:latin typeface="Calibri"/>
                <a:ea typeface="Helvetica"/>
                <a:cs typeface="Helvetica"/>
                <a:sym typeface="Helvetica"/>
              </a:rPr>
              <a:t> mbar</a:t>
            </a:r>
          </a:p>
        </p:txBody>
      </p:sp>
    </p:spTree>
    <p:extLst>
      <p:ext uri="{BB962C8B-B14F-4D97-AF65-F5344CB8AC3E}">
        <p14:creationId xmlns:p14="http://schemas.microsoft.com/office/powerpoint/2010/main" val="164432954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35717" tIns="35717" rIns="35717" bIns="35717">
            <a:noAutofit/>
          </a:bodyPr>
          <a:lstStyle>
            <a:lvl1pPr defTabSz="584200">
              <a:defRPr sz="56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3600" dirty="0">
                <a:latin typeface="+mj-lt"/>
              </a:rPr>
              <a:t>Seismisch dempingssysteem</a:t>
            </a:r>
          </a:p>
        </p:txBody>
      </p:sp>
      <p:pic>
        <p:nvPicPr>
          <p:cNvPr id="283" name="image33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1" r="4580"/>
          <a:stretch/>
        </p:blipFill>
        <p:spPr>
          <a:xfrm>
            <a:off x="-26609" y="-1"/>
            <a:ext cx="9152601" cy="602325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3634859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93" y="2055"/>
            <a:ext cx="8459879" cy="686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vak 2"/>
          <p:cNvSpPr txBox="1"/>
          <p:nvPr/>
        </p:nvSpPr>
        <p:spPr>
          <a:xfrm>
            <a:off x="5983629" y="4548343"/>
            <a:ext cx="2238532" cy="292388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13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KAGRA, </a:t>
            </a:r>
            <a:r>
              <a:rPr lang="nl-NL" sz="13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Kamioka, Hida, Japan</a:t>
            </a:r>
          </a:p>
        </p:txBody>
      </p:sp>
      <p:sp>
        <p:nvSpPr>
          <p:cNvPr id="5" name="Rechthoek 4"/>
          <p:cNvSpPr/>
          <p:nvPr/>
        </p:nvSpPr>
        <p:spPr bwMode="auto">
          <a:xfrm rot="7284285">
            <a:off x="4925815" y="993836"/>
            <a:ext cx="449317" cy="20373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sz="2400" b="1">
              <a:solidFill>
                <a:srgbClr val="000000"/>
              </a:solidFill>
            </a:endParaRPr>
          </a:p>
        </p:txBody>
      </p:sp>
      <p:sp>
        <p:nvSpPr>
          <p:cNvPr id="4" name="Tekstvak 3"/>
          <p:cNvSpPr txBox="1"/>
          <p:nvPr/>
        </p:nvSpPr>
        <p:spPr>
          <a:xfrm rot="17941186">
            <a:off x="4784487" y="906517"/>
            <a:ext cx="684803" cy="2923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13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KAGRA</a:t>
            </a:r>
            <a:endParaRPr lang="nl-NL" sz="13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54468" y="2989298"/>
            <a:ext cx="24501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KAGRA in 2020</a:t>
            </a:r>
            <a:endParaRPr lang="nl-NL" sz="2000" b="1" dirty="0">
              <a:solidFill>
                <a:srgbClr val="FFFF00"/>
              </a:solidFill>
              <a:latin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>
                <a:solidFill>
                  <a:srgbClr val="FFFF00"/>
                </a:solidFill>
                <a:latin typeface="Calibri" panose="020F0502020204030204" pitchFamily="34" charset="0"/>
              </a:rPr>
              <a:t>LIGO </a:t>
            </a: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India approved!</a:t>
            </a:r>
            <a:endParaRPr lang="en-US" sz="20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8781" y="2575820"/>
            <a:ext cx="244327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Wereldwijd netwerk: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LIGO Livingston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LIGO </a:t>
            </a:r>
            <a:r>
              <a:rPr lang="nl-NL" sz="2000" b="1" dirty="0" err="1" smtClean="0">
                <a:solidFill>
                  <a:srgbClr val="FFFF00"/>
                </a:solidFill>
                <a:latin typeface="Calibri" panose="020F0502020204030204" pitchFamily="34" charset="0"/>
              </a:rPr>
              <a:t>Hanford</a:t>
            </a:r>
            <a:endParaRPr lang="nl-NL" sz="2000" b="1" dirty="0" smtClean="0">
              <a:solidFill>
                <a:srgbClr val="FFFF00"/>
              </a:solidFill>
              <a:latin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GEO 600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000" b="1" dirty="0" smtClean="0">
                <a:solidFill>
                  <a:srgbClr val="FFFF00"/>
                </a:solidFill>
                <a:latin typeface="Calibri" panose="020F0502020204030204" pitchFamily="34" charset="0"/>
              </a:rPr>
              <a:t>Virgo Pisa</a:t>
            </a:r>
          </a:p>
        </p:txBody>
      </p:sp>
    </p:spTree>
    <p:extLst>
      <p:ext uri="{BB962C8B-B14F-4D97-AF65-F5344CB8AC3E}">
        <p14:creationId xmlns:p14="http://schemas.microsoft.com/office/powerpoint/2010/main" val="136680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sted-image.pdf"/>
          <p:cNvPicPr>
            <a:picLocks noChangeAspect="1"/>
          </p:cNvPicPr>
          <p:nvPr/>
        </p:nvPicPr>
        <p:blipFill rotWithShape="1">
          <a:blip r:embed="rId2">
            <a:extLst/>
          </a:blip>
          <a:srcRect r="7004" b="44826"/>
          <a:stretch/>
        </p:blipFill>
        <p:spPr>
          <a:xfrm>
            <a:off x="248170" y="2435490"/>
            <a:ext cx="8733400" cy="3679423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0000"/>
            </a:solidFill>
            <a:miter lim="4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1115" y="1527980"/>
            <a:ext cx="8353177" cy="55399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err="1" smtClean="0"/>
              <a:t>Eerste</a:t>
            </a:r>
            <a:r>
              <a:rPr lang="en-US" dirty="0" smtClean="0"/>
              <a:t> </a:t>
            </a:r>
            <a:r>
              <a:rPr lang="en-US" dirty="0" err="1" smtClean="0"/>
              <a:t>Detectie</a:t>
            </a:r>
            <a:r>
              <a:rPr lang="en-US" dirty="0" smtClean="0"/>
              <a:t>: GW150914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1934" y="-313476"/>
            <a:ext cx="2184400" cy="29972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08570" y="1917625"/>
            <a:ext cx="13605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0000"/>
                </a:solidFill>
              </a:rPr>
              <a:t>(= 14 </a:t>
            </a:r>
            <a:r>
              <a:rPr lang="en-US" sz="1100" dirty="0" err="1" smtClean="0">
                <a:solidFill>
                  <a:srgbClr val="000000"/>
                </a:solidFill>
              </a:rPr>
              <a:t>sep</a:t>
            </a:r>
            <a:r>
              <a:rPr lang="en-US" sz="1100" dirty="0" smtClean="0">
                <a:solidFill>
                  <a:srgbClr val="000000"/>
                </a:solidFill>
              </a:rPr>
              <a:t> 2015)</a:t>
            </a:r>
            <a:endParaRPr lang="en-US" sz="11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122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Cosmografie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3" t="-1" b="14743"/>
          <a:stretch/>
        </p:blipFill>
        <p:spPr>
          <a:xfrm>
            <a:off x="0" y="0"/>
            <a:ext cx="914663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2243" y="0"/>
            <a:ext cx="78959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Twee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gigantische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zwarte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gaten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draaiden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om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elkaar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heen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tot 250 x per sec</a:t>
            </a:r>
            <a:endParaRPr lang="en-US" sz="2400" dirty="0"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0031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IGO Gravitational Wave Chir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615" y="1296737"/>
            <a:ext cx="875323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340" y="0"/>
            <a:ext cx="779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FFFF"/>
                </a:solidFill>
              </a:rPr>
              <a:t>“</a:t>
            </a:r>
            <a:r>
              <a:rPr lang="en-US" sz="2400" b="1" dirty="0" err="1" smtClean="0">
                <a:solidFill>
                  <a:srgbClr val="FFFFFF"/>
                </a:solidFill>
              </a:rPr>
              <a:t>Geluid</a:t>
            </a:r>
            <a:r>
              <a:rPr lang="en-US" sz="2400" b="1" dirty="0" smtClean="0">
                <a:solidFill>
                  <a:srgbClr val="FFFFFF"/>
                </a:solidFill>
              </a:rPr>
              <a:t>” van </a:t>
            </a:r>
            <a:r>
              <a:rPr lang="en-US" sz="2400" b="1" dirty="0" err="1" smtClean="0">
                <a:solidFill>
                  <a:srgbClr val="FFFFFF"/>
                </a:solidFill>
              </a:rPr>
              <a:t>samenklappende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zwarte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gaten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</a:p>
          <a:p>
            <a:pPr algn="r"/>
            <a:r>
              <a:rPr lang="en-US" sz="2400" b="1" dirty="0">
                <a:solidFill>
                  <a:srgbClr val="FFFFFF"/>
                </a:solidFill>
              </a:rPr>
              <a:t>o</a:t>
            </a:r>
            <a:r>
              <a:rPr lang="en-US" sz="2400" b="1" dirty="0" smtClean="0">
                <a:solidFill>
                  <a:srgbClr val="FFFFFF"/>
                </a:solidFill>
              </a:rPr>
              <a:t>p 1.3 </a:t>
            </a:r>
            <a:r>
              <a:rPr lang="en-US" sz="2400" b="1" dirty="0" err="1">
                <a:solidFill>
                  <a:srgbClr val="FFFFFF"/>
                </a:solidFill>
              </a:rPr>
              <a:t>m</a:t>
            </a:r>
            <a:r>
              <a:rPr lang="en-US" sz="2400" b="1" dirty="0" err="1" smtClean="0">
                <a:solidFill>
                  <a:srgbClr val="FFFFFF"/>
                </a:solidFill>
              </a:rPr>
              <a:t>iljard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lichtjaar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afstand</a:t>
            </a:r>
            <a:endParaRPr lang="en-US" sz="2400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351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212399"/>
            <a:ext cx="8329613" cy="396875"/>
          </a:xfrm>
        </p:spPr>
        <p:txBody>
          <a:bodyPr/>
          <a:lstStyle/>
          <a:p>
            <a:r>
              <a:rPr lang="en-US" dirty="0" err="1" smtClean="0"/>
              <a:t>Samensmelting</a:t>
            </a:r>
            <a:r>
              <a:rPr lang="en-US" dirty="0" smtClean="0"/>
              <a:t> </a:t>
            </a:r>
            <a:r>
              <a:rPr lang="en-US" dirty="0" err="1" smtClean="0"/>
              <a:t>Zwarte</a:t>
            </a:r>
            <a:r>
              <a:rPr lang="en-US" dirty="0" smtClean="0"/>
              <a:t> </a:t>
            </a:r>
            <a:r>
              <a:rPr lang="en-US" dirty="0" err="1" smtClean="0"/>
              <a:t>Gaten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32555" y="1801641"/>
            <a:ext cx="3720917" cy="4770537"/>
          </a:xfrm>
          <a:prstGeom prst="rect">
            <a:avLst/>
          </a:prstGeom>
          <a:noFill/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</a:rPr>
              <a:t>Zwart</a:t>
            </a:r>
            <a:r>
              <a:rPr lang="en-US" sz="1600" dirty="0" smtClean="0">
                <a:solidFill>
                  <a:srgbClr val="000000"/>
                </a:solidFill>
              </a:rPr>
              <a:t> gat 1: 36 </a:t>
            </a:r>
            <a:r>
              <a:rPr lang="en-US" sz="1600" dirty="0" err="1" smtClean="0">
                <a:solidFill>
                  <a:srgbClr val="000000"/>
                </a:solidFill>
              </a:rPr>
              <a:t>zonsmassa’s</a:t>
            </a:r>
            <a:endParaRPr lang="en-US" sz="1600" dirty="0" smtClean="0">
              <a:solidFill>
                <a:srgbClr val="000000"/>
              </a:solidFill>
            </a:endParaRPr>
          </a:p>
          <a:p>
            <a:r>
              <a:rPr lang="en-US" sz="1600" dirty="0" err="1" smtClean="0">
                <a:solidFill>
                  <a:srgbClr val="000000"/>
                </a:solidFill>
              </a:rPr>
              <a:t>Zwart</a:t>
            </a:r>
            <a:r>
              <a:rPr lang="en-US" sz="1600" dirty="0" smtClean="0">
                <a:solidFill>
                  <a:srgbClr val="000000"/>
                </a:solidFill>
              </a:rPr>
              <a:t> gat 2: 29 </a:t>
            </a:r>
            <a:r>
              <a:rPr lang="en-US" sz="1600" dirty="0" err="1" smtClean="0">
                <a:solidFill>
                  <a:srgbClr val="000000"/>
                </a:solidFill>
              </a:rPr>
              <a:t>zonsmassa’s</a:t>
            </a:r>
            <a:endParaRPr lang="en-US" sz="1600" dirty="0" smtClean="0">
              <a:solidFill>
                <a:srgbClr val="000000"/>
              </a:solidFill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r>
              <a:rPr lang="en-US" sz="1600" dirty="0" err="1" smtClean="0">
                <a:solidFill>
                  <a:srgbClr val="000000"/>
                </a:solidFill>
              </a:rPr>
              <a:t>Nieuw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zwart</a:t>
            </a:r>
            <a:r>
              <a:rPr lang="en-US" sz="1600" dirty="0" smtClean="0">
                <a:solidFill>
                  <a:srgbClr val="000000"/>
                </a:solidFill>
              </a:rPr>
              <a:t> gat: 62 </a:t>
            </a:r>
            <a:r>
              <a:rPr lang="en-US" sz="1600" dirty="0" err="1" smtClean="0">
                <a:solidFill>
                  <a:srgbClr val="000000"/>
                </a:solidFill>
              </a:rPr>
              <a:t>zonsmassa’s</a:t>
            </a:r>
            <a:r>
              <a:rPr lang="en-US" sz="1600" dirty="0" smtClean="0">
                <a:solidFill>
                  <a:srgbClr val="000000"/>
                </a:solidFill>
              </a:rPr>
              <a:t>.</a:t>
            </a:r>
          </a:p>
          <a:p>
            <a:endParaRPr lang="en-US" sz="1600" dirty="0" smtClean="0">
              <a:solidFill>
                <a:srgbClr val="000000"/>
              </a:solidFill>
              <a:sym typeface="Wingdings"/>
            </a:endParaRPr>
          </a:p>
          <a:p>
            <a:endParaRPr lang="en-US" sz="1600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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Afstand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: 1.3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miljard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lichtjaar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.</a:t>
            </a:r>
            <a:endParaRPr lang="en-US" sz="1600" dirty="0">
              <a:solidFill>
                <a:srgbClr val="000000"/>
              </a:solidFill>
              <a:sym typeface="Wingdings"/>
            </a:endParaRPr>
          </a:p>
          <a:p>
            <a:endParaRPr lang="en-US" sz="1600" dirty="0" smtClean="0">
              <a:solidFill>
                <a:srgbClr val="000000"/>
              </a:solidFill>
              <a:sym typeface="Wingdings"/>
            </a:endParaRPr>
          </a:p>
          <a:p>
            <a:endParaRPr lang="en-US" sz="1600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3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zonnemassa’s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aan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energie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in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zwaartekrachtstraling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de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ruimte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in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geslingerd</a:t>
            </a:r>
            <a:endParaRPr lang="en-US" sz="1600" dirty="0" smtClean="0">
              <a:solidFill>
                <a:srgbClr val="000000"/>
              </a:solidFill>
              <a:sym typeface="Wingdings"/>
            </a:endParaRPr>
          </a:p>
          <a:p>
            <a:endParaRPr lang="en-US" sz="1600" dirty="0" smtClean="0">
              <a:solidFill>
                <a:srgbClr val="000000"/>
              </a:solidFill>
              <a:sym typeface="Wingdings"/>
            </a:endParaRPr>
          </a:p>
          <a:p>
            <a:endParaRPr lang="en-US" sz="1600" dirty="0">
              <a:solidFill>
                <a:srgbClr val="000000"/>
              </a:solidFill>
              <a:sym typeface="Wingdings"/>
            </a:endParaRPr>
          </a:p>
          <a:p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Meer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energie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uitgestraald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dan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alle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zichtbare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sterren</a:t>
            </a:r>
            <a:r>
              <a:rPr lang="en-US" sz="1600" dirty="0" smtClean="0">
                <a:solidFill>
                  <a:srgbClr val="000000"/>
                </a:solidFill>
                <a:sym typeface="Wingdings"/>
              </a:rPr>
              <a:t> in het </a:t>
            </a:r>
            <a:r>
              <a:rPr lang="en-US" sz="1600" dirty="0" err="1" smtClean="0">
                <a:solidFill>
                  <a:srgbClr val="000000"/>
                </a:solidFill>
                <a:sym typeface="Wingdings"/>
              </a:rPr>
              <a:t>universum</a:t>
            </a:r>
            <a:endParaRPr lang="en-US" sz="1600" dirty="0">
              <a:solidFill>
                <a:srgbClr val="000000"/>
              </a:solidFill>
              <a:sym typeface="Wingdings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31" y="1818106"/>
            <a:ext cx="4595447" cy="4753911"/>
          </a:xfrm>
          <a:prstGeom prst="rect">
            <a:avLst/>
          </a:prstGeom>
          <a:ln w="12700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848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las-even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r="10561"/>
          <a:stretch/>
        </p:blipFill>
        <p:spPr>
          <a:xfrm>
            <a:off x="-117837" y="0"/>
            <a:ext cx="9399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887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wo Black Holes Merge into On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47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Toekomstige</a:t>
            </a:r>
            <a:r>
              <a:rPr lang="en-US" dirty="0" smtClean="0"/>
              <a:t> </a:t>
            </a:r>
            <a:r>
              <a:rPr lang="en-US" dirty="0" err="1" smtClean="0"/>
              <a:t>Faciliteit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627" b="2408"/>
          <a:stretch/>
        </p:blipFill>
        <p:spPr>
          <a:xfrm rot="5400000">
            <a:off x="1352023" y="-1352023"/>
            <a:ext cx="6439954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79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Toekomstige</a:t>
            </a:r>
            <a:r>
              <a:rPr lang="en-US" dirty="0" smtClean="0"/>
              <a:t> </a:t>
            </a:r>
            <a:r>
              <a:rPr lang="en-US" dirty="0" err="1" smtClean="0"/>
              <a:t>Faciliteit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627" b="2408"/>
          <a:stretch/>
        </p:blipFill>
        <p:spPr>
          <a:xfrm rot="5400000">
            <a:off x="1352023" y="-1352023"/>
            <a:ext cx="6439954" cy="9144000"/>
          </a:xfrm>
          <a:prstGeom prst="rect">
            <a:avLst/>
          </a:prstGeom>
        </p:spPr>
      </p:pic>
      <p:pic>
        <p:nvPicPr>
          <p:cNvPr id="3" name="Picture 2" descr="rutt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99" y="1859352"/>
            <a:ext cx="6560113" cy="4373408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4988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 het menu </a:t>
            </a:r>
            <a:r>
              <a:rPr lang="en-US" dirty="0" err="1" smtClean="0"/>
              <a:t>vandaag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880788"/>
          </a:xfrm>
        </p:spPr>
        <p:txBody>
          <a:bodyPr/>
          <a:lstStyle/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Newton, Einstein, </a:t>
            </a:r>
            <a:r>
              <a:rPr lang="is-IS" sz="2400" dirty="0" smtClean="0">
                <a:solidFill>
                  <a:schemeClr val="bg1">
                    <a:lumMod val="65000"/>
                  </a:schemeClr>
                </a:solidFill>
              </a:rPr>
              <a:t>… 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Relativiteitstheorie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Zwarte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gaten</a:t>
            </a:r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sz="2000" dirty="0" err="1" smtClean="0">
                <a:solidFill>
                  <a:schemeClr val="bg1">
                    <a:lumMod val="75000"/>
                  </a:schemeClr>
                </a:solidFill>
              </a:rPr>
              <a:t>Zwaartekrachtsgolven</a:t>
            </a:r>
            <a:endParaRPr 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dirty="0" err="1" smtClean="0">
                <a:solidFill>
                  <a:srgbClr val="BFBFBF"/>
                </a:solidFill>
              </a:rPr>
              <a:t>Ontdekking</a:t>
            </a:r>
            <a:endParaRPr lang="en-US" sz="2400" dirty="0" smtClean="0">
              <a:solidFill>
                <a:srgbClr val="BFBFBF"/>
              </a:solidFill>
            </a:endParaRPr>
          </a:p>
          <a:p>
            <a:endParaRPr lang="en-US" sz="2400" dirty="0" smtClean="0"/>
          </a:p>
          <a:p>
            <a:pPr>
              <a:buFont typeface="Wingdings" charset="2"/>
              <a:buChar char="Ø"/>
            </a:pPr>
            <a:r>
              <a:rPr lang="en-US" sz="2400" b="1" dirty="0" err="1" smtClean="0"/>
              <a:t>Wat</a:t>
            </a:r>
            <a:r>
              <a:rPr lang="en-US" sz="2400" b="1" dirty="0" smtClean="0"/>
              <a:t> is </a:t>
            </a:r>
            <a:r>
              <a:rPr lang="en-US" sz="2400" b="1" dirty="0" err="1" smtClean="0"/>
              <a:t>zwaartekracht</a:t>
            </a:r>
            <a:r>
              <a:rPr lang="en-US" sz="2400" b="1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3330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657595"/>
            <a:ext cx="3456503" cy="908836"/>
          </a:xfrm>
        </p:spPr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is </a:t>
            </a:r>
            <a:r>
              <a:rPr lang="en-US" dirty="0" err="1" smtClean="0"/>
              <a:t>zwaartekracht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 descr="media_l_380695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" b="10737"/>
          <a:stretch/>
        </p:blipFill>
        <p:spPr>
          <a:xfrm>
            <a:off x="4098189" y="13095"/>
            <a:ext cx="5045812" cy="68732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1622" y="13094"/>
            <a:ext cx="3495898" cy="646331"/>
          </a:xfrm>
          <a:prstGeom prst="rect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ZWAARTEKRACHTSWET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VAN </a:t>
            </a:r>
            <a:r>
              <a:rPr lang="en-US" b="1" i="1" dirty="0" smtClean="0">
                <a:solidFill>
                  <a:srgbClr val="FFFFFF"/>
                </a:solidFill>
              </a:rPr>
              <a:t>NEWTON</a:t>
            </a:r>
            <a:endParaRPr lang="en-US" b="1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344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dia_xl_380695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" b="18476"/>
          <a:stretch/>
        </p:blipFill>
        <p:spPr>
          <a:xfrm>
            <a:off x="445170" y="0"/>
            <a:ext cx="8292939" cy="67925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3610" y="0"/>
            <a:ext cx="3495898" cy="646331"/>
          </a:xfrm>
          <a:prstGeom prst="rect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RELATIVITEITSTHEORIE    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VAN </a:t>
            </a:r>
            <a:r>
              <a:rPr lang="en-US" b="1" i="1" dirty="0" smtClean="0">
                <a:solidFill>
                  <a:srgbClr val="FFFFFF"/>
                </a:solidFill>
              </a:rPr>
              <a:t>EINSTEIN</a:t>
            </a:r>
            <a:endParaRPr lang="en-US" b="1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017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33_rotation_curve_HI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t="1395" r="1486" b="1992"/>
          <a:stretch/>
        </p:blipFill>
        <p:spPr>
          <a:xfrm>
            <a:off x="0" y="510666"/>
            <a:ext cx="9120632" cy="63506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068" y="0"/>
            <a:ext cx="6939308" cy="39687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Maar </a:t>
            </a:r>
            <a:r>
              <a:rPr lang="is-IS" dirty="0" smtClean="0">
                <a:solidFill>
                  <a:schemeClr val="bg1"/>
                </a:solidFill>
              </a:rPr>
              <a:t>… sterren bewegen te snel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417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erlinde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" r="6481"/>
          <a:stretch/>
        </p:blipFill>
        <p:spPr>
          <a:xfrm>
            <a:off x="0" y="0"/>
            <a:ext cx="9144000" cy="688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1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Theorie</a:t>
            </a:r>
            <a:r>
              <a:rPr lang="en-US" dirty="0" smtClean="0"/>
              <a:t> van </a:t>
            </a:r>
            <a:r>
              <a:rPr lang="en-US" dirty="0" err="1" smtClean="0"/>
              <a:t>Verlinde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62" y="2478088"/>
            <a:ext cx="6642658" cy="3730253"/>
          </a:xfrm>
        </p:spPr>
        <p:txBody>
          <a:bodyPr/>
          <a:lstStyle/>
          <a:p>
            <a:r>
              <a:rPr lang="en-US" dirty="0" err="1" smtClean="0"/>
              <a:t>Zwarte</a:t>
            </a:r>
            <a:r>
              <a:rPr lang="en-US" dirty="0" smtClean="0"/>
              <a:t> </a:t>
            </a:r>
            <a:r>
              <a:rPr lang="en-US" dirty="0" err="1" smtClean="0"/>
              <a:t>gaten</a:t>
            </a:r>
            <a:r>
              <a:rPr lang="en-US" dirty="0" smtClean="0"/>
              <a:t> </a:t>
            </a:r>
            <a:r>
              <a:rPr lang="en-US" dirty="0" err="1" smtClean="0"/>
              <a:t>hebben</a:t>
            </a:r>
            <a:r>
              <a:rPr lang="en-US" dirty="0" smtClean="0"/>
              <a:t> “</a:t>
            </a:r>
            <a:r>
              <a:rPr lang="en-US" dirty="0" err="1" smtClean="0"/>
              <a:t>temperatuur</a:t>
            </a:r>
            <a:r>
              <a:rPr lang="en-US" dirty="0" smtClean="0"/>
              <a:t>” 	 </a:t>
            </a:r>
          </a:p>
          <a:p>
            <a:pPr lvl="1">
              <a:buFont typeface="Wingdings" charset="2"/>
              <a:buChar char="Ø"/>
            </a:pPr>
            <a:r>
              <a:rPr lang="en-US" sz="1800" dirty="0" err="1" smtClean="0"/>
              <a:t>Energie</a:t>
            </a:r>
            <a:r>
              <a:rPr lang="en-US" sz="1800" dirty="0" smtClean="0"/>
              <a:t>, </a:t>
            </a:r>
            <a:r>
              <a:rPr lang="en-US" sz="1800" dirty="0" err="1" smtClean="0"/>
              <a:t>temperatuur</a:t>
            </a:r>
            <a:r>
              <a:rPr lang="en-US" sz="1800" dirty="0" smtClean="0"/>
              <a:t>, </a:t>
            </a:r>
            <a:r>
              <a:rPr lang="en-US" sz="1800" dirty="0" err="1" smtClean="0"/>
              <a:t>entropie</a:t>
            </a:r>
            <a:r>
              <a:rPr lang="en-US" sz="1800" dirty="0" smtClean="0"/>
              <a:t> </a:t>
            </a:r>
          </a:p>
          <a:p>
            <a:pPr lvl="1">
              <a:buFont typeface="Wingdings" charset="2"/>
              <a:buChar char="Ø"/>
            </a:pPr>
            <a:r>
              <a:rPr lang="en-US" sz="1800" dirty="0" err="1">
                <a:sym typeface="Wingdings"/>
              </a:rPr>
              <a:t>T</a:t>
            </a:r>
            <a:r>
              <a:rPr lang="en-US" sz="1800" dirty="0" err="1" smtClean="0">
                <a:sym typeface="Wingdings"/>
              </a:rPr>
              <a:t>hermodynamica</a:t>
            </a:r>
            <a:r>
              <a:rPr lang="en-US" sz="1800" dirty="0" smtClean="0">
                <a:sym typeface="Wingdings"/>
              </a:rPr>
              <a:t>!</a:t>
            </a:r>
            <a:endParaRPr lang="en-US" sz="1800" dirty="0" smtClean="0"/>
          </a:p>
          <a:p>
            <a:endParaRPr lang="en-US" dirty="0" smtClean="0"/>
          </a:p>
          <a:p>
            <a:r>
              <a:rPr lang="en-US" dirty="0" err="1" smtClean="0"/>
              <a:t>Als</a:t>
            </a:r>
            <a:r>
              <a:rPr lang="en-US" dirty="0" smtClean="0"/>
              <a:t> </a:t>
            </a:r>
            <a:r>
              <a:rPr lang="en-US" dirty="0" err="1" smtClean="0"/>
              <a:t>zwarte</a:t>
            </a:r>
            <a:r>
              <a:rPr lang="en-US" dirty="0" smtClean="0"/>
              <a:t> </a:t>
            </a:r>
            <a:r>
              <a:rPr lang="en-US" dirty="0" err="1" smtClean="0"/>
              <a:t>gaten</a:t>
            </a:r>
            <a:r>
              <a:rPr lang="en-US" dirty="0" smtClean="0"/>
              <a:t> </a:t>
            </a:r>
            <a:r>
              <a:rPr lang="en-US" dirty="0" err="1" smtClean="0"/>
              <a:t>entropie</a:t>
            </a:r>
            <a:r>
              <a:rPr lang="en-US" dirty="0" smtClean="0"/>
              <a:t> </a:t>
            </a:r>
            <a:r>
              <a:rPr lang="en-US" dirty="0" err="1" smtClean="0"/>
              <a:t>hebben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misschien</a:t>
            </a:r>
            <a:r>
              <a:rPr lang="en-US" dirty="0" smtClean="0"/>
              <a:t> </a:t>
            </a:r>
            <a:r>
              <a:rPr lang="en-US" dirty="0" err="1" smtClean="0"/>
              <a:t>ook</a:t>
            </a:r>
            <a:r>
              <a:rPr lang="en-US" dirty="0" smtClean="0"/>
              <a:t> het </a:t>
            </a:r>
            <a:r>
              <a:rPr lang="en-US" dirty="0" err="1" smtClean="0"/>
              <a:t>heelal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err="1" smtClean="0"/>
              <a:t>Natuur</a:t>
            </a:r>
            <a:r>
              <a:rPr lang="en-US" dirty="0" smtClean="0"/>
              <a:t> </a:t>
            </a:r>
            <a:r>
              <a:rPr lang="en-US" dirty="0" err="1" smtClean="0"/>
              <a:t>streeft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</a:t>
            </a:r>
            <a:r>
              <a:rPr lang="en-US" dirty="0" err="1" smtClean="0"/>
              <a:t>meer</a:t>
            </a:r>
            <a:r>
              <a:rPr lang="en-US" dirty="0" smtClean="0"/>
              <a:t> </a:t>
            </a:r>
            <a:r>
              <a:rPr lang="en-US" dirty="0" err="1" smtClean="0"/>
              <a:t>wanorde</a:t>
            </a:r>
            <a:r>
              <a:rPr lang="en-US" dirty="0" smtClean="0"/>
              <a:t> (</a:t>
            </a:r>
            <a:r>
              <a:rPr lang="en-US" dirty="0" err="1" smtClean="0"/>
              <a:t>entropie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Het </a:t>
            </a:r>
            <a:r>
              <a:rPr lang="en-US" dirty="0" err="1" smtClean="0"/>
              <a:t>herschikken</a:t>
            </a:r>
            <a:r>
              <a:rPr lang="en-US" dirty="0" smtClean="0"/>
              <a:t> van </a:t>
            </a:r>
            <a:r>
              <a:rPr lang="en-US" dirty="0" err="1" smtClean="0"/>
              <a:t>informatie</a:t>
            </a:r>
            <a:r>
              <a:rPr lang="en-US" dirty="0" smtClean="0"/>
              <a:t> (</a:t>
            </a:r>
            <a:r>
              <a:rPr lang="en-US" dirty="0" err="1" smtClean="0"/>
              <a:t>entropie</a:t>
            </a:r>
            <a:r>
              <a:rPr lang="en-US" dirty="0" smtClean="0"/>
              <a:t>) door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zorgt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effectieve</a:t>
            </a:r>
            <a:r>
              <a:rPr lang="en-US" dirty="0" smtClean="0"/>
              <a:t> </a:t>
            </a:r>
            <a:r>
              <a:rPr lang="en-US" dirty="0" err="1" smtClean="0"/>
              <a:t>kracht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>
                <a:sym typeface="Wingdings"/>
              </a:rPr>
              <a:t> </a:t>
            </a:r>
            <a:r>
              <a:rPr lang="en-US" dirty="0" err="1" smtClean="0">
                <a:sym typeface="Wingdings"/>
              </a:rPr>
              <a:t>Zwaartekracht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Stephen_Hawking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04" b="24573"/>
          <a:stretch/>
        </p:blipFill>
        <p:spPr>
          <a:xfrm rot="1045045">
            <a:off x="6065070" y="206270"/>
            <a:ext cx="1547438" cy="21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Bekenstei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045">
            <a:off x="6694902" y="1704758"/>
            <a:ext cx="1618286" cy="21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Ted-Jacobso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9" t="10948" r="25446" b="41878"/>
          <a:stretch/>
        </p:blipFill>
        <p:spPr>
          <a:xfrm rot="1045045">
            <a:off x="7619124" y="3224499"/>
            <a:ext cx="1497736" cy="21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 rot="1085863">
            <a:off x="6724943" y="89017"/>
            <a:ext cx="13131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</a:rPr>
              <a:t>Stephen Hawking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5863">
            <a:off x="7603059" y="1628013"/>
            <a:ext cx="12961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</a:rPr>
              <a:t>Jacob </a:t>
            </a:r>
            <a:r>
              <a:rPr lang="en-US" sz="1000" dirty="0" err="1" smtClean="0">
                <a:solidFill>
                  <a:srgbClr val="000000"/>
                </a:solidFill>
              </a:rPr>
              <a:t>Bekenstein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085863">
            <a:off x="8215407" y="3026216"/>
            <a:ext cx="10369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</a:rPr>
              <a:t>Ted Jacobson</a:t>
            </a:r>
            <a:endParaRPr 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39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edia_xl_380696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t="4289" r="5826" b="9605"/>
          <a:stretch/>
        </p:blipFill>
        <p:spPr>
          <a:xfrm>
            <a:off x="0" y="-96255"/>
            <a:ext cx="9144000" cy="69542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85262" y="-26188"/>
            <a:ext cx="3495898" cy="646331"/>
          </a:xfrm>
          <a:prstGeom prst="rect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INFORMATIETHEORIE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VAN </a:t>
            </a:r>
            <a:r>
              <a:rPr lang="en-US" b="1" i="1" dirty="0" smtClean="0">
                <a:solidFill>
                  <a:srgbClr val="FFFFFF"/>
                </a:solidFill>
              </a:rPr>
              <a:t>VERLINDE</a:t>
            </a:r>
            <a:endParaRPr lang="en-US" b="1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56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334070"/>
            <a:ext cx="8353177" cy="396875"/>
          </a:xfrm>
        </p:spPr>
        <p:txBody>
          <a:bodyPr/>
          <a:lstStyle/>
          <a:p>
            <a:r>
              <a:rPr lang="en-US" dirty="0" err="1" smtClean="0"/>
              <a:t>Ontdekking</a:t>
            </a:r>
            <a:r>
              <a:rPr lang="en-US" dirty="0" smtClean="0"/>
              <a:t> van het Higgs Boson (2012)</a:t>
            </a:r>
            <a:endParaRPr lang="en-US" dirty="0"/>
          </a:p>
        </p:txBody>
      </p:sp>
      <p:pic>
        <p:nvPicPr>
          <p:cNvPr id="5" name="Picture 4" descr="Higgs-gammagamm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47" y="1899949"/>
            <a:ext cx="6529418" cy="4686902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20837" y="625079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m</a:t>
            </a:r>
            <a:r>
              <a:rPr lang="en-US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=125 </a:t>
            </a:r>
            <a:r>
              <a:rPr lang="en-US" b="1" dirty="0" err="1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GeV</a:t>
            </a:r>
            <a:endParaRPr lang="en-US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97936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Bedankt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uw</a:t>
            </a:r>
            <a:r>
              <a:rPr lang="en-US" dirty="0" smtClean="0"/>
              <a:t> </a:t>
            </a:r>
            <a:r>
              <a:rPr lang="en-US" dirty="0" err="1" smtClean="0"/>
              <a:t>aandacht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104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vitational waves finally detected!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335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Fundamentele</a:t>
            </a:r>
            <a:r>
              <a:rPr lang="en-US" dirty="0" smtClean="0"/>
              <a:t> </a:t>
            </a:r>
            <a:r>
              <a:rPr lang="en-US" dirty="0" err="1" smtClean="0"/>
              <a:t>Zwarte</a:t>
            </a:r>
            <a:r>
              <a:rPr lang="en-US" dirty="0" smtClean="0"/>
              <a:t> gat </a:t>
            </a:r>
            <a:r>
              <a:rPr lang="en-US" dirty="0" err="1" smtClean="0"/>
              <a:t>fysica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0766"/>
            <a:ext cx="9144000" cy="792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0546" y="1467156"/>
            <a:ext cx="8757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Wat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gebeurt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precies</a:t>
            </a:r>
            <a:r>
              <a:rPr lang="en-US" dirty="0" smtClean="0">
                <a:solidFill>
                  <a:schemeClr val="bg1"/>
                </a:solidFill>
              </a:rPr>
              <a:t> op de rand van </a:t>
            </a:r>
            <a:r>
              <a:rPr lang="en-US" dirty="0" err="1" smtClean="0">
                <a:solidFill>
                  <a:schemeClr val="bg1"/>
                </a:solidFill>
              </a:rPr>
              <a:t>een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zwart</a:t>
            </a:r>
            <a:r>
              <a:rPr lang="en-US" dirty="0" smtClean="0">
                <a:solidFill>
                  <a:schemeClr val="bg1"/>
                </a:solidFill>
              </a:rPr>
              <a:t> gat (quantum </a:t>
            </a:r>
            <a:r>
              <a:rPr lang="en-US" dirty="0" err="1" smtClean="0">
                <a:solidFill>
                  <a:schemeClr val="bg1"/>
                </a:solidFill>
              </a:rPr>
              <a:t>effecten</a:t>
            </a:r>
            <a:r>
              <a:rPr lang="en-US" dirty="0" smtClean="0">
                <a:solidFill>
                  <a:schemeClr val="bg1"/>
                </a:solidFill>
              </a:rPr>
              <a:t>).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Is Einstein’s </a:t>
            </a:r>
            <a:r>
              <a:rPr lang="en-US" dirty="0" err="1" smtClean="0">
                <a:solidFill>
                  <a:schemeClr val="bg1"/>
                </a:solidFill>
              </a:rPr>
              <a:t>theorie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nog</a:t>
            </a:r>
            <a:r>
              <a:rPr lang="en-US" dirty="0" smtClean="0">
                <a:solidFill>
                  <a:schemeClr val="bg1"/>
                </a:solidFill>
              </a:rPr>
              <a:t> steeds </a:t>
            </a:r>
            <a:r>
              <a:rPr lang="en-US" dirty="0" err="1" smtClean="0">
                <a:solidFill>
                  <a:schemeClr val="bg1"/>
                </a:solidFill>
              </a:rPr>
              <a:t>geldig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onder</a:t>
            </a:r>
            <a:r>
              <a:rPr lang="en-US" dirty="0" smtClean="0">
                <a:solidFill>
                  <a:schemeClr val="bg1"/>
                </a:solidFill>
              </a:rPr>
              <a:t> extreme </a:t>
            </a:r>
            <a:r>
              <a:rPr lang="en-US" dirty="0" err="1" smtClean="0">
                <a:solidFill>
                  <a:schemeClr val="bg1"/>
                </a:solidFill>
              </a:rPr>
              <a:t>toestand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04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Cosmografie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28" y="1436688"/>
            <a:ext cx="9165828" cy="75969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484686"/>
            <a:ext cx="9036906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FFFFFF"/>
                </a:solidFill>
              </a:rPr>
              <a:t>Wat</a:t>
            </a:r>
            <a:r>
              <a:rPr lang="en-US" sz="1600" dirty="0" smtClean="0">
                <a:solidFill>
                  <a:srgbClr val="FFFFFF"/>
                </a:solidFill>
              </a:rPr>
              <a:t> is de </a:t>
            </a:r>
            <a:r>
              <a:rPr lang="en-US" sz="1600" dirty="0" err="1" smtClean="0">
                <a:solidFill>
                  <a:srgbClr val="FFFFFF"/>
                </a:solidFill>
              </a:rPr>
              <a:t>mysterieuze</a:t>
            </a:r>
            <a:r>
              <a:rPr lang="en-US" sz="1600" dirty="0" smtClean="0">
                <a:solidFill>
                  <a:srgbClr val="FFFFFF"/>
                </a:solidFill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</a:rPr>
              <a:t>donkere</a:t>
            </a:r>
            <a:r>
              <a:rPr lang="en-US" sz="1600" dirty="0" smtClean="0">
                <a:solidFill>
                  <a:srgbClr val="FFFFFF"/>
                </a:solidFill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</a:rPr>
              <a:t>energie</a:t>
            </a:r>
            <a:r>
              <a:rPr lang="en-US" sz="1600" dirty="0" smtClean="0">
                <a:solidFill>
                  <a:srgbClr val="FFFFFF"/>
                </a:solidFill>
              </a:rPr>
              <a:t> die het </a:t>
            </a:r>
            <a:r>
              <a:rPr lang="en-US" sz="1600" dirty="0" err="1" smtClean="0">
                <a:solidFill>
                  <a:srgbClr val="FFFFFF"/>
                </a:solidFill>
              </a:rPr>
              <a:t>universum</a:t>
            </a:r>
            <a:r>
              <a:rPr lang="en-US" sz="1600" dirty="0" smtClean="0">
                <a:solidFill>
                  <a:srgbClr val="FFFFFF"/>
                </a:solidFill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</a:rPr>
              <a:t>uit</a:t>
            </a:r>
            <a:r>
              <a:rPr lang="en-US" sz="1600" dirty="0" smtClean="0">
                <a:solidFill>
                  <a:srgbClr val="FFFFFF"/>
                </a:solidFill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</a:rPr>
              <a:t>elkaar</a:t>
            </a:r>
            <a:r>
              <a:rPr lang="en-US" sz="1600" dirty="0" smtClean="0">
                <a:solidFill>
                  <a:srgbClr val="FFFFFF"/>
                </a:solidFill>
              </a:rPr>
              <a:t> </a:t>
            </a:r>
            <a:r>
              <a:rPr lang="en-US" sz="1600" dirty="0" err="1" smtClean="0">
                <a:solidFill>
                  <a:srgbClr val="FFFFFF"/>
                </a:solidFill>
              </a:rPr>
              <a:t>drijft</a:t>
            </a:r>
            <a:r>
              <a:rPr lang="en-US" sz="1600" dirty="0" smtClean="0">
                <a:solidFill>
                  <a:srgbClr val="FFFFFF"/>
                </a:solidFill>
              </a:rPr>
              <a:t>?</a:t>
            </a:r>
          </a:p>
          <a:p>
            <a:r>
              <a:rPr lang="en-US" sz="1500" dirty="0" err="1" smtClean="0">
                <a:solidFill>
                  <a:srgbClr val="FFFFFF"/>
                </a:solidFill>
              </a:rPr>
              <a:t>Bestudeer</a:t>
            </a:r>
            <a:r>
              <a:rPr lang="en-US" sz="1500" dirty="0" smtClean="0">
                <a:solidFill>
                  <a:srgbClr val="FFFFFF"/>
                </a:solidFill>
              </a:rPr>
              <a:t> </a:t>
            </a:r>
            <a:r>
              <a:rPr lang="en-US" sz="1500" dirty="0" err="1" smtClean="0">
                <a:solidFill>
                  <a:srgbClr val="FFFFFF"/>
                </a:solidFill>
              </a:rPr>
              <a:t>universum</a:t>
            </a:r>
            <a:r>
              <a:rPr lang="en-US" sz="1500" dirty="0" smtClean="0">
                <a:solidFill>
                  <a:srgbClr val="FFFFFF"/>
                </a:solidFill>
              </a:rPr>
              <a:t> </a:t>
            </a:r>
            <a:r>
              <a:rPr lang="en-US" sz="1500" dirty="0" err="1" smtClean="0">
                <a:solidFill>
                  <a:srgbClr val="FFFFFF"/>
                </a:solidFill>
              </a:rPr>
              <a:t>mbv</a:t>
            </a:r>
            <a:r>
              <a:rPr lang="en-US" sz="1500" dirty="0" smtClean="0">
                <a:solidFill>
                  <a:srgbClr val="FFFFFF"/>
                </a:solidFill>
              </a:rPr>
              <a:t> </a:t>
            </a:r>
            <a:r>
              <a:rPr lang="en-US" sz="1500" dirty="0" err="1" smtClean="0">
                <a:solidFill>
                  <a:srgbClr val="FFFFFF"/>
                </a:solidFill>
              </a:rPr>
              <a:t>landkaart</a:t>
            </a:r>
            <a:r>
              <a:rPr lang="en-US" sz="1500" dirty="0" smtClean="0">
                <a:solidFill>
                  <a:srgbClr val="FFFFFF"/>
                </a:solidFill>
              </a:rPr>
              <a:t> van </a:t>
            </a:r>
            <a:r>
              <a:rPr lang="en-US" sz="1500" dirty="0" err="1" smtClean="0">
                <a:solidFill>
                  <a:srgbClr val="FFFFFF"/>
                </a:solidFill>
              </a:rPr>
              <a:t>samenklappende</a:t>
            </a:r>
            <a:r>
              <a:rPr lang="en-US" sz="1500" dirty="0" smtClean="0">
                <a:solidFill>
                  <a:srgbClr val="FFFFFF"/>
                </a:solidFill>
              </a:rPr>
              <a:t> neutron </a:t>
            </a:r>
            <a:r>
              <a:rPr lang="en-US" sz="1500" dirty="0" err="1" smtClean="0">
                <a:solidFill>
                  <a:srgbClr val="FFFFFF"/>
                </a:solidFill>
              </a:rPr>
              <a:t>sterren</a:t>
            </a:r>
            <a:r>
              <a:rPr lang="en-US" sz="1500" dirty="0" smtClean="0">
                <a:solidFill>
                  <a:srgbClr val="FFFFFF"/>
                </a:solidFill>
              </a:rPr>
              <a:t> en </a:t>
            </a:r>
            <a:r>
              <a:rPr lang="en-US" sz="1500" dirty="0" err="1" smtClean="0">
                <a:solidFill>
                  <a:srgbClr val="FFFFFF"/>
                </a:solidFill>
              </a:rPr>
              <a:t>zwarte</a:t>
            </a:r>
            <a:r>
              <a:rPr lang="en-US" sz="1500" dirty="0" smtClean="0">
                <a:solidFill>
                  <a:srgbClr val="FFFFFF"/>
                </a:solidFill>
              </a:rPr>
              <a:t> </a:t>
            </a:r>
            <a:r>
              <a:rPr lang="en-US" sz="1500" dirty="0" err="1" smtClean="0">
                <a:solidFill>
                  <a:srgbClr val="FFFFFF"/>
                </a:solidFill>
              </a:rPr>
              <a:t>gaten</a:t>
            </a:r>
            <a:endParaRPr lang="en-US" sz="15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748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Einstein</a:t>
            </a:r>
            <a:endParaRPr lang="en-US" dirty="0"/>
          </a:p>
        </p:txBody>
      </p:sp>
      <p:pic>
        <p:nvPicPr>
          <p:cNvPr id="4" name="Picture 3" descr="einstein-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2" r="32160"/>
          <a:stretch/>
        </p:blipFill>
        <p:spPr>
          <a:xfrm>
            <a:off x="405890" y="2527299"/>
            <a:ext cx="1791458" cy="2520000"/>
          </a:xfrm>
          <a:prstGeom prst="rect">
            <a:avLst/>
          </a:prstGeom>
        </p:spPr>
      </p:pic>
      <p:pic>
        <p:nvPicPr>
          <p:cNvPr id="5" name="Picture 4" descr="einstein-190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5" r="21574"/>
          <a:stretch/>
        </p:blipFill>
        <p:spPr>
          <a:xfrm>
            <a:off x="2409159" y="2540393"/>
            <a:ext cx="2096558" cy="2520000"/>
          </a:xfrm>
          <a:prstGeom prst="rect">
            <a:avLst/>
          </a:prstGeom>
        </p:spPr>
      </p:pic>
      <p:pic>
        <p:nvPicPr>
          <p:cNvPr id="6" name="Picture 5" descr="einstein-1930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4" r="7321" b="14985"/>
          <a:stretch/>
        </p:blipFill>
        <p:spPr>
          <a:xfrm>
            <a:off x="4674289" y="2527299"/>
            <a:ext cx="1886634" cy="2520000"/>
          </a:xfrm>
          <a:prstGeom prst="rect">
            <a:avLst/>
          </a:prstGeom>
        </p:spPr>
      </p:pic>
      <p:pic>
        <p:nvPicPr>
          <p:cNvPr id="7" name="Picture 6" descr="einstein-old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10"/>
          <a:stretch/>
        </p:blipFill>
        <p:spPr>
          <a:xfrm>
            <a:off x="6714366" y="2525723"/>
            <a:ext cx="2304938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19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Massa?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59866"/>
            <a:ext cx="6252155" cy="3268587"/>
          </a:xfrm>
        </p:spPr>
        <p:txBody>
          <a:bodyPr/>
          <a:lstStyle/>
          <a:p>
            <a:r>
              <a:rPr lang="nl-NL" dirty="0" smtClean="0"/>
              <a:t>Massa is “wisselkoers” tussen kracht en versnelling</a:t>
            </a:r>
          </a:p>
          <a:p>
            <a:pPr>
              <a:buNone/>
            </a:pPr>
            <a:r>
              <a:rPr lang="nl-NL" dirty="0" smtClean="0"/>
              <a:t>	Maar…  wat is het?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energie</a:t>
            </a:r>
          </a:p>
          <a:p>
            <a:pPr>
              <a:buNone/>
            </a:pPr>
            <a:r>
              <a:rPr lang="nl-NL" dirty="0" smtClean="0"/>
              <a:t>	Maar… waar komt het vandaan?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wrijving met </a:t>
            </a:r>
            <a:r>
              <a:rPr lang="nl-NL" dirty="0" err="1" smtClean="0"/>
              <a:t>Higgs</a:t>
            </a:r>
            <a:r>
              <a:rPr lang="nl-NL" dirty="0" smtClean="0"/>
              <a:t> veld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84" y="1042179"/>
            <a:ext cx="1532284" cy="16237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2845" y="1658466"/>
            <a:ext cx="289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F 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a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9179" y="3343466"/>
            <a:ext cx="323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E 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c</a:t>
            </a:r>
            <a:r>
              <a:rPr lang="nl-NL" altLang="nl-NL" sz="4000" b="1" baseline="30000" dirty="0" smtClean="0">
                <a:solidFill>
                  <a:srgbClr val="000000"/>
                </a:solidFill>
                <a:ea typeface="MS PGothic" pitchFamily="34" charset="-128"/>
              </a:rPr>
              <a:t>2</a:t>
            </a:r>
            <a:endParaRPr lang="nl-NL" altLang="nl-NL" sz="40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8546" y="5144370"/>
            <a:ext cx="2597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ea typeface="MS PGothic" pitchFamily="34" charset="-128"/>
              </a:rPr>
              <a:t>m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:  </a:t>
            </a:r>
            <a:r>
              <a:rPr lang="nl-NL" altLang="nl-NL" sz="5400" b="1" dirty="0" smtClean="0">
                <a:solidFill>
                  <a:srgbClr val="000000"/>
                </a:solidFill>
                <a:ea typeface="MS PGothic" pitchFamily="34" charset="-128"/>
                <a:sym typeface="Symbol"/>
              </a:rPr>
              <a:t></a:t>
            </a:r>
            <a:endParaRPr lang="nl-NL" altLang="nl-NL" sz="54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" b="10747"/>
          <a:stretch>
            <a:fillRect/>
          </a:stretch>
        </p:blipFill>
        <p:spPr bwMode="auto">
          <a:xfrm>
            <a:off x="7521262" y="2809108"/>
            <a:ext cx="1506826" cy="18659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"/>
          <a:stretch>
            <a:fillRect/>
          </a:stretch>
        </p:blipFill>
        <p:spPr bwMode="auto">
          <a:xfrm>
            <a:off x="7533187" y="4827453"/>
            <a:ext cx="1488927" cy="19275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9743" y="2434107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Newton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0474" y="4441083"/>
            <a:ext cx="878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Einstein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0475" y="651456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1023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92630" y="2383114"/>
            <a:ext cx="5761031" cy="3771082"/>
          </a:xfrm>
          <a:prstGeom prst="round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Einstein equation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939425570"/>
              </p:ext>
            </p:extLst>
          </p:nvPr>
        </p:nvGraphicFramePr>
        <p:xfrm>
          <a:off x="1933090" y="2457865"/>
          <a:ext cx="5071800" cy="3520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3" imgW="2222500" imgH="1549400" progId="Equation.3">
                  <p:embed/>
                </p:oleObj>
              </mc:Choice>
              <mc:Fallback>
                <p:oleObj name="Equation" r:id="rId3" imgW="2222500" imgH="154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3090" y="2457865"/>
                        <a:ext cx="5071800" cy="35209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463000" y="2893781"/>
            <a:ext cx="1536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</a:t>
            </a:r>
            <a:r>
              <a:rPr lang="en-US" dirty="0" err="1" smtClean="0"/>
              <a:t>vaccuum</a:t>
            </a:r>
            <a:endParaRPr lang="en-US" dirty="0"/>
          </a:p>
        </p:txBody>
      </p:sp>
      <p:sp>
        <p:nvSpPr>
          <p:cNvPr id="8" name="Right Brace 7"/>
          <p:cNvSpPr/>
          <p:nvPr/>
        </p:nvSpPr>
        <p:spPr>
          <a:xfrm>
            <a:off x="7306034" y="2618806"/>
            <a:ext cx="155448" cy="9144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31617" y="5534047"/>
            <a:ext cx="135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geometrie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61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26186" y="6581001"/>
            <a:ext cx="8326967" cy="153888"/>
          </a:xfrm>
        </p:spPr>
        <p:txBody>
          <a:bodyPr/>
          <a:lstStyle/>
          <a:p>
            <a:pPr marL="0" indent="0">
              <a:buNone/>
            </a:pPr>
            <a:r>
              <a:rPr lang="en-US" sz="1000" dirty="0" err="1" smtClean="0"/>
              <a:t>Fron</a:t>
            </a:r>
            <a:r>
              <a:rPr lang="en-US" sz="1000" dirty="0" smtClean="0"/>
              <a:t>: E. </a:t>
            </a:r>
            <a:r>
              <a:rPr lang="en-US" sz="1000" dirty="0" err="1" smtClean="0"/>
              <a:t>Sterl</a:t>
            </a:r>
            <a:r>
              <a:rPr lang="en-US" sz="1000" dirty="0" smtClean="0"/>
              <a:t> </a:t>
            </a:r>
            <a:r>
              <a:rPr lang="en-US" sz="1000" dirty="0" err="1" smtClean="0"/>
              <a:t>Phinney</a:t>
            </a:r>
            <a:r>
              <a:rPr lang="en-US" sz="1000" dirty="0" smtClean="0"/>
              <a:t>, KNAW, 25 Feb 2016</a:t>
            </a:r>
            <a:endParaRPr lang="en-US" sz="1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7" y="73139"/>
            <a:ext cx="9014918" cy="625296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6089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81" y="121089"/>
            <a:ext cx="8866574" cy="646521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2"/>
          <p:cNvSpPr>
            <a:spLocks noGrp="1"/>
          </p:cNvSpPr>
          <p:nvPr>
            <p:ph sz="quarter" idx="12"/>
          </p:nvPr>
        </p:nvSpPr>
        <p:spPr>
          <a:xfrm>
            <a:off x="130930" y="6646471"/>
            <a:ext cx="8326967" cy="153888"/>
          </a:xfrm>
        </p:spPr>
        <p:txBody>
          <a:bodyPr/>
          <a:lstStyle/>
          <a:p>
            <a:pPr marL="0" indent="0">
              <a:buNone/>
            </a:pPr>
            <a:r>
              <a:rPr lang="en-US" sz="1000" dirty="0" smtClean="0"/>
              <a:t>From: E. </a:t>
            </a:r>
            <a:r>
              <a:rPr lang="en-US" sz="1000" dirty="0" err="1" smtClean="0"/>
              <a:t>Sterl</a:t>
            </a:r>
            <a:r>
              <a:rPr lang="en-US" sz="1000" dirty="0" smtClean="0"/>
              <a:t> </a:t>
            </a:r>
            <a:r>
              <a:rPr lang="en-US" sz="1000" dirty="0" err="1" smtClean="0"/>
              <a:t>Phinney</a:t>
            </a:r>
            <a:r>
              <a:rPr lang="en-US" sz="1000" dirty="0" smtClean="0"/>
              <a:t>, KNAW, 25 Feb 2016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795545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2016:  </a:t>
            </a:r>
            <a:r>
              <a:rPr lang="en-US" dirty="0" err="1" smtClean="0"/>
              <a:t>een</a:t>
            </a:r>
            <a:r>
              <a:rPr lang="en-US" dirty="0" smtClean="0"/>
              <a:t> </a:t>
            </a:r>
            <a:r>
              <a:rPr lang="en-US" dirty="0" err="1" smtClean="0"/>
              <a:t>totaal</a:t>
            </a:r>
            <a:r>
              <a:rPr lang="en-US" dirty="0" smtClean="0"/>
              <a:t> </a:t>
            </a:r>
            <a:r>
              <a:rPr lang="en-US" dirty="0" err="1" smtClean="0"/>
              <a:t>nieuw</a:t>
            </a:r>
            <a:r>
              <a:rPr lang="en-US" dirty="0" smtClean="0"/>
              <a:t> </a:t>
            </a:r>
            <a:r>
              <a:rPr lang="en-US" dirty="0" err="1" smtClean="0"/>
              <a:t>deeltje</a:t>
            </a:r>
            <a:r>
              <a:rPr lang="en-US" dirty="0" smtClean="0"/>
              <a:t>??</a:t>
            </a:r>
            <a:endParaRPr lang="en-US" dirty="0"/>
          </a:p>
        </p:txBody>
      </p:sp>
      <p:pic>
        <p:nvPicPr>
          <p:cNvPr id="4" name="Picture 3" descr="vk-diphoton-070320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4689">
            <a:off x="26516" y="2865185"/>
            <a:ext cx="3448229" cy="3600000"/>
          </a:xfrm>
          <a:prstGeom prst="rect">
            <a:avLst/>
          </a:prstGeom>
        </p:spPr>
      </p:pic>
      <p:pic>
        <p:nvPicPr>
          <p:cNvPr id="5" name="Picture 4" descr="vk-diphoton-17031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373">
            <a:off x="3131907" y="2982126"/>
            <a:ext cx="3181395" cy="3600000"/>
          </a:xfrm>
          <a:prstGeom prst="rect">
            <a:avLst/>
          </a:prstGeom>
        </p:spPr>
      </p:pic>
      <p:pic>
        <p:nvPicPr>
          <p:cNvPr id="6" name="Picture 5" descr="vk-diphoton-1706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804">
            <a:off x="6032301" y="3002045"/>
            <a:ext cx="329903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5981"/>
      </p:ext>
    </p:extLst>
  </p:cSld>
  <p:clrMapOvr>
    <a:masterClrMapping/>
  </p:clrMapOvr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4933</TotalTime>
  <Words>1294</Words>
  <Application>Microsoft Macintosh PowerPoint</Application>
  <PresentationFormat>On-screen Show (4:3)</PresentationFormat>
  <Paragraphs>365</Paragraphs>
  <Slides>88</Slides>
  <Notes>5</Notes>
  <HiddenSlides>0</HiddenSlides>
  <MMClips>3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1" baseType="lpstr">
      <vt:lpstr>NWO standaardpowerpoint Engels</vt:lpstr>
      <vt:lpstr>Blank</vt:lpstr>
      <vt:lpstr>Equation</vt:lpstr>
      <vt:lpstr>Deeltjes en Zwaartekracht in 2016</vt:lpstr>
      <vt:lpstr>2016</vt:lpstr>
      <vt:lpstr>PowerPoint Presentation</vt:lpstr>
      <vt:lpstr>PowerPoint Presentation</vt:lpstr>
      <vt:lpstr>PowerPoint Presentation</vt:lpstr>
      <vt:lpstr>Klein, kleiner, kleinst</vt:lpstr>
      <vt:lpstr>PowerPoint Presentation</vt:lpstr>
      <vt:lpstr>Ontdekking van het Higgs Boson (2012)</vt:lpstr>
      <vt:lpstr>2016:  een totaal nieuw deeltje??</vt:lpstr>
      <vt:lpstr>2016: Ontdekking nieuw deeltje?</vt:lpstr>
      <vt:lpstr>2016: Ontdekking nieuw deeltje?</vt:lpstr>
      <vt:lpstr>2016: Ontdekking nieuw deeltje?</vt:lpstr>
      <vt:lpstr>PowerPoint Presentation</vt:lpstr>
      <vt:lpstr>PowerPoint Presentation</vt:lpstr>
      <vt:lpstr>PowerPoint Presentation</vt:lpstr>
      <vt:lpstr>Massa?</vt:lpstr>
      <vt:lpstr>PowerPoint Presentation</vt:lpstr>
      <vt:lpstr>PowerPoint Presentation</vt:lpstr>
      <vt:lpstr>2016: “Annus mirabilis” ?</vt:lpstr>
      <vt:lpstr>2016</vt:lpstr>
      <vt:lpstr>Verder op het menu vandaag:</vt:lpstr>
      <vt:lpstr>Newton</vt:lpstr>
      <vt:lpstr>Newton</vt:lpstr>
      <vt:lpstr>Einstein</vt:lpstr>
      <vt:lpstr>Einstein</vt:lpstr>
      <vt:lpstr>Annus mirabilis</vt:lpstr>
      <vt:lpstr>Annus mirabilis</vt:lpstr>
      <vt:lpstr>Annus mirabilis 1905</vt:lpstr>
      <vt:lpstr>Annus mirabilis 1905</vt:lpstr>
      <vt:lpstr>Verder op het menu vandaag:</vt:lpstr>
      <vt:lpstr>Speciale Relativiteitstheorie</vt:lpstr>
      <vt:lpstr>Speciale Relativiteitstheorie</vt:lpstr>
      <vt:lpstr>Volstrekt tegen  onze intuitie…..</vt:lpstr>
      <vt:lpstr>Volstrekt tegen  onze intuitie…..</vt:lpstr>
      <vt:lpstr>Volstrekt tegen  onze intuitie…..</vt:lpstr>
      <vt:lpstr>Optellen van snelheden</vt:lpstr>
      <vt:lpstr>Optellen van snelheden</vt:lpstr>
      <vt:lpstr>Lichtsnelheid altijd gelijk</vt:lpstr>
      <vt:lpstr>Klokken tikken niet gelijk</vt:lpstr>
      <vt:lpstr>De Tweeling Paradox</vt:lpstr>
      <vt:lpstr>De Tweeling Paradox</vt:lpstr>
      <vt:lpstr>PowerPoint Presentation</vt:lpstr>
      <vt:lpstr>Algemene Relativiteitstheorie</vt:lpstr>
      <vt:lpstr>Zwaartekracht  Versnelling</vt:lpstr>
      <vt:lpstr>Consequentie: licht buigt af!</vt:lpstr>
      <vt:lpstr>Ruimte is krom</vt:lpstr>
      <vt:lpstr>Ruimte is krom</vt:lpstr>
      <vt:lpstr>Massa veroorzaakt kromming van ruimte-tijd</vt:lpstr>
      <vt:lpstr>PowerPoint Presentation</vt:lpstr>
      <vt:lpstr>Verder op het menu vandaag:</vt:lpstr>
      <vt:lpstr>PowerPoint Presentation</vt:lpstr>
      <vt:lpstr>Wat is een zwart gat?</vt:lpstr>
      <vt:lpstr>Wat is een zwart gat?</vt:lpstr>
      <vt:lpstr>Golven en Straling</vt:lpstr>
      <vt:lpstr>PowerPoint Presentation</vt:lpstr>
      <vt:lpstr>PowerPoint Presentation</vt:lpstr>
      <vt:lpstr>Verder op het menu vandaag:</vt:lpstr>
      <vt:lpstr>Rimpeling van de ruimte…</vt:lpstr>
      <vt:lpstr>Rimpeling van de ruimte…</vt:lpstr>
      <vt:lpstr>PowerPoint Presentation</vt:lpstr>
      <vt:lpstr>PowerPoint Presentation</vt:lpstr>
      <vt:lpstr>PowerPoint Presentation</vt:lpstr>
      <vt:lpstr>Ultrahoog Vacuüm</vt:lpstr>
      <vt:lpstr>Seismisch dempingssysteem</vt:lpstr>
      <vt:lpstr>PowerPoint Presentation</vt:lpstr>
      <vt:lpstr>PowerPoint Presentation</vt:lpstr>
      <vt:lpstr>Cosmografie</vt:lpstr>
      <vt:lpstr>PowerPoint Presentation</vt:lpstr>
      <vt:lpstr>Samensmelting Zwarte Gaten</vt:lpstr>
      <vt:lpstr>PowerPoint Presentation</vt:lpstr>
      <vt:lpstr>Toekomstige Faciliteit…</vt:lpstr>
      <vt:lpstr>Toekomstige Faciliteit…</vt:lpstr>
      <vt:lpstr>Op het menu vandaag:</vt:lpstr>
      <vt:lpstr>Wat is zwaartekracht?</vt:lpstr>
      <vt:lpstr>PowerPoint Presentation</vt:lpstr>
      <vt:lpstr>Maar … sterren bewegen te snel</vt:lpstr>
      <vt:lpstr>PowerPoint Presentation</vt:lpstr>
      <vt:lpstr>Theorie van Verlinde</vt:lpstr>
      <vt:lpstr>PowerPoint Presentation</vt:lpstr>
      <vt:lpstr>Bedankt voor uw aandacht!</vt:lpstr>
      <vt:lpstr>PowerPoint Presentation</vt:lpstr>
      <vt:lpstr>Fundamentele Zwarte gat fysica</vt:lpstr>
      <vt:lpstr>Cosmografie</vt:lpstr>
      <vt:lpstr>Einstein</vt:lpstr>
      <vt:lpstr>Massa?</vt:lpstr>
      <vt:lpstr>Einstein equation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Knaake, T.M. [Tessa]</dc:creator>
  <cp:lastModifiedBy>Niels Tuning</cp:lastModifiedBy>
  <cp:revision>329</cp:revision>
  <cp:lastPrinted>2013-02-25T13:45:01Z</cp:lastPrinted>
  <dcterms:created xsi:type="dcterms:W3CDTF">2011-05-24T10:17:03Z</dcterms:created>
  <dcterms:modified xsi:type="dcterms:W3CDTF">2016-12-14T14:47:59Z</dcterms:modified>
  <cp:contentStatus>niet definitief</cp:contentStatus>
</cp:coreProperties>
</file>