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5"/>
  </p:notesMasterIdLst>
  <p:sldIdLst>
    <p:sldId id="272" r:id="rId3"/>
    <p:sldId id="274" r:id="rId4"/>
    <p:sldId id="257" r:id="rId5"/>
    <p:sldId id="275" r:id="rId6"/>
    <p:sldId id="278" r:id="rId7"/>
    <p:sldId id="283" r:id="rId8"/>
    <p:sldId id="282" r:id="rId9"/>
    <p:sldId id="284" r:id="rId10"/>
    <p:sldId id="285" r:id="rId11"/>
    <p:sldId id="286" r:id="rId12"/>
    <p:sldId id="287" r:id="rId13"/>
    <p:sldId id="25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933" autoAdjust="0"/>
  </p:normalViewPr>
  <p:slideViewPr>
    <p:cSldViewPr snapToGrid="0">
      <p:cViewPr varScale="1">
        <p:scale>
          <a:sx n="79" d="100"/>
          <a:sy n="79" d="100"/>
        </p:scale>
        <p:origin x="86" y="2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07T14:04:18.5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24285 2266 0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5180F-2243-41AE-9943-79E31D5986D2}" type="datetimeFigureOut">
              <a:rPr lang="nl-NL" smtClean="0"/>
              <a:t>10-9-2024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A555A-B834-4614-8DA2-2BF865E33D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94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A555A-B834-4614-8DA2-2BF865E33D7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1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ACF39-E07D-4D1B-9356-EB7E3317C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352BCB-1CC7-4502-B1AD-9B394E364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29B86F-7B8A-4E48-91C3-23C3902CF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September 11,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16D86B-3F0C-4818-81E1-8ABB356A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2ACAB3-22C1-4E88-9A42-0642AA6E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4001-8947-4AA1-9C27-C86ECA2F19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25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nl-NL" dirty="0"/>
              <a:t>September 11, 2024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5126E629-5FE7-4D45-B13A-50DB1E32C921}" type="slidenum">
              <a:rPr lang="nl-NL" smtClean="0"/>
              <a:pPr defTabSz="45720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4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315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nl-NL"/>
              <a:t>September 11, 2024</a:t>
            </a:r>
            <a:endParaRPr lang="nl-NL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126E629-5FE7-4D45-B13A-50DB1E32C921}" type="slidenum">
              <a:rPr lang="nl-NL" smtClean="0"/>
              <a:pPr defTabSz="45720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83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FCD033E-8BEB-4308-8A50-EED49E20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D8DECB-4CF7-49A2-90E3-3D1382A6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E9BD3E-1584-4373-97D3-84E712C62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September 11, 2024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23FCF6-EECE-4C7E-9FF1-ACEEBE408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3C77B2-51C4-4BC5-9F83-C0E887E244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B04001-8947-4AA1-9C27-C86ECA2F19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153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1647" y="876819"/>
            <a:ext cx="131704" cy="1333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3315" y="881807"/>
            <a:ext cx="131704" cy="14216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490397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9" name="bg object 19"/>
          <p:cNvSpPr/>
          <p:nvPr/>
        </p:nvSpPr>
        <p:spPr>
          <a:xfrm>
            <a:off x="1490397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0" name="bg object 20"/>
          <p:cNvSpPr/>
          <p:nvPr/>
        </p:nvSpPr>
        <p:spPr>
          <a:xfrm>
            <a:off x="225224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1" name="bg object 21"/>
          <p:cNvSpPr/>
          <p:nvPr/>
        </p:nvSpPr>
        <p:spPr>
          <a:xfrm>
            <a:off x="225224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2" name="bg object 22"/>
          <p:cNvSpPr/>
          <p:nvPr/>
        </p:nvSpPr>
        <p:spPr>
          <a:xfrm>
            <a:off x="301201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3" name="bg object 23"/>
          <p:cNvSpPr/>
          <p:nvPr/>
        </p:nvSpPr>
        <p:spPr>
          <a:xfrm>
            <a:off x="301201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4" name="bg object 24"/>
          <p:cNvSpPr/>
          <p:nvPr/>
        </p:nvSpPr>
        <p:spPr>
          <a:xfrm>
            <a:off x="377178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5" name="bg object 25"/>
          <p:cNvSpPr/>
          <p:nvPr/>
        </p:nvSpPr>
        <p:spPr>
          <a:xfrm>
            <a:off x="377178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6" name="bg object 26"/>
          <p:cNvSpPr/>
          <p:nvPr/>
        </p:nvSpPr>
        <p:spPr>
          <a:xfrm>
            <a:off x="4531557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7" name="bg object 27"/>
          <p:cNvSpPr/>
          <p:nvPr/>
        </p:nvSpPr>
        <p:spPr>
          <a:xfrm>
            <a:off x="4531557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8" name="bg object 28"/>
          <p:cNvSpPr/>
          <p:nvPr/>
        </p:nvSpPr>
        <p:spPr>
          <a:xfrm>
            <a:off x="529340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9" name="bg object 29"/>
          <p:cNvSpPr/>
          <p:nvPr/>
        </p:nvSpPr>
        <p:spPr>
          <a:xfrm>
            <a:off x="529340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0" name="bg object 30"/>
          <p:cNvSpPr/>
          <p:nvPr/>
        </p:nvSpPr>
        <p:spPr>
          <a:xfrm>
            <a:off x="605317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1" name="bg object 31"/>
          <p:cNvSpPr/>
          <p:nvPr/>
        </p:nvSpPr>
        <p:spPr>
          <a:xfrm>
            <a:off x="605317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2" name="bg object 32"/>
          <p:cNvSpPr/>
          <p:nvPr/>
        </p:nvSpPr>
        <p:spPr>
          <a:xfrm>
            <a:off x="681294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3" name="bg object 33"/>
          <p:cNvSpPr/>
          <p:nvPr/>
        </p:nvSpPr>
        <p:spPr>
          <a:xfrm>
            <a:off x="681294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4" name="bg object 34"/>
          <p:cNvSpPr/>
          <p:nvPr/>
        </p:nvSpPr>
        <p:spPr>
          <a:xfrm>
            <a:off x="757271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5" name="bg object 35"/>
          <p:cNvSpPr/>
          <p:nvPr/>
        </p:nvSpPr>
        <p:spPr>
          <a:xfrm>
            <a:off x="757271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6" name="bg object 36"/>
          <p:cNvSpPr/>
          <p:nvPr/>
        </p:nvSpPr>
        <p:spPr>
          <a:xfrm>
            <a:off x="833456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7" name="bg object 37"/>
          <p:cNvSpPr/>
          <p:nvPr/>
        </p:nvSpPr>
        <p:spPr>
          <a:xfrm>
            <a:off x="833456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8" name="bg object 38"/>
          <p:cNvSpPr/>
          <p:nvPr/>
        </p:nvSpPr>
        <p:spPr>
          <a:xfrm>
            <a:off x="909433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9" name="bg object 39"/>
          <p:cNvSpPr/>
          <p:nvPr/>
        </p:nvSpPr>
        <p:spPr>
          <a:xfrm>
            <a:off x="909433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40" name="bg object 40"/>
          <p:cNvSpPr/>
          <p:nvPr/>
        </p:nvSpPr>
        <p:spPr>
          <a:xfrm>
            <a:off x="985410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41" name="bg object 41"/>
          <p:cNvSpPr/>
          <p:nvPr/>
        </p:nvSpPr>
        <p:spPr>
          <a:xfrm>
            <a:off x="9854108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42" name="bg object 42"/>
          <p:cNvSpPr/>
          <p:nvPr/>
        </p:nvSpPr>
        <p:spPr>
          <a:xfrm>
            <a:off x="1061387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45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43" name="bg object 43"/>
          <p:cNvSpPr/>
          <p:nvPr/>
        </p:nvSpPr>
        <p:spPr>
          <a:xfrm>
            <a:off x="10613879" y="70485"/>
            <a:ext cx="0" cy="66675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44" name="bg object 44"/>
          <p:cNvSpPr/>
          <p:nvPr/>
        </p:nvSpPr>
        <p:spPr>
          <a:xfrm>
            <a:off x="787587" y="968431"/>
            <a:ext cx="65852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45" name="bg object 45"/>
          <p:cNvSpPr/>
          <p:nvPr/>
        </p:nvSpPr>
        <p:spPr>
          <a:xfrm>
            <a:off x="787587" y="968431"/>
            <a:ext cx="65852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September 11, 2024</a:t>
            </a:r>
            <a:endParaRPr lang="nl-NL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4001-8947-4AA1-9C27-C86ECA2F19B2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59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677342" eaLnBrk="1" hangingPunct="1">
        <a:defRPr>
          <a:latin typeface="+mn-lt"/>
          <a:ea typeface="+mn-ea"/>
          <a:cs typeface="+mn-cs"/>
        </a:defRPr>
      </a:lvl2pPr>
      <a:lvl3pPr marL="1354684" eaLnBrk="1" hangingPunct="1">
        <a:defRPr>
          <a:latin typeface="+mn-lt"/>
          <a:ea typeface="+mn-ea"/>
          <a:cs typeface="+mn-cs"/>
        </a:defRPr>
      </a:lvl3pPr>
      <a:lvl4pPr marL="2032025" eaLnBrk="1" hangingPunct="1">
        <a:defRPr>
          <a:latin typeface="+mn-lt"/>
          <a:ea typeface="+mn-ea"/>
          <a:cs typeface="+mn-cs"/>
        </a:defRPr>
      </a:lvl4pPr>
      <a:lvl5pPr marL="2709367" eaLnBrk="1" hangingPunct="1">
        <a:defRPr>
          <a:latin typeface="+mn-lt"/>
          <a:ea typeface="+mn-ea"/>
          <a:cs typeface="+mn-cs"/>
        </a:defRPr>
      </a:lvl5pPr>
      <a:lvl6pPr marL="3386709" eaLnBrk="1" hangingPunct="1">
        <a:defRPr>
          <a:latin typeface="+mn-lt"/>
          <a:ea typeface="+mn-ea"/>
          <a:cs typeface="+mn-cs"/>
        </a:defRPr>
      </a:lvl6pPr>
      <a:lvl7pPr marL="4064051" eaLnBrk="1" hangingPunct="1">
        <a:defRPr>
          <a:latin typeface="+mn-lt"/>
          <a:ea typeface="+mn-ea"/>
          <a:cs typeface="+mn-cs"/>
        </a:defRPr>
      </a:lvl7pPr>
      <a:lvl8pPr marL="4741393" eaLnBrk="1" hangingPunct="1">
        <a:defRPr>
          <a:latin typeface="+mn-lt"/>
          <a:ea typeface="+mn-ea"/>
          <a:cs typeface="+mn-cs"/>
        </a:defRPr>
      </a:lvl8pPr>
      <a:lvl9pPr marL="5418734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677342" eaLnBrk="1" hangingPunct="1">
        <a:defRPr>
          <a:latin typeface="+mn-lt"/>
          <a:ea typeface="+mn-ea"/>
          <a:cs typeface="+mn-cs"/>
        </a:defRPr>
      </a:lvl2pPr>
      <a:lvl3pPr marL="1354684" eaLnBrk="1" hangingPunct="1">
        <a:defRPr>
          <a:latin typeface="+mn-lt"/>
          <a:ea typeface="+mn-ea"/>
          <a:cs typeface="+mn-cs"/>
        </a:defRPr>
      </a:lvl3pPr>
      <a:lvl4pPr marL="2032025" eaLnBrk="1" hangingPunct="1">
        <a:defRPr>
          <a:latin typeface="+mn-lt"/>
          <a:ea typeface="+mn-ea"/>
          <a:cs typeface="+mn-cs"/>
        </a:defRPr>
      </a:lvl4pPr>
      <a:lvl5pPr marL="2709367" eaLnBrk="1" hangingPunct="1">
        <a:defRPr>
          <a:latin typeface="+mn-lt"/>
          <a:ea typeface="+mn-ea"/>
          <a:cs typeface="+mn-cs"/>
        </a:defRPr>
      </a:lvl5pPr>
      <a:lvl6pPr marL="3386709" eaLnBrk="1" hangingPunct="1">
        <a:defRPr>
          <a:latin typeface="+mn-lt"/>
          <a:ea typeface="+mn-ea"/>
          <a:cs typeface="+mn-cs"/>
        </a:defRPr>
      </a:lvl6pPr>
      <a:lvl7pPr marL="4064051" eaLnBrk="1" hangingPunct="1">
        <a:defRPr>
          <a:latin typeface="+mn-lt"/>
          <a:ea typeface="+mn-ea"/>
          <a:cs typeface="+mn-cs"/>
        </a:defRPr>
      </a:lvl7pPr>
      <a:lvl8pPr marL="4741393" eaLnBrk="1" hangingPunct="1">
        <a:defRPr>
          <a:latin typeface="+mn-lt"/>
          <a:ea typeface="+mn-ea"/>
          <a:cs typeface="+mn-cs"/>
        </a:defRPr>
      </a:lvl8pPr>
      <a:lvl9pPr marL="5418734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hyperlink" Target="mailto:patrick.koppenburg@cern.ch" TargetMode="External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C1076-5155-40BD-A074-83E56CEA5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50608"/>
            <a:ext cx="9144000" cy="1891141"/>
          </a:xfrm>
          <a:noFill/>
        </p:spPr>
        <p:txBody>
          <a:bodyPr>
            <a:normAutofit fontScale="90000"/>
          </a:bodyPr>
          <a:lstStyle/>
          <a:p>
            <a:r>
              <a:rPr lang="nl-NL" dirty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Symposium in </a:t>
            </a:r>
            <a:r>
              <a:rPr lang="nl-NL" dirty="0" err="1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honour</a:t>
            </a:r>
            <a:r>
              <a:rPr lang="nl-NL" dirty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</a:t>
            </a:r>
            <a:br>
              <a:rPr lang="nl-NL" dirty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l-NL" dirty="0">
                <a:ln w="19050">
                  <a:solidFill>
                    <a:srgbClr val="0070C0"/>
                  </a:solidFill>
                </a:ln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Brian Foster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C8CE8B-5862-4D89-8764-98ADBB1FF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348" y="5126037"/>
            <a:ext cx="9144000" cy="979795"/>
          </a:xfrm>
          <a:noFill/>
          <a:ln>
            <a:noFill/>
          </a:ln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 Engelen, </a:t>
            </a:r>
          </a:p>
          <a:p>
            <a:r>
              <a:rPr lang="nl-NL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Professor emeritus University of Amsterdam / </a:t>
            </a:r>
            <a:r>
              <a:rPr lang="nl-NL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Nikhef</a:t>
            </a:r>
            <a:endParaRPr lang="nl-N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514C747E-11AA-438A-BF59-C9DEBA2EF62E}"/>
                  </a:ext>
                </a:extLst>
              </p14:cNvPr>
              <p14:cNvContentPartPr/>
              <p14:nvPr/>
            </p14:nvContentPartPr>
            <p14:xfrm>
              <a:off x="8742600" y="815760"/>
              <a:ext cx="360" cy="36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514C747E-11AA-438A-BF59-C9DEBA2EF6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6760" y="752400"/>
                <a:ext cx="3168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4FC4C0-C818-46ED-9CBF-08EF33E1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September 11, 2024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680914-5BC5-4527-8C64-473717F6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38893" cy="365125"/>
          </a:xfrm>
        </p:spPr>
        <p:txBody>
          <a:bodyPr/>
          <a:lstStyle/>
          <a:p>
            <a:fld id="{3EB9D667-8414-498C-86FF-5B87FE5BB64C}" type="slidenum">
              <a:rPr lang="nl-NL" smtClean="0">
                <a:solidFill>
                  <a:schemeClr val="bg1"/>
                </a:solidFill>
              </a:rPr>
              <a:t>1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A780E6C-2F27-4300-9D56-18A85B819B02}"/>
              </a:ext>
            </a:extLst>
          </p:cNvPr>
          <p:cNvSpPr txBox="1"/>
          <p:nvPr/>
        </p:nvSpPr>
        <p:spPr>
          <a:xfrm>
            <a:off x="3368841" y="3320716"/>
            <a:ext cx="538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Oxford, September 11, 2024</a:t>
            </a:r>
          </a:p>
        </p:txBody>
      </p:sp>
    </p:spTree>
    <p:extLst>
      <p:ext uri="{BB962C8B-B14F-4D97-AF65-F5344CB8AC3E}">
        <p14:creationId xmlns:p14="http://schemas.microsoft.com/office/powerpoint/2010/main" val="381537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1"/>
    </mc:Choice>
    <mc:Fallback xmlns="">
      <p:transition spd="slow" advTm="284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3A38BF-0518-4177-BF75-316319081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/>
              <a:t>September 11, 2024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08102F5-860D-46FE-BA89-BDEE03C1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10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33096D-3230-4988-A360-651C46BE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0"/>
            <a:ext cx="3352800" cy="381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0FB0ABE-4848-4B52-9211-5981AA872419}"/>
              </a:ext>
            </a:extLst>
          </p:cNvPr>
          <p:cNvSpPr txBox="1"/>
          <p:nvPr/>
        </p:nvSpPr>
        <p:spPr>
          <a:xfrm>
            <a:off x="4084983" y="646043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Scanning X42 film (Nijmegen)</a:t>
            </a:r>
          </a:p>
        </p:txBody>
      </p:sp>
    </p:spTree>
    <p:extLst>
      <p:ext uri="{BB962C8B-B14F-4D97-AF65-F5344CB8AC3E}">
        <p14:creationId xmlns:p14="http://schemas.microsoft.com/office/powerpoint/2010/main" val="99787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067743A-49E1-4464-BAB3-9B5B5A13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/>
              <a:t>September 11, 2024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4090F5-C315-4147-A048-A2658064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11</a:t>
            </a:fld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1DFF7C-B631-4532-A798-B04808BE6333}"/>
              </a:ext>
            </a:extLst>
          </p:cNvPr>
          <p:cNvSpPr txBox="1"/>
          <p:nvPr/>
        </p:nvSpPr>
        <p:spPr>
          <a:xfrm>
            <a:off x="5400254" y="334382"/>
            <a:ext cx="6583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The 4.2 </a:t>
            </a:r>
            <a:r>
              <a:rPr lang="nl-NL" dirty="0" err="1">
                <a:solidFill>
                  <a:schemeClr val="bg1"/>
                </a:solidFill>
              </a:rPr>
              <a:t>GeV</a:t>
            </a:r>
            <a:r>
              <a:rPr lang="nl-NL" dirty="0">
                <a:solidFill>
                  <a:schemeClr val="bg1"/>
                </a:solidFill>
              </a:rPr>
              <a:t>/c </a:t>
            </a:r>
            <a:r>
              <a:rPr lang="nl-NL" dirty="0" err="1">
                <a:solidFill>
                  <a:schemeClr val="bg1"/>
                </a:solidFill>
              </a:rPr>
              <a:t>K</a:t>
            </a:r>
            <a:r>
              <a:rPr lang="nl-NL" baseline="30000" dirty="0" err="1">
                <a:solidFill>
                  <a:schemeClr val="bg1"/>
                </a:solidFill>
              </a:rPr>
              <a:t>-</a:t>
            </a:r>
            <a:r>
              <a:rPr lang="nl-NL" dirty="0" err="1">
                <a:solidFill>
                  <a:schemeClr val="bg1"/>
                </a:solidFill>
              </a:rPr>
              <a:t>p</a:t>
            </a:r>
            <a:r>
              <a:rPr lang="nl-NL" dirty="0">
                <a:solidFill>
                  <a:schemeClr val="bg1"/>
                </a:solidFill>
              </a:rPr>
              <a:t> experiment was </a:t>
            </a:r>
            <a:r>
              <a:rPr lang="nl-NL" dirty="0" err="1">
                <a:solidFill>
                  <a:schemeClr val="bg1"/>
                </a:solidFill>
              </a:rPr>
              <a:t>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inspiring</a:t>
            </a:r>
            <a:r>
              <a:rPr lang="nl-NL" dirty="0">
                <a:solidFill>
                  <a:schemeClr val="bg1"/>
                </a:solidFill>
              </a:rPr>
              <a:t> start of</a:t>
            </a:r>
          </a:p>
          <a:p>
            <a:r>
              <a:rPr lang="nl-NL" dirty="0" err="1">
                <a:solidFill>
                  <a:schemeClr val="bg1"/>
                </a:solidFill>
              </a:rPr>
              <a:t>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exciting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journey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new </a:t>
            </a:r>
            <a:r>
              <a:rPr lang="nl-NL" dirty="0" err="1">
                <a:solidFill>
                  <a:schemeClr val="bg1"/>
                </a:solidFill>
              </a:rPr>
              <a:t>territories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90217F1-CE3E-4934-A5AD-E87004DF055A}"/>
              </a:ext>
            </a:extLst>
          </p:cNvPr>
          <p:cNvSpPr txBox="1"/>
          <p:nvPr/>
        </p:nvSpPr>
        <p:spPr>
          <a:xfrm>
            <a:off x="69856" y="1215227"/>
            <a:ext cx="582133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1954 </a:t>
            </a:r>
            <a:r>
              <a:rPr lang="nl-NL" dirty="0" err="1">
                <a:solidFill>
                  <a:schemeClr val="bg1"/>
                </a:solidFill>
              </a:rPr>
              <a:t>Local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gauge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invariance</a:t>
            </a:r>
            <a:r>
              <a:rPr lang="nl-NL" dirty="0">
                <a:solidFill>
                  <a:schemeClr val="bg1"/>
                </a:solidFill>
              </a:rPr>
              <a:t> (Yang-Mills)</a:t>
            </a:r>
          </a:p>
          <a:p>
            <a:r>
              <a:rPr lang="nl-NL" dirty="0">
                <a:solidFill>
                  <a:schemeClr val="bg1"/>
                </a:solidFill>
              </a:rPr>
              <a:t>1964 Quarks</a:t>
            </a:r>
          </a:p>
          <a:p>
            <a:r>
              <a:rPr lang="nl-NL" dirty="0">
                <a:solidFill>
                  <a:schemeClr val="bg1"/>
                </a:solidFill>
              </a:rPr>
              <a:t>1964 </a:t>
            </a:r>
            <a:r>
              <a:rPr lang="nl-NL" dirty="0" err="1">
                <a:solidFill>
                  <a:schemeClr val="bg1"/>
                </a:solidFill>
              </a:rPr>
              <a:t>Spontaneous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symmetry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breaking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1968 </a:t>
            </a:r>
            <a:r>
              <a:rPr lang="nl-NL" dirty="0" err="1">
                <a:solidFill>
                  <a:schemeClr val="bg1"/>
                </a:solidFill>
              </a:rPr>
              <a:t>Invention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Multiwire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Proportional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Chambers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1969 </a:t>
            </a:r>
            <a:r>
              <a:rPr lang="nl-NL" dirty="0" err="1">
                <a:solidFill>
                  <a:schemeClr val="bg1"/>
                </a:solidFill>
              </a:rPr>
              <a:t>Electroweak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unification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1969 </a:t>
            </a:r>
            <a:r>
              <a:rPr lang="nl-NL" dirty="0" err="1">
                <a:solidFill>
                  <a:schemeClr val="bg1"/>
                </a:solidFill>
              </a:rPr>
              <a:t>Deep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inelastic</a:t>
            </a:r>
            <a:r>
              <a:rPr lang="nl-NL" dirty="0">
                <a:solidFill>
                  <a:schemeClr val="bg1"/>
                </a:solidFill>
              </a:rPr>
              <a:t> scattering</a:t>
            </a:r>
          </a:p>
          <a:p>
            <a:r>
              <a:rPr lang="nl-NL" dirty="0">
                <a:solidFill>
                  <a:schemeClr val="bg1"/>
                </a:solidFill>
              </a:rPr>
              <a:t>1971 </a:t>
            </a:r>
            <a:r>
              <a:rPr lang="nl-NL" dirty="0" err="1">
                <a:solidFill>
                  <a:schemeClr val="bg1"/>
                </a:solidFill>
              </a:rPr>
              <a:t>Renormalisation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massive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gauge</a:t>
            </a:r>
            <a:r>
              <a:rPr lang="nl-NL" dirty="0">
                <a:solidFill>
                  <a:schemeClr val="bg1"/>
                </a:solidFill>
              </a:rPr>
              <a:t> fields</a:t>
            </a:r>
          </a:p>
          <a:p>
            <a:r>
              <a:rPr lang="nl-NL" dirty="0">
                <a:solidFill>
                  <a:schemeClr val="bg1"/>
                </a:solidFill>
              </a:rPr>
              <a:t>1973 QCD</a:t>
            </a:r>
          </a:p>
          <a:p>
            <a:r>
              <a:rPr lang="nl-NL" dirty="0">
                <a:solidFill>
                  <a:schemeClr val="bg1"/>
                </a:solidFill>
              </a:rPr>
              <a:t>1973 Neutral </a:t>
            </a:r>
            <a:r>
              <a:rPr lang="nl-NL" dirty="0" err="1">
                <a:solidFill>
                  <a:schemeClr val="bg1"/>
                </a:solidFill>
              </a:rPr>
              <a:t>currents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1974 Discovery </a:t>
            </a:r>
            <a:r>
              <a:rPr lang="nl-NL" dirty="0" err="1">
                <a:solidFill>
                  <a:schemeClr val="bg1"/>
                </a:solidFill>
              </a:rPr>
              <a:t>charm</a:t>
            </a:r>
            <a:r>
              <a:rPr lang="nl-NL" dirty="0">
                <a:solidFill>
                  <a:schemeClr val="bg1"/>
                </a:solidFill>
              </a:rPr>
              <a:t> (beauty 1977, top 1995)</a:t>
            </a:r>
          </a:p>
          <a:p>
            <a:r>
              <a:rPr lang="nl-NL" dirty="0">
                <a:solidFill>
                  <a:schemeClr val="bg1"/>
                </a:solidFill>
              </a:rPr>
              <a:t>1974 – 1977 </a:t>
            </a:r>
            <a:r>
              <a:rPr lang="nl-NL" dirty="0" err="1">
                <a:solidFill>
                  <a:schemeClr val="bg1"/>
                </a:solidFill>
              </a:rPr>
              <a:t>Tau</a:t>
            </a:r>
            <a:r>
              <a:rPr lang="nl-NL" dirty="0">
                <a:solidFill>
                  <a:schemeClr val="bg1"/>
                </a:solidFill>
              </a:rPr>
              <a:t>-lepton</a:t>
            </a:r>
          </a:p>
          <a:p>
            <a:r>
              <a:rPr lang="nl-NL" dirty="0">
                <a:solidFill>
                  <a:schemeClr val="bg1"/>
                </a:solidFill>
              </a:rPr>
              <a:t>1983 Discovery W, Z </a:t>
            </a:r>
            <a:r>
              <a:rPr lang="nl-NL" dirty="0" err="1">
                <a:solidFill>
                  <a:schemeClr val="bg1"/>
                </a:solidFill>
              </a:rPr>
              <a:t>bosons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1988 Nobel </a:t>
            </a:r>
            <a:r>
              <a:rPr lang="nl-NL" dirty="0" err="1">
                <a:solidFill>
                  <a:schemeClr val="bg1"/>
                </a:solidFill>
              </a:rPr>
              <a:t>Prize</a:t>
            </a:r>
            <a:r>
              <a:rPr lang="nl-NL" dirty="0">
                <a:solidFill>
                  <a:schemeClr val="bg1"/>
                </a:solidFill>
              </a:rPr>
              <a:t> mu neutrino (1962)</a:t>
            </a:r>
          </a:p>
          <a:p>
            <a:r>
              <a:rPr lang="nl-NL" dirty="0">
                <a:solidFill>
                  <a:schemeClr val="bg1"/>
                </a:solidFill>
              </a:rPr>
              <a:t>2000 </a:t>
            </a:r>
            <a:r>
              <a:rPr lang="nl-NL" dirty="0" err="1">
                <a:solidFill>
                  <a:schemeClr val="bg1"/>
                </a:solidFill>
              </a:rPr>
              <a:t>Tau</a:t>
            </a:r>
            <a:r>
              <a:rPr lang="nl-NL" dirty="0">
                <a:solidFill>
                  <a:schemeClr val="bg1"/>
                </a:solidFill>
              </a:rPr>
              <a:t> neutrino</a:t>
            </a:r>
          </a:p>
          <a:p>
            <a:r>
              <a:rPr lang="nl-NL" dirty="0">
                <a:solidFill>
                  <a:schemeClr val="bg1"/>
                </a:solidFill>
              </a:rPr>
              <a:t>2012 Discovery </a:t>
            </a:r>
            <a:r>
              <a:rPr lang="nl-NL" dirty="0" err="1">
                <a:solidFill>
                  <a:schemeClr val="bg1"/>
                </a:solidFill>
              </a:rPr>
              <a:t>Higgs</a:t>
            </a:r>
            <a:r>
              <a:rPr lang="nl-NL" dirty="0">
                <a:solidFill>
                  <a:schemeClr val="bg1"/>
                </a:solidFill>
              </a:rPr>
              <a:t> boson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9DD2FBD-B4D3-47E5-83D8-A92AFD53FBEB}"/>
              </a:ext>
            </a:extLst>
          </p:cNvPr>
          <p:cNvSpPr txBox="1"/>
          <p:nvPr/>
        </p:nvSpPr>
        <p:spPr>
          <a:xfrm>
            <a:off x="8180254" y="1149676"/>
            <a:ext cx="9124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(S)</a:t>
            </a:r>
            <a:r>
              <a:rPr lang="nl-NL" b="1" dirty="0">
                <a:solidFill>
                  <a:schemeClr val="bg1"/>
                </a:solidFill>
              </a:rPr>
              <a:t>PS</a:t>
            </a:r>
          </a:p>
          <a:p>
            <a:r>
              <a:rPr lang="nl-NL" dirty="0" err="1">
                <a:solidFill>
                  <a:schemeClr val="bg1"/>
                </a:solidFill>
              </a:rPr>
              <a:t>SppS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LEP</a:t>
            </a:r>
          </a:p>
          <a:p>
            <a:r>
              <a:rPr lang="nl-NL" dirty="0">
                <a:solidFill>
                  <a:schemeClr val="bg1"/>
                </a:solidFill>
              </a:rPr>
              <a:t>LHC</a:t>
            </a:r>
          </a:p>
          <a:p>
            <a:r>
              <a:rPr lang="nl-NL" dirty="0">
                <a:solidFill>
                  <a:schemeClr val="bg1"/>
                </a:solidFill>
              </a:rPr>
              <a:t>……</a:t>
            </a:r>
          </a:p>
          <a:p>
            <a:r>
              <a:rPr lang="nl-NL" dirty="0">
                <a:solidFill>
                  <a:schemeClr val="bg1"/>
                </a:solidFill>
              </a:rPr>
              <a:t>FCC …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8815703-EEC9-4C2B-B9B6-DA5DE6817E8A}"/>
              </a:ext>
            </a:extLst>
          </p:cNvPr>
          <p:cNvSpPr txBox="1"/>
          <p:nvPr/>
        </p:nvSpPr>
        <p:spPr>
          <a:xfrm>
            <a:off x="6848482" y="1630017"/>
            <a:ext cx="896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Doris</a:t>
            </a:r>
          </a:p>
          <a:p>
            <a:r>
              <a:rPr lang="nl-NL" b="1" dirty="0">
                <a:solidFill>
                  <a:schemeClr val="bg1"/>
                </a:solidFill>
              </a:rPr>
              <a:t>Petra</a:t>
            </a:r>
          </a:p>
          <a:p>
            <a:r>
              <a:rPr lang="nl-NL" b="1" dirty="0">
                <a:solidFill>
                  <a:schemeClr val="bg1"/>
                </a:solidFill>
              </a:rPr>
              <a:t>HERA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8E7E87-BB38-48BB-A27F-4A99896456AA}"/>
              </a:ext>
            </a:extLst>
          </p:cNvPr>
          <p:cNvSpPr txBox="1"/>
          <p:nvPr/>
        </p:nvSpPr>
        <p:spPr>
          <a:xfrm>
            <a:off x="9809922" y="1828800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SPEAR</a:t>
            </a:r>
          </a:p>
          <a:p>
            <a:r>
              <a:rPr lang="nl-NL" b="1" dirty="0">
                <a:solidFill>
                  <a:schemeClr val="bg1"/>
                </a:solidFill>
              </a:rPr>
              <a:t>PEP (II)</a:t>
            </a:r>
          </a:p>
          <a:p>
            <a:r>
              <a:rPr lang="nl-NL" dirty="0">
                <a:solidFill>
                  <a:schemeClr val="bg1"/>
                </a:solidFill>
              </a:rPr>
              <a:t>SLC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D3BF0E5-21D8-4433-9459-62918ADA5343}"/>
              </a:ext>
            </a:extLst>
          </p:cNvPr>
          <p:cNvSpPr txBox="1"/>
          <p:nvPr/>
        </p:nvSpPr>
        <p:spPr>
          <a:xfrm>
            <a:off x="8716619" y="3170583"/>
            <a:ext cx="961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Tristan</a:t>
            </a:r>
          </a:p>
          <a:p>
            <a:r>
              <a:rPr lang="nl-NL" dirty="0">
                <a:solidFill>
                  <a:schemeClr val="bg1"/>
                </a:solidFill>
              </a:rPr>
              <a:t>KEK-B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A8A6FCC-8BC4-4139-9AED-DDC64DF51CFE}"/>
              </a:ext>
            </a:extLst>
          </p:cNvPr>
          <p:cNvSpPr txBox="1"/>
          <p:nvPr/>
        </p:nvSpPr>
        <p:spPr>
          <a:xfrm>
            <a:off x="10525538" y="2842575"/>
            <a:ext cx="118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Tevatron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67108D2-EA5A-4799-90FB-2C7240F503B3}"/>
              </a:ext>
            </a:extLst>
          </p:cNvPr>
          <p:cNvSpPr txBox="1"/>
          <p:nvPr/>
        </p:nvSpPr>
        <p:spPr>
          <a:xfrm>
            <a:off x="10565296" y="3428998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RHIC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58E0E6A-9B21-41CA-866E-CB2660961226}"/>
              </a:ext>
            </a:extLst>
          </p:cNvPr>
          <p:cNvSpPr txBox="1"/>
          <p:nvPr/>
        </p:nvSpPr>
        <p:spPr>
          <a:xfrm>
            <a:off x="6848482" y="4718403"/>
            <a:ext cx="2743059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chemeClr val="bg1"/>
                </a:solidFill>
              </a:rPr>
              <a:t>Future</a:t>
            </a:r>
            <a:r>
              <a:rPr lang="nl-NL" b="1" dirty="0">
                <a:solidFill>
                  <a:schemeClr val="bg1"/>
                </a:solidFill>
              </a:rPr>
              <a:t> Accelerators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16ADF8-382A-4D09-B5F1-D45ADE0AD283}"/>
              </a:ext>
            </a:extLst>
          </p:cNvPr>
          <p:cNvSpPr txBox="1"/>
          <p:nvPr/>
        </p:nvSpPr>
        <p:spPr>
          <a:xfrm>
            <a:off x="6808306" y="5247866"/>
            <a:ext cx="4398961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l-NL" b="1" dirty="0" err="1">
                <a:solidFill>
                  <a:schemeClr val="bg1"/>
                </a:solidFill>
              </a:rPr>
              <a:t>Novel</a:t>
            </a:r>
            <a:r>
              <a:rPr lang="nl-NL" b="1" dirty="0">
                <a:solidFill>
                  <a:schemeClr val="bg1"/>
                </a:solidFill>
              </a:rPr>
              <a:t> Acceleration Technologies</a:t>
            </a:r>
          </a:p>
        </p:txBody>
      </p:sp>
    </p:spTree>
    <p:extLst>
      <p:ext uri="{BB962C8B-B14F-4D97-AF65-F5344CB8AC3E}">
        <p14:creationId xmlns:p14="http://schemas.microsoft.com/office/powerpoint/2010/main" val="160006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3997" y="839954"/>
            <a:ext cx="457200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74" dirty="0">
                <a:latin typeface="DejaVu Sans"/>
                <a:cs typeface="DejaVu Sans"/>
              </a:rPr>
              <a:t>10.5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0061" y="580778"/>
            <a:ext cx="80904" cy="15052"/>
            <a:chOff x="526541" y="363450"/>
            <a:chExt cx="54610" cy="10160"/>
          </a:xfrm>
        </p:grpSpPr>
        <p:sp>
          <p:nvSpPr>
            <p:cNvPr id="4" name="object 4"/>
            <p:cNvSpPr/>
            <p:nvPr/>
          </p:nvSpPr>
          <p:spPr>
            <a:xfrm>
              <a:off x="531621" y="36853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5" name="object 5"/>
            <p:cNvSpPr/>
            <p:nvPr/>
          </p:nvSpPr>
          <p:spPr>
            <a:xfrm>
              <a:off x="531621" y="36853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3997" y="429449"/>
            <a:ext cx="457200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74" dirty="0">
                <a:latin typeface="DejaVu Sans"/>
                <a:cs typeface="DejaVu Sans"/>
              </a:rPr>
              <a:t>11.0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0061" y="170274"/>
            <a:ext cx="80904" cy="15052"/>
            <a:chOff x="526541" y="86360"/>
            <a:chExt cx="54610" cy="10160"/>
          </a:xfrm>
        </p:grpSpPr>
        <p:sp>
          <p:nvSpPr>
            <p:cNvPr id="8" name="object 8"/>
            <p:cNvSpPr/>
            <p:nvPr/>
          </p:nvSpPr>
          <p:spPr>
            <a:xfrm>
              <a:off x="531621" y="9144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9" name="object 9"/>
            <p:cNvSpPr/>
            <p:nvPr/>
          </p:nvSpPr>
          <p:spPr>
            <a:xfrm>
              <a:off x="531621" y="9144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3997" y="18945"/>
            <a:ext cx="457200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74" dirty="0">
                <a:latin typeface="DejaVu Sans"/>
                <a:cs typeface="DejaVu Sans"/>
              </a:rPr>
              <a:t>11.5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8381" y="170275"/>
            <a:ext cx="11345333" cy="969904"/>
            <a:chOff x="491657" y="86360"/>
            <a:chExt cx="7658100" cy="654685"/>
          </a:xfrm>
        </p:grpSpPr>
        <p:sp>
          <p:nvSpPr>
            <p:cNvPr id="12" name="object 12"/>
            <p:cNvSpPr/>
            <p:nvPr/>
          </p:nvSpPr>
          <p:spPr>
            <a:xfrm>
              <a:off x="501182" y="670560"/>
              <a:ext cx="7639050" cy="60960"/>
            </a:xfrm>
            <a:custGeom>
              <a:avLst/>
              <a:gdLst/>
              <a:ahLst/>
              <a:cxnLst/>
              <a:rect l="l" t="t" r="r" b="b"/>
              <a:pathLst>
                <a:path w="7639050" h="60959">
                  <a:moveTo>
                    <a:pt x="0" y="60960"/>
                  </a:moveTo>
                  <a:lnTo>
                    <a:pt x="149778" y="0"/>
                  </a:lnTo>
                </a:path>
                <a:path w="7639050" h="60959">
                  <a:moveTo>
                    <a:pt x="7488935" y="60960"/>
                  </a:moveTo>
                  <a:lnTo>
                    <a:pt x="7638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071" y="91440"/>
              <a:ext cx="7489190" cy="609600"/>
            </a:xfrm>
            <a:custGeom>
              <a:avLst/>
              <a:gdLst/>
              <a:ahLst/>
              <a:cxnLst/>
              <a:rect l="l" t="t" r="r" b="b"/>
              <a:pathLst>
                <a:path w="7489190" h="609600">
                  <a:moveTo>
                    <a:pt x="0" y="609600"/>
                  </a:moveTo>
                  <a:lnTo>
                    <a:pt x="0" y="0"/>
                  </a:lnTo>
                </a:path>
                <a:path w="7489190" h="609600">
                  <a:moveTo>
                    <a:pt x="7488935" y="609600"/>
                  </a:moveTo>
                  <a:lnTo>
                    <a:pt x="7488935" y="0"/>
                  </a:lnTo>
                </a:path>
                <a:path w="7489190" h="609600">
                  <a:moveTo>
                    <a:pt x="0" y="0"/>
                  </a:moveTo>
                  <a:lnTo>
                    <a:pt x="7488935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78505" y="740208"/>
            <a:ext cx="44120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(3</a:t>
            </a:r>
            <a:r>
              <a:rPr sz="1111" i="1" spc="-15" dirty="0">
                <a:latin typeface="DejaVu Sans"/>
                <a:cs typeface="DejaVu Sans"/>
              </a:rPr>
              <a:t>P</a:t>
            </a:r>
            <a:r>
              <a:rPr sz="1111" spc="-15" dirty="0">
                <a:latin typeface="DejaVu Sans"/>
                <a:cs typeface="DejaVu Sans"/>
              </a:rPr>
              <a:t>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1344" y="835015"/>
            <a:ext cx="88430" cy="99719"/>
          </a:xfrm>
          <a:custGeom>
            <a:avLst/>
            <a:gdLst/>
            <a:ahLst/>
            <a:cxnLst/>
            <a:rect l="l" t="t" r="r" b="b"/>
            <a:pathLst>
              <a:path w="59690" h="67309">
                <a:moveTo>
                  <a:pt x="59118" y="0"/>
                </a:moveTo>
                <a:lnTo>
                  <a:pt x="49695" y="0"/>
                </a:lnTo>
                <a:lnTo>
                  <a:pt x="31648" y="24269"/>
                </a:lnTo>
                <a:lnTo>
                  <a:pt x="28448" y="7645"/>
                </a:lnTo>
                <a:lnTo>
                  <a:pt x="27559" y="2844"/>
                </a:lnTo>
                <a:lnTo>
                  <a:pt x="23380" y="355"/>
                </a:lnTo>
                <a:lnTo>
                  <a:pt x="15913" y="88"/>
                </a:lnTo>
                <a:lnTo>
                  <a:pt x="12890" y="0"/>
                </a:lnTo>
                <a:lnTo>
                  <a:pt x="11557" y="6845"/>
                </a:lnTo>
                <a:lnTo>
                  <a:pt x="18135" y="6845"/>
                </a:lnTo>
                <a:lnTo>
                  <a:pt x="20713" y="8712"/>
                </a:lnTo>
                <a:lnTo>
                  <a:pt x="21424" y="12357"/>
                </a:lnTo>
                <a:lnTo>
                  <a:pt x="25425" y="32804"/>
                </a:lnTo>
                <a:lnTo>
                  <a:pt x="0" y="67030"/>
                </a:lnTo>
                <a:lnTo>
                  <a:pt x="9334" y="67030"/>
                </a:lnTo>
                <a:lnTo>
                  <a:pt x="27292" y="42849"/>
                </a:lnTo>
                <a:lnTo>
                  <a:pt x="30492" y="59385"/>
                </a:lnTo>
                <a:lnTo>
                  <a:pt x="31381" y="64185"/>
                </a:lnTo>
                <a:lnTo>
                  <a:pt x="35560" y="66763"/>
                </a:lnTo>
                <a:lnTo>
                  <a:pt x="43027" y="66941"/>
                </a:lnTo>
                <a:lnTo>
                  <a:pt x="46139" y="67030"/>
                </a:lnTo>
                <a:lnTo>
                  <a:pt x="47383" y="60185"/>
                </a:lnTo>
                <a:lnTo>
                  <a:pt x="40805" y="60185"/>
                </a:lnTo>
                <a:lnTo>
                  <a:pt x="38227" y="58318"/>
                </a:lnTo>
                <a:lnTo>
                  <a:pt x="37515" y="54673"/>
                </a:lnTo>
                <a:lnTo>
                  <a:pt x="33604" y="34315"/>
                </a:lnTo>
                <a:lnTo>
                  <a:pt x="59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6" name="object 16"/>
          <p:cNvSpPr txBox="1"/>
          <p:nvPr/>
        </p:nvSpPr>
        <p:spPr>
          <a:xfrm>
            <a:off x="6470173" y="745134"/>
            <a:ext cx="50047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222" spc="-22" baseline="-10101" dirty="0">
                <a:latin typeface="DejaVu Sans"/>
                <a:cs typeface="DejaVu Sans"/>
              </a:rPr>
              <a:t>2</a:t>
            </a:r>
            <a:r>
              <a:rPr sz="1111" spc="-15" dirty="0">
                <a:latin typeface="DejaVu Sans"/>
                <a:cs typeface="DejaVu Sans"/>
              </a:rPr>
              <a:t>(3</a:t>
            </a:r>
            <a:r>
              <a:rPr sz="1111" i="1" spc="-15" dirty="0">
                <a:latin typeface="DejaVu Sans"/>
                <a:cs typeface="DejaVu Sans"/>
              </a:rPr>
              <a:t>P</a:t>
            </a:r>
            <a:r>
              <a:rPr sz="1111" spc="-15" dirty="0">
                <a:latin typeface="DejaVu Sans"/>
                <a:cs typeface="DejaVu Sans"/>
              </a:rPr>
              <a:t>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43012" y="839941"/>
            <a:ext cx="88430" cy="99719"/>
          </a:xfrm>
          <a:custGeom>
            <a:avLst/>
            <a:gdLst/>
            <a:ahLst/>
            <a:cxnLst/>
            <a:rect l="l" t="t" r="r" b="b"/>
            <a:pathLst>
              <a:path w="59689" h="67309">
                <a:moveTo>
                  <a:pt x="59118" y="0"/>
                </a:moveTo>
                <a:lnTo>
                  <a:pt x="49695" y="0"/>
                </a:lnTo>
                <a:lnTo>
                  <a:pt x="31648" y="24269"/>
                </a:lnTo>
                <a:lnTo>
                  <a:pt x="28448" y="7645"/>
                </a:lnTo>
                <a:lnTo>
                  <a:pt x="27559" y="2844"/>
                </a:lnTo>
                <a:lnTo>
                  <a:pt x="23380" y="355"/>
                </a:lnTo>
                <a:lnTo>
                  <a:pt x="15913" y="88"/>
                </a:lnTo>
                <a:lnTo>
                  <a:pt x="12890" y="0"/>
                </a:lnTo>
                <a:lnTo>
                  <a:pt x="11557" y="6845"/>
                </a:lnTo>
                <a:lnTo>
                  <a:pt x="18135" y="6845"/>
                </a:lnTo>
                <a:lnTo>
                  <a:pt x="20713" y="8712"/>
                </a:lnTo>
                <a:lnTo>
                  <a:pt x="21424" y="12357"/>
                </a:lnTo>
                <a:lnTo>
                  <a:pt x="25425" y="32804"/>
                </a:lnTo>
                <a:lnTo>
                  <a:pt x="0" y="67030"/>
                </a:lnTo>
                <a:lnTo>
                  <a:pt x="9334" y="67030"/>
                </a:lnTo>
                <a:lnTo>
                  <a:pt x="27292" y="42849"/>
                </a:lnTo>
                <a:lnTo>
                  <a:pt x="30492" y="59385"/>
                </a:lnTo>
                <a:lnTo>
                  <a:pt x="31381" y="64185"/>
                </a:lnTo>
                <a:lnTo>
                  <a:pt x="35560" y="66763"/>
                </a:lnTo>
                <a:lnTo>
                  <a:pt x="43027" y="66941"/>
                </a:lnTo>
                <a:lnTo>
                  <a:pt x="46139" y="67030"/>
                </a:lnTo>
                <a:lnTo>
                  <a:pt x="47383" y="60185"/>
                </a:lnTo>
                <a:lnTo>
                  <a:pt x="40805" y="60185"/>
                </a:lnTo>
                <a:lnTo>
                  <a:pt x="38227" y="58318"/>
                </a:lnTo>
                <a:lnTo>
                  <a:pt x="37515" y="54673"/>
                </a:lnTo>
                <a:lnTo>
                  <a:pt x="33604" y="34315"/>
                </a:lnTo>
                <a:lnTo>
                  <a:pt x="59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8" name="object 18"/>
          <p:cNvSpPr txBox="1"/>
          <p:nvPr/>
        </p:nvSpPr>
        <p:spPr>
          <a:xfrm>
            <a:off x="6470173" y="934460"/>
            <a:ext cx="50047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222" spc="-22" baseline="-10101" dirty="0">
                <a:latin typeface="DejaVu Sans"/>
                <a:cs typeface="DejaVu Sans"/>
              </a:rPr>
              <a:t>1</a:t>
            </a:r>
            <a:r>
              <a:rPr sz="1111" spc="-15" dirty="0">
                <a:latin typeface="DejaVu Sans"/>
                <a:cs typeface="DejaVu Sans"/>
              </a:rPr>
              <a:t>(3</a:t>
            </a:r>
            <a:r>
              <a:rPr sz="1111" i="1" spc="-15" dirty="0">
                <a:latin typeface="DejaVu Sans"/>
                <a:cs typeface="DejaVu Sans"/>
              </a:rPr>
              <a:t>P</a:t>
            </a:r>
            <a:r>
              <a:rPr sz="1111" spc="-15" dirty="0">
                <a:latin typeface="DejaVu Sans"/>
                <a:cs typeface="DejaVu Sans"/>
              </a:rPr>
              <a:t>)</a:t>
            </a:r>
            <a:endParaRPr sz="1111">
              <a:latin typeface="DejaVu Sans"/>
              <a:cs typeface="DejaVu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443012" y="253059"/>
            <a:ext cx="5429956" cy="1101607"/>
            <a:chOff x="4349033" y="142239"/>
            <a:chExt cx="3665220" cy="743585"/>
          </a:xfrm>
        </p:grpSpPr>
        <p:sp>
          <p:nvSpPr>
            <p:cNvPr id="20" name="object 20"/>
            <p:cNvSpPr/>
            <p:nvPr/>
          </p:nvSpPr>
          <p:spPr>
            <a:xfrm>
              <a:off x="4349033" y="666180"/>
              <a:ext cx="59690" cy="67310"/>
            </a:xfrm>
            <a:custGeom>
              <a:avLst/>
              <a:gdLst/>
              <a:ahLst/>
              <a:cxnLst/>
              <a:rect l="l" t="t" r="r" b="b"/>
              <a:pathLst>
                <a:path w="59689" h="67309">
                  <a:moveTo>
                    <a:pt x="59118" y="0"/>
                  </a:moveTo>
                  <a:lnTo>
                    <a:pt x="49695" y="0"/>
                  </a:lnTo>
                  <a:lnTo>
                    <a:pt x="31648" y="24269"/>
                  </a:lnTo>
                  <a:lnTo>
                    <a:pt x="28448" y="7645"/>
                  </a:lnTo>
                  <a:lnTo>
                    <a:pt x="27559" y="2844"/>
                  </a:lnTo>
                  <a:lnTo>
                    <a:pt x="23380" y="355"/>
                  </a:lnTo>
                  <a:lnTo>
                    <a:pt x="15913" y="88"/>
                  </a:lnTo>
                  <a:lnTo>
                    <a:pt x="12890" y="0"/>
                  </a:lnTo>
                  <a:lnTo>
                    <a:pt x="11557" y="6845"/>
                  </a:lnTo>
                  <a:lnTo>
                    <a:pt x="18135" y="6845"/>
                  </a:lnTo>
                  <a:lnTo>
                    <a:pt x="20713" y="8712"/>
                  </a:lnTo>
                  <a:lnTo>
                    <a:pt x="21424" y="12357"/>
                  </a:lnTo>
                  <a:lnTo>
                    <a:pt x="25425" y="32804"/>
                  </a:lnTo>
                  <a:lnTo>
                    <a:pt x="0" y="67030"/>
                  </a:lnTo>
                  <a:lnTo>
                    <a:pt x="9334" y="67030"/>
                  </a:lnTo>
                  <a:lnTo>
                    <a:pt x="27292" y="42849"/>
                  </a:lnTo>
                  <a:lnTo>
                    <a:pt x="30492" y="59385"/>
                  </a:lnTo>
                  <a:lnTo>
                    <a:pt x="31381" y="64185"/>
                  </a:lnTo>
                  <a:lnTo>
                    <a:pt x="35560" y="66763"/>
                  </a:lnTo>
                  <a:lnTo>
                    <a:pt x="43027" y="66941"/>
                  </a:lnTo>
                  <a:lnTo>
                    <a:pt x="46139" y="67030"/>
                  </a:lnTo>
                  <a:lnTo>
                    <a:pt x="47383" y="60185"/>
                  </a:lnTo>
                  <a:lnTo>
                    <a:pt x="40805" y="60185"/>
                  </a:lnTo>
                  <a:lnTo>
                    <a:pt x="38227" y="58318"/>
                  </a:lnTo>
                  <a:lnTo>
                    <a:pt x="37515" y="54673"/>
                  </a:lnTo>
                  <a:lnTo>
                    <a:pt x="33604" y="34315"/>
                  </a:lnTo>
                  <a:lnTo>
                    <a:pt x="591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1" name="object 21"/>
            <p:cNvSpPr/>
            <p:nvPr/>
          </p:nvSpPr>
          <p:spPr>
            <a:xfrm>
              <a:off x="5483097" y="148589"/>
              <a:ext cx="2524760" cy="730885"/>
            </a:xfrm>
            <a:custGeom>
              <a:avLst/>
              <a:gdLst/>
              <a:ahLst/>
              <a:cxnLst/>
              <a:rect l="l" t="t" r="r" b="b"/>
              <a:pathLst>
                <a:path w="2524759" h="730885">
                  <a:moveTo>
                    <a:pt x="2501900" y="0"/>
                  </a:moveTo>
                  <a:lnTo>
                    <a:pt x="22860" y="0"/>
                  </a:lnTo>
                  <a:lnTo>
                    <a:pt x="12858" y="1428"/>
                  </a:lnTo>
                  <a:lnTo>
                    <a:pt x="5714" y="5715"/>
                  </a:lnTo>
                  <a:lnTo>
                    <a:pt x="1428" y="12858"/>
                  </a:lnTo>
                  <a:lnTo>
                    <a:pt x="0" y="22860"/>
                  </a:lnTo>
                  <a:lnTo>
                    <a:pt x="0" y="707945"/>
                  </a:lnTo>
                  <a:lnTo>
                    <a:pt x="1428" y="717946"/>
                  </a:lnTo>
                  <a:lnTo>
                    <a:pt x="5714" y="725090"/>
                  </a:lnTo>
                  <a:lnTo>
                    <a:pt x="12858" y="729376"/>
                  </a:lnTo>
                  <a:lnTo>
                    <a:pt x="22860" y="730805"/>
                  </a:lnTo>
                  <a:lnTo>
                    <a:pt x="2501900" y="730805"/>
                  </a:lnTo>
                  <a:lnTo>
                    <a:pt x="2511901" y="729376"/>
                  </a:lnTo>
                  <a:lnTo>
                    <a:pt x="2519045" y="725090"/>
                  </a:lnTo>
                  <a:lnTo>
                    <a:pt x="2523331" y="717946"/>
                  </a:lnTo>
                  <a:lnTo>
                    <a:pt x="2524759" y="707945"/>
                  </a:lnTo>
                  <a:lnTo>
                    <a:pt x="2524759" y="22860"/>
                  </a:lnTo>
                  <a:lnTo>
                    <a:pt x="2523331" y="12858"/>
                  </a:lnTo>
                  <a:lnTo>
                    <a:pt x="2519045" y="5714"/>
                  </a:lnTo>
                  <a:lnTo>
                    <a:pt x="2511901" y="1428"/>
                  </a:lnTo>
                  <a:lnTo>
                    <a:pt x="2501900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2" name="object 22"/>
            <p:cNvSpPr/>
            <p:nvPr/>
          </p:nvSpPr>
          <p:spPr>
            <a:xfrm>
              <a:off x="5483097" y="148589"/>
              <a:ext cx="2524760" cy="730885"/>
            </a:xfrm>
            <a:custGeom>
              <a:avLst/>
              <a:gdLst/>
              <a:ahLst/>
              <a:cxnLst/>
              <a:rect l="l" t="t" r="r" b="b"/>
              <a:pathLst>
                <a:path w="2524759" h="730885">
                  <a:moveTo>
                    <a:pt x="22860" y="730805"/>
                  </a:moveTo>
                  <a:lnTo>
                    <a:pt x="2501900" y="730805"/>
                  </a:lnTo>
                  <a:lnTo>
                    <a:pt x="2511901" y="729376"/>
                  </a:lnTo>
                  <a:lnTo>
                    <a:pt x="2519045" y="725090"/>
                  </a:lnTo>
                  <a:lnTo>
                    <a:pt x="2523331" y="717946"/>
                  </a:lnTo>
                  <a:lnTo>
                    <a:pt x="2524759" y="707945"/>
                  </a:lnTo>
                  <a:lnTo>
                    <a:pt x="2524759" y="22860"/>
                  </a:lnTo>
                  <a:lnTo>
                    <a:pt x="2523331" y="12858"/>
                  </a:lnTo>
                  <a:lnTo>
                    <a:pt x="2519045" y="5714"/>
                  </a:lnTo>
                  <a:lnTo>
                    <a:pt x="2511901" y="1428"/>
                  </a:lnTo>
                  <a:lnTo>
                    <a:pt x="2501900" y="0"/>
                  </a:lnTo>
                  <a:lnTo>
                    <a:pt x="22860" y="0"/>
                  </a:lnTo>
                  <a:lnTo>
                    <a:pt x="12858" y="1428"/>
                  </a:lnTo>
                  <a:lnTo>
                    <a:pt x="5714" y="5715"/>
                  </a:lnTo>
                  <a:lnTo>
                    <a:pt x="1428" y="12858"/>
                  </a:lnTo>
                  <a:lnTo>
                    <a:pt x="0" y="22860"/>
                  </a:lnTo>
                  <a:lnTo>
                    <a:pt x="0" y="707945"/>
                  </a:lnTo>
                  <a:lnTo>
                    <a:pt x="1428" y="717946"/>
                  </a:lnTo>
                  <a:lnTo>
                    <a:pt x="5714" y="725090"/>
                  </a:lnTo>
                  <a:lnTo>
                    <a:pt x="12858" y="729376"/>
                  </a:lnTo>
                  <a:lnTo>
                    <a:pt x="22860" y="730805"/>
                  </a:lnTo>
                  <a:close/>
                </a:path>
              </a:pathLst>
            </a:custGeom>
            <a:ln w="12700">
              <a:solidFill>
                <a:srgbClr val="CCCCCC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8667" y="223043"/>
              <a:ext cx="88900" cy="889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952573" y="183173"/>
              <a:ext cx="33655" cy="8255"/>
            </a:xfrm>
            <a:custGeom>
              <a:avLst/>
              <a:gdLst/>
              <a:ahLst/>
              <a:cxnLst/>
              <a:rect l="l" t="t" r="r" b="b"/>
              <a:pathLst>
                <a:path w="33654" h="8255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8667" y="392906"/>
              <a:ext cx="88900" cy="889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952573" y="378833"/>
              <a:ext cx="33655" cy="8255"/>
            </a:xfrm>
            <a:custGeom>
              <a:avLst/>
              <a:gdLst/>
              <a:ahLst/>
              <a:cxnLst/>
              <a:rect l="l" t="t" r="r" b="b"/>
              <a:pathLst>
                <a:path w="33654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98667" y="562371"/>
              <a:ext cx="88900" cy="889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40435" y="547901"/>
              <a:ext cx="33655" cy="8255"/>
            </a:xfrm>
            <a:custGeom>
              <a:avLst/>
              <a:gdLst/>
              <a:ahLst/>
              <a:cxnLst/>
              <a:rect l="l" t="t" r="r" b="b"/>
              <a:pathLst>
                <a:path w="33654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8667" y="732234"/>
              <a:ext cx="88900" cy="88900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442628" y="348887"/>
            <a:ext cx="3211689" cy="294953"/>
          </a:xfrm>
          <a:prstGeom prst="rect">
            <a:avLst/>
          </a:prstGeom>
          <a:solidFill>
            <a:srgbClr val="D8ECEC"/>
          </a:solidFill>
          <a:ln w="12700">
            <a:solidFill>
              <a:srgbClr val="2052A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7734">
              <a:lnSpc>
                <a:spcPts val="2289"/>
              </a:lnSpc>
            </a:pPr>
            <a:r>
              <a:rPr sz="2000" spc="-163" dirty="0">
                <a:latin typeface="DejaVu Sans"/>
                <a:cs typeface="DejaVu Sans"/>
              </a:rPr>
              <a:t>75</a:t>
            </a:r>
            <a:r>
              <a:rPr sz="2000" spc="-52" dirty="0">
                <a:latin typeface="DejaVu Sans"/>
                <a:cs typeface="DejaVu Sans"/>
              </a:rPr>
              <a:t> </a:t>
            </a:r>
            <a:r>
              <a:rPr sz="2000" spc="-178" dirty="0">
                <a:latin typeface="DejaVu Sans"/>
                <a:cs typeface="DejaVu Sans"/>
              </a:rPr>
              <a:t>new</a:t>
            </a:r>
            <a:r>
              <a:rPr sz="2000" spc="-52" dirty="0">
                <a:latin typeface="DejaVu Sans"/>
                <a:cs typeface="DejaVu Sans"/>
              </a:rPr>
              <a:t> </a:t>
            </a:r>
            <a:r>
              <a:rPr sz="2000" spc="-141" dirty="0">
                <a:latin typeface="DejaVu Sans"/>
                <a:cs typeface="DejaVu Sans"/>
              </a:rPr>
              <a:t>hadrons</a:t>
            </a:r>
            <a:r>
              <a:rPr sz="2000" spc="-52" dirty="0">
                <a:latin typeface="DejaVu Sans"/>
                <a:cs typeface="DejaVu Sans"/>
              </a:rPr>
              <a:t> </a:t>
            </a:r>
            <a:r>
              <a:rPr sz="2000" spc="-126" dirty="0">
                <a:latin typeface="DejaVu Sans"/>
                <a:cs typeface="DejaVu Sans"/>
              </a:rPr>
              <a:t>at</a:t>
            </a:r>
            <a:r>
              <a:rPr sz="2000" spc="-52" dirty="0">
                <a:latin typeface="DejaVu Sans"/>
                <a:cs typeface="DejaVu Sans"/>
              </a:rPr>
              <a:t> </a:t>
            </a:r>
            <a:r>
              <a:rPr sz="2000" spc="-141" dirty="0">
                <a:latin typeface="DejaVu Sans"/>
                <a:cs typeface="DejaVu Sans"/>
              </a:rPr>
              <a:t>the</a:t>
            </a:r>
            <a:r>
              <a:rPr sz="2000" spc="-52" dirty="0">
                <a:latin typeface="DejaVu Sans"/>
                <a:cs typeface="DejaVu Sans"/>
              </a:rPr>
              <a:t> </a:t>
            </a:r>
            <a:r>
              <a:rPr sz="2000" spc="-37" dirty="0">
                <a:latin typeface="DejaVu Sans"/>
                <a:cs typeface="DejaVu Sans"/>
              </a:rPr>
              <a:t>LHC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664975" y="238912"/>
            <a:ext cx="552215" cy="1040986"/>
          </a:xfrm>
          <a:prstGeom prst="rect">
            <a:avLst/>
          </a:prstGeom>
        </p:spPr>
        <p:txBody>
          <a:bodyPr vert="horz" wrap="square" lIns="0" tIns="20696" rIns="0" bIns="0" rtlCol="0">
            <a:spAutoFit/>
          </a:bodyPr>
          <a:lstStyle/>
          <a:p>
            <a:pPr marR="325500" algn="just">
              <a:lnSpc>
                <a:spcPct val="112200"/>
              </a:lnSpc>
              <a:spcBef>
                <a:spcPts val="163"/>
              </a:spcBef>
            </a:pPr>
            <a:r>
              <a:rPr sz="1482" i="1" spc="-126" dirty="0">
                <a:latin typeface="DejaVu Sans"/>
                <a:cs typeface="DejaVu Sans"/>
              </a:rPr>
              <a:t>bb bq </a:t>
            </a:r>
            <a:r>
              <a:rPr sz="1482" i="1" spc="-37" dirty="0">
                <a:latin typeface="DejaVu Sans"/>
                <a:cs typeface="DejaVu Sans"/>
              </a:rPr>
              <a:t>cc</a:t>
            </a:r>
            <a:endParaRPr sz="1482">
              <a:latin typeface="DejaVu Sans"/>
              <a:cs typeface="DejaVu Sans"/>
            </a:endParaRPr>
          </a:p>
          <a:p>
            <a:pPr>
              <a:spcBef>
                <a:spcPts val="207"/>
              </a:spcBef>
            </a:pPr>
            <a:r>
              <a:rPr sz="1482" i="1" spc="-74" dirty="0">
                <a:latin typeface="DejaVu Sans"/>
                <a:cs typeface="DejaVu Sans"/>
              </a:rPr>
              <a:t>cc</a:t>
            </a:r>
            <a:r>
              <a:rPr sz="1482" spc="-74" dirty="0">
                <a:latin typeface="DejaVu Sans"/>
                <a:cs typeface="DejaVu Sans"/>
              </a:rPr>
              <a:t>(</a:t>
            </a:r>
            <a:r>
              <a:rPr sz="1482" i="1" spc="-74" dirty="0">
                <a:latin typeface="DejaVu Sans"/>
                <a:cs typeface="DejaVu Sans"/>
              </a:rPr>
              <a:t>qq</a:t>
            </a:r>
            <a:r>
              <a:rPr sz="1482" spc="-74" dirty="0">
                <a:latin typeface="DejaVu Sans"/>
                <a:cs typeface="DejaVu Sans"/>
              </a:rPr>
              <a:t>)</a:t>
            </a:r>
            <a:endParaRPr sz="1482">
              <a:latin typeface="DejaVu Sans"/>
              <a:cs typeface="DejaVu San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800644" y="351330"/>
            <a:ext cx="1612430" cy="910637"/>
            <a:chOff x="5940435" y="208573"/>
            <a:chExt cx="1088390" cy="614680"/>
          </a:xfrm>
        </p:grpSpPr>
        <p:sp>
          <p:nvSpPr>
            <p:cNvPr id="33" name="object 33"/>
            <p:cNvSpPr/>
            <p:nvPr/>
          </p:nvSpPr>
          <p:spPr>
            <a:xfrm>
              <a:off x="5940425" y="717968"/>
              <a:ext cx="215900" cy="8255"/>
            </a:xfrm>
            <a:custGeom>
              <a:avLst/>
              <a:gdLst/>
              <a:ahLst/>
              <a:cxnLst/>
              <a:rect l="l" t="t" r="r" b="b"/>
              <a:pathLst>
                <a:path w="215900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  <a:path w="215900" h="8254">
                  <a:moveTo>
                    <a:pt x="215798" y="0"/>
                  </a:moveTo>
                  <a:lnTo>
                    <a:pt x="182422" y="0"/>
                  </a:lnTo>
                  <a:lnTo>
                    <a:pt x="182422" y="8229"/>
                  </a:lnTo>
                  <a:lnTo>
                    <a:pt x="215798" y="8229"/>
                  </a:lnTo>
                  <a:lnTo>
                    <a:pt x="215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607" y="223043"/>
              <a:ext cx="88900" cy="889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922643" y="208584"/>
              <a:ext cx="106045" cy="8255"/>
            </a:xfrm>
            <a:custGeom>
              <a:avLst/>
              <a:gdLst/>
              <a:ahLst/>
              <a:cxnLst/>
              <a:rect l="l" t="t" r="r" b="b"/>
              <a:pathLst>
                <a:path w="106045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  <a:path w="106045" h="8254">
                  <a:moveTo>
                    <a:pt x="105930" y="0"/>
                  </a:moveTo>
                  <a:lnTo>
                    <a:pt x="72555" y="0"/>
                  </a:lnTo>
                  <a:lnTo>
                    <a:pt x="72555" y="8229"/>
                  </a:lnTo>
                  <a:lnTo>
                    <a:pt x="105930" y="8229"/>
                  </a:lnTo>
                  <a:lnTo>
                    <a:pt x="105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5607" y="392509"/>
              <a:ext cx="88900" cy="889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857365" y="378040"/>
              <a:ext cx="159385" cy="8255"/>
            </a:xfrm>
            <a:custGeom>
              <a:avLst/>
              <a:gdLst/>
              <a:ahLst/>
              <a:cxnLst/>
              <a:rect l="l" t="t" r="r" b="b"/>
              <a:pathLst>
                <a:path w="159384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  <a:path w="159384" h="8254">
                  <a:moveTo>
                    <a:pt x="159067" y="0"/>
                  </a:moveTo>
                  <a:lnTo>
                    <a:pt x="125691" y="0"/>
                  </a:lnTo>
                  <a:lnTo>
                    <a:pt x="125691" y="8229"/>
                  </a:lnTo>
                  <a:lnTo>
                    <a:pt x="159067" y="8229"/>
                  </a:lnTo>
                  <a:lnTo>
                    <a:pt x="1590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5607" y="562371"/>
              <a:ext cx="88900" cy="8890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59802" y="547901"/>
              <a:ext cx="33655" cy="8255"/>
            </a:xfrm>
            <a:custGeom>
              <a:avLst/>
              <a:gdLst/>
              <a:ahLst/>
              <a:cxnLst/>
              <a:rect l="l" t="t" r="r" b="b"/>
              <a:pathLst>
                <a:path w="33654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5607" y="733821"/>
              <a:ext cx="88900" cy="8890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0023403" y="247734"/>
            <a:ext cx="434622" cy="102128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R="7526">
              <a:lnSpc>
                <a:spcPct val="111700"/>
              </a:lnSpc>
              <a:spcBef>
                <a:spcPts val="133"/>
              </a:spcBef>
            </a:pPr>
            <a:r>
              <a:rPr sz="1482" i="1" spc="-89" dirty="0">
                <a:latin typeface="DejaVu Sans"/>
                <a:cs typeface="DejaVu Sans"/>
              </a:rPr>
              <a:t>ccqq </a:t>
            </a:r>
            <a:r>
              <a:rPr sz="1482" i="1" spc="-30" dirty="0">
                <a:latin typeface="DejaVu Sans"/>
                <a:cs typeface="DejaVu Sans"/>
              </a:rPr>
              <a:t>cccc </a:t>
            </a:r>
            <a:r>
              <a:rPr sz="1482" i="1" spc="-37" dirty="0">
                <a:latin typeface="DejaVu Sans"/>
                <a:cs typeface="DejaVu Sans"/>
              </a:rPr>
              <a:t>cq </a:t>
            </a:r>
            <a:r>
              <a:rPr sz="1482" i="1" spc="-119" dirty="0">
                <a:latin typeface="DejaVu Sans"/>
                <a:cs typeface="DejaVu Sans"/>
              </a:rPr>
              <a:t>cqqq</a:t>
            </a:r>
            <a:endParaRPr sz="1482">
              <a:latin typeface="DejaVu Sans"/>
              <a:cs typeface="DejaVu San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10162669" y="382176"/>
            <a:ext cx="857956" cy="738481"/>
            <a:chOff x="6859802" y="229393"/>
            <a:chExt cx="579120" cy="498475"/>
          </a:xfrm>
        </p:grpSpPr>
        <p:sp>
          <p:nvSpPr>
            <p:cNvPr id="43" name="object 43"/>
            <p:cNvSpPr/>
            <p:nvPr/>
          </p:nvSpPr>
          <p:spPr>
            <a:xfrm>
              <a:off x="6859791" y="719353"/>
              <a:ext cx="179070" cy="8255"/>
            </a:xfrm>
            <a:custGeom>
              <a:avLst/>
              <a:gdLst/>
              <a:ahLst/>
              <a:cxnLst/>
              <a:rect l="l" t="t" r="r" b="b"/>
              <a:pathLst>
                <a:path w="179070" h="8254">
                  <a:moveTo>
                    <a:pt x="33375" y="0"/>
                  </a:moveTo>
                  <a:lnTo>
                    <a:pt x="0" y="0"/>
                  </a:lnTo>
                  <a:lnTo>
                    <a:pt x="0" y="8229"/>
                  </a:lnTo>
                  <a:lnTo>
                    <a:pt x="33375" y="8229"/>
                  </a:lnTo>
                  <a:lnTo>
                    <a:pt x="33375" y="0"/>
                  </a:lnTo>
                  <a:close/>
                </a:path>
                <a:path w="179070" h="8254">
                  <a:moveTo>
                    <a:pt x="178485" y="0"/>
                  </a:moveTo>
                  <a:lnTo>
                    <a:pt x="145110" y="0"/>
                  </a:lnTo>
                  <a:lnTo>
                    <a:pt x="145110" y="8229"/>
                  </a:lnTo>
                  <a:lnTo>
                    <a:pt x="178485" y="8229"/>
                  </a:lnTo>
                  <a:lnTo>
                    <a:pt x="1784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44" name="object 44"/>
            <p:cNvSpPr/>
            <p:nvPr/>
          </p:nvSpPr>
          <p:spPr>
            <a:xfrm>
              <a:off x="7362698" y="22939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45" name="object 45"/>
            <p:cNvSpPr/>
            <p:nvPr/>
          </p:nvSpPr>
          <p:spPr>
            <a:xfrm>
              <a:off x="7362698" y="3988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46" name="object 46"/>
            <p:cNvSpPr/>
            <p:nvPr/>
          </p:nvSpPr>
          <p:spPr>
            <a:xfrm>
              <a:off x="7362698" y="5703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1268946" y="270984"/>
            <a:ext cx="527756" cy="755974"/>
          </a:xfrm>
          <a:prstGeom prst="rect">
            <a:avLst/>
          </a:prstGeom>
        </p:spPr>
        <p:txBody>
          <a:bodyPr vert="horz" wrap="square" lIns="0" tIns="10348" rIns="0" bIns="0" rtlCol="0">
            <a:spAutoFit/>
          </a:bodyPr>
          <a:lstStyle/>
          <a:p>
            <a:pPr marR="192854">
              <a:lnSpc>
                <a:spcPct val="104600"/>
              </a:lnSpc>
              <a:spcBef>
                <a:spcPts val="81"/>
              </a:spcBef>
            </a:pPr>
            <a:r>
              <a:rPr sz="1482" i="1" spc="-126" dirty="0">
                <a:latin typeface="DejaVu Sans"/>
                <a:cs typeface="DejaVu Sans"/>
              </a:rPr>
              <a:t>bqq </a:t>
            </a:r>
            <a:r>
              <a:rPr sz="1482" i="1" spc="-81" dirty="0">
                <a:latin typeface="DejaVu Sans"/>
                <a:cs typeface="DejaVu Sans"/>
              </a:rPr>
              <a:t>cqq</a:t>
            </a:r>
            <a:endParaRPr sz="1482">
              <a:latin typeface="DejaVu Sans"/>
              <a:cs typeface="DejaVu Sans"/>
            </a:endParaRPr>
          </a:p>
          <a:p>
            <a:pPr>
              <a:spcBef>
                <a:spcPts val="333"/>
              </a:spcBef>
            </a:pPr>
            <a:r>
              <a:rPr sz="1482" i="1" spc="-89" dirty="0">
                <a:latin typeface="DejaVu Sans"/>
                <a:cs typeface="DejaVu Sans"/>
              </a:rPr>
              <a:t>ccqqq</a:t>
            </a:r>
            <a:endParaRPr sz="1482">
              <a:latin typeface="DejaVu Sans"/>
              <a:cs typeface="DejaVu San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1404616" y="856392"/>
            <a:ext cx="49859" cy="12230"/>
          </a:xfrm>
          <a:custGeom>
            <a:avLst/>
            <a:gdLst/>
            <a:ahLst/>
            <a:cxnLst/>
            <a:rect l="l" t="t" r="r" b="b"/>
            <a:pathLst>
              <a:path w="33654" h="8254">
                <a:moveTo>
                  <a:pt x="33375" y="0"/>
                </a:moveTo>
                <a:lnTo>
                  <a:pt x="0" y="0"/>
                </a:lnTo>
                <a:lnTo>
                  <a:pt x="0" y="8229"/>
                </a:lnTo>
                <a:lnTo>
                  <a:pt x="33375" y="8229"/>
                </a:lnTo>
                <a:lnTo>
                  <a:pt x="333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pic>
        <p:nvPicPr>
          <p:cNvPr id="49" name="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27092" y="2097149"/>
            <a:ext cx="131704" cy="131704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482871" y="2524698"/>
            <a:ext cx="9524059" cy="3687704"/>
            <a:chOff x="1000938" y="1675596"/>
            <a:chExt cx="6428740" cy="2489200"/>
          </a:xfrm>
        </p:grpSpPr>
        <p:pic>
          <p:nvPicPr>
            <p:cNvPr id="51" name="object 5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6304" y="1870802"/>
              <a:ext cx="88900" cy="14764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5125" y="3049159"/>
              <a:ext cx="88900" cy="889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40511" y="2955059"/>
              <a:ext cx="88900" cy="9582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40511" y="2791686"/>
              <a:ext cx="88900" cy="8890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130896" y="1675599"/>
              <a:ext cx="5847080" cy="309880"/>
            </a:xfrm>
            <a:custGeom>
              <a:avLst/>
              <a:gdLst/>
              <a:ahLst/>
              <a:cxnLst/>
              <a:rect l="l" t="t" r="r" b="b"/>
              <a:pathLst>
                <a:path w="5847080" h="309880">
                  <a:moveTo>
                    <a:pt x="102895" y="228828"/>
                  </a:moveTo>
                  <a:lnTo>
                    <a:pt x="76200" y="228828"/>
                  </a:lnTo>
                  <a:lnTo>
                    <a:pt x="76200" y="214858"/>
                  </a:lnTo>
                  <a:lnTo>
                    <a:pt x="0" y="214858"/>
                  </a:lnTo>
                  <a:lnTo>
                    <a:pt x="0" y="291058"/>
                  </a:lnTo>
                  <a:lnTo>
                    <a:pt x="26695" y="291058"/>
                  </a:lnTo>
                  <a:lnTo>
                    <a:pt x="26695" y="305028"/>
                  </a:lnTo>
                  <a:lnTo>
                    <a:pt x="26695" y="309346"/>
                  </a:lnTo>
                  <a:lnTo>
                    <a:pt x="102895" y="309346"/>
                  </a:lnTo>
                  <a:lnTo>
                    <a:pt x="102895" y="305028"/>
                  </a:lnTo>
                  <a:lnTo>
                    <a:pt x="102895" y="233146"/>
                  </a:lnTo>
                  <a:lnTo>
                    <a:pt x="102895" y="228828"/>
                  </a:lnTo>
                  <a:close/>
                </a:path>
                <a:path w="5847080" h="309880">
                  <a:moveTo>
                    <a:pt x="1391335" y="209156"/>
                  </a:moveTo>
                  <a:lnTo>
                    <a:pt x="1315135" y="209156"/>
                  </a:lnTo>
                  <a:lnTo>
                    <a:pt x="1315135" y="220395"/>
                  </a:lnTo>
                  <a:lnTo>
                    <a:pt x="1315135" y="285356"/>
                  </a:lnTo>
                  <a:lnTo>
                    <a:pt x="1315135" y="296595"/>
                  </a:lnTo>
                  <a:lnTo>
                    <a:pt x="1391335" y="296595"/>
                  </a:lnTo>
                  <a:lnTo>
                    <a:pt x="1391335" y="285356"/>
                  </a:lnTo>
                  <a:lnTo>
                    <a:pt x="1391335" y="220395"/>
                  </a:lnTo>
                  <a:lnTo>
                    <a:pt x="1391335" y="209156"/>
                  </a:lnTo>
                  <a:close/>
                </a:path>
                <a:path w="5847080" h="309880">
                  <a:moveTo>
                    <a:pt x="4586427" y="128790"/>
                  </a:moveTo>
                  <a:lnTo>
                    <a:pt x="4510227" y="128790"/>
                  </a:lnTo>
                  <a:lnTo>
                    <a:pt x="4510227" y="204990"/>
                  </a:lnTo>
                  <a:lnTo>
                    <a:pt x="4586427" y="204990"/>
                  </a:lnTo>
                  <a:lnTo>
                    <a:pt x="4586427" y="128790"/>
                  </a:lnTo>
                  <a:close/>
                </a:path>
                <a:path w="5847080" h="309880">
                  <a:moveTo>
                    <a:pt x="4932070" y="0"/>
                  </a:moveTo>
                  <a:lnTo>
                    <a:pt x="4855870" y="0"/>
                  </a:lnTo>
                  <a:lnTo>
                    <a:pt x="4855870" y="2997"/>
                  </a:lnTo>
                  <a:lnTo>
                    <a:pt x="4855870" y="76200"/>
                  </a:lnTo>
                  <a:lnTo>
                    <a:pt x="4855870" y="79197"/>
                  </a:lnTo>
                  <a:lnTo>
                    <a:pt x="4932070" y="79197"/>
                  </a:lnTo>
                  <a:lnTo>
                    <a:pt x="4932070" y="76200"/>
                  </a:lnTo>
                  <a:lnTo>
                    <a:pt x="4932070" y="2997"/>
                  </a:lnTo>
                  <a:lnTo>
                    <a:pt x="4932070" y="0"/>
                  </a:lnTo>
                  <a:close/>
                </a:path>
                <a:path w="5847080" h="309880">
                  <a:moveTo>
                    <a:pt x="5846762" y="131508"/>
                  </a:moveTo>
                  <a:lnTo>
                    <a:pt x="5770562" y="131508"/>
                  </a:lnTo>
                  <a:lnTo>
                    <a:pt x="5770562" y="136055"/>
                  </a:lnTo>
                  <a:lnTo>
                    <a:pt x="5770562" y="207708"/>
                  </a:lnTo>
                  <a:lnTo>
                    <a:pt x="5770562" y="212255"/>
                  </a:lnTo>
                  <a:lnTo>
                    <a:pt x="5846762" y="212255"/>
                  </a:lnTo>
                  <a:lnTo>
                    <a:pt x="5846762" y="207708"/>
                  </a:lnTo>
                  <a:lnTo>
                    <a:pt x="5846762" y="136055"/>
                  </a:lnTo>
                  <a:lnTo>
                    <a:pt x="5846762" y="131508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56" name="object 56"/>
            <p:cNvSpPr/>
            <p:nvPr/>
          </p:nvSpPr>
          <p:spPr>
            <a:xfrm>
              <a:off x="3570071" y="3178149"/>
              <a:ext cx="3176270" cy="500380"/>
            </a:xfrm>
            <a:custGeom>
              <a:avLst/>
              <a:gdLst/>
              <a:ahLst/>
              <a:cxnLst/>
              <a:rect l="l" t="t" r="r" b="b"/>
              <a:pathLst>
                <a:path w="3176270" h="500379">
                  <a:moveTo>
                    <a:pt x="76200" y="424180"/>
                  </a:moveTo>
                  <a:lnTo>
                    <a:pt x="0" y="424180"/>
                  </a:lnTo>
                  <a:lnTo>
                    <a:pt x="0" y="500380"/>
                  </a:lnTo>
                  <a:lnTo>
                    <a:pt x="76200" y="500380"/>
                  </a:lnTo>
                  <a:lnTo>
                    <a:pt x="76200" y="424180"/>
                  </a:lnTo>
                  <a:close/>
                </a:path>
                <a:path w="3176270" h="500379">
                  <a:moveTo>
                    <a:pt x="142240" y="278371"/>
                  </a:moveTo>
                  <a:lnTo>
                    <a:pt x="66040" y="278371"/>
                  </a:lnTo>
                  <a:lnTo>
                    <a:pt x="66040" y="294386"/>
                  </a:lnTo>
                  <a:lnTo>
                    <a:pt x="66040" y="308025"/>
                  </a:lnTo>
                  <a:lnTo>
                    <a:pt x="66040" y="420357"/>
                  </a:lnTo>
                  <a:lnTo>
                    <a:pt x="142240" y="420357"/>
                  </a:lnTo>
                  <a:lnTo>
                    <a:pt x="142240" y="294386"/>
                  </a:lnTo>
                  <a:lnTo>
                    <a:pt x="142240" y="278371"/>
                  </a:lnTo>
                  <a:close/>
                </a:path>
                <a:path w="3176270" h="500379">
                  <a:moveTo>
                    <a:pt x="302412" y="0"/>
                  </a:moveTo>
                  <a:lnTo>
                    <a:pt x="226212" y="0"/>
                  </a:lnTo>
                  <a:lnTo>
                    <a:pt x="226212" y="76200"/>
                  </a:lnTo>
                  <a:lnTo>
                    <a:pt x="302412" y="76200"/>
                  </a:lnTo>
                  <a:lnTo>
                    <a:pt x="302412" y="0"/>
                  </a:lnTo>
                  <a:close/>
                </a:path>
                <a:path w="3176270" h="500379">
                  <a:moveTo>
                    <a:pt x="3175749" y="241795"/>
                  </a:moveTo>
                  <a:lnTo>
                    <a:pt x="3099549" y="241795"/>
                  </a:lnTo>
                  <a:lnTo>
                    <a:pt x="3099549" y="317995"/>
                  </a:lnTo>
                  <a:lnTo>
                    <a:pt x="3175749" y="317995"/>
                  </a:lnTo>
                  <a:lnTo>
                    <a:pt x="3175749" y="241795"/>
                  </a:lnTo>
                  <a:close/>
                </a:path>
                <a:path w="3176270" h="500379">
                  <a:moveTo>
                    <a:pt x="3175749" y="163106"/>
                  </a:moveTo>
                  <a:lnTo>
                    <a:pt x="3099549" y="163106"/>
                  </a:lnTo>
                  <a:lnTo>
                    <a:pt x="3099549" y="239306"/>
                  </a:lnTo>
                  <a:lnTo>
                    <a:pt x="3175749" y="239306"/>
                  </a:lnTo>
                  <a:lnTo>
                    <a:pt x="3175749" y="163106"/>
                  </a:lnTo>
                  <a:close/>
                </a:path>
              </a:pathLst>
            </a:custGeom>
            <a:solidFill>
              <a:srgbClr val="FFA4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57" name="object 57"/>
            <p:cNvSpPr/>
            <p:nvPr/>
          </p:nvSpPr>
          <p:spPr>
            <a:xfrm>
              <a:off x="1006018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6018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59" name="object 59"/>
            <p:cNvSpPr/>
            <p:nvPr/>
          </p:nvSpPr>
          <p:spPr>
            <a:xfrm>
              <a:off x="1520268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0" name="object 60"/>
            <p:cNvSpPr/>
            <p:nvPr/>
          </p:nvSpPr>
          <p:spPr>
            <a:xfrm>
              <a:off x="1520268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1" name="object 61"/>
            <p:cNvSpPr/>
            <p:nvPr/>
          </p:nvSpPr>
          <p:spPr>
            <a:xfrm>
              <a:off x="2033112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2" name="object 62"/>
            <p:cNvSpPr/>
            <p:nvPr/>
          </p:nvSpPr>
          <p:spPr>
            <a:xfrm>
              <a:off x="2033112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3" name="object 63"/>
            <p:cNvSpPr/>
            <p:nvPr/>
          </p:nvSpPr>
          <p:spPr>
            <a:xfrm>
              <a:off x="2545957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4" name="object 64"/>
            <p:cNvSpPr/>
            <p:nvPr/>
          </p:nvSpPr>
          <p:spPr>
            <a:xfrm>
              <a:off x="2545957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5" name="object 65"/>
            <p:cNvSpPr/>
            <p:nvPr/>
          </p:nvSpPr>
          <p:spPr>
            <a:xfrm>
              <a:off x="3058801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6" name="object 66"/>
            <p:cNvSpPr/>
            <p:nvPr/>
          </p:nvSpPr>
          <p:spPr>
            <a:xfrm>
              <a:off x="3058801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7" name="object 67"/>
            <p:cNvSpPr/>
            <p:nvPr/>
          </p:nvSpPr>
          <p:spPr>
            <a:xfrm>
              <a:off x="3573051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8" name="object 68"/>
            <p:cNvSpPr/>
            <p:nvPr/>
          </p:nvSpPr>
          <p:spPr>
            <a:xfrm>
              <a:off x="3573051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69" name="object 69"/>
            <p:cNvSpPr/>
            <p:nvPr/>
          </p:nvSpPr>
          <p:spPr>
            <a:xfrm>
              <a:off x="4085896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0" name="object 70"/>
            <p:cNvSpPr/>
            <p:nvPr/>
          </p:nvSpPr>
          <p:spPr>
            <a:xfrm>
              <a:off x="4085896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1" name="object 71"/>
            <p:cNvSpPr/>
            <p:nvPr/>
          </p:nvSpPr>
          <p:spPr>
            <a:xfrm>
              <a:off x="4598740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2" name="object 72"/>
            <p:cNvSpPr/>
            <p:nvPr/>
          </p:nvSpPr>
          <p:spPr>
            <a:xfrm>
              <a:off x="4598740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3" name="object 73"/>
            <p:cNvSpPr/>
            <p:nvPr/>
          </p:nvSpPr>
          <p:spPr>
            <a:xfrm>
              <a:off x="5111585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4" name="object 74"/>
            <p:cNvSpPr/>
            <p:nvPr/>
          </p:nvSpPr>
          <p:spPr>
            <a:xfrm>
              <a:off x="5111585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5" name="object 75"/>
            <p:cNvSpPr/>
            <p:nvPr/>
          </p:nvSpPr>
          <p:spPr>
            <a:xfrm>
              <a:off x="5625834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6" name="object 76"/>
            <p:cNvSpPr/>
            <p:nvPr/>
          </p:nvSpPr>
          <p:spPr>
            <a:xfrm>
              <a:off x="5625834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7" name="object 77"/>
            <p:cNvSpPr/>
            <p:nvPr/>
          </p:nvSpPr>
          <p:spPr>
            <a:xfrm>
              <a:off x="6138679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8" name="object 78"/>
            <p:cNvSpPr/>
            <p:nvPr/>
          </p:nvSpPr>
          <p:spPr>
            <a:xfrm>
              <a:off x="6138679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79" name="object 79"/>
            <p:cNvSpPr/>
            <p:nvPr/>
          </p:nvSpPr>
          <p:spPr>
            <a:xfrm>
              <a:off x="6651524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0" name="object 80"/>
            <p:cNvSpPr/>
            <p:nvPr/>
          </p:nvSpPr>
          <p:spPr>
            <a:xfrm>
              <a:off x="6651524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1" name="object 81"/>
            <p:cNvSpPr/>
            <p:nvPr/>
          </p:nvSpPr>
          <p:spPr>
            <a:xfrm>
              <a:off x="7164368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2" name="object 82"/>
            <p:cNvSpPr/>
            <p:nvPr/>
          </p:nvSpPr>
          <p:spPr>
            <a:xfrm>
              <a:off x="7164368" y="4114800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h="44450">
                  <a:moveTo>
                    <a:pt x="0" y="0"/>
                  </a:moveTo>
                  <a:lnTo>
                    <a:pt x="0" y="4445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pic>
        <p:nvPicPr>
          <p:cNvPr id="83" name="object 8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811625" y="2072520"/>
            <a:ext cx="131704" cy="132524"/>
          </a:xfrm>
          <a:prstGeom prst="rect">
            <a:avLst/>
          </a:prstGeom>
        </p:spPr>
      </p:pic>
      <p:grpSp>
        <p:nvGrpSpPr>
          <p:cNvPr id="84" name="object 84"/>
          <p:cNvGrpSpPr/>
          <p:nvPr/>
        </p:nvGrpSpPr>
        <p:grpSpPr>
          <a:xfrm>
            <a:off x="8135498" y="2611396"/>
            <a:ext cx="131704" cy="256822"/>
            <a:chOff x="5491461" y="1734117"/>
            <a:chExt cx="88900" cy="173355"/>
          </a:xfrm>
        </p:grpSpPr>
        <p:sp>
          <p:nvSpPr>
            <p:cNvPr id="85" name="object 85"/>
            <p:cNvSpPr/>
            <p:nvPr/>
          </p:nvSpPr>
          <p:spPr>
            <a:xfrm>
              <a:off x="5497811" y="17967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900" y="23519"/>
                  </a:lnTo>
                  <a:lnTo>
                    <a:pt x="0" y="38100"/>
                  </a:lnTo>
                  <a:lnTo>
                    <a:pt x="738" y="45567"/>
                  </a:lnTo>
                  <a:lnTo>
                    <a:pt x="30632" y="75461"/>
                  </a:lnTo>
                  <a:lnTo>
                    <a:pt x="38100" y="76200"/>
                  </a:lnTo>
                  <a:lnTo>
                    <a:pt x="45567" y="75461"/>
                  </a:lnTo>
                  <a:lnTo>
                    <a:pt x="75461" y="45567"/>
                  </a:lnTo>
                  <a:lnTo>
                    <a:pt x="76200" y="38100"/>
                  </a:lnTo>
                  <a:lnTo>
                    <a:pt x="75461" y="30632"/>
                  </a:lnTo>
                  <a:lnTo>
                    <a:pt x="45567" y="73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6" name="object 86"/>
            <p:cNvSpPr/>
            <p:nvPr/>
          </p:nvSpPr>
          <p:spPr>
            <a:xfrm>
              <a:off x="5497811" y="179679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76200"/>
                  </a:moveTo>
                  <a:lnTo>
                    <a:pt x="73299" y="52680"/>
                  </a:lnTo>
                  <a:lnTo>
                    <a:pt x="76200" y="38100"/>
                  </a:lnTo>
                  <a:lnTo>
                    <a:pt x="75461" y="30632"/>
                  </a:lnTo>
                  <a:lnTo>
                    <a:pt x="45567" y="738"/>
                  </a:lnTo>
                  <a:lnTo>
                    <a:pt x="38100" y="0"/>
                  </a:lnTo>
                  <a:lnTo>
                    <a:pt x="30632" y="738"/>
                  </a:lnTo>
                  <a:lnTo>
                    <a:pt x="738" y="30632"/>
                  </a:lnTo>
                  <a:lnTo>
                    <a:pt x="0" y="38100"/>
                  </a:lnTo>
                  <a:lnTo>
                    <a:pt x="738" y="45567"/>
                  </a:lnTo>
                  <a:lnTo>
                    <a:pt x="30632" y="75461"/>
                  </a:lnTo>
                  <a:lnTo>
                    <a:pt x="38100" y="7620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7" name="object 87"/>
            <p:cNvSpPr/>
            <p:nvPr/>
          </p:nvSpPr>
          <p:spPr>
            <a:xfrm>
              <a:off x="5497811" y="182478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2900" y="23519"/>
                  </a:lnTo>
                  <a:lnTo>
                    <a:pt x="0" y="38100"/>
                  </a:lnTo>
                  <a:lnTo>
                    <a:pt x="738" y="45567"/>
                  </a:lnTo>
                  <a:lnTo>
                    <a:pt x="30632" y="75461"/>
                  </a:lnTo>
                  <a:lnTo>
                    <a:pt x="38100" y="76200"/>
                  </a:lnTo>
                  <a:lnTo>
                    <a:pt x="45567" y="75461"/>
                  </a:lnTo>
                  <a:lnTo>
                    <a:pt x="75461" y="45567"/>
                  </a:lnTo>
                  <a:lnTo>
                    <a:pt x="76200" y="38100"/>
                  </a:lnTo>
                  <a:lnTo>
                    <a:pt x="75461" y="30632"/>
                  </a:lnTo>
                  <a:lnTo>
                    <a:pt x="45567" y="738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8" name="object 88"/>
            <p:cNvSpPr/>
            <p:nvPr/>
          </p:nvSpPr>
          <p:spPr>
            <a:xfrm>
              <a:off x="5497811" y="1824782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76200"/>
                  </a:moveTo>
                  <a:lnTo>
                    <a:pt x="73299" y="52680"/>
                  </a:lnTo>
                  <a:lnTo>
                    <a:pt x="76200" y="38100"/>
                  </a:lnTo>
                  <a:lnTo>
                    <a:pt x="75461" y="30632"/>
                  </a:lnTo>
                  <a:lnTo>
                    <a:pt x="45567" y="738"/>
                  </a:lnTo>
                  <a:lnTo>
                    <a:pt x="38100" y="0"/>
                  </a:lnTo>
                  <a:lnTo>
                    <a:pt x="30632" y="738"/>
                  </a:lnTo>
                  <a:lnTo>
                    <a:pt x="738" y="30632"/>
                  </a:lnTo>
                  <a:lnTo>
                    <a:pt x="0" y="38100"/>
                  </a:lnTo>
                  <a:lnTo>
                    <a:pt x="738" y="45567"/>
                  </a:lnTo>
                  <a:lnTo>
                    <a:pt x="30632" y="75461"/>
                  </a:lnTo>
                  <a:lnTo>
                    <a:pt x="38100" y="7620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89" name="object 89"/>
            <p:cNvSpPr/>
            <p:nvPr/>
          </p:nvSpPr>
          <p:spPr>
            <a:xfrm>
              <a:off x="5495001" y="173411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BF00BF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pic>
        <p:nvPicPr>
          <p:cNvPr id="90" name="object 9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44255" y="4308951"/>
            <a:ext cx="131704" cy="131704"/>
          </a:xfrm>
          <a:prstGeom prst="rect">
            <a:avLst/>
          </a:prstGeom>
        </p:spPr>
      </p:pic>
      <p:grpSp>
        <p:nvGrpSpPr>
          <p:cNvPr id="91" name="object 91"/>
          <p:cNvGrpSpPr/>
          <p:nvPr/>
        </p:nvGrpSpPr>
        <p:grpSpPr>
          <a:xfrm>
            <a:off x="4832061" y="3852470"/>
            <a:ext cx="131704" cy="486363"/>
            <a:chOff x="3261641" y="2571842"/>
            <a:chExt cx="88900" cy="328295"/>
          </a:xfrm>
        </p:grpSpPr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1641" y="2571842"/>
              <a:ext cx="88900" cy="8890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1641" y="2681570"/>
              <a:ext cx="88900" cy="88900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61641" y="2810694"/>
              <a:ext cx="88900" cy="88900"/>
            </a:xfrm>
            <a:prstGeom prst="rect">
              <a:avLst/>
            </a:prstGeom>
          </p:spPr>
        </p:pic>
      </p:grpSp>
      <p:pic>
        <p:nvPicPr>
          <p:cNvPr id="95" name="object 9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393610" y="3868891"/>
            <a:ext cx="131704" cy="176037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8393610" y="4249839"/>
            <a:ext cx="131704" cy="310444"/>
            <a:chOff x="5665687" y="2840066"/>
            <a:chExt cx="88900" cy="209550"/>
          </a:xfrm>
        </p:grpSpPr>
        <p:pic>
          <p:nvPicPr>
            <p:cNvPr id="97" name="object 9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65687" y="2840066"/>
              <a:ext cx="88900" cy="889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5687" y="2960323"/>
              <a:ext cx="88900" cy="88900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9646712" y="4437849"/>
            <a:ext cx="296333" cy="161807"/>
            <a:chOff x="6511530" y="2966973"/>
            <a:chExt cx="200025" cy="109220"/>
          </a:xfrm>
        </p:grpSpPr>
        <p:pic>
          <p:nvPicPr>
            <p:cNvPr id="100" name="object 10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1530" y="2986924"/>
              <a:ext cx="88900" cy="88900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22529" y="2966973"/>
              <a:ext cx="88900" cy="88900"/>
            </a:xfrm>
            <a:prstGeom prst="rect">
              <a:avLst/>
            </a:prstGeom>
          </p:spPr>
        </p:pic>
      </p:grpSp>
      <p:pic>
        <p:nvPicPr>
          <p:cNvPr id="102" name="object 10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778701" y="4537184"/>
            <a:ext cx="131704" cy="131704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83628" y="2045427"/>
            <a:ext cx="131704" cy="131704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25469" y="2335243"/>
            <a:ext cx="131704" cy="131704"/>
          </a:xfrm>
          <a:prstGeom prst="rect">
            <a:avLst/>
          </a:prstGeom>
        </p:spPr>
      </p:pic>
      <p:grpSp>
        <p:nvGrpSpPr>
          <p:cNvPr id="105" name="object 105"/>
          <p:cNvGrpSpPr/>
          <p:nvPr/>
        </p:nvGrpSpPr>
        <p:grpSpPr>
          <a:xfrm>
            <a:off x="2596464" y="5244902"/>
            <a:ext cx="131704" cy="483541"/>
            <a:chOff x="1752613" y="3511734"/>
            <a:chExt cx="88900" cy="326390"/>
          </a:xfrm>
        </p:grpSpPr>
        <p:pic>
          <p:nvPicPr>
            <p:cNvPr id="106" name="object 10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2613" y="3511734"/>
              <a:ext cx="88900" cy="10885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52613" y="3642521"/>
              <a:ext cx="88900" cy="195302"/>
            </a:xfrm>
            <a:prstGeom prst="rect">
              <a:avLst/>
            </a:prstGeom>
          </p:spPr>
        </p:pic>
      </p:grpSp>
      <p:pic>
        <p:nvPicPr>
          <p:cNvPr id="108" name="object 10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79130" y="5367232"/>
            <a:ext cx="131704" cy="131704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13241" y="5435376"/>
            <a:ext cx="131704" cy="131704"/>
          </a:xfrm>
          <a:prstGeom prst="rect">
            <a:avLst/>
          </a:prstGeom>
        </p:spPr>
      </p:pic>
      <p:pic>
        <p:nvPicPr>
          <p:cNvPr id="110" name="object 1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177129" y="5587264"/>
            <a:ext cx="131704" cy="131704"/>
          </a:xfrm>
          <a:prstGeom prst="rect">
            <a:avLst/>
          </a:prstGeom>
        </p:spPr>
      </p:pic>
      <p:pic>
        <p:nvPicPr>
          <p:cNvPr id="111" name="object 11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012686" y="5330287"/>
            <a:ext cx="131704" cy="162901"/>
          </a:xfrm>
          <a:prstGeom prst="rect">
            <a:avLst/>
          </a:prstGeom>
        </p:spPr>
      </p:pic>
      <p:pic>
        <p:nvPicPr>
          <p:cNvPr id="112" name="object 11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734136" y="5316331"/>
            <a:ext cx="131704" cy="155513"/>
          </a:xfrm>
          <a:prstGeom prst="rect">
            <a:avLst/>
          </a:prstGeom>
        </p:spPr>
      </p:pic>
      <p:sp>
        <p:nvSpPr>
          <p:cNvPr id="113" name="object 113"/>
          <p:cNvSpPr/>
          <p:nvPr/>
        </p:nvSpPr>
        <p:spPr>
          <a:xfrm>
            <a:off x="6292316" y="2611560"/>
            <a:ext cx="112889" cy="112889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F00BF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14" name="object 114"/>
          <p:cNvSpPr/>
          <p:nvPr/>
        </p:nvSpPr>
        <p:spPr>
          <a:xfrm>
            <a:off x="6542099" y="2717405"/>
            <a:ext cx="112889" cy="114770"/>
          </a:xfrm>
          <a:custGeom>
            <a:avLst/>
            <a:gdLst/>
            <a:ahLst/>
            <a:cxnLst/>
            <a:rect l="l" t="t" r="r" b="b"/>
            <a:pathLst>
              <a:path w="76200" h="77469">
                <a:moveTo>
                  <a:pt x="76200" y="0"/>
                </a:moveTo>
                <a:lnTo>
                  <a:pt x="0" y="0"/>
                </a:lnTo>
                <a:lnTo>
                  <a:pt x="0" y="1219"/>
                </a:lnTo>
                <a:lnTo>
                  <a:pt x="0" y="76200"/>
                </a:lnTo>
                <a:lnTo>
                  <a:pt x="0" y="77419"/>
                </a:lnTo>
                <a:lnTo>
                  <a:pt x="76200" y="77419"/>
                </a:lnTo>
                <a:lnTo>
                  <a:pt x="76200" y="76200"/>
                </a:lnTo>
                <a:lnTo>
                  <a:pt x="76200" y="1219"/>
                </a:lnTo>
                <a:lnTo>
                  <a:pt x="76200" y="0"/>
                </a:lnTo>
                <a:close/>
              </a:path>
            </a:pathLst>
          </a:custGeom>
          <a:solidFill>
            <a:srgbClr val="BF00BF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15" name="object 115"/>
          <p:cNvSpPr/>
          <p:nvPr/>
        </p:nvSpPr>
        <p:spPr>
          <a:xfrm>
            <a:off x="7195707" y="2672643"/>
            <a:ext cx="112889" cy="118533"/>
          </a:xfrm>
          <a:custGeom>
            <a:avLst/>
            <a:gdLst/>
            <a:ahLst/>
            <a:cxnLst/>
            <a:rect l="l" t="t" r="r" b="b"/>
            <a:pathLst>
              <a:path w="76200" h="80010">
                <a:moveTo>
                  <a:pt x="76200" y="0"/>
                </a:moveTo>
                <a:lnTo>
                  <a:pt x="0" y="0"/>
                </a:lnTo>
                <a:lnTo>
                  <a:pt x="0" y="3492"/>
                </a:lnTo>
                <a:lnTo>
                  <a:pt x="0" y="76200"/>
                </a:lnTo>
                <a:lnTo>
                  <a:pt x="0" y="79692"/>
                </a:lnTo>
                <a:lnTo>
                  <a:pt x="76200" y="79692"/>
                </a:lnTo>
                <a:lnTo>
                  <a:pt x="76200" y="76200"/>
                </a:lnTo>
                <a:lnTo>
                  <a:pt x="76200" y="3492"/>
                </a:lnTo>
                <a:lnTo>
                  <a:pt x="76200" y="0"/>
                </a:lnTo>
                <a:close/>
              </a:path>
            </a:pathLst>
          </a:custGeom>
          <a:solidFill>
            <a:srgbClr val="BF00BF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16" name="object 116"/>
          <p:cNvSpPr/>
          <p:nvPr/>
        </p:nvSpPr>
        <p:spPr>
          <a:xfrm>
            <a:off x="7520431" y="2510592"/>
            <a:ext cx="112889" cy="121356"/>
          </a:xfrm>
          <a:custGeom>
            <a:avLst/>
            <a:gdLst/>
            <a:ahLst/>
            <a:cxnLst/>
            <a:rect l="l" t="t" r="r" b="b"/>
            <a:pathLst>
              <a:path w="76200" h="81914">
                <a:moveTo>
                  <a:pt x="76200" y="0"/>
                </a:moveTo>
                <a:lnTo>
                  <a:pt x="0" y="0"/>
                </a:lnTo>
                <a:lnTo>
                  <a:pt x="0" y="5651"/>
                </a:lnTo>
                <a:lnTo>
                  <a:pt x="0" y="76200"/>
                </a:lnTo>
                <a:lnTo>
                  <a:pt x="0" y="81851"/>
                </a:lnTo>
                <a:lnTo>
                  <a:pt x="76200" y="81851"/>
                </a:lnTo>
                <a:lnTo>
                  <a:pt x="76200" y="76200"/>
                </a:lnTo>
                <a:lnTo>
                  <a:pt x="76200" y="5651"/>
                </a:lnTo>
                <a:lnTo>
                  <a:pt x="76200" y="0"/>
                </a:lnTo>
                <a:close/>
              </a:path>
            </a:pathLst>
          </a:custGeom>
          <a:solidFill>
            <a:srgbClr val="BF00BF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17" name="object 117"/>
          <p:cNvSpPr/>
          <p:nvPr/>
        </p:nvSpPr>
        <p:spPr>
          <a:xfrm>
            <a:off x="7603699" y="2738489"/>
            <a:ext cx="112889" cy="112889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BF00BF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18" name="object 118"/>
          <p:cNvSpPr/>
          <p:nvPr/>
        </p:nvSpPr>
        <p:spPr>
          <a:xfrm>
            <a:off x="7701524" y="5311347"/>
            <a:ext cx="112889" cy="126059"/>
          </a:xfrm>
          <a:custGeom>
            <a:avLst/>
            <a:gdLst/>
            <a:ahLst/>
            <a:cxnLst/>
            <a:rect l="l" t="t" r="r" b="b"/>
            <a:pathLst>
              <a:path w="76200" h="85089">
                <a:moveTo>
                  <a:pt x="76200" y="0"/>
                </a:moveTo>
                <a:lnTo>
                  <a:pt x="0" y="0"/>
                </a:lnTo>
                <a:lnTo>
                  <a:pt x="0" y="8585"/>
                </a:lnTo>
                <a:lnTo>
                  <a:pt x="0" y="76200"/>
                </a:lnTo>
                <a:lnTo>
                  <a:pt x="0" y="84785"/>
                </a:lnTo>
                <a:lnTo>
                  <a:pt x="76200" y="84785"/>
                </a:lnTo>
                <a:lnTo>
                  <a:pt x="76200" y="76200"/>
                </a:lnTo>
                <a:lnTo>
                  <a:pt x="76200" y="8585"/>
                </a:lnTo>
                <a:lnTo>
                  <a:pt x="7620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grpSp>
        <p:nvGrpSpPr>
          <p:cNvPr id="119" name="object 119"/>
          <p:cNvGrpSpPr/>
          <p:nvPr/>
        </p:nvGrpSpPr>
        <p:grpSpPr>
          <a:xfrm>
            <a:off x="4107677" y="4061171"/>
            <a:ext cx="131704" cy="179681"/>
            <a:chOff x="2772682" y="2712715"/>
            <a:chExt cx="88900" cy="121285"/>
          </a:xfrm>
        </p:grpSpPr>
        <p:sp>
          <p:nvSpPr>
            <p:cNvPr id="120" name="object 120"/>
            <p:cNvSpPr/>
            <p:nvPr/>
          </p:nvSpPr>
          <p:spPr>
            <a:xfrm>
              <a:off x="2779032" y="271906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200"/>
                  </a:moveTo>
                  <a:lnTo>
                    <a:pt x="76200" y="7620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79032" y="275774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22" name="object 122"/>
          <p:cNvSpPr/>
          <p:nvPr/>
        </p:nvSpPr>
        <p:spPr>
          <a:xfrm>
            <a:off x="6958413" y="4064678"/>
            <a:ext cx="112889" cy="232363"/>
          </a:xfrm>
          <a:custGeom>
            <a:avLst/>
            <a:gdLst/>
            <a:ahLst/>
            <a:cxnLst/>
            <a:rect l="l" t="t" r="r" b="b"/>
            <a:pathLst>
              <a:path w="76200" h="156844">
                <a:moveTo>
                  <a:pt x="76200" y="0"/>
                </a:moveTo>
                <a:lnTo>
                  <a:pt x="0" y="0"/>
                </a:lnTo>
                <a:lnTo>
                  <a:pt x="0" y="9423"/>
                </a:lnTo>
                <a:lnTo>
                  <a:pt x="0" y="76200"/>
                </a:lnTo>
                <a:lnTo>
                  <a:pt x="0" y="80352"/>
                </a:lnTo>
                <a:lnTo>
                  <a:pt x="0" y="85623"/>
                </a:lnTo>
                <a:lnTo>
                  <a:pt x="0" y="156552"/>
                </a:lnTo>
                <a:lnTo>
                  <a:pt x="76200" y="156552"/>
                </a:lnTo>
                <a:lnTo>
                  <a:pt x="76200" y="85623"/>
                </a:lnTo>
                <a:lnTo>
                  <a:pt x="76200" y="80352"/>
                </a:lnTo>
                <a:lnTo>
                  <a:pt x="76200" y="76200"/>
                </a:lnTo>
                <a:lnTo>
                  <a:pt x="76200" y="9423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23" name="object 123"/>
          <p:cNvSpPr/>
          <p:nvPr/>
        </p:nvSpPr>
        <p:spPr>
          <a:xfrm>
            <a:off x="9643628" y="4162203"/>
            <a:ext cx="112889" cy="112889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0" y="762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124" name="object 124"/>
          <p:cNvSpPr txBox="1"/>
          <p:nvPr/>
        </p:nvSpPr>
        <p:spPr>
          <a:xfrm>
            <a:off x="1232282" y="6182619"/>
            <a:ext cx="9639770" cy="548188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  <a:tabLst>
                <a:tab pos="779884" algn="l"/>
                <a:tab pos="1540010" algn="l"/>
                <a:tab pos="2300140" algn="l"/>
                <a:tab pos="3059327" algn="l"/>
                <a:tab pos="3821337" algn="l"/>
                <a:tab pos="4581465" algn="l"/>
                <a:tab pos="5340652" algn="l"/>
                <a:tab pos="6100780" algn="l"/>
                <a:tab pos="6862789" algn="l"/>
                <a:tab pos="7621977" algn="l"/>
                <a:tab pos="8382105" algn="l"/>
                <a:tab pos="9142233" algn="l"/>
              </a:tabLst>
            </a:pPr>
            <a:r>
              <a:rPr sz="1630" spc="-30" dirty="0">
                <a:latin typeface="DejaVu Sans"/>
                <a:cs typeface="DejaVu Sans"/>
              </a:rPr>
              <a:t>2012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2013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2014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2015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2016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2017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2018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2019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2020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2021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2022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30" dirty="0">
                <a:latin typeface="DejaVu Sans"/>
                <a:cs typeface="DejaVu Sans"/>
              </a:rPr>
              <a:t>2023</a:t>
            </a:r>
            <a:r>
              <a:rPr sz="1630" dirty="0">
                <a:latin typeface="DejaVu Sans"/>
                <a:cs typeface="DejaVu Sans"/>
              </a:rPr>
              <a:t>	</a:t>
            </a:r>
            <a:r>
              <a:rPr sz="1630" spc="-89" dirty="0">
                <a:latin typeface="DejaVu Sans"/>
                <a:cs typeface="DejaVu Sans"/>
              </a:rPr>
              <a:t>2024</a:t>
            </a:r>
            <a:endParaRPr sz="1630">
              <a:latin typeface="DejaVu Sans"/>
              <a:cs typeface="DejaVu Sans"/>
            </a:endParaRPr>
          </a:p>
          <a:p>
            <a:pPr marL="3874960">
              <a:spcBef>
                <a:spcPts val="30"/>
              </a:spcBef>
            </a:pPr>
            <a:r>
              <a:rPr sz="1778" spc="-104" dirty="0">
                <a:latin typeface="DejaVu Sans"/>
                <a:cs typeface="DejaVu Sans"/>
              </a:rPr>
              <a:t>Date</a:t>
            </a:r>
            <a:r>
              <a:rPr sz="1778" spc="-37" dirty="0">
                <a:latin typeface="DejaVu Sans"/>
                <a:cs typeface="DejaVu Sans"/>
              </a:rPr>
              <a:t> </a:t>
            </a:r>
            <a:r>
              <a:rPr sz="1778" spc="-74" dirty="0">
                <a:latin typeface="DejaVu Sans"/>
                <a:cs typeface="DejaVu Sans"/>
              </a:rPr>
              <a:t>of</a:t>
            </a:r>
            <a:r>
              <a:rPr sz="1778" spc="-30" dirty="0">
                <a:latin typeface="DejaVu Sans"/>
                <a:cs typeface="DejaVu Sans"/>
              </a:rPr>
              <a:t> </a:t>
            </a:r>
            <a:r>
              <a:rPr sz="1778" spc="-81" dirty="0">
                <a:latin typeface="DejaVu Sans"/>
                <a:cs typeface="DejaVu Sans"/>
              </a:rPr>
              <a:t>arXiv</a:t>
            </a:r>
            <a:r>
              <a:rPr sz="1778" spc="-30" dirty="0">
                <a:latin typeface="DejaVu Sans"/>
                <a:cs typeface="DejaVu Sans"/>
              </a:rPr>
              <a:t> </a:t>
            </a:r>
            <a:r>
              <a:rPr sz="1778" spc="-15" dirty="0">
                <a:latin typeface="DejaVu Sans"/>
                <a:cs typeface="DejaVu Sans"/>
              </a:rPr>
              <a:t>submission</a:t>
            </a:r>
            <a:endParaRPr sz="1778">
              <a:latin typeface="DejaVu Sans"/>
              <a:cs typeface="DejaVu Sans"/>
            </a:endParaRPr>
          </a:p>
        </p:txBody>
      </p:sp>
      <p:grpSp>
        <p:nvGrpSpPr>
          <p:cNvPr id="125" name="object 125"/>
          <p:cNvGrpSpPr/>
          <p:nvPr/>
        </p:nvGrpSpPr>
        <p:grpSpPr>
          <a:xfrm>
            <a:off x="780061" y="6130807"/>
            <a:ext cx="11241852" cy="15052"/>
            <a:chOff x="526541" y="4109720"/>
            <a:chExt cx="7588250" cy="10160"/>
          </a:xfrm>
        </p:grpSpPr>
        <p:sp>
          <p:nvSpPr>
            <p:cNvPr id="126" name="object 126"/>
            <p:cNvSpPr/>
            <p:nvPr/>
          </p:nvSpPr>
          <p:spPr>
            <a:xfrm>
              <a:off x="531621" y="411480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31621" y="411480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065008" y="411480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065008" y="411480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30" name="object 130"/>
          <p:cNvSpPr txBox="1"/>
          <p:nvPr/>
        </p:nvSpPr>
        <p:spPr>
          <a:xfrm>
            <a:off x="403648" y="5979477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2.0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31" name="object 131"/>
          <p:cNvGrpSpPr/>
          <p:nvPr/>
        </p:nvGrpSpPr>
        <p:grpSpPr>
          <a:xfrm>
            <a:off x="780061" y="5720302"/>
            <a:ext cx="11241852" cy="15052"/>
            <a:chOff x="526541" y="3832629"/>
            <a:chExt cx="7588250" cy="10160"/>
          </a:xfrm>
        </p:grpSpPr>
        <p:sp>
          <p:nvSpPr>
            <p:cNvPr id="132" name="object 132"/>
            <p:cNvSpPr/>
            <p:nvPr/>
          </p:nvSpPr>
          <p:spPr>
            <a:xfrm>
              <a:off x="531621" y="38377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31621" y="38377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065008" y="38377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065008" y="383770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36" name="object 136"/>
          <p:cNvSpPr txBox="1"/>
          <p:nvPr/>
        </p:nvSpPr>
        <p:spPr>
          <a:xfrm>
            <a:off x="403648" y="5568972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2.5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37" name="object 137"/>
          <p:cNvGrpSpPr/>
          <p:nvPr/>
        </p:nvGrpSpPr>
        <p:grpSpPr>
          <a:xfrm>
            <a:off x="780061" y="5309797"/>
            <a:ext cx="11241852" cy="15052"/>
            <a:chOff x="526541" y="3555538"/>
            <a:chExt cx="7588250" cy="10160"/>
          </a:xfrm>
        </p:grpSpPr>
        <p:sp>
          <p:nvSpPr>
            <p:cNvPr id="138" name="object 138"/>
            <p:cNvSpPr/>
            <p:nvPr/>
          </p:nvSpPr>
          <p:spPr>
            <a:xfrm>
              <a:off x="531621" y="356061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39" name="object 139"/>
            <p:cNvSpPr/>
            <p:nvPr/>
          </p:nvSpPr>
          <p:spPr>
            <a:xfrm>
              <a:off x="531621" y="356061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065008" y="356061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065008" y="356061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403648" y="5158467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3.0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43" name="object 143"/>
          <p:cNvGrpSpPr/>
          <p:nvPr/>
        </p:nvGrpSpPr>
        <p:grpSpPr>
          <a:xfrm>
            <a:off x="780061" y="4899292"/>
            <a:ext cx="11241852" cy="15052"/>
            <a:chOff x="526541" y="3278447"/>
            <a:chExt cx="7588250" cy="10160"/>
          </a:xfrm>
        </p:grpSpPr>
        <p:sp>
          <p:nvSpPr>
            <p:cNvPr id="144" name="object 144"/>
            <p:cNvSpPr/>
            <p:nvPr/>
          </p:nvSpPr>
          <p:spPr>
            <a:xfrm>
              <a:off x="531621" y="328352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31621" y="328352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065008" y="328352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065008" y="3283527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48" name="object 148"/>
          <p:cNvSpPr txBox="1"/>
          <p:nvPr/>
        </p:nvSpPr>
        <p:spPr>
          <a:xfrm>
            <a:off x="403648" y="4747961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3.5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49" name="object 149"/>
          <p:cNvGrpSpPr/>
          <p:nvPr/>
        </p:nvGrpSpPr>
        <p:grpSpPr>
          <a:xfrm>
            <a:off x="780061" y="4488787"/>
            <a:ext cx="11241852" cy="15052"/>
            <a:chOff x="526541" y="3001356"/>
            <a:chExt cx="7588250" cy="10160"/>
          </a:xfrm>
        </p:grpSpPr>
        <p:sp>
          <p:nvSpPr>
            <p:cNvPr id="150" name="object 150"/>
            <p:cNvSpPr/>
            <p:nvPr/>
          </p:nvSpPr>
          <p:spPr>
            <a:xfrm>
              <a:off x="531621" y="300643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31621" y="300643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65008" y="300643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065008" y="3006436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54" name="object 154"/>
          <p:cNvSpPr txBox="1"/>
          <p:nvPr/>
        </p:nvSpPr>
        <p:spPr>
          <a:xfrm>
            <a:off x="403648" y="4337456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4.0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55" name="object 155"/>
          <p:cNvGrpSpPr/>
          <p:nvPr/>
        </p:nvGrpSpPr>
        <p:grpSpPr>
          <a:xfrm>
            <a:off x="780061" y="4078281"/>
            <a:ext cx="11241852" cy="15052"/>
            <a:chOff x="526541" y="2724265"/>
            <a:chExt cx="7588250" cy="10160"/>
          </a:xfrm>
        </p:grpSpPr>
        <p:sp>
          <p:nvSpPr>
            <p:cNvPr id="156" name="object 156"/>
            <p:cNvSpPr/>
            <p:nvPr/>
          </p:nvSpPr>
          <p:spPr>
            <a:xfrm>
              <a:off x="531621" y="272934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31621" y="272934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065008" y="272934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065008" y="2729345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60" name="object 160"/>
          <p:cNvSpPr txBox="1"/>
          <p:nvPr/>
        </p:nvSpPr>
        <p:spPr>
          <a:xfrm>
            <a:off x="403648" y="3926951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4.5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61" name="object 161"/>
          <p:cNvGrpSpPr/>
          <p:nvPr/>
        </p:nvGrpSpPr>
        <p:grpSpPr>
          <a:xfrm>
            <a:off x="780061" y="3667776"/>
            <a:ext cx="11241852" cy="15052"/>
            <a:chOff x="526541" y="2447174"/>
            <a:chExt cx="7588250" cy="10160"/>
          </a:xfrm>
        </p:grpSpPr>
        <p:sp>
          <p:nvSpPr>
            <p:cNvPr id="162" name="object 162"/>
            <p:cNvSpPr/>
            <p:nvPr/>
          </p:nvSpPr>
          <p:spPr>
            <a:xfrm>
              <a:off x="531621" y="2452254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31621" y="2452254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065008" y="2452254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065008" y="2452254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66" name="object 166"/>
          <p:cNvSpPr txBox="1"/>
          <p:nvPr/>
        </p:nvSpPr>
        <p:spPr>
          <a:xfrm>
            <a:off x="403648" y="3516446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5.0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67" name="object 167"/>
          <p:cNvGrpSpPr/>
          <p:nvPr/>
        </p:nvGrpSpPr>
        <p:grpSpPr>
          <a:xfrm>
            <a:off x="780061" y="3257271"/>
            <a:ext cx="11241852" cy="15052"/>
            <a:chOff x="526541" y="2170083"/>
            <a:chExt cx="7588250" cy="10160"/>
          </a:xfrm>
        </p:grpSpPr>
        <p:sp>
          <p:nvSpPr>
            <p:cNvPr id="168" name="object 168"/>
            <p:cNvSpPr/>
            <p:nvPr/>
          </p:nvSpPr>
          <p:spPr>
            <a:xfrm>
              <a:off x="531621" y="21751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31621" y="21751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065008" y="21751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065008" y="2175163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403648" y="3105941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5.5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780061" y="2846766"/>
            <a:ext cx="11241852" cy="15052"/>
            <a:chOff x="526541" y="1892992"/>
            <a:chExt cx="7588250" cy="10160"/>
          </a:xfrm>
        </p:grpSpPr>
        <p:sp>
          <p:nvSpPr>
            <p:cNvPr id="174" name="object 174"/>
            <p:cNvSpPr/>
            <p:nvPr/>
          </p:nvSpPr>
          <p:spPr>
            <a:xfrm>
              <a:off x="531621" y="189807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75" name="object 175"/>
            <p:cNvSpPr/>
            <p:nvPr/>
          </p:nvSpPr>
          <p:spPr>
            <a:xfrm>
              <a:off x="531621" y="189807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065008" y="189807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065008" y="1898072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78" name="object 178"/>
          <p:cNvSpPr txBox="1"/>
          <p:nvPr/>
        </p:nvSpPr>
        <p:spPr>
          <a:xfrm>
            <a:off x="403648" y="2695435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6.0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780061" y="2436261"/>
            <a:ext cx="11241852" cy="15052"/>
            <a:chOff x="526541" y="1615901"/>
            <a:chExt cx="7588250" cy="10160"/>
          </a:xfrm>
        </p:grpSpPr>
        <p:sp>
          <p:nvSpPr>
            <p:cNvPr id="180" name="object 180"/>
            <p:cNvSpPr/>
            <p:nvPr/>
          </p:nvSpPr>
          <p:spPr>
            <a:xfrm>
              <a:off x="531621" y="162098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81" name="object 181"/>
            <p:cNvSpPr/>
            <p:nvPr/>
          </p:nvSpPr>
          <p:spPr>
            <a:xfrm>
              <a:off x="531621" y="162098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065008" y="162098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065008" y="1620981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403648" y="2284932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6.5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85" name="object 185"/>
          <p:cNvGrpSpPr/>
          <p:nvPr/>
        </p:nvGrpSpPr>
        <p:grpSpPr>
          <a:xfrm>
            <a:off x="780061" y="2025755"/>
            <a:ext cx="11241852" cy="15052"/>
            <a:chOff x="526541" y="1338810"/>
            <a:chExt cx="7588250" cy="10160"/>
          </a:xfrm>
        </p:grpSpPr>
        <p:sp>
          <p:nvSpPr>
            <p:cNvPr id="186" name="object 186"/>
            <p:cNvSpPr/>
            <p:nvPr/>
          </p:nvSpPr>
          <p:spPr>
            <a:xfrm>
              <a:off x="531621" y="134389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31621" y="134389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88" name="object 188"/>
            <p:cNvSpPr/>
            <p:nvPr/>
          </p:nvSpPr>
          <p:spPr>
            <a:xfrm>
              <a:off x="8065008" y="134389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89" name="object 189"/>
            <p:cNvSpPr/>
            <p:nvPr/>
          </p:nvSpPr>
          <p:spPr>
            <a:xfrm>
              <a:off x="8065008" y="1343890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403648" y="1874427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7.0</a:t>
            </a:r>
            <a:endParaRPr sz="1630">
              <a:latin typeface="DejaVu Sans"/>
              <a:cs typeface="DejaVu Sans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780061" y="1615250"/>
            <a:ext cx="11241852" cy="15052"/>
            <a:chOff x="526541" y="1061719"/>
            <a:chExt cx="7588250" cy="10160"/>
          </a:xfrm>
        </p:grpSpPr>
        <p:sp>
          <p:nvSpPr>
            <p:cNvPr id="192" name="object 192"/>
            <p:cNvSpPr/>
            <p:nvPr/>
          </p:nvSpPr>
          <p:spPr>
            <a:xfrm>
              <a:off x="531621" y="106679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93" name="object 193"/>
            <p:cNvSpPr/>
            <p:nvPr/>
          </p:nvSpPr>
          <p:spPr>
            <a:xfrm>
              <a:off x="531621" y="106679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065008" y="106679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4445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195" name="object 195"/>
            <p:cNvSpPr/>
            <p:nvPr/>
          </p:nvSpPr>
          <p:spPr>
            <a:xfrm>
              <a:off x="8065008" y="1066799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44450">
                  <a:moveTo>
                    <a:pt x="0" y="0"/>
                  </a:moveTo>
                  <a:lnTo>
                    <a:pt x="44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403648" y="1463921"/>
            <a:ext cx="336784" cy="274587"/>
          </a:xfrm>
          <a:prstGeom prst="rect">
            <a:avLst/>
          </a:prstGeom>
        </p:spPr>
        <p:txBody>
          <a:bodyPr vert="horz" wrap="square" lIns="0" tIns="23519" rIns="0" bIns="0" rtlCol="0">
            <a:spAutoFit/>
          </a:bodyPr>
          <a:lstStyle/>
          <a:p>
            <a:pPr marL="18815">
              <a:spcBef>
                <a:spcPts val="185"/>
              </a:spcBef>
            </a:pPr>
            <a:r>
              <a:rPr sz="1630" spc="-67" dirty="0">
                <a:latin typeface="DejaVu Sans"/>
                <a:cs typeface="DejaVu Sans"/>
              </a:rPr>
              <a:t>7.5</a:t>
            </a:r>
            <a:endParaRPr sz="1630">
              <a:latin typeface="DejaVu Sans"/>
              <a:cs typeface="DejaVu Sans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94842" y="3136383"/>
            <a:ext cx="256480" cy="1507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8815">
              <a:lnSpc>
                <a:spcPts val="1993"/>
              </a:lnSpc>
            </a:pPr>
            <a:r>
              <a:rPr sz="1778" spc="-111" dirty="0">
                <a:latin typeface="DejaVu Sans"/>
                <a:cs typeface="DejaVu Sans"/>
              </a:rPr>
              <a:t>Mass</a:t>
            </a:r>
            <a:r>
              <a:rPr sz="1778" spc="-30" dirty="0">
                <a:latin typeface="DejaVu Sans"/>
                <a:cs typeface="DejaVu Sans"/>
              </a:rPr>
              <a:t> </a:t>
            </a:r>
            <a:r>
              <a:rPr sz="1778" spc="-59" dirty="0">
                <a:latin typeface="DejaVu Sans"/>
                <a:cs typeface="DejaVu Sans"/>
              </a:rPr>
              <a:t>[GeV/</a:t>
            </a:r>
            <a:r>
              <a:rPr sz="1778" i="1" spc="-59" dirty="0">
                <a:latin typeface="DejaVu Sans"/>
                <a:cs typeface="DejaVu Sans"/>
              </a:rPr>
              <a:t>c</a:t>
            </a:r>
            <a:r>
              <a:rPr sz="1889" spc="-89" baseline="26143" dirty="0">
                <a:latin typeface="DejaVu Sans"/>
                <a:cs typeface="DejaVu Sans"/>
              </a:rPr>
              <a:t>2</a:t>
            </a:r>
            <a:r>
              <a:rPr sz="1778" spc="-59" dirty="0">
                <a:latin typeface="DejaVu Sans"/>
                <a:cs typeface="DejaVu Sans"/>
              </a:rPr>
              <a:t>]</a:t>
            </a:r>
            <a:endParaRPr sz="1778">
              <a:latin typeface="DejaVu Sans"/>
              <a:cs typeface="DejaVu Sans"/>
            </a:endParaRPr>
          </a:p>
        </p:txBody>
      </p:sp>
      <p:grpSp>
        <p:nvGrpSpPr>
          <p:cNvPr id="198" name="object 198"/>
          <p:cNvGrpSpPr/>
          <p:nvPr/>
        </p:nvGrpSpPr>
        <p:grpSpPr>
          <a:xfrm>
            <a:off x="728381" y="1563510"/>
            <a:ext cx="11345333" cy="4582348"/>
            <a:chOff x="491657" y="1026794"/>
            <a:chExt cx="7658100" cy="3093085"/>
          </a:xfrm>
        </p:grpSpPr>
        <p:sp>
          <p:nvSpPr>
            <p:cNvPr id="199" name="object 199"/>
            <p:cNvSpPr/>
            <p:nvPr/>
          </p:nvSpPr>
          <p:spPr>
            <a:xfrm>
              <a:off x="501182" y="1036319"/>
              <a:ext cx="7639050" cy="60960"/>
            </a:xfrm>
            <a:custGeom>
              <a:avLst/>
              <a:gdLst/>
              <a:ahLst/>
              <a:cxnLst/>
              <a:rect l="l" t="t" r="r" b="b"/>
              <a:pathLst>
                <a:path w="7639050" h="60959">
                  <a:moveTo>
                    <a:pt x="0" y="60959"/>
                  </a:moveTo>
                  <a:lnTo>
                    <a:pt x="149778" y="0"/>
                  </a:lnTo>
                </a:path>
                <a:path w="7639050" h="60959">
                  <a:moveTo>
                    <a:pt x="7488935" y="60959"/>
                  </a:moveTo>
                  <a:lnTo>
                    <a:pt x="7638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00" name="object 200"/>
            <p:cNvSpPr/>
            <p:nvPr/>
          </p:nvSpPr>
          <p:spPr>
            <a:xfrm>
              <a:off x="576071" y="1066799"/>
              <a:ext cx="7489190" cy="3048000"/>
            </a:xfrm>
            <a:custGeom>
              <a:avLst/>
              <a:gdLst/>
              <a:ahLst/>
              <a:cxnLst/>
              <a:rect l="l" t="t" r="r" b="b"/>
              <a:pathLst>
                <a:path w="7489190" h="3048000">
                  <a:moveTo>
                    <a:pt x="0" y="3048000"/>
                  </a:moveTo>
                  <a:lnTo>
                    <a:pt x="0" y="0"/>
                  </a:lnTo>
                </a:path>
                <a:path w="7489190" h="3048000">
                  <a:moveTo>
                    <a:pt x="7488935" y="3048000"/>
                  </a:moveTo>
                  <a:lnTo>
                    <a:pt x="7488935" y="0"/>
                  </a:lnTo>
                </a:path>
                <a:path w="7489190" h="3048000">
                  <a:moveTo>
                    <a:pt x="0" y="3048000"/>
                  </a:moveTo>
                  <a:lnTo>
                    <a:pt x="7488935" y="304800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667"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784437" y="2999673"/>
              <a:ext cx="55880" cy="67310"/>
            </a:xfrm>
            <a:custGeom>
              <a:avLst/>
              <a:gdLst/>
              <a:ahLst/>
              <a:cxnLst/>
              <a:rect l="l" t="t" r="r" b="b"/>
              <a:pathLst>
                <a:path w="55879" h="67310">
                  <a:moveTo>
                    <a:pt x="55562" y="0"/>
                  </a:moveTo>
                  <a:lnTo>
                    <a:pt x="47472" y="0"/>
                  </a:lnTo>
                  <a:lnTo>
                    <a:pt x="42138" y="27825"/>
                  </a:lnTo>
                  <a:lnTo>
                    <a:pt x="41071" y="32981"/>
                  </a:lnTo>
                  <a:lnTo>
                    <a:pt x="39116" y="36715"/>
                  </a:lnTo>
                  <a:lnTo>
                    <a:pt x="36271" y="39116"/>
                  </a:lnTo>
                  <a:lnTo>
                    <a:pt x="33959" y="41071"/>
                  </a:lnTo>
                  <a:lnTo>
                    <a:pt x="30848" y="42227"/>
                  </a:lnTo>
                  <a:lnTo>
                    <a:pt x="27025" y="42583"/>
                  </a:lnTo>
                  <a:lnTo>
                    <a:pt x="35204" y="0"/>
                  </a:lnTo>
                  <a:lnTo>
                    <a:pt x="27292" y="0"/>
                  </a:lnTo>
                  <a:lnTo>
                    <a:pt x="19024" y="42583"/>
                  </a:lnTo>
                  <a:lnTo>
                    <a:pt x="15468" y="42227"/>
                  </a:lnTo>
                  <a:lnTo>
                    <a:pt x="12890" y="41071"/>
                  </a:lnTo>
                  <a:lnTo>
                    <a:pt x="11112" y="39116"/>
                  </a:lnTo>
                  <a:lnTo>
                    <a:pt x="9067" y="36982"/>
                  </a:lnTo>
                  <a:lnTo>
                    <a:pt x="8534" y="33248"/>
                  </a:lnTo>
                  <a:lnTo>
                    <a:pt x="9601" y="27914"/>
                  </a:lnTo>
                  <a:lnTo>
                    <a:pt x="15024" y="0"/>
                  </a:lnTo>
                  <a:lnTo>
                    <a:pt x="6934" y="0"/>
                  </a:lnTo>
                  <a:lnTo>
                    <a:pt x="1422" y="28181"/>
                  </a:lnTo>
                  <a:lnTo>
                    <a:pt x="0" y="35293"/>
                  </a:lnTo>
                  <a:lnTo>
                    <a:pt x="889" y="40538"/>
                  </a:lnTo>
                  <a:lnTo>
                    <a:pt x="4089" y="43916"/>
                  </a:lnTo>
                  <a:lnTo>
                    <a:pt x="6578" y="46761"/>
                  </a:lnTo>
                  <a:lnTo>
                    <a:pt x="11112" y="48628"/>
                  </a:lnTo>
                  <a:lnTo>
                    <a:pt x="17691" y="49606"/>
                  </a:lnTo>
                  <a:lnTo>
                    <a:pt x="14224" y="67030"/>
                  </a:lnTo>
                  <a:lnTo>
                    <a:pt x="22225" y="67030"/>
                  </a:lnTo>
                  <a:lnTo>
                    <a:pt x="25603" y="49606"/>
                  </a:lnTo>
                  <a:lnTo>
                    <a:pt x="32181" y="48628"/>
                  </a:lnTo>
                  <a:lnTo>
                    <a:pt x="37426" y="46761"/>
                  </a:lnTo>
                  <a:lnTo>
                    <a:pt x="41427" y="43827"/>
                  </a:lnTo>
                  <a:lnTo>
                    <a:pt x="45783" y="40716"/>
                  </a:lnTo>
                  <a:lnTo>
                    <a:pt x="48717" y="35471"/>
                  </a:lnTo>
                  <a:lnTo>
                    <a:pt x="50139" y="28181"/>
                  </a:lnTo>
                  <a:lnTo>
                    <a:pt x="55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667"/>
            </a:p>
          </p:txBody>
        </p:sp>
      </p:grpSp>
      <p:sp>
        <p:nvSpPr>
          <p:cNvPr id="202" name="object 202"/>
          <p:cNvSpPr txBox="1"/>
          <p:nvPr/>
        </p:nvSpPr>
        <p:spPr>
          <a:xfrm>
            <a:off x="3426006" y="1937321"/>
            <a:ext cx="527756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B</a:t>
            </a: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(2</a:t>
            </a:r>
            <a:r>
              <a:rPr sz="1111" i="1" spc="-15" dirty="0">
                <a:latin typeface="DejaVu Sans"/>
                <a:cs typeface="DejaVu Sans"/>
              </a:rPr>
              <a:t>S</a:t>
            </a:r>
            <a:r>
              <a:rPr sz="1111" spc="-15" dirty="0">
                <a:latin typeface="DejaVu Sans"/>
                <a:cs typeface="DejaVu Sans"/>
              </a:rPr>
              <a:t>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3867725" y="1931314"/>
            <a:ext cx="115711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+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3886032" y="2645949"/>
            <a:ext cx="849489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67" dirty="0">
                <a:latin typeface="DejaVu Sans"/>
                <a:cs typeface="DejaVu Sans"/>
              </a:rPr>
              <a:t>B</a:t>
            </a:r>
            <a:r>
              <a:rPr sz="1222" i="1" spc="-99" baseline="-10101" dirty="0">
                <a:latin typeface="DejaVu Sans"/>
                <a:cs typeface="DejaVu Sans"/>
              </a:rPr>
              <a:t>J</a:t>
            </a:r>
            <a:r>
              <a:rPr sz="1111" spc="-67" dirty="0">
                <a:latin typeface="DejaVu Sans"/>
                <a:cs typeface="DejaVu Sans"/>
              </a:rPr>
              <a:t>(5970)</a:t>
            </a:r>
            <a:r>
              <a:rPr sz="1222" spc="-99" baseline="25252" dirty="0">
                <a:latin typeface="DejaVu Sans"/>
                <a:cs typeface="DejaVu Sans"/>
              </a:rPr>
              <a:t>+,</a:t>
            </a:r>
            <a:r>
              <a:rPr sz="1222" spc="22" baseline="25252" dirty="0">
                <a:latin typeface="DejaVu Sans"/>
                <a:cs typeface="DejaVu Sans"/>
              </a:rPr>
              <a:t> </a:t>
            </a:r>
            <a:r>
              <a:rPr sz="1222" spc="-111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014016" y="2907368"/>
            <a:ext cx="64911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J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3886032" y="2841348"/>
            <a:ext cx="857015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59" dirty="0">
                <a:latin typeface="DejaVu Sans"/>
                <a:cs typeface="DejaVu Sans"/>
              </a:rPr>
              <a:t>B</a:t>
            </a:r>
            <a:r>
              <a:rPr sz="1111" i="1" spc="-30" dirty="0">
                <a:latin typeface="DejaVu Sans"/>
                <a:cs typeface="DejaVu Sans"/>
              </a:rPr>
              <a:t> </a:t>
            </a:r>
            <a:r>
              <a:rPr sz="1111" spc="-67" dirty="0">
                <a:latin typeface="DejaVu Sans"/>
                <a:cs typeface="DejaVu Sans"/>
              </a:rPr>
              <a:t>(5840)</a:t>
            </a:r>
            <a:r>
              <a:rPr sz="1222" spc="-99" baseline="25252" dirty="0">
                <a:latin typeface="DejaVu Sans"/>
                <a:cs typeface="DejaVu Sans"/>
              </a:rPr>
              <a:t>+,</a:t>
            </a:r>
            <a:r>
              <a:rPr sz="1222" spc="-111" baseline="25252" dirty="0">
                <a:latin typeface="DejaVu Sans"/>
                <a:cs typeface="DejaVu Sans"/>
              </a:rPr>
              <a:t> 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6910540" y="1886515"/>
            <a:ext cx="599252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B</a:t>
            </a:r>
            <a:r>
              <a:rPr sz="1222" spc="-22" baseline="25252" dirty="0">
                <a:latin typeface="DejaVu Sans"/>
                <a:cs typeface="DejaVu Sans"/>
              </a:rPr>
              <a:t>*</a:t>
            </a:r>
            <a:r>
              <a:rPr sz="1111" spc="-15" dirty="0">
                <a:latin typeface="DejaVu Sans"/>
                <a:cs typeface="DejaVu Sans"/>
              </a:rPr>
              <a:t>(2</a:t>
            </a:r>
            <a:r>
              <a:rPr sz="1111" i="1" spc="-15" dirty="0">
                <a:latin typeface="DejaVu Sans"/>
                <a:cs typeface="DejaVu Sans"/>
              </a:rPr>
              <a:t>S</a:t>
            </a:r>
            <a:r>
              <a:rPr sz="1111" spc="-15" dirty="0">
                <a:latin typeface="DejaVu Sans"/>
                <a:cs typeface="DejaVu Sans"/>
              </a:rPr>
              <a:t>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7866984" y="2914383"/>
            <a:ext cx="86547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s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7866984" y="3082281"/>
            <a:ext cx="86547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s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7739002" y="3001856"/>
            <a:ext cx="79680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59" dirty="0">
                <a:latin typeface="DejaVu Sans"/>
                <a:cs typeface="DejaVu Sans"/>
              </a:rPr>
              <a:t>B</a:t>
            </a:r>
            <a:r>
              <a:rPr sz="1111" i="1" spc="-133" dirty="0">
                <a:latin typeface="DejaVu Sans"/>
                <a:cs typeface="DejaVu Sans"/>
              </a:rPr>
              <a:t> </a:t>
            </a:r>
            <a:r>
              <a:rPr sz="1222" spc="-89" baseline="25252" dirty="0">
                <a:latin typeface="DejaVu Sans"/>
                <a:cs typeface="DejaVu Sans"/>
              </a:rPr>
              <a:t>*</a:t>
            </a:r>
            <a:r>
              <a:rPr sz="1222" spc="-121" baseline="25252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(6063)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0973747" y="4406839"/>
            <a:ext cx="688622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h</a:t>
            </a: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(4000)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11089319" y="4318096"/>
            <a:ext cx="1476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37" dirty="0">
                <a:latin typeface="DejaVu Sans"/>
                <a:cs typeface="DejaVu Sans"/>
              </a:rPr>
              <a:t>c</a:t>
            </a:r>
            <a:r>
              <a:rPr sz="815" spc="-37" dirty="0">
                <a:latin typeface="DejaVu Sans"/>
                <a:cs typeface="DejaVu Sans"/>
              </a:rPr>
              <a:t>1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1202262" y="4252079"/>
            <a:ext cx="476015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815">
              <a:spcBef>
                <a:spcPts val="200"/>
              </a:spcBef>
            </a:pPr>
            <a:r>
              <a:rPr sz="1111" spc="-37" dirty="0">
                <a:latin typeface="DejaVu Sans"/>
                <a:cs typeface="DejaVu Sans"/>
              </a:rPr>
              <a:t>(4010)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11024527" y="4346886"/>
            <a:ext cx="88430" cy="99719"/>
          </a:xfrm>
          <a:custGeom>
            <a:avLst/>
            <a:gdLst/>
            <a:ahLst/>
            <a:cxnLst/>
            <a:rect l="l" t="t" r="r" b="b"/>
            <a:pathLst>
              <a:path w="59690" h="67310">
                <a:moveTo>
                  <a:pt x="59118" y="0"/>
                </a:moveTo>
                <a:lnTo>
                  <a:pt x="49695" y="0"/>
                </a:lnTo>
                <a:lnTo>
                  <a:pt x="31648" y="24269"/>
                </a:lnTo>
                <a:lnTo>
                  <a:pt x="28448" y="7645"/>
                </a:lnTo>
                <a:lnTo>
                  <a:pt x="27559" y="2844"/>
                </a:lnTo>
                <a:lnTo>
                  <a:pt x="23380" y="355"/>
                </a:lnTo>
                <a:lnTo>
                  <a:pt x="15913" y="88"/>
                </a:lnTo>
                <a:lnTo>
                  <a:pt x="12890" y="0"/>
                </a:lnTo>
                <a:lnTo>
                  <a:pt x="11557" y="6845"/>
                </a:lnTo>
                <a:lnTo>
                  <a:pt x="18135" y="6845"/>
                </a:lnTo>
                <a:lnTo>
                  <a:pt x="20713" y="8712"/>
                </a:lnTo>
                <a:lnTo>
                  <a:pt x="21424" y="12357"/>
                </a:lnTo>
                <a:lnTo>
                  <a:pt x="25425" y="32804"/>
                </a:lnTo>
                <a:lnTo>
                  <a:pt x="0" y="67030"/>
                </a:lnTo>
                <a:lnTo>
                  <a:pt x="9334" y="67030"/>
                </a:lnTo>
                <a:lnTo>
                  <a:pt x="27292" y="42849"/>
                </a:lnTo>
                <a:lnTo>
                  <a:pt x="30492" y="59385"/>
                </a:lnTo>
                <a:lnTo>
                  <a:pt x="31381" y="64185"/>
                </a:lnTo>
                <a:lnTo>
                  <a:pt x="35560" y="66763"/>
                </a:lnTo>
                <a:lnTo>
                  <a:pt x="43027" y="66941"/>
                </a:lnTo>
                <a:lnTo>
                  <a:pt x="46139" y="67030"/>
                </a:lnTo>
                <a:lnTo>
                  <a:pt x="47383" y="60185"/>
                </a:lnTo>
                <a:lnTo>
                  <a:pt x="40805" y="60185"/>
                </a:lnTo>
                <a:lnTo>
                  <a:pt x="38227" y="58318"/>
                </a:lnTo>
                <a:lnTo>
                  <a:pt x="37515" y="54673"/>
                </a:lnTo>
                <a:lnTo>
                  <a:pt x="33604" y="34315"/>
                </a:lnTo>
                <a:lnTo>
                  <a:pt x="59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15" name="object 215"/>
          <p:cNvSpPr txBox="1"/>
          <p:nvPr/>
        </p:nvSpPr>
        <p:spPr>
          <a:xfrm>
            <a:off x="2880798" y="4140832"/>
            <a:ext cx="566326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815">
              <a:spcBef>
                <a:spcPts val="200"/>
              </a:spcBef>
            </a:pPr>
            <a:r>
              <a:rPr sz="1111" i="1" spc="-37" dirty="0">
                <a:latin typeface="DejaVu Sans"/>
                <a:cs typeface="DejaVu Sans"/>
              </a:rPr>
              <a:t>X</a:t>
            </a:r>
            <a:r>
              <a:rPr sz="1111" spc="-37" dirty="0">
                <a:latin typeface="DejaVu Sans"/>
                <a:cs typeface="DejaVu Sans"/>
              </a:rPr>
              <a:t>(4140)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4968604" y="3684351"/>
            <a:ext cx="566326" cy="546270"/>
          </a:xfrm>
          <a:prstGeom prst="rect">
            <a:avLst/>
          </a:prstGeom>
        </p:spPr>
        <p:txBody>
          <a:bodyPr vert="horz" wrap="square" lIns="0" tIns="17874" rIns="0" bIns="0" rtlCol="0">
            <a:spAutoFit/>
          </a:bodyPr>
          <a:lstStyle/>
          <a:p>
            <a:pPr marL="18815" marR="7526" algn="just">
              <a:lnSpc>
                <a:spcPct val="104500"/>
              </a:lnSpc>
              <a:spcBef>
                <a:spcPts val="141"/>
              </a:spcBef>
            </a:pPr>
            <a:r>
              <a:rPr sz="1111" i="1" spc="-59" dirty="0">
                <a:latin typeface="DejaVu Sans"/>
                <a:cs typeface="DejaVu Sans"/>
              </a:rPr>
              <a:t>X</a:t>
            </a:r>
            <a:r>
              <a:rPr sz="1111" spc="-59" dirty="0">
                <a:latin typeface="DejaVu Sans"/>
                <a:cs typeface="DejaVu Sans"/>
              </a:rPr>
              <a:t>(4700)</a:t>
            </a:r>
            <a:r>
              <a:rPr sz="1111" spc="741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X</a:t>
            </a:r>
            <a:r>
              <a:rPr sz="1111" spc="-59" dirty="0">
                <a:latin typeface="DejaVu Sans"/>
                <a:cs typeface="DejaVu Sans"/>
              </a:rPr>
              <a:t>(4500)</a:t>
            </a:r>
            <a:r>
              <a:rPr sz="1111" spc="741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X</a:t>
            </a:r>
            <a:r>
              <a:rPr sz="1111" spc="-59" dirty="0">
                <a:latin typeface="DejaVu Sans"/>
                <a:cs typeface="DejaVu Sans"/>
              </a:rPr>
              <a:t>(4274)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8530156" y="3700771"/>
            <a:ext cx="566326" cy="334781"/>
          </a:xfrm>
          <a:prstGeom prst="rect">
            <a:avLst/>
          </a:prstGeom>
        </p:spPr>
        <p:txBody>
          <a:bodyPr vert="horz" wrap="square" lIns="0" tIns="60207" rIns="0" bIns="0" rtlCol="0">
            <a:spAutoFit/>
          </a:bodyPr>
          <a:lstStyle/>
          <a:p>
            <a:pPr marL="18815" marR="7526">
              <a:lnSpc>
                <a:spcPct val="79500"/>
              </a:lnSpc>
              <a:spcBef>
                <a:spcPts val="474"/>
              </a:spcBef>
            </a:pPr>
            <a:r>
              <a:rPr sz="1111" i="1" spc="-59" dirty="0">
                <a:latin typeface="DejaVu Sans"/>
                <a:cs typeface="DejaVu Sans"/>
              </a:rPr>
              <a:t>X</a:t>
            </a:r>
            <a:r>
              <a:rPr sz="1111" spc="-59" dirty="0">
                <a:latin typeface="DejaVu Sans"/>
                <a:cs typeface="DejaVu Sans"/>
              </a:rPr>
              <a:t>(4685)</a:t>
            </a:r>
            <a:r>
              <a:rPr sz="1111" spc="741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X</a:t>
            </a:r>
            <a:r>
              <a:rPr sz="1111" spc="-59" dirty="0">
                <a:latin typeface="DejaVu Sans"/>
                <a:cs typeface="DejaVu Sans"/>
              </a:rPr>
              <a:t>(4630)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8492526" y="4090010"/>
            <a:ext cx="86924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67" dirty="0">
                <a:latin typeface="DejaVu Sans"/>
                <a:cs typeface="DejaVu Sans"/>
              </a:rPr>
              <a:t> </a:t>
            </a:r>
            <a:r>
              <a:rPr sz="1222" i="1" spc="-22" baseline="-10101" dirty="0">
                <a:latin typeface="DejaVu Sans"/>
                <a:cs typeface="DejaVu Sans"/>
              </a:rPr>
              <a:t>s</a:t>
            </a:r>
            <a:r>
              <a:rPr sz="1222" spc="-22" baseline="-10101" dirty="0">
                <a:latin typeface="DejaVu Sans"/>
                <a:cs typeface="DejaVu Sans"/>
              </a:rPr>
              <a:t>1</a:t>
            </a:r>
            <a:r>
              <a:rPr sz="1111" spc="-15" dirty="0">
                <a:latin typeface="DejaVu Sans"/>
                <a:cs typeface="DejaVu Sans"/>
              </a:rPr>
              <a:t>(4220)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8634030" y="4228037"/>
            <a:ext cx="58326" cy="69615"/>
          </a:xfrm>
          <a:custGeom>
            <a:avLst/>
            <a:gdLst/>
            <a:ahLst/>
            <a:cxnLst/>
            <a:rect l="l" t="t" r="r" b="b"/>
            <a:pathLst>
              <a:path w="39370" h="46989">
                <a:moveTo>
                  <a:pt x="38893" y="0"/>
                </a:moveTo>
                <a:lnTo>
                  <a:pt x="33230" y="0"/>
                </a:lnTo>
                <a:lnTo>
                  <a:pt x="29497" y="19477"/>
                </a:lnTo>
                <a:lnTo>
                  <a:pt x="28750" y="23087"/>
                </a:lnTo>
                <a:lnTo>
                  <a:pt x="27381" y="25700"/>
                </a:lnTo>
                <a:lnTo>
                  <a:pt x="25389" y="27381"/>
                </a:lnTo>
                <a:lnTo>
                  <a:pt x="23771" y="28750"/>
                </a:lnTo>
                <a:lnTo>
                  <a:pt x="21593" y="29559"/>
                </a:lnTo>
                <a:lnTo>
                  <a:pt x="18917" y="29808"/>
                </a:lnTo>
                <a:lnTo>
                  <a:pt x="24643" y="0"/>
                </a:lnTo>
                <a:lnTo>
                  <a:pt x="19104" y="0"/>
                </a:lnTo>
                <a:lnTo>
                  <a:pt x="13317" y="29808"/>
                </a:lnTo>
                <a:lnTo>
                  <a:pt x="10828" y="29559"/>
                </a:lnTo>
                <a:lnTo>
                  <a:pt x="9023" y="28750"/>
                </a:lnTo>
                <a:lnTo>
                  <a:pt x="7778" y="27381"/>
                </a:lnTo>
                <a:lnTo>
                  <a:pt x="6347" y="25887"/>
                </a:lnTo>
                <a:lnTo>
                  <a:pt x="5974" y="23274"/>
                </a:lnTo>
                <a:lnTo>
                  <a:pt x="6720" y="19540"/>
                </a:lnTo>
                <a:lnTo>
                  <a:pt x="10516" y="0"/>
                </a:lnTo>
                <a:lnTo>
                  <a:pt x="4853" y="0"/>
                </a:lnTo>
                <a:lnTo>
                  <a:pt x="995" y="19726"/>
                </a:lnTo>
                <a:lnTo>
                  <a:pt x="0" y="24705"/>
                </a:lnTo>
                <a:lnTo>
                  <a:pt x="622" y="28376"/>
                </a:lnTo>
                <a:lnTo>
                  <a:pt x="2862" y="30741"/>
                </a:lnTo>
                <a:lnTo>
                  <a:pt x="4605" y="32732"/>
                </a:lnTo>
                <a:lnTo>
                  <a:pt x="7778" y="34039"/>
                </a:lnTo>
                <a:lnTo>
                  <a:pt x="12383" y="34724"/>
                </a:lnTo>
                <a:lnTo>
                  <a:pt x="9956" y="46921"/>
                </a:lnTo>
                <a:lnTo>
                  <a:pt x="15557" y="46921"/>
                </a:lnTo>
                <a:lnTo>
                  <a:pt x="17922" y="34724"/>
                </a:lnTo>
                <a:lnTo>
                  <a:pt x="22527" y="34039"/>
                </a:lnTo>
                <a:lnTo>
                  <a:pt x="26198" y="32732"/>
                </a:lnTo>
                <a:lnTo>
                  <a:pt x="28999" y="30679"/>
                </a:lnTo>
                <a:lnTo>
                  <a:pt x="32048" y="28501"/>
                </a:lnTo>
                <a:lnTo>
                  <a:pt x="34102" y="24829"/>
                </a:lnTo>
                <a:lnTo>
                  <a:pt x="35097" y="19726"/>
                </a:lnTo>
                <a:lnTo>
                  <a:pt x="38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20" name="object 220"/>
          <p:cNvSpPr txBox="1"/>
          <p:nvPr/>
        </p:nvSpPr>
        <p:spPr>
          <a:xfrm>
            <a:off x="8671422" y="4342741"/>
            <a:ext cx="144874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37" dirty="0">
                <a:latin typeface="DejaVu Sans"/>
                <a:cs typeface="DejaVu Sans"/>
              </a:rPr>
              <a:t>s</a:t>
            </a:r>
            <a:r>
              <a:rPr sz="815" spc="-37" dirty="0">
                <a:latin typeface="DejaVu Sans"/>
                <a:cs typeface="DejaVu Sans"/>
              </a:rPr>
              <a:t>1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8492526" y="4262318"/>
            <a:ext cx="86924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289" dirty="0">
                <a:latin typeface="DejaVu Sans"/>
                <a:cs typeface="DejaVu Sans"/>
              </a:rPr>
              <a:t>  </a:t>
            </a:r>
            <a:r>
              <a:rPr sz="1111" spc="-15" dirty="0">
                <a:latin typeface="DejaVu Sans"/>
                <a:cs typeface="DejaVu Sans"/>
              </a:rPr>
              <a:t>(4000)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634025" y="4307952"/>
            <a:ext cx="1476022" cy="186267"/>
          </a:xfrm>
          <a:custGeom>
            <a:avLst/>
            <a:gdLst/>
            <a:ahLst/>
            <a:cxnLst/>
            <a:rect l="l" t="t" r="r" b="b"/>
            <a:pathLst>
              <a:path w="996315" h="125730">
                <a:moveTo>
                  <a:pt x="38887" y="72097"/>
                </a:moveTo>
                <a:lnTo>
                  <a:pt x="33223" y="72097"/>
                </a:lnTo>
                <a:lnTo>
                  <a:pt x="29489" y="91579"/>
                </a:lnTo>
                <a:lnTo>
                  <a:pt x="28752" y="95186"/>
                </a:lnTo>
                <a:lnTo>
                  <a:pt x="27381" y="97802"/>
                </a:lnTo>
                <a:lnTo>
                  <a:pt x="25387" y="99479"/>
                </a:lnTo>
                <a:lnTo>
                  <a:pt x="23774" y="100850"/>
                </a:lnTo>
                <a:lnTo>
                  <a:pt x="21590" y="101650"/>
                </a:lnTo>
                <a:lnTo>
                  <a:pt x="18910" y="101904"/>
                </a:lnTo>
                <a:lnTo>
                  <a:pt x="24638" y="72097"/>
                </a:lnTo>
                <a:lnTo>
                  <a:pt x="19100" y="72097"/>
                </a:lnTo>
                <a:lnTo>
                  <a:pt x="13309" y="101904"/>
                </a:lnTo>
                <a:lnTo>
                  <a:pt x="10820" y="101650"/>
                </a:lnTo>
                <a:lnTo>
                  <a:pt x="9017" y="100850"/>
                </a:lnTo>
                <a:lnTo>
                  <a:pt x="7772" y="99479"/>
                </a:lnTo>
                <a:lnTo>
                  <a:pt x="6350" y="97980"/>
                </a:lnTo>
                <a:lnTo>
                  <a:pt x="5969" y="95364"/>
                </a:lnTo>
                <a:lnTo>
                  <a:pt x="6718" y="91630"/>
                </a:lnTo>
                <a:lnTo>
                  <a:pt x="10515" y="72097"/>
                </a:lnTo>
                <a:lnTo>
                  <a:pt x="4851" y="72097"/>
                </a:lnTo>
                <a:lnTo>
                  <a:pt x="990" y="91821"/>
                </a:lnTo>
                <a:lnTo>
                  <a:pt x="0" y="96799"/>
                </a:lnTo>
                <a:lnTo>
                  <a:pt x="622" y="100469"/>
                </a:lnTo>
                <a:lnTo>
                  <a:pt x="2857" y="102831"/>
                </a:lnTo>
                <a:lnTo>
                  <a:pt x="4597" y="104825"/>
                </a:lnTo>
                <a:lnTo>
                  <a:pt x="7772" y="106133"/>
                </a:lnTo>
                <a:lnTo>
                  <a:pt x="12382" y="106819"/>
                </a:lnTo>
                <a:lnTo>
                  <a:pt x="9956" y="119011"/>
                </a:lnTo>
                <a:lnTo>
                  <a:pt x="15557" y="119011"/>
                </a:lnTo>
                <a:lnTo>
                  <a:pt x="17919" y="106819"/>
                </a:lnTo>
                <a:lnTo>
                  <a:pt x="22529" y="106133"/>
                </a:lnTo>
                <a:lnTo>
                  <a:pt x="26200" y="104825"/>
                </a:lnTo>
                <a:lnTo>
                  <a:pt x="28994" y="102781"/>
                </a:lnTo>
                <a:lnTo>
                  <a:pt x="32042" y="100596"/>
                </a:lnTo>
                <a:lnTo>
                  <a:pt x="34099" y="96926"/>
                </a:lnTo>
                <a:lnTo>
                  <a:pt x="35090" y="91821"/>
                </a:lnTo>
                <a:lnTo>
                  <a:pt x="38887" y="72097"/>
                </a:lnTo>
                <a:close/>
              </a:path>
              <a:path w="996315" h="125730">
                <a:moveTo>
                  <a:pt x="39293" y="16675"/>
                </a:moveTo>
                <a:lnTo>
                  <a:pt x="32816" y="698"/>
                </a:lnTo>
                <a:lnTo>
                  <a:pt x="32816" y="11455"/>
                </a:lnTo>
                <a:lnTo>
                  <a:pt x="32766" y="16675"/>
                </a:lnTo>
                <a:lnTo>
                  <a:pt x="32385" y="21031"/>
                </a:lnTo>
                <a:lnTo>
                  <a:pt x="31445" y="21031"/>
                </a:lnTo>
                <a:lnTo>
                  <a:pt x="31445" y="26200"/>
                </a:lnTo>
                <a:lnTo>
                  <a:pt x="21374" y="43878"/>
                </a:lnTo>
                <a:lnTo>
                  <a:pt x="15328" y="43878"/>
                </a:lnTo>
                <a:lnTo>
                  <a:pt x="13284" y="42316"/>
                </a:lnTo>
                <a:lnTo>
                  <a:pt x="12153" y="39141"/>
                </a:lnTo>
                <a:lnTo>
                  <a:pt x="11290" y="36588"/>
                </a:lnTo>
                <a:lnTo>
                  <a:pt x="11353" y="31864"/>
                </a:lnTo>
                <a:lnTo>
                  <a:pt x="12153" y="26200"/>
                </a:lnTo>
                <a:lnTo>
                  <a:pt x="31445" y="26200"/>
                </a:lnTo>
                <a:lnTo>
                  <a:pt x="31445" y="21031"/>
                </a:lnTo>
                <a:lnTo>
                  <a:pt x="13220" y="21031"/>
                </a:lnTo>
                <a:lnTo>
                  <a:pt x="14579" y="15811"/>
                </a:lnTo>
                <a:lnTo>
                  <a:pt x="16141" y="11887"/>
                </a:lnTo>
                <a:lnTo>
                  <a:pt x="17945" y="9334"/>
                </a:lnTo>
                <a:lnTo>
                  <a:pt x="20180" y="6223"/>
                </a:lnTo>
                <a:lnTo>
                  <a:pt x="22923" y="4610"/>
                </a:lnTo>
                <a:lnTo>
                  <a:pt x="28956" y="4610"/>
                </a:lnTo>
                <a:lnTo>
                  <a:pt x="31013" y="6223"/>
                </a:lnTo>
                <a:lnTo>
                  <a:pt x="32131" y="9398"/>
                </a:lnTo>
                <a:lnTo>
                  <a:pt x="32816" y="11455"/>
                </a:lnTo>
                <a:lnTo>
                  <a:pt x="32816" y="698"/>
                </a:lnTo>
                <a:lnTo>
                  <a:pt x="31762" y="0"/>
                </a:lnTo>
                <a:lnTo>
                  <a:pt x="21996" y="0"/>
                </a:lnTo>
                <a:lnTo>
                  <a:pt x="17754" y="2184"/>
                </a:lnTo>
                <a:lnTo>
                  <a:pt x="10541" y="10769"/>
                </a:lnTo>
                <a:lnTo>
                  <a:pt x="8051" y="16675"/>
                </a:lnTo>
                <a:lnTo>
                  <a:pt x="5067" y="31864"/>
                </a:lnTo>
                <a:lnTo>
                  <a:pt x="5308" y="37769"/>
                </a:lnTo>
                <a:lnTo>
                  <a:pt x="7239" y="42011"/>
                </a:lnTo>
                <a:lnTo>
                  <a:pt x="9169" y="46304"/>
                </a:lnTo>
                <a:lnTo>
                  <a:pt x="12598" y="48412"/>
                </a:lnTo>
                <a:lnTo>
                  <a:pt x="22301" y="48412"/>
                </a:lnTo>
                <a:lnTo>
                  <a:pt x="26593" y="46304"/>
                </a:lnTo>
                <a:lnTo>
                  <a:pt x="28638" y="43878"/>
                </a:lnTo>
                <a:lnTo>
                  <a:pt x="33820" y="37769"/>
                </a:lnTo>
                <a:lnTo>
                  <a:pt x="36309" y="31864"/>
                </a:lnTo>
                <a:lnTo>
                  <a:pt x="37414" y="26200"/>
                </a:lnTo>
                <a:lnTo>
                  <a:pt x="38430" y="21031"/>
                </a:lnTo>
                <a:lnTo>
                  <a:pt x="39293" y="16675"/>
                </a:lnTo>
                <a:close/>
              </a:path>
              <a:path w="996315" h="125730">
                <a:moveTo>
                  <a:pt x="995730" y="78740"/>
                </a:moveTo>
                <a:lnTo>
                  <a:pt x="990066" y="78740"/>
                </a:lnTo>
                <a:lnTo>
                  <a:pt x="986332" y="98221"/>
                </a:lnTo>
                <a:lnTo>
                  <a:pt x="985583" y="101828"/>
                </a:lnTo>
                <a:lnTo>
                  <a:pt x="984224" y="104444"/>
                </a:lnTo>
                <a:lnTo>
                  <a:pt x="982230" y="106121"/>
                </a:lnTo>
                <a:lnTo>
                  <a:pt x="980605" y="107492"/>
                </a:lnTo>
                <a:lnTo>
                  <a:pt x="978433" y="108305"/>
                </a:lnTo>
                <a:lnTo>
                  <a:pt x="975753" y="108559"/>
                </a:lnTo>
                <a:lnTo>
                  <a:pt x="981481" y="78740"/>
                </a:lnTo>
                <a:lnTo>
                  <a:pt x="975944" y="78740"/>
                </a:lnTo>
                <a:lnTo>
                  <a:pt x="970153" y="108559"/>
                </a:lnTo>
                <a:lnTo>
                  <a:pt x="967663" y="108305"/>
                </a:lnTo>
                <a:lnTo>
                  <a:pt x="965860" y="107492"/>
                </a:lnTo>
                <a:lnTo>
                  <a:pt x="964615" y="106121"/>
                </a:lnTo>
                <a:lnTo>
                  <a:pt x="963180" y="104635"/>
                </a:lnTo>
                <a:lnTo>
                  <a:pt x="962812" y="102019"/>
                </a:lnTo>
                <a:lnTo>
                  <a:pt x="963561" y="98285"/>
                </a:lnTo>
                <a:lnTo>
                  <a:pt x="967359" y="78740"/>
                </a:lnTo>
                <a:lnTo>
                  <a:pt x="961694" y="78740"/>
                </a:lnTo>
                <a:lnTo>
                  <a:pt x="957834" y="98475"/>
                </a:lnTo>
                <a:lnTo>
                  <a:pt x="956843" y="103454"/>
                </a:lnTo>
                <a:lnTo>
                  <a:pt x="957465" y="107124"/>
                </a:lnTo>
                <a:lnTo>
                  <a:pt x="959700" y="109486"/>
                </a:lnTo>
                <a:lnTo>
                  <a:pt x="961440" y="111480"/>
                </a:lnTo>
                <a:lnTo>
                  <a:pt x="964615" y="112788"/>
                </a:lnTo>
                <a:lnTo>
                  <a:pt x="969225" y="113474"/>
                </a:lnTo>
                <a:lnTo>
                  <a:pt x="966800" y="125666"/>
                </a:lnTo>
                <a:lnTo>
                  <a:pt x="972400" y="125666"/>
                </a:lnTo>
                <a:lnTo>
                  <a:pt x="974763" y="113474"/>
                </a:lnTo>
                <a:lnTo>
                  <a:pt x="979360" y="112788"/>
                </a:lnTo>
                <a:lnTo>
                  <a:pt x="983043" y="111480"/>
                </a:lnTo>
                <a:lnTo>
                  <a:pt x="985837" y="109423"/>
                </a:lnTo>
                <a:lnTo>
                  <a:pt x="988885" y="107251"/>
                </a:lnTo>
                <a:lnTo>
                  <a:pt x="990942" y="103581"/>
                </a:lnTo>
                <a:lnTo>
                  <a:pt x="991933" y="98475"/>
                </a:lnTo>
                <a:lnTo>
                  <a:pt x="995730" y="78740"/>
                </a:lnTo>
                <a:close/>
              </a:path>
              <a:path w="996315" h="125730">
                <a:moveTo>
                  <a:pt x="996137" y="23329"/>
                </a:moveTo>
                <a:lnTo>
                  <a:pt x="989660" y="7340"/>
                </a:lnTo>
                <a:lnTo>
                  <a:pt x="989660" y="18097"/>
                </a:lnTo>
                <a:lnTo>
                  <a:pt x="989609" y="23329"/>
                </a:lnTo>
                <a:lnTo>
                  <a:pt x="989228" y="27686"/>
                </a:lnTo>
                <a:lnTo>
                  <a:pt x="988288" y="27686"/>
                </a:lnTo>
                <a:lnTo>
                  <a:pt x="988288" y="32854"/>
                </a:lnTo>
                <a:lnTo>
                  <a:pt x="978204" y="50520"/>
                </a:lnTo>
                <a:lnTo>
                  <a:pt x="972172" y="50520"/>
                </a:lnTo>
                <a:lnTo>
                  <a:pt x="970114" y="48971"/>
                </a:lnTo>
                <a:lnTo>
                  <a:pt x="968997" y="45796"/>
                </a:lnTo>
                <a:lnTo>
                  <a:pt x="968133" y="43243"/>
                </a:lnTo>
                <a:lnTo>
                  <a:pt x="968184" y="38519"/>
                </a:lnTo>
                <a:lnTo>
                  <a:pt x="968997" y="32854"/>
                </a:lnTo>
                <a:lnTo>
                  <a:pt x="988288" y="32854"/>
                </a:lnTo>
                <a:lnTo>
                  <a:pt x="988288" y="27686"/>
                </a:lnTo>
                <a:lnTo>
                  <a:pt x="970051" y="27686"/>
                </a:lnTo>
                <a:lnTo>
                  <a:pt x="971423" y="22453"/>
                </a:lnTo>
                <a:lnTo>
                  <a:pt x="972985" y="18542"/>
                </a:lnTo>
                <a:lnTo>
                  <a:pt x="974788" y="15989"/>
                </a:lnTo>
                <a:lnTo>
                  <a:pt x="977023" y="12877"/>
                </a:lnTo>
                <a:lnTo>
                  <a:pt x="979766" y="11252"/>
                </a:lnTo>
                <a:lnTo>
                  <a:pt x="985799" y="11252"/>
                </a:lnTo>
                <a:lnTo>
                  <a:pt x="987856" y="12877"/>
                </a:lnTo>
                <a:lnTo>
                  <a:pt x="988974" y="16052"/>
                </a:lnTo>
                <a:lnTo>
                  <a:pt x="989660" y="18097"/>
                </a:lnTo>
                <a:lnTo>
                  <a:pt x="989660" y="7340"/>
                </a:lnTo>
                <a:lnTo>
                  <a:pt x="988606" y="6654"/>
                </a:lnTo>
                <a:lnTo>
                  <a:pt x="978827" y="6654"/>
                </a:lnTo>
                <a:lnTo>
                  <a:pt x="974598" y="8826"/>
                </a:lnTo>
                <a:lnTo>
                  <a:pt x="967384" y="17411"/>
                </a:lnTo>
                <a:lnTo>
                  <a:pt x="964895" y="23329"/>
                </a:lnTo>
                <a:lnTo>
                  <a:pt x="961910" y="38519"/>
                </a:lnTo>
                <a:lnTo>
                  <a:pt x="962152" y="44424"/>
                </a:lnTo>
                <a:lnTo>
                  <a:pt x="964082" y="48653"/>
                </a:lnTo>
                <a:lnTo>
                  <a:pt x="966012" y="52946"/>
                </a:lnTo>
                <a:lnTo>
                  <a:pt x="969429" y="55067"/>
                </a:lnTo>
                <a:lnTo>
                  <a:pt x="979144" y="55067"/>
                </a:lnTo>
                <a:lnTo>
                  <a:pt x="983437" y="52946"/>
                </a:lnTo>
                <a:lnTo>
                  <a:pt x="985481" y="50520"/>
                </a:lnTo>
                <a:lnTo>
                  <a:pt x="990650" y="44424"/>
                </a:lnTo>
                <a:lnTo>
                  <a:pt x="993140" y="38519"/>
                </a:lnTo>
                <a:lnTo>
                  <a:pt x="994257" y="32854"/>
                </a:lnTo>
                <a:lnTo>
                  <a:pt x="995273" y="27686"/>
                </a:lnTo>
                <a:lnTo>
                  <a:pt x="996137" y="23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23" name="object 223"/>
          <p:cNvSpPr txBox="1"/>
          <p:nvPr/>
        </p:nvSpPr>
        <p:spPr>
          <a:xfrm>
            <a:off x="10638456" y="4266164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11094849" y="4076063"/>
            <a:ext cx="88430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c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11011376" y="4010045"/>
            <a:ext cx="61336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81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h</a:t>
            </a:r>
            <a:r>
              <a:rPr sz="1111" i="1" spc="30" dirty="0">
                <a:latin typeface="DejaVu Sans"/>
                <a:cs typeface="DejaVu Sans"/>
              </a:rPr>
              <a:t> </a:t>
            </a:r>
            <a:r>
              <a:rPr sz="1111" spc="-37" dirty="0">
                <a:latin typeface="DejaVu Sans"/>
                <a:cs typeface="DejaVu Sans"/>
              </a:rPr>
              <a:t>(4300)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8679296" y="4678181"/>
            <a:ext cx="139230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37" dirty="0">
                <a:latin typeface="DejaVu Sans"/>
                <a:cs typeface="DejaVu Sans"/>
              </a:rPr>
              <a:t>cc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8561218" y="4612163"/>
            <a:ext cx="80339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415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(3875)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8020174" y="1877307"/>
            <a:ext cx="68203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81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578" dirty="0">
                <a:latin typeface="DejaVu Sans"/>
                <a:cs typeface="DejaVu Sans"/>
              </a:rPr>
              <a:t> </a:t>
            </a:r>
            <a:r>
              <a:rPr sz="1111" spc="-37" dirty="0">
                <a:latin typeface="DejaVu Sans"/>
                <a:cs typeface="DejaVu Sans"/>
              </a:rPr>
              <a:t>(6900)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8124030" y="2015348"/>
            <a:ext cx="118533" cy="69615"/>
          </a:xfrm>
          <a:custGeom>
            <a:avLst/>
            <a:gdLst/>
            <a:ahLst/>
            <a:cxnLst/>
            <a:rect l="l" t="t" r="r" b="b"/>
            <a:pathLst>
              <a:path w="80010" h="46990">
                <a:moveTo>
                  <a:pt x="38900" y="0"/>
                </a:moveTo>
                <a:lnTo>
                  <a:pt x="33235" y="0"/>
                </a:lnTo>
                <a:lnTo>
                  <a:pt x="29502" y="19469"/>
                </a:lnTo>
                <a:lnTo>
                  <a:pt x="28752" y="23088"/>
                </a:lnTo>
                <a:lnTo>
                  <a:pt x="18923" y="29806"/>
                </a:lnTo>
                <a:lnTo>
                  <a:pt x="24650" y="0"/>
                </a:lnTo>
                <a:lnTo>
                  <a:pt x="19113" y="0"/>
                </a:lnTo>
                <a:lnTo>
                  <a:pt x="13322" y="29806"/>
                </a:lnTo>
                <a:lnTo>
                  <a:pt x="10833" y="29552"/>
                </a:lnTo>
                <a:lnTo>
                  <a:pt x="9029" y="28752"/>
                </a:lnTo>
                <a:lnTo>
                  <a:pt x="7785" y="27381"/>
                </a:lnTo>
                <a:lnTo>
                  <a:pt x="6350" y="25882"/>
                </a:lnTo>
                <a:lnTo>
                  <a:pt x="5981" y="23266"/>
                </a:lnTo>
                <a:lnTo>
                  <a:pt x="6731" y="19532"/>
                </a:lnTo>
                <a:lnTo>
                  <a:pt x="10528" y="0"/>
                </a:lnTo>
                <a:lnTo>
                  <a:pt x="4864" y="0"/>
                </a:lnTo>
                <a:lnTo>
                  <a:pt x="1003" y="19723"/>
                </a:lnTo>
                <a:lnTo>
                  <a:pt x="0" y="24701"/>
                </a:lnTo>
                <a:lnTo>
                  <a:pt x="622" y="28371"/>
                </a:lnTo>
                <a:lnTo>
                  <a:pt x="2870" y="30734"/>
                </a:lnTo>
                <a:lnTo>
                  <a:pt x="4610" y="32727"/>
                </a:lnTo>
                <a:lnTo>
                  <a:pt x="7785" y="34036"/>
                </a:lnTo>
                <a:lnTo>
                  <a:pt x="12395" y="34721"/>
                </a:lnTo>
                <a:lnTo>
                  <a:pt x="9956" y="46913"/>
                </a:lnTo>
                <a:lnTo>
                  <a:pt x="15557" y="46913"/>
                </a:lnTo>
                <a:lnTo>
                  <a:pt x="17932" y="34721"/>
                </a:lnTo>
                <a:lnTo>
                  <a:pt x="22529" y="34036"/>
                </a:lnTo>
                <a:lnTo>
                  <a:pt x="26200" y="32727"/>
                </a:lnTo>
                <a:lnTo>
                  <a:pt x="29006" y="30670"/>
                </a:lnTo>
                <a:lnTo>
                  <a:pt x="32054" y="28498"/>
                </a:lnTo>
                <a:lnTo>
                  <a:pt x="34112" y="24828"/>
                </a:lnTo>
                <a:lnTo>
                  <a:pt x="35102" y="19723"/>
                </a:lnTo>
                <a:lnTo>
                  <a:pt x="38900" y="0"/>
                </a:lnTo>
                <a:close/>
              </a:path>
              <a:path w="80010" h="46990">
                <a:moveTo>
                  <a:pt x="79946" y="0"/>
                </a:moveTo>
                <a:lnTo>
                  <a:pt x="74282" y="0"/>
                </a:lnTo>
                <a:lnTo>
                  <a:pt x="70548" y="19469"/>
                </a:lnTo>
                <a:lnTo>
                  <a:pt x="69811" y="23088"/>
                </a:lnTo>
                <a:lnTo>
                  <a:pt x="68440" y="25692"/>
                </a:lnTo>
                <a:lnTo>
                  <a:pt x="66446" y="27381"/>
                </a:lnTo>
                <a:lnTo>
                  <a:pt x="64833" y="28752"/>
                </a:lnTo>
                <a:lnTo>
                  <a:pt x="62649" y="29552"/>
                </a:lnTo>
                <a:lnTo>
                  <a:pt x="59969" y="29806"/>
                </a:lnTo>
                <a:lnTo>
                  <a:pt x="65697" y="0"/>
                </a:lnTo>
                <a:lnTo>
                  <a:pt x="60159" y="0"/>
                </a:lnTo>
                <a:lnTo>
                  <a:pt x="54368" y="29806"/>
                </a:lnTo>
                <a:lnTo>
                  <a:pt x="51879" y="29552"/>
                </a:lnTo>
                <a:lnTo>
                  <a:pt x="50076" y="28752"/>
                </a:lnTo>
                <a:lnTo>
                  <a:pt x="48831" y="27381"/>
                </a:lnTo>
                <a:lnTo>
                  <a:pt x="47409" y="25882"/>
                </a:lnTo>
                <a:lnTo>
                  <a:pt x="47028" y="23266"/>
                </a:lnTo>
                <a:lnTo>
                  <a:pt x="47777" y="19532"/>
                </a:lnTo>
                <a:lnTo>
                  <a:pt x="51574" y="0"/>
                </a:lnTo>
                <a:lnTo>
                  <a:pt x="45910" y="0"/>
                </a:lnTo>
                <a:lnTo>
                  <a:pt x="42049" y="19723"/>
                </a:lnTo>
                <a:lnTo>
                  <a:pt x="41059" y="24701"/>
                </a:lnTo>
                <a:lnTo>
                  <a:pt x="41681" y="28371"/>
                </a:lnTo>
                <a:lnTo>
                  <a:pt x="43916" y="30734"/>
                </a:lnTo>
                <a:lnTo>
                  <a:pt x="45656" y="32727"/>
                </a:lnTo>
                <a:lnTo>
                  <a:pt x="48831" y="34036"/>
                </a:lnTo>
                <a:lnTo>
                  <a:pt x="53441" y="34721"/>
                </a:lnTo>
                <a:lnTo>
                  <a:pt x="51015" y="46913"/>
                </a:lnTo>
                <a:lnTo>
                  <a:pt x="56616" y="46913"/>
                </a:lnTo>
                <a:lnTo>
                  <a:pt x="58978" y="34721"/>
                </a:lnTo>
                <a:lnTo>
                  <a:pt x="63588" y="34036"/>
                </a:lnTo>
                <a:lnTo>
                  <a:pt x="67259" y="32727"/>
                </a:lnTo>
                <a:lnTo>
                  <a:pt x="70053" y="30670"/>
                </a:lnTo>
                <a:lnTo>
                  <a:pt x="73101" y="28498"/>
                </a:lnTo>
                <a:lnTo>
                  <a:pt x="75158" y="24828"/>
                </a:lnTo>
                <a:lnTo>
                  <a:pt x="76149" y="19723"/>
                </a:lnTo>
                <a:lnTo>
                  <a:pt x="79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30" name="object 230"/>
          <p:cNvSpPr txBox="1"/>
          <p:nvPr/>
        </p:nvSpPr>
        <p:spPr>
          <a:xfrm>
            <a:off x="10262016" y="2167124"/>
            <a:ext cx="68203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81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578" dirty="0">
                <a:latin typeface="DejaVu Sans"/>
                <a:cs typeface="DejaVu Sans"/>
              </a:rPr>
              <a:t> </a:t>
            </a:r>
            <a:r>
              <a:rPr sz="1111" spc="-37" dirty="0">
                <a:latin typeface="DejaVu Sans"/>
                <a:cs typeface="DejaVu Sans"/>
              </a:rPr>
              <a:t>(6600)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10365871" y="2305153"/>
            <a:ext cx="118533" cy="69615"/>
          </a:xfrm>
          <a:custGeom>
            <a:avLst/>
            <a:gdLst/>
            <a:ahLst/>
            <a:cxnLst/>
            <a:rect l="l" t="t" r="r" b="b"/>
            <a:pathLst>
              <a:path w="80009" h="46990">
                <a:moveTo>
                  <a:pt x="38900" y="0"/>
                </a:moveTo>
                <a:lnTo>
                  <a:pt x="33235" y="0"/>
                </a:lnTo>
                <a:lnTo>
                  <a:pt x="29502" y="19481"/>
                </a:lnTo>
                <a:lnTo>
                  <a:pt x="28752" y="23088"/>
                </a:lnTo>
                <a:lnTo>
                  <a:pt x="18923" y="29819"/>
                </a:lnTo>
                <a:lnTo>
                  <a:pt x="24650" y="0"/>
                </a:lnTo>
                <a:lnTo>
                  <a:pt x="19113" y="0"/>
                </a:lnTo>
                <a:lnTo>
                  <a:pt x="13322" y="29819"/>
                </a:lnTo>
                <a:lnTo>
                  <a:pt x="10833" y="29565"/>
                </a:lnTo>
                <a:lnTo>
                  <a:pt x="9029" y="28752"/>
                </a:lnTo>
                <a:lnTo>
                  <a:pt x="7785" y="27381"/>
                </a:lnTo>
                <a:lnTo>
                  <a:pt x="6350" y="25895"/>
                </a:lnTo>
                <a:lnTo>
                  <a:pt x="5981" y="23279"/>
                </a:lnTo>
                <a:lnTo>
                  <a:pt x="6731" y="19545"/>
                </a:lnTo>
                <a:lnTo>
                  <a:pt x="10528" y="0"/>
                </a:lnTo>
                <a:lnTo>
                  <a:pt x="4864" y="0"/>
                </a:lnTo>
                <a:lnTo>
                  <a:pt x="1003" y="19735"/>
                </a:lnTo>
                <a:lnTo>
                  <a:pt x="0" y="24714"/>
                </a:lnTo>
                <a:lnTo>
                  <a:pt x="622" y="28384"/>
                </a:lnTo>
                <a:lnTo>
                  <a:pt x="2870" y="30746"/>
                </a:lnTo>
                <a:lnTo>
                  <a:pt x="4610" y="32740"/>
                </a:lnTo>
                <a:lnTo>
                  <a:pt x="7785" y="34048"/>
                </a:lnTo>
                <a:lnTo>
                  <a:pt x="12395" y="34734"/>
                </a:lnTo>
                <a:lnTo>
                  <a:pt x="9956" y="46926"/>
                </a:lnTo>
                <a:lnTo>
                  <a:pt x="15557" y="46926"/>
                </a:lnTo>
                <a:lnTo>
                  <a:pt x="17932" y="34734"/>
                </a:lnTo>
                <a:lnTo>
                  <a:pt x="22529" y="34048"/>
                </a:lnTo>
                <a:lnTo>
                  <a:pt x="26200" y="32740"/>
                </a:lnTo>
                <a:lnTo>
                  <a:pt x="29006" y="30683"/>
                </a:lnTo>
                <a:lnTo>
                  <a:pt x="32054" y="28511"/>
                </a:lnTo>
                <a:lnTo>
                  <a:pt x="34112" y="24841"/>
                </a:lnTo>
                <a:lnTo>
                  <a:pt x="35102" y="19735"/>
                </a:lnTo>
                <a:lnTo>
                  <a:pt x="38900" y="0"/>
                </a:lnTo>
                <a:close/>
              </a:path>
              <a:path w="80009" h="46990">
                <a:moveTo>
                  <a:pt x="79946" y="0"/>
                </a:moveTo>
                <a:lnTo>
                  <a:pt x="74282" y="0"/>
                </a:lnTo>
                <a:lnTo>
                  <a:pt x="70548" y="19481"/>
                </a:lnTo>
                <a:lnTo>
                  <a:pt x="69811" y="23088"/>
                </a:lnTo>
                <a:lnTo>
                  <a:pt x="68440" y="25704"/>
                </a:lnTo>
                <a:lnTo>
                  <a:pt x="66446" y="27381"/>
                </a:lnTo>
                <a:lnTo>
                  <a:pt x="64833" y="28752"/>
                </a:lnTo>
                <a:lnTo>
                  <a:pt x="62649" y="29565"/>
                </a:lnTo>
                <a:lnTo>
                  <a:pt x="59969" y="29819"/>
                </a:lnTo>
                <a:lnTo>
                  <a:pt x="65697" y="0"/>
                </a:lnTo>
                <a:lnTo>
                  <a:pt x="60159" y="0"/>
                </a:lnTo>
                <a:lnTo>
                  <a:pt x="54368" y="29819"/>
                </a:lnTo>
                <a:lnTo>
                  <a:pt x="51879" y="29565"/>
                </a:lnTo>
                <a:lnTo>
                  <a:pt x="50076" y="28752"/>
                </a:lnTo>
                <a:lnTo>
                  <a:pt x="48831" y="27381"/>
                </a:lnTo>
                <a:lnTo>
                  <a:pt x="47409" y="25895"/>
                </a:lnTo>
                <a:lnTo>
                  <a:pt x="47028" y="23279"/>
                </a:lnTo>
                <a:lnTo>
                  <a:pt x="47777" y="19545"/>
                </a:lnTo>
                <a:lnTo>
                  <a:pt x="51574" y="0"/>
                </a:lnTo>
                <a:lnTo>
                  <a:pt x="45910" y="0"/>
                </a:lnTo>
                <a:lnTo>
                  <a:pt x="42049" y="19735"/>
                </a:lnTo>
                <a:lnTo>
                  <a:pt x="41059" y="24714"/>
                </a:lnTo>
                <a:lnTo>
                  <a:pt x="41681" y="28384"/>
                </a:lnTo>
                <a:lnTo>
                  <a:pt x="43916" y="30746"/>
                </a:lnTo>
                <a:lnTo>
                  <a:pt x="45656" y="32740"/>
                </a:lnTo>
                <a:lnTo>
                  <a:pt x="48831" y="34048"/>
                </a:lnTo>
                <a:lnTo>
                  <a:pt x="53441" y="34734"/>
                </a:lnTo>
                <a:lnTo>
                  <a:pt x="51015" y="46926"/>
                </a:lnTo>
                <a:lnTo>
                  <a:pt x="56616" y="46926"/>
                </a:lnTo>
                <a:lnTo>
                  <a:pt x="58978" y="34734"/>
                </a:lnTo>
                <a:lnTo>
                  <a:pt x="63588" y="34048"/>
                </a:lnTo>
                <a:lnTo>
                  <a:pt x="67259" y="32740"/>
                </a:lnTo>
                <a:lnTo>
                  <a:pt x="70053" y="30683"/>
                </a:lnTo>
                <a:lnTo>
                  <a:pt x="73101" y="28511"/>
                </a:lnTo>
                <a:lnTo>
                  <a:pt x="75158" y="24841"/>
                </a:lnTo>
                <a:lnTo>
                  <a:pt x="76149" y="19735"/>
                </a:lnTo>
                <a:lnTo>
                  <a:pt x="79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32" name="object 232"/>
          <p:cNvSpPr txBox="1"/>
          <p:nvPr/>
        </p:nvSpPr>
        <p:spPr>
          <a:xfrm>
            <a:off x="1883570" y="5022774"/>
            <a:ext cx="889000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74" dirty="0">
                <a:latin typeface="DejaVu Sans"/>
                <a:cs typeface="DejaVu Sans"/>
              </a:rPr>
              <a:t>D</a:t>
            </a:r>
            <a:r>
              <a:rPr sz="1222" i="1" spc="-111" baseline="-20202" dirty="0">
                <a:latin typeface="DejaVu Sans"/>
                <a:cs typeface="DejaVu Sans"/>
              </a:rPr>
              <a:t>J</a:t>
            </a:r>
            <a:r>
              <a:rPr sz="1222" spc="-111" baseline="25252" dirty="0">
                <a:latin typeface="DejaVu Sans"/>
                <a:cs typeface="DejaVu Sans"/>
              </a:rPr>
              <a:t>*</a:t>
            </a:r>
            <a:r>
              <a:rPr sz="1111" spc="-74" dirty="0">
                <a:latin typeface="DejaVu Sans"/>
                <a:cs typeface="DejaVu Sans"/>
              </a:rPr>
              <a:t>(3000)</a:t>
            </a:r>
            <a:r>
              <a:rPr sz="1222" spc="-111" baseline="25252" dirty="0">
                <a:latin typeface="DejaVu Sans"/>
                <a:cs typeface="DejaVu Sans"/>
              </a:rPr>
              <a:t>+,</a:t>
            </a:r>
            <a:r>
              <a:rPr sz="1222" spc="-55" baseline="25252" dirty="0">
                <a:latin typeface="DejaVu Sans"/>
                <a:cs typeface="DejaVu Sans"/>
              </a:rPr>
              <a:t> </a:t>
            </a:r>
            <a:r>
              <a:rPr sz="1222" spc="-111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022614" y="5262845"/>
            <a:ext cx="64911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J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883569" y="5196827"/>
            <a:ext cx="743185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74" dirty="0">
                <a:latin typeface="DejaVu Sans"/>
                <a:cs typeface="DejaVu Sans"/>
              </a:rPr>
              <a:t>D</a:t>
            </a:r>
            <a:r>
              <a:rPr sz="1111" i="1" spc="-104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(3000)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883569" y="5342966"/>
            <a:ext cx="77140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30" dirty="0">
                <a:latin typeface="DejaVu Sans"/>
                <a:cs typeface="DejaVu Sans"/>
              </a:rPr>
              <a:t>D</a:t>
            </a:r>
            <a:r>
              <a:rPr sz="1222" i="1" spc="-44" baseline="-20202" dirty="0">
                <a:latin typeface="DejaVu Sans"/>
                <a:cs typeface="DejaVu Sans"/>
              </a:rPr>
              <a:t>J</a:t>
            </a:r>
            <a:r>
              <a:rPr sz="1222" spc="-44" baseline="25252" dirty="0">
                <a:latin typeface="DejaVu Sans"/>
                <a:cs typeface="DejaVu Sans"/>
              </a:rPr>
              <a:t>*</a:t>
            </a:r>
            <a:r>
              <a:rPr sz="1111" spc="-30" dirty="0">
                <a:latin typeface="DejaVu Sans"/>
                <a:cs typeface="DejaVu Sans"/>
              </a:rPr>
              <a:t>(2760)</a:t>
            </a:r>
            <a:r>
              <a:rPr sz="1222" spc="-44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022614" y="5564157"/>
            <a:ext cx="64911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J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1883569" y="5498139"/>
            <a:ext cx="743185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74" dirty="0">
                <a:latin typeface="DejaVu Sans"/>
                <a:cs typeface="DejaVu Sans"/>
              </a:rPr>
              <a:t>D</a:t>
            </a:r>
            <a:r>
              <a:rPr sz="1111" i="1" spc="-104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(2740)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1883569" y="5663161"/>
            <a:ext cx="683919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D</a:t>
            </a:r>
            <a:r>
              <a:rPr sz="1222" i="1" spc="-22" baseline="-10101" dirty="0">
                <a:latin typeface="DejaVu Sans"/>
                <a:cs typeface="DejaVu Sans"/>
              </a:rPr>
              <a:t>J</a:t>
            </a:r>
            <a:r>
              <a:rPr sz="1111" spc="-15" dirty="0">
                <a:latin typeface="DejaVu Sans"/>
                <a:cs typeface="DejaVu Sans"/>
              </a:rPr>
              <a:t>(2580)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2492607" y="5657154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435994" y="5243588"/>
            <a:ext cx="144874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37" dirty="0">
                <a:latin typeface="DejaVu Sans"/>
                <a:cs typeface="DejaVu Sans"/>
              </a:rPr>
              <a:t>s</a:t>
            </a:r>
            <a:r>
              <a:rPr sz="815" spc="-37" dirty="0">
                <a:latin typeface="DejaVu Sans"/>
                <a:cs typeface="DejaVu Sans"/>
              </a:rPr>
              <a:t>1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3296950" y="5163164"/>
            <a:ext cx="82973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74" dirty="0">
                <a:latin typeface="DejaVu Sans"/>
                <a:cs typeface="DejaVu Sans"/>
              </a:rPr>
              <a:t>D</a:t>
            </a:r>
            <a:r>
              <a:rPr sz="1111" i="1" spc="-141" dirty="0">
                <a:latin typeface="DejaVu Sans"/>
                <a:cs typeface="DejaVu Sans"/>
              </a:rPr>
              <a:t> </a:t>
            </a:r>
            <a:r>
              <a:rPr sz="1222" baseline="25252" dirty="0">
                <a:latin typeface="DejaVu Sans"/>
                <a:cs typeface="DejaVu Sans"/>
              </a:rPr>
              <a:t>*</a:t>
            </a:r>
            <a:r>
              <a:rPr sz="1222" spc="-10" baseline="25252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(2860)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4385186" y="5582666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3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4246141" y="5502241"/>
            <a:ext cx="807156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74" dirty="0">
                <a:latin typeface="DejaVu Sans"/>
                <a:cs typeface="DejaVu Sans"/>
              </a:rPr>
              <a:t>D</a:t>
            </a:r>
            <a:r>
              <a:rPr sz="1111" i="1" spc="-133" dirty="0">
                <a:latin typeface="DejaVu Sans"/>
                <a:cs typeface="DejaVu Sans"/>
              </a:rPr>
              <a:t> </a:t>
            </a:r>
            <a:r>
              <a:rPr sz="1222" spc="-89" baseline="25252" dirty="0">
                <a:latin typeface="DejaVu Sans"/>
                <a:cs typeface="DejaVu Sans"/>
              </a:rPr>
              <a:t>*</a:t>
            </a:r>
            <a:r>
              <a:rPr sz="1222" spc="-121" baseline="25252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(2760)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8276043" y="5571932"/>
            <a:ext cx="82220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30" dirty="0">
                <a:latin typeface="DejaVu Sans"/>
                <a:cs typeface="DejaVu Sans"/>
              </a:rPr>
              <a:t>D</a:t>
            </a:r>
            <a:r>
              <a:rPr sz="1222" i="1" spc="-44" baseline="-10101" dirty="0">
                <a:latin typeface="DejaVu Sans"/>
                <a:cs typeface="DejaVu Sans"/>
              </a:rPr>
              <a:t>s</a:t>
            </a:r>
            <a:r>
              <a:rPr sz="1222" spc="-44" baseline="-10101" dirty="0">
                <a:latin typeface="DejaVu Sans"/>
                <a:cs typeface="DejaVu Sans"/>
              </a:rPr>
              <a:t>0</a:t>
            </a:r>
            <a:r>
              <a:rPr sz="1111" spc="-30" dirty="0">
                <a:latin typeface="DejaVu Sans"/>
                <a:cs typeface="DejaVu Sans"/>
              </a:rPr>
              <a:t>(2590)</a:t>
            </a:r>
            <a:r>
              <a:rPr sz="1222" spc="-44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8111600" y="5324904"/>
            <a:ext cx="790222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T</a:t>
            </a:r>
            <a:r>
              <a:rPr sz="1222" i="1" spc="-22" baseline="-10101" dirty="0">
                <a:latin typeface="DejaVu Sans"/>
                <a:cs typeface="DejaVu Sans"/>
              </a:rPr>
              <a:t>cs</a:t>
            </a:r>
            <a:r>
              <a:rPr sz="1222" spc="-22" baseline="-10101" dirty="0">
                <a:latin typeface="DejaVu Sans"/>
                <a:cs typeface="DejaVu Sans"/>
              </a:rPr>
              <a:t>1</a:t>
            </a:r>
            <a:r>
              <a:rPr sz="1111" spc="-15" dirty="0">
                <a:latin typeface="DejaVu Sans"/>
                <a:cs typeface="DejaVu Sans"/>
              </a:rPr>
              <a:t>(2900)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8827506" y="5318899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8229680" y="5259560"/>
            <a:ext cx="195674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37" dirty="0">
                <a:latin typeface="DejaVu Sans"/>
                <a:cs typeface="DejaVu Sans"/>
              </a:rPr>
              <a:t>cs</a:t>
            </a:r>
            <a:r>
              <a:rPr sz="815" spc="-37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111600" y="5193542"/>
            <a:ext cx="850430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252" dirty="0">
                <a:latin typeface="DejaVu Sans"/>
                <a:cs typeface="DejaVu Sans"/>
              </a:rPr>
              <a:t>  </a:t>
            </a:r>
            <a:r>
              <a:rPr sz="1111" spc="-15" dirty="0">
                <a:latin typeface="DejaVu Sans"/>
                <a:cs typeface="DejaVu Sans"/>
              </a:rPr>
              <a:t>(2900)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9960387" y="5399764"/>
            <a:ext cx="95015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a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10031688" y="5541213"/>
            <a:ext cx="27281" cy="7526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18171" y="0"/>
                </a:moveTo>
                <a:lnTo>
                  <a:pt x="0" y="0"/>
                </a:lnTo>
                <a:lnTo>
                  <a:pt x="0" y="4480"/>
                </a:lnTo>
                <a:lnTo>
                  <a:pt x="18171" y="4480"/>
                </a:lnTo>
                <a:lnTo>
                  <a:pt x="18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51" name="object 251"/>
          <p:cNvSpPr txBox="1"/>
          <p:nvPr/>
        </p:nvSpPr>
        <p:spPr>
          <a:xfrm>
            <a:off x="9960387" y="5239571"/>
            <a:ext cx="95015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a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9833050" y="5246812"/>
            <a:ext cx="790222" cy="372370"/>
          </a:xfrm>
          <a:prstGeom prst="rect">
            <a:avLst/>
          </a:prstGeom>
        </p:spPr>
        <p:txBody>
          <a:bodyPr vert="horz" wrap="square" lIns="0" tIns="38569" rIns="0" bIns="0" rtlCol="0">
            <a:spAutoFit/>
          </a:bodyPr>
          <a:lstStyle/>
          <a:p>
            <a:pPr marL="56445" marR="45156">
              <a:lnSpc>
                <a:spcPts val="1259"/>
              </a:lnSpc>
              <a:spcBef>
                <a:spcPts val="302"/>
              </a:spcBef>
            </a:pPr>
            <a:r>
              <a:rPr sz="1111" i="1" spc="-59" dirty="0">
                <a:latin typeface="DejaVu Sans"/>
                <a:cs typeface="DejaVu Sans"/>
              </a:rPr>
              <a:t>T</a:t>
            </a:r>
            <a:r>
              <a:rPr sz="1222" i="1" spc="-89" baseline="-20202" dirty="0">
                <a:latin typeface="DejaVu Sans"/>
                <a:cs typeface="DejaVu Sans"/>
              </a:rPr>
              <a:t>cs</a:t>
            </a:r>
            <a:r>
              <a:rPr sz="1222" spc="-89" baseline="-20202" dirty="0">
                <a:latin typeface="DejaVu Sans"/>
                <a:cs typeface="DejaVu Sans"/>
              </a:rPr>
              <a:t>0</a:t>
            </a:r>
            <a:r>
              <a:rPr sz="1111" spc="-59" dirty="0">
                <a:latin typeface="DejaVu Sans"/>
                <a:cs typeface="DejaVu Sans"/>
              </a:rPr>
              <a:t>(2900)</a:t>
            </a:r>
            <a:r>
              <a:rPr sz="1111" spc="741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T</a:t>
            </a:r>
            <a:r>
              <a:rPr sz="1222" i="1" spc="-89" baseline="-20202" dirty="0">
                <a:latin typeface="DejaVu Sans"/>
                <a:cs typeface="DejaVu Sans"/>
              </a:rPr>
              <a:t>cs</a:t>
            </a:r>
            <a:r>
              <a:rPr sz="1222" spc="-89" baseline="-20202" dirty="0">
                <a:latin typeface="DejaVu Sans"/>
                <a:cs typeface="DejaVu Sans"/>
              </a:rPr>
              <a:t>0</a:t>
            </a:r>
            <a:r>
              <a:rPr sz="1111" spc="-59" dirty="0">
                <a:latin typeface="DejaVu Sans"/>
                <a:cs typeface="DejaVu Sans"/>
              </a:rPr>
              <a:t>(2900)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0548956" y="5204961"/>
            <a:ext cx="180622" cy="327545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 marR="7526">
              <a:lnSpc>
                <a:spcPct val="129000"/>
              </a:lnSpc>
              <a:spcBef>
                <a:spcPts val="148"/>
              </a:spcBef>
            </a:pPr>
            <a:r>
              <a:rPr sz="815" spc="-163" dirty="0">
                <a:latin typeface="DejaVu Sans"/>
                <a:cs typeface="DejaVu Sans"/>
              </a:rPr>
              <a:t>++</a:t>
            </a:r>
            <a:r>
              <a:rPr sz="815" spc="741" dirty="0">
                <a:latin typeface="DejaVu Sans"/>
                <a:cs typeface="DejaVu Sans"/>
              </a:rPr>
              <a:t> </a:t>
            </a: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10031688" y="5381021"/>
            <a:ext cx="27281" cy="7526"/>
          </a:xfrm>
          <a:custGeom>
            <a:avLst/>
            <a:gdLst/>
            <a:ahLst/>
            <a:cxnLst/>
            <a:rect l="l" t="t" r="r" b="b"/>
            <a:pathLst>
              <a:path w="18415" h="5079">
                <a:moveTo>
                  <a:pt x="18171" y="0"/>
                </a:moveTo>
                <a:lnTo>
                  <a:pt x="0" y="0"/>
                </a:lnTo>
                <a:lnTo>
                  <a:pt x="0" y="4480"/>
                </a:lnTo>
                <a:lnTo>
                  <a:pt x="18171" y="4480"/>
                </a:lnTo>
                <a:lnTo>
                  <a:pt x="181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55" name="object 255"/>
          <p:cNvSpPr txBox="1"/>
          <p:nvPr/>
        </p:nvSpPr>
        <p:spPr>
          <a:xfrm>
            <a:off x="1121013" y="2731672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b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1145503" y="2665652"/>
            <a:ext cx="603956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spc="-15" dirty="0">
                <a:latin typeface="DejaVu Sans"/>
                <a:cs typeface="DejaVu Sans"/>
              </a:rPr>
              <a:t>(5945)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1068258" y="2736491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5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5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58" name="object 258"/>
          <p:cNvSpPr txBox="1"/>
          <p:nvPr/>
        </p:nvSpPr>
        <p:spPr>
          <a:xfrm>
            <a:off x="1933457" y="2752361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b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957950" y="2686343"/>
            <a:ext cx="60207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spc="-15" dirty="0">
                <a:latin typeface="DejaVu Sans"/>
                <a:cs typeface="DejaVu Sans"/>
              </a:rPr>
              <a:t>(5920)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1861969" y="2757180"/>
            <a:ext cx="88430" cy="96896"/>
          </a:xfrm>
          <a:custGeom>
            <a:avLst/>
            <a:gdLst/>
            <a:ahLst/>
            <a:cxnLst/>
            <a:rect l="l" t="t" r="r" b="b"/>
            <a:pathLst>
              <a:path w="59690" h="65405">
                <a:moveTo>
                  <a:pt x="34671" y="0"/>
                </a:moveTo>
                <a:lnTo>
                  <a:pt x="24714" y="0"/>
                </a:lnTo>
                <a:lnTo>
                  <a:pt x="0" y="64808"/>
                </a:lnTo>
                <a:lnTo>
                  <a:pt x="9245" y="64808"/>
                </a:lnTo>
                <a:lnTo>
                  <a:pt x="29692" y="8623"/>
                </a:lnTo>
                <a:lnTo>
                  <a:pt x="50228" y="64808"/>
                </a:lnTo>
                <a:lnTo>
                  <a:pt x="59385" y="64808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61" name="object 261"/>
          <p:cNvSpPr txBox="1"/>
          <p:nvPr/>
        </p:nvSpPr>
        <p:spPr>
          <a:xfrm>
            <a:off x="1895827" y="2873369"/>
            <a:ext cx="606778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(5912)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2427725" y="2867362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1861969" y="2944207"/>
            <a:ext cx="88430" cy="96896"/>
          </a:xfrm>
          <a:custGeom>
            <a:avLst/>
            <a:gdLst/>
            <a:ahLst/>
            <a:cxnLst/>
            <a:rect l="l" t="t" r="r" b="b"/>
            <a:pathLst>
              <a:path w="59690" h="65405">
                <a:moveTo>
                  <a:pt x="34671" y="0"/>
                </a:moveTo>
                <a:lnTo>
                  <a:pt x="24714" y="0"/>
                </a:lnTo>
                <a:lnTo>
                  <a:pt x="0" y="64808"/>
                </a:lnTo>
                <a:lnTo>
                  <a:pt x="9245" y="64808"/>
                </a:lnTo>
                <a:lnTo>
                  <a:pt x="29692" y="8623"/>
                </a:lnTo>
                <a:lnTo>
                  <a:pt x="50228" y="64808"/>
                </a:lnTo>
                <a:lnTo>
                  <a:pt x="59385" y="64808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64" name="object 264"/>
          <p:cNvSpPr txBox="1"/>
          <p:nvPr/>
        </p:nvSpPr>
        <p:spPr>
          <a:xfrm>
            <a:off x="3075436" y="2657020"/>
            <a:ext cx="606778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(5955)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060304" y="2727866"/>
            <a:ext cx="634059" cy="96896"/>
          </a:xfrm>
          <a:custGeom>
            <a:avLst/>
            <a:gdLst/>
            <a:ahLst/>
            <a:cxnLst/>
            <a:rect l="l" t="t" r="r" b="b"/>
            <a:pathLst>
              <a:path w="427989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27989" h="65405">
                <a:moveTo>
                  <a:pt x="40005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5" y="64808"/>
                </a:lnTo>
                <a:lnTo>
                  <a:pt x="40005" y="57429"/>
                </a:lnTo>
                <a:close/>
              </a:path>
              <a:path w="427989" h="65405">
                <a:moveTo>
                  <a:pt x="40005" y="0"/>
                </a:moveTo>
                <a:lnTo>
                  <a:pt x="0" y="0"/>
                </a:lnTo>
                <a:lnTo>
                  <a:pt x="0" y="7378"/>
                </a:lnTo>
                <a:lnTo>
                  <a:pt x="40005" y="7378"/>
                </a:lnTo>
                <a:lnTo>
                  <a:pt x="40005" y="0"/>
                </a:lnTo>
                <a:close/>
              </a:path>
              <a:path w="427989" h="65405">
                <a:moveTo>
                  <a:pt x="427494" y="8686"/>
                </a:moveTo>
                <a:lnTo>
                  <a:pt x="388531" y="8686"/>
                </a:lnTo>
                <a:lnTo>
                  <a:pt x="388531" y="13855"/>
                </a:lnTo>
                <a:lnTo>
                  <a:pt x="427494" y="13855"/>
                </a:lnTo>
                <a:lnTo>
                  <a:pt x="427494" y="8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66" name="object 266"/>
          <p:cNvSpPr txBox="1"/>
          <p:nvPr/>
        </p:nvSpPr>
        <p:spPr>
          <a:xfrm>
            <a:off x="3113066" y="2990831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b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3075436" y="2910406"/>
            <a:ext cx="606778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556" spc="154" baseline="55555" dirty="0">
                <a:latin typeface="Arial"/>
                <a:cs typeface="Arial"/>
              </a:rPr>
              <a:t>/</a:t>
            </a:r>
            <a:r>
              <a:rPr sz="556" spc="299" baseline="55555" dirty="0">
                <a:latin typeface="Arial"/>
                <a:cs typeface="Arial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(5935)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3060304" y="2981245"/>
            <a:ext cx="634059" cy="96896"/>
          </a:xfrm>
          <a:custGeom>
            <a:avLst/>
            <a:gdLst/>
            <a:ahLst/>
            <a:cxnLst/>
            <a:rect l="l" t="t" r="r" b="b"/>
            <a:pathLst>
              <a:path w="427989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27989" h="65405">
                <a:moveTo>
                  <a:pt x="40005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5" y="64808"/>
                </a:lnTo>
                <a:lnTo>
                  <a:pt x="40005" y="57429"/>
                </a:lnTo>
                <a:close/>
              </a:path>
              <a:path w="427989" h="65405">
                <a:moveTo>
                  <a:pt x="40005" y="0"/>
                </a:moveTo>
                <a:lnTo>
                  <a:pt x="0" y="0"/>
                </a:lnTo>
                <a:lnTo>
                  <a:pt x="0" y="7378"/>
                </a:lnTo>
                <a:lnTo>
                  <a:pt x="40005" y="7378"/>
                </a:lnTo>
                <a:lnTo>
                  <a:pt x="40005" y="0"/>
                </a:lnTo>
                <a:close/>
              </a:path>
              <a:path w="427989" h="65405">
                <a:moveTo>
                  <a:pt x="427494" y="8686"/>
                </a:moveTo>
                <a:lnTo>
                  <a:pt x="388531" y="8686"/>
                </a:lnTo>
                <a:lnTo>
                  <a:pt x="388531" y="13855"/>
                </a:lnTo>
                <a:lnTo>
                  <a:pt x="427494" y="13855"/>
                </a:lnTo>
                <a:lnTo>
                  <a:pt x="427494" y="86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69" name="object 269"/>
          <p:cNvSpPr txBox="1"/>
          <p:nvPr/>
        </p:nvSpPr>
        <p:spPr>
          <a:xfrm>
            <a:off x="5743997" y="2434035"/>
            <a:ext cx="61336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(6227)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5728865" y="2504873"/>
            <a:ext cx="1089378" cy="655696"/>
          </a:xfrm>
          <a:custGeom>
            <a:avLst/>
            <a:gdLst/>
            <a:ahLst/>
            <a:cxnLst/>
            <a:rect l="l" t="t" r="r" b="b"/>
            <a:pathLst>
              <a:path w="735329" h="442594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735329" h="442594">
                <a:moveTo>
                  <a:pt x="40005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5" y="64808"/>
                </a:lnTo>
                <a:lnTo>
                  <a:pt x="40005" y="57429"/>
                </a:lnTo>
                <a:close/>
              </a:path>
              <a:path w="735329" h="442594">
                <a:moveTo>
                  <a:pt x="40005" y="0"/>
                </a:moveTo>
                <a:lnTo>
                  <a:pt x="0" y="0"/>
                </a:lnTo>
                <a:lnTo>
                  <a:pt x="0" y="7378"/>
                </a:lnTo>
                <a:lnTo>
                  <a:pt x="40005" y="7378"/>
                </a:lnTo>
                <a:lnTo>
                  <a:pt x="40005" y="0"/>
                </a:lnTo>
                <a:close/>
              </a:path>
              <a:path w="735329" h="442594">
                <a:moveTo>
                  <a:pt x="332625" y="434886"/>
                </a:moveTo>
                <a:lnTo>
                  <a:pt x="300888" y="434886"/>
                </a:lnTo>
                <a:lnTo>
                  <a:pt x="321691" y="407593"/>
                </a:lnTo>
                <a:lnTo>
                  <a:pt x="300888" y="384835"/>
                </a:lnTo>
                <a:lnTo>
                  <a:pt x="331825" y="384835"/>
                </a:lnTo>
                <a:lnTo>
                  <a:pt x="331825" y="377456"/>
                </a:lnTo>
                <a:lnTo>
                  <a:pt x="290842" y="377456"/>
                </a:lnTo>
                <a:lnTo>
                  <a:pt x="290842" y="384835"/>
                </a:lnTo>
                <a:lnTo>
                  <a:pt x="311645" y="407771"/>
                </a:lnTo>
                <a:lnTo>
                  <a:pt x="290842" y="434886"/>
                </a:lnTo>
                <a:lnTo>
                  <a:pt x="290842" y="442264"/>
                </a:lnTo>
                <a:lnTo>
                  <a:pt x="332625" y="442264"/>
                </a:lnTo>
                <a:lnTo>
                  <a:pt x="332625" y="434886"/>
                </a:lnTo>
                <a:close/>
              </a:path>
              <a:path w="735329" h="442594">
                <a:moveTo>
                  <a:pt x="444373" y="8686"/>
                </a:moveTo>
                <a:lnTo>
                  <a:pt x="405422" y="8686"/>
                </a:lnTo>
                <a:lnTo>
                  <a:pt x="405422" y="13855"/>
                </a:lnTo>
                <a:lnTo>
                  <a:pt x="444373" y="13855"/>
                </a:lnTo>
                <a:lnTo>
                  <a:pt x="444373" y="8686"/>
                </a:lnTo>
                <a:close/>
              </a:path>
              <a:path w="735329" h="442594">
                <a:moveTo>
                  <a:pt x="735228" y="386143"/>
                </a:moveTo>
                <a:lnTo>
                  <a:pt x="696264" y="386143"/>
                </a:lnTo>
                <a:lnTo>
                  <a:pt x="696264" y="391312"/>
                </a:lnTo>
                <a:lnTo>
                  <a:pt x="735228" y="391312"/>
                </a:lnTo>
                <a:lnTo>
                  <a:pt x="735228" y="386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71" name="object 271"/>
          <p:cNvSpPr txBox="1"/>
          <p:nvPr/>
        </p:nvSpPr>
        <p:spPr>
          <a:xfrm>
            <a:off x="6174880" y="2819086"/>
            <a:ext cx="613363" cy="363684"/>
          </a:xfrm>
          <a:prstGeom prst="rect">
            <a:avLst/>
          </a:prstGeom>
        </p:spPr>
        <p:txBody>
          <a:bodyPr vert="horz" wrap="square" lIns="0" tIns="20696" rIns="0" bIns="0" rtlCol="0">
            <a:spAutoFit/>
          </a:bodyPr>
          <a:lstStyle/>
          <a:p>
            <a:pPr marL="56445" marR="45156">
              <a:lnSpc>
                <a:spcPct val="102800"/>
              </a:lnSpc>
              <a:spcBef>
                <a:spcPts val="163"/>
              </a:spcBef>
            </a:pPr>
            <a:r>
              <a:rPr sz="1222" i="1" spc="-77" baseline="-10101" dirty="0">
                <a:latin typeface="DejaVu Sans"/>
                <a:cs typeface="DejaVu Sans"/>
              </a:rPr>
              <a:t>b</a:t>
            </a:r>
            <a:r>
              <a:rPr sz="1111" spc="-52" dirty="0">
                <a:latin typeface="DejaVu Sans"/>
                <a:cs typeface="DejaVu Sans"/>
              </a:rPr>
              <a:t>(6097) </a:t>
            </a:r>
            <a:r>
              <a:rPr sz="1222" i="1" spc="-77" baseline="-10101" dirty="0">
                <a:latin typeface="DejaVu Sans"/>
                <a:cs typeface="DejaVu Sans"/>
              </a:rPr>
              <a:t>b</a:t>
            </a:r>
            <a:r>
              <a:rPr sz="1111" spc="-52" dirty="0">
                <a:latin typeface="DejaVu Sans"/>
                <a:cs typeface="DejaVu Sans"/>
              </a:rPr>
              <a:t>(6097)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6701859" y="2813079"/>
            <a:ext cx="115711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+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6159756" y="2889924"/>
            <a:ext cx="62089" cy="96896"/>
          </a:xfrm>
          <a:custGeom>
            <a:avLst/>
            <a:gdLst/>
            <a:ahLst/>
            <a:cxnLst/>
            <a:rect l="l" t="t" r="r" b="b"/>
            <a:pathLst>
              <a:path w="41910" h="65405">
                <a:moveTo>
                  <a:pt x="40982" y="0"/>
                </a:moveTo>
                <a:lnTo>
                  <a:pt x="0" y="0"/>
                </a:lnTo>
                <a:lnTo>
                  <a:pt x="0" y="7378"/>
                </a:lnTo>
                <a:lnTo>
                  <a:pt x="20802" y="30314"/>
                </a:lnTo>
                <a:lnTo>
                  <a:pt x="0" y="57429"/>
                </a:lnTo>
                <a:lnTo>
                  <a:pt x="0" y="64808"/>
                </a:lnTo>
                <a:lnTo>
                  <a:pt x="41783" y="64808"/>
                </a:lnTo>
                <a:lnTo>
                  <a:pt x="41783" y="57429"/>
                </a:lnTo>
                <a:lnTo>
                  <a:pt x="10045" y="57429"/>
                </a:lnTo>
                <a:lnTo>
                  <a:pt x="30848" y="30137"/>
                </a:lnTo>
                <a:lnTo>
                  <a:pt x="10045" y="7378"/>
                </a:lnTo>
                <a:lnTo>
                  <a:pt x="40982" y="7378"/>
                </a:lnTo>
                <a:lnTo>
                  <a:pt x="409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74" name="object 274"/>
          <p:cNvSpPr txBox="1"/>
          <p:nvPr/>
        </p:nvSpPr>
        <p:spPr>
          <a:xfrm>
            <a:off x="6700070" y="1966938"/>
            <a:ext cx="805274" cy="549016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356545">
              <a:lnSpc>
                <a:spcPts val="874"/>
              </a:lnSpc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c</a:t>
            </a:r>
            <a:endParaRPr sz="815">
              <a:latin typeface="DejaVu Sans"/>
              <a:cs typeface="DejaVu Sans"/>
            </a:endParaRPr>
          </a:p>
          <a:p>
            <a:pPr marL="266233">
              <a:lnSpc>
                <a:spcPts val="1230"/>
              </a:lnSpc>
            </a:pPr>
            <a:r>
              <a:rPr sz="1111" i="1" spc="-15" dirty="0">
                <a:latin typeface="DejaVu Sans"/>
                <a:cs typeface="DejaVu Sans"/>
              </a:rPr>
              <a:t>B</a:t>
            </a: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(2</a:t>
            </a:r>
            <a:r>
              <a:rPr sz="1111" i="1" spc="-15" dirty="0">
                <a:latin typeface="DejaVu Sans"/>
                <a:cs typeface="DejaVu Sans"/>
              </a:rPr>
              <a:t>S</a:t>
            </a:r>
            <a:r>
              <a:rPr sz="1111" spc="-15" dirty="0">
                <a:latin typeface="DejaVu Sans"/>
                <a:cs typeface="DejaVu Sans"/>
              </a:rPr>
              <a:t>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  <a:p>
            <a:pPr marL="56445">
              <a:spcBef>
                <a:spcPts val="687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(6152)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6666212" y="2385509"/>
            <a:ext cx="88430" cy="96896"/>
          </a:xfrm>
          <a:custGeom>
            <a:avLst/>
            <a:gdLst/>
            <a:ahLst/>
            <a:cxnLst/>
            <a:rect l="l" t="t" r="r" b="b"/>
            <a:pathLst>
              <a:path w="59689" h="65405">
                <a:moveTo>
                  <a:pt x="34671" y="0"/>
                </a:moveTo>
                <a:lnTo>
                  <a:pt x="24714" y="0"/>
                </a:lnTo>
                <a:lnTo>
                  <a:pt x="0" y="64808"/>
                </a:lnTo>
                <a:lnTo>
                  <a:pt x="9245" y="64808"/>
                </a:lnTo>
                <a:lnTo>
                  <a:pt x="29692" y="8623"/>
                </a:lnTo>
                <a:lnTo>
                  <a:pt x="50228" y="64808"/>
                </a:lnTo>
                <a:lnTo>
                  <a:pt x="59385" y="64808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76" name="object 276"/>
          <p:cNvSpPr txBox="1"/>
          <p:nvPr/>
        </p:nvSpPr>
        <p:spPr>
          <a:xfrm>
            <a:off x="6737700" y="2530359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b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6762191" y="2464341"/>
            <a:ext cx="611481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spc="-15" dirty="0">
                <a:latin typeface="DejaVu Sans"/>
                <a:cs typeface="DejaVu Sans"/>
              </a:rPr>
              <a:t>(6146)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6666202" y="2240147"/>
            <a:ext cx="1372541" cy="391348"/>
          </a:xfrm>
          <a:custGeom>
            <a:avLst/>
            <a:gdLst/>
            <a:ahLst/>
            <a:cxnLst/>
            <a:rect l="l" t="t" r="r" b="b"/>
            <a:pathLst>
              <a:path w="926464" h="264160">
                <a:moveTo>
                  <a:pt x="59385" y="263956"/>
                </a:moveTo>
                <a:lnTo>
                  <a:pt x="34671" y="199148"/>
                </a:lnTo>
                <a:lnTo>
                  <a:pt x="24714" y="199148"/>
                </a:lnTo>
                <a:lnTo>
                  <a:pt x="0" y="263956"/>
                </a:lnTo>
                <a:lnTo>
                  <a:pt x="9245" y="263956"/>
                </a:lnTo>
                <a:lnTo>
                  <a:pt x="29692" y="207772"/>
                </a:lnTo>
                <a:lnTo>
                  <a:pt x="50228" y="263956"/>
                </a:lnTo>
                <a:lnTo>
                  <a:pt x="59385" y="263956"/>
                </a:lnTo>
                <a:close/>
              </a:path>
              <a:path w="926464" h="264160">
                <a:moveTo>
                  <a:pt x="526097" y="57873"/>
                </a:moveTo>
                <a:lnTo>
                  <a:pt x="512229" y="57873"/>
                </a:lnTo>
                <a:lnTo>
                  <a:pt x="516851" y="53784"/>
                </a:lnTo>
                <a:lnTo>
                  <a:pt x="520141" y="49606"/>
                </a:lnTo>
                <a:lnTo>
                  <a:pt x="522274" y="45339"/>
                </a:lnTo>
                <a:lnTo>
                  <a:pt x="524319" y="41071"/>
                </a:lnTo>
                <a:lnTo>
                  <a:pt x="525386" y="36182"/>
                </a:lnTo>
                <a:lnTo>
                  <a:pt x="525386" y="21602"/>
                </a:lnTo>
                <a:lnTo>
                  <a:pt x="522541" y="14224"/>
                </a:lnTo>
                <a:lnTo>
                  <a:pt x="517029" y="8534"/>
                </a:lnTo>
                <a:lnTo>
                  <a:pt x="511429" y="2844"/>
                </a:lnTo>
                <a:lnTo>
                  <a:pt x="504228" y="0"/>
                </a:lnTo>
                <a:lnTo>
                  <a:pt x="486625" y="0"/>
                </a:lnTo>
                <a:lnTo>
                  <a:pt x="479513" y="2844"/>
                </a:lnTo>
                <a:lnTo>
                  <a:pt x="474002" y="8534"/>
                </a:lnTo>
                <a:lnTo>
                  <a:pt x="468401" y="14312"/>
                </a:lnTo>
                <a:lnTo>
                  <a:pt x="465645" y="21780"/>
                </a:lnTo>
                <a:lnTo>
                  <a:pt x="465645" y="36271"/>
                </a:lnTo>
                <a:lnTo>
                  <a:pt x="466623" y="41071"/>
                </a:lnTo>
                <a:lnTo>
                  <a:pt x="468757" y="45339"/>
                </a:lnTo>
                <a:lnTo>
                  <a:pt x="470890" y="49695"/>
                </a:lnTo>
                <a:lnTo>
                  <a:pt x="474179" y="53873"/>
                </a:lnTo>
                <a:lnTo>
                  <a:pt x="478802" y="57873"/>
                </a:lnTo>
                <a:lnTo>
                  <a:pt x="464934" y="57873"/>
                </a:lnTo>
                <a:lnTo>
                  <a:pt x="464934" y="65608"/>
                </a:lnTo>
                <a:lnTo>
                  <a:pt x="490982" y="65608"/>
                </a:lnTo>
                <a:lnTo>
                  <a:pt x="490982" y="57873"/>
                </a:lnTo>
                <a:lnTo>
                  <a:pt x="485825" y="55118"/>
                </a:lnTo>
                <a:lnTo>
                  <a:pt x="481736" y="51295"/>
                </a:lnTo>
                <a:lnTo>
                  <a:pt x="476046" y="41694"/>
                </a:lnTo>
                <a:lnTo>
                  <a:pt x="474624" y="36360"/>
                </a:lnTo>
                <a:lnTo>
                  <a:pt x="474624" y="23558"/>
                </a:lnTo>
                <a:lnTo>
                  <a:pt x="476491" y="18046"/>
                </a:lnTo>
                <a:lnTo>
                  <a:pt x="480314" y="13779"/>
                </a:lnTo>
                <a:lnTo>
                  <a:pt x="484136" y="9601"/>
                </a:lnTo>
                <a:lnTo>
                  <a:pt x="489204" y="7467"/>
                </a:lnTo>
                <a:lnTo>
                  <a:pt x="501738" y="7467"/>
                </a:lnTo>
                <a:lnTo>
                  <a:pt x="506717" y="9601"/>
                </a:lnTo>
                <a:lnTo>
                  <a:pt x="510628" y="13779"/>
                </a:lnTo>
                <a:lnTo>
                  <a:pt x="514362" y="18046"/>
                </a:lnTo>
                <a:lnTo>
                  <a:pt x="516318" y="23558"/>
                </a:lnTo>
                <a:lnTo>
                  <a:pt x="516318" y="36360"/>
                </a:lnTo>
                <a:lnTo>
                  <a:pt x="514896" y="41694"/>
                </a:lnTo>
                <a:lnTo>
                  <a:pt x="509206" y="51295"/>
                </a:lnTo>
                <a:lnTo>
                  <a:pt x="505206" y="55118"/>
                </a:lnTo>
                <a:lnTo>
                  <a:pt x="500049" y="57873"/>
                </a:lnTo>
                <a:lnTo>
                  <a:pt x="500049" y="65608"/>
                </a:lnTo>
                <a:lnTo>
                  <a:pt x="526097" y="65608"/>
                </a:lnTo>
                <a:lnTo>
                  <a:pt x="526097" y="57873"/>
                </a:lnTo>
                <a:close/>
              </a:path>
              <a:path w="926464" h="264160">
                <a:moveTo>
                  <a:pt x="926401" y="9486"/>
                </a:moveTo>
                <a:lnTo>
                  <a:pt x="887450" y="9486"/>
                </a:lnTo>
                <a:lnTo>
                  <a:pt x="887450" y="14655"/>
                </a:lnTo>
                <a:lnTo>
                  <a:pt x="926401" y="14655"/>
                </a:lnTo>
                <a:lnTo>
                  <a:pt x="926401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79" name="object 279"/>
          <p:cNvSpPr txBox="1"/>
          <p:nvPr/>
        </p:nvSpPr>
        <p:spPr>
          <a:xfrm>
            <a:off x="7395450" y="2170490"/>
            <a:ext cx="613363" cy="334781"/>
          </a:xfrm>
          <a:prstGeom prst="rect">
            <a:avLst/>
          </a:prstGeom>
        </p:spPr>
        <p:txBody>
          <a:bodyPr vert="horz" wrap="square" lIns="0" tIns="60207" rIns="0" bIns="0" rtlCol="0">
            <a:spAutoFit/>
          </a:bodyPr>
          <a:lstStyle/>
          <a:p>
            <a:pPr marL="56445" marR="45156">
              <a:lnSpc>
                <a:spcPct val="79600"/>
              </a:lnSpc>
              <a:spcBef>
                <a:spcPts val="474"/>
              </a:spcBef>
            </a:pPr>
            <a:r>
              <a:rPr sz="1222" i="1" spc="-77" baseline="-10101" dirty="0">
                <a:latin typeface="DejaVu Sans"/>
                <a:cs typeface="DejaVu Sans"/>
              </a:rPr>
              <a:t>b</a:t>
            </a:r>
            <a:r>
              <a:rPr sz="1111" spc="-52" dirty="0">
                <a:latin typeface="DejaVu Sans"/>
                <a:cs typeface="DejaVu Sans"/>
              </a:rPr>
              <a:t>(6350) </a:t>
            </a:r>
            <a:r>
              <a:rPr sz="1222" i="1" spc="-77" baseline="-10101" dirty="0">
                <a:latin typeface="DejaVu Sans"/>
                <a:cs typeface="DejaVu Sans"/>
              </a:rPr>
              <a:t>b</a:t>
            </a:r>
            <a:r>
              <a:rPr sz="1111" spc="-52" dirty="0">
                <a:latin typeface="DejaVu Sans"/>
                <a:cs typeface="DejaVu Sans"/>
              </a:rPr>
              <a:t>(6340)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7354993" y="2374956"/>
            <a:ext cx="683919" cy="97837"/>
          </a:xfrm>
          <a:custGeom>
            <a:avLst/>
            <a:gdLst/>
            <a:ahLst/>
            <a:cxnLst/>
            <a:rect l="l" t="t" r="r" b="b"/>
            <a:pathLst>
              <a:path w="461645" h="66039">
                <a:moveTo>
                  <a:pt x="61163" y="57873"/>
                </a:move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close/>
              </a:path>
              <a:path w="461645" h="66039">
                <a:moveTo>
                  <a:pt x="461467" y="9486"/>
                </a:moveTo>
                <a:lnTo>
                  <a:pt x="422516" y="9486"/>
                </a:lnTo>
                <a:lnTo>
                  <a:pt x="422516" y="14655"/>
                </a:lnTo>
                <a:lnTo>
                  <a:pt x="461467" y="14655"/>
                </a:lnTo>
                <a:lnTo>
                  <a:pt x="461467" y="94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81" name="object 281"/>
          <p:cNvSpPr txBox="1"/>
          <p:nvPr/>
        </p:nvSpPr>
        <p:spPr>
          <a:xfrm>
            <a:off x="7108056" y="2833961"/>
            <a:ext cx="1427102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44" baseline="-10101" dirty="0">
                <a:latin typeface="DejaVu Sans"/>
                <a:cs typeface="DejaVu Sans"/>
              </a:rPr>
              <a:t>b</a:t>
            </a:r>
            <a:r>
              <a:rPr sz="1111" spc="-30" dirty="0">
                <a:latin typeface="DejaVu Sans"/>
                <a:cs typeface="DejaVu Sans"/>
              </a:rPr>
              <a:t>(6070)</a:t>
            </a:r>
            <a:r>
              <a:rPr sz="1222" spc="-44" baseline="30303" dirty="0">
                <a:latin typeface="DejaVu Sans"/>
                <a:cs typeface="DejaVu Sans"/>
              </a:rPr>
              <a:t>0</a:t>
            </a:r>
            <a:r>
              <a:rPr sz="1222" spc="277" baseline="30303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B</a:t>
            </a:r>
            <a:r>
              <a:rPr sz="1111" i="1" spc="-141" dirty="0">
                <a:latin typeface="DejaVu Sans"/>
                <a:cs typeface="DejaVu Sans"/>
              </a:rPr>
              <a:t> </a:t>
            </a:r>
            <a:r>
              <a:rPr sz="1222" spc="-89" baseline="25252" dirty="0">
                <a:latin typeface="DejaVu Sans"/>
                <a:cs typeface="DejaVu Sans"/>
              </a:rPr>
              <a:t>*</a:t>
            </a:r>
            <a:r>
              <a:rPr sz="1222" spc="-144" baseline="25252" dirty="0">
                <a:latin typeface="DejaVu Sans"/>
                <a:cs typeface="DejaVu Sans"/>
              </a:rPr>
              <a:t> </a:t>
            </a:r>
            <a:r>
              <a:rPr sz="1111" spc="-15" dirty="0">
                <a:latin typeface="DejaVu Sans"/>
                <a:cs typeface="DejaVu Sans"/>
              </a:rPr>
              <a:t>(6114)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7074197" y="2902911"/>
            <a:ext cx="88430" cy="96896"/>
          </a:xfrm>
          <a:custGeom>
            <a:avLst/>
            <a:gdLst/>
            <a:ahLst/>
            <a:cxnLst/>
            <a:rect l="l" t="t" r="r" b="b"/>
            <a:pathLst>
              <a:path w="59689" h="65405">
                <a:moveTo>
                  <a:pt x="34671" y="0"/>
                </a:moveTo>
                <a:lnTo>
                  <a:pt x="24714" y="0"/>
                </a:lnTo>
                <a:lnTo>
                  <a:pt x="0" y="64808"/>
                </a:lnTo>
                <a:lnTo>
                  <a:pt x="9245" y="64808"/>
                </a:lnTo>
                <a:lnTo>
                  <a:pt x="29692" y="8623"/>
                </a:lnTo>
                <a:lnTo>
                  <a:pt x="50228" y="64808"/>
                </a:lnTo>
                <a:lnTo>
                  <a:pt x="59385" y="64808"/>
                </a:lnTo>
                <a:lnTo>
                  <a:pt x="346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83" name="object 283"/>
          <p:cNvSpPr txBox="1"/>
          <p:nvPr/>
        </p:nvSpPr>
        <p:spPr>
          <a:xfrm>
            <a:off x="7954615" y="2397922"/>
            <a:ext cx="61336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(6227)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8493568" y="2391915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7939491" y="2468759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5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5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86" name="object 286"/>
          <p:cNvSpPr txBox="1"/>
          <p:nvPr/>
        </p:nvSpPr>
        <p:spPr>
          <a:xfrm>
            <a:off x="8531207" y="2718596"/>
            <a:ext cx="61336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(6100)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516074" y="2616875"/>
            <a:ext cx="658519" cy="269052"/>
          </a:xfrm>
          <a:custGeom>
            <a:avLst/>
            <a:gdLst/>
            <a:ahLst/>
            <a:cxnLst/>
            <a:rect l="l" t="t" r="r" b="b"/>
            <a:pathLst>
              <a:path w="444500" h="181610">
                <a:moveTo>
                  <a:pt x="35471" y="143065"/>
                </a:moveTo>
                <a:lnTo>
                  <a:pt x="4533" y="143065"/>
                </a:lnTo>
                <a:lnTo>
                  <a:pt x="4533" y="150444"/>
                </a:lnTo>
                <a:lnTo>
                  <a:pt x="35471" y="150444"/>
                </a:lnTo>
                <a:lnTo>
                  <a:pt x="35471" y="143065"/>
                </a:lnTo>
                <a:close/>
              </a:path>
              <a:path w="444500" h="181610">
                <a:moveTo>
                  <a:pt x="40005" y="173913"/>
                </a:moveTo>
                <a:lnTo>
                  <a:pt x="0" y="173913"/>
                </a:lnTo>
                <a:lnTo>
                  <a:pt x="0" y="181292"/>
                </a:lnTo>
                <a:lnTo>
                  <a:pt x="40005" y="181292"/>
                </a:lnTo>
                <a:lnTo>
                  <a:pt x="40005" y="173913"/>
                </a:lnTo>
                <a:close/>
              </a:path>
              <a:path w="444500" h="181610">
                <a:moveTo>
                  <a:pt x="40005" y="116484"/>
                </a:moveTo>
                <a:lnTo>
                  <a:pt x="0" y="116484"/>
                </a:lnTo>
                <a:lnTo>
                  <a:pt x="0" y="123863"/>
                </a:lnTo>
                <a:lnTo>
                  <a:pt x="40005" y="123863"/>
                </a:lnTo>
                <a:lnTo>
                  <a:pt x="40005" y="116484"/>
                </a:lnTo>
                <a:close/>
              </a:path>
              <a:path w="444500" h="181610">
                <a:moveTo>
                  <a:pt x="381114" y="26581"/>
                </a:moveTo>
                <a:lnTo>
                  <a:pt x="350177" y="26581"/>
                </a:lnTo>
                <a:lnTo>
                  <a:pt x="350177" y="33959"/>
                </a:lnTo>
                <a:lnTo>
                  <a:pt x="381114" y="33959"/>
                </a:lnTo>
                <a:lnTo>
                  <a:pt x="381114" y="26581"/>
                </a:lnTo>
                <a:close/>
              </a:path>
              <a:path w="444500" h="181610">
                <a:moveTo>
                  <a:pt x="385648" y="57429"/>
                </a:moveTo>
                <a:lnTo>
                  <a:pt x="345643" y="57429"/>
                </a:lnTo>
                <a:lnTo>
                  <a:pt x="345643" y="64808"/>
                </a:lnTo>
                <a:lnTo>
                  <a:pt x="385648" y="64808"/>
                </a:lnTo>
                <a:lnTo>
                  <a:pt x="385648" y="57429"/>
                </a:lnTo>
                <a:close/>
              </a:path>
              <a:path w="444500" h="181610">
                <a:moveTo>
                  <a:pt x="385648" y="0"/>
                </a:moveTo>
                <a:lnTo>
                  <a:pt x="345643" y="0"/>
                </a:lnTo>
                <a:lnTo>
                  <a:pt x="345643" y="7378"/>
                </a:lnTo>
                <a:lnTo>
                  <a:pt x="385648" y="7378"/>
                </a:lnTo>
                <a:lnTo>
                  <a:pt x="385648" y="0"/>
                </a:lnTo>
                <a:close/>
              </a:path>
              <a:path w="444500" h="181610">
                <a:moveTo>
                  <a:pt x="444373" y="125171"/>
                </a:moveTo>
                <a:lnTo>
                  <a:pt x="405422" y="125171"/>
                </a:lnTo>
                <a:lnTo>
                  <a:pt x="405422" y="130327"/>
                </a:lnTo>
                <a:lnTo>
                  <a:pt x="444373" y="130327"/>
                </a:lnTo>
                <a:lnTo>
                  <a:pt x="444373" y="125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88" name="object 288"/>
          <p:cNvSpPr txBox="1"/>
          <p:nvPr/>
        </p:nvSpPr>
        <p:spPr>
          <a:xfrm>
            <a:off x="9043272" y="2424030"/>
            <a:ext cx="673569" cy="323213"/>
          </a:xfrm>
          <a:prstGeom prst="rect">
            <a:avLst/>
          </a:prstGeom>
        </p:spPr>
        <p:txBody>
          <a:bodyPr vert="horz" wrap="square" lIns="0" tIns="72437" rIns="0" bIns="0" rtlCol="0">
            <a:spAutoFit/>
          </a:bodyPr>
          <a:lstStyle/>
          <a:p>
            <a:pPr marL="56445" marR="45156">
              <a:lnSpc>
                <a:spcPct val="72000"/>
              </a:lnSpc>
              <a:spcBef>
                <a:spcPts val="570"/>
              </a:spcBef>
            </a:pPr>
            <a:r>
              <a:rPr sz="1222" i="1" spc="-77" baseline="-10101" dirty="0">
                <a:latin typeface="DejaVu Sans"/>
                <a:cs typeface="DejaVu Sans"/>
              </a:rPr>
              <a:t>b</a:t>
            </a:r>
            <a:r>
              <a:rPr sz="1111" spc="-52" dirty="0">
                <a:latin typeface="DejaVu Sans"/>
                <a:cs typeface="DejaVu Sans"/>
              </a:rPr>
              <a:t>(6327)</a:t>
            </a:r>
            <a:r>
              <a:rPr sz="1222" spc="-77" baseline="25252" dirty="0">
                <a:latin typeface="DejaVu Sans"/>
                <a:cs typeface="DejaVu Sans"/>
              </a:rPr>
              <a:t>0</a:t>
            </a:r>
            <a:r>
              <a:rPr sz="1222" spc="1111" baseline="25252" dirty="0">
                <a:latin typeface="DejaVu Sans"/>
                <a:cs typeface="DejaVu Sans"/>
              </a:rPr>
              <a:t> </a:t>
            </a:r>
            <a:r>
              <a:rPr sz="1222" i="1" spc="-77" baseline="-10101" dirty="0">
                <a:latin typeface="DejaVu Sans"/>
                <a:cs typeface="DejaVu Sans"/>
              </a:rPr>
              <a:t>b</a:t>
            </a:r>
            <a:r>
              <a:rPr sz="1111" spc="-52" dirty="0">
                <a:latin typeface="DejaVu Sans"/>
                <a:cs typeface="DejaVu Sans"/>
              </a:rPr>
              <a:t>(6333)</a:t>
            </a:r>
            <a:r>
              <a:rPr sz="1222" spc="-77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9028147" y="2494868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5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5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90" name="object 290"/>
          <p:cNvSpPr txBox="1"/>
          <p:nvPr/>
        </p:nvSpPr>
        <p:spPr>
          <a:xfrm>
            <a:off x="10398368" y="2542172"/>
            <a:ext cx="673569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(6095)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0383244" y="2613011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5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5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92" name="object 292"/>
          <p:cNvSpPr txBox="1"/>
          <p:nvPr/>
        </p:nvSpPr>
        <p:spPr>
          <a:xfrm>
            <a:off x="10398367" y="2693404"/>
            <a:ext cx="61336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b</a:t>
            </a:r>
            <a:r>
              <a:rPr sz="1111" spc="-15" dirty="0">
                <a:latin typeface="DejaVu Sans"/>
                <a:cs typeface="DejaVu Sans"/>
              </a:rPr>
              <a:t>(6087)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10937321" y="2687397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0383244" y="2764241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5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5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95" name="object 295"/>
          <p:cNvSpPr txBox="1"/>
          <p:nvPr/>
        </p:nvSpPr>
        <p:spPr>
          <a:xfrm>
            <a:off x="4703852" y="5209867"/>
            <a:ext cx="60583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(2860)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5222998" y="5203860"/>
            <a:ext cx="115711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+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4669987" y="5001221"/>
            <a:ext cx="958615" cy="376296"/>
          </a:xfrm>
          <a:custGeom>
            <a:avLst/>
            <a:gdLst/>
            <a:ahLst/>
            <a:cxnLst/>
            <a:rect l="l" t="t" r="r" b="b"/>
            <a:pathLst>
              <a:path w="647064" h="254000">
                <a:moveTo>
                  <a:pt x="59385" y="253466"/>
                </a:moveTo>
                <a:lnTo>
                  <a:pt x="34671" y="188658"/>
                </a:lnTo>
                <a:lnTo>
                  <a:pt x="24714" y="188658"/>
                </a:lnTo>
                <a:lnTo>
                  <a:pt x="0" y="253466"/>
                </a:lnTo>
                <a:lnTo>
                  <a:pt x="9245" y="253466"/>
                </a:lnTo>
                <a:lnTo>
                  <a:pt x="29692" y="197281"/>
                </a:lnTo>
                <a:lnTo>
                  <a:pt x="50228" y="253466"/>
                </a:lnTo>
                <a:lnTo>
                  <a:pt x="59385" y="253466"/>
                </a:lnTo>
                <a:close/>
              </a:path>
              <a:path w="647064" h="254000">
                <a:moveTo>
                  <a:pt x="646925" y="57873"/>
                </a:moveTo>
                <a:lnTo>
                  <a:pt x="633056" y="57873"/>
                </a:lnTo>
                <a:lnTo>
                  <a:pt x="637679" y="53784"/>
                </a:lnTo>
                <a:lnTo>
                  <a:pt x="640969" y="49606"/>
                </a:lnTo>
                <a:lnTo>
                  <a:pt x="643102" y="45339"/>
                </a:lnTo>
                <a:lnTo>
                  <a:pt x="645147" y="41071"/>
                </a:lnTo>
                <a:lnTo>
                  <a:pt x="646214" y="36182"/>
                </a:lnTo>
                <a:lnTo>
                  <a:pt x="646214" y="21602"/>
                </a:lnTo>
                <a:lnTo>
                  <a:pt x="643369" y="14224"/>
                </a:lnTo>
                <a:lnTo>
                  <a:pt x="637857" y="8534"/>
                </a:lnTo>
                <a:lnTo>
                  <a:pt x="632256" y="2844"/>
                </a:lnTo>
                <a:lnTo>
                  <a:pt x="625055" y="0"/>
                </a:lnTo>
                <a:lnTo>
                  <a:pt x="607453" y="0"/>
                </a:lnTo>
                <a:lnTo>
                  <a:pt x="600341" y="2844"/>
                </a:lnTo>
                <a:lnTo>
                  <a:pt x="594829" y="8534"/>
                </a:lnTo>
                <a:lnTo>
                  <a:pt x="589229" y="14312"/>
                </a:lnTo>
                <a:lnTo>
                  <a:pt x="586473" y="21780"/>
                </a:lnTo>
                <a:lnTo>
                  <a:pt x="586473" y="36271"/>
                </a:lnTo>
                <a:lnTo>
                  <a:pt x="587451" y="41071"/>
                </a:lnTo>
                <a:lnTo>
                  <a:pt x="589584" y="45339"/>
                </a:lnTo>
                <a:lnTo>
                  <a:pt x="591718" y="49695"/>
                </a:lnTo>
                <a:lnTo>
                  <a:pt x="595007" y="53873"/>
                </a:lnTo>
                <a:lnTo>
                  <a:pt x="599630" y="57873"/>
                </a:lnTo>
                <a:lnTo>
                  <a:pt x="585762" y="57873"/>
                </a:lnTo>
                <a:lnTo>
                  <a:pt x="585762" y="65608"/>
                </a:lnTo>
                <a:lnTo>
                  <a:pt x="611809" y="65608"/>
                </a:lnTo>
                <a:lnTo>
                  <a:pt x="611809" y="57873"/>
                </a:lnTo>
                <a:lnTo>
                  <a:pt x="606653" y="55118"/>
                </a:lnTo>
                <a:lnTo>
                  <a:pt x="602564" y="51295"/>
                </a:lnTo>
                <a:lnTo>
                  <a:pt x="596874" y="41694"/>
                </a:lnTo>
                <a:lnTo>
                  <a:pt x="595452" y="36360"/>
                </a:lnTo>
                <a:lnTo>
                  <a:pt x="595452" y="23558"/>
                </a:lnTo>
                <a:lnTo>
                  <a:pt x="597319" y="18046"/>
                </a:lnTo>
                <a:lnTo>
                  <a:pt x="601141" y="13779"/>
                </a:lnTo>
                <a:lnTo>
                  <a:pt x="604964" y="9601"/>
                </a:lnTo>
                <a:lnTo>
                  <a:pt x="610031" y="7467"/>
                </a:lnTo>
                <a:lnTo>
                  <a:pt x="622566" y="7467"/>
                </a:lnTo>
                <a:lnTo>
                  <a:pt x="627545" y="9601"/>
                </a:lnTo>
                <a:lnTo>
                  <a:pt x="631456" y="13779"/>
                </a:lnTo>
                <a:lnTo>
                  <a:pt x="635190" y="18046"/>
                </a:lnTo>
                <a:lnTo>
                  <a:pt x="637146" y="23558"/>
                </a:lnTo>
                <a:lnTo>
                  <a:pt x="637146" y="36360"/>
                </a:lnTo>
                <a:lnTo>
                  <a:pt x="635723" y="41694"/>
                </a:lnTo>
                <a:lnTo>
                  <a:pt x="630034" y="51295"/>
                </a:lnTo>
                <a:lnTo>
                  <a:pt x="626033" y="55118"/>
                </a:lnTo>
                <a:lnTo>
                  <a:pt x="620877" y="57873"/>
                </a:lnTo>
                <a:lnTo>
                  <a:pt x="620877" y="65608"/>
                </a:lnTo>
                <a:lnTo>
                  <a:pt x="646925" y="65608"/>
                </a:lnTo>
                <a:lnTo>
                  <a:pt x="646925" y="57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298" name="object 298"/>
          <p:cNvSpPr txBox="1"/>
          <p:nvPr/>
        </p:nvSpPr>
        <p:spPr>
          <a:xfrm>
            <a:off x="5578248" y="4931559"/>
            <a:ext cx="665104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lnSpc>
                <a:spcPts val="1185"/>
              </a:lnSpc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(3119)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  <a:p>
            <a:pPr marL="110068">
              <a:lnSpc>
                <a:spcPts val="1185"/>
              </a:lnSpc>
            </a:pPr>
            <a:r>
              <a:rPr sz="1111" spc="-15" dirty="0">
                <a:latin typeface="DejaVu Sans"/>
                <a:cs typeface="DejaVu Sans"/>
              </a:rPr>
              <a:t>(3090)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537793" y="5133311"/>
            <a:ext cx="91250" cy="97837"/>
          </a:xfrm>
          <a:custGeom>
            <a:avLst/>
            <a:gdLst/>
            <a:ahLst/>
            <a:cxnLst/>
            <a:rect l="l" t="t" r="r" b="b"/>
            <a:pathLst>
              <a:path w="61595" h="66039">
                <a:moveTo>
                  <a:pt x="39293" y="0"/>
                </a:move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00" name="object 300"/>
          <p:cNvSpPr txBox="1"/>
          <p:nvPr/>
        </p:nvSpPr>
        <p:spPr>
          <a:xfrm>
            <a:off x="5615877" y="5129677"/>
            <a:ext cx="88430" cy="265793"/>
          </a:xfrm>
          <a:prstGeom prst="rect">
            <a:avLst/>
          </a:prstGeom>
        </p:spPr>
        <p:txBody>
          <a:bodyPr vert="horz" wrap="square" lIns="0" tIns="14111" rIns="0" bIns="0" rtlCol="0">
            <a:spAutoFit/>
          </a:bodyPr>
          <a:lstStyle/>
          <a:p>
            <a:pPr marL="18815" marR="7526">
              <a:lnSpc>
                <a:spcPct val="103499"/>
              </a:lnSpc>
              <a:spcBef>
                <a:spcPts val="111"/>
              </a:spcBef>
            </a:pPr>
            <a:r>
              <a:rPr sz="815" i="1" spc="-104" dirty="0">
                <a:latin typeface="DejaVu Sans"/>
                <a:cs typeface="DejaVu Sans"/>
              </a:rPr>
              <a:t>c</a:t>
            </a:r>
            <a:r>
              <a:rPr sz="815" i="1" spc="741" dirty="0">
                <a:latin typeface="DejaVu Sans"/>
                <a:cs typeface="DejaVu Sans"/>
              </a:rPr>
              <a:t> </a:t>
            </a:r>
            <a:r>
              <a:rPr sz="815" i="1" spc="-104" dirty="0">
                <a:latin typeface="DejaVu Sans"/>
                <a:cs typeface="DejaVu Sans"/>
              </a:rPr>
              <a:t>c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5670166" y="5192230"/>
            <a:ext cx="476015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815">
              <a:spcBef>
                <a:spcPts val="200"/>
              </a:spcBef>
            </a:pPr>
            <a:r>
              <a:rPr sz="1111" spc="-37" dirty="0">
                <a:latin typeface="DejaVu Sans"/>
                <a:cs typeface="DejaVu Sans"/>
              </a:rPr>
              <a:t>(3066)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537793" y="5261882"/>
            <a:ext cx="91250" cy="97837"/>
          </a:xfrm>
          <a:custGeom>
            <a:avLst/>
            <a:gdLst/>
            <a:ahLst/>
            <a:cxnLst/>
            <a:rect l="l" t="t" r="r" b="b"/>
            <a:pathLst>
              <a:path w="61595" h="66039">
                <a:moveTo>
                  <a:pt x="39293" y="0"/>
                </a:move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03" name="object 303"/>
          <p:cNvSpPr txBox="1"/>
          <p:nvPr/>
        </p:nvSpPr>
        <p:spPr>
          <a:xfrm>
            <a:off x="5578247" y="5331309"/>
            <a:ext cx="60583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(3050)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6109368" y="5171493"/>
            <a:ext cx="96896" cy="297860"/>
          </a:xfrm>
          <a:prstGeom prst="rect">
            <a:avLst/>
          </a:prstGeom>
        </p:spPr>
        <p:txBody>
          <a:bodyPr vert="horz" wrap="square" lIns="0" tIns="33867" rIns="0" bIns="0" rtlCol="0">
            <a:spAutoFit/>
          </a:bodyPr>
          <a:lstStyle/>
          <a:p>
            <a:pPr marL="18815">
              <a:spcBef>
                <a:spcPts val="267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  <a:p>
            <a:pPr marL="18815">
              <a:spcBef>
                <a:spcPts val="111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537793" y="5400960"/>
            <a:ext cx="91250" cy="97837"/>
          </a:xfrm>
          <a:custGeom>
            <a:avLst/>
            <a:gdLst/>
            <a:ahLst/>
            <a:cxnLst/>
            <a:rect l="l" t="t" r="r" b="b"/>
            <a:pathLst>
              <a:path w="61595" h="66039">
                <a:moveTo>
                  <a:pt x="39293" y="0"/>
                </a:move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06" name="object 306"/>
          <p:cNvSpPr txBox="1"/>
          <p:nvPr/>
        </p:nvSpPr>
        <p:spPr>
          <a:xfrm>
            <a:off x="5578248" y="5462506"/>
            <a:ext cx="66510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(3000)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5537793" y="5532157"/>
            <a:ext cx="91250" cy="97837"/>
          </a:xfrm>
          <a:custGeom>
            <a:avLst/>
            <a:gdLst/>
            <a:ahLst/>
            <a:cxnLst/>
            <a:rect l="l" t="t" r="r" b="b"/>
            <a:pathLst>
              <a:path w="61595" h="66039">
                <a:moveTo>
                  <a:pt x="39293" y="0"/>
                </a:move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08" name="object 308"/>
          <p:cNvSpPr txBox="1"/>
          <p:nvPr/>
        </p:nvSpPr>
        <p:spPr>
          <a:xfrm>
            <a:off x="5835747" y="4575458"/>
            <a:ext cx="180622" cy="224183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lnSpc>
                <a:spcPts val="830"/>
              </a:lnSpc>
              <a:spcBef>
                <a:spcPts val="148"/>
              </a:spcBef>
            </a:pPr>
            <a:r>
              <a:rPr sz="815" spc="-96" dirty="0">
                <a:latin typeface="DejaVu Sans"/>
                <a:cs typeface="DejaVu Sans"/>
              </a:rPr>
              <a:t>++</a:t>
            </a:r>
            <a:endParaRPr sz="815">
              <a:latin typeface="DejaVu Sans"/>
              <a:cs typeface="DejaVu Sans"/>
            </a:endParaRPr>
          </a:p>
          <a:p>
            <a:pPr marL="18815">
              <a:lnSpc>
                <a:spcPts val="830"/>
              </a:lnSpc>
            </a:pPr>
            <a:r>
              <a:rPr sz="815" i="1" spc="-37" dirty="0">
                <a:latin typeface="DejaVu Sans"/>
                <a:cs typeface="DejaVu Sans"/>
              </a:rPr>
              <a:t>cc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782995" y="4652305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5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5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5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10" name="object 310"/>
          <p:cNvSpPr txBox="1"/>
          <p:nvPr/>
        </p:nvSpPr>
        <p:spPr>
          <a:xfrm>
            <a:off x="7063708" y="5152042"/>
            <a:ext cx="663222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(2939)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7048583" y="5222879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4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4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4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12" name="object 312"/>
          <p:cNvSpPr txBox="1"/>
          <p:nvPr/>
        </p:nvSpPr>
        <p:spPr>
          <a:xfrm>
            <a:off x="7101336" y="5447540"/>
            <a:ext cx="88430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i="1" spc="-74" dirty="0">
                <a:latin typeface="DejaVu Sans"/>
                <a:cs typeface="DejaVu Sans"/>
              </a:rPr>
              <a:t>c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7117996" y="5381522"/>
            <a:ext cx="606778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spc="-15" dirty="0">
                <a:latin typeface="DejaVu Sans"/>
                <a:cs typeface="DejaVu Sans"/>
              </a:rPr>
              <a:t>(2923)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7048583" y="5452359"/>
            <a:ext cx="59267" cy="96896"/>
          </a:xfrm>
          <a:custGeom>
            <a:avLst/>
            <a:gdLst/>
            <a:ahLst/>
            <a:cxnLst/>
            <a:rect l="l" t="t" r="r" b="b"/>
            <a:pathLst>
              <a:path w="40004" h="65404">
                <a:moveTo>
                  <a:pt x="35471" y="26581"/>
                </a:moveTo>
                <a:lnTo>
                  <a:pt x="4533" y="26581"/>
                </a:lnTo>
                <a:lnTo>
                  <a:pt x="4533" y="33959"/>
                </a:lnTo>
                <a:lnTo>
                  <a:pt x="35471" y="33959"/>
                </a:lnTo>
                <a:lnTo>
                  <a:pt x="35471" y="26581"/>
                </a:lnTo>
                <a:close/>
              </a:path>
              <a:path w="40004" h="65404">
                <a:moveTo>
                  <a:pt x="40004" y="0"/>
                </a:moveTo>
                <a:lnTo>
                  <a:pt x="0" y="0"/>
                </a:lnTo>
                <a:lnTo>
                  <a:pt x="0" y="7378"/>
                </a:lnTo>
                <a:lnTo>
                  <a:pt x="40004" y="7378"/>
                </a:lnTo>
                <a:lnTo>
                  <a:pt x="40004" y="0"/>
                </a:lnTo>
                <a:close/>
              </a:path>
              <a:path w="40004" h="65404">
                <a:moveTo>
                  <a:pt x="40004" y="57429"/>
                </a:moveTo>
                <a:lnTo>
                  <a:pt x="0" y="57429"/>
                </a:lnTo>
                <a:lnTo>
                  <a:pt x="0" y="64808"/>
                </a:lnTo>
                <a:lnTo>
                  <a:pt x="40004" y="64808"/>
                </a:lnTo>
                <a:lnTo>
                  <a:pt x="40004" y="57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15" name="object 315"/>
          <p:cNvSpPr txBox="1"/>
          <p:nvPr/>
        </p:nvSpPr>
        <p:spPr>
          <a:xfrm>
            <a:off x="10072338" y="5003808"/>
            <a:ext cx="605837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(3185)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10603457" y="4997801"/>
            <a:ext cx="96896" cy="144418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815" spc="-74" dirty="0">
                <a:latin typeface="DejaVu Sans"/>
                <a:cs typeface="DejaVu Sans"/>
              </a:rPr>
              <a:t>0</a:t>
            </a:r>
            <a:endParaRPr sz="815">
              <a:latin typeface="DejaVu Sans"/>
              <a:cs typeface="DejaVu San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10031883" y="5073459"/>
            <a:ext cx="91250" cy="97837"/>
          </a:xfrm>
          <a:custGeom>
            <a:avLst/>
            <a:gdLst/>
            <a:ahLst/>
            <a:cxnLst/>
            <a:rect l="l" t="t" r="r" b="b"/>
            <a:pathLst>
              <a:path w="61595" h="66039">
                <a:moveTo>
                  <a:pt x="39293" y="0"/>
                </a:move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18" name="object 318"/>
          <p:cNvSpPr txBox="1"/>
          <p:nvPr/>
        </p:nvSpPr>
        <p:spPr>
          <a:xfrm>
            <a:off x="10072338" y="4814975"/>
            <a:ext cx="665104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222" i="1" spc="-22" baseline="-10101" dirty="0">
                <a:latin typeface="DejaVu Sans"/>
                <a:cs typeface="DejaVu Sans"/>
              </a:rPr>
              <a:t>c</a:t>
            </a:r>
            <a:r>
              <a:rPr sz="1111" spc="-15" dirty="0">
                <a:latin typeface="DejaVu Sans"/>
                <a:cs typeface="DejaVu Sans"/>
              </a:rPr>
              <a:t>(3327)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0031883" y="4884627"/>
            <a:ext cx="91250" cy="97837"/>
          </a:xfrm>
          <a:custGeom>
            <a:avLst/>
            <a:gdLst/>
            <a:ahLst/>
            <a:cxnLst/>
            <a:rect l="l" t="t" r="r" b="b"/>
            <a:pathLst>
              <a:path w="61595" h="66039">
                <a:moveTo>
                  <a:pt x="39293" y="0"/>
                </a:moveTo>
                <a:lnTo>
                  <a:pt x="21691" y="0"/>
                </a:lnTo>
                <a:lnTo>
                  <a:pt x="14579" y="2844"/>
                </a:lnTo>
                <a:lnTo>
                  <a:pt x="9067" y="8534"/>
                </a:lnTo>
                <a:lnTo>
                  <a:pt x="3467" y="14312"/>
                </a:lnTo>
                <a:lnTo>
                  <a:pt x="711" y="21780"/>
                </a:lnTo>
                <a:lnTo>
                  <a:pt x="711" y="36271"/>
                </a:lnTo>
                <a:lnTo>
                  <a:pt x="1689" y="41071"/>
                </a:lnTo>
                <a:lnTo>
                  <a:pt x="3822" y="45339"/>
                </a:lnTo>
                <a:lnTo>
                  <a:pt x="5956" y="49695"/>
                </a:lnTo>
                <a:lnTo>
                  <a:pt x="9245" y="53873"/>
                </a:lnTo>
                <a:lnTo>
                  <a:pt x="13868" y="57873"/>
                </a:lnTo>
                <a:lnTo>
                  <a:pt x="0" y="57873"/>
                </a:lnTo>
                <a:lnTo>
                  <a:pt x="0" y="65608"/>
                </a:lnTo>
                <a:lnTo>
                  <a:pt x="26047" y="65608"/>
                </a:lnTo>
                <a:lnTo>
                  <a:pt x="26047" y="57873"/>
                </a:lnTo>
                <a:lnTo>
                  <a:pt x="20891" y="55118"/>
                </a:lnTo>
                <a:lnTo>
                  <a:pt x="16802" y="51295"/>
                </a:lnTo>
                <a:lnTo>
                  <a:pt x="11112" y="41694"/>
                </a:lnTo>
                <a:lnTo>
                  <a:pt x="9690" y="36360"/>
                </a:lnTo>
                <a:lnTo>
                  <a:pt x="9690" y="23558"/>
                </a:lnTo>
                <a:lnTo>
                  <a:pt x="11557" y="18046"/>
                </a:lnTo>
                <a:lnTo>
                  <a:pt x="15379" y="13779"/>
                </a:lnTo>
                <a:lnTo>
                  <a:pt x="19202" y="9601"/>
                </a:lnTo>
                <a:lnTo>
                  <a:pt x="24269" y="7467"/>
                </a:lnTo>
                <a:lnTo>
                  <a:pt x="36804" y="7467"/>
                </a:lnTo>
                <a:lnTo>
                  <a:pt x="41783" y="9601"/>
                </a:lnTo>
                <a:lnTo>
                  <a:pt x="45694" y="13779"/>
                </a:lnTo>
                <a:lnTo>
                  <a:pt x="49428" y="18046"/>
                </a:lnTo>
                <a:lnTo>
                  <a:pt x="51384" y="23558"/>
                </a:lnTo>
                <a:lnTo>
                  <a:pt x="51384" y="36360"/>
                </a:lnTo>
                <a:lnTo>
                  <a:pt x="49961" y="41694"/>
                </a:lnTo>
                <a:lnTo>
                  <a:pt x="44272" y="51295"/>
                </a:lnTo>
                <a:lnTo>
                  <a:pt x="40271" y="55118"/>
                </a:lnTo>
                <a:lnTo>
                  <a:pt x="35115" y="57873"/>
                </a:lnTo>
                <a:lnTo>
                  <a:pt x="35115" y="65608"/>
                </a:lnTo>
                <a:lnTo>
                  <a:pt x="61163" y="65608"/>
                </a:lnTo>
                <a:lnTo>
                  <a:pt x="61163" y="57873"/>
                </a:lnTo>
                <a:lnTo>
                  <a:pt x="47294" y="57873"/>
                </a:lnTo>
                <a:lnTo>
                  <a:pt x="51917" y="53784"/>
                </a:lnTo>
                <a:lnTo>
                  <a:pt x="55206" y="49606"/>
                </a:lnTo>
                <a:lnTo>
                  <a:pt x="57340" y="45339"/>
                </a:lnTo>
                <a:lnTo>
                  <a:pt x="59385" y="41071"/>
                </a:lnTo>
                <a:lnTo>
                  <a:pt x="60452" y="36182"/>
                </a:lnTo>
                <a:lnTo>
                  <a:pt x="60452" y="21602"/>
                </a:lnTo>
                <a:lnTo>
                  <a:pt x="57607" y="14224"/>
                </a:lnTo>
                <a:lnTo>
                  <a:pt x="52095" y="8534"/>
                </a:lnTo>
                <a:lnTo>
                  <a:pt x="46494" y="2844"/>
                </a:lnTo>
                <a:lnTo>
                  <a:pt x="39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20" name="object 320"/>
          <p:cNvSpPr txBox="1"/>
          <p:nvPr/>
        </p:nvSpPr>
        <p:spPr>
          <a:xfrm>
            <a:off x="3665385" y="3855869"/>
            <a:ext cx="77893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P</a:t>
            </a:r>
            <a:r>
              <a:rPr sz="1222" i="1" spc="-22" baseline="25252" dirty="0">
                <a:latin typeface="DejaVu Sans"/>
                <a:cs typeface="DejaVu Sans"/>
              </a:rPr>
              <a:t>N</a:t>
            </a:r>
            <a:r>
              <a:rPr sz="1111" spc="-15" dirty="0">
                <a:latin typeface="DejaVu Sans"/>
                <a:cs typeface="DejaVu Sans"/>
              </a:rPr>
              <a:t>(4450)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3805861" y="4008301"/>
            <a:ext cx="58326" cy="69615"/>
          </a:xfrm>
          <a:custGeom>
            <a:avLst/>
            <a:gdLst/>
            <a:ahLst/>
            <a:cxnLst/>
            <a:rect l="l" t="t" r="r" b="b"/>
            <a:pathLst>
              <a:path w="39369" h="46989">
                <a:moveTo>
                  <a:pt x="38893" y="0"/>
                </a:moveTo>
                <a:lnTo>
                  <a:pt x="33230" y="0"/>
                </a:lnTo>
                <a:lnTo>
                  <a:pt x="29497" y="19477"/>
                </a:lnTo>
                <a:lnTo>
                  <a:pt x="28750" y="23087"/>
                </a:lnTo>
                <a:lnTo>
                  <a:pt x="27381" y="25700"/>
                </a:lnTo>
                <a:lnTo>
                  <a:pt x="25389" y="27381"/>
                </a:lnTo>
                <a:lnTo>
                  <a:pt x="23771" y="28750"/>
                </a:lnTo>
                <a:lnTo>
                  <a:pt x="21593" y="29559"/>
                </a:lnTo>
                <a:lnTo>
                  <a:pt x="18917" y="29808"/>
                </a:lnTo>
                <a:lnTo>
                  <a:pt x="24643" y="0"/>
                </a:lnTo>
                <a:lnTo>
                  <a:pt x="19104" y="0"/>
                </a:lnTo>
                <a:lnTo>
                  <a:pt x="13317" y="29808"/>
                </a:lnTo>
                <a:lnTo>
                  <a:pt x="10828" y="29559"/>
                </a:lnTo>
                <a:lnTo>
                  <a:pt x="9023" y="28750"/>
                </a:lnTo>
                <a:lnTo>
                  <a:pt x="7778" y="27381"/>
                </a:lnTo>
                <a:lnTo>
                  <a:pt x="6347" y="25887"/>
                </a:lnTo>
                <a:lnTo>
                  <a:pt x="5974" y="23274"/>
                </a:lnTo>
                <a:lnTo>
                  <a:pt x="6720" y="19540"/>
                </a:lnTo>
                <a:lnTo>
                  <a:pt x="10516" y="0"/>
                </a:lnTo>
                <a:lnTo>
                  <a:pt x="4853" y="0"/>
                </a:lnTo>
                <a:lnTo>
                  <a:pt x="995" y="19726"/>
                </a:lnTo>
                <a:lnTo>
                  <a:pt x="0" y="24705"/>
                </a:lnTo>
                <a:lnTo>
                  <a:pt x="622" y="28376"/>
                </a:lnTo>
                <a:lnTo>
                  <a:pt x="2862" y="30741"/>
                </a:lnTo>
                <a:lnTo>
                  <a:pt x="4605" y="32732"/>
                </a:lnTo>
                <a:lnTo>
                  <a:pt x="7778" y="34039"/>
                </a:lnTo>
                <a:lnTo>
                  <a:pt x="12383" y="34724"/>
                </a:lnTo>
                <a:lnTo>
                  <a:pt x="9956" y="46921"/>
                </a:lnTo>
                <a:lnTo>
                  <a:pt x="15557" y="46921"/>
                </a:lnTo>
                <a:lnTo>
                  <a:pt x="17922" y="34724"/>
                </a:lnTo>
                <a:lnTo>
                  <a:pt x="22527" y="34039"/>
                </a:lnTo>
                <a:lnTo>
                  <a:pt x="26198" y="32732"/>
                </a:lnTo>
                <a:lnTo>
                  <a:pt x="28999" y="30679"/>
                </a:lnTo>
                <a:lnTo>
                  <a:pt x="32048" y="28501"/>
                </a:lnTo>
                <a:lnTo>
                  <a:pt x="34102" y="24829"/>
                </a:lnTo>
                <a:lnTo>
                  <a:pt x="35097" y="19726"/>
                </a:lnTo>
                <a:lnTo>
                  <a:pt x="38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22" name="object 322"/>
          <p:cNvSpPr txBox="1"/>
          <p:nvPr/>
        </p:nvSpPr>
        <p:spPr>
          <a:xfrm>
            <a:off x="3665385" y="4202171"/>
            <a:ext cx="778933" cy="1965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6445">
              <a:spcBef>
                <a:spcPts val="200"/>
              </a:spcBef>
            </a:pPr>
            <a:r>
              <a:rPr sz="1111" i="1" spc="-15" dirty="0">
                <a:latin typeface="DejaVu Sans"/>
                <a:cs typeface="DejaVu Sans"/>
              </a:rPr>
              <a:t>P</a:t>
            </a:r>
            <a:r>
              <a:rPr sz="1222" i="1" spc="-22" baseline="25252" dirty="0">
                <a:latin typeface="DejaVu Sans"/>
                <a:cs typeface="DejaVu Sans"/>
              </a:rPr>
              <a:t>N</a:t>
            </a:r>
            <a:r>
              <a:rPr sz="1111" spc="-15" dirty="0">
                <a:latin typeface="DejaVu Sans"/>
                <a:cs typeface="DejaVu Sans"/>
              </a:rPr>
              <a:t>(4380)</a:t>
            </a:r>
            <a:r>
              <a:rPr sz="1222" spc="-22" baseline="25252" dirty="0">
                <a:latin typeface="DejaVu Sans"/>
                <a:cs typeface="DejaVu Sans"/>
              </a:rPr>
              <a:t>+</a:t>
            </a:r>
            <a:endParaRPr sz="1222" baseline="25252">
              <a:latin typeface="DejaVu Sans"/>
              <a:cs typeface="DejaVu San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3805861" y="3984338"/>
            <a:ext cx="3440289" cy="440267"/>
          </a:xfrm>
          <a:custGeom>
            <a:avLst/>
            <a:gdLst/>
            <a:ahLst/>
            <a:cxnLst/>
            <a:rect l="l" t="t" r="r" b="b"/>
            <a:pathLst>
              <a:path w="2322195" h="297180">
                <a:moveTo>
                  <a:pt x="38887" y="249936"/>
                </a:moveTo>
                <a:lnTo>
                  <a:pt x="33223" y="249936"/>
                </a:lnTo>
                <a:lnTo>
                  <a:pt x="29489" y="269417"/>
                </a:lnTo>
                <a:lnTo>
                  <a:pt x="28740" y="273024"/>
                </a:lnTo>
                <a:lnTo>
                  <a:pt x="27381" y="275640"/>
                </a:lnTo>
                <a:lnTo>
                  <a:pt x="25387" y="277317"/>
                </a:lnTo>
                <a:lnTo>
                  <a:pt x="23761" y="278688"/>
                </a:lnTo>
                <a:lnTo>
                  <a:pt x="21590" y="279488"/>
                </a:lnTo>
                <a:lnTo>
                  <a:pt x="18910" y="279742"/>
                </a:lnTo>
                <a:lnTo>
                  <a:pt x="24638" y="249936"/>
                </a:lnTo>
                <a:lnTo>
                  <a:pt x="19100" y="249936"/>
                </a:lnTo>
                <a:lnTo>
                  <a:pt x="13309" y="279742"/>
                </a:lnTo>
                <a:lnTo>
                  <a:pt x="10820" y="279488"/>
                </a:lnTo>
                <a:lnTo>
                  <a:pt x="9017" y="278688"/>
                </a:lnTo>
                <a:lnTo>
                  <a:pt x="7772" y="277317"/>
                </a:lnTo>
                <a:lnTo>
                  <a:pt x="6337" y="275818"/>
                </a:lnTo>
                <a:lnTo>
                  <a:pt x="5969" y="273215"/>
                </a:lnTo>
                <a:lnTo>
                  <a:pt x="6718" y="269481"/>
                </a:lnTo>
                <a:lnTo>
                  <a:pt x="10515" y="249936"/>
                </a:lnTo>
                <a:lnTo>
                  <a:pt x="4851" y="249936"/>
                </a:lnTo>
                <a:lnTo>
                  <a:pt x="990" y="269659"/>
                </a:lnTo>
                <a:lnTo>
                  <a:pt x="0" y="274637"/>
                </a:lnTo>
                <a:lnTo>
                  <a:pt x="622" y="278307"/>
                </a:lnTo>
                <a:lnTo>
                  <a:pt x="2857" y="280682"/>
                </a:lnTo>
                <a:lnTo>
                  <a:pt x="4597" y="282663"/>
                </a:lnTo>
                <a:lnTo>
                  <a:pt x="7772" y="283972"/>
                </a:lnTo>
                <a:lnTo>
                  <a:pt x="12382" y="284657"/>
                </a:lnTo>
                <a:lnTo>
                  <a:pt x="9956" y="296862"/>
                </a:lnTo>
                <a:lnTo>
                  <a:pt x="15557" y="296862"/>
                </a:lnTo>
                <a:lnTo>
                  <a:pt x="17919" y="284657"/>
                </a:lnTo>
                <a:lnTo>
                  <a:pt x="22517" y="283972"/>
                </a:lnTo>
                <a:lnTo>
                  <a:pt x="26187" y="282663"/>
                </a:lnTo>
                <a:lnTo>
                  <a:pt x="28994" y="280619"/>
                </a:lnTo>
                <a:lnTo>
                  <a:pt x="32042" y="278434"/>
                </a:lnTo>
                <a:lnTo>
                  <a:pt x="34099" y="274764"/>
                </a:lnTo>
                <a:lnTo>
                  <a:pt x="35090" y="269659"/>
                </a:lnTo>
                <a:lnTo>
                  <a:pt x="38887" y="249936"/>
                </a:lnTo>
                <a:close/>
              </a:path>
              <a:path w="2322195" h="297180">
                <a:moveTo>
                  <a:pt x="2322106" y="119151"/>
                </a:moveTo>
                <a:lnTo>
                  <a:pt x="2316442" y="119151"/>
                </a:lnTo>
                <a:lnTo>
                  <a:pt x="2312708" y="138620"/>
                </a:lnTo>
                <a:lnTo>
                  <a:pt x="2311958" y="142240"/>
                </a:lnTo>
                <a:lnTo>
                  <a:pt x="2310587" y="144843"/>
                </a:lnTo>
                <a:lnTo>
                  <a:pt x="2308593" y="146532"/>
                </a:lnTo>
                <a:lnTo>
                  <a:pt x="2306980" y="147904"/>
                </a:lnTo>
                <a:lnTo>
                  <a:pt x="2304796" y="148704"/>
                </a:lnTo>
                <a:lnTo>
                  <a:pt x="2302129" y="148958"/>
                </a:lnTo>
                <a:lnTo>
                  <a:pt x="2307844" y="119151"/>
                </a:lnTo>
                <a:lnTo>
                  <a:pt x="2302306" y="119151"/>
                </a:lnTo>
                <a:lnTo>
                  <a:pt x="2296528" y="148958"/>
                </a:lnTo>
                <a:lnTo>
                  <a:pt x="2294039" y="148704"/>
                </a:lnTo>
                <a:lnTo>
                  <a:pt x="2292235" y="147904"/>
                </a:lnTo>
                <a:lnTo>
                  <a:pt x="2290991" y="146532"/>
                </a:lnTo>
                <a:lnTo>
                  <a:pt x="2289556" y="145034"/>
                </a:lnTo>
                <a:lnTo>
                  <a:pt x="2289175" y="142417"/>
                </a:lnTo>
                <a:lnTo>
                  <a:pt x="2289924" y="138684"/>
                </a:lnTo>
                <a:lnTo>
                  <a:pt x="2293721" y="119151"/>
                </a:lnTo>
                <a:lnTo>
                  <a:pt x="2288057" y="119151"/>
                </a:lnTo>
                <a:lnTo>
                  <a:pt x="2284196" y="138874"/>
                </a:lnTo>
                <a:lnTo>
                  <a:pt x="2283206" y="143852"/>
                </a:lnTo>
                <a:lnTo>
                  <a:pt x="2283828" y="147523"/>
                </a:lnTo>
                <a:lnTo>
                  <a:pt x="2286063" y="149885"/>
                </a:lnTo>
                <a:lnTo>
                  <a:pt x="2287816" y="151879"/>
                </a:lnTo>
                <a:lnTo>
                  <a:pt x="2290991" y="153187"/>
                </a:lnTo>
                <a:lnTo>
                  <a:pt x="2295588" y="153873"/>
                </a:lnTo>
                <a:lnTo>
                  <a:pt x="2293162" y="166065"/>
                </a:lnTo>
                <a:lnTo>
                  <a:pt x="2298763" y="166065"/>
                </a:lnTo>
                <a:lnTo>
                  <a:pt x="2301125" y="153873"/>
                </a:lnTo>
                <a:lnTo>
                  <a:pt x="2305735" y="153187"/>
                </a:lnTo>
                <a:lnTo>
                  <a:pt x="2309406" y="151879"/>
                </a:lnTo>
                <a:lnTo>
                  <a:pt x="2312200" y="149821"/>
                </a:lnTo>
                <a:lnTo>
                  <a:pt x="2315260" y="147650"/>
                </a:lnTo>
                <a:lnTo>
                  <a:pt x="2317305" y="143979"/>
                </a:lnTo>
                <a:lnTo>
                  <a:pt x="2318308" y="138874"/>
                </a:lnTo>
                <a:lnTo>
                  <a:pt x="2322106" y="119151"/>
                </a:lnTo>
                <a:close/>
              </a:path>
              <a:path w="2322195" h="297180">
                <a:moveTo>
                  <a:pt x="2322106" y="0"/>
                </a:moveTo>
                <a:lnTo>
                  <a:pt x="2316442" y="0"/>
                </a:lnTo>
                <a:lnTo>
                  <a:pt x="2312708" y="19481"/>
                </a:lnTo>
                <a:lnTo>
                  <a:pt x="2311958" y="23088"/>
                </a:lnTo>
                <a:lnTo>
                  <a:pt x="2310587" y="25704"/>
                </a:lnTo>
                <a:lnTo>
                  <a:pt x="2308593" y="27381"/>
                </a:lnTo>
                <a:lnTo>
                  <a:pt x="2306980" y="28752"/>
                </a:lnTo>
                <a:lnTo>
                  <a:pt x="2304796" y="29552"/>
                </a:lnTo>
                <a:lnTo>
                  <a:pt x="2302129" y="29806"/>
                </a:lnTo>
                <a:lnTo>
                  <a:pt x="2307844" y="0"/>
                </a:lnTo>
                <a:lnTo>
                  <a:pt x="2302306" y="0"/>
                </a:lnTo>
                <a:lnTo>
                  <a:pt x="2296528" y="29806"/>
                </a:lnTo>
                <a:lnTo>
                  <a:pt x="2294039" y="29552"/>
                </a:lnTo>
                <a:lnTo>
                  <a:pt x="2292235" y="28752"/>
                </a:lnTo>
                <a:lnTo>
                  <a:pt x="2290991" y="27381"/>
                </a:lnTo>
                <a:lnTo>
                  <a:pt x="2289556" y="25882"/>
                </a:lnTo>
                <a:lnTo>
                  <a:pt x="2289175" y="23279"/>
                </a:lnTo>
                <a:lnTo>
                  <a:pt x="2289924" y="19545"/>
                </a:lnTo>
                <a:lnTo>
                  <a:pt x="2293721" y="0"/>
                </a:lnTo>
                <a:lnTo>
                  <a:pt x="2288057" y="0"/>
                </a:lnTo>
                <a:lnTo>
                  <a:pt x="2284196" y="19723"/>
                </a:lnTo>
                <a:lnTo>
                  <a:pt x="2283206" y="24701"/>
                </a:lnTo>
                <a:lnTo>
                  <a:pt x="2283828" y="28371"/>
                </a:lnTo>
                <a:lnTo>
                  <a:pt x="2286063" y="30746"/>
                </a:lnTo>
                <a:lnTo>
                  <a:pt x="2287816" y="32727"/>
                </a:lnTo>
                <a:lnTo>
                  <a:pt x="2290991" y="34036"/>
                </a:lnTo>
                <a:lnTo>
                  <a:pt x="2295588" y="34721"/>
                </a:lnTo>
                <a:lnTo>
                  <a:pt x="2293162" y="46926"/>
                </a:lnTo>
                <a:lnTo>
                  <a:pt x="2298763" y="46926"/>
                </a:lnTo>
                <a:lnTo>
                  <a:pt x="2301125" y="34721"/>
                </a:lnTo>
                <a:lnTo>
                  <a:pt x="2305735" y="34036"/>
                </a:lnTo>
                <a:lnTo>
                  <a:pt x="2309406" y="32727"/>
                </a:lnTo>
                <a:lnTo>
                  <a:pt x="2312200" y="30683"/>
                </a:lnTo>
                <a:lnTo>
                  <a:pt x="2315260" y="28498"/>
                </a:lnTo>
                <a:lnTo>
                  <a:pt x="2317305" y="24828"/>
                </a:lnTo>
                <a:lnTo>
                  <a:pt x="2318308" y="19723"/>
                </a:lnTo>
                <a:lnTo>
                  <a:pt x="23221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24" name="object 324"/>
          <p:cNvSpPr txBox="1"/>
          <p:nvPr/>
        </p:nvSpPr>
        <p:spPr>
          <a:xfrm>
            <a:off x="7047922" y="3831896"/>
            <a:ext cx="778933" cy="74843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56445" marR="45156" algn="just">
              <a:lnSpc>
                <a:spcPct val="110200"/>
              </a:lnSpc>
              <a:spcBef>
                <a:spcPts val="67"/>
              </a:spcBef>
            </a:pPr>
            <a:r>
              <a:rPr sz="1111" i="1" spc="-59" dirty="0">
                <a:latin typeface="DejaVu Sans"/>
                <a:cs typeface="DejaVu Sans"/>
              </a:rPr>
              <a:t>P</a:t>
            </a:r>
            <a:r>
              <a:rPr sz="1222" i="1" spc="-89" baseline="25252" dirty="0">
                <a:latin typeface="DejaVu Sans"/>
                <a:cs typeface="DejaVu Sans"/>
              </a:rPr>
              <a:t>N</a:t>
            </a:r>
            <a:r>
              <a:rPr sz="1111" spc="-59" dirty="0">
                <a:latin typeface="DejaVu Sans"/>
                <a:cs typeface="DejaVu Sans"/>
              </a:rPr>
              <a:t>(4457)</a:t>
            </a:r>
            <a:r>
              <a:rPr sz="1222" spc="-89" baseline="25252" dirty="0">
                <a:latin typeface="DejaVu Sans"/>
                <a:cs typeface="DejaVu Sans"/>
              </a:rPr>
              <a:t>+</a:t>
            </a:r>
            <a:r>
              <a:rPr sz="1222" spc="1111" baseline="25252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P</a:t>
            </a:r>
            <a:r>
              <a:rPr sz="1222" i="1" spc="-89" baseline="25252" dirty="0">
                <a:latin typeface="DejaVu Sans"/>
                <a:cs typeface="DejaVu Sans"/>
              </a:rPr>
              <a:t>N</a:t>
            </a:r>
            <a:r>
              <a:rPr sz="1111" spc="-59" dirty="0">
                <a:latin typeface="DejaVu Sans"/>
                <a:cs typeface="DejaVu Sans"/>
              </a:rPr>
              <a:t>(4440)</a:t>
            </a:r>
            <a:r>
              <a:rPr sz="1222" spc="-89" baseline="25252" dirty="0">
                <a:latin typeface="DejaVu Sans"/>
                <a:cs typeface="DejaVu Sans"/>
              </a:rPr>
              <a:t>+</a:t>
            </a:r>
            <a:r>
              <a:rPr sz="1222" spc="1111" baseline="25252" dirty="0">
                <a:latin typeface="DejaVu Sans"/>
                <a:cs typeface="DejaVu Sans"/>
              </a:rPr>
              <a:t> </a:t>
            </a:r>
            <a:r>
              <a:rPr sz="1111" i="1" spc="-59" dirty="0">
                <a:latin typeface="DejaVu Sans"/>
                <a:cs typeface="DejaVu Sans"/>
              </a:rPr>
              <a:t>P</a:t>
            </a:r>
            <a:r>
              <a:rPr sz="1222" i="1" spc="-89" baseline="25252" dirty="0">
                <a:latin typeface="DejaVu Sans"/>
                <a:cs typeface="DejaVu Sans"/>
              </a:rPr>
              <a:t>N</a:t>
            </a:r>
            <a:r>
              <a:rPr sz="1111" spc="-59" dirty="0">
                <a:latin typeface="DejaVu Sans"/>
                <a:cs typeface="DejaVu Sans"/>
              </a:rPr>
              <a:t>(4312)</a:t>
            </a:r>
            <a:r>
              <a:rPr sz="1222" spc="-89" baseline="25252" dirty="0">
                <a:latin typeface="DejaVu Sans"/>
                <a:cs typeface="DejaVu Sans"/>
              </a:rPr>
              <a:t>+</a:t>
            </a:r>
            <a:r>
              <a:rPr sz="1222" spc="1111" baseline="25252" dirty="0">
                <a:latin typeface="DejaVu Sans"/>
                <a:cs typeface="DejaVu Sans"/>
              </a:rPr>
              <a:t> </a:t>
            </a:r>
            <a:r>
              <a:rPr sz="1222" spc="-22" baseline="-10101" dirty="0">
                <a:latin typeface="DejaVu Sans"/>
                <a:cs typeface="DejaVu Sans"/>
              </a:rPr>
              <a:t>3</a:t>
            </a:r>
            <a:r>
              <a:rPr sz="1111" spc="-15" dirty="0">
                <a:latin typeface="DejaVu Sans"/>
                <a:cs typeface="DejaVu Sans"/>
              </a:rPr>
              <a:t>(3842)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7188397" y="4356244"/>
            <a:ext cx="58326" cy="69615"/>
          </a:xfrm>
          <a:custGeom>
            <a:avLst/>
            <a:gdLst/>
            <a:ahLst/>
            <a:cxnLst/>
            <a:rect l="l" t="t" r="r" b="b"/>
            <a:pathLst>
              <a:path w="39370" h="46989">
                <a:moveTo>
                  <a:pt x="38893" y="0"/>
                </a:moveTo>
                <a:lnTo>
                  <a:pt x="33230" y="0"/>
                </a:lnTo>
                <a:lnTo>
                  <a:pt x="29497" y="19477"/>
                </a:lnTo>
                <a:lnTo>
                  <a:pt x="28750" y="23087"/>
                </a:lnTo>
                <a:lnTo>
                  <a:pt x="27381" y="25700"/>
                </a:lnTo>
                <a:lnTo>
                  <a:pt x="25389" y="27381"/>
                </a:lnTo>
                <a:lnTo>
                  <a:pt x="23771" y="28750"/>
                </a:lnTo>
                <a:lnTo>
                  <a:pt x="21593" y="29559"/>
                </a:lnTo>
                <a:lnTo>
                  <a:pt x="18917" y="29808"/>
                </a:lnTo>
                <a:lnTo>
                  <a:pt x="24643" y="0"/>
                </a:lnTo>
                <a:lnTo>
                  <a:pt x="19104" y="0"/>
                </a:lnTo>
                <a:lnTo>
                  <a:pt x="13317" y="29808"/>
                </a:lnTo>
                <a:lnTo>
                  <a:pt x="10828" y="29559"/>
                </a:lnTo>
                <a:lnTo>
                  <a:pt x="9023" y="28750"/>
                </a:lnTo>
                <a:lnTo>
                  <a:pt x="7778" y="27381"/>
                </a:lnTo>
                <a:lnTo>
                  <a:pt x="6347" y="25887"/>
                </a:lnTo>
                <a:lnTo>
                  <a:pt x="5974" y="23274"/>
                </a:lnTo>
                <a:lnTo>
                  <a:pt x="6720" y="19540"/>
                </a:lnTo>
                <a:lnTo>
                  <a:pt x="10516" y="0"/>
                </a:lnTo>
                <a:lnTo>
                  <a:pt x="4853" y="0"/>
                </a:lnTo>
                <a:lnTo>
                  <a:pt x="995" y="19726"/>
                </a:lnTo>
                <a:lnTo>
                  <a:pt x="0" y="24705"/>
                </a:lnTo>
                <a:lnTo>
                  <a:pt x="622" y="28376"/>
                </a:lnTo>
                <a:lnTo>
                  <a:pt x="2862" y="30741"/>
                </a:lnTo>
                <a:lnTo>
                  <a:pt x="4605" y="32732"/>
                </a:lnTo>
                <a:lnTo>
                  <a:pt x="7778" y="34039"/>
                </a:lnTo>
                <a:lnTo>
                  <a:pt x="12383" y="34724"/>
                </a:lnTo>
                <a:lnTo>
                  <a:pt x="9956" y="46921"/>
                </a:lnTo>
                <a:lnTo>
                  <a:pt x="15557" y="46921"/>
                </a:lnTo>
                <a:lnTo>
                  <a:pt x="17922" y="34724"/>
                </a:lnTo>
                <a:lnTo>
                  <a:pt x="22527" y="34039"/>
                </a:lnTo>
                <a:lnTo>
                  <a:pt x="26198" y="32732"/>
                </a:lnTo>
                <a:lnTo>
                  <a:pt x="28999" y="30679"/>
                </a:lnTo>
                <a:lnTo>
                  <a:pt x="32048" y="28501"/>
                </a:lnTo>
                <a:lnTo>
                  <a:pt x="34102" y="24829"/>
                </a:lnTo>
                <a:lnTo>
                  <a:pt x="35097" y="19726"/>
                </a:lnTo>
                <a:lnTo>
                  <a:pt x="388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26" name="object 326"/>
          <p:cNvSpPr txBox="1"/>
          <p:nvPr/>
        </p:nvSpPr>
        <p:spPr>
          <a:xfrm>
            <a:off x="9429229" y="3984852"/>
            <a:ext cx="1284111" cy="769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60307">
              <a:spcBef>
                <a:spcPts val="200"/>
              </a:spcBef>
            </a:pPr>
            <a:r>
              <a:rPr sz="1111" i="1" dirty="0">
                <a:latin typeface="DejaVu Sans"/>
                <a:cs typeface="DejaVu Sans"/>
              </a:rPr>
              <a:t>P</a:t>
            </a:r>
            <a:r>
              <a:rPr sz="1111" i="1" spc="59" dirty="0">
                <a:latin typeface="DejaVu Sans"/>
                <a:cs typeface="DejaVu Sans"/>
              </a:rPr>
              <a:t> </a:t>
            </a:r>
            <a:r>
              <a:rPr sz="1222" i="1" spc="-22" baseline="-20202" dirty="0">
                <a:latin typeface="DejaVu Sans"/>
                <a:cs typeface="DejaVu Sans"/>
              </a:rPr>
              <a:t>s</a:t>
            </a:r>
            <a:r>
              <a:rPr sz="1111" spc="-15" dirty="0">
                <a:latin typeface="DejaVu Sans"/>
                <a:cs typeface="DejaVu Sans"/>
              </a:rPr>
              <a:t>(4338)</a:t>
            </a:r>
            <a:r>
              <a:rPr sz="1222" spc="-22" baseline="25252" dirty="0">
                <a:latin typeface="DejaVu Sans"/>
                <a:cs typeface="DejaVu Sans"/>
              </a:rPr>
              <a:t>0</a:t>
            </a:r>
            <a:endParaRPr sz="1222" baseline="25252">
              <a:latin typeface="DejaVu Sans"/>
              <a:cs typeface="DejaVu Sans"/>
            </a:endParaRPr>
          </a:p>
          <a:p>
            <a:pPr marL="537170">
              <a:spcBef>
                <a:spcPts val="926"/>
              </a:spcBef>
            </a:pPr>
            <a:r>
              <a:rPr sz="1111" i="1" dirty="0">
                <a:latin typeface="DejaVu Sans"/>
                <a:cs typeface="DejaVu Sans"/>
              </a:rPr>
              <a:t>T</a:t>
            </a:r>
            <a:r>
              <a:rPr sz="1111" i="1" spc="67" dirty="0">
                <a:latin typeface="DejaVu Sans"/>
                <a:cs typeface="DejaVu Sans"/>
              </a:rPr>
              <a:t> </a:t>
            </a:r>
            <a:r>
              <a:rPr sz="1222" i="1" spc="-22" baseline="-20202" dirty="0">
                <a:latin typeface="DejaVu Sans"/>
                <a:cs typeface="DejaVu Sans"/>
              </a:rPr>
              <a:t>s</a:t>
            </a:r>
            <a:r>
              <a:rPr sz="1222" spc="-22" baseline="-20202" dirty="0">
                <a:latin typeface="DejaVu Sans"/>
                <a:cs typeface="DejaVu Sans"/>
              </a:rPr>
              <a:t>1</a:t>
            </a:r>
            <a:r>
              <a:rPr sz="1111" spc="-15" dirty="0">
                <a:latin typeface="DejaVu Sans"/>
                <a:cs typeface="DejaVu Sans"/>
              </a:rPr>
              <a:t>(4000)</a:t>
            </a:r>
            <a:endParaRPr sz="1111">
              <a:latin typeface="DejaVu Sans"/>
              <a:cs typeface="DejaVu Sans"/>
            </a:endParaRPr>
          </a:p>
          <a:p>
            <a:pPr marL="56445">
              <a:spcBef>
                <a:spcPts val="874"/>
              </a:spcBef>
            </a:pPr>
            <a:r>
              <a:rPr sz="1111" i="1" spc="-15" dirty="0">
                <a:latin typeface="DejaVu Sans"/>
                <a:cs typeface="DejaVu Sans"/>
              </a:rPr>
              <a:t>X</a:t>
            </a:r>
            <a:r>
              <a:rPr sz="1111" spc="-15" dirty="0">
                <a:latin typeface="DejaVu Sans"/>
                <a:cs typeface="DejaVu Sans"/>
              </a:rPr>
              <a:t>(3960)</a:t>
            </a:r>
            <a:endParaRPr sz="1111">
              <a:latin typeface="DejaVu Sans"/>
              <a:cs typeface="DejaVu San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9873600" y="4034084"/>
            <a:ext cx="67733" cy="173095"/>
          </a:xfrm>
          <a:custGeom>
            <a:avLst/>
            <a:gdLst/>
            <a:ahLst/>
            <a:cxnLst/>
            <a:rect l="l" t="t" r="r" b="b"/>
            <a:pathLst>
              <a:path w="45720" h="116839">
                <a:moveTo>
                  <a:pt x="38900" y="69672"/>
                </a:moveTo>
                <a:lnTo>
                  <a:pt x="33235" y="69672"/>
                </a:lnTo>
                <a:lnTo>
                  <a:pt x="29502" y="89141"/>
                </a:lnTo>
                <a:lnTo>
                  <a:pt x="28752" y="92748"/>
                </a:lnTo>
                <a:lnTo>
                  <a:pt x="18923" y="99479"/>
                </a:lnTo>
                <a:lnTo>
                  <a:pt x="24638" y="69672"/>
                </a:lnTo>
                <a:lnTo>
                  <a:pt x="19100" y="69672"/>
                </a:lnTo>
                <a:lnTo>
                  <a:pt x="13322" y="99479"/>
                </a:lnTo>
                <a:lnTo>
                  <a:pt x="10833" y="99225"/>
                </a:lnTo>
                <a:lnTo>
                  <a:pt x="9029" y="98412"/>
                </a:lnTo>
                <a:lnTo>
                  <a:pt x="7785" y="97053"/>
                </a:lnTo>
                <a:lnTo>
                  <a:pt x="6350" y="95554"/>
                </a:lnTo>
                <a:lnTo>
                  <a:pt x="5969" y="92938"/>
                </a:lnTo>
                <a:lnTo>
                  <a:pt x="6718" y="89204"/>
                </a:lnTo>
                <a:lnTo>
                  <a:pt x="10515" y="69672"/>
                </a:lnTo>
                <a:lnTo>
                  <a:pt x="4851" y="69672"/>
                </a:lnTo>
                <a:lnTo>
                  <a:pt x="990" y="89395"/>
                </a:lnTo>
                <a:lnTo>
                  <a:pt x="0" y="94373"/>
                </a:lnTo>
                <a:lnTo>
                  <a:pt x="622" y="98044"/>
                </a:lnTo>
                <a:lnTo>
                  <a:pt x="2857" y="100406"/>
                </a:lnTo>
                <a:lnTo>
                  <a:pt x="4610" y="102400"/>
                </a:lnTo>
                <a:lnTo>
                  <a:pt x="7785" y="103708"/>
                </a:lnTo>
                <a:lnTo>
                  <a:pt x="12382" y="104394"/>
                </a:lnTo>
                <a:lnTo>
                  <a:pt x="9956" y="116586"/>
                </a:lnTo>
                <a:lnTo>
                  <a:pt x="15557" y="116586"/>
                </a:lnTo>
                <a:lnTo>
                  <a:pt x="17919" y="104394"/>
                </a:lnTo>
                <a:lnTo>
                  <a:pt x="22529" y="103708"/>
                </a:lnTo>
                <a:lnTo>
                  <a:pt x="26200" y="102400"/>
                </a:lnTo>
                <a:lnTo>
                  <a:pt x="28994" y="100342"/>
                </a:lnTo>
                <a:lnTo>
                  <a:pt x="32054" y="98171"/>
                </a:lnTo>
                <a:lnTo>
                  <a:pt x="34099" y="94500"/>
                </a:lnTo>
                <a:lnTo>
                  <a:pt x="35102" y="89395"/>
                </a:lnTo>
                <a:lnTo>
                  <a:pt x="38900" y="69672"/>
                </a:lnTo>
                <a:close/>
              </a:path>
              <a:path w="45720" h="116839">
                <a:moveTo>
                  <a:pt x="45199" y="45364"/>
                </a:moveTo>
                <a:lnTo>
                  <a:pt x="27901" y="0"/>
                </a:lnTo>
                <a:lnTo>
                  <a:pt x="20929" y="0"/>
                </a:lnTo>
                <a:lnTo>
                  <a:pt x="3632" y="45364"/>
                </a:lnTo>
                <a:lnTo>
                  <a:pt x="10109" y="45364"/>
                </a:lnTo>
                <a:lnTo>
                  <a:pt x="24422" y="6032"/>
                </a:lnTo>
                <a:lnTo>
                  <a:pt x="38798" y="45364"/>
                </a:lnTo>
                <a:lnTo>
                  <a:pt x="45199" y="453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667"/>
          </a:p>
        </p:txBody>
      </p:sp>
      <p:sp>
        <p:nvSpPr>
          <p:cNvPr id="328" name="object 328"/>
          <p:cNvSpPr txBox="1"/>
          <p:nvPr/>
        </p:nvSpPr>
        <p:spPr>
          <a:xfrm>
            <a:off x="103106" y="6528479"/>
            <a:ext cx="3144896" cy="224120"/>
          </a:xfrm>
          <a:prstGeom prst="rect">
            <a:avLst/>
          </a:prstGeom>
        </p:spPr>
        <p:txBody>
          <a:bodyPr vert="horz" wrap="square" lIns="0" tIns="18815" rIns="0" bIns="0" rtlCol="0">
            <a:spAutoFit/>
          </a:bodyPr>
          <a:lstStyle/>
          <a:p>
            <a:pPr marL="18815">
              <a:spcBef>
                <a:spcPts val="148"/>
              </a:spcBef>
            </a:pPr>
            <a:r>
              <a:rPr sz="1333" spc="-96" dirty="0">
                <a:latin typeface="DejaVu Sans"/>
                <a:cs typeface="DejaVu Sans"/>
                <a:hlinkClick r:id="rId24"/>
              </a:rPr>
              <a:t>patrick.koppenburg@cern.ch</a:t>
            </a:r>
            <a:r>
              <a:rPr sz="1333" spc="193" dirty="0">
                <a:latin typeface="DejaVu Sans"/>
                <a:cs typeface="DejaVu Sans"/>
              </a:rPr>
              <a:t> </a:t>
            </a:r>
            <a:r>
              <a:rPr sz="1333" spc="-104" dirty="0">
                <a:latin typeface="DejaVu Sans"/>
                <a:cs typeface="DejaVu Sans"/>
              </a:rPr>
              <a:t>2024-</a:t>
            </a:r>
            <a:r>
              <a:rPr sz="1333" spc="-96" dirty="0">
                <a:latin typeface="DejaVu Sans"/>
                <a:cs typeface="DejaVu Sans"/>
              </a:rPr>
              <a:t>06-</a:t>
            </a:r>
            <a:r>
              <a:rPr sz="1333" spc="-37" dirty="0">
                <a:latin typeface="DejaVu Sans"/>
                <a:cs typeface="DejaVu Sans"/>
              </a:rPr>
              <a:t>06</a:t>
            </a:r>
            <a:endParaRPr sz="1333"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2154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6CADBBAE-CCCB-4E6E-B4E7-CE93D2FB73E8}"/>
              </a:ext>
            </a:extLst>
          </p:cNvPr>
          <p:cNvSpPr txBox="1"/>
          <p:nvPr/>
        </p:nvSpPr>
        <p:spPr>
          <a:xfrm>
            <a:off x="5109746" y="77944"/>
            <a:ext cx="226215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1964: quarks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18847A-102E-4C67-97D0-B7DD2027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563" y="582558"/>
            <a:ext cx="8710793" cy="2329605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7E66E8-F9BC-4610-A3E3-3DC435B2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11, 2024</a:t>
            </a:r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FE8F5E-EB4B-4417-9588-0E6B4F5AB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04001-8947-4AA1-9C27-C86ECA2F19B2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E66757-30C8-4510-97A8-3125075EF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89" y="3071190"/>
            <a:ext cx="6121285" cy="356259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74A93F70-9658-40B5-9710-86683954C7BA}"/>
              </a:ext>
            </a:extLst>
          </p:cNvPr>
          <p:cNvSpPr/>
          <p:nvPr/>
        </p:nvSpPr>
        <p:spPr>
          <a:xfrm>
            <a:off x="255104" y="3305265"/>
            <a:ext cx="4259590" cy="28623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Merriweather Sans"/>
              </a:rPr>
              <a:t>For more complete account (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including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role</a:t>
            </a:r>
            <a:endParaRPr lang="nl-NL" dirty="0">
              <a:solidFill>
                <a:schemeClr val="bg1"/>
              </a:solidFill>
              <a:latin typeface="Merriweather Sans"/>
            </a:endParaRPr>
          </a:p>
          <a:p>
            <a:r>
              <a:rPr lang="nl-NL" dirty="0">
                <a:solidFill>
                  <a:schemeClr val="bg1"/>
                </a:solidFill>
                <a:latin typeface="Merriweather Sans"/>
              </a:rPr>
              <a:t>of 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Petermann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; 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Serber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) 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see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:</a:t>
            </a:r>
          </a:p>
          <a:p>
            <a:endParaRPr lang="nl-NL" dirty="0">
              <a:solidFill>
                <a:schemeClr val="bg1"/>
              </a:solidFill>
              <a:latin typeface="Merriweather Sans"/>
            </a:endParaRPr>
          </a:p>
          <a:p>
            <a:r>
              <a:rPr lang="nl-NL" dirty="0">
                <a:solidFill>
                  <a:schemeClr val="bg1"/>
                </a:solidFill>
                <a:latin typeface="Merriweather Sans"/>
              </a:rPr>
              <a:t>Llewellyn Smith, C. </a:t>
            </a:r>
          </a:p>
          <a:p>
            <a:endParaRPr lang="nl-NL" dirty="0">
              <a:solidFill>
                <a:schemeClr val="bg1"/>
              </a:solidFill>
              <a:latin typeface="Merriweather Sans"/>
            </a:endParaRPr>
          </a:p>
          <a:p>
            <a:r>
              <a:rPr lang="nl-NL" dirty="0" err="1">
                <a:solidFill>
                  <a:schemeClr val="bg1"/>
                </a:solidFill>
                <a:latin typeface="Merriweather Sans"/>
              </a:rPr>
              <a:t>From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 concrete quarks 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to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 QCD: </a:t>
            </a:r>
          </a:p>
          <a:p>
            <a:r>
              <a:rPr lang="nl-NL" dirty="0">
                <a:solidFill>
                  <a:schemeClr val="bg1"/>
                </a:solidFill>
                <a:latin typeface="Merriweather Sans"/>
              </a:rPr>
              <a:t>a personal </a:t>
            </a:r>
            <a:r>
              <a:rPr lang="nl-NL" dirty="0" err="1">
                <a:solidFill>
                  <a:schemeClr val="bg1"/>
                </a:solidFill>
                <a:latin typeface="Merriweather Sans"/>
              </a:rPr>
              <a:t>perspective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. </a:t>
            </a:r>
            <a:r>
              <a:rPr lang="nl-NL" i="1" dirty="0">
                <a:solidFill>
                  <a:schemeClr val="bg1"/>
                </a:solidFill>
                <a:latin typeface="Merriweather Sans"/>
              </a:rPr>
              <a:t>EPJ H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 </a:t>
            </a:r>
            <a:r>
              <a:rPr lang="nl-NL" b="1" dirty="0">
                <a:solidFill>
                  <a:schemeClr val="bg1"/>
                </a:solidFill>
                <a:latin typeface="Merriweather Sans"/>
              </a:rPr>
              <a:t>48</a:t>
            </a:r>
            <a:r>
              <a:rPr lang="nl-NL" dirty="0">
                <a:solidFill>
                  <a:schemeClr val="bg1"/>
                </a:solidFill>
                <a:latin typeface="Merriweather Sans"/>
              </a:rPr>
              <a:t>, 13 (2023). </a:t>
            </a:r>
          </a:p>
          <a:p>
            <a:endParaRPr lang="nl-NL" dirty="0">
              <a:solidFill>
                <a:schemeClr val="bg1"/>
              </a:solidFill>
              <a:latin typeface="Merriweather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dirty="0">
                <a:solidFill>
                  <a:schemeClr val="bg1"/>
                </a:solidFill>
                <a:latin typeface="Merriweather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</a:t>
            </a:r>
            <a:endParaRPr lang="nl-NL" dirty="0">
              <a:solidFill>
                <a:schemeClr val="bg1"/>
              </a:solidFill>
              <a:latin typeface="Merriweather Sans"/>
            </a:endParaRPr>
          </a:p>
          <a:p>
            <a:r>
              <a:rPr lang="nl-NL" dirty="0">
                <a:solidFill>
                  <a:schemeClr val="bg1"/>
                </a:solidFill>
                <a:latin typeface="Merriweather Sans"/>
              </a:rPr>
              <a:t>10.1140/epjh/s13129-023-00061-4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1357ED6-2A0F-4D82-B643-1A7D9FB4B943}"/>
              </a:ext>
            </a:extLst>
          </p:cNvPr>
          <p:cNvSpPr txBox="1"/>
          <p:nvPr/>
        </p:nvSpPr>
        <p:spPr>
          <a:xfrm>
            <a:off x="715617" y="424400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19866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oomdiagram: Samenvoegen 1"/>
          <p:cNvSpPr/>
          <p:nvPr/>
        </p:nvSpPr>
        <p:spPr>
          <a:xfrm>
            <a:off x="3934682" y="1260751"/>
            <a:ext cx="4336483" cy="4308776"/>
          </a:xfrm>
          <a:prstGeom prst="flowChartMerge">
            <a:avLst/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 flipH="1">
            <a:off x="3186569" y="526474"/>
            <a:ext cx="13854" cy="581890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>
            <a:off x="3200424" y="526473"/>
            <a:ext cx="647007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9961419" y="30479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-I</a:t>
            </a:r>
            <a:r>
              <a:rPr lang="nl-NL" sz="2400" b="1" baseline="-25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006454" y="6289954"/>
            <a:ext cx="402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3736098" y="766459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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++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77012" y="766454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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+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1782" y="766449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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0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8058842" y="766444"/>
            <a:ext cx="47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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-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3602183" y="127460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uuu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4918403" y="1274604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uud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387028" y="126074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udd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7800233" y="127459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ddd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4526351" y="2177292"/>
            <a:ext cx="545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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+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204712" y="3574424"/>
            <a:ext cx="52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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0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5897991" y="2204997"/>
            <a:ext cx="513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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0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7269631" y="2177282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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-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590207" y="3574419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</a:t>
            </a:r>
            <a:r>
              <a:rPr lang="nl-NL" sz="2400" b="1" baseline="30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-</a:t>
            </a:r>
            <a:endParaRPr lang="nl-NL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5638848" y="2687799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uds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251713" y="268779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uus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7038203" y="272936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dds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5027571" y="413307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uss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6378680" y="415601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|</a:t>
            </a:r>
            <a:r>
              <a:rPr lang="nl-NL" dirty="0" err="1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dss</a:t>
            </a:r>
            <a:r>
              <a:rPr lang="nl-NL" dirty="0">
                <a:ln>
                  <a:solidFill>
                    <a:schemeClr val="tx2"/>
                  </a:solidFill>
                </a:ln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2341414" y="102525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2258296" y="2440532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2258296" y="3805256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2278145" y="5324604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3507320" y="7396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3/2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4927613" y="83114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black"/>
                </a:solidFill>
                <a:latin typeface="Calibri"/>
              </a:rPr>
              <a:t>-</a:t>
            </a:r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1/2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6477528" y="87665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-1/2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7883206" y="92216"/>
            <a:ext cx="854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sz="24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-3/2</a:t>
            </a:r>
          </a:p>
        </p:txBody>
      </p:sp>
      <p:sp>
        <p:nvSpPr>
          <p:cNvPr id="58" name="Stroomdiagram: Verbindingslijn 57"/>
          <p:cNvSpPr/>
          <p:nvPr/>
        </p:nvSpPr>
        <p:spPr>
          <a:xfrm>
            <a:off x="3831399" y="1160309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Stroomdiagram: Verbindingslijn 58"/>
          <p:cNvSpPr/>
          <p:nvPr/>
        </p:nvSpPr>
        <p:spPr>
          <a:xfrm>
            <a:off x="5240768" y="1160309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Stroomdiagram: Verbindingslijn 59"/>
          <p:cNvSpPr/>
          <p:nvPr/>
        </p:nvSpPr>
        <p:spPr>
          <a:xfrm>
            <a:off x="6728941" y="1146451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Stroomdiagram: Verbindingslijn 60"/>
          <p:cNvSpPr/>
          <p:nvPr/>
        </p:nvSpPr>
        <p:spPr>
          <a:xfrm>
            <a:off x="8146440" y="113567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Stroomdiagram: Verbindingslijn 61"/>
          <p:cNvSpPr/>
          <p:nvPr/>
        </p:nvSpPr>
        <p:spPr>
          <a:xfrm>
            <a:off x="4530280" y="253502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Stroomdiagram: Verbindingslijn 62"/>
          <p:cNvSpPr/>
          <p:nvPr/>
        </p:nvSpPr>
        <p:spPr>
          <a:xfrm>
            <a:off x="5971195" y="254887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Stroomdiagram: Verbindingslijn 63"/>
          <p:cNvSpPr/>
          <p:nvPr/>
        </p:nvSpPr>
        <p:spPr>
          <a:xfrm>
            <a:off x="7398255" y="253501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Stroomdiagram: Verbindingslijn 64"/>
          <p:cNvSpPr/>
          <p:nvPr/>
        </p:nvSpPr>
        <p:spPr>
          <a:xfrm>
            <a:off x="5264580" y="3975931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72" name="Groep 71"/>
          <p:cNvGrpSpPr/>
          <p:nvPr/>
        </p:nvGrpSpPr>
        <p:grpSpPr>
          <a:xfrm>
            <a:off x="5665743" y="4925335"/>
            <a:ext cx="838691" cy="1036469"/>
            <a:chOff x="4141742" y="4925334"/>
            <a:chExt cx="838691" cy="1036469"/>
          </a:xfrm>
        </p:grpSpPr>
        <p:sp>
          <p:nvSpPr>
            <p:cNvPr id="29" name="Tekstvak 28"/>
            <p:cNvSpPr txBox="1"/>
            <p:nvPr/>
          </p:nvSpPr>
          <p:spPr>
            <a:xfrm>
              <a:off x="4348574" y="4925334"/>
              <a:ext cx="519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nl-NL" sz="24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</a:t>
              </a:r>
              <a:r>
                <a:rPr lang="nl-NL" sz="2400" b="1" baseline="300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-</a:t>
              </a:r>
              <a:endParaRPr lang="nl-NL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4141742" y="5592471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nl-NL" dirty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|</a:t>
              </a:r>
              <a:r>
                <a:rPr lang="nl-NL" dirty="0" err="1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sss</a:t>
              </a:r>
              <a:r>
                <a:rPr lang="nl-NL" dirty="0">
                  <a:ln>
                    <a:solidFill>
                      <a:schemeClr val="tx2"/>
                    </a:solidFill>
                  </a:ln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</a:t>
              </a:r>
            </a:p>
          </p:txBody>
        </p:sp>
        <p:sp>
          <p:nvSpPr>
            <p:cNvPr id="66" name="Stroomdiagram: Verbindingslijn 65"/>
            <p:cNvSpPr/>
            <p:nvPr/>
          </p:nvSpPr>
          <p:spPr>
            <a:xfrm>
              <a:off x="4461060" y="5416871"/>
              <a:ext cx="228600" cy="22860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nl-NL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7" name="Stroomdiagram: Verbindingslijn 66"/>
          <p:cNvSpPr/>
          <p:nvPr/>
        </p:nvSpPr>
        <p:spPr>
          <a:xfrm>
            <a:off x="6691660" y="3975946"/>
            <a:ext cx="228600" cy="228600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10076275" y="127460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1232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nl-N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10086104" y="2528081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1385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nl-N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10162565" y="3952029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1530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nl-N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Tekstvak 70"/>
          <p:cNvSpPr txBox="1"/>
          <p:nvPr/>
        </p:nvSpPr>
        <p:spPr>
          <a:xfrm>
            <a:off x="10189394" y="5346506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nl-N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1672 </a:t>
            </a:r>
            <a:r>
              <a:rPr lang="nl-NL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MeV</a:t>
            </a:r>
            <a:endParaRPr lang="nl-N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EDD093-981C-46C3-912A-BB68F75F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>
                <a:solidFill>
                  <a:schemeClr val="bg1"/>
                </a:solidFill>
              </a:rPr>
              <a:t>September 11, 2024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5E1533E-F39A-44DA-8A28-C1FC66456E23}"/>
              </a:ext>
            </a:extLst>
          </p:cNvPr>
          <p:cNvSpPr txBox="1"/>
          <p:nvPr/>
        </p:nvSpPr>
        <p:spPr>
          <a:xfrm>
            <a:off x="6383107" y="5378319"/>
            <a:ext cx="4062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Predicted</a:t>
            </a:r>
            <a:r>
              <a:rPr lang="nl-N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N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nl-N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NL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scheme</a:t>
            </a:r>
            <a:endParaRPr lang="nl-NL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Observed</a:t>
            </a:r>
            <a:r>
              <a:rPr lang="nl-NL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Feb. 1964, Brookhaven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EFCB085-8BCA-42AA-8A80-FFDA72C306D6}"/>
              </a:ext>
            </a:extLst>
          </p:cNvPr>
          <p:cNvSpPr txBox="1"/>
          <p:nvPr/>
        </p:nvSpPr>
        <p:spPr>
          <a:xfrm>
            <a:off x="3915715" y="6044147"/>
            <a:ext cx="5111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A possible example of the decay of this particle was</a:t>
            </a:r>
          </a:p>
          <a:p>
            <a:r>
              <a:rPr lang="en-US" dirty="0">
                <a:solidFill>
                  <a:srgbClr val="FFC000"/>
                </a:solidFill>
              </a:rPr>
              <a:t>observed by Y. Eisenberg, Phys. Rev. 196, 541 (1954).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E559ED-CAD9-4811-8B98-466E8F21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>
                <a:solidFill>
                  <a:schemeClr val="bg1"/>
                </a:solidFill>
              </a:rPr>
              <a:pPr defTabSz="457200"/>
              <a:t>3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114E048-21FB-4FA4-B6F0-4B3E2E7B43A5}"/>
              </a:ext>
            </a:extLst>
          </p:cNvPr>
          <p:cNvSpPr txBox="1"/>
          <p:nvPr/>
        </p:nvSpPr>
        <p:spPr>
          <a:xfrm>
            <a:off x="47798" y="170275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{3} x {3} x {3}  =</a:t>
            </a:r>
          </a:p>
          <a:p>
            <a:r>
              <a:rPr lang="nl-NL" dirty="0">
                <a:solidFill>
                  <a:schemeClr val="bg1"/>
                </a:solidFill>
              </a:rPr>
              <a:t>         </a:t>
            </a:r>
          </a:p>
          <a:p>
            <a:r>
              <a:rPr lang="nl-NL" dirty="0">
                <a:solidFill>
                  <a:schemeClr val="bg1"/>
                </a:solidFill>
              </a:rPr>
              <a:t>{10} + {8} + {8} + {1}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6182C257-685A-490E-926D-2A834EB8A705}"/>
              </a:ext>
            </a:extLst>
          </p:cNvPr>
          <p:cNvSpPr/>
          <p:nvPr/>
        </p:nvSpPr>
        <p:spPr>
          <a:xfrm>
            <a:off x="804230" y="832561"/>
            <a:ext cx="186164" cy="1861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3A61326C-25E2-4476-AFCF-08213C6C97DC}"/>
              </a:ext>
            </a:extLst>
          </p:cNvPr>
          <p:cNvSpPr/>
          <p:nvPr/>
        </p:nvSpPr>
        <p:spPr>
          <a:xfrm>
            <a:off x="638582" y="289219"/>
            <a:ext cx="186164" cy="1861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4C852885-EFFF-435A-A34F-6EE27448704D}"/>
              </a:ext>
            </a:extLst>
          </p:cNvPr>
          <p:cNvSpPr/>
          <p:nvPr/>
        </p:nvSpPr>
        <p:spPr>
          <a:xfrm>
            <a:off x="1364475" y="291684"/>
            <a:ext cx="186164" cy="1861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3" name="Ovaal 72">
            <a:extLst>
              <a:ext uri="{FF2B5EF4-FFF2-40B4-BE49-F238E27FC236}">
                <a16:creationId xmlns:a16="http://schemas.microsoft.com/office/drawing/2014/main" id="{16DD0328-D7BF-4A24-B64F-DA2D4774C07D}"/>
              </a:ext>
            </a:extLst>
          </p:cNvPr>
          <p:cNvSpPr/>
          <p:nvPr/>
        </p:nvSpPr>
        <p:spPr>
          <a:xfrm>
            <a:off x="1582793" y="825943"/>
            <a:ext cx="186164" cy="1861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36C250F4-1A42-48A8-9E99-64B784084FBB}"/>
              </a:ext>
            </a:extLst>
          </p:cNvPr>
          <p:cNvCxnSpPr/>
          <p:nvPr/>
        </p:nvCxnSpPr>
        <p:spPr>
          <a:xfrm>
            <a:off x="288235" y="1098425"/>
            <a:ext cx="31142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al 74">
            <a:extLst>
              <a:ext uri="{FF2B5EF4-FFF2-40B4-BE49-F238E27FC236}">
                <a16:creationId xmlns:a16="http://schemas.microsoft.com/office/drawing/2014/main" id="{5E2D5082-AE7B-42C2-AEEE-9E791577E131}"/>
              </a:ext>
            </a:extLst>
          </p:cNvPr>
          <p:cNvSpPr/>
          <p:nvPr/>
        </p:nvSpPr>
        <p:spPr>
          <a:xfrm>
            <a:off x="2371294" y="839199"/>
            <a:ext cx="186164" cy="18616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9678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808651E-761F-43F9-AE98-16C7B9B8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 dirty="0">
                <a:solidFill>
                  <a:schemeClr val="bg1"/>
                </a:solidFill>
              </a:rPr>
              <a:t>September 11, 2024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F966F10-6C8B-48F1-B358-5635E7555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21" y="1634006"/>
            <a:ext cx="4297551" cy="3204532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01AF7CB-1DB4-4FD9-B977-FDDE401CEA54}"/>
              </a:ext>
            </a:extLst>
          </p:cNvPr>
          <p:cNvSpPr/>
          <p:nvPr/>
        </p:nvSpPr>
        <p:spPr>
          <a:xfrm>
            <a:off x="7455409" y="487454"/>
            <a:ext cx="457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Y. Eisenberg, Phys. Rev. 196, 541 (1954).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467745-A4BE-4460-B1FF-67B687643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5" y="1386510"/>
            <a:ext cx="7083629" cy="376693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517EE0C-809B-47C8-BCCA-EE53F3CD439F}"/>
              </a:ext>
            </a:extLst>
          </p:cNvPr>
          <p:cNvSpPr txBox="1"/>
          <p:nvPr/>
        </p:nvSpPr>
        <p:spPr>
          <a:xfrm>
            <a:off x="884583" y="616226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Barnes et al, 1964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B664306E-DE81-4FF7-BACC-BDC6B7E68285}"/>
                  </a:ext>
                </a:extLst>
              </p:cNvPr>
              <p:cNvSpPr txBox="1"/>
              <p:nvPr/>
            </p:nvSpPr>
            <p:spPr>
              <a:xfrm>
                <a:off x="2017647" y="5310776"/>
                <a:ext cx="1900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nl-N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l-NL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B664306E-DE81-4FF7-BACC-BDC6B7E68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47" y="5310776"/>
                <a:ext cx="1900136" cy="369332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5DDE936-7674-4259-B383-8984BBD5B291}"/>
                  </a:ext>
                </a:extLst>
              </p:cNvPr>
              <p:cNvSpPr txBox="1"/>
              <p:nvPr/>
            </p:nvSpPr>
            <p:spPr>
              <a:xfrm>
                <a:off x="2817748" y="5688359"/>
                <a:ext cx="12970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3" name="Tekstvak 12">
                <a:extLst>
                  <a:ext uri="{FF2B5EF4-FFF2-40B4-BE49-F238E27FC236}">
                    <a16:creationId xmlns:a16="http://schemas.microsoft.com/office/drawing/2014/main" id="{95DDE936-7674-4259-B383-8984BBD5B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748" y="5688359"/>
                <a:ext cx="1297057" cy="276999"/>
              </a:xfrm>
              <a:prstGeom prst="rect">
                <a:avLst/>
              </a:prstGeom>
              <a:blipFill>
                <a:blip r:embed="rId6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80DB796-0BE3-432B-8FF1-670C6A3C3BA9}"/>
                  </a:ext>
                </a:extLst>
              </p:cNvPr>
              <p:cNvSpPr txBox="1"/>
              <p:nvPr/>
            </p:nvSpPr>
            <p:spPr>
              <a:xfrm>
                <a:off x="3516802" y="5999784"/>
                <a:ext cx="12970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nl-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Ξ</m:t>
                        </m:r>
                      </m:e>
                      <m:sup>
                        <m:r>
                          <a:rPr lang="nl-N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nl-N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nl-N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</m:t>
                    </m:r>
                  </m:oMath>
                </a14:m>
                <a:r>
                  <a:rPr lang="nl-NL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</m:t>
                        </m:r>
                      </m:e>
                      <m:sup>
                        <m:r>
                          <a:rPr lang="nl-NL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14" name="Tekstvak 13">
                <a:extLst>
                  <a:ext uri="{FF2B5EF4-FFF2-40B4-BE49-F238E27FC236}">
                    <a16:creationId xmlns:a16="http://schemas.microsoft.com/office/drawing/2014/main" id="{880DB796-0BE3-432B-8FF1-670C6A3C3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802" y="5999784"/>
                <a:ext cx="1297057" cy="276999"/>
              </a:xfrm>
              <a:prstGeom prst="rect">
                <a:avLst/>
              </a:prstGeom>
              <a:blipFill>
                <a:blip r:embed="rId7"/>
                <a:stretch>
                  <a:fillRect l="-6573" b="-1087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C0BEA4D-AD5A-498D-B1A0-D417804E982A}"/>
                  </a:ext>
                </a:extLst>
              </p:cNvPr>
              <p:cNvSpPr txBox="1"/>
              <p:nvPr/>
            </p:nvSpPr>
            <p:spPr>
              <a:xfrm>
                <a:off x="4045232" y="6516021"/>
                <a:ext cx="951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</m:t>
                      </m:r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r>
                        <a:rPr lang="nl-NL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  <m:sSup>
                        <m:sSupPr>
                          <m:ctrlPr>
                            <a:rPr lang="nl-NL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e>
                        <m:sup>
                          <m:r>
                            <a:rPr lang="nl-NL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nl-NL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kstvak 14">
                <a:extLst>
                  <a:ext uri="{FF2B5EF4-FFF2-40B4-BE49-F238E27FC236}">
                    <a16:creationId xmlns:a16="http://schemas.microsoft.com/office/drawing/2014/main" id="{9C0BEA4D-AD5A-498D-B1A0-D417804E9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232" y="6516021"/>
                <a:ext cx="951735" cy="276999"/>
              </a:xfrm>
              <a:prstGeom prst="rect">
                <a:avLst/>
              </a:prstGeom>
              <a:blipFill>
                <a:blip r:embed="rId8"/>
                <a:stretch>
                  <a:fillRect l="-4487"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4E65B7A-4F59-4234-A94A-C311A8B71ED8}"/>
                  </a:ext>
                </a:extLst>
              </p:cNvPr>
              <p:cNvSpPr txBox="1"/>
              <p:nvPr/>
            </p:nvSpPr>
            <p:spPr>
              <a:xfrm>
                <a:off x="4027009" y="6251574"/>
                <a:ext cx="129705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l-NL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sup>
                      </m:sSup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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94E65B7A-4F59-4234-A94A-C311A8B71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009" y="6251574"/>
                <a:ext cx="1297057" cy="276999"/>
              </a:xfrm>
              <a:prstGeom prst="rect">
                <a:avLst/>
              </a:prstGeom>
              <a:blipFill>
                <a:blip r:embed="rId9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11CBBB3F-3031-484C-B133-77123D3F9F75}"/>
                  </a:ext>
                </a:extLst>
              </p:cNvPr>
              <p:cNvSpPr txBox="1"/>
              <p:nvPr/>
            </p:nvSpPr>
            <p:spPr>
              <a:xfrm>
                <a:off x="5153438" y="6023105"/>
                <a:ext cx="1013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</m:t>
                      </m:r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8" name="Tekstvak 17">
                <a:extLst>
                  <a:ext uri="{FF2B5EF4-FFF2-40B4-BE49-F238E27FC236}">
                    <a16:creationId xmlns:a16="http://schemas.microsoft.com/office/drawing/2014/main" id="{11CBBB3F-3031-484C-B133-77123D3F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438" y="6023105"/>
                <a:ext cx="1013675" cy="276999"/>
              </a:xfrm>
              <a:prstGeom prst="rect">
                <a:avLst/>
              </a:prstGeom>
              <a:blipFill>
                <a:blip r:embed="rId10"/>
                <a:stretch>
                  <a:fillRect l="-3593" b="-3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61A759B1-CBA2-41A8-9B3F-35FB1C597D9F}"/>
                  </a:ext>
                </a:extLst>
              </p:cNvPr>
              <p:cNvSpPr txBox="1"/>
              <p:nvPr/>
            </p:nvSpPr>
            <p:spPr>
              <a:xfrm>
                <a:off x="5183199" y="6347325"/>
                <a:ext cx="10136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</m:t>
                      </m:r>
                      <m:r>
                        <a:rPr lang="nl-NL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→</m:t>
                      </m:r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nl-NL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nl-NL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20" name="Tekstvak 19">
                <a:extLst>
                  <a:ext uri="{FF2B5EF4-FFF2-40B4-BE49-F238E27FC236}">
                    <a16:creationId xmlns:a16="http://schemas.microsoft.com/office/drawing/2014/main" id="{61A759B1-CBA2-41A8-9B3F-35FB1C597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99" y="6347325"/>
                <a:ext cx="1013675" cy="276999"/>
              </a:xfrm>
              <a:prstGeom prst="rect">
                <a:avLst/>
              </a:prstGeom>
              <a:blipFill>
                <a:blip r:embed="rId11"/>
                <a:stretch>
                  <a:fillRect l="-3593" b="-2826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82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26D71FC-5593-4F5F-976F-ADFDA9A5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>
                <a:solidFill>
                  <a:prstClr val="black"/>
                </a:solidFill>
              </a:rPr>
              <a:t>September 11, 2024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F5897EF-DA4A-4EDE-96F3-71E908D7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5</a:t>
            </a:fld>
            <a:endParaRPr lang="nl-NL" dirty="0"/>
          </a:p>
        </p:txBody>
      </p:sp>
      <p:pic>
        <p:nvPicPr>
          <p:cNvPr id="1026" name="Picture 2" descr="No caption">
            <a:extLst>
              <a:ext uri="{FF2B5EF4-FFF2-40B4-BE49-F238E27FC236}">
                <a16:creationId xmlns:a16="http://schemas.microsoft.com/office/drawing/2014/main" id="{BEAF72D1-E68F-4C4F-868D-96561A3FD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817" y="1432876"/>
            <a:ext cx="5946724" cy="478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4F7AD96-9B57-4559-8C2E-5D414330A8E6}"/>
              </a:ext>
            </a:extLst>
          </p:cNvPr>
          <p:cNvSpPr txBox="1"/>
          <p:nvPr/>
        </p:nvSpPr>
        <p:spPr>
          <a:xfrm>
            <a:off x="838193" y="583143"/>
            <a:ext cx="10048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1967-1974: 3 M pictures 2m CERN HBC; 133 events/microbarn</a:t>
            </a:r>
          </a:p>
          <a:p>
            <a:endParaRPr lang="nl-NL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1978: </a:t>
            </a:r>
            <a:r>
              <a:rPr lang="nl-NL" sz="2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Ph.D</a:t>
            </a:r>
            <a:r>
              <a:rPr lang="nl-NL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Thesis Brian </a:t>
            </a:r>
          </a:p>
        </p:txBody>
      </p:sp>
      <p:pic>
        <p:nvPicPr>
          <p:cNvPr id="4" name="Picture 2" descr="undefined">
            <a:extLst>
              <a:ext uri="{FF2B5EF4-FFF2-40B4-BE49-F238E27FC236}">
                <a16:creationId xmlns:a16="http://schemas.microsoft.com/office/drawing/2014/main" id="{76F5588A-73F6-46AC-B167-5A71335BD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4" y="1783472"/>
            <a:ext cx="5006587" cy="493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69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8F906EA-192E-46DB-8FAC-76FF0AE0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6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ED9D6E-148F-49D2-A0ED-3E2AC5884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799090"/>
            <a:ext cx="8446028" cy="24195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E653449-35B4-4BC0-B262-E6DB80A1B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122" y="152780"/>
            <a:ext cx="5257080" cy="75563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76D2F66-4646-4D44-B483-A66A955E4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045" y="3100858"/>
            <a:ext cx="9769937" cy="360436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1B6E9FF-C300-447F-9559-20CD7AB04CC1}"/>
              </a:ext>
            </a:extLst>
          </p:cNvPr>
          <p:cNvSpPr/>
          <p:nvPr/>
        </p:nvSpPr>
        <p:spPr>
          <a:xfrm>
            <a:off x="2454965" y="974036"/>
            <a:ext cx="3717235" cy="337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70B97BF-CDA5-4264-8FEB-D65A08A91F96}"/>
              </a:ext>
            </a:extLst>
          </p:cNvPr>
          <p:cNvCxnSpPr/>
          <p:nvPr/>
        </p:nvCxnSpPr>
        <p:spPr>
          <a:xfrm>
            <a:off x="10222977" y="3558209"/>
            <a:ext cx="754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8458290-294B-455B-A7E9-440EBC2D7E42}"/>
              </a:ext>
            </a:extLst>
          </p:cNvPr>
          <p:cNvCxnSpPr/>
          <p:nvPr/>
        </p:nvCxnSpPr>
        <p:spPr>
          <a:xfrm>
            <a:off x="1543898" y="3829877"/>
            <a:ext cx="10038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389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C68A06F-36AE-497A-B28A-435D1119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/>
              <a:t>September 11, 2024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9900972-1A77-434D-B1B9-FBB2AAC8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7</a:t>
            </a:fld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0DE8D3B-B418-4227-8111-AC3A3943FEC6}"/>
              </a:ext>
            </a:extLst>
          </p:cNvPr>
          <p:cNvSpPr txBox="1"/>
          <p:nvPr/>
        </p:nvSpPr>
        <p:spPr>
          <a:xfrm>
            <a:off x="2027583" y="9243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>
              <a:solidFill>
                <a:schemeClr val="bg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6D989A-946C-4761-969B-D025D3DD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127" y="546499"/>
            <a:ext cx="8616185" cy="117099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FC4DC9B-30AD-4C07-B617-D40EE59610A7}"/>
              </a:ext>
            </a:extLst>
          </p:cNvPr>
          <p:cNvSpPr txBox="1"/>
          <p:nvPr/>
        </p:nvSpPr>
        <p:spPr>
          <a:xfrm>
            <a:off x="2305878" y="5448301"/>
            <a:ext cx="7497565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 would say, Brian and Roger, today is the day to finally </a:t>
            </a:r>
          </a:p>
          <a:p>
            <a:r>
              <a:rPr lang="en-US" b="1" dirty="0">
                <a:solidFill>
                  <a:schemeClr val="bg1"/>
                </a:solidFill>
              </a:rPr>
              <a:t>settle this dispute once and for all!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0BE731F-9E3F-4BF7-B98D-83C4A723C739}"/>
              </a:ext>
            </a:extLst>
          </p:cNvPr>
          <p:cNvSpPr txBox="1"/>
          <p:nvPr/>
        </p:nvSpPr>
        <p:spPr>
          <a:xfrm>
            <a:off x="768227" y="377689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Foster: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3E174AF-6AE5-4761-910F-F63687B2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786" y="2623177"/>
            <a:ext cx="9736428" cy="111402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5B72AC5-A8E3-4295-BDB5-D65B624E0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620" y="3928776"/>
            <a:ext cx="5250180" cy="139889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F2CA966-9E6A-4A69-9170-FDC9902E6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301" y="1863515"/>
            <a:ext cx="9633397" cy="566670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5718B5-4D8A-4E60-AEAF-451C126DB05D}"/>
              </a:ext>
            </a:extLst>
          </p:cNvPr>
          <p:cNvCxnSpPr/>
          <p:nvPr/>
        </p:nvCxnSpPr>
        <p:spPr>
          <a:xfrm>
            <a:off x="7901612" y="2196542"/>
            <a:ext cx="13517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0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BF8CA0-434B-45F3-9193-17B97BEB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438" y="6227144"/>
            <a:ext cx="2844800" cy="365125"/>
          </a:xfrm>
        </p:spPr>
        <p:txBody>
          <a:bodyPr/>
          <a:lstStyle/>
          <a:p>
            <a:pPr defTabSz="457200"/>
            <a:r>
              <a:rPr lang="nl-NL" sz="1800" dirty="0"/>
              <a:t>1672.43±0.32 </a:t>
            </a:r>
            <a:r>
              <a:rPr lang="nl-NL" sz="1800" dirty="0" err="1"/>
              <a:t>MeV</a:t>
            </a:r>
            <a:r>
              <a:rPr lang="nl-NL" sz="1800" dirty="0"/>
              <a:t>/c</a:t>
            </a:r>
            <a:r>
              <a:rPr lang="nl-NL" sz="1800" baseline="30000" dirty="0"/>
              <a:t>2</a:t>
            </a:r>
            <a:r>
              <a:rPr lang="nl-NL" sz="1800" dirty="0"/>
              <a:t>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2AD0E0C-4D76-47C9-91FA-7902530E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8</a:t>
            </a:fld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9C8AC4-A452-4D7B-85C5-E1565C77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823" y="249620"/>
            <a:ext cx="3895859" cy="69346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D9830BE-66B4-4A02-ADBD-19729D924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41" y="163082"/>
            <a:ext cx="6877318" cy="50807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6E284D9-B197-4B5C-95DB-86B5ACC5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478" y="5102691"/>
            <a:ext cx="6722772" cy="118485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B08B6A8-CF08-4F06-BD56-A5B0F4CA76D4}"/>
              </a:ext>
            </a:extLst>
          </p:cNvPr>
          <p:cNvSpPr txBox="1"/>
          <p:nvPr/>
        </p:nvSpPr>
        <p:spPr>
          <a:xfrm>
            <a:off x="7851914" y="4363278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Cross </a:t>
            </a:r>
            <a:r>
              <a:rPr lang="nl-NL" dirty="0" err="1">
                <a:solidFill>
                  <a:schemeClr val="bg1"/>
                </a:solidFill>
              </a:rPr>
              <a:t>section</a:t>
            </a:r>
            <a:r>
              <a:rPr lang="nl-NL" dirty="0">
                <a:solidFill>
                  <a:schemeClr val="bg1"/>
                </a:solidFill>
              </a:rPr>
              <a:t> 0.5 +/- 0.1 µb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6671037-AA28-4AA7-97A6-7FA777993238}"/>
              </a:ext>
            </a:extLst>
          </p:cNvPr>
          <p:cNvSpPr txBox="1"/>
          <p:nvPr/>
        </p:nvSpPr>
        <p:spPr>
          <a:xfrm>
            <a:off x="7616823" y="1759226"/>
            <a:ext cx="290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K</a:t>
            </a:r>
            <a:r>
              <a:rPr lang="nl-NL" sz="3200" baseline="30000" dirty="0">
                <a:solidFill>
                  <a:schemeClr val="bg1"/>
                </a:solidFill>
              </a:rPr>
              <a:t>- </a:t>
            </a:r>
            <a:r>
              <a:rPr lang="nl-NL" sz="3200" dirty="0">
                <a:solidFill>
                  <a:schemeClr val="bg1"/>
                </a:solidFill>
              </a:rPr>
              <a:t>p</a:t>
            </a:r>
            <a:r>
              <a:rPr lang="nl-NL" sz="3200" dirty="0">
                <a:solidFill>
                  <a:schemeClr val="bg1"/>
                </a:solidFill>
                <a:sym typeface="Symbol" panose="05050102010706020507" pitchFamily="18" charset="2"/>
              </a:rPr>
              <a:t></a:t>
            </a:r>
            <a:r>
              <a:rPr lang="el-GR" sz="3200" dirty="0">
                <a:solidFill>
                  <a:schemeClr val="bg1"/>
                </a:solidFill>
                <a:sym typeface="Symbol" panose="05050102010706020507" pitchFamily="18" charset="2"/>
              </a:rPr>
              <a:t>Ω</a:t>
            </a:r>
            <a:r>
              <a:rPr lang="nl-NL" sz="3200" baseline="30000" dirty="0">
                <a:solidFill>
                  <a:schemeClr val="bg1"/>
                </a:solidFill>
                <a:sym typeface="Symbol" panose="05050102010706020507" pitchFamily="18" charset="2"/>
              </a:rPr>
              <a:t>-</a:t>
            </a:r>
            <a:r>
              <a:rPr lang="nl-NL" sz="3200" dirty="0">
                <a:solidFill>
                  <a:schemeClr val="bg1"/>
                </a:solidFill>
              </a:rPr>
              <a:t> K</a:t>
            </a:r>
            <a:r>
              <a:rPr lang="nl-NL" sz="3200" baseline="30000" dirty="0">
                <a:solidFill>
                  <a:schemeClr val="bg1"/>
                </a:solidFill>
              </a:rPr>
              <a:t>+</a:t>
            </a:r>
            <a:r>
              <a:rPr lang="nl-NL" sz="3200" dirty="0">
                <a:solidFill>
                  <a:schemeClr val="bg1"/>
                </a:solidFill>
              </a:rPr>
              <a:t>K</a:t>
            </a:r>
            <a:r>
              <a:rPr lang="nl-NL" sz="3200" baseline="30000" dirty="0">
                <a:solidFill>
                  <a:schemeClr val="bg1"/>
                </a:solidFill>
              </a:rPr>
              <a:t>0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6F5B9F-F088-48B4-80D0-7AA9A27B9848}"/>
              </a:ext>
            </a:extLst>
          </p:cNvPr>
          <p:cNvSpPr txBox="1"/>
          <p:nvPr/>
        </p:nvSpPr>
        <p:spPr>
          <a:xfrm>
            <a:off x="475214" y="5831672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PDG: 0.821±0.011 10</a:t>
            </a:r>
            <a:r>
              <a:rPr lang="en-US" baseline="30000" dirty="0">
                <a:solidFill>
                  <a:schemeClr val="bg1"/>
                </a:solidFill>
              </a:rPr>
              <a:t>-10</a:t>
            </a:r>
            <a:r>
              <a:rPr lang="en-US" dirty="0">
                <a:solidFill>
                  <a:schemeClr val="bg1"/>
                </a:solidFill>
              </a:rPr>
              <a:t> sec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A592E373-CD6A-4BB0-A156-22D32ACBBF6A}"/>
              </a:ext>
            </a:extLst>
          </p:cNvPr>
          <p:cNvCxnSpPr/>
          <p:nvPr/>
        </p:nvCxnSpPr>
        <p:spPr>
          <a:xfrm>
            <a:off x="9621986" y="6005947"/>
            <a:ext cx="168332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BF9DB355-244B-4867-AE3E-1469E5265A43}"/>
              </a:ext>
            </a:extLst>
          </p:cNvPr>
          <p:cNvSpPr txBox="1"/>
          <p:nvPr/>
        </p:nvSpPr>
        <p:spPr>
          <a:xfrm>
            <a:off x="7910211" y="6258595"/>
            <a:ext cx="3417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/>
              <a:t>mass</a:t>
            </a:r>
            <a:r>
              <a:rPr lang="nl-NL" dirty="0"/>
              <a:t> 1671.7 -+ 0.6 </a:t>
            </a:r>
            <a:r>
              <a:rPr lang="nl-NL" dirty="0" err="1"/>
              <a:t>MeV</a:t>
            </a:r>
            <a:r>
              <a:rPr lang="nl-NL" dirty="0"/>
              <a:t>/c</a:t>
            </a:r>
            <a:r>
              <a:rPr lang="nl-NL" baseline="30000" dirty="0"/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24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4D54ECB-EDC0-4AE4-894F-B73B9477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r>
              <a:rPr lang="nl-NL"/>
              <a:t>September 11, 2024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4066ED-3B43-42E7-84B9-DD1DEF0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126E629-5FE7-4D45-B13A-50DB1E32C921}" type="slidenum">
              <a:rPr lang="nl-NL" smtClean="0"/>
              <a:pPr defTabSz="457200"/>
              <a:t>9</a:t>
            </a:fld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E95C89-CCF7-41FA-9B54-C6EB24B9C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24" y="1160295"/>
            <a:ext cx="6252774" cy="532460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8D44BDE-9B73-40AE-B1D0-69F1FC6DEF71}"/>
              </a:ext>
            </a:extLst>
          </p:cNvPr>
          <p:cNvSpPr txBox="1"/>
          <p:nvPr/>
        </p:nvSpPr>
        <p:spPr>
          <a:xfrm>
            <a:off x="3359419" y="516835"/>
            <a:ext cx="521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One</a:t>
            </a:r>
            <a:r>
              <a:rPr lang="nl-NL" dirty="0">
                <a:solidFill>
                  <a:schemeClr val="bg1"/>
                </a:solidFill>
              </a:rPr>
              <a:t> of 40 </a:t>
            </a:r>
            <a:r>
              <a:rPr lang="el-GR" dirty="0">
                <a:solidFill>
                  <a:schemeClr val="bg1"/>
                </a:solidFill>
              </a:rPr>
              <a:t>Ω</a:t>
            </a:r>
            <a:r>
              <a:rPr lang="nl-NL" dirty="0">
                <a:solidFill>
                  <a:schemeClr val="bg1"/>
                </a:solidFill>
              </a:rPr>
              <a:t>-minus events </a:t>
            </a:r>
            <a:r>
              <a:rPr lang="nl-NL" dirty="0" err="1">
                <a:solidFill>
                  <a:schemeClr val="bg1"/>
                </a:solidFill>
              </a:rPr>
              <a:t>observed</a:t>
            </a:r>
            <a:r>
              <a:rPr lang="nl-NL" dirty="0">
                <a:solidFill>
                  <a:schemeClr val="bg1"/>
                </a:solidFill>
              </a:rPr>
              <a:t> in X42</a:t>
            </a:r>
          </a:p>
        </p:txBody>
      </p:sp>
    </p:spTree>
    <p:extLst>
      <p:ext uri="{BB962C8B-B14F-4D97-AF65-F5344CB8AC3E}">
        <p14:creationId xmlns:p14="http://schemas.microsoft.com/office/powerpoint/2010/main" val="389571819"/>
      </p:ext>
    </p:extLst>
  </p:cSld>
  <p:clrMapOvr>
    <a:masterClrMapping/>
  </p:clrMapOvr>
</p:sld>
</file>

<file path=ppt/theme/theme1.xml><?xml version="1.0" encoding="utf-8"?>
<a:theme xmlns:a="http://schemas.openxmlformats.org/drawingml/2006/main" name="ppt86B.t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9E7F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40413</TotalTime>
  <Words>892</Words>
  <Application>Microsoft Office PowerPoint</Application>
  <PresentationFormat>Breedbeeld</PresentationFormat>
  <Paragraphs>259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 Math</vt:lpstr>
      <vt:lpstr>DejaVu Sans</vt:lpstr>
      <vt:lpstr>Merriweather Sans</vt:lpstr>
      <vt:lpstr>Symbol</vt:lpstr>
      <vt:lpstr>Verdana</vt:lpstr>
      <vt:lpstr>ppt86B.tmp</vt:lpstr>
      <vt:lpstr>ppt9E7F.tmp</vt:lpstr>
      <vt:lpstr>Symposium in honour of prof. Brian Foster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Marlein Engelen</dc:creator>
  <cp:lastModifiedBy>Marlein Engelen</cp:lastModifiedBy>
  <cp:revision>93</cp:revision>
  <dcterms:created xsi:type="dcterms:W3CDTF">2022-09-29T09:44:56Z</dcterms:created>
  <dcterms:modified xsi:type="dcterms:W3CDTF">2024-09-10T13:08:35Z</dcterms:modified>
</cp:coreProperties>
</file>