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64" r:id="rId3"/>
    <p:sldId id="263" r:id="rId4"/>
    <p:sldId id="267" r:id="rId5"/>
    <p:sldId id="268" r:id="rId6"/>
    <p:sldId id="269" r:id="rId7"/>
    <p:sldId id="270" r:id="rId8"/>
    <p:sldId id="271" r:id="rId9"/>
    <p:sldId id="273" r:id="rId10"/>
    <p:sldId id="274" r:id="rId11"/>
    <p:sldId id="275" r:id="rId12"/>
    <p:sldId id="266" r:id="rId13"/>
    <p:sldId id="272" r:id="rId14"/>
    <p:sldId id="265" r:id="rId15"/>
  </p:sldIdLst>
  <p:sldSz cx="9144000" cy="6858000" type="screen4x3"/>
  <p:notesSz cx="6858000" cy="9144000"/>
  <p:defaultTextStyle>
    <a:defPPr>
      <a:defRPr lang="en-GB"/>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AD41"/>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62" autoAdjust="0"/>
    <p:restoredTop sz="94660"/>
  </p:normalViewPr>
  <p:slideViewPr>
    <p:cSldViewPr>
      <p:cViewPr varScale="1">
        <p:scale>
          <a:sx n="60" d="100"/>
          <a:sy n="60" d="100"/>
        </p:scale>
        <p:origin x="-46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vl1pPr>
          </a:lstStyle>
          <a:p>
            <a:endParaRPr lang="en-US" altLang="ja-JP"/>
          </a:p>
        </p:txBody>
      </p:sp>
      <p:sp>
        <p:nvSpPr>
          <p:cNvPr id="163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163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vl1pPr>
          </a:lstStyle>
          <a:p>
            <a:endParaRPr lang="en-US" altLang="ja-JP"/>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fld id="{8BF1629D-596E-46C2-BD36-C87759736F74}" type="slidenum">
              <a:rPr lang="ja-JP" altLang="en-US"/>
              <a:pPr/>
              <a:t>‹#›</a:t>
            </a:fld>
            <a:endParaRPr lang="en-US" altLang="ja-JP"/>
          </a:p>
        </p:txBody>
      </p:sp>
    </p:spTree>
    <p:extLst>
      <p:ext uri="{BB962C8B-B14F-4D97-AF65-F5344CB8AC3E}">
        <p14:creationId xmlns:p14="http://schemas.microsoft.com/office/powerpoint/2010/main" val="547925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vl1pPr>
          </a:lstStyle>
          <a:p>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vl1pPr>
          </a:lstStyle>
          <a:p>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fld id="{1186B827-D48A-4C6D-84D9-53F638E6DD89}" type="slidenum">
              <a:rPr lang="ja-JP" altLang="en-US"/>
              <a:pPr/>
              <a:t>‹#›</a:t>
            </a:fld>
            <a:endParaRPr lang="en-US" altLang="ja-JP"/>
          </a:p>
        </p:txBody>
      </p:sp>
    </p:spTree>
    <p:extLst>
      <p:ext uri="{BB962C8B-B14F-4D97-AF65-F5344CB8AC3E}">
        <p14:creationId xmlns:p14="http://schemas.microsoft.com/office/powerpoint/2010/main" val="1083705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E495B3-82C6-4B21-8B03-0A093AD4BE00}" type="slidenum">
              <a:rPr lang="ja-JP" altLang="en-US"/>
              <a:pPr/>
              <a:t>2</a:t>
            </a:fld>
            <a:endParaRPr lang="en-US" altLang="ja-JP"/>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ltLang="ja-JP"/>
              <a:t>IPR Notices Note Well for OGF meetings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FA73E-FFA2-4002-9BFF-6E11427F72F5}" type="slidenum">
              <a:rPr lang="ja-JP" altLang="en-US"/>
              <a:pPr/>
              <a:t>14</a:t>
            </a:fld>
            <a:endParaRPr lang="en-US" altLang="ja-JP"/>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en-US" altLang="ja-JP"/>
              <a:t>OGF Full Copyright Notice if necessary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smtClean="0"/>
              <a:t>Click to edit Master title style</a:t>
            </a:r>
            <a:endParaRPr lang="en-US" altLang="ja-JP"/>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pitchFamily="1" charset="0"/>
              <a:buNone/>
              <a:defRPr sz="2800">
                <a:solidFill>
                  <a:schemeClr val="bg1"/>
                </a:solidFill>
              </a:defRPr>
            </a:lvl1pPr>
          </a:lstStyle>
          <a:p>
            <a:r>
              <a:rPr lang="en-US" altLang="ja-JP" smtClean="0"/>
              <a:t>Click to edit Master subtitle style</a:t>
            </a:r>
            <a:endParaRPr lang="en-US" altLang="ja-JP"/>
          </a:p>
        </p:txBody>
      </p:sp>
      <p:sp>
        <p:nvSpPr>
          <p:cNvPr id="7182" name="Text Box 14"/>
          <p:cNvSpPr txBox="1">
            <a:spLocks noChangeArrowheads="1"/>
          </p:cNvSpPr>
          <p:nvPr/>
        </p:nvSpPr>
        <p:spPr bwMode="auto">
          <a:xfrm>
            <a:off x="990600" y="6477000"/>
            <a:ext cx="1371600" cy="184150"/>
          </a:xfrm>
          <a:prstGeom prst="rect">
            <a:avLst/>
          </a:prstGeom>
          <a:noFill/>
          <a:ln w="9525">
            <a:noFill/>
            <a:miter lim="800000"/>
            <a:headEnd/>
            <a:tailEnd/>
          </a:ln>
          <a:effectLst/>
        </p:spPr>
        <p:txBody>
          <a:bodyPr>
            <a:spAutoFit/>
          </a:bodyPr>
          <a:lstStyle/>
          <a:p>
            <a:pPr algn="l">
              <a:spcBef>
                <a:spcPct val="50000"/>
              </a:spcBef>
            </a:pPr>
            <a:r>
              <a:rPr lang="en-US" altLang="ja-JP" sz="600"/>
              <a:t>© 2006 Open Grid Forum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fld id="{37F6DE70-8A5D-4493-A43C-56CCBFD80369}"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fld id="{F452131B-255A-4169-99C0-E14C1D5A1C40}"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fld id="{5A380BB9-0D54-4F13-935C-149690877843}"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fld id="{04D8951B-0D47-4CBB-B204-1012CA630865}"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fld id="{7854C19C-F819-4637-8D23-F25DB749F105}"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fld id="{9B81F301-8FA0-4EAE-89AF-3B89EB028CB1}"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fld id="{EA9927C8-E1C1-47A6-867C-400C18B295C9}"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fld id="{55173688-F87E-43EC-A0DC-F6190C2044E1}"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fld id="{E64F4E3F-6BA2-4211-9A51-90C58E7216A7}"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fld id="{1FB17B48-9CCB-4E81-91A3-45BF2F69BEA5}"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7308304" y="6309320"/>
            <a:ext cx="1835696" cy="5486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charset="-128"/>
            </a:endParaRPr>
          </a:p>
        </p:txBody>
      </p:sp>
      <p:sp>
        <p:nvSpPr>
          <p:cNvPr id="1029" name="Rectangle 5"/>
          <p:cNvSpPr>
            <a:spLocks noGrp="1" noChangeArrowheads="1"/>
          </p:cNvSpPr>
          <p:nvPr>
            <p:ph type="ftr" sz="quarter" idx="3"/>
          </p:nvPr>
        </p:nvSpPr>
        <p:spPr bwMode="auto">
          <a:xfrm>
            <a:off x="1981200" y="6400800"/>
            <a:ext cx="5334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solidFill>
                  <a:schemeClr val="bg2"/>
                </a:solidFill>
              </a:defRPr>
            </a:lvl1pPr>
          </a:lstStyle>
          <a:p>
            <a:fld id="{8D3DEB17-C07B-47AA-BC65-6A5CED365580}" type="slidenum">
              <a:rPr lang="ja-JP" altLang="en-US"/>
              <a:pPr/>
              <a:t>‹#›</a:t>
            </a:fld>
            <a:endParaRPr lang="en-US" altLang="ja-JP"/>
          </a:p>
        </p:txBody>
      </p:sp>
      <p:sp>
        <p:nvSpPr>
          <p:cNvPr id="1035" name="Rectangle 11"/>
          <p:cNvSpPr>
            <a:spLocks noChangeArrowheads="1"/>
          </p:cNvSpPr>
          <p:nvPr/>
        </p:nvSpPr>
        <p:spPr bwMode="auto">
          <a:xfrm>
            <a:off x="0" y="1066800"/>
            <a:ext cx="9144000" cy="76200"/>
          </a:xfrm>
          <a:prstGeom prst="rect">
            <a:avLst/>
          </a:prstGeom>
          <a:solidFill>
            <a:srgbClr val="5DAD41"/>
          </a:solidFill>
          <a:ln w="9525">
            <a:noFill/>
            <a:miter lim="800000"/>
            <a:headEnd/>
            <a:tailEnd/>
          </a:ln>
        </p:spPr>
        <p:txBody>
          <a:bodyPr/>
          <a:lstStyle/>
          <a:p>
            <a:pPr algn="l" eaLnBrk="1" hangingPunct="1">
              <a:spcBef>
                <a:spcPct val="20000"/>
              </a:spcBef>
              <a:buClr>
                <a:schemeClr val="accent2"/>
              </a:buClr>
              <a:buFont typeface="Times" pitchFamily="1" charset="0"/>
              <a:buNone/>
            </a:pPr>
            <a:endParaRPr lang="ja-JP" altLang="en-US" sz="2800">
              <a:solidFill>
                <a:schemeClr val="bg1"/>
              </a:solidFill>
            </a:endParaRPr>
          </a:p>
        </p:txBody>
      </p:sp>
      <p:sp>
        <p:nvSpPr>
          <p:cNvPr id="1041" name="Rectangle 17"/>
          <p:cNvSpPr>
            <a:spLocks noGrp="1" noChangeArrowheads="1"/>
          </p:cNvSpPr>
          <p:nvPr>
            <p:ph type="title"/>
          </p:nvPr>
        </p:nvSpPr>
        <p:spPr bwMode="auto">
          <a:xfrm>
            <a:off x="6858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ja-JP" smtClean="0"/>
              <a:t>Titelmasterformat durch Klicken bearbeiten</a:t>
            </a:r>
          </a:p>
        </p:txBody>
      </p:sp>
      <p:sp>
        <p:nvSpPr>
          <p:cNvPr id="1042" name="Rectangle 18"/>
          <p:cNvSpPr>
            <a:spLocks noGrp="1" noChangeArrowheads="1"/>
          </p:cNvSpPr>
          <p:nvPr>
            <p:ph type="body" idx="1"/>
          </p:nvPr>
        </p:nvSpPr>
        <p:spPr bwMode="auto">
          <a:xfrm>
            <a:off x="685800" y="1524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smtClean="0"/>
              <a:t>Textmasterformate durch Klicken bearbeiten</a:t>
            </a:r>
          </a:p>
          <a:p>
            <a:pPr lvl="1"/>
            <a:r>
              <a:rPr lang="en-US" altLang="ja-JP" smtClean="0"/>
              <a:t>Zweite Ebene</a:t>
            </a:r>
          </a:p>
          <a:p>
            <a:pPr lvl="2"/>
            <a:r>
              <a:rPr lang="en-US" altLang="ja-JP" smtClean="0"/>
              <a:t>Dritte Ebene</a:t>
            </a:r>
          </a:p>
          <a:p>
            <a:pPr lvl="3"/>
            <a:r>
              <a:rPr lang="en-US" altLang="ja-JP" smtClean="0"/>
              <a:t>Vierte Ebene</a:t>
            </a:r>
          </a:p>
          <a:p>
            <a:pPr lvl="4"/>
            <a:r>
              <a:rPr lang="en-US" altLang="ja-JP" smtClean="0"/>
              <a:t>Fünfte Ebene</a:t>
            </a:r>
          </a:p>
        </p:txBody>
      </p:sp>
      <p:sp>
        <p:nvSpPr>
          <p:cNvPr id="1045" name="Text Box 21"/>
          <p:cNvSpPr txBox="1">
            <a:spLocks noChangeArrowheads="1"/>
          </p:cNvSpPr>
          <p:nvPr/>
        </p:nvSpPr>
        <p:spPr bwMode="auto">
          <a:xfrm>
            <a:off x="990600" y="6477000"/>
            <a:ext cx="1371600" cy="184150"/>
          </a:xfrm>
          <a:prstGeom prst="rect">
            <a:avLst/>
          </a:prstGeom>
          <a:noFill/>
          <a:ln w="9525">
            <a:noFill/>
            <a:miter lim="800000"/>
            <a:headEnd/>
            <a:tailEnd/>
          </a:ln>
          <a:effectLst/>
        </p:spPr>
        <p:txBody>
          <a:bodyPr>
            <a:spAutoFit/>
          </a:bodyPr>
          <a:lstStyle/>
          <a:p>
            <a:pPr algn="l">
              <a:spcBef>
                <a:spcPct val="50000"/>
              </a:spcBef>
            </a:pPr>
            <a:r>
              <a:rPr lang="en-US" altLang="ja-JP" sz="600"/>
              <a:t>© 2006 Open Grid Forum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1" fontAlgn="base" hangingPunct="1">
        <a:spcBef>
          <a:spcPct val="0"/>
        </a:spcBef>
        <a:spcAft>
          <a:spcPct val="0"/>
        </a:spcAft>
        <a:defRPr sz="3500">
          <a:solidFill>
            <a:schemeClr val="tx1"/>
          </a:solidFill>
          <a:latin typeface="+mj-lt"/>
          <a:ea typeface="+mj-ea"/>
          <a:cs typeface="+mj-cs"/>
        </a:defRPr>
      </a:lvl1pPr>
      <a:lvl2pPr algn="l" rtl="0" eaLnBrk="1" fontAlgn="base" hangingPunct="1">
        <a:spcBef>
          <a:spcPct val="0"/>
        </a:spcBef>
        <a:spcAft>
          <a:spcPct val="0"/>
        </a:spcAft>
        <a:defRPr sz="3500">
          <a:solidFill>
            <a:schemeClr val="tx1"/>
          </a:solidFill>
          <a:latin typeface="Arial" charset="0"/>
          <a:ea typeface="ＭＳ Ｐゴシック" charset="-128"/>
        </a:defRPr>
      </a:lvl2pPr>
      <a:lvl3pPr algn="l" rtl="0" eaLnBrk="1" fontAlgn="base" hangingPunct="1">
        <a:spcBef>
          <a:spcPct val="0"/>
        </a:spcBef>
        <a:spcAft>
          <a:spcPct val="0"/>
        </a:spcAft>
        <a:defRPr sz="3500">
          <a:solidFill>
            <a:schemeClr val="tx1"/>
          </a:solidFill>
          <a:latin typeface="Arial" charset="0"/>
          <a:ea typeface="ＭＳ Ｐゴシック" charset="-128"/>
        </a:defRPr>
      </a:lvl3pPr>
      <a:lvl4pPr algn="l" rtl="0" eaLnBrk="1" fontAlgn="base" hangingPunct="1">
        <a:spcBef>
          <a:spcPct val="0"/>
        </a:spcBef>
        <a:spcAft>
          <a:spcPct val="0"/>
        </a:spcAft>
        <a:defRPr sz="3500">
          <a:solidFill>
            <a:schemeClr val="tx1"/>
          </a:solidFill>
          <a:latin typeface="Arial" charset="0"/>
          <a:ea typeface="ＭＳ Ｐゴシック" charset="-128"/>
        </a:defRPr>
      </a:lvl4pPr>
      <a:lvl5pPr algn="l" rtl="0" eaLnBrk="1" fontAlgn="base" hangingPunct="1">
        <a:spcBef>
          <a:spcPct val="0"/>
        </a:spcBef>
        <a:spcAft>
          <a:spcPct val="0"/>
        </a:spcAft>
        <a:defRPr sz="3500">
          <a:solidFill>
            <a:schemeClr val="tx1"/>
          </a:solidFill>
          <a:latin typeface="Arial" charset="0"/>
          <a:ea typeface="ＭＳ Ｐゴシック"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128"/>
        </a:defRPr>
      </a:lvl6pPr>
      <a:lvl7pPr marL="914400" algn="l" rtl="0" eaLnBrk="1" fontAlgn="base" hangingPunct="1">
        <a:spcBef>
          <a:spcPct val="0"/>
        </a:spcBef>
        <a:spcAft>
          <a:spcPct val="0"/>
        </a:spcAft>
        <a:defRPr sz="3500">
          <a:solidFill>
            <a:schemeClr val="tx1"/>
          </a:solidFill>
          <a:latin typeface="Arial" charset="0"/>
          <a:ea typeface="ＭＳ Ｐゴシック" charset="-128"/>
        </a:defRPr>
      </a:lvl7pPr>
      <a:lvl8pPr marL="1371600" algn="l" rtl="0" eaLnBrk="1" fontAlgn="base" hangingPunct="1">
        <a:spcBef>
          <a:spcPct val="0"/>
        </a:spcBef>
        <a:spcAft>
          <a:spcPct val="0"/>
        </a:spcAft>
        <a:defRPr sz="3500">
          <a:solidFill>
            <a:schemeClr val="tx1"/>
          </a:solidFill>
          <a:latin typeface="Arial" charset="0"/>
          <a:ea typeface="ＭＳ Ｐゴシック" charset="-128"/>
        </a:defRPr>
      </a:lvl8pPr>
      <a:lvl9pPr marL="1828800" algn="l" rtl="0" eaLnBrk="1" fontAlgn="base" hangingPunct="1">
        <a:spcBef>
          <a:spcPct val="0"/>
        </a:spcBef>
        <a:spcAft>
          <a:spcPct val="0"/>
        </a:spcAft>
        <a:defRPr sz="3500">
          <a:solidFill>
            <a:schemeClr val="tx1"/>
          </a:solidFill>
          <a:latin typeface="Arial" charset="0"/>
          <a:ea typeface="ＭＳ Ｐゴシック" charset="-128"/>
        </a:defRPr>
      </a:lvl9pPr>
    </p:titleStyle>
    <p:bodyStyle>
      <a:lvl1pPr marL="342900" indent="-342900" algn="l" rtl="0" eaLnBrk="1" fontAlgn="base" hangingPunct="1">
        <a:spcBef>
          <a:spcPct val="20000"/>
        </a:spcBef>
        <a:spcAft>
          <a:spcPct val="0"/>
        </a:spcAft>
        <a:buClr>
          <a:schemeClr val="accent2"/>
        </a:buClr>
        <a:buFont typeface="Times" pitchFamily="1" charset="0"/>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Char char="•"/>
        <a:defRPr sz="2400">
          <a:solidFill>
            <a:schemeClr val="tx1"/>
          </a:solidFill>
          <a:latin typeface="+mn-lt"/>
          <a:ea typeface="+mn-ea"/>
        </a:defRPr>
      </a:lvl2pPr>
      <a:lvl3pPr marL="1143000" indent="-228600" algn="l" rtl="0" eaLnBrk="1" fontAlgn="base" hangingPunct="1">
        <a:spcBef>
          <a:spcPct val="20000"/>
        </a:spcBef>
        <a:spcAft>
          <a:spcPct val="0"/>
        </a:spcAft>
        <a:buClr>
          <a:schemeClr val="accent2"/>
        </a:buClr>
        <a:buChar char="•"/>
        <a:defRPr sz="2000">
          <a:solidFill>
            <a:schemeClr val="tx1"/>
          </a:solidFill>
          <a:latin typeface="+mn-lt"/>
          <a:ea typeface="+mn-ea"/>
        </a:defRPr>
      </a:lvl3pPr>
      <a:lvl4pPr marL="1600200" indent="-228600" algn="l" rtl="0" eaLnBrk="1" fontAlgn="base" hangingPunct="1">
        <a:spcBef>
          <a:spcPct val="20000"/>
        </a:spcBef>
        <a:spcAft>
          <a:spcPct val="0"/>
        </a:spcAft>
        <a:defRPr sz="1800">
          <a:solidFill>
            <a:schemeClr val="tx1"/>
          </a:solidFill>
          <a:latin typeface="+mn-lt"/>
          <a:ea typeface="+mn-ea"/>
        </a:defRPr>
      </a:lvl4pPr>
      <a:lvl5pPr marL="2057400" indent="-228600" algn="l" rtl="0" eaLnBrk="1" fontAlgn="base" hangingPunct="1">
        <a:spcBef>
          <a:spcPct val="20000"/>
        </a:spcBef>
        <a:spcAft>
          <a:spcPct val="0"/>
        </a:spcAft>
        <a:buChar char="»"/>
        <a:defRPr sz="18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9225" name="Rectangle 9"/>
          <p:cNvSpPr>
            <a:spLocks noGrp="1" noChangeArrowheads="1"/>
          </p:cNvSpPr>
          <p:nvPr>
            <p:ph type="ctrTitle"/>
          </p:nvPr>
        </p:nvSpPr>
        <p:spPr/>
        <p:txBody>
          <a:bodyPr/>
          <a:lstStyle/>
          <a:p>
            <a:r>
              <a:rPr lang="en-US" altLang="ja-JP" dirty="0" smtClean="0"/>
              <a:t>Some Thoughts on IDEL</a:t>
            </a:r>
            <a:endParaRPr lang="ja-JP" altLang="en-US" dirty="0"/>
          </a:p>
        </p:txBody>
      </p:sp>
      <p:sp>
        <p:nvSpPr>
          <p:cNvPr id="9226" name="Rectangle 10"/>
          <p:cNvSpPr>
            <a:spLocks noGrp="1" noChangeArrowheads="1"/>
          </p:cNvSpPr>
          <p:nvPr>
            <p:ph type="subTitle" idx="1"/>
          </p:nvPr>
        </p:nvSpPr>
        <p:spPr/>
        <p:txBody>
          <a:bodyPr/>
          <a:lstStyle/>
          <a:p>
            <a:r>
              <a:rPr lang="en-US" altLang="ja-JP" i="1" dirty="0" smtClean="0"/>
              <a:t>OGF37, Charlottesville, VA, US</a:t>
            </a:r>
          </a:p>
          <a:p>
            <a:endParaRPr lang="ja-JP" altLang="en-US" i="1" dirty="0"/>
          </a:p>
        </p:txBody>
      </p:sp>
      <p:sp>
        <p:nvSpPr>
          <p:cNvPr id="4" name="Rectangle 9"/>
          <p:cNvSpPr txBox="1">
            <a:spLocks noChangeArrowheads="1"/>
          </p:cNvSpPr>
          <p:nvPr/>
        </p:nvSpPr>
        <p:spPr bwMode="auto">
          <a:xfrm>
            <a:off x="1450946" y="4221088"/>
            <a:ext cx="7696200" cy="1944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500" b="1">
                <a:solidFill>
                  <a:schemeClr val="tx1"/>
                </a:solidFill>
                <a:latin typeface="+mj-lt"/>
                <a:ea typeface="+mj-ea"/>
                <a:cs typeface="+mj-cs"/>
              </a:defRPr>
            </a:lvl1pPr>
            <a:lvl2pPr algn="l" rtl="0" eaLnBrk="1" fontAlgn="base" hangingPunct="1">
              <a:spcBef>
                <a:spcPct val="0"/>
              </a:spcBef>
              <a:spcAft>
                <a:spcPct val="0"/>
              </a:spcAft>
              <a:defRPr sz="3500">
                <a:solidFill>
                  <a:schemeClr val="tx1"/>
                </a:solidFill>
                <a:latin typeface="Arial" charset="0"/>
                <a:ea typeface="ＭＳ Ｐゴシック" charset="-128"/>
              </a:defRPr>
            </a:lvl2pPr>
            <a:lvl3pPr algn="l" rtl="0" eaLnBrk="1" fontAlgn="base" hangingPunct="1">
              <a:spcBef>
                <a:spcPct val="0"/>
              </a:spcBef>
              <a:spcAft>
                <a:spcPct val="0"/>
              </a:spcAft>
              <a:defRPr sz="3500">
                <a:solidFill>
                  <a:schemeClr val="tx1"/>
                </a:solidFill>
                <a:latin typeface="Arial" charset="0"/>
                <a:ea typeface="ＭＳ Ｐゴシック" charset="-128"/>
              </a:defRPr>
            </a:lvl3pPr>
            <a:lvl4pPr algn="l" rtl="0" eaLnBrk="1" fontAlgn="base" hangingPunct="1">
              <a:spcBef>
                <a:spcPct val="0"/>
              </a:spcBef>
              <a:spcAft>
                <a:spcPct val="0"/>
              </a:spcAft>
              <a:defRPr sz="3500">
                <a:solidFill>
                  <a:schemeClr val="tx1"/>
                </a:solidFill>
                <a:latin typeface="Arial" charset="0"/>
                <a:ea typeface="ＭＳ Ｐゴシック" charset="-128"/>
              </a:defRPr>
            </a:lvl4pPr>
            <a:lvl5pPr algn="l" rtl="0" eaLnBrk="1" fontAlgn="base" hangingPunct="1">
              <a:spcBef>
                <a:spcPct val="0"/>
              </a:spcBef>
              <a:spcAft>
                <a:spcPct val="0"/>
              </a:spcAft>
              <a:defRPr sz="3500">
                <a:solidFill>
                  <a:schemeClr val="tx1"/>
                </a:solidFill>
                <a:latin typeface="Arial" charset="0"/>
                <a:ea typeface="ＭＳ Ｐゴシック"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128"/>
              </a:defRPr>
            </a:lvl6pPr>
            <a:lvl7pPr marL="914400" algn="l" rtl="0" eaLnBrk="1" fontAlgn="base" hangingPunct="1">
              <a:spcBef>
                <a:spcPct val="0"/>
              </a:spcBef>
              <a:spcAft>
                <a:spcPct val="0"/>
              </a:spcAft>
              <a:defRPr sz="3500">
                <a:solidFill>
                  <a:schemeClr val="tx1"/>
                </a:solidFill>
                <a:latin typeface="Arial" charset="0"/>
                <a:ea typeface="ＭＳ Ｐゴシック" charset="-128"/>
              </a:defRPr>
            </a:lvl7pPr>
            <a:lvl8pPr marL="1371600" algn="l" rtl="0" eaLnBrk="1" fontAlgn="base" hangingPunct="1">
              <a:spcBef>
                <a:spcPct val="0"/>
              </a:spcBef>
              <a:spcAft>
                <a:spcPct val="0"/>
              </a:spcAft>
              <a:defRPr sz="3500">
                <a:solidFill>
                  <a:schemeClr val="tx1"/>
                </a:solidFill>
                <a:latin typeface="Arial" charset="0"/>
                <a:ea typeface="ＭＳ Ｐゴシック" charset="-128"/>
              </a:defRPr>
            </a:lvl8pPr>
            <a:lvl9pPr marL="1828800" algn="l" rtl="0" eaLnBrk="1" fontAlgn="base" hangingPunct="1">
              <a:spcBef>
                <a:spcPct val="0"/>
              </a:spcBef>
              <a:spcAft>
                <a:spcPct val="0"/>
              </a:spcAft>
              <a:defRPr sz="3500">
                <a:solidFill>
                  <a:schemeClr val="tx1"/>
                </a:solidFill>
                <a:latin typeface="Arial" charset="0"/>
                <a:ea typeface="ＭＳ Ｐゴシック" charset="-128"/>
              </a:defRPr>
            </a:lvl9pPr>
          </a:lstStyle>
          <a:p>
            <a:r>
              <a:rPr lang="en-US" altLang="ja-JP" sz="1800" b="0" dirty="0" smtClean="0"/>
              <a:t>David </a:t>
            </a:r>
            <a:r>
              <a:rPr lang="en-US" altLang="ja-JP" sz="1800" b="0" dirty="0" err="1" smtClean="0"/>
              <a:t>Groep</a:t>
            </a:r>
            <a:r>
              <a:rPr lang="en-US" altLang="ja-JP" sz="1800" b="0" dirty="0" smtClean="0"/>
              <a:t>, Nikhef</a:t>
            </a:r>
          </a:p>
          <a:p>
            <a:endParaRPr lang="en-US" altLang="ja-JP" sz="1800" b="0" dirty="0" smtClean="0"/>
          </a:p>
          <a:p>
            <a:r>
              <a:rPr lang="en-US" altLang="ja-JP" sz="1800" b="0" dirty="0" smtClean="0"/>
              <a:t>based also on work by Willem van </a:t>
            </a:r>
            <a:r>
              <a:rPr lang="en-US" altLang="ja-JP" sz="1800" b="0" dirty="0" err="1" smtClean="0"/>
              <a:t>Engen</a:t>
            </a:r>
            <a:r>
              <a:rPr lang="en-US" altLang="ja-JP" sz="1800" b="0" dirty="0" smtClean="0"/>
              <a:t> en </a:t>
            </a:r>
            <a:r>
              <a:rPr lang="en-US" altLang="ja-JP" sz="1800" b="0" dirty="0" err="1" smtClean="0"/>
              <a:t>Mischa</a:t>
            </a:r>
            <a:r>
              <a:rPr lang="en-US" altLang="ja-JP" sz="1800" b="0" dirty="0" smtClean="0"/>
              <a:t> Salle </a:t>
            </a:r>
          </a:p>
          <a:p>
            <a:r>
              <a:rPr lang="en-US" altLang="ja-JP" sz="1800" b="0" dirty="0" smtClean="0"/>
              <a:t>Work supported under </a:t>
            </a:r>
            <a:r>
              <a:rPr lang="en-US" altLang="ja-JP" sz="1800" b="0" dirty="0" err="1" smtClean="0"/>
              <a:t>BiG</a:t>
            </a:r>
            <a:r>
              <a:rPr lang="en-US" altLang="ja-JP" sz="1800" b="0" dirty="0" smtClean="0"/>
              <a:t> Grid, the Dutch </a:t>
            </a:r>
            <a:r>
              <a:rPr lang="en-US" altLang="ja-JP" sz="1800" b="0" dirty="0" err="1" smtClean="0"/>
              <a:t>eScience</a:t>
            </a:r>
            <a:r>
              <a:rPr lang="en-US" altLang="ja-JP" sz="1800" b="0" dirty="0" smtClean="0"/>
              <a:t> Grid, through </a:t>
            </a:r>
            <a:r>
              <a:rPr lang="en-US" altLang="ja-JP" sz="1800" b="0" dirty="0" err="1" smtClean="0"/>
              <a:t>SURFsara</a:t>
            </a:r>
            <a:r>
              <a:rPr lang="en-US" altLang="ja-JP" sz="1800" b="0" dirty="0" smtClean="0"/>
              <a:t>, and by EGI.eu</a:t>
            </a:r>
          </a:p>
          <a:p>
            <a:r>
              <a:rPr lang="en-US" altLang="ja-JP" sz="1800" b="0" dirty="0" smtClean="0"/>
              <a:t>Participation supported through the Initiative for Globus in Europe</a:t>
            </a:r>
          </a:p>
          <a:p>
            <a:endParaRPr lang="ja-JP" altLang="en-US" sz="18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3276" y="1697274"/>
            <a:ext cx="2250150" cy="1982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smtClean="0"/>
              <a:t>Comparison (</a:t>
            </a:r>
            <a:r>
              <a:rPr lang="en-GB" dirty="0" err="1" smtClean="0"/>
              <a:t>contd</a:t>
            </a:r>
            <a:r>
              <a:rPr lang="en-GB" dirty="0" smtClean="0"/>
              <a:t>)</a:t>
            </a:r>
            <a:endParaRPr lang="en-GB" dirty="0"/>
          </a:p>
        </p:txBody>
      </p:sp>
      <p:sp>
        <p:nvSpPr>
          <p:cNvPr id="3" name="Content Placeholder 2"/>
          <p:cNvSpPr>
            <a:spLocks noGrp="1"/>
          </p:cNvSpPr>
          <p:nvPr>
            <p:ph idx="1"/>
          </p:nvPr>
        </p:nvSpPr>
        <p:spPr/>
        <p:txBody>
          <a:bodyPr/>
          <a:lstStyle/>
          <a:p>
            <a:r>
              <a:rPr lang="en-GB" dirty="0" smtClean="0"/>
              <a:t>SAML ECP</a:t>
            </a:r>
          </a:p>
          <a:p>
            <a:pPr lvl="1"/>
            <a:r>
              <a:rPr lang="en-US" sz="2000" dirty="0"/>
              <a:t>+ Based on </a:t>
            </a:r>
            <a:r>
              <a:rPr lang="en-US" sz="2000" dirty="0" smtClean="0"/>
              <a:t>already deployed </a:t>
            </a:r>
            <a:r>
              <a:rPr lang="en-US" sz="2000" dirty="0"/>
              <a:t>technology</a:t>
            </a:r>
          </a:p>
          <a:p>
            <a:pPr lvl="1"/>
            <a:r>
              <a:rPr lang="en-US" sz="2000" dirty="0"/>
              <a:t>− Requires SAML ECP support at all </a:t>
            </a:r>
            <a:r>
              <a:rPr lang="en-US" sz="2000" dirty="0" err="1"/>
              <a:t>IdPs</a:t>
            </a:r>
            <a:endParaRPr lang="en-US" sz="2000" dirty="0"/>
          </a:p>
          <a:p>
            <a:pPr lvl="1"/>
            <a:r>
              <a:rPr lang="en-US" sz="2000" dirty="0"/>
              <a:t>− Metadata exchange necessary for </a:t>
            </a:r>
            <a:r>
              <a:rPr lang="en-US" sz="2000" dirty="0" smtClean="0"/>
              <a:t/>
            </a:r>
            <a:br>
              <a:rPr lang="en-US" sz="2000" dirty="0" smtClean="0"/>
            </a:br>
            <a:r>
              <a:rPr lang="en-US" sz="2000" dirty="0" smtClean="0"/>
              <a:t>each </a:t>
            </a:r>
            <a:r>
              <a:rPr lang="en-US" sz="2000" dirty="0"/>
              <a:t>service </a:t>
            </a:r>
            <a:r>
              <a:rPr lang="en-US" sz="2000" dirty="0" smtClean="0"/>
              <a:t>&amp; </a:t>
            </a:r>
            <a:r>
              <a:rPr lang="en-US" sz="2000" dirty="0" err="1" smtClean="0"/>
              <a:t>IdP</a:t>
            </a:r>
            <a:r>
              <a:rPr lang="en-US" sz="2000" dirty="0"/>
              <a:t>, this does not </a:t>
            </a:r>
            <a:r>
              <a:rPr lang="en-US" sz="2000" dirty="0" smtClean="0"/>
              <a:t>scale</a:t>
            </a:r>
          </a:p>
          <a:p>
            <a:pPr lvl="1"/>
            <a:endParaRPr lang="en-US" dirty="0"/>
          </a:p>
          <a:p>
            <a:r>
              <a:rPr lang="en-US" sz="2400" dirty="0" smtClean="0"/>
              <a:t>WS-TRUST</a:t>
            </a:r>
          </a:p>
          <a:p>
            <a:pPr lvl="1"/>
            <a:r>
              <a:rPr lang="en-US" sz="2000" dirty="0"/>
              <a:t>+ Widely used technology</a:t>
            </a:r>
          </a:p>
          <a:p>
            <a:pPr lvl="1"/>
            <a:r>
              <a:rPr lang="en-US" sz="2000" dirty="0"/>
              <a:t>+ Flexible</a:t>
            </a:r>
          </a:p>
          <a:p>
            <a:pPr lvl="1"/>
            <a:r>
              <a:rPr lang="en-US" sz="2000" dirty="0"/>
              <a:t>− Complex</a:t>
            </a:r>
          </a:p>
          <a:p>
            <a:pPr lvl="1"/>
            <a:r>
              <a:rPr lang="en-US" sz="2000" dirty="0"/>
              <a:t>− SOAP-based, REST can be a problem</a:t>
            </a:r>
          </a:p>
          <a:p>
            <a:pPr lvl="1"/>
            <a:r>
              <a:rPr lang="en-US" sz="2000" dirty="0"/>
              <a:t>− Central security token service</a:t>
            </a:r>
            <a:endParaRPr lang="en-GB" sz="2000"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10</a:t>
            </a:fld>
            <a:endParaRPr lang="en-US" altLang="ja-JP"/>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5515" y="4077072"/>
            <a:ext cx="2347911" cy="2030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90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4653136"/>
            <a:ext cx="1915505" cy="1656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smtClean="0"/>
              <a:t>Comparison (</a:t>
            </a:r>
            <a:r>
              <a:rPr lang="en-GB" dirty="0" err="1" smtClean="0"/>
              <a:t>contd</a:t>
            </a:r>
            <a:r>
              <a:rPr lang="en-GB" dirty="0" smtClean="0"/>
              <a:t>)</a:t>
            </a:r>
            <a:endParaRPr lang="en-GB" dirty="0"/>
          </a:p>
        </p:txBody>
      </p:sp>
      <p:sp>
        <p:nvSpPr>
          <p:cNvPr id="3" name="Content Placeholder 2"/>
          <p:cNvSpPr>
            <a:spLocks noGrp="1"/>
          </p:cNvSpPr>
          <p:nvPr>
            <p:ph idx="1"/>
          </p:nvPr>
        </p:nvSpPr>
        <p:spPr>
          <a:xfrm>
            <a:off x="685800" y="1524000"/>
            <a:ext cx="8458200" cy="4114800"/>
          </a:xfrm>
        </p:spPr>
        <p:txBody>
          <a:bodyPr/>
          <a:lstStyle/>
          <a:p>
            <a:r>
              <a:rPr lang="en-GB" sz="2400" dirty="0" err="1" smtClean="0"/>
              <a:t>GEMbus</a:t>
            </a:r>
            <a:r>
              <a:rPr lang="en-GB" sz="2400" dirty="0" smtClean="0"/>
              <a:t> STS</a:t>
            </a:r>
          </a:p>
          <a:p>
            <a:pPr lvl="1"/>
            <a:r>
              <a:rPr lang="en-US" sz="2000" dirty="0" smtClean="0"/>
              <a:t>+ Constrained </a:t>
            </a:r>
            <a:r>
              <a:rPr lang="en-US" sz="2000" dirty="0"/>
              <a:t>delegation possible</a:t>
            </a:r>
          </a:p>
          <a:p>
            <a:pPr lvl="1"/>
            <a:r>
              <a:rPr lang="en-US" sz="2000" dirty="0"/>
              <a:t>+ REST based (using JWT36)</a:t>
            </a:r>
          </a:p>
          <a:p>
            <a:pPr lvl="1"/>
            <a:r>
              <a:rPr lang="en-US" sz="2000" dirty="0"/>
              <a:t>− Alpha software, not yet available</a:t>
            </a:r>
          </a:p>
          <a:p>
            <a:pPr lvl="1"/>
            <a:r>
              <a:rPr lang="en-US" sz="2000" dirty="0"/>
              <a:t>− Central GEMSTS </a:t>
            </a:r>
            <a:r>
              <a:rPr lang="en-US" sz="2000" dirty="0" smtClean="0"/>
              <a:t>service</a:t>
            </a:r>
          </a:p>
          <a:p>
            <a:pPr lvl="1"/>
            <a:endParaRPr lang="en-US" sz="2000" dirty="0"/>
          </a:p>
          <a:p>
            <a:r>
              <a:rPr lang="en-US" sz="2400" dirty="0" smtClean="0"/>
              <a:t>OAuth2</a:t>
            </a:r>
          </a:p>
          <a:p>
            <a:pPr lvl="1"/>
            <a:r>
              <a:rPr lang="en-US" sz="2000" dirty="0" smtClean="0"/>
              <a:t>+ Implementation </a:t>
            </a:r>
            <a:r>
              <a:rPr lang="en-US" sz="2000" dirty="0"/>
              <a:t>that supports much </a:t>
            </a:r>
            <a:r>
              <a:rPr lang="en-US" sz="2000" dirty="0" smtClean="0"/>
              <a:t>of use-case </a:t>
            </a:r>
            <a:r>
              <a:rPr lang="en-US" sz="2000" dirty="0"/>
              <a:t>available</a:t>
            </a:r>
          </a:p>
          <a:p>
            <a:pPr lvl="1"/>
            <a:r>
              <a:rPr lang="en-US" sz="2000" dirty="0"/>
              <a:t>+ Constrained delegation possible</a:t>
            </a:r>
          </a:p>
          <a:p>
            <a:pPr lvl="1"/>
            <a:r>
              <a:rPr lang="en-US" sz="2000" dirty="0"/>
              <a:t>− Fairly new technology</a:t>
            </a:r>
          </a:p>
          <a:p>
            <a:pPr lvl="1"/>
            <a:r>
              <a:rPr lang="en-US" sz="2000" dirty="0"/>
              <a:t>− Central authorization </a:t>
            </a:r>
            <a:r>
              <a:rPr lang="en-US" sz="2000" dirty="0" smtClean="0"/>
              <a:t>service</a:t>
            </a:r>
          </a:p>
          <a:p>
            <a:r>
              <a:rPr lang="en-US" sz="2400" dirty="0" smtClean="0"/>
              <a:t>X.509</a:t>
            </a:r>
          </a:p>
          <a:p>
            <a:pPr lvl="1"/>
            <a:r>
              <a:rPr lang="en-US" sz="2000" dirty="0" smtClean="0"/>
              <a:t>+ Standard   +Fast    + Compatible with ‘current’ Grid</a:t>
            </a:r>
          </a:p>
          <a:p>
            <a:pPr lvl="1"/>
            <a:r>
              <a:rPr lang="en-US" sz="2000" dirty="0" smtClean="0"/>
              <a:t>– lots of own S/W     – Delegation </a:t>
            </a:r>
            <a:r>
              <a:rPr lang="en-US" sz="2000" dirty="0"/>
              <a:t>constraints not so flexible</a:t>
            </a:r>
            <a:endParaRPr lang="en-GB" sz="2000" dirty="0"/>
          </a:p>
        </p:txBody>
      </p:sp>
      <p:sp>
        <p:nvSpPr>
          <p:cNvPr id="4" name="Footer Placeholder 3"/>
          <p:cNvSpPr>
            <a:spLocks noGrp="1"/>
          </p:cNvSpPr>
          <p:nvPr>
            <p:ph type="ftr" sz="quarter" idx="10"/>
          </p:nvPr>
        </p:nvSpPr>
        <p:spPr/>
        <p:txBody>
          <a:bodyPr/>
          <a:lstStyle/>
          <a:p>
            <a:r>
              <a:rPr lang="ja-JP" altLang="en-US" dirty="0" smtClean="0"/>
              <a:t> </a:t>
            </a:r>
            <a:fld id="{5A380BB9-0D54-4F13-935C-149690877843}" type="slidenum">
              <a:rPr lang="ja-JP" altLang="en-US" smtClean="0"/>
              <a:pPr/>
              <a:t>11</a:t>
            </a:fld>
            <a:endParaRPr lang="en-US" altLang="ja-JP"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772815"/>
            <a:ext cx="2638424" cy="2281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1439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Credential repos</a:t>
            </a:r>
            <a:endParaRPr lang="en-GB" dirty="0"/>
          </a:p>
        </p:txBody>
      </p:sp>
      <p:sp>
        <p:nvSpPr>
          <p:cNvPr id="3" name="Content Placeholder 2"/>
          <p:cNvSpPr>
            <a:spLocks noGrp="1"/>
          </p:cNvSpPr>
          <p:nvPr>
            <p:ph idx="1"/>
          </p:nvPr>
        </p:nvSpPr>
        <p:spPr>
          <a:xfrm>
            <a:off x="685800" y="1524000"/>
            <a:ext cx="8081442" cy="4114800"/>
          </a:xfrm>
        </p:spPr>
        <p:txBody>
          <a:bodyPr/>
          <a:lstStyle/>
          <a:p>
            <a:r>
              <a:rPr lang="en-GB" dirty="0" smtClean="0"/>
              <a:t>Not strictly delegation, but they act as such!</a:t>
            </a:r>
          </a:p>
          <a:p>
            <a:pPr lvl="1"/>
            <a:r>
              <a:rPr lang="en-GB" dirty="0" smtClean="0"/>
              <a:t>IGI Web Portal framework </a:t>
            </a:r>
            <a:br>
              <a:rPr lang="en-GB" dirty="0" smtClean="0"/>
            </a:br>
            <a:r>
              <a:rPr lang="en-GB" dirty="0" err="1" smtClean="0"/>
              <a:t>LifeRay</a:t>
            </a:r>
            <a:r>
              <a:rPr lang="en-GB" dirty="0" smtClean="0"/>
              <a:t> CA Online</a:t>
            </a:r>
          </a:p>
          <a:p>
            <a:pPr lvl="1"/>
            <a:r>
              <a:rPr lang="en-GB" dirty="0" smtClean="0"/>
              <a:t>Showed up in CLARIN use case</a:t>
            </a:r>
          </a:p>
          <a:p>
            <a:pPr lvl="1"/>
            <a:r>
              <a:rPr lang="en-GB" dirty="0" smtClean="0"/>
              <a:t>Running a secure credential repo </a:t>
            </a:r>
            <a:br>
              <a:rPr lang="en-GB" dirty="0" smtClean="0"/>
            </a:br>
            <a:r>
              <a:rPr lang="en-GB" dirty="0" smtClean="0"/>
              <a:t>is </a:t>
            </a:r>
            <a:r>
              <a:rPr lang="en-GB" i="1" dirty="0" smtClean="0"/>
              <a:t>non-trivial! High value target!</a:t>
            </a:r>
          </a:p>
          <a:p>
            <a:pPr lvl="1"/>
            <a:r>
              <a:rPr lang="en-GB" i="1" dirty="0" smtClean="0"/>
              <a:t>Need</a:t>
            </a:r>
            <a:r>
              <a:rPr lang="en-GB" dirty="0" smtClean="0"/>
              <a:t> policy guidance and auditing around it</a:t>
            </a:r>
          </a:p>
          <a:p>
            <a:pPr lvl="1"/>
            <a:r>
              <a:rPr lang="en-GB" dirty="0" smtClean="0"/>
              <a:t>EUGridPMA work item on credential repo security</a:t>
            </a:r>
          </a:p>
          <a:p>
            <a:pPr lvl="2"/>
            <a:r>
              <a:rPr lang="en-GB" dirty="0" smtClean="0"/>
              <a:t>A bit similar to the AA Ops Profile, links with PKPWP</a:t>
            </a:r>
          </a:p>
          <a:p>
            <a:pPr lvl="2"/>
            <a:r>
              <a:rPr lang="en-GB" dirty="0" smtClean="0"/>
              <a:t>For the CA bit, leverage existing MICS </a:t>
            </a:r>
            <a:r>
              <a:rPr lang="en-GB" dirty="0" err="1" smtClean="0"/>
              <a:t>Cas</a:t>
            </a:r>
            <a:r>
              <a:rPr lang="en-GB" dirty="0" smtClean="0"/>
              <a:t> where possible</a:t>
            </a:r>
          </a:p>
          <a:p>
            <a:pPr lvl="2"/>
            <a:r>
              <a:rPr lang="en-GB" dirty="0" smtClean="0"/>
              <a:t>But in some cases, that fails due to dual-use (TCS)</a:t>
            </a:r>
          </a:p>
          <a:p>
            <a:pPr lvl="2"/>
            <a:r>
              <a:rPr lang="en-GB" dirty="0" err="1" smtClean="0"/>
              <a:t>Genelized</a:t>
            </a:r>
            <a:r>
              <a:rPr lang="en-GB" dirty="0" smtClean="0"/>
              <a:t> SLCS/STS profile aims for complementary space</a:t>
            </a:r>
          </a:p>
          <a:p>
            <a:pPr lvl="2"/>
            <a:endParaRPr lang="en-GB"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12</a:t>
            </a:fld>
            <a:endParaRPr lang="en-US" altLang="ja-JP"/>
          </a:p>
        </p:txBody>
      </p:sp>
      <p:pic>
        <p:nvPicPr>
          <p:cNvPr id="5" name="Picture 2"/>
          <p:cNvPicPr>
            <a:picLocks noChangeAspect="1" noChangeArrowheads="1"/>
          </p:cNvPicPr>
          <p:nvPr/>
        </p:nvPicPr>
        <p:blipFill>
          <a:blip r:embed="rId2" cstate="print"/>
          <a:srcRect/>
          <a:stretch>
            <a:fillRect/>
          </a:stretch>
        </p:blipFill>
        <p:spPr bwMode="auto">
          <a:xfrm>
            <a:off x="6156176" y="2132857"/>
            <a:ext cx="2611066" cy="1891530"/>
          </a:xfrm>
          <a:prstGeom prst="rect">
            <a:avLst/>
          </a:prstGeom>
          <a:noFill/>
          <a:ln w="9525">
            <a:noFill/>
            <a:miter lim="800000"/>
            <a:headEnd/>
            <a:tailEnd/>
          </a:ln>
        </p:spPr>
      </p:pic>
      <p:sp>
        <p:nvSpPr>
          <p:cNvPr id="6" name="Rectangle 5"/>
          <p:cNvSpPr/>
          <p:nvPr/>
        </p:nvSpPr>
        <p:spPr>
          <a:xfrm>
            <a:off x="6243486" y="6581001"/>
            <a:ext cx="2933816" cy="276999"/>
          </a:xfrm>
          <a:prstGeom prst="rect">
            <a:avLst/>
          </a:prstGeom>
        </p:spPr>
        <p:txBody>
          <a:bodyPr wrap="none">
            <a:spAutoFit/>
          </a:bodyPr>
          <a:lstStyle/>
          <a:p>
            <a:r>
              <a:rPr lang="en-GB" sz="1200" dirty="0" smtClean="0">
                <a:solidFill>
                  <a:srgbClr val="C00000"/>
                </a:solidFill>
              </a:rPr>
              <a:t>Graphic: Marco </a:t>
            </a:r>
            <a:r>
              <a:rPr lang="en-GB" sz="1200" dirty="0" err="1" smtClean="0">
                <a:solidFill>
                  <a:srgbClr val="C00000"/>
                </a:solidFill>
              </a:rPr>
              <a:t>Bencivenni</a:t>
            </a:r>
            <a:r>
              <a:rPr lang="en-GB" sz="1200" dirty="0" smtClean="0">
                <a:solidFill>
                  <a:srgbClr val="C00000"/>
                </a:solidFill>
              </a:rPr>
              <a:t>, INFN CNAF</a:t>
            </a:r>
            <a:endParaRPr lang="en-GB" sz="1200" dirty="0">
              <a:solidFill>
                <a:srgbClr val="C00000"/>
              </a:solidFill>
            </a:endParaRPr>
          </a:p>
        </p:txBody>
      </p:sp>
    </p:spTree>
    <p:extLst>
      <p:ext uri="{BB962C8B-B14F-4D97-AF65-F5344CB8AC3E}">
        <p14:creationId xmlns:p14="http://schemas.microsoft.com/office/powerpoint/2010/main" val="2349536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t>
            </a:r>
            <a:r>
              <a:rPr lang="en-GB" dirty="0" err="1" smtClean="0"/>
              <a:t>i</a:t>
            </a:r>
            <a:r>
              <a:rPr lang="en-GB" dirty="0" smtClean="0"/>
              <a:t>/f’s to standardise?</a:t>
            </a:r>
            <a:endParaRPr lang="en-GB" dirty="0"/>
          </a:p>
        </p:txBody>
      </p:sp>
      <p:sp>
        <p:nvSpPr>
          <p:cNvPr id="3" name="Content Placeholder 2"/>
          <p:cNvSpPr>
            <a:spLocks noGrp="1"/>
          </p:cNvSpPr>
          <p:nvPr>
            <p:ph idx="1"/>
          </p:nvPr>
        </p:nvSpPr>
        <p:spPr/>
        <p:txBody>
          <a:bodyPr/>
          <a:lstStyle/>
          <a:p>
            <a:r>
              <a:rPr lang="en-GB" sz="2400" dirty="0" smtClean="0"/>
              <a:t>Very much depends on the model </a:t>
            </a:r>
            <a:r>
              <a:rPr lang="en-GB" sz="2400" dirty="0" smtClean="0">
                <a:sym typeface="Wingdings" pitchFamily="2" charset="2"/>
              </a:rPr>
              <a:t></a:t>
            </a:r>
            <a:endParaRPr lang="en-GB" sz="2400" dirty="0" smtClean="0"/>
          </a:p>
          <a:p>
            <a:r>
              <a:rPr lang="en-GB" sz="2400" dirty="0" smtClean="0"/>
              <a:t>Most need a ‘put/retrieve delegation’ operation</a:t>
            </a:r>
          </a:p>
          <a:p>
            <a:pPr lvl="1"/>
            <a:r>
              <a:rPr lang="en-GB" sz="2000" dirty="0" smtClean="0"/>
              <a:t>OAuth2 works well in </a:t>
            </a:r>
            <a:r>
              <a:rPr lang="en-GB" sz="2000" dirty="0" err="1" smtClean="0"/>
              <a:t>RESTful</a:t>
            </a:r>
            <a:r>
              <a:rPr lang="en-GB" sz="2000" dirty="0" smtClean="0"/>
              <a:t> space</a:t>
            </a:r>
          </a:p>
          <a:p>
            <a:pPr lvl="1"/>
            <a:r>
              <a:rPr lang="en-GB" sz="2000" dirty="0" err="1" smtClean="0"/>
              <a:t>MyProxy</a:t>
            </a:r>
            <a:r>
              <a:rPr lang="en-GB" sz="2000" dirty="0" smtClean="0"/>
              <a:t> not </a:t>
            </a:r>
            <a:r>
              <a:rPr lang="en-GB" sz="2000" dirty="0" err="1" smtClean="0"/>
              <a:t>RESTful</a:t>
            </a:r>
            <a:r>
              <a:rPr lang="en-GB" sz="2000" dirty="0" smtClean="0"/>
              <a:t> AFAIK, but straightforward enough</a:t>
            </a:r>
          </a:p>
          <a:p>
            <a:r>
              <a:rPr lang="en-GB" sz="2400" dirty="0" smtClean="0"/>
              <a:t>Others don’t delegate but translate</a:t>
            </a:r>
          </a:p>
          <a:p>
            <a:pPr lvl="1"/>
            <a:r>
              <a:rPr lang="en-GB" sz="2000" dirty="0" smtClean="0"/>
              <a:t>STS (</a:t>
            </a:r>
            <a:r>
              <a:rPr lang="en-GB" sz="2000" dirty="0" err="1" smtClean="0"/>
              <a:t>GEMbus</a:t>
            </a:r>
            <a:r>
              <a:rPr lang="en-GB" sz="2000" dirty="0" smtClean="0"/>
              <a:t>, and </a:t>
            </a:r>
            <a:r>
              <a:rPr lang="en-GB" sz="2000" dirty="0" err="1" smtClean="0"/>
              <a:t>PKIXy</a:t>
            </a:r>
            <a:r>
              <a:rPr lang="en-GB" sz="2000" dirty="0" smtClean="0"/>
              <a:t> HIP/EMI) use WS-Trust </a:t>
            </a:r>
            <a:r>
              <a:rPr lang="en-GB" sz="2000" dirty="0" err="1" smtClean="0"/>
              <a:t>protos</a:t>
            </a:r>
            <a:endParaRPr lang="en-GB" sz="2000" dirty="0" smtClean="0"/>
          </a:p>
          <a:p>
            <a:pPr lvl="1"/>
            <a:r>
              <a:rPr lang="en-GB" sz="2000" dirty="0" smtClean="0"/>
              <a:t>Hub-</a:t>
            </a:r>
            <a:r>
              <a:rPr lang="en-GB" sz="2000" dirty="0" err="1" smtClean="0"/>
              <a:t>sopke</a:t>
            </a:r>
            <a:r>
              <a:rPr lang="en-GB" sz="2000" dirty="0" smtClean="0"/>
              <a:t> national </a:t>
            </a:r>
            <a:r>
              <a:rPr lang="en-GB" sz="2000" dirty="0" err="1" smtClean="0"/>
              <a:t>faderations</a:t>
            </a:r>
            <a:endParaRPr lang="en-GB" sz="2000" dirty="0" smtClean="0"/>
          </a:p>
          <a:p>
            <a:pPr lvl="1"/>
            <a:r>
              <a:rPr lang="en-GB" sz="2000" dirty="0" smtClean="0"/>
              <a:t>Some enrich/populate other attributes/groups (‘VOOT’)</a:t>
            </a:r>
          </a:p>
          <a:p>
            <a:r>
              <a:rPr lang="en-GB" sz="2400" dirty="0" smtClean="0"/>
              <a:t>Keep close watch on credential repos!</a:t>
            </a:r>
          </a:p>
          <a:p>
            <a:pPr lvl="1"/>
            <a:r>
              <a:rPr lang="en-GB" sz="2000" dirty="0" smtClean="0"/>
              <a:t>will be with us for long, only now starting up!</a:t>
            </a:r>
          </a:p>
          <a:p>
            <a:pPr lvl="1"/>
            <a:r>
              <a:rPr lang="en-GB" sz="2000" dirty="0" smtClean="0"/>
              <a:t>Generic ones (infrastructure based) or service-local (GO)</a:t>
            </a:r>
          </a:p>
          <a:p>
            <a:pPr lvl="1"/>
            <a:r>
              <a:rPr lang="en-GB" sz="2000" dirty="0" smtClean="0"/>
              <a:t>Initial ‘put’ may be federation (SAML) backed</a:t>
            </a:r>
          </a:p>
          <a:p>
            <a:pPr lvl="1"/>
            <a:r>
              <a:rPr lang="en-GB" sz="2000" dirty="0"/>
              <a:t>These ALSO need a common put/get </a:t>
            </a:r>
            <a:r>
              <a:rPr lang="en-GB" sz="2000" dirty="0" smtClean="0"/>
              <a:t>interface</a:t>
            </a:r>
            <a:r>
              <a:rPr lang="en-GB" sz="2000" dirty="0"/>
              <a:t> </a:t>
            </a:r>
            <a:r>
              <a:rPr lang="en-GB" sz="2000" dirty="0" smtClean="0"/>
              <a:t>– can it be the same one as the delegation interface?</a:t>
            </a:r>
            <a:endParaRPr lang="en-GB" sz="2000"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13</a:t>
            </a:fld>
            <a:endParaRPr lang="en-US" altLang="ja-JP"/>
          </a:p>
        </p:txBody>
      </p:sp>
    </p:spTree>
    <p:extLst>
      <p:ext uri="{BB962C8B-B14F-4D97-AF65-F5344CB8AC3E}">
        <p14:creationId xmlns:p14="http://schemas.microsoft.com/office/powerpoint/2010/main" val="3333174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fld id="{AE381593-5B8A-4BEE-8E42-F5A936EE8498}" type="slidenum">
              <a:rPr lang="ja-JP" altLang="en-US"/>
              <a:pPr/>
              <a:t>14</a:t>
            </a:fld>
            <a:endParaRPr lang="en-US" altLang="ja-JP"/>
          </a:p>
        </p:txBody>
      </p:sp>
      <p:sp>
        <p:nvSpPr>
          <p:cNvPr id="54274" name="Rectangle 2"/>
          <p:cNvSpPr>
            <a:spLocks noGrp="1" noChangeArrowheads="1"/>
          </p:cNvSpPr>
          <p:nvPr>
            <p:ph type="title"/>
          </p:nvPr>
        </p:nvSpPr>
        <p:spPr/>
        <p:txBody>
          <a:bodyPr/>
          <a:lstStyle/>
          <a:p>
            <a:r>
              <a:rPr lang="en-US" altLang="ja-JP"/>
              <a:t>Full Copyright Notice</a:t>
            </a:r>
            <a:endParaRPr lang="ja-JP" altLang="en-US"/>
          </a:p>
        </p:txBody>
      </p:sp>
      <p:sp>
        <p:nvSpPr>
          <p:cNvPr id="54275" name="Text Box 3"/>
          <p:cNvSpPr txBox="1">
            <a:spLocks noChangeArrowheads="1"/>
          </p:cNvSpPr>
          <p:nvPr/>
        </p:nvSpPr>
        <p:spPr bwMode="auto">
          <a:xfrm>
            <a:off x="250825" y="1412875"/>
            <a:ext cx="8281988" cy="4054475"/>
          </a:xfrm>
          <a:prstGeom prst="rect">
            <a:avLst/>
          </a:prstGeom>
          <a:noFill/>
          <a:ln w="9525">
            <a:noFill/>
            <a:miter lim="800000"/>
            <a:headEnd/>
            <a:tailEnd/>
          </a:ln>
          <a:effectLst/>
        </p:spPr>
        <p:txBody>
          <a:bodyPr>
            <a:spAutoFit/>
          </a:bodyPr>
          <a:lstStyle/>
          <a:p>
            <a:pPr algn="l"/>
            <a:r>
              <a:rPr lang="en-US" altLang="ja-JP" sz="2000" dirty="0"/>
              <a:t>Copyright (C) Open Grid Forum </a:t>
            </a:r>
            <a:r>
              <a:rPr lang="en-US" altLang="ja-JP" sz="2000" dirty="0" smtClean="0"/>
              <a:t>(</a:t>
            </a:r>
            <a:r>
              <a:rPr lang="en-US" altLang="ja-JP" sz="2000" dirty="0" smtClean="0">
                <a:solidFill>
                  <a:srgbClr val="FF0000"/>
                </a:solidFill>
              </a:rPr>
              <a:t>2013</a:t>
            </a:r>
            <a:r>
              <a:rPr lang="en-US" altLang="ja-JP" sz="2000" dirty="0" smtClean="0"/>
              <a:t>). </a:t>
            </a:r>
            <a:r>
              <a:rPr lang="en-US" altLang="ja-JP" sz="2000" dirty="0"/>
              <a:t>All Rights Reserved. </a:t>
            </a:r>
          </a:p>
          <a:p>
            <a:pPr algn="l"/>
            <a:endParaRPr lang="en-US" altLang="ja-JP" sz="2000" dirty="0"/>
          </a:p>
          <a:p>
            <a:pPr algn="l"/>
            <a:r>
              <a:rPr lang="en-US" altLang="ja-JP" sz="2000" dirty="0"/>
              <a:t>This document and translations of it may be copied and furnished to others, and derivative works that comment on or otherwise explain it or assist in its implementation may be prepared, copied, published and distributed, in whole or in part, without restriction of any kind, provided that the above copyright notice and this paragraph are included on all such copies and derivative works. </a:t>
            </a:r>
          </a:p>
          <a:p>
            <a:pPr algn="l"/>
            <a:endParaRPr lang="en-US" altLang="ja-JP" sz="2000" dirty="0"/>
          </a:p>
          <a:p>
            <a:pPr algn="l"/>
            <a:r>
              <a:rPr lang="en-US" altLang="ja-JP" sz="2000" dirty="0"/>
              <a:t>The limited permissions granted above are perpetual and will not be revoked by the OGF or its successors or assignees.</a:t>
            </a:r>
          </a:p>
          <a:p>
            <a:pPr algn="l"/>
            <a:endParaRPr lang="ja-JP" altLang="en-US" sz="2000" dirty="0"/>
          </a:p>
          <a:p>
            <a:pPr algn="l"/>
            <a:endParaRPr lang="ja-JP"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E22CDE41-2DFB-417C-9866-042FD83FDEB2}" type="slidenum">
              <a:rPr lang="ja-JP" altLang="en-US"/>
              <a:pPr/>
              <a:t>2</a:t>
            </a:fld>
            <a:endParaRPr lang="en-US" altLang="ja-JP"/>
          </a:p>
        </p:txBody>
      </p:sp>
      <p:sp>
        <p:nvSpPr>
          <p:cNvPr id="52226" name="Rectangle 2"/>
          <p:cNvSpPr>
            <a:spLocks noGrp="1" noChangeArrowheads="1"/>
          </p:cNvSpPr>
          <p:nvPr>
            <p:ph type="title"/>
          </p:nvPr>
        </p:nvSpPr>
        <p:spPr/>
        <p:txBody>
          <a:bodyPr/>
          <a:lstStyle/>
          <a:p>
            <a:r>
              <a:rPr lang="en-US" altLang="ja-JP"/>
              <a:t>OGF IPR Policies Apply</a:t>
            </a:r>
          </a:p>
        </p:txBody>
      </p:sp>
      <p:sp>
        <p:nvSpPr>
          <p:cNvPr id="52227" name="Rectangle 3"/>
          <p:cNvSpPr>
            <a:spLocks noGrp="1" noChangeArrowheads="1"/>
          </p:cNvSpPr>
          <p:nvPr>
            <p:ph type="body" idx="1"/>
          </p:nvPr>
        </p:nvSpPr>
        <p:spPr>
          <a:xfrm>
            <a:off x="228600" y="1524000"/>
            <a:ext cx="8610600" cy="4114800"/>
          </a:xfrm>
        </p:spPr>
        <p:txBody>
          <a:bodyPr/>
          <a:lstStyle/>
          <a:p>
            <a:pPr>
              <a:lnSpc>
                <a:spcPct val="90000"/>
              </a:lnSpc>
              <a:spcBef>
                <a:spcPct val="0"/>
              </a:spcBef>
            </a:pPr>
            <a:r>
              <a:rPr lang="ja-JP" altLang="en-US" sz="1200">
                <a:latin typeface="Arial"/>
              </a:rPr>
              <a:t>“</a:t>
            </a:r>
            <a:r>
              <a:rPr lang="en-US" altLang="ja-JP" sz="1200">
                <a:latin typeface="Verdana" pitchFamily="1" charset="0"/>
              </a:rPr>
              <a:t>I acknowledge that participation in this meeting is subject to the OGF Intellectual Property Policy.</a:t>
            </a:r>
            <a:r>
              <a:rPr lang="en-US" altLang="ja-JP" sz="1200">
                <a:latin typeface="Arial"/>
              </a:rPr>
              <a:t>”</a:t>
            </a:r>
            <a:endParaRPr lang="en-US" altLang="ja-JP" sz="1200">
              <a:latin typeface="Verdana" pitchFamily="1" charset="0"/>
            </a:endParaRPr>
          </a:p>
          <a:p>
            <a:pPr>
              <a:lnSpc>
                <a:spcPct val="90000"/>
              </a:lnSpc>
              <a:spcBef>
                <a:spcPct val="0"/>
              </a:spcBef>
            </a:pPr>
            <a:r>
              <a:rPr lang="en-US" altLang="ja-JP" sz="1200">
                <a:latin typeface="Verdana" pitchFamily="1" charset="0"/>
              </a:rPr>
              <a:t>Intellectual Property Notices Note Well:  </a:t>
            </a:r>
            <a:r>
              <a:rPr lang="en-US" altLang="ja-JP" sz="1200">
                <a:solidFill>
                  <a:srgbClr val="444444"/>
                </a:solidFill>
                <a:latin typeface="Verdana" pitchFamily="1" charset="0"/>
              </a:rPr>
              <a:t>All statements related to the activities of the OGF and addressed to the OGF are subject to all provisions of Appendix B of GFD-C.1, which grants to the OGF and its participants certain licenses and rights in such statements. Such statements include verbal statements in OGF meetings, as well as written and electronic communications made at any time or place, which are addressed to:</a:t>
            </a:r>
            <a:endParaRPr lang="en-US" altLang="ja-JP" sz="1200">
              <a:latin typeface="Verdana" pitchFamily="1" charset="0"/>
            </a:endParaRPr>
          </a:p>
          <a:p>
            <a:pPr lvl="2">
              <a:lnSpc>
                <a:spcPct val="90000"/>
              </a:lnSpc>
              <a:spcBef>
                <a:spcPct val="0"/>
              </a:spcBef>
            </a:pPr>
            <a:r>
              <a:rPr lang="en-US" altLang="ja-JP" sz="900">
                <a:solidFill>
                  <a:srgbClr val="444444"/>
                </a:solidFill>
                <a:latin typeface="Verdana" pitchFamily="1" charset="0"/>
              </a:rPr>
              <a:t>the OGF plenary session, </a:t>
            </a:r>
            <a:endParaRPr lang="en-US" altLang="ja-JP" sz="900">
              <a:latin typeface="Verdana" pitchFamily="1" charset="0"/>
            </a:endParaRPr>
          </a:p>
          <a:p>
            <a:pPr lvl="2">
              <a:lnSpc>
                <a:spcPct val="90000"/>
              </a:lnSpc>
              <a:spcBef>
                <a:spcPct val="0"/>
              </a:spcBef>
            </a:pPr>
            <a:r>
              <a:rPr lang="en-US" altLang="ja-JP" sz="900">
                <a:solidFill>
                  <a:srgbClr val="444444"/>
                </a:solidFill>
                <a:latin typeface="Verdana" pitchFamily="1" charset="0"/>
              </a:rPr>
              <a:t>any OGF working group or portion thereof, </a:t>
            </a:r>
            <a:endParaRPr lang="en-US" altLang="ja-JP" sz="900">
              <a:latin typeface="Verdana" pitchFamily="1" charset="0"/>
            </a:endParaRPr>
          </a:p>
          <a:p>
            <a:pPr lvl="2">
              <a:lnSpc>
                <a:spcPct val="90000"/>
              </a:lnSpc>
              <a:spcBef>
                <a:spcPct val="0"/>
              </a:spcBef>
            </a:pPr>
            <a:r>
              <a:rPr lang="en-US" altLang="ja-JP" sz="900">
                <a:solidFill>
                  <a:srgbClr val="444444"/>
                </a:solidFill>
                <a:latin typeface="Verdana" pitchFamily="1" charset="0"/>
              </a:rPr>
              <a:t>the OGF Board of Directors, the GFSG, or any member thereof on behalf of the OGF, </a:t>
            </a:r>
            <a:endParaRPr lang="en-US" altLang="ja-JP" sz="900">
              <a:latin typeface="Verdana" pitchFamily="1" charset="0"/>
            </a:endParaRPr>
          </a:p>
          <a:p>
            <a:pPr lvl="2">
              <a:lnSpc>
                <a:spcPct val="90000"/>
              </a:lnSpc>
              <a:spcBef>
                <a:spcPct val="0"/>
              </a:spcBef>
            </a:pPr>
            <a:r>
              <a:rPr lang="en-US" altLang="ja-JP" sz="900">
                <a:solidFill>
                  <a:srgbClr val="444444"/>
                </a:solidFill>
                <a:latin typeface="Verdana" pitchFamily="1" charset="0"/>
              </a:rPr>
              <a:t>the ADCOM, or any member thereof on behalf of the ADCOM, </a:t>
            </a:r>
            <a:endParaRPr lang="en-US" altLang="ja-JP" sz="900">
              <a:latin typeface="Verdana" pitchFamily="1" charset="0"/>
            </a:endParaRPr>
          </a:p>
          <a:p>
            <a:pPr lvl="2">
              <a:lnSpc>
                <a:spcPct val="90000"/>
              </a:lnSpc>
              <a:spcBef>
                <a:spcPct val="0"/>
              </a:spcBef>
            </a:pPr>
            <a:r>
              <a:rPr lang="en-US" altLang="ja-JP" sz="900">
                <a:solidFill>
                  <a:srgbClr val="444444"/>
                </a:solidFill>
                <a:latin typeface="Verdana" pitchFamily="1" charset="0"/>
              </a:rPr>
              <a:t>any OGF mailing list, including any group list, or any other list functioning under OGF auspices, </a:t>
            </a:r>
            <a:endParaRPr lang="en-US" altLang="ja-JP" sz="900">
              <a:latin typeface="Verdana" pitchFamily="1" charset="0"/>
            </a:endParaRPr>
          </a:p>
          <a:p>
            <a:pPr lvl="2">
              <a:lnSpc>
                <a:spcPct val="90000"/>
              </a:lnSpc>
              <a:spcBef>
                <a:spcPct val="0"/>
              </a:spcBef>
            </a:pPr>
            <a:r>
              <a:rPr lang="en-US" altLang="ja-JP" sz="900">
                <a:solidFill>
                  <a:srgbClr val="444444"/>
                </a:solidFill>
                <a:latin typeface="Verdana" pitchFamily="1" charset="0"/>
              </a:rPr>
              <a:t>the OGF Editor or the document authoring and review process </a:t>
            </a:r>
            <a:endParaRPr lang="en-US" altLang="ja-JP" sz="900">
              <a:latin typeface="Verdana" pitchFamily="1" charset="0"/>
            </a:endParaRPr>
          </a:p>
          <a:p>
            <a:pPr>
              <a:lnSpc>
                <a:spcPct val="90000"/>
              </a:lnSpc>
              <a:spcBef>
                <a:spcPct val="0"/>
              </a:spcBef>
            </a:pPr>
            <a:r>
              <a:rPr lang="en-US" altLang="ja-JP" sz="1200">
                <a:solidFill>
                  <a:srgbClr val="444444"/>
                </a:solidFill>
                <a:latin typeface="Verdana" pitchFamily="1" charset="0"/>
              </a:rPr>
              <a:t>Statements made outside of a OGF meeting, mailing list or other function, that are clearly not intended to be input to an OGF activity, group or function, are not subject to these provisions.</a:t>
            </a:r>
          </a:p>
          <a:p>
            <a:pPr>
              <a:lnSpc>
                <a:spcPct val="90000"/>
              </a:lnSpc>
              <a:spcBef>
                <a:spcPct val="0"/>
              </a:spcBef>
            </a:pPr>
            <a:r>
              <a:rPr lang="en-US" altLang="ja-JP" sz="1200">
                <a:solidFill>
                  <a:srgbClr val="444444"/>
                </a:solidFill>
                <a:latin typeface="Verdana" pitchFamily="1" charset="0"/>
              </a:rPr>
              <a:t>Excerpt from Appendix B of GFD-C.1: </a:t>
            </a:r>
            <a:r>
              <a:rPr lang="en-US" altLang="ja-JP" sz="1200">
                <a:solidFill>
                  <a:srgbClr val="444444"/>
                </a:solidFill>
                <a:latin typeface="Arial"/>
              </a:rPr>
              <a:t>”</a:t>
            </a:r>
            <a:r>
              <a:rPr lang="en-US" altLang="ja-JP" sz="1200">
                <a:solidFill>
                  <a:srgbClr val="444444"/>
                </a:solidFill>
                <a:latin typeface="Verdana" pitchFamily="1" charset="0"/>
              </a:rPr>
              <a:t>Where the OGF knows of rights, or claimed rights, the OGF secretariat shall attempt to obtain from the claimant of such rights, a written assurance that upon approval by the GFSG of the relevant OGF document(s), any party will be able to obtain the right to implement, use and distribute the technology or works when implementing, using or distributing technology based upon the specific specification(s) under openly specified, reasonable, non-discriminatory terms. The working group or research group proposing the use of the technology with respect to which the proprietary rights are claimed may assist the OGF secretariat in this effort. The results of this procedure shall not affect advancement of document, except that the GFSG may defer approval where a delay may facilitate the obtaining of such assurances. The results will, however, be recorded by the OGF Secretariat, and made available. The GFSG may also direct that a summary of the results be included in any GFD published containing the specification.</a:t>
            </a:r>
            <a:r>
              <a:rPr lang="en-US" altLang="ja-JP" sz="1200">
                <a:solidFill>
                  <a:srgbClr val="444444"/>
                </a:solidFill>
                <a:latin typeface="Arial"/>
              </a:rPr>
              <a:t>”</a:t>
            </a:r>
            <a:endParaRPr lang="en-US" altLang="ja-JP" sz="1200">
              <a:solidFill>
                <a:srgbClr val="444444"/>
              </a:solidFill>
              <a:latin typeface="Verdana" pitchFamily="1" charset="0"/>
            </a:endParaRPr>
          </a:p>
          <a:p>
            <a:pPr>
              <a:lnSpc>
                <a:spcPct val="90000"/>
              </a:lnSpc>
              <a:spcBef>
                <a:spcPct val="0"/>
              </a:spcBef>
            </a:pPr>
            <a:endParaRPr lang="en-US" altLang="ja-JP" sz="1200">
              <a:solidFill>
                <a:srgbClr val="444444"/>
              </a:solidFill>
              <a:latin typeface="Verdana" pitchFamily="1" charset="0"/>
            </a:endParaRPr>
          </a:p>
          <a:p>
            <a:pPr>
              <a:lnSpc>
                <a:spcPct val="90000"/>
              </a:lnSpc>
            </a:pPr>
            <a:r>
              <a:rPr lang="en-US" altLang="ja-JP" sz="1200">
                <a:latin typeface="Verdana" pitchFamily="1" charset="0"/>
              </a:rPr>
              <a:t>OGF Intellectual Property Policies are adapted from the IETF Intellectual Property Policies that support the Internet Standards Process.</a:t>
            </a:r>
            <a:endParaRPr lang="en-US" altLang="ja-JP" sz="2800">
              <a:latin typeface="Verdana" pitchFamily="1"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E4976655-FF1C-44A8-88F9-654D2DF596BC}" type="slidenum">
              <a:rPr lang="ja-JP" altLang="en-US"/>
              <a:pPr/>
              <a:t>3</a:t>
            </a:fld>
            <a:endParaRPr lang="en-US" altLang="ja-JP"/>
          </a:p>
        </p:txBody>
      </p:sp>
      <p:sp>
        <p:nvSpPr>
          <p:cNvPr id="45060" name="Rectangle 4"/>
          <p:cNvSpPr>
            <a:spLocks noGrp="1" noChangeArrowheads="1"/>
          </p:cNvSpPr>
          <p:nvPr>
            <p:ph type="title"/>
          </p:nvPr>
        </p:nvSpPr>
        <p:spPr/>
        <p:txBody>
          <a:bodyPr/>
          <a:lstStyle/>
          <a:p>
            <a:r>
              <a:rPr lang="en-US" altLang="ja-JP" dirty="0" smtClean="0"/>
              <a:t>Background</a:t>
            </a:r>
            <a:endParaRPr lang="ja-JP" altLang="en-US"/>
          </a:p>
        </p:txBody>
      </p:sp>
      <p:sp>
        <p:nvSpPr>
          <p:cNvPr id="45061" name="Rectangle 5"/>
          <p:cNvSpPr>
            <a:spLocks noGrp="1" noChangeArrowheads="1"/>
          </p:cNvSpPr>
          <p:nvPr>
            <p:ph type="body" idx="1"/>
          </p:nvPr>
        </p:nvSpPr>
        <p:spPr>
          <a:xfrm>
            <a:off x="685800" y="1524000"/>
            <a:ext cx="8206680" cy="4114800"/>
          </a:xfrm>
        </p:spPr>
        <p:txBody>
          <a:bodyPr/>
          <a:lstStyle/>
          <a:p>
            <a:r>
              <a:rPr lang="en-US" altLang="ja-JP" sz="2400" dirty="0" smtClean="0"/>
              <a:t>Concept used to be simple “</a:t>
            </a:r>
            <a:r>
              <a:rPr lang="en-US" sz="2400" dirty="0"/>
              <a:t>A-&gt;B-&gt;C-&gt;</a:t>
            </a:r>
            <a:r>
              <a:rPr lang="en-US" sz="2400" dirty="0" smtClean="0"/>
              <a:t>D”</a:t>
            </a:r>
            <a:endParaRPr lang="en-US" sz="2400" dirty="0"/>
          </a:p>
          <a:p>
            <a:endParaRPr lang="en-US" sz="2400" dirty="0" smtClean="0"/>
          </a:p>
          <a:p>
            <a:r>
              <a:rPr lang="en-US" sz="2400" dirty="0" smtClean="0"/>
              <a:t>With ill-defined but understood constraints</a:t>
            </a:r>
          </a:p>
          <a:p>
            <a:pPr lvl="1"/>
            <a:r>
              <a:rPr lang="en-US" sz="2000" dirty="0" smtClean="0"/>
              <a:t>Delegation should be limitative in time</a:t>
            </a:r>
          </a:p>
          <a:p>
            <a:pPr lvl="1"/>
            <a:r>
              <a:rPr lang="en-US" sz="2000" dirty="0" smtClean="0"/>
              <a:t>Limited in scope (were never very good at that!)</a:t>
            </a:r>
          </a:p>
          <a:p>
            <a:pPr lvl="1"/>
            <a:r>
              <a:rPr lang="en-US" sz="2000" dirty="0" smtClean="0"/>
              <a:t>Preserve traceability for resources so that actions can be attributable to subjects</a:t>
            </a:r>
          </a:p>
          <a:p>
            <a:pPr lvl="1"/>
            <a:r>
              <a:rPr lang="en-US" sz="2000" dirty="0" smtClean="0"/>
              <a:t>non-interactive (pay ‘card-not-present’ </a:t>
            </a:r>
            <a:r>
              <a:rPr lang="en-US" sz="2000" dirty="0" err="1" smtClean="0"/>
              <a:t>peanalties</a:t>
            </a:r>
            <a:r>
              <a:rPr lang="en-US" sz="2000" dirty="0" smtClean="0"/>
              <a:t>...)</a:t>
            </a:r>
          </a:p>
          <a:p>
            <a:endParaRPr lang="en-US" sz="2400" dirty="0" smtClean="0"/>
          </a:p>
          <a:p>
            <a:r>
              <a:rPr lang="en-US" sz="2400" dirty="0" smtClean="0"/>
              <a:t>Technically simple in </a:t>
            </a:r>
          </a:p>
          <a:p>
            <a:pPr lvl="1"/>
            <a:r>
              <a:rPr lang="en-US" sz="2000" i="1" dirty="0" smtClean="0"/>
              <a:t>pure</a:t>
            </a:r>
            <a:r>
              <a:rPr lang="en-US" sz="2000" dirty="0" smtClean="0"/>
              <a:t> X.509 RFC3820 world (incl. delegation constraints)</a:t>
            </a:r>
          </a:p>
          <a:p>
            <a:pPr lvl="1"/>
            <a:r>
              <a:rPr lang="en-US" sz="2000" dirty="0" smtClean="0"/>
              <a:t>or </a:t>
            </a:r>
            <a:r>
              <a:rPr lang="en-US" sz="2000" i="1" dirty="0" smtClean="0"/>
              <a:t>pure</a:t>
            </a:r>
            <a:r>
              <a:rPr lang="en-US" sz="2000" dirty="0" smtClean="0"/>
              <a:t> up-to-date SAML+ECP world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the world moved elsewhere</a:t>
            </a:r>
            <a:endParaRPr lang="en-GB" dirty="0"/>
          </a:p>
        </p:txBody>
      </p:sp>
      <p:sp>
        <p:nvSpPr>
          <p:cNvPr id="3" name="Content Placeholder 2"/>
          <p:cNvSpPr>
            <a:spLocks noGrp="1"/>
          </p:cNvSpPr>
          <p:nvPr>
            <p:ph idx="1"/>
          </p:nvPr>
        </p:nvSpPr>
        <p:spPr>
          <a:xfrm>
            <a:off x="685800" y="1524000"/>
            <a:ext cx="8206680" cy="4114800"/>
          </a:xfrm>
        </p:spPr>
        <p:txBody>
          <a:bodyPr/>
          <a:lstStyle/>
          <a:p>
            <a:r>
              <a:rPr lang="en-GB" sz="2400" dirty="0" smtClean="0"/>
              <a:t>PKIX/RFC3820</a:t>
            </a:r>
          </a:p>
          <a:p>
            <a:pPr lvl="1"/>
            <a:r>
              <a:rPr lang="en-GB" sz="2000" dirty="0"/>
              <a:t>n</a:t>
            </a:r>
            <a:r>
              <a:rPr lang="en-GB" sz="2000" dirty="0" smtClean="0"/>
              <a:t>obody ever implemented 3820 constraints</a:t>
            </a:r>
          </a:p>
          <a:p>
            <a:pPr lvl="1"/>
            <a:r>
              <a:rPr lang="en-GB" sz="2000" dirty="0" smtClean="0"/>
              <a:t>we probably identified all humans world-wide </a:t>
            </a:r>
            <a:br>
              <a:rPr lang="en-GB" sz="2000" dirty="0" smtClean="0"/>
            </a:br>
            <a:r>
              <a:rPr lang="en-GB" sz="2000" dirty="0" smtClean="0"/>
              <a:t>capable of understanding asymmetric crypto (~20k)</a:t>
            </a:r>
          </a:p>
          <a:p>
            <a:pPr lvl="1"/>
            <a:r>
              <a:rPr lang="en-GB" sz="2000" dirty="0" smtClean="0"/>
              <a:t>technically works great, though missing a common networked protocol to do so</a:t>
            </a:r>
          </a:p>
          <a:p>
            <a:r>
              <a:rPr lang="en-GB" sz="2400" dirty="0" smtClean="0"/>
              <a:t>SAML/ECP issues</a:t>
            </a:r>
          </a:p>
          <a:p>
            <a:pPr lvl="1"/>
            <a:r>
              <a:rPr lang="en-GB" sz="2000" dirty="0" smtClean="0"/>
              <a:t>made it only to MS and </a:t>
            </a:r>
            <a:r>
              <a:rPr lang="en-GB" sz="2000" dirty="0" err="1" smtClean="0"/>
              <a:t>Shib</a:t>
            </a:r>
            <a:r>
              <a:rPr lang="en-GB" sz="2000" dirty="0" smtClean="0"/>
              <a:t> implementations</a:t>
            </a:r>
          </a:p>
          <a:p>
            <a:pPr lvl="1"/>
            <a:r>
              <a:rPr lang="en-GB" sz="2000" dirty="0" smtClean="0"/>
              <a:t>requires all-cooperative </a:t>
            </a:r>
            <a:r>
              <a:rPr lang="en-GB" sz="2000" dirty="0" err="1" smtClean="0"/>
              <a:t>IdPs</a:t>
            </a:r>
            <a:endParaRPr lang="en-GB" sz="2000" dirty="0"/>
          </a:p>
          <a:p>
            <a:pPr lvl="1"/>
            <a:r>
              <a:rPr lang="en-GB" sz="2000" dirty="0" smtClean="0"/>
              <a:t>non-Java SAML libs don’t even think ECP…</a:t>
            </a:r>
          </a:p>
          <a:p>
            <a:pPr marL="0" indent="0">
              <a:buNone/>
            </a:pPr>
            <a:endParaRPr lang="en-GB" sz="2400" dirty="0" smtClean="0"/>
          </a:p>
          <a:p>
            <a:pPr marL="0" indent="0">
              <a:buNone/>
            </a:pPr>
            <a:r>
              <a:rPr lang="en-GB" sz="2400" dirty="0" smtClean="0"/>
              <a:t>… and both were too late, so we now have:</a:t>
            </a:r>
            <a:endParaRPr lang="en-GB" sz="2400"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4</a:t>
            </a:fld>
            <a:endParaRPr lang="en-US" altLang="ja-JP"/>
          </a:p>
        </p:txBody>
      </p:sp>
    </p:spTree>
    <p:extLst>
      <p:ext uri="{BB962C8B-B14F-4D97-AF65-F5344CB8AC3E}">
        <p14:creationId xmlns:p14="http://schemas.microsoft.com/office/powerpoint/2010/main" val="2137695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Alternative solutions to (!I)DEL</a:t>
            </a:r>
            <a:endParaRPr lang="en-GB" dirty="0"/>
          </a:p>
        </p:txBody>
      </p:sp>
      <p:sp>
        <p:nvSpPr>
          <p:cNvPr id="3" name="Content Placeholder 2"/>
          <p:cNvSpPr>
            <a:spLocks noGrp="1"/>
          </p:cNvSpPr>
          <p:nvPr>
            <p:ph idx="1"/>
          </p:nvPr>
        </p:nvSpPr>
        <p:spPr/>
        <p:txBody>
          <a:bodyPr/>
          <a:lstStyle/>
          <a:p>
            <a:r>
              <a:rPr lang="en-GB" sz="2400" dirty="0" smtClean="0"/>
              <a:t>Hub/spoke credential translators</a:t>
            </a:r>
          </a:p>
          <a:p>
            <a:pPr lvl="1"/>
            <a:r>
              <a:rPr lang="en-GB" sz="2000" dirty="0" smtClean="0"/>
              <a:t>Can add further enriching, and cache user stuff</a:t>
            </a:r>
          </a:p>
          <a:p>
            <a:pPr lvl="1"/>
            <a:r>
              <a:rPr lang="en-GB" sz="2000" dirty="0" smtClean="0"/>
              <a:t>Think e.g. </a:t>
            </a:r>
            <a:r>
              <a:rPr lang="en-GB" sz="2000" dirty="0" err="1" smtClean="0"/>
              <a:t>OpenConext</a:t>
            </a:r>
            <a:r>
              <a:rPr lang="en-GB" sz="2000" dirty="0" smtClean="0"/>
              <a:t>, </a:t>
            </a:r>
            <a:r>
              <a:rPr lang="en-GB" sz="2000" dirty="0" err="1" smtClean="0"/>
              <a:t>PingFederate</a:t>
            </a:r>
            <a:r>
              <a:rPr lang="en-GB" sz="2000" dirty="0" smtClean="0"/>
              <a:t>, …</a:t>
            </a:r>
          </a:p>
          <a:p>
            <a:r>
              <a:rPr lang="en-GB" sz="2400" dirty="0" smtClean="0"/>
              <a:t>STS and STS-PKI bridges</a:t>
            </a:r>
          </a:p>
          <a:p>
            <a:pPr lvl="1"/>
            <a:r>
              <a:rPr lang="en-GB" sz="2000" dirty="0" smtClean="0"/>
              <a:t>Automated ones (WS-Trust, </a:t>
            </a:r>
            <a:r>
              <a:rPr lang="en-GB" sz="2000" dirty="0" err="1" smtClean="0"/>
              <a:t>GEMbus</a:t>
            </a:r>
            <a:r>
              <a:rPr lang="en-GB" sz="2000" dirty="0" smtClean="0"/>
              <a:t>, HIP-EMI-STS)</a:t>
            </a:r>
          </a:p>
          <a:p>
            <a:pPr lvl="1"/>
            <a:r>
              <a:rPr lang="en-GB" sz="2000" dirty="0" smtClean="0"/>
              <a:t>manual ones like TCS </a:t>
            </a:r>
            <a:r>
              <a:rPr lang="en-GB" sz="2000" dirty="0" err="1" smtClean="0"/>
              <a:t>eScience</a:t>
            </a:r>
            <a:r>
              <a:rPr lang="en-GB" sz="2000" dirty="0" smtClean="0"/>
              <a:t> Personal or CILogon</a:t>
            </a:r>
          </a:p>
          <a:p>
            <a:r>
              <a:rPr lang="en-GB" sz="2400" dirty="0" smtClean="0"/>
              <a:t>Credential repositories</a:t>
            </a:r>
          </a:p>
          <a:p>
            <a:pPr lvl="1"/>
            <a:r>
              <a:rPr lang="en-GB" sz="2000" dirty="0" smtClean="0"/>
              <a:t>General purpose repos (</a:t>
            </a:r>
            <a:r>
              <a:rPr lang="en-GB" sz="2000" dirty="0" err="1" smtClean="0"/>
              <a:t>MyProxy</a:t>
            </a:r>
            <a:r>
              <a:rPr lang="en-GB" sz="2000" dirty="0" smtClean="0"/>
              <a:t>)</a:t>
            </a:r>
          </a:p>
          <a:p>
            <a:pPr lvl="1"/>
            <a:r>
              <a:rPr lang="en-GB" sz="2000" dirty="0" smtClean="0"/>
              <a:t>Closely tied to a service (</a:t>
            </a:r>
            <a:r>
              <a:rPr lang="en-GB" sz="2000" dirty="0" err="1" smtClean="0"/>
              <a:t>GlobusOnline</a:t>
            </a:r>
            <a:r>
              <a:rPr lang="en-GB" sz="2000" dirty="0" smtClean="0"/>
              <a:t>)</a:t>
            </a:r>
          </a:p>
          <a:p>
            <a:pPr lvl="1"/>
            <a:r>
              <a:rPr lang="en-GB" sz="2000" dirty="0" smtClean="0"/>
              <a:t>Tied to a credential issuer (</a:t>
            </a:r>
            <a:r>
              <a:rPr lang="en-GB" sz="2000" smtClean="0"/>
              <a:t>Online CAs </a:t>
            </a:r>
            <a:r>
              <a:rPr lang="en-GB" sz="2000" dirty="0" smtClean="0"/>
              <a:t>+ </a:t>
            </a:r>
            <a:r>
              <a:rPr lang="en-GB" sz="2000" dirty="0" err="1" smtClean="0"/>
              <a:t>MyProxy</a:t>
            </a:r>
            <a:r>
              <a:rPr lang="en-GB" sz="2000" dirty="0" smtClean="0"/>
              <a:t>)</a:t>
            </a:r>
          </a:p>
          <a:p>
            <a:pPr marL="0" indent="0">
              <a:buNone/>
            </a:pPr>
            <a:r>
              <a:rPr lang="en-GB" sz="2400" i="1" dirty="0" smtClean="0"/>
              <a:t>not really delegation, but they fill the same user </a:t>
            </a:r>
            <a:r>
              <a:rPr lang="en-GB" sz="2400" i="1" dirty="0" err="1" smtClean="0"/>
              <a:t>nische</a:t>
            </a:r>
            <a:r>
              <a:rPr lang="en-GB" sz="2400" i="1" dirty="0" smtClean="0"/>
              <a:t/>
            </a:r>
            <a:br>
              <a:rPr lang="en-GB" sz="2400" i="1" dirty="0" smtClean="0"/>
            </a:br>
            <a:r>
              <a:rPr lang="en-GB" sz="2400" i="1" dirty="0" smtClean="0"/>
              <a:t>and thus have to be considered part of the gameplay</a:t>
            </a:r>
            <a:endParaRPr lang="en-GB" sz="2400" i="1"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5</a:t>
            </a:fld>
            <a:endParaRPr lang="en-US" altLang="ja-JP"/>
          </a:p>
        </p:txBody>
      </p:sp>
    </p:spTree>
    <p:extLst>
      <p:ext uri="{BB962C8B-B14F-4D97-AF65-F5344CB8AC3E}">
        <p14:creationId xmlns:p14="http://schemas.microsoft.com/office/powerpoint/2010/main" val="3252304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example ISOCAT</a:t>
            </a:r>
            <a:endParaRPr lang="en-GB" dirty="0"/>
          </a:p>
        </p:txBody>
      </p:sp>
      <p:sp>
        <p:nvSpPr>
          <p:cNvPr id="3" name="Content Placeholder 2"/>
          <p:cNvSpPr>
            <a:spLocks noGrp="1"/>
          </p:cNvSpPr>
          <p:nvPr>
            <p:ph idx="1"/>
          </p:nvPr>
        </p:nvSpPr>
        <p:spPr/>
        <p:txBody>
          <a:bodyPr/>
          <a:lstStyle/>
          <a:p>
            <a:r>
              <a:rPr lang="en-GB" sz="2400" dirty="0" smtClean="0"/>
              <a:t>meta-data registry needs to query </a:t>
            </a:r>
            <a:br>
              <a:rPr lang="en-GB" sz="2400" dirty="0" smtClean="0"/>
            </a:br>
            <a:r>
              <a:rPr lang="en-GB" sz="2400" dirty="0" smtClean="0"/>
              <a:t>catalogues access to which is only </a:t>
            </a:r>
            <a:br>
              <a:rPr lang="en-GB" sz="2400" dirty="0" smtClean="0"/>
            </a:br>
            <a:r>
              <a:rPr lang="en-GB" sz="2400" dirty="0" smtClean="0"/>
              <a:t>granted to individuals by data owners</a:t>
            </a:r>
          </a:p>
          <a:p>
            <a:pPr lvl="1"/>
            <a:r>
              <a:rPr lang="en-GB" sz="2000" dirty="0" smtClean="0"/>
              <a:t>cannot easily change the data owner behaviour</a:t>
            </a:r>
          </a:p>
          <a:p>
            <a:pPr lvl="1"/>
            <a:r>
              <a:rPr lang="en-GB" sz="2000" dirty="0" smtClean="0"/>
              <a:t>Users may come from any trusted </a:t>
            </a:r>
            <a:r>
              <a:rPr lang="en-GB" sz="2000" dirty="0" err="1" smtClean="0"/>
              <a:t>IdP</a:t>
            </a:r>
            <a:endParaRPr lang="en-GB" sz="2000" dirty="0" smtClean="0"/>
          </a:p>
          <a:p>
            <a:r>
              <a:rPr lang="en-GB" dirty="0" smtClean="0"/>
              <a:t>MPI (CLARIN) production system use case</a:t>
            </a:r>
          </a:p>
          <a:p>
            <a:pPr lvl="1"/>
            <a:r>
              <a:rPr lang="en-GB" dirty="0" smtClean="0"/>
              <a:t>Use only mature, </a:t>
            </a:r>
            <a:r>
              <a:rPr lang="en-GB" dirty="0" err="1" smtClean="0"/>
              <a:t>deployeable</a:t>
            </a:r>
            <a:r>
              <a:rPr lang="en-GB" dirty="0" smtClean="0"/>
              <a:t> software</a:t>
            </a:r>
          </a:p>
          <a:p>
            <a:pPr lvl="1"/>
            <a:r>
              <a:rPr lang="en-GB" dirty="0" smtClean="0"/>
              <a:t>Minimally invasive on </a:t>
            </a:r>
            <a:r>
              <a:rPr lang="en-GB" dirty="0" err="1" smtClean="0"/>
              <a:t>IdPs</a:t>
            </a:r>
            <a:r>
              <a:rPr lang="en-GB" dirty="0" smtClean="0"/>
              <a:t> (or we will never get anywhere!)</a:t>
            </a:r>
          </a:p>
          <a:p>
            <a:pPr lvl="1"/>
            <a:r>
              <a:rPr lang="en-GB" dirty="0" smtClean="0"/>
              <a:t>Minimize code development</a:t>
            </a:r>
            <a:endParaRPr lang="en-GB"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6</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335972"/>
            <a:ext cx="2752725"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439038" y="6396335"/>
            <a:ext cx="6678488" cy="461665"/>
          </a:xfrm>
          <a:prstGeom prst="rect">
            <a:avLst/>
          </a:prstGeom>
        </p:spPr>
        <p:txBody>
          <a:bodyPr wrap="square">
            <a:spAutoFit/>
          </a:bodyPr>
          <a:lstStyle/>
          <a:p>
            <a:r>
              <a:rPr lang="en-GB" sz="1200" dirty="0" smtClean="0">
                <a:solidFill>
                  <a:srgbClr val="C00000"/>
                </a:solidFill>
              </a:rPr>
              <a:t>Image from CLARIN/</a:t>
            </a:r>
            <a:r>
              <a:rPr lang="en-GB" sz="1200" dirty="0" err="1" smtClean="0">
                <a:solidFill>
                  <a:srgbClr val="C00000"/>
                </a:solidFill>
              </a:rPr>
              <a:t>BiG</a:t>
            </a:r>
            <a:r>
              <a:rPr lang="en-GB" sz="1200" dirty="0" smtClean="0">
                <a:solidFill>
                  <a:srgbClr val="C00000"/>
                </a:solidFill>
              </a:rPr>
              <a:t> Grid report by Willem van </a:t>
            </a:r>
            <a:r>
              <a:rPr lang="en-GB" sz="1200" dirty="0" err="1" smtClean="0">
                <a:solidFill>
                  <a:srgbClr val="C00000"/>
                </a:solidFill>
              </a:rPr>
              <a:t>Engen</a:t>
            </a:r>
            <a:r>
              <a:rPr lang="en-GB" sz="1200" dirty="0" smtClean="0">
                <a:solidFill>
                  <a:srgbClr val="C00000"/>
                </a:solidFill>
              </a:rPr>
              <a:t>: https</a:t>
            </a:r>
            <a:r>
              <a:rPr lang="en-GB" sz="1200" dirty="0">
                <a:solidFill>
                  <a:srgbClr val="C00000"/>
                </a:solidFill>
              </a:rPr>
              <a:t>://wiki.nikhef.nl/grid/images/f/fa/Report-devel-status-A004.pdf</a:t>
            </a:r>
          </a:p>
        </p:txBody>
      </p:sp>
    </p:spTree>
    <p:extLst>
      <p:ext uri="{BB962C8B-B14F-4D97-AF65-F5344CB8AC3E}">
        <p14:creationId xmlns:p14="http://schemas.microsoft.com/office/powerpoint/2010/main" val="195609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Ended up with OAuth2 &amp; RFC3820</a:t>
            </a:r>
            <a:endParaRPr lang="en-GB" dirty="0"/>
          </a:p>
        </p:txBody>
      </p:sp>
      <p:sp>
        <p:nvSpPr>
          <p:cNvPr id="3" name="Content Placeholder 2"/>
          <p:cNvSpPr>
            <a:spLocks noGrp="1"/>
          </p:cNvSpPr>
          <p:nvPr>
            <p:ph idx="1"/>
          </p:nvPr>
        </p:nvSpPr>
        <p:spPr/>
        <p:txBody>
          <a:bodyPr/>
          <a:lstStyle/>
          <a:p>
            <a:endParaRPr lang="en-GB" sz="2400" dirty="0" smtClean="0"/>
          </a:p>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smtClean="0"/>
          </a:p>
          <a:p>
            <a:r>
              <a:rPr lang="en-GB" sz="2400" dirty="0" smtClean="0"/>
              <a:t>And built a prototype with OAuth2</a:t>
            </a:r>
          </a:p>
          <a:p>
            <a:pPr marL="0" indent="0">
              <a:buNone/>
            </a:pPr>
            <a:r>
              <a:rPr lang="en-GB" sz="2400" dirty="0">
                <a:solidFill>
                  <a:srgbClr val="C00000"/>
                </a:solidFill>
              </a:rPr>
              <a:t>https://wiki.nikhef.nl/grid/CLARIN/OAuth2</a:t>
            </a:r>
          </a:p>
        </p:txBody>
      </p:sp>
      <p:sp>
        <p:nvSpPr>
          <p:cNvPr id="4" name="Footer Placeholder 3"/>
          <p:cNvSpPr>
            <a:spLocks noGrp="1"/>
          </p:cNvSpPr>
          <p:nvPr>
            <p:ph type="ftr" sz="quarter" idx="10"/>
          </p:nvPr>
        </p:nvSpPr>
        <p:spPr/>
        <p:txBody>
          <a:bodyPr/>
          <a:lstStyle/>
          <a:p>
            <a:fld id="{5A380BB9-0D54-4F13-935C-149690877843}" type="slidenum">
              <a:rPr lang="ja-JP" altLang="en-US" smtClean="0"/>
              <a:pPr/>
              <a:t>7</a:t>
            </a:fld>
            <a:endParaRPr lang="en-US" altLang="ja-JP"/>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7920880" cy="3492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4636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2276872"/>
            <a:ext cx="2038350"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5768" y="4581128"/>
            <a:ext cx="221932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smtClean="0"/>
              <a:t>Oauth2 or ‘3820’?</a:t>
            </a:r>
            <a:endParaRPr lang="en-GB" dirty="0"/>
          </a:p>
        </p:txBody>
      </p:sp>
      <p:sp>
        <p:nvSpPr>
          <p:cNvPr id="3" name="Content Placeholder 2"/>
          <p:cNvSpPr>
            <a:spLocks noGrp="1"/>
          </p:cNvSpPr>
          <p:nvPr>
            <p:ph idx="1"/>
          </p:nvPr>
        </p:nvSpPr>
        <p:spPr/>
        <p:txBody>
          <a:bodyPr/>
          <a:lstStyle/>
          <a:p>
            <a:r>
              <a:rPr lang="en-GB" sz="2400" dirty="0" smtClean="0"/>
              <a:t>Service providers trust a (shared) Authorization Service, to which the user effectively delegates</a:t>
            </a:r>
          </a:p>
          <a:p>
            <a:pPr lvl="1"/>
            <a:r>
              <a:rPr lang="en-GB" sz="2000" dirty="0" smtClean="0"/>
              <a:t>AS is explicit point of trust for S1..Sn</a:t>
            </a:r>
          </a:p>
          <a:p>
            <a:pPr lvl="1"/>
            <a:r>
              <a:rPr lang="en-GB" sz="2000" dirty="0" smtClean="0"/>
              <a:t>AS may be collapsed with a (hub/spoke) </a:t>
            </a:r>
            <a:br>
              <a:rPr lang="en-GB" sz="2000" dirty="0" smtClean="0"/>
            </a:br>
            <a:r>
              <a:rPr lang="en-GB" sz="2000" dirty="0" smtClean="0"/>
              <a:t>single </a:t>
            </a:r>
            <a:r>
              <a:rPr lang="en-GB" sz="2000" dirty="0" err="1" smtClean="0"/>
              <a:t>IdP</a:t>
            </a:r>
            <a:r>
              <a:rPr lang="en-GB" sz="2000" dirty="0" smtClean="0"/>
              <a:t> (think: Google android rights)</a:t>
            </a:r>
          </a:p>
          <a:p>
            <a:pPr lvl="1"/>
            <a:r>
              <a:rPr lang="en-GB" sz="2000" dirty="0" smtClean="0"/>
              <a:t>AS </a:t>
            </a:r>
            <a:r>
              <a:rPr lang="en-GB" sz="2000" dirty="0" err="1" smtClean="0"/>
              <a:t>limites</a:t>
            </a:r>
            <a:r>
              <a:rPr lang="en-GB" sz="2000" dirty="0" smtClean="0"/>
              <a:t> statement to </a:t>
            </a:r>
            <a:br>
              <a:rPr lang="en-GB" sz="2000" dirty="0" smtClean="0"/>
            </a:br>
            <a:r>
              <a:rPr lang="en-GB" sz="2000" dirty="0" smtClean="0"/>
              <a:t>[user </a:t>
            </a:r>
            <a:r>
              <a:rPr lang="en-GB" sz="2000" dirty="0" err="1" smtClean="0"/>
              <a:t>IdP</a:t>
            </a:r>
            <a:r>
              <a:rPr lang="en-GB" sz="2000" dirty="0" smtClean="0"/>
              <a:t>, portal, scope (S1..Sn), life time]</a:t>
            </a:r>
          </a:p>
          <a:p>
            <a:endParaRPr lang="en-GB" dirty="0"/>
          </a:p>
          <a:p>
            <a:r>
              <a:rPr lang="en-GB" sz="2400" dirty="0" err="1" smtClean="0"/>
              <a:t>CILogon+MyProxy</a:t>
            </a:r>
            <a:r>
              <a:rPr lang="en-GB" sz="2400" dirty="0" smtClean="0"/>
              <a:t> can so the same</a:t>
            </a:r>
            <a:endParaRPr lang="en-GB" dirty="0"/>
          </a:p>
          <a:p>
            <a:pPr lvl="1"/>
            <a:r>
              <a:rPr lang="en-GB" sz="2000" dirty="0" smtClean="0"/>
              <a:t>Implicit trust in credential repo (services only</a:t>
            </a:r>
            <a:br>
              <a:rPr lang="en-GB" sz="2000" dirty="0" smtClean="0"/>
            </a:br>
            <a:r>
              <a:rPr lang="en-GB" sz="2000" dirty="0" smtClean="0"/>
              <a:t>ever see the user*)</a:t>
            </a:r>
          </a:p>
          <a:p>
            <a:pPr lvl="1"/>
            <a:r>
              <a:rPr lang="en-GB" sz="2000" dirty="0" smtClean="0"/>
              <a:t>Proxies may be enriched: but that’s not common!</a:t>
            </a:r>
          </a:p>
          <a:p>
            <a:pPr lvl="1"/>
            <a:r>
              <a:rPr lang="en-GB" sz="2000" dirty="0" smtClean="0"/>
              <a:t>Works instantly, but needs our own s/w forever</a:t>
            </a:r>
          </a:p>
        </p:txBody>
      </p:sp>
      <p:sp>
        <p:nvSpPr>
          <p:cNvPr id="4" name="Footer Placeholder 3"/>
          <p:cNvSpPr>
            <a:spLocks noGrp="1"/>
          </p:cNvSpPr>
          <p:nvPr>
            <p:ph type="ftr" sz="quarter" idx="10"/>
          </p:nvPr>
        </p:nvSpPr>
        <p:spPr/>
        <p:txBody>
          <a:bodyPr/>
          <a:lstStyle/>
          <a:p>
            <a:fld id="{5A380BB9-0D54-4F13-935C-149690877843}" type="slidenum">
              <a:rPr lang="ja-JP" altLang="en-US" smtClean="0"/>
              <a:pPr/>
              <a:t>8</a:t>
            </a:fld>
            <a:endParaRPr lang="en-US" altLang="ja-JP"/>
          </a:p>
        </p:txBody>
      </p:sp>
      <p:sp>
        <p:nvSpPr>
          <p:cNvPr id="5" name="Rectangle 4"/>
          <p:cNvSpPr/>
          <p:nvPr/>
        </p:nvSpPr>
        <p:spPr>
          <a:xfrm>
            <a:off x="2407220" y="6581001"/>
            <a:ext cx="6750496" cy="276999"/>
          </a:xfrm>
          <a:prstGeom prst="rect">
            <a:avLst/>
          </a:prstGeom>
        </p:spPr>
        <p:txBody>
          <a:bodyPr wrap="square">
            <a:spAutoFit/>
          </a:bodyPr>
          <a:lstStyle/>
          <a:p>
            <a:r>
              <a:rPr lang="en-GB" sz="1200" dirty="0">
                <a:solidFill>
                  <a:srgbClr val="C00000"/>
                </a:solidFill>
              </a:rPr>
              <a:t>https://wiki.nikhef.nl/grid/images/6/66/Clarin-security_for_web_services-research-report010.pdf</a:t>
            </a:r>
          </a:p>
        </p:txBody>
      </p:sp>
    </p:spTree>
    <p:extLst>
      <p:ext uri="{BB962C8B-B14F-4D97-AF65-F5344CB8AC3E}">
        <p14:creationId xmlns:p14="http://schemas.microsoft.com/office/powerpoint/2010/main" val="1783435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rest: comparison</a:t>
            </a:r>
            <a:endParaRPr lang="en-GB" dirty="0"/>
          </a:p>
        </p:txBody>
      </p:sp>
      <p:sp>
        <p:nvSpPr>
          <p:cNvPr id="3" name="Content Placeholder 2"/>
          <p:cNvSpPr>
            <a:spLocks noGrp="1"/>
          </p:cNvSpPr>
          <p:nvPr>
            <p:ph idx="1"/>
          </p:nvPr>
        </p:nvSpPr>
        <p:spPr/>
        <p:txBody>
          <a:bodyPr/>
          <a:lstStyle/>
          <a:p>
            <a:r>
              <a:rPr lang="en-GB" sz="2400" dirty="0" smtClean="0"/>
              <a:t>Golden App (implicit open)</a:t>
            </a:r>
          </a:p>
          <a:p>
            <a:pPr lvl="1"/>
            <a:r>
              <a:rPr lang="en-US" sz="2000" dirty="0"/>
              <a:t>+ Easy to setup &amp; maintain </a:t>
            </a:r>
          </a:p>
          <a:p>
            <a:pPr lvl="1"/>
            <a:r>
              <a:rPr lang="en-US" sz="2000" dirty="0" smtClean="0"/>
              <a:t>− </a:t>
            </a:r>
            <a:r>
              <a:rPr lang="en-US" sz="2000" dirty="0"/>
              <a:t>Doesn't scale</a:t>
            </a:r>
          </a:p>
          <a:p>
            <a:pPr lvl="1"/>
            <a:r>
              <a:rPr lang="en-US" sz="2000" dirty="0"/>
              <a:t>− Barrier to adding services &amp; </a:t>
            </a:r>
            <a:r>
              <a:rPr lang="en-US" sz="2000" dirty="0" smtClean="0"/>
              <a:t>portals</a:t>
            </a:r>
          </a:p>
          <a:p>
            <a:pPr lvl="1"/>
            <a:endParaRPr lang="en-US" sz="1800" dirty="0" smtClean="0"/>
          </a:p>
          <a:p>
            <a:pPr lvl="1"/>
            <a:endParaRPr lang="en-US" sz="1800" dirty="0"/>
          </a:p>
          <a:p>
            <a:r>
              <a:rPr lang="en-US" sz="2400" dirty="0" smtClean="0"/>
              <a:t>OAuth1</a:t>
            </a:r>
          </a:p>
          <a:p>
            <a:pPr lvl="1"/>
            <a:r>
              <a:rPr lang="en-US" sz="2000" dirty="0"/>
              <a:t>+ Widely used </a:t>
            </a:r>
            <a:r>
              <a:rPr lang="en-US" sz="2000" dirty="0" smtClean="0"/>
              <a:t>technology</a:t>
            </a:r>
          </a:p>
          <a:p>
            <a:pPr lvl="1"/>
            <a:r>
              <a:rPr lang="en-US" sz="2000" dirty="0" smtClean="0"/>
              <a:t>− </a:t>
            </a:r>
            <a:r>
              <a:rPr lang="en-US" sz="2000" dirty="0"/>
              <a:t>Single delegation only</a:t>
            </a:r>
          </a:p>
          <a:p>
            <a:pPr lvl="1"/>
            <a:r>
              <a:rPr lang="en-US" sz="2000" dirty="0"/>
              <a:t>− Confirmation for each service </a:t>
            </a:r>
            <a:r>
              <a:rPr lang="en-US" sz="2000" dirty="0" smtClean="0"/>
              <a:t>pair</a:t>
            </a:r>
            <a:endParaRPr lang="en-US" sz="2000" dirty="0"/>
          </a:p>
        </p:txBody>
      </p:sp>
      <p:sp>
        <p:nvSpPr>
          <p:cNvPr id="4" name="Footer Placeholder 3"/>
          <p:cNvSpPr>
            <a:spLocks noGrp="1"/>
          </p:cNvSpPr>
          <p:nvPr>
            <p:ph type="ftr" sz="quarter" idx="10"/>
          </p:nvPr>
        </p:nvSpPr>
        <p:spPr/>
        <p:txBody>
          <a:bodyPr/>
          <a:lstStyle/>
          <a:p>
            <a:fld id="{5A380BB9-0D54-4F13-935C-149690877843}" type="slidenum">
              <a:rPr lang="ja-JP" altLang="en-US" smtClean="0"/>
              <a:pPr/>
              <a:t>9</a:t>
            </a:fld>
            <a:endParaRPr lang="en-US" altLang="ja-JP"/>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1484784"/>
            <a:ext cx="2137817" cy="173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4023" y="3933056"/>
            <a:ext cx="2216035"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3457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GF PowerPoint Template v1.5">
  <a:themeElements>
    <a:clrScheme name="">
      <a:dk1>
        <a:srgbClr val="000000"/>
      </a:dk1>
      <a:lt1>
        <a:srgbClr val="FFFFFF"/>
      </a:lt1>
      <a:dk2>
        <a:srgbClr val="FFFFFF"/>
      </a:dk2>
      <a:lt2>
        <a:srgbClr val="808080"/>
      </a:lt2>
      <a:accent1>
        <a:srgbClr val="5DAD41"/>
      </a:accent1>
      <a:accent2>
        <a:srgbClr val="176D89"/>
      </a:accent2>
      <a:accent3>
        <a:srgbClr val="FFFFFF"/>
      </a:accent3>
      <a:accent4>
        <a:srgbClr val="000000"/>
      </a:accent4>
      <a:accent5>
        <a:srgbClr val="B6D3B0"/>
      </a:accent5>
      <a:accent6>
        <a:srgbClr val="14627C"/>
      </a:accent6>
      <a:hlink>
        <a:srgbClr val="009999"/>
      </a:hlink>
      <a:folHlink>
        <a:srgbClr val="99CC00"/>
      </a:folHlink>
    </a:clrScheme>
    <a:fontScheme name="OGF PowerPoint Template v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OGF PowerPoint Template v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GF PowerPoint Template v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GF PowerPoint Template v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GF PowerPoint Template v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GF PowerPoint Template v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GF PowerPoint Template v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GF PowerPoint Template v1.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GF PowerPoint Template v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GF PowerPoint Template v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GF PowerPoint Template v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GF PowerPoint Template v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GF PowerPoint Template v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OGF PowerPoint Template v1.5</Template>
  <TotalTime>3175</TotalTime>
  <Words>1139</Words>
  <Application>Microsoft Office PowerPoint</Application>
  <PresentationFormat>On-screen Show (4:3)</PresentationFormat>
  <Paragraphs>173</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OGF PowerPoint Template v1.5</vt:lpstr>
      <vt:lpstr>Some Thoughts on IDEL</vt:lpstr>
      <vt:lpstr>OGF IPR Policies Apply</vt:lpstr>
      <vt:lpstr>Background</vt:lpstr>
      <vt:lpstr>But the world moved elsewhere</vt:lpstr>
      <vt:lpstr>Alternative solutions to (!I)DEL</vt:lpstr>
      <vt:lpstr>Practical example ISOCAT</vt:lpstr>
      <vt:lpstr>Ended up with OAuth2 &amp; RFC3820</vt:lpstr>
      <vt:lpstr>Oauth2 or ‘3820’?</vt:lpstr>
      <vt:lpstr>The rest: comparison</vt:lpstr>
      <vt:lpstr>Comparison (contd)</vt:lpstr>
      <vt:lpstr>Comparison (contd)</vt:lpstr>
      <vt:lpstr>Credential repos</vt:lpstr>
      <vt:lpstr>What i/f’s to standardise?</vt:lpstr>
      <vt:lpstr>Full Copyright Notice</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bags of VOMS ACs</dc:title>
  <dc:creator>davidg</dc:creator>
  <cp:lastModifiedBy>davidg</cp:lastModifiedBy>
  <cp:revision>24</cp:revision>
  <cp:lastPrinted>2006-08-17T17:55:00Z</cp:lastPrinted>
  <dcterms:created xsi:type="dcterms:W3CDTF">2012-03-10T14:08:52Z</dcterms:created>
  <dcterms:modified xsi:type="dcterms:W3CDTF">2013-03-10T19:44:04Z</dcterms:modified>
</cp:coreProperties>
</file>