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0000"/>
    <a:srgbClr val="0067B1"/>
    <a:srgbClr val="FFFFFF"/>
    <a:srgbClr val="F2F2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D07F86A-DFEA-4F35-81AE-2689E2EC4557}" type="datetimeFigureOut">
              <a:rPr lang="en-GB"/>
              <a:pPr>
                <a:defRPr/>
              </a:pPr>
              <a:t>09/01/2012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B3858B5-5560-460A-89F3-AFF764B70C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3FCC94-11D6-454B-8871-B223D8872341}" type="datetimeFigureOut">
              <a:rPr lang="en-US"/>
              <a:pPr>
                <a:defRPr/>
              </a:pPr>
              <a:t>2012-01-09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783B9B-A822-4367-A15B-6EBCF7079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Calibri" pitchFamily="34" charset="0"/>
              <a:cs typeface="+mn-cs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9" cy="1081088"/>
            <a:chOff x="-1" y="0"/>
            <a:chExt cx="9215440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Calibri" pitchFamily="34" charset="0"/>
                <a:cs typeface="+mn-cs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Calibri" pitchFamily="34" charset="0"/>
                <a:cs typeface="+mn-cs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1259631" y="0"/>
              <a:ext cx="7955808" cy="10810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/>
            <a:lstStyle/>
            <a:p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pitchFamily="2" charset="-122"/>
                </a:rPr>
                <a:t>EGI.eu</a:t>
              </a:r>
              <a:br>
                <a:rPr lang="en-GB" sz="3200" b="1" dirty="0" smtClean="0">
                  <a:solidFill>
                    <a:srgbClr val="FFFFFF"/>
                  </a:solidFill>
                  <a:ea typeface="SimSun" pitchFamily="2" charset="-122"/>
                </a:rPr>
              </a:br>
              <a:r>
                <a:rPr lang="en-GB" sz="3200" b="1" i="1" dirty="0" smtClean="0">
                  <a:solidFill>
                    <a:srgbClr val="FFFFFF"/>
                  </a:solidFill>
                  <a:ea typeface="SimSun" pitchFamily="2" charset="-122"/>
                </a:rPr>
                <a:t>European Grid Infrastructure</a:t>
              </a:r>
              <a:endParaRPr lang="en-GB" sz="3200" b="1" i="1" dirty="0">
                <a:solidFill>
                  <a:srgbClr val="FFFFFF"/>
                </a:solidFill>
                <a:ea typeface="SimSun" pitchFamily="2" charset="-122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2010-11-25</a:t>
            </a:r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65B124F-1039-434D-956D-B18C1CC436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2010-11-25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C7353-5651-4CDE-9F9F-FF66207F21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2010-11-25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EGI Authentication Validation Wish List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E8D6-095F-43F9-94E7-D7EB780DE9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Calibri" pitchFamily="34" charset="0"/>
              <a:cs typeface="+mn-cs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Calibri" pitchFamily="34" charset="0"/>
                <a:cs typeface="+mn-cs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Calibri" pitchFamily="34" charset="0"/>
                <a:cs typeface="+mn-cs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2010-11-25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79C4AC4-F1F8-4922-919D-2B793BF894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9" r:id="rId3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1619250" y="2130425"/>
            <a:ext cx="7200900" cy="1470025"/>
          </a:xfrm>
        </p:spPr>
        <p:txBody>
          <a:bodyPr/>
          <a:lstStyle/>
          <a:p>
            <a:r>
              <a:rPr lang="en-GB" dirty="0" smtClean="0">
                <a:latin typeface="Arial" charset="0"/>
                <a:cs typeface="Arial" charset="0"/>
              </a:rPr>
              <a:t>Credential Validation Middleware Requests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2268538" y="3886200"/>
            <a:ext cx="5832475" cy="1343025"/>
          </a:xfrm>
        </p:spPr>
        <p:txBody>
          <a:bodyPr/>
          <a:lstStyle/>
          <a:p>
            <a:r>
              <a:rPr lang="en-GB" i="1" dirty="0" smtClean="0">
                <a:latin typeface="Arial" charset="0"/>
                <a:cs typeface="Arial" charset="0"/>
              </a:rPr>
              <a:t>compiling the wish list for </a:t>
            </a:r>
            <a:r>
              <a:rPr lang="en-GB" i="1" dirty="0" err="1" smtClean="0">
                <a:latin typeface="Arial" charset="0"/>
                <a:cs typeface="Arial" charset="0"/>
              </a:rPr>
              <a:t>authN</a:t>
            </a:r>
            <a:r>
              <a:rPr lang="en-GB" i="1" dirty="0" smtClean="0">
                <a:latin typeface="Arial" charset="0"/>
                <a:cs typeface="Arial" charset="0"/>
              </a:rPr>
              <a:t> functionality for EGI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476375" y="5848350"/>
            <a:ext cx="5662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 i="1" dirty="0"/>
              <a:t>David </a:t>
            </a:r>
            <a:r>
              <a:rPr lang="en-GB" sz="1200" i="1" dirty="0" err="1"/>
              <a:t>Groep</a:t>
            </a:r>
            <a:r>
              <a:rPr lang="en-GB" sz="1200" i="1" dirty="0"/>
              <a:t>, </a:t>
            </a:r>
            <a:r>
              <a:rPr lang="en-GB" sz="1200" i="1" dirty="0" smtClean="0"/>
              <a:t>Nikhef </a:t>
            </a:r>
            <a:r>
              <a:rPr lang="en-GB" sz="1200" i="1" dirty="0"/>
              <a:t>and </a:t>
            </a:r>
            <a:r>
              <a:rPr lang="en-GB" sz="1200" i="1" dirty="0" err="1" smtClean="0"/>
              <a:t>BiG</a:t>
            </a:r>
            <a:r>
              <a:rPr lang="en-GB" sz="1200" i="1" dirty="0" smtClean="0"/>
              <a:t> Grid, the Dutch NGI, for EGI.eu global </a:t>
            </a:r>
            <a:r>
              <a:rPr lang="en-GB" sz="1200" i="1" dirty="0"/>
              <a:t>task O-E-15</a:t>
            </a:r>
          </a:p>
          <a:p>
            <a:r>
              <a:rPr lang="en-GB" sz="1200" i="1" dirty="0"/>
              <a:t>This work is supported by </a:t>
            </a:r>
            <a:r>
              <a:rPr lang="en-GB" sz="1200" i="1" dirty="0" smtClean="0"/>
              <a:t>EGI-InSPIRE (RI-251323) under </a:t>
            </a:r>
            <a:r>
              <a:rPr lang="en-GB" sz="1200" i="1" dirty="0"/>
              <a:t>NA2</a:t>
            </a:r>
          </a:p>
        </p:txBody>
      </p:sp>
      <p:pic>
        <p:nvPicPr>
          <p:cNvPr id="2056" name="Picture 8" descr="H:\Home\davidg\BIG\Logo\Logo\BiGGrid-Logo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5214421"/>
            <a:ext cx="1379911" cy="1022891"/>
          </a:xfrm>
          <a:prstGeom prst="rect">
            <a:avLst/>
          </a:prstGeom>
          <a:noFill/>
        </p:spPr>
      </p:pic>
      <p:pic>
        <p:nvPicPr>
          <p:cNvPr id="2057" name="Picture 9" descr="H:\Home\davidg\Template\Logos\NIKHEF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663087"/>
            <a:ext cx="1008112" cy="4445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3078 SHA-2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all modern middleware all supports it</a:t>
            </a:r>
          </a:p>
          <a:p>
            <a:r>
              <a:rPr lang="en-GB" sz="2400" dirty="0" smtClean="0"/>
              <a:t>but </a:t>
            </a:r>
            <a:r>
              <a:rPr lang="en-GB" sz="2400" i="1" dirty="0" smtClean="0"/>
              <a:t>not </a:t>
            </a:r>
            <a:r>
              <a:rPr lang="en-GB" sz="2400" dirty="0" smtClean="0"/>
              <a:t>all modern M/W still handles legacy GT2 proxies</a:t>
            </a:r>
          </a:p>
          <a:p>
            <a:r>
              <a:rPr lang="en-GB" sz="2400" dirty="0" smtClean="0"/>
              <a:t>in the case of </a:t>
            </a:r>
            <a:r>
              <a:rPr lang="en-GB" sz="2400" dirty="0" err="1" smtClean="0"/>
              <a:t>jGlobus</a:t>
            </a:r>
            <a:r>
              <a:rPr lang="en-GB" sz="2400" dirty="0" smtClean="0"/>
              <a:t>, it’s mutually exclusive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some M/W still stuck without support for RFC proxies, like some </a:t>
            </a:r>
            <a:r>
              <a:rPr lang="en-GB" sz="2400" dirty="0" err="1" smtClean="0"/>
              <a:t>wLCG</a:t>
            </a:r>
            <a:r>
              <a:rPr lang="en-GB" sz="2400" dirty="0" smtClean="0"/>
              <a:t>-specific software (</a:t>
            </a:r>
            <a:r>
              <a:rPr lang="en-GB" sz="2400" dirty="0" err="1" smtClean="0"/>
              <a:t>LHCb’s</a:t>
            </a:r>
            <a:r>
              <a:rPr lang="en-GB" sz="2400" dirty="0" smtClean="0"/>
              <a:t> “DIRAC”)</a:t>
            </a:r>
          </a:p>
          <a:p>
            <a:endParaRPr lang="en-GB" sz="2400" dirty="0" smtClean="0"/>
          </a:p>
          <a:p>
            <a:pPr algn="ctr">
              <a:buNone/>
            </a:pPr>
            <a:r>
              <a:rPr lang="en-GB" sz="2400" dirty="0" smtClean="0">
                <a:solidFill>
                  <a:srgbClr val="990000"/>
                </a:solidFill>
              </a:rPr>
              <a:t>we might need more migration time ... but not too long!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jGlobus2 and </a:t>
            </a:r>
            <a:r>
              <a:rPr lang="en-GB" dirty="0" err="1" smtClean="0"/>
              <a:t>emailAddress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But also: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emailAddress</a:t>
            </a:r>
            <a:r>
              <a:rPr lang="en-GB" dirty="0" smtClean="0"/>
              <a:t>/</a:t>
            </a:r>
            <a:r>
              <a:rPr lang="en-GB" dirty="0" err="1" smtClean="0"/>
              <a:t>EMail</a:t>
            </a:r>
            <a:r>
              <a:rPr lang="en-GB" dirty="0" smtClean="0"/>
              <a:t>/E attribute is text-encoded differently in various </a:t>
            </a:r>
            <a:r>
              <a:rPr lang="en-GB" dirty="0" err="1" smtClean="0"/>
              <a:t>middlewares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(no standard exists), and jGlobus2 does not support all variants</a:t>
            </a:r>
            <a:br>
              <a:rPr lang="en-GB" dirty="0" smtClean="0"/>
            </a:br>
            <a:r>
              <a:rPr lang="en-GB" i="1" dirty="0" smtClean="0"/>
              <a:t>we need to get rid of </a:t>
            </a:r>
            <a:r>
              <a:rPr lang="en-GB" i="1" dirty="0" err="1" smtClean="0"/>
              <a:t>emailAddress</a:t>
            </a:r>
            <a:endParaRPr lang="en-GB" dirty="0" smtClean="0"/>
          </a:p>
          <a:p>
            <a:r>
              <a:rPr lang="en-GB" dirty="0" smtClean="0"/>
              <a:t>CAs still using </a:t>
            </a:r>
            <a:r>
              <a:rPr lang="en-GB" dirty="0" err="1" smtClean="0"/>
              <a:t>emailAddress</a:t>
            </a:r>
            <a:endParaRPr lang="en-GB" dirty="0" smtClean="0"/>
          </a:p>
          <a:p>
            <a:pPr lvl="1"/>
            <a:r>
              <a:rPr lang="en-GB" dirty="0" smtClean="0"/>
              <a:t>IHEP</a:t>
            </a:r>
          </a:p>
          <a:p>
            <a:pPr lvl="1"/>
            <a:r>
              <a:rPr lang="en-GB" dirty="0" smtClean="0"/>
              <a:t>APAC</a:t>
            </a:r>
          </a:p>
          <a:p>
            <a:pPr lvl="1"/>
            <a:r>
              <a:rPr lang="en-GB" dirty="0" smtClean="0"/>
              <a:t>IUCC -&gt; please consider rolling over to new CA DN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2348880"/>
            <a:ext cx="8075612" cy="3589859"/>
          </a:xfrm>
        </p:spPr>
        <p:txBody>
          <a:bodyPr/>
          <a:lstStyle/>
          <a:p>
            <a:pPr>
              <a:buNone/>
            </a:pPr>
            <a:r>
              <a:rPr lang="en-GB" sz="3200" b="1" dirty="0" smtClean="0"/>
              <a:t>Discussion items for us now</a:t>
            </a:r>
            <a:endParaRPr lang="en-GB" sz="3200" b="1" dirty="0" smtClean="0"/>
          </a:p>
          <a:p>
            <a:endParaRPr lang="en-GB" sz="3200" dirty="0" smtClean="0"/>
          </a:p>
          <a:p>
            <a:r>
              <a:rPr lang="en-GB" sz="3200" dirty="0" smtClean="0"/>
              <a:t>Delay use of SHA-2 (until January 2013)?</a:t>
            </a:r>
            <a:br>
              <a:rPr lang="en-GB" sz="3200" dirty="0" smtClean="0"/>
            </a:br>
            <a:r>
              <a:rPr lang="en-GB" sz="3200" i="1" dirty="0" smtClean="0"/>
              <a:t>or until SHA-1 is broken!</a:t>
            </a:r>
            <a:endParaRPr lang="en-GB" sz="3200" dirty="0" smtClean="0"/>
          </a:p>
          <a:p>
            <a:r>
              <a:rPr lang="en-GB" sz="3200" dirty="0" smtClean="0"/>
              <a:t>Roll-over CAs with </a:t>
            </a:r>
            <a:r>
              <a:rPr lang="en-GB" sz="3200" dirty="0" err="1" smtClean="0"/>
              <a:t>emailAddress</a:t>
            </a:r>
            <a:r>
              <a:rPr lang="en-GB" sz="3200" dirty="0" smtClean="0"/>
              <a:t> in issuer</a:t>
            </a:r>
            <a:endParaRPr lang="en-GB" sz="3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Why, and Why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Trust anchor releases repeatedly run into ‘trouble’ in deployment</a:t>
            </a:r>
          </a:p>
          <a:p>
            <a:pPr lvl="1"/>
            <a:r>
              <a:rPr lang="en-GB" dirty="0" smtClean="0"/>
              <a:t>inconsistencies in the distribution itself (1.39/1.41)</a:t>
            </a:r>
          </a:p>
          <a:p>
            <a:pPr lvl="1"/>
            <a:r>
              <a:rPr lang="en-GB" dirty="0" smtClean="0"/>
              <a:t>increasing number of trust anchors</a:t>
            </a:r>
          </a:p>
          <a:p>
            <a:pPr lvl="1"/>
            <a:r>
              <a:rPr lang="en-GB" dirty="0" smtClean="0"/>
              <a:t>supposedly-standard features not supported in M/W</a:t>
            </a:r>
          </a:p>
          <a:p>
            <a:r>
              <a:rPr lang="en-GB" dirty="0" smtClean="0"/>
              <a:t>Middleware behaviour ‘suddenly’ changes</a:t>
            </a:r>
          </a:p>
          <a:p>
            <a:pPr lvl="1"/>
            <a:r>
              <a:rPr lang="en-GB" dirty="0" smtClean="0"/>
              <a:t>use of namespaces RPDNC format in VOMS/Admin implemented in 2009 appeared in production in 2011</a:t>
            </a:r>
            <a:br>
              <a:rPr lang="en-GB" dirty="0" smtClean="0"/>
            </a:br>
            <a:r>
              <a:rPr lang="en-GB" sz="1200" i="1" dirty="0" smtClean="0">
                <a:solidFill>
                  <a:srgbClr val="002060"/>
                </a:solidFill>
              </a:rPr>
              <a:t>http://indico.cern.ch/getFile.py/access?contribId=16&amp;resId=9&amp;materialId=slides&amp;confId=73381</a:t>
            </a:r>
            <a:endParaRPr lang="en-GB" i="1" dirty="0" smtClean="0">
              <a:solidFill>
                <a:srgbClr val="002060"/>
              </a:solidFill>
            </a:endParaRPr>
          </a:p>
          <a:p>
            <a:pPr lvl="1"/>
            <a:r>
              <a:rPr lang="en-GB" dirty="0" smtClean="0"/>
              <a:t>changes are useful, but not always sufficiently-well advertised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reasons why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Operational issues</a:t>
            </a:r>
          </a:p>
          <a:p>
            <a:pPr lvl="1"/>
            <a:r>
              <a:rPr lang="en-GB" dirty="0" smtClean="0"/>
              <a:t>CRL downloading </a:t>
            </a:r>
            <a:r>
              <a:rPr lang="en-GB" i="1" dirty="0" smtClean="0"/>
              <a:t>and checking </a:t>
            </a:r>
            <a:r>
              <a:rPr lang="en-GB" dirty="0" smtClean="0"/>
              <a:t>is not reliable</a:t>
            </a:r>
          </a:p>
          <a:p>
            <a:pPr lvl="1"/>
            <a:r>
              <a:rPr lang="en-GB" dirty="0" smtClean="0"/>
              <a:t>lots of superfluous downloads</a:t>
            </a:r>
          </a:p>
          <a:p>
            <a:pPr lvl="1"/>
            <a:r>
              <a:rPr lang="en-GB" dirty="0" smtClean="0"/>
              <a:t>in recent EGI ops VO incident, revocation did not take effect at some sites even after 18 hours</a:t>
            </a:r>
          </a:p>
          <a:p>
            <a:r>
              <a:rPr lang="en-GB" dirty="0" smtClean="0"/>
              <a:t>Future hazards</a:t>
            </a:r>
          </a:p>
          <a:p>
            <a:pPr lvl="1"/>
            <a:r>
              <a:rPr lang="en-GB" dirty="0" smtClean="0"/>
              <a:t>try to prevent spreading of NSS library use in m/w</a:t>
            </a:r>
            <a:br>
              <a:rPr lang="en-GB" dirty="0" smtClean="0"/>
            </a:br>
            <a:r>
              <a:rPr lang="en-GB" dirty="0" smtClean="0"/>
              <a:t>since this is dangerous for scalability and stability</a:t>
            </a:r>
          </a:p>
          <a:p>
            <a:pPr lvl="1"/>
            <a:r>
              <a:rPr lang="en-GB" dirty="0" smtClean="0"/>
              <a:t>re-confirm adherence to CBP’s and standards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revocation ...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  <p:pic>
        <p:nvPicPr>
          <p:cNvPr id="1026" name="Picture 2" descr="C:\Users\davidg\Desktop\Trans\incident_response.not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396" y="1084517"/>
            <a:ext cx="7732212" cy="5152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 rot="16200000" flipH="1">
            <a:off x="-2600185" y="3455948"/>
            <a:ext cx="5508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990000"/>
                </a:solidFill>
              </a:rPr>
              <a:t>graphic: Sven </a:t>
            </a:r>
            <a:r>
              <a:rPr lang="en-GB" sz="1400" dirty="0" err="1" smtClean="0">
                <a:solidFill>
                  <a:srgbClr val="990000"/>
                </a:solidFill>
              </a:rPr>
              <a:t>Gabriel,Nikhef</a:t>
            </a:r>
            <a:r>
              <a:rPr lang="en-GB" sz="1400" dirty="0" smtClean="0">
                <a:solidFill>
                  <a:srgbClr val="990000"/>
                </a:solidFill>
              </a:rPr>
              <a:t>, for EGI.eu under contract O-E-16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Wish List: functionality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throughout all middleware for  SHA-2</a:t>
            </a:r>
          </a:p>
          <a:p>
            <a:pPr lvl="1"/>
            <a:r>
              <a:rPr lang="en-US" dirty="0" smtClean="0"/>
              <a:t>starting </a:t>
            </a:r>
            <a:r>
              <a:rPr lang="en-US" dirty="0" smtClean="0"/>
              <a:t>January </a:t>
            </a:r>
            <a:r>
              <a:rPr lang="en-US" dirty="0" smtClean="0"/>
              <a:t>2012, SHA-2 based </a:t>
            </a:r>
            <a:r>
              <a:rPr lang="en-US" dirty="0" err="1" smtClean="0"/>
              <a:t>certs</a:t>
            </a:r>
            <a:r>
              <a:rPr lang="en-US" dirty="0" smtClean="0"/>
              <a:t> may start to appear 'in the wild' without further warning…</a:t>
            </a:r>
          </a:p>
          <a:p>
            <a:r>
              <a:rPr lang="en-US" dirty="0" smtClean="0"/>
              <a:t>Support for OCSP allowing for </a:t>
            </a:r>
            <a:r>
              <a:rPr lang="en-US" b="1" dirty="0" smtClean="0"/>
              <a:t>*both*</a:t>
            </a:r>
            <a:r>
              <a:rPr lang="en-US" dirty="0" smtClean="0"/>
              <a:t> use of</a:t>
            </a:r>
          </a:p>
          <a:p>
            <a:pPr lvl="1"/>
            <a:r>
              <a:rPr lang="en-US" dirty="0" smtClean="0"/>
              <a:t>AIA in the EE certificates itself, and </a:t>
            </a:r>
          </a:p>
          <a:p>
            <a:pPr lvl="1"/>
            <a:r>
              <a:rPr lang="en-US" dirty="0" smtClean="0"/>
              <a:t>for site-configured trusted responders</a:t>
            </a:r>
          </a:p>
          <a:p>
            <a:r>
              <a:rPr lang="en-US" dirty="0" smtClean="0"/>
              <a:t>Support any number of CAs</a:t>
            </a:r>
            <a:endParaRPr lang="en-GB" dirty="0" smtClean="0"/>
          </a:p>
          <a:p>
            <a:r>
              <a:rPr lang="en-US" dirty="0" smtClean="0"/>
              <a:t>Failures should be graceful</a:t>
            </a:r>
          </a:p>
          <a:p>
            <a:pPr lvl="1"/>
            <a:r>
              <a:rPr lang="en-US" dirty="0" smtClean="0"/>
              <a:t>incorrect or expired data for a single trust anchor MUST NOT affect the other trust anchors in the set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Wish List: compliance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honour</a:t>
            </a:r>
            <a:r>
              <a:rPr lang="en-US" dirty="0" smtClean="0"/>
              <a:t> meaning and scope on extensions</a:t>
            </a:r>
          </a:p>
          <a:p>
            <a:pPr lvl="1"/>
            <a:r>
              <a:rPr lang="en-US" dirty="0" smtClean="0"/>
              <a:t>an attribute that says </a:t>
            </a:r>
            <a:r>
              <a:rPr lang="en-US" dirty="0" err="1" smtClean="0"/>
              <a:t>emailProtection</a:t>
            </a:r>
            <a:r>
              <a:rPr lang="en-US" dirty="0" smtClean="0"/>
              <a:t> is to protect email, not for signing documents, etc.</a:t>
            </a:r>
          </a:p>
          <a:p>
            <a:r>
              <a:rPr lang="en-US" dirty="0" smtClean="0"/>
              <a:t>accept RFC3820 proxies everywhere</a:t>
            </a:r>
          </a:p>
          <a:p>
            <a:pPr lvl="1"/>
            <a:r>
              <a:rPr lang="en-US" dirty="0" smtClean="0"/>
              <a:t>and do the proper thing for </a:t>
            </a:r>
            <a:r>
              <a:rPr lang="en-US" dirty="0" err="1" smtClean="0"/>
              <a:t>proxyPathLen</a:t>
            </a:r>
            <a:r>
              <a:rPr lang="en-US" dirty="0" smtClean="0"/>
              <a:t> constraints</a:t>
            </a:r>
          </a:p>
          <a:p>
            <a:pPr lvl="1"/>
            <a:r>
              <a:rPr lang="en-US" dirty="0" smtClean="0"/>
              <a:t>beware of NSS again!</a:t>
            </a:r>
          </a:p>
          <a:p>
            <a:r>
              <a:rPr lang="en-US" dirty="0" smtClean="0"/>
              <a:t>allow CRL files to be updated on a file system</a:t>
            </a:r>
          </a:p>
          <a:p>
            <a:pPr lvl="1"/>
            <a:r>
              <a:rPr lang="en-US" dirty="0" smtClean="0"/>
              <a:t>be prepared to re-read such files and implement </a:t>
            </a:r>
            <a:br>
              <a:rPr lang="en-US" dirty="0" smtClean="0"/>
            </a:br>
            <a:r>
              <a:rPr lang="en-US" dirty="0" smtClean="0"/>
              <a:t>new CRL contents at any time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Wish List: don’t break it!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525963"/>
          </a:xfrm>
        </p:spPr>
        <p:txBody>
          <a:bodyPr/>
          <a:lstStyle/>
          <a:p>
            <a:r>
              <a:rPr lang="en-US" dirty="0" smtClean="0"/>
              <a:t>Support drop-in (directory based) trust anchor distributions, and continue to do so</a:t>
            </a:r>
          </a:p>
          <a:p>
            <a:pPr lvl="1"/>
            <a:r>
              <a:rPr lang="en-US" dirty="0" smtClean="0"/>
              <a:t>no monolithic databases please, no NSS on disk</a:t>
            </a:r>
          </a:p>
          <a:p>
            <a:r>
              <a:rPr lang="en-US" dirty="0" smtClean="0"/>
              <a:t>Announce semantic changes to EGI/NGI&amp;IGTF</a:t>
            </a:r>
          </a:p>
          <a:p>
            <a:pPr lvl="1"/>
            <a:r>
              <a:rPr lang="en-US" dirty="0" smtClean="0"/>
              <a:t>e.g. moving to namespaces needs prep for RPs</a:t>
            </a:r>
          </a:p>
          <a:p>
            <a:pPr lvl="1"/>
            <a:r>
              <a:rPr lang="en-US" dirty="0" smtClean="0"/>
              <a:t>document, and tell which component does what</a:t>
            </a:r>
          </a:p>
          <a:p>
            <a:r>
              <a:rPr lang="en-US" dirty="0" smtClean="0"/>
              <a:t>contribute to the drafting of a new standard </a:t>
            </a:r>
            <a:br>
              <a:rPr lang="en-US" dirty="0" smtClean="0"/>
            </a:br>
            <a:r>
              <a:rPr lang="en-US" dirty="0" smtClean="0"/>
              <a:t>for an RPDNC language, </a:t>
            </a:r>
          </a:p>
          <a:p>
            <a:pPr lvl="1"/>
            <a:r>
              <a:rPr lang="en-US" dirty="0" smtClean="0"/>
              <a:t>based on the GFD.189 analysis</a:t>
            </a:r>
          </a:p>
          <a:p>
            <a:pPr lvl="1"/>
            <a:r>
              <a:rPr lang="en-US" dirty="0" smtClean="0"/>
              <a:t>participate in CAOPS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the </a:t>
            </a:r>
            <a:r>
              <a:rPr lang="en-GB" smtClean="0"/>
              <a:t>wish list go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via EGI TCB to the middleware providers with which EGI has an </a:t>
            </a:r>
            <a:r>
              <a:rPr lang="en-GB" dirty="0" err="1" smtClean="0"/>
              <a:t>MoU</a:t>
            </a:r>
            <a:endParaRPr lang="en-GB" dirty="0" smtClean="0"/>
          </a:p>
          <a:p>
            <a:pPr lvl="1"/>
            <a:r>
              <a:rPr lang="en-GB" dirty="0" smtClean="0"/>
              <a:t>EMI – harmonize the stack, and define functional unity in any Common Authentication Library</a:t>
            </a:r>
          </a:p>
          <a:p>
            <a:pPr lvl="1"/>
            <a:r>
              <a:rPr lang="en-GB" dirty="0" smtClean="0"/>
              <a:t>IGE – is consistent, but needs OCSP support; </a:t>
            </a:r>
            <a:br>
              <a:rPr lang="en-GB" dirty="0" smtClean="0"/>
            </a:br>
            <a:r>
              <a:rPr lang="en-GB" dirty="0" smtClean="0"/>
              <a:t>and beware of NSS in moving to Fedora</a:t>
            </a:r>
          </a:p>
          <a:p>
            <a:endParaRPr lang="en-GB" dirty="0" smtClean="0"/>
          </a:p>
          <a:p>
            <a:r>
              <a:rPr lang="en-GB" dirty="0" smtClean="0"/>
              <a:t>track progress using EGI mechanisms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RT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196752"/>
            <a:ext cx="8075612" cy="4525963"/>
          </a:xfrm>
        </p:spPr>
        <p:txBody>
          <a:bodyPr/>
          <a:lstStyle/>
          <a:p>
            <a:r>
              <a:rPr lang="en-GB" dirty="0" smtClean="0"/>
              <a:t>Trackers created for relevant technical issues</a:t>
            </a:r>
          </a:p>
          <a:p>
            <a:pPr lvl="1"/>
            <a:r>
              <a:rPr lang="en-GB" dirty="0" smtClean="0"/>
              <a:t>3074	</a:t>
            </a:r>
            <a:r>
              <a:rPr lang="en-US" dirty="0" smtClean="0"/>
              <a:t>Unit Test for CRL refresh</a:t>
            </a:r>
            <a:endParaRPr lang="en-GB" dirty="0" smtClean="0"/>
          </a:p>
          <a:p>
            <a:pPr lvl="1"/>
            <a:r>
              <a:rPr lang="en-GB" dirty="0" smtClean="0"/>
              <a:t>3075	</a:t>
            </a:r>
            <a:r>
              <a:rPr lang="en-US" dirty="0" smtClean="0"/>
              <a:t>Common </a:t>
            </a:r>
            <a:r>
              <a:rPr lang="en-US" dirty="0" smtClean="0"/>
              <a:t>Authentication Library </a:t>
            </a:r>
            <a:r>
              <a:rPr lang="en-US" dirty="0" smtClean="0"/>
              <a:t>(EMI) </a:t>
            </a:r>
            <a:br>
              <a:rPr lang="en-US" dirty="0" smtClean="0"/>
            </a:br>
            <a:r>
              <a:rPr lang="en-US" dirty="0" smtClean="0"/>
              <a:t>		to </a:t>
            </a:r>
            <a:r>
              <a:rPr lang="en-US" dirty="0" smtClean="0"/>
              <a:t>configure the accepted </a:t>
            </a:r>
            <a:r>
              <a:rPr lang="en-US" dirty="0" smtClean="0"/>
              <a:t>proxy</a:t>
            </a:r>
            <a:endParaRPr lang="en-GB" dirty="0" smtClean="0"/>
          </a:p>
          <a:p>
            <a:pPr lvl="1"/>
            <a:r>
              <a:rPr lang="en-GB" dirty="0" smtClean="0"/>
              <a:t>3076	Support for OCSP (EMI + IGE)</a:t>
            </a:r>
          </a:p>
          <a:p>
            <a:pPr lvl="1"/>
            <a:r>
              <a:rPr lang="en-GB" dirty="0" smtClean="0"/>
              <a:t>3077	Argus to support OID extensions</a:t>
            </a:r>
            <a:br>
              <a:rPr lang="en-GB" dirty="0" smtClean="0"/>
            </a:br>
            <a:r>
              <a:rPr lang="en-GB" dirty="0" smtClean="0"/>
              <a:t>		</a:t>
            </a:r>
            <a:r>
              <a:rPr lang="en-GB" i="1" dirty="0" smtClean="0"/>
              <a:t>but now Argus wants an explicit list of OIDs</a:t>
            </a:r>
            <a:br>
              <a:rPr lang="en-GB" i="1" dirty="0" smtClean="0"/>
            </a:br>
            <a:r>
              <a:rPr lang="en-GB" i="1" dirty="0" smtClean="0"/>
              <a:t>		to convert each one into an XACML policy </a:t>
            </a:r>
            <a:r>
              <a:rPr lang="en-GB" i="1" dirty="0" smtClean="0">
                <a:sym typeface="Wingdings" pitchFamily="2" charset="2"/>
              </a:rPr>
              <a:t></a:t>
            </a:r>
            <a:endParaRPr lang="en-GB" dirty="0" smtClean="0"/>
          </a:p>
          <a:p>
            <a:pPr lvl="1"/>
            <a:r>
              <a:rPr lang="en-GB" dirty="0" smtClean="0"/>
              <a:t>3078	SHA-2 family support*</a:t>
            </a:r>
          </a:p>
          <a:p>
            <a:pPr lvl="1"/>
            <a:r>
              <a:rPr lang="en-GB" dirty="0" smtClean="0"/>
              <a:t>3079	Default key size for proxies &gt;=1024</a:t>
            </a:r>
          </a:p>
          <a:p>
            <a:pPr lvl="1"/>
            <a:r>
              <a:rPr lang="en-GB" dirty="0" smtClean="0"/>
              <a:t>3080	RPDNC constraints support</a:t>
            </a:r>
          </a:p>
          <a:p>
            <a:pPr lvl="1"/>
            <a:r>
              <a:rPr lang="en-GB" dirty="0" smtClean="0"/>
              <a:t>3081	drop-in trust anchor distribution support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EGI Authentication Validation Wish List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8693</TotalTime>
  <Words>560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EGI-InSPIRE-Slide-Template_v4</vt:lpstr>
      <vt:lpstr>Credential Validation Middleware Requests</vt:lpstr>
      <vt:lpstr>Why, and Why Now?</vt:lpstr>
      <vt:lpstr>More reasons why</vt:lpstr>
      <vt:lpstr>Effect of revocation ...</vt:lpstr>
      <vt:lpstr>My Wish List: functionality</vt:lpstr>
      <vt:lpstr>Wish List: compliance</vt:lpstr>
      <vt:lpstr>Wish List: don’t break it!</vt:lpstr>
      <vt:lpstr>Where does the wish list go?</vt:lpstr>
      <vt:lpstr>EGI RT progress</vt:lpstr>
      <vt:lpstr>3078 SHA-2 support</vt:lpstr>
      <vt:lpstr>jGlobus2 and emailAddress</vt:lpstr>
      <vt:lpstr>Slide 12</vt:lpstr>
    </vt:vector>
  </TitlesOfParts>
  <Company>Nikhef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davidg</dc:creator>
  <cp:lastModifiedBy>davidg</cp:lastModifiedBy>
  <cp:revision>153</cp:revision>
  <dcterms:created xsi:type="dcterms:W3CDTF">2010-11-05T09:14:57Z</dcterms:created>
  <dcterms:modified xsi:type="dcterms:W3CDTF">2012-01-09T16:07:44Z</dcterms:modified>
</cp:coreProperties>
</file>