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  <a:srgbClr val="000099"/>
    <a:srgbClr val="FF0000"/>
    <a:srgbClr val="FFFFFF"/>
    <a:srgbClr val="F8F8F8"/>
    <a:srgbClr val="3333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 autoAdjust="0"/>
    <p:restoredTop sz="94737" autoAdjust="0"/>
  </p:normalViewPr>
  <p:slideViewPr>
    <p:cSldViewPr snapToGrid="0">
      <p:cViewPr varScale="1">
        <p:scale>
          <a:sx n="75" d="100"/>
          <a:sy n="75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912416A-E282-4D53-A9AF-909C0792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447CF99-B11B-4B28-BFA7-2EAF2FAF52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D95D6-B770-4263-9F76-ECAE4A0A29CC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1463" y="550863"/>
            <a:ext cx="602456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10000"/>
            <a:ext cx="77724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GB"/>
              <a:t>Haga clic para modificar el estilo de título del patrón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52400"/>
            <a:ext cx="201136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81688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latin typeface="Calibri"/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latin typeface="Calibri"/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EGI Technical Forum 2010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679C11-4AD5-4B40-BCC2-7EABAD915DD6}" type="slidenum">
              <a:rPr lang="en-GB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EGI Technical Forum 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9C11-4AD5-4B40-BCC2-7EABAD915DD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EGI Technical Forum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433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95400"/>
            <a:ext cx="39449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eugridpma.org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5259388" y="6597650"/>
            <a:ext cx="3629025" cy="260350"/>
            <a:chOff x="3648" y="4156"/>
            <a:chExt cx="1951" cy="164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3648" y="4156"/>
              <a:ext cx="1951" cy="164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648" y="4156"/>
              <a:ext cx="1951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 dirty="0" smtClean="0">
                  <a:solidFill>
                    <a:srgbClr val="8C8274"/>
                  </a:solidFill>
                  <a:latin typeface="Lucida Sans" pitchFamily="34" charset="0"/>
                </a:rPr>
                <a:t>TAGPMA 13 and OGF32</a:t>
              </a:r>
              <a:r>
                <a:rPr lang="en-GB" sz="1200" baseline="0" dirty="0" smtClean="0">
                  <a:solidFill>
                    <a:srgbClr val="8C8274"/>
                  </a:solidFill>
                  <a:latin typeface="Lucida Sans" pitchFamily="34" charset="0"/>
                </a:rPr>
                <a:t> </a:t>
              </a:r>
              <a:r>
                <a:rPr lang="en-GB" sz="1200" dirty="0" smtClean="0">
                  <a:solidFill>
                    <a:srgbClr val="8C8274"/>
                  </a:solidFill>
                  <a:latin typeface="Lucida Sans" pitchFamily="34" charset="0"/>
                </a:rPr>
                <a:t>– Jul 2011 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- </a:t>
              </a:r>
              <a:fld id="{6C7C44ED-0C97-4216-861F-F0541DDA0AD4}" type="slidenum"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pPr algn="r" eaLnBrk="0" hangingPunct="0">
                  <a:lnSpc>
                    <a:spcPct val="91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t>‹#›</a:t>
              </a:fld>
              <a:endParaRPr lang="en-GB" sz="1200" dirty="0">
                <a:solidFill>
                  <a:srgbClr val="8C8274"/>
                </a:solidFill>
                <a:latin typeface="Lucida Sans" pitchFamily="34" charset="0"/>
              </a:endParaRPr>
            </a:p>
          </p:txBody>
        </p:sp>
      </p:grp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1219200" y="6596063"/>
            <a:ext cx="3886200" cy="261937"/>
            <a:chOff x="834" y="4155"/>
            <a:chExt cx="2766" cy="165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834" y="4155"/>
              <a:ext cx="2766" cy="165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834" y="4155"/>
              <a:ext cx="2766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t>David </a:t>
              </a:r>
              <a:r>
                <a:rPr lang="en-GB" sz="1200" dirty="0" err="1">
                  <a:solidFill>
                    <a:srgbClr val="8C8274"/>
                  </a:solidFill>
                  <a:latin typeface="Lucida Sans" pitchFamily="34" charset="0"/>
                </a:rPr>
                <a:t>Groep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– davidg@eugridpma.org</a:t>
              </a:r>
              <a:endParaRPr lang="en-GB" sz="1200" dirty="0">
                <a:solidFill>
                  <a:srgbClr val="048284"/>
                </a:solidFill>
                <a:latin typeface="Lucida Sans" pitchFamily="34" charset="0"/>
                <a:hlinkClick r:id="rId14"/>
              </a:endParaRPr>
            </a:p>
          </p:txBody>
        </p:sp>
      </p:grp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" name="Picture 21" descr="eugridpma-02v0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EGI Technical Forum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679C11-4AD5-4B40-BCC2-7EABAD915DD6}" type="slidenum">
              <a:rPr lang="en-GB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5625" y="3376613"/>
            <a:ext cx="8067675" cy="3128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Discussions on the Life Ray Portal and credential management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David </a:t>
            </a:r>
            <a:r>
              <a:rPr lang="en-US" sz="2000" dirty="0" err="1" smtClean="0"/>
              <a:t>Groep</a:t>
            </a:r>
            <a:r>
              <a:rPr lang="en-US" sz="2000" dirty="0" smtClean="0"/>
              <a:t>, Oct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2011</a:t>
            </a:r>
            <a:endParaRPr lang="en-GB" sz="1800" b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206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EUGridPMA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Separation of functions</a:t>
            </a:r>
          </a:p>
          <a:p>
            <a:pPr lvl="1"/>
            <a:r>
              <a:rPr lang="en-GB" dirty="0" smtClean="0"/>
              <a:t>thin portal: all credential management on dedicated box</a:t>
            </a:r>
          </a:p>
          <a:p>
            <a:pPr lvl="1"/>
            <a:r>
              <a:rPr lang="en-GB" dirty="0" smtClean="0"/>
              <a:t>may combine bridge, </a:t>
            </a:r>
            <a:r>
              <a:rPr lang="en-GB" dirty="0" err="1" smtClean="0"/>
              <a:t>MyProxy</a:t>
            </a:r>
            <a:r>
              <a:rPr lang="en-GB" dirty="0" smtClean="0"/>
              <a:t> and </a:t>
            </a:r>
            <a:r>
              <a:rPr lang="en-GB" dirty="0" err="1" smtClean="0"/>
              <a:t>Uploader</a:t>
            </a:r>
            <a:r>
              <a:rPr lang="en-GB" dirty="0" smtClean="0"/>
              <a:t> on 1 box</a:t>
            </a:r>
          </a:p>
          <a:p>
            <a:r>
              <a:rPr lang="en-GB" dirty="0" smtClean="0"/>
              <a:t>Quality of </a:t>
            </a:r>
            <a:r>
              <a:rPr lang="en-GB" dirty="0" err="1" smtClean="0"/>
              <a:t>IdM</a:t>
            </a:r>
            <a:r>
              <a:rPr lang="en-GB" dirty="0" smtClean="0"/>
              <a:t> is governed by MICS acceptability</a:t>
            </a:r>
          </a:p>
          <a:p>
            <a:pPr lvl="1"/>
            <a:r>
              <a:rPr lang="en-GB" dirty="0" smtClean="0"/>
              <a:t>i.e. must be of comparable </a:t>
            </a:r>
            <a:r>
              <a:rPr lang="en-GB" dirty="0" err="1" smtClean="0"/>
              <a:t>LoA</a:t>
            </a:r>
            <a:r>
              <a:rPr lang="en-GB" dirty="0" smtClean="0"/>
              <a:t> as TCS Personal</a:t>
            </a:r>
          </a:p>
          <a:p>
            <a:pPr lvl="1"/>
            <a:r>
              <a:rPr lang="en-GB" dirty="0" smtClean="0"/>
              <a:t>including eligibility requirements</a:t>
            </a:r>
          </a:p>
          <a:p>
            <a:r>
              <a:rPr lang="en-GB" dirty="0" smtClean="0"/>
              <a:t>Make sure superfluous </a:t>
            </a:r>
            <a:r>
              <a:rPr lang="en-GB" dirty="0" err="1" smtClean="0"/>
              <a:t>keypairs</a:t>
            </a:r>
            <a:r>
              <a:rPr lang="en-GB" dirty="0" smtClean="0"/>
              <a:t> are removed</a:t>
            </a:r>
          </a:p>
          <a:p>
            <a:pPr lvl="1"/>
            <a:r>
              <a:rPr lang="en-GB" dirty="0" smtClean="0"/>
              <a:t>only the proxy is needed, just like in the </a:t>
            </a:r>
            <a:r>
              <a:rPr lang="en-GB" dirty="0" err="1" smtClean="0"/>
              <a:t>uploader</a:t>
            </a:r>
            <a:r>
              <a:rPr lang="en-GB" dirty="0" smtClean="0"/>
              <a:t> case</a:t>
            </a:r>
          </a:p>
          <a:p>
            <a:pPr lvl="1"/>
            <a:r>
              <a:rPr lang="en-GB" dirty="0" smtClean="0"/>
              <a:t>remove MICS </a:t>
            </a:r>
            <a:r>
              <a:rPr lang="en-GB" dirty="0" err="1" smtClean="0"/>
              <a:t>keypair</a:t>
            </a:r>
            <a:r>
              <a:rPr lang="en-GB" dirty="0" smtClean="0"/>
              <a:t> when proxy generation completes</a:t>
            </a:r>
          </a:p>
          <a:p>
            <a:r>
              <a:rPr lang="en-GB" dirty="0" smtClean="0"/>
              <a:t>Portal security box acts like a UI to the user</a:t>
            </a:r>
          </a:p>
          <a:p>
            <a:pPr lvl="1"/>
            <a:r>
              <a:rPr lang="en-GB" dirty="0" smtClean="0"/>
              <a:t>only on explicit request of user &amp; under user control</a:t>
            </a:r>
          </a:p>
          <a:p>
            <a:pPr lvl="1"/>
            <a:r>
              <a:rPr lang="en-GB" dirty="0" smtClean="0"/>
              <a:t>covered under PKP Guidelines – seems similar to the common ‘remote UI’ use case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Proliferation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 to have a limited number of credential management systems, for potentially many portals. But initially one for Italy</a:t>
            </a:r>
          </a:p>
          <a:p>
            <a:r>
              <a:rPr lang="en-GB" dirty="0" smtClean="0"/>
              <a:t>Leverage existing MICS CAs as far as possible</a:t>
            </a:r>
          </a:p>
          <a:p>
            <a:pPr lvl="1"/>
            <a:r>
              <a:rPr lang="en-GB" dirty="0" smtClean="0"/>
              <a:t>no new CA for each portal or portal instance</a:t>
            </a:r>
          </a:p>
          <a:p>
            <a:pPr lvl="1"/>
            <a:r>
              <a:rPr lang="en-GB" dirty="0" smtClean="0"/>
              <a:t>aim to leverage TERENA TCS </a:t>
            </a:r>
            <a:r>
              <a:rPr lang="en-GB" dirty="0" err="1" smtClean="0"/>
              <a:t>eScience</a:t>
            </a:r>
            <a:r>
              <a:rPr lang="en-GB" dirty="0" smtClean="0"/>
              <a:t> Personal</a:t>
            </a:r>
          </a:p>
          <a:p>
            <a:pPr lvl="1"/>
            <a:r>
              <a:rPr lang="en-GB" dirty="0" smtClean="0"/>
              <a:t>but policy compatibility should still be understood</a:t>
            </a:r>
          </a:p>
          <a:p>
            <a:r>
              <a:rPr lang="en-GB" dirty="0" smtClean="0"/>
              <a:t>acceptability of portal instance </a:t>
            </a:r>
            <a:br>
              <a:rPr lang="en-GB" dirty="0" smtClean="0"/>
            </a:br>
            <a:r>
              <a:rPr lang="en-GB" dirty="0" smtClean="0"/>
              <a:t>comes down to CA, i.e. not revoking the </a:t>
            </a:r>
            <a:r>
              <a:rPr lang="en-GB" dirty="0" err="1" smtClean="0"/>
              <a:t>certs</a:t>
            </a:r>
            <a:endParaRPr lang="en-GB" dirty="0" smtClean="0"/>
          </a:p>
          <a:p>
            <a:pPr lvl="1"/>
            <a:r>
              <a:rPr lang="en-GB" dirty="0" smtClean="0"/>
              <a:t>it is the MICS CA policy that must be satisfied</a:t>
            </a:r>
          </a:p>
          <a:p>
            <a:pPr lvl="1"/>
            <a:r>
              <a:rPr lang="en-GB" dirty="0" smtClean="0"/>
              <a:t>PMA only looks at CAs (not at the portals, please)</a:t>
            </a:r>
          </a:p>
          <a:p>
            <a:endParaRPr lang="en-GB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Updated design white paper will reflect changes</a:t>
            </a:r>
          </a:p>
          <a:p>
            <a:endParaRPr lang="en-GB" dirty="0" smtClean="0"/>
          </a:p>
          <a:p>
            <a:r>
              <a:rPr lang="en-GB" dirty="0" smtClean="0"/>
              <a:t>Prototype will be developed and demonstrated at later date to appropriate PMAs</a:t>
            </a:r>
          </a:p>
          <a:p>
            <a:endParaRPr lang="en-GB" dirty="0" smtClean="0"/>
          </a:p>
          <a:p>
            <a:r>
              <a:rPr lang="en-GB" dirty="0" smtClean="0"/>
              <a:t>Roberto C (and TCS PMA ;-) to study compatibility</a:t>
            </a:r>
            <a:br>
              <a:rPr lang="en-GB" dirty="0" smtClean="0"/>
            </a:br>
            <a:r>
              <a:rPr lang="en-GB" dirty="0" smtClean="0"/>
              <a:t>with TCS Personal</a:t>
            </a:r>
          </a:p>
          <a:p>
            <a:endParaRPr lang="en-GB" dirty="0" smtClean="0"/>
          </a:p>
          <a:p>
            <a:pPr>
              <a:buNone/>
            </a:pPr>
            <a:r>
              <a:rPr lang="en-GB" i="1" dirty="0" smtClean="0">
                <a:solidFill>
                  <a:srgbClr val="990000"/>
                </a:solidFill>
              </a:rPr>
              <a:t>Should be a significant step towards better usability!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11430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11938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900" y="1206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1206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11557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900" y="11811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684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Separation of security functions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1144741"/>
            <a:ext cx="7005638" cy="50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72815</TotalTime>
  <Words>208</Words>
  <Application>Microsoft Office PowerPoint</Application>
  <PresentationFormat>On-screen Show (4:3)</PresentationFormat>
  <Paragraphs>33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eugridpma</vt:lpstr>
      <vt:lpstr>EG-InSPIRE</vt:lpstr>
      <vt:lpstr>Discussions on the Life Ray Portal and credential management  David Groep, Oct 11th, 2011</vt:lpstr>
      <vt:lpstr>Slide 2</vt:lpstr>
      <vt:lpstr>Slide 3</vt:lpstr>
      <vt:lpstr>Slide 4</vt:lpstr>
      <vt:lpstr>Slide 5</vt:lpstr>
      <vt:lpstr>Slide 6</vt:lpstr>
      <vt:lpstr>Slide 7</vt:lpstr>
      <vt:lpstr>Slide 8</vt:lpstr>
      <vt:lpstr>Separation of security functions</vt:lpstr>
      <vt:lpstr>Slide 10</vt:lpstr>
      <vt:lpstr>EUGridPMA discussion</vt:lpstr>
      <vt:lpstr>Proliferation</vt:lpstr>
      <vt:lpstr>Next steps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527</cp:revision>
  <dcterms:created xsi:type="dcterms:W3CDTF">2004-04-13T08:36:56Z</dcterms:created>
  <dcterms:modified xsi:type="dcterms:W3CDTF">2011-10-07T13:13:20Z</dcterms:modified>
</cp:coreProperties>
</file>