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740" r:id="rId2"/>
    <p:sldMasterId id="2147483711" r:id="rId3"/>
    <p:sldMasterId id="2147483726" r:id="rId4"/>
    <p:sldMasterId id="2147483796" r:id="rId5"/>
  </p:sldMasterIdLst>
  <p:notesMasterIdLst>
    <p:notesMasterId r:id="rId35"/>
  </p:notesMasterIdLst>
  <p:handoutMasterIdLst>
    <p:handoutMasterId r:id="rId36"/>
  </p:handoutMasterIdLst>
  <p:sldIdLst>
    <p:sldId id="256" r:id="rId6"/>
    <p:sldId id="258" r:id="rId7"/>
    <p:sldId id="260" r:id="rId8"/>
    <p:sldId id="263" r:id="rId9"/>
    <p:sldId id="264" r:id="rId10"/>
    <p:sldId id="266" r:id="rId11"/>
    <p:sldId id="262" r:id="rId12"/>
    <p:sldId id="268" r:id="rId13"/>
    <p:sldId id="265" r:id="rId14"/>
    <p:sldId id="269" r:id="rId15"/>
    <p:sldId id="267" r:id="rId16"/>
    <p:sldId id="270" r:id="rId17"/>
    <p:sldId id="271" r:id="rId18"/>
    <p:sldId id="275" r:id="rId19"/>
    <p:sldId id="274" r:id="rId20"/>
    <p:sldId id="282" r:id="rId21"/>
    <p:sldId id="284" r:id="rId22"/>
    <p:sldId id="257" r:id="rId23"/>
    <p:sldId id="287" r:id="rId24"/>
    <p:sldId id="283" r:id="rId25"/>
    <p:sldId id="285" r:id="rId26"/>
    <p:sldId id="286" r:id="rId27"/>
    <p:sldId id="272" r:id="rId28"/>
    <p:sldId id="281" r:id="rId29"/>
    <p:sldId id="276" r:id="rId30"/>
    <p:sldId id="277" r:id="rId31"/>
    <p:sldId id="278" r:id="rId32"/>
    <p:sldId id="279" r:id="rId33"/>
    <p:sldId id="280" r:id="rId34"/>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2575"/>
    <a:srgbClr val="E3D88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84" autoAdjust="0"/>
    <p:restoredTop sz="94643"/>
  </p:normalViewPr>
  <p:slideViewPr>
    <p:cSldViewPr snapToGrid="0" snapToObjects="1">
      <p:cViewPr varScale="1">
        <p:scale>
          <a:sx n="121" d="100"/>
          <a:sy n="121" d="100"/>
        </p:scale>
        <p:origin x="714" y="10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68" d="100"/>
          <a:sy n="68" d="100"/>
        </p:scale>
        <p:origin x="405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C8E9CF-6ECB-41C1-8DD6-9BF6F92CECC7}" type="datetimeFigureOut">
              <a:rPr lang="en-GB" smtClean="0"/>
              <a:t>14/05/2024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6F6F17-2B88-4A13-AF5C-86B2AC9067A1}" type="slidenum">
              <a:rPr lang="en-GB" smtClean="0"/>
              <a:t>‹#›</a:t>
            </a:fld>
            <a:endParaRPr lang="en-GB"/>
          </a:p>
        </p:txBody>
      </p:sp>
    </p:spTree>
    <p:extLst>
      <p:ext uri="{BB962C8B-B14F-4D97-AF65-F5344CB8AC3E}">
        <p14:creationId xmlns:p14="http://schemas.microsoft.com/office/powerpoint/2010/main" val="26215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381000" y="685800"/>
            <a:ext cx="6096000" cy="3429000"/>
          </a:xfrm>
          <a:prstGeom prst="rect">
            <a:avLst/>
          </a:prstGeom>
        </p:spPr>
        <p:txBody>
          <a:bodyPr/>
          <a:lstStyle/>
          <a:p>
            <a:endParaRPr/>
          </a:p>
        </p:txBody>
      </p:sp>
      <p:sp>
        <p:nvSpPr>
          <p:cNvPr id="613" name="Shape 6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71450" latinLnBrk="0">
      <a:lnSpc>
        <a:spcPct val="117999"/>
      </a:lnSpc>
      <a:defRPr sz="825">
        <a:latin typeface="Helvetica Neue"/>
        <a:ea typeface="Helvetica Neue"/>
        <a:cs typeface="Helvetica Neue"/>
        <a:sym typeface="Helvetica Neue"/>
      </a:defRPr>
    </a:lvl1pPr>
    <a:lvl2pPr indent="85725" defTabSz="171450" latinLnBrk="0">
      <a:lnSpc>
        <a:spcPct val="117999"/>
      </a:lnSpc>
      <a:defRPr sz="825">
        <a:latin typeface="Helvetica Neue"/>
        <a:ea typeface="Helvetica Neue"/>
        <a:cs typeface="Helvetica Neue"/>
        <a:sym typeface="Helvetica Neue"/>
      </a:defRPr>
    </a:lvl2pPr>
    <a:lvl3pPr indent="171450" defTabSz="171450" latinLnBrk="0">
      <a:lnSpc>
        <a:spcPct val="117999"/>
      </a:lnSpc>
      <a:defRPr sz="825">
        <a:latin typeface="Helvetica Neue"/>
        <a:ea typeface="Helvetica Neue"/>
        <a:cs typeface="Helvetica Neue"/>
        <a:sym typeface="Helvetica Neue"/>
      </a:defRPr>
    </a:lvl3pPr>
    <a:lvl4pPr indent="257175" defTabSz="171450" latinLnBrk="0">
      <a:lnSpc>
        <a:spcPct val="117999"/>
      </a:lnSpc>
      <a:defRPr sz="825">
        <a:latin typeface="Helvetica Neue"/>
        <a:ea typeface="Helvetica Neue"/>
        <a:cs typeface="Helvetica Neue"/>
        <a:sym typeface="Helvetica Neue"/>
      </a:defRPr>
    </a:lvl4pPr>
    <a:lvl5pPr indent="342900" defTabSz="171450" latinLnBrk="0">
      <a:lnSpc>
        <a:spcPct val="117999"/>
      </a:lnSpc>
      <a:defRPr sz="825">
        <a:latin typeface="Helvetica Neue"/>
        <a:ea typeface="Helvetica Neue"/>
        <a:cs typeface="Helvetica Neue"/>
        <a:sym typeface="Helvetica Neue"/>
      </a:defRPr>
    </a:lvl5pPr>
    <a:lvl6pPr indent="428625" defTabSz="171450" latinLnBrk="0">
      <a:lnSpc>
        <a:spcPct val="117999"/>
      </a:lnSpc>
      <a:defRPr sz="825">
        <a:latin typeface="Helvetica Neue"/>
        <a:ea typeface="Helvetica Neue"/>
        <a:cs typeface="Helvetica Neue"/>
        <a:sym typeface="Helvetica Neue"/>
      </a:defRPr>
    </a:lvl6pPr>
    <a:lvl7pPr indent="514350" defTabSz="171450" latinLnBrk="0">
      <a:lnSpc>
        <a:spcPct val="117999"/>
      </a:lnSpc>
      <a:defRPr sz="825">
        <a:latin typeface="Helvetica Neue"/>
        <a:ea typeface="Helvetica Neue"/>
        <a:cs typeface="Helvetica Neue"/>
        <a:sym typeface="Helvetica Neue"/>
      </a:defRPr>
    </a:lvl7pPr>
    <a:lvl8pPr indent="600075" defTabSz="171450" latinLnBrk="0">
      <a:lnSpc>
        <a:spcPct val="117999"/>
      </a:lnSpc>
      <a:defRPr sz="825">
        <a:latin typeface="Helvetica Neue"/>
        <a:ea typeface="Helvetica Neue"/>
        <a:cs typeface="Helvetica Neue"/>
        <a:sym typeface="Helvetica Neue"/>
      </a:defRPr>
    </a:lvl8pPr>
    <a:lvl9pPr indent="685800" defTabSz="171450" latinLnBrk="0">
      <a:lnSpc>
        <a:spcPct val="117999"/>
      </a:lnSpc>
      <a:defRPr sz="825">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2753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5.w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7.wmf"/><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7.wmf"/><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9.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wmf"/><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7.wmf"/><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2.w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6.png"/><Relationship Id="rId1" Type="http://schemas.openxmlformats.org/officeDocument/2006/relationships/slideMaster" Target="../slideMasters/slideMaster5.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 Id="rId5" Type="http://schemas.openxmlformats.org/officeDocument/2006/relationships/image" Target="../media/image19.jpeg"/><Relationship Id="rId4" Type="http://schemas.openxmlformats.org/officeDocument/2006/relationships/image" Target="../media/image28.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w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rIns="0"/>
          <a:lstStyle>
            <a:lvl1pPr>
              <a:defRPr sz="3600">
                <a:solidFill>
                  <a:srgbClr val="6F2575"/>
                </a:solidFill>
              </a:defRPr>
            </a:lvl1pPr>
          </a:lstStyle>
          <a:p>
            <a:r>
              <a:rPr lang="en-US" smtClean="0"/>
              <a:t>Click to edit Master title style</a:t>
            </a:r>
            <a:endParaRPr lang="en-GB" dirty="0"/>
          </a:p>
        </p:txBody>
      </p:sp>
      <p:sp>
        <p:nvSpPr>
          <p:cNvPr id="4" name="Footer Placeholder 3"/>
          <p:cNvSpPr>
            <a:spLocks noGrp="1"/>
          </p:cNvSpPr>
          <p:nvPr>
            <p:ph type="ftr" sz="quarter" idx="11"/>
          </p:nvPr>
        </p:nvSpPr>
        <p:spPr/>
        <p:txBody>
          <a:bodyPr/>
          <a:lstStyle/>
          <a:p>
            <a:r>
              <a:rPr lang="nl-NL" smtClean="0"/>
              <a:t>eduGAIN without edupain, please</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3604657035"/>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488938088"/>
      </p:ext>
    </p:extLst>
  </p:cSld>
  <p:clrMapOvr>
    <a:masterClrMapping/>
  </p:clrMapOvr>
  <p:transition spd="med"/>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Nik2018-Standard-Blank">
    <p:spTree>
      <p:nvGrpSpPr>
        <p:cNvPr id="1" name=""/>
        <p:cNvGrpSpPr/>
        <p:nvPr/>
      </p:nvGrpSpPr>
      <p:grpSpPr>
        <a:xfrm>
          <a:off x="0" y="0"/>
          <a:ext cx="0" cy="0"/>
          <a:chOff x="0" y="0"/>
          <a:chExt cx="0" cy="0"/>
        </a:xfrm>
      </p:grpSpPr>
      <p:sp>
        <p:nvSpPr>
          <p:cNvPr id="4" name="Rectangle 3"/>
          <p:cNvSpPr/>
          <p:nvPr userDrawn="1"/>
        </p:nvSpPr>
        <p:spPr>
          <a:xfrm>
            <a:off x="0" y="695158"/>
            <a:ext cx="9144000" cy="4448342"/>
          </a:xfrm>
          <a:prstGeom prst="rect">
            <a:avLst/>
          </a:prstGeom>
          <a:solidFill>
            <a:schemeClr val="tx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269264900"/>
      </p:ext>
    </p:extLst>
  </p:cSld>
  <p:clrMapOvr>
    <a:masterClrMapping/>
  </p:clrMapOvr>
  <p:transition spd="med"/>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7" name="Rectangle 6"/>
          <p:cNvSpPr/>
          <p:nvPr userDrawn="1"/>
        </p:nvSpPr>
        <p:spPr>
          <a:xfrm>
            <a:off x="0" y="695158"/>
            <a:ext cx="9144000" cy="4448342"/>
          </a:xfrm>
          <a:prstGeom prst="rect">
            <a:avLst/>
          </a:prstGeom>
          <a:solidFill>
            <a:srgbClr val="E3D88B"/>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4" name="Rectangle 3"/>
          <p:cNvSpPr/>
          <p:nvPr userDrawn="1"/>
        </p:nvSpPr>
        <p:spPr>
          <a:xfrm>
            <a:off x="0" y="2572084"/>
            <a:ext cx="7950994" cy="1598863"/>
          </a:xfrm>
          <a:prstGeom prst="rect">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11" name="Title 10"/>
          <p:cNvSpPr>
            <a:spLocks noGrp="1"/>
          </p:cNvSpPr>
          <p:nvPr>
            <p:ph type="title"/>
          </p:nvPr>
        </p:nvSpPr>
        <p:spPr>
          <a:xfrm>
            <a:off x="1259632" y="3273828"/>
            <a:ext cx="6691362" cy="587220"/>
          </a:xfrm>
        </p:spPr>
        <p:txBody>
          <a:bodyPr/>
          <a:lstStyle>
            <a:lvl1pPr algn="l">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1259632" y="2668191"/>
            <a:ext cx="6400800" cy="495783"/>
          </a:xfrm>
        </p:spPr>
        <p:txBody>
          <a:bodyPr anchor="b"/>
          <a:lstStyle>
            <a:lvl1pPr marL="18288" indent="0">
              <a:lnSpc>
                <a:spcPts val="2300"/>
              </a:lnSpc>
              <a:spcBef>
                <a:spcPts val="0"/>
              </a:spcBef>
              <a:buNone/>
              <a:defRPr sz="2000">
                <a:solidFill>
                  <a:schemeClr val="tx2">
                    <a:shade val="30000"/>
                    <a:satMod val="150000"/>
                  </a:schemeClr>
                </a:solidFill>
                <a:latin typeface="Akkurat Std Bold" panose="02000803000000000000" pitchFamily="2"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
        <p:nvSpPr>
          <p:cNvPr id="6" name="Isosceles Triangle 5"/>
          <p:cNvSpPr/>
          <p:nvPr userDrawn="1"/>
        </p:nvSpPr>
        <p:spPr>
          <a:xfrm rot="10800000">
            <a:off x="7087935" y="2572084"/>
            <a:ext cx="1729133" cy="1598863"/>
          </a:xfrm>
          <a:prstGeom prst="triangle">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1043082603"/>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ure-NikUM-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smtClean="0">
                <a:solidFill>
                  <a:schemeClr val="bg1"/>
                </a:solidFill>
              </a:rPr>
              <a:t>Main Title</a:t>
            </a:r>
            <a:endParaRPr dirty="0" smtClean="0">
              <a:solidFill>
                <a:schemeClr val="bg1"/>
              </a:solidFill>
            </a:endParaRPr>
          </a:p>
          <a:p>
            <a:pPr lvl="1"/>
            <a:r>
              <a:rPr lang="en-US" dirty="0" smtClean="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lIns="0" rIns="0"/>
          <a:lstStyle>
            <a:lvl1pPr marL="15240" indent="0" algn="r">
              <a:buNone/>
              <a:defRPr sz="1800">
                <a:solidFill>
                  <a:schemeClr val="bg1"/>
                </a:solidFill>
                <a:latin typeface="Akkurat Std" panose="02000503000000000000" pitchFamily="2" charset="0"/>
              </a:defRPr>
            </a:lvl1pPr>
          </a:lstStyle>
          <a:p>
            <a:pPr lvl="0"/>
            <a:r>
              <a:rPr lang="en-US" dirty="0" smtClean="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smtClean="0">
                <a:solidFill>
                  <a:srgbClr val="E3D88A"/>
                </a:solidFill>
              </a:rPr>
              <a:t>David </a:t>
            </a:r>
            <a:r>
              <a:rPr lang="en-US" sz="1600" cap="none" baseline="0" dirty="0" err="1" smtClean="0">
                <a:solidFill>
                  <a:srgbClr val="E3D88A"/>
                </a:solidFill>
              </a:rPr>
              <a:t>Groep</a:t>
            </a:r>
            <a:endParaRPr lang="en-US" sz="1600" cap="none" baseline="0" dirty="0" smtClean="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smtClean="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6317" y="4390909"/>
            <a:ext cx="3017492" cy="627320"/>
          </a:xfrm>
          <a:prstGeom prst="rect">
            <a:avLst/>
          </a:prstGeom>
        </p:spPr>
      </p:pic>
    </p:spTree>
    <p:extLst>
      <p:ext uri="{BB962C8B-B14F-4D97-AF65-F5344CB8AC3E}">
        <p14:creationId xmlns:p14="http://schemas.microsoft.com/office/powerpoint/2010/main" val="2025651723"/>
      </p:ext>
    </p:extLst>
  </p:cSld>
  <p:clrMapOvr>
    <a:masterClrMapping/>
  </p:clrMapOvr>
  <p:transition spd="med"/>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ure-NikOnly-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smtClean="0">
                <a:solidFill>
                  <a:schemeClr val="bg1"/>
                </a:solidFill>
              </a:rPr>
              <a:t>Main Title</a:t>
            </a:r>
            <a:endParaRPr dirty="0" smtClean="0">
              <a:solidFill>
                <a:schemeClr val="bg1"/>
              </a:solidFill>
            </a:endParaRPr>
          </a:p>
          <a:p>
            <a:pPr lvl="1"/>
            <a:r>
              <a:rPr lang="en-US" dirty="0" smtClean="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lIns="0" rIns="0"/>
          <a:lstStyle>
            <a:lvl1pPr marL="15240" indent="0" algn="r">
              <a:buNone/>
              <a:defRPr sz="1800">
                <a:solidFill>
                  <a:schemeClr val="bg1"/>
                </a:solidFill>
                <a:latin typeface="Akkurat Std" panose="02000503000000000000" pitchFamily="2" charset="0"/>
              </a:defRPr>
            </a:lvl1pPr>
          </a:lstStyle>
          <a:p>
            <a:pPr lvl="0"/>
            <a:r>
              <a:rPr lang="en-US" dirty="0" smtClean="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smtClean="0">
                <a:solidFill>
                  <a:srgbClr val="E3D88A"/>
                </a:solidFill>
              </a:rPr>
              <a:t>David </a:t>
            </a:r>
            <a:r>
              <a:rPr lang="en-US" sz="1600" cap="none" baseline="0" dirty="0" err="1" smtClean="0">
                <a:solidFill>
                  <a:srgbClr val="E3D88A"/>
                </a:solidFill>
              </a:rPr>
              <a:t>Groep</a:t>
            </a:r>
            <a:endParaRPr lang="en-US" sz="1600" cap="none" baseline="0" dirty="0" smtClean="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smtClean="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spTree>
    <p:extLst>
      <p:ext uri="{BB962C8B-B14F-4D97-AF65-F5344CB8AC3E}">
        <p14:creationId xmlns:p14="http://schemas.microsoft.com/office/powerpoint/2010/main" val="3799646216"/>
      </p:ext>
    </p:extLst>
  </p:cSld>
  <p:clrMapOvr>
    <a:masterClrMapping/>
  </p:clrMapOvr>
  <p:transition spd="med"/>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ure-NikUM-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lIns="0" rIns="0"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0279142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ure-NikOnly-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lIns="0" rIns="0"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7542758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ure-NikUM-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lIns="0" rIns="0"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
        <p:nvSpPr>
          <p:cNvPr id="10" name="TextBox 9"/>
          <p:cNvSpPr txBox="1"/>
          <p:nvPr userDrawn="1"/>
        </p:nvSpPr>
        <p:spPr>
          <a:xfrm>
            <a:off x="559206" y="-8110"/>
            <a:ext cx="3355406" cy="492443"/>
          </a:xfrm>
          <a:prstGeom prst="rect">
            <a:avLst/>
          </a:prstGeom>
          <a:noFill/>
        </p:spPr>
        <p:txBody>
          <a:bodyPr wrap="none" rtlCol="0">
            <a:spAutoFit/>
          </a:bodyPr>
          <a:lstStyle/>
          <a:p>
            <a:pPr algn="l"/>
            <a:r>
              <a:rPr lang="en-GB" sz="650" kern="1200" cap="none" dirty="0" smtClean="0">
                <a:solidFill>
                  <a:srgbClr val="E3D88B"/>
                </a:solidFill>
                <a:effectLst/>
              </a:rPr>
              <a:t>This work has also been co-supported by projects that have received funding from </a:t>
            </a:r>
            <a:br>
              <a:rPr lang="en-GB" sz="650" kern="1200" cap="none" dirty="0" smtClean="0">
                <a:solidFill>
                  <a:srgbClr val="E3D88B"/>
                </a:solidFill>
                <a:effectLst/>
              </a:rPr>
            </a:br>
            <a:r>
              <a:rPr lang="en-GB" sz="650" kern="1200" cap="none" dirty="0" smtClean="0">
                <a:solidFill>
                  <a:srgbClr val="E3D88B"/>
                </a:solidFill>
                <a:effectLst/>
              </a:rPr>
              <a:t>the European Union’s Horizon research and innovation programmes </a:t>
            </a:r>
            <a:br>
              <a:rPr lang="en-GB" sz="650" kern="1200" cap="none" dirty="0" smtClean="0">
                <a:solidFill>
                  <a:srgbClr val="E3D88B"/>
                </a:solidFill>
                <a:effectLst/>
              </a:rPr>
            </a:br>
            <a:r>
              <a:rPr lang="en-GB" sz="650" kern="1200" cap="none" dirty="0" smtClean="0">
                <a:solidFill>
                  <a:srgbClr val="E3D88B"/>
                </a:solidFill>
                <a:effectLst/>
              </a:rPr>
              <a:t>under Grant Agreement No. 856726  (GN4-3), 101100680 (GN5-1), </a:t>
            </a:r>
            <a:br>
              <a:rPr lang="en-GB" sz="650" kern="1200" cap="none" dirty="0" smtClean="0">
                <a:solidFill>
                  <a:srgbClr val="E3D88B"/>
                </a:solidFill>
                <a:effectLst/>
              </a:rPr>
            </a:br>
            <a:r>
              <a:rPr lang="en-GB" sz="650" kern="1200" cap="none" dirty="0" smtClean="0">
                <a:solidFill>
                  <a:srgbClr val="E3D88B"/>
                </a:solidFill>
                <a:effectLst/>
              </a:rPr>
              <a:t>101017536 (EOSC Future), 777536 (EOSC-hub), and 730941 (AARC2).</a:t>
            </a:r>
            <a:endParaRPr lang="en-GB" sz="650" cap="none" dirty="0">
              <a:solidFill>
                <a:srgbClr val="E3D88B"/>
              </a:solidFill>
            </a:endParaRPr>
          </a:p>
        </p:txBody>
      </p:sp>
    </p:spTree>
    <p:extLst>
      <p:ext uri="{BB962C8B-B14F-4D97-AF65-F5344CB8AC3E}">
        <p14:creationId xmlns:p14="http://schemas.microsoft.com/office/powerpoint/2010/main" val="1245890727"/>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ure-NikOnly-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lIns="0" rIns="0"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sp>
        <p:nvSpPr>
          <p:cNvPr id="6" name="TextBox 5"/>
          <p:cNvSpPr txBox="1"/>
          <p:nvPr userDrawn="1"/>
        </p:nvSpPr>
        <p:spPr>
          <a:xfrm>
            <a:off x="559206" y="-8110"/>
            <a:ext cx="3355406" cy="492443"/>
          </a:xfrm>
          <a:prstGeom prst="rect">
            <a:avLst/>
          </a:prstGeom>
          <a:noFill/>
        </p:spPr>
        <p:txBody>
          <a:bodyPr wrap="none" rtlCol="0">
            <a:spAutoFit/>
          </a:bodyPr>
          <a:lstStyle/>
          <a:p>
            <a:pPr algn="l"/>
            <a:r>
              <a:rPr lang="en-GB" sz="650" kern="1200" cap="none" dirty="0" smtClean="0">
                <a:solidFill>
                  <a:srgbClr val="E3D88B"/>
                </a:solidFill>
                <a:effectLst/>
              </a:rPr>
              <a:t>This work has also been co-supported by projects that have received funding from </a:t>
            </a:r>
            <a:br>
              <a:rPr lang="en-GB" sz="650" kern="1200" cap="none" dirty="0" smtClean="0">
                <a:solidFill>
                  <a:srgbClr val="E3D88B"/>
                </a:solidFill>
                <a:effectLst/>
              </a:rPr>
            </a:br>
            <a:r>
              <a:rPr lang="en-GB" sz="650" kern="1200" cap="none" dirty="0" smtClean="0">
                <a:solidFill>
                  <a:srgbClr val="E3D88B"/>
                </a:solidFill>
                <a:effectLst/>
              </a:rPr>
              <a:t>the European Union’s Horizon research and innovation programmes </a:t>
            </a:r>
            <a:br>
              <a:rPr lang="en-GB" sz="650" kern="1200" cap="none" dirty="0" smtClean="0">
                <a:solidFill>
                  <a:srgbClr val="E3D88B"/>
                </a:solidFill>
                <a:effectLst/>
              </a:rPr>
            </a:br>
            <a:r>
              <a:rPr lang="en-GB" sz="650" kern="1200" cap="none" dirty="0" smtClean="0">
                <a:solidFill>
                  <a:srgbClr val="E3D88B"/>
                </a:solidFill>
                <a:effectLst/>
              </a:rPr>
              <a:t>under Grant Agreement No. 856726  (GN4-3), 101100680 (GN5-1), </a:t>
            </a:r>
            <a:br>
              <a:rPr lang="en-GB" sz="650" kern="1200" cap="none" dirty="0" smtClean="0">
                <a:solidFill>
                  <a:srgbClr val="E3D88B"/>
                </a:solidFill>
                <a:effectLst/>
              </a:rPr>
            </a:br>
            <a:r>
              <a:rPr lang="en-GB" sz="650" kern="1200" cap="none" dirty="0" smtClean="0">
                <a:solidFill>
                  <a:srgbClr val="E3D88B"/>
                </a:solidFill>
                <a:effectLst/>
              </a:rPr>
              <a:t>101017536 (EOSC Future), 777536 (EOSC-hub), and 730941 (AARC2).</a:t>
            </a:r>
            <a:endParaRPr lang="en-GB" sz="650" cap="none" dirty="0">
              <a:solidFill>
                <a:srgbClr val="E3D88B"/>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471536193"/>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ure-NikOnly-RDM">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91" y="1095615"/>
            <a:ext cx="6135650" cy="3613544"/>
          </a:xfrm>
          <a:prstGeom prst="rect">
            <a:avLst/>
          </a:prstGeom>
        </p:spPr>
      </p:pic>
      <p:sp>
        <p:nvSpPr>
          <p:cNvPr id="6"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9"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2" name="Title 1"/>
          <p:cNvSpPr>
            <a:spLocks noGrp="1"/>
          </p:cNvSpPr>
          <p:nvPr>
            <p:ph type="title"/>
          </p:nvPr>
        </p:nvSpPr>
        <p:spPr>
          <a:xfrm>
            <a:off x="1949824" y="348597"/>
            <a:ext cx="7029450" cy="993775"/>
          </a:xfrm>
          <a:prstGeom prst="rect">
            <a:avLst/>
          </a:prstGeom>
        </p:spPr>
        <p:txBody>
          <a:bodyPr lIns="0" rIns="0"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1731" y="3964856"/>
            <a:ext cx="1834422" cy="718988"/>
          </a:xfrm>
          <a:prstGeom prst="rect">
            <a:avLst/>
          </a:prstGeom>
        </p:spPr>
      </p:pic>
      <p:sp>
        <p:nvSpPr>
          <p:cNvPr id="10" name="Rechthoek"/>
          <p:cNvSpPr/>
          <p:nvPr userDrawn="1"/>
        </p:nvSpPr>
        <p:spPr>
          <a:xfrm>
            <a:off x="1130" y="4667250"/>
            <a:ext cx="9147791"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grpSp>
        <p:nvGrpSpPr>
          <p:cNvPr id="11" name="Group 10"/>
          <p:cNvGrpSpPr/>
          <p:nvPr userDrawn="1"/>
        </p:nvGrpSpPr>
        <p:grpSpPr>
          <a:xfrm>
            <a:off x="5064467" y="3720459"/>
            <a:ext cx="3936975" cy="1105431"/>
            <a:chOff x="13257342" y="9941877"/>
            <a:chExt cx="10498600" cy="2947816"/>
          </a:xfrm>
        </p:grpSpPr>
        <p:sp>
          <p:nvSpPr>
            <p:cNvPr id="12" name="2011-2016…"/>
            <p:cNvSpPr txBox="1"/>
            <p:nvPr/>
          </p:nvSpPr>
          <p:spPr>
            <a:xfrm>
              <a:off x="13257342" y="9941877"/>
              <a:ext cx="10498600" cy="2947816"/>
            </a:xfrm>
            <a:prstGeom prst="rect">
              <a:avLst/>
            </a:prstGeom>
            <a:ln w="127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pPr algn="r">
                <a:defRPr sz="4800" b="0" i="0">
                  <a:solidFill>
                    <a:srgbClr val="FFFFFF"/>
                  </a:solidFill>
                  <a:latin typeface="Akkurat Std"/>
                  <a:ea typeface="Akkurat Std"/>
                  <a:cs typeface="Akkurat Std"/>
                  <a:sym typeface="Akkurat Std"/>
                </a:defRPr>
              </a:pPr>
              <a:r>
                <a:rPr lang="en-US" sz="1800" cap="none" baseline="0" dirty="0" smtClean="0">
                  <a:solidFill>
                    <a:schemeClr val="bg1"/>
                  </a:solidFill>
                </a:rPr>
                <a:t>David </a:t>
              </a:r>
              <a:r>
                <a:rPr lang="en-US" sz="1800" cap="none" baseline="0" dirty="0" err="1" smtClean="0">
                  <a:solidFill>
                    <a:schemeClr val="bg1"/>
                  </a:solidFill>
                </a:rPr>
                <a:t>Groep</a:t>
              </a:r>
              <a:endParaRPr lang="en-US" sz="1800" cap="none" baseline="0" dirty="0" smtClean="0">
                <a:solidFill>
                  <a:schemeClr val="bg1"/>
                </a:solidFill>
              </a:endParaRPr>
            </a:p>
            <a:p>
              <a:pPr algn="r">
                <a:defRPr sz="4800" b="0" i="0">
                  <a:solidFill>
                    <a:srgbClr val="FFFFFF"/>
                  </a:solidFill>
                  <a:latin typeface="Akkurat Std"/>
                  <a:ea typeface="Akkurat Std"/>
                  <a:cs typeface="Akkurat Std"/>
                  <a:sym typeface="Akkurat Std"/>
                </a:defRPr>
              </a:pPr>
              <a:r>
                <a:rPr lang="en-US" sz="1300" cap="none" baseline="0" dirty="0" smtClean="0">
                  <a:solidFill>
                    <a:srgbClr val="6F2575"/>
                  </a:solidFill>
                </a:rPr>
                <a:t>davidg@nikhef.nl</a:t>
              </a:r>
            </a:p>
            <a:p>
              <a:pPr algn="r">
                <a:defRPr sz="4800" b="0" i="0">
                  <a:solidFill>
                    <a:srgbClr val="FFFFFF"/>
                  </a:solidFill>
                  <a:latin typeface="Akkurat Std"/>
                  <a:ea typeface="Akkurat Std"/>
                  <a:cs typeface="Akkurat Std"/>
                  <a:sym typeface="Akkurat Std"/>
                </a:defRPr>
              </a:pPr>
              <a:r>
                <a:rPr lang="en-GB" sz="1300" cap="none" baseline="0" dirty="0">
                  <a:solidFill>
                    <a:srgbClr val="6F2575"/>
                  </a:solidFill>
                </a:rPr>
                <a:t>https://www.nikhef.nl/~davidg/presentations</a:t>
              </a:r>
              <a:r>
                <a:rPr lang="en-GB" sz="1300" cap="none" baseline="0" dirty="0" smtClean="0">
                  <a:solidFill>
                    <a:srgbClr val="6F2575"/>
                  </a:solidFill>
                </a:rPr>
                <a:t>/</a:t>
              </a:r>
            </a:p>
            <a:p>
              <a:pPr algn="r">
                <a:defRPr sz="4800" b="0" i="0">
                  <a:solidFill>
                    <a:srgbClr val="FFFFFF"/>
                  </a:solidFill>
                  <a:latin typeface="Akkurat Std"/>
                  <a:ea typeface="Akkurat Std"/>
                  <a:cs typeface="Akkurat Std"/>
                  <a:sym typeface="Akkurat Std"/>
                </a:defRPr>
              </a:pPr>
              <a:r>
                <a:rPr lang="en-US" sz="1300" cap="none" baseline="0" dirty="0">
                  <a:solidFill>
                    <a:srgbClr val="6F2575"/>
                  </a:solidFill>
                </a:rPr>
                <a:t>https://orcid.org/0000-0003-1026-6606</a:t>
              </a:r>
              <a:endParaRPr sz="1300" cap="none" baseline="0" dirty="0">
                <a:solidFill>
                  <a:srgbClr val="6F2575"/>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8979" y="12028322"/>
              <a:ext cx="529432" cy="529432"/>
            </a:xfrm>
            <a:prstGeom prst="rect">
              <a:avLst/>
            </a:prstGeom>
          </p:spPr>
        </p:pic>
      </p:gr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6652" y="3957111"/>
            <a:ext cx="1834422" cy="718988"/>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21957148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solidFill>
                  <a:srgbClr val="E3D88B"/>
                </a:solidFill>
              </a:defRPr>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3780311"/>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ure-NikUM-SURF-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348597"/>
            <a:ext cx="7029450" cy="993775"/>
          </a:xfrm>
          <a:prstGeom prst="rect">
            <a:avLst/>
          </a:prstGeom>
        </p:spPr>
        <p:txBody>
          <a:bodyPr lIns="0" rIns="0" anchor="ctr"/>
          <a:lstStyle>
            <a:lvl1pPr algn="r">
              <a:defRPr/>
            </a:lvl1pPr>
          </a:lstStyle>
          <a:p>
            <a:r>
              <a:rPr lang="en-US" dirty="0" smtClean="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0930" y="4177514"/>
            <a:ext cx="1259675" cy="493720"/>
          </a:xfrm>
          <a:prstGeom prst="rect">
            <a:avLst/>
          </a:prstGeom>
        </p:spPr>
      </p:pic>
      <p:sp>
        <p:nvSpPr>
          <p:cNvPr id="4" name="Title 4"/>
          <p:cNvSpPr txBox="1">
            <a:spLocks/>
          </p:cNvSpPr>
          <p:nvPr userDrawn="1"/>
        </p:nvSpPr>
        <p:spPr>
          <a:xfrm>
            <a:off x="-1" y="4759692"/>
            <a:ext cx="8097011" cy="272047"/>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chorCtr="0"/>
          <a:lst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a:lstStyle>
          <a:p>
            <a:pPr marL="21675" marR="21675" lvl="0" indent="0" algn="ctr" defTabSz="485775"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smtClean="0">
                <a:ln>
                  <a:noFill/>
                </a:ln>
                <a:solidFill>
                  <a:srgbClr val="E3D88B"/>
                </a:solidFill>
                <a:effectLst/>
                <a:uLnTx/>
                <a:uFill>
                  <a:solidFill>
                    <a:srgbClr val="000000"/>
                  </a:solidFill>
                </a:uFill>
                <a:latin typeface="Akkurat Std" panose="02000503000000000000" pitchFamily="2" charset="0"/>
                <a:sym typeface="Akkurat Std Mono"/>
              </a:rPr>
              <a:t>this work co-funded by and contributing to the Dutch National e-Infrastructure coordinated by SURF</a:t>
            </a:r>
            <a:endParaRPr kumimoji="0" lang="en-GB" sz="1350" b="0" i="0" u="none" strike="noStrike" kern="0" cap="none" spc="0" normalizeH="0" baseline="0" noProof="0" dirty="0">
              <a:ln>
                <a:noFill/>
              </a:ln>
              <a:solidFill>
                <a:srgbClr val="E3D88B"/>
              </a:solidFill>
              <a:effectLst/>
              <a:uLnTx/>
              <a:uFill>
                <a:solidFill>
                  <a:srgbClr val="000000"/>
                </a:solidFill>
              </a:uFill>
              <a:latin typeface="Akkurat Std" panose="02000503000000000000" pitchFamily="2" charset="0"/>
              <a:sym typeface="Akkurat Std Mono"/>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8883" y="4215439"/>
            <a:ext cx="1010653" cy="515107"/>
          </a:xfrm>
          <a:prstGeom prst="rect">
            <a:avLst/>
          </a:prstGeom>
        </p:spPr>
      </p:pic>
      <p:pic>
        <p:nvPicPr>
          <p:cNvPr id="6" name="Picture 5"/>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4462256" y="4017975"/>
            <a:ext cx="622642" cy="77666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63660985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69"/>
          </a:p>
        </p:txBody>
      </p:sp>
      <p:sp>
        <p:nvSpPr>
          <p:cNvPr id="19" name="Rectangle 18"/>
          <p:cNvSpPr/>
          <p:nvPr userDrawn="1"/>
        </p:nvSpPr>
        <p:spPr>
          <a:xfrm>
            <a:off x="0" y="0"/>
            <a:ext cx="1219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69"/>
          </a:p>
        </p:txBody>
      </p:sp>
      <p:sp>
        <p:nvSpPr>
          <p:cNvPr id="5" name="Text Placeholder 4"/>
          <p:cNvSpPr>
            <a:spLocks noGrp="1"/>
          </p:cNvSpPr>
          <p:nvPr>
            <p:ph type="body" sz="quarter" idx="11" hasCustomPrompt="1"/>
          </p:nvPr>
        </p:nvSpPr>
        <p:spPr>
          <a:xfrm>
            <a:off x="930193" y="2718757"/>
            <a:ext cx="5096933" cy="281467"/>
          </a:xfrm>
        </p:spPr>
        <p:txBody>
          <a:bodyPr>
            <a:normAutofit/>
          </a:bodyPr>
          <a:lstStyle>
            <a:lvl1pPr marL="0" indent="0">
              <a:buNone/>
              <a:defRPr sz="1500" b="1" baseline="0"/>
            </a:lvl1pPr>
          </a:lstStyle>
          <a:p>
            <a:pPr lvl="0"/>
            <a:r>
              <a:rPr lang="en-US" dirty="0" smtClean="0"/>
              <a:t>Presenter</a:t>
            </a:r>
          </a:p>
        </p:txBody>
      </p:sp>
      <p:sp>
        <p:nvSpPr>
          <p:cNvPr id="7" name="Text Placeholder 6"/>
          <p:cNvSpPr>
            <a:spLocks noGrp="1"/>
          </p:cNvSpPr>
          <p:nvPr>
            <p:ph type="body" sz="quarter" idx="12" hasCustomPrompt="1"/>
          </p:nvPr>
        </p:nvSpPr>
        <p:spPr>
          <a:xfrm>
            <a:off x="930193" y="4113071"/>
            <a:ext cx="5003270" cy="327255"/>
          </a:xfrm>
        </p:spPr>
        <p:txBody>
          <a:bodyPr>
            <a:normAutofit/>
          </a:bodyPr>
          <a:lstStyle>
            <a:lvl1pPr marL="0" indent="0">
              <a:buNone/>
              <a:defRPr sz="1350"/>
            </a:lvl1pPr>
          </a:lstStyle>
          <a:p>
            <a:pPr lvl="0"/>
            <a:r>
              <a:rPr lang="en-US" dirty="0" smtClean="0"/>
              <a:t>Event, Location</a:t>
            </a:r>
            <a:endParaRPr lang="en-GB" dirty="0"/>
          </a:p>
        </p:txBody>
      </p:sp>
      <p:sp>
        <p:nvSpPr>
          <p:cNvPr id="12" name="Text Placeholder 10"/>
          <p:cNvSpPr>
            <a:spLocks noGrp="1"/>
          </p:cNvSpPr>
          <p:nvPr>
            <p:ph type="body" sz="quarter" idx="17" hasCustomPrompt="1"/>
          </p:nvPr>
        </p:nvSpPr>
        <p:spPr>
          <a:xfrm>
            <a:off x="930193" y="2103260"/>
            <a:ext cx="5012795" cy="377594"/>
          </a:xfrm>
        </p:spPr>
        <p:txBody>
          <a:bodyPr>
            <a:normAutofit/>
          </a:bodyPr>
          <a:lstStyle>
            <a:lvl1pPr marL="0" indent="0">
              <a:buNone/>
              <a:defRPr sz="1463">
                <a:solidFill>
                  <a:srgbClr val="F6791C"/>
                </a:solidFill>
              </a:defRPr>
            </a:lvl1pPr>
          </a:lstStyle>
          <a:p>
            <a:pPr lvl="0"/>
            <a:r>
              <a:rPr lang="en-US" dirty="0" smtClean="0"/>
              <a:t>Subtitle</a:t>
            </a:r>
          </a:p>
        </p:txBody>
      </p:sp>
      <p:sp>
        <p:nvSpPr>
          <p:cNvPr id="11" name="Text Placeholder 10"/>
          <p:cNvSpPr>
            <a:spLocks noGrp="1"/>
          </p:cNvSpPr>
          <p:nvPr>
            <p:ph type="body" sz="quarter" idx="14" hasCustomPrompt="1"/>
          </p:nvPr>
        </p:nvSpPr>
        <p:spPr>
          <a:xfrm>
            <a:off x="930193" y="1798732"/>
            <a:ext cx="5012795" cy="354932"/>
          </a:xfrm>
        </p:spPr>
        <p:txBody>
          <a:bodyPr>
            <a:noAutofit/>
          </a:bodyPr>
          <a:lstStyle>
            <a:lvl1pPr marL="0" indent="0">
              <a:buNone/>
              <a:defRPr sz="1800" b="1"/>
            </a:lvl1pPr>
          </a:lstStyle>
          <a:p>
            <a:pPr lvl="0"/>
            <a:r>
              <a:rPr lang="en-US" dirty="0" smtClean="0"/>
              <a:t>Title</a:t>
            </a:r>
          </a:p>
        </p:txBody>
      </p:sp>
      <p:sp>
        <p:nvSpPr>
          <p:cNvPr id="13" name="Text Placeholder 6"/>
          <p:cNvSpPr>
            <a:spLocks noGrp="1"/>
          </p:cNvSpPr>
          <p:nvPr>
            <p:ph type="body" sz="quarter" idx="18" hasCustomPrompt="1"/>
          </p:nvPr>
        </p:nvSpPr>
        <p:spPr>
          <a:xfrm>
            <a:off x="930193" y="4339000"/>
            <a:ext cx="5003270" cy="321239"/>
          </a:xfrm>
        </p:spPr>
        <p:txBody>
          <a:bodyPr>
            <a:normAutofit/>
          </a:bodyPr>
          <a:lstStyle>
            <a:lvl1pPr marL="0" indent="0">
              <a:buNone/>
              <a:defRPr sz="1350"/>
            </a:lvl1pPr>
          </a:lstStyle>
          <a:p>
            <a:pPr lvl="0"/>
            <a:r>
              <a:rPr lang="en-US" dirty="0" smtClean="0"/>
              <a:t>Date</a:t>
            </a:r>
            <a:endParaRPr lang="en-GB" dirty="0"/>
          </a:p>
        </p:txBody>
      </p:sp>
      <p:sp>
        <p:nvSpPr>
          <p:cNvPr id="16" name="Text Placeholder 4"/>
          <p:cNvSpPr>
            <a:spLocks noGrp="1"/>
          </p:cNvSpPr>
          <p:nvPr>
            <p:ph type="body" sz="quarter" idx="19" hasCustomPrompt="1"/>
          </p:nvPr>
        </p:nvSpPr>
        <p:spPr>
          <a:xfrm>
            <a:off x="930193" y="2960391"/>
            <a:ext cx="5096933" cy="260411"/>
          </a:xfrm>
        </p:spPr>
        <p:txBody>
          <a:bodyPr>
            <a:normAutofit/>
          </a:bodyPr>
          <a:lstStyle>
            <a:lvl1pPr marL="0" indent="0">
              <a:buNone/>
              <a:defRPr sz="1350" b="0" baseline="0"/>
            </a:lvl1pPr>
          </a:lstStyle>
          <a:p>
            <a:pPr lvl="0"/>
            <a:r>
              <a:rPr lang="en-US" dirty="0" smtClean="0"/>
              <a:t>Role in Community, AARC (if applicable)</a:t>
            </a:r>
          </a:p>
        </p:txBody>
      </p:sp>
      <p:sp>
        <p:nvSpPr>
          <p:cNvPr id="18" name="Text Placeholder 4"/>
          <p:cNvSpPr>
            <a:spLocks noGrp="1"/>
          </p:cNvSpPr>
          <p:nvPr>
            <p:ph type="body" sz="quarter" idx="20" hasCustomPrompt="1"/>
          </p:nvPr>
        </p:nvSpPr>
        <p:spPr>
          <a:xfrm>
            <a:off x="930193" y="3187318"/>
            <a:ext cx="6613609" cy="260411"/>
          </a:xfrm>
        </p:spPr>
        <p:txBody>
          <a:bodyPr>
            <a:normAutofit/>
          </a:bodyPr>
          <a:lstStyle>
            <a:lvl1pPr marL="0" indent="0">
              <a:buNone/>
              <a:defRPr sz="1350" b="0" baseline="0"/>
            </a:lvl1pPr>
          </a:lstStyle>
          <a:p>
            <a:pPr lvl="0"/>
            <a:r>
              <a:rPr lang="en-US" dirty="0" smtClean="0"/>
              <a:t>Role in Organisation, Organisation Name (if Applicable)</a:t>
            </a:r>
          </a:p>
        </p:txBody>
      </p:sp>
      <p:sp>
        <p:nvSpPr>
          <p:cNvPr id="4" name="Text Placeholder 3"/>
          <p:cNvSpPr>
            <a:spLocks noGrp="1"/>
          </p:cNvSpPr>
          <p:nvPr>
            <p:ph type="body" sz="quarter" idx="21" hasCustomPrompt="1"/>
          </p:nvPr>
        </p:nvSpPr>
        <p:spPr>
          <a:xfrm>
            <a:off x="1115094" y="3574438"/>
            <a:ext cx="914400" cy="142799"/>
          </a:xfrm>
        </p:spPr>
        <p:txBody>
          <a:bodyPr>
            <a:normAutofit/>
          </a:bodyPr>
          <a:lstStyle>
            <a:lvl1pPr marL="0" indent="0">
              <a:buNone/>
              <a:defRPr sz="450"/>
            </a:lvl1pPr>
          </a:lstStyle>
          <a:p>
            <a:pPr lvl="0"/>
            <a:r>
              <a:rPr lang="en-US" dirty="0" smtClean="0"/>
              <a:t>Logo (optional)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2269" y="-31749"/>
            <a:ext cx="3292440" cy="520700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3262" y="360466"/>
            <a:ext cx="1112082" cy="1004786"/>
          </a:xfrm>
          <a:prstGeom prst="rect">
            <a:avLst/>
          </a:prstGeom>
        </p:spPr>
      </p:pic>
      <p:sp>
        <p:nvSpPr>
          <p:cNvPr id="23" name="TextBox 22"/>
          <p:cNvSpPr txBox="1"/>
          <p:nvPr userDrawn="1"/>
        </p:nvSpPr>
        <p:spPr>
          <a:xfrm>
            <a:off x="2114199" y="695848"/>
            <a:ext cx="5455340" cy="288541"/>
          </a:xfrm>
          <a:prstGeom prst="rect">
            <a:avLst/>
          </a:prstGeom>
          <a:noFill/>
        </p:spPr>
        <p:txBody>
          <a:bodyPr wrap="none" rtlCol="0">
            <a:spAutoFit/>
          </a:bodyPr>
          <a:lstStyle/>
          <a:p>
            <a:r>
              <a:rPr lang="en-GB" sz="1275" dirty="0" smtClean="0">
                <a:solidFill>
                  <a:srgbClr val="003F5E"/>
                </a:solidFill>
              </a:rPr>
              <a:t>Authentication and Authorisation for Research and Collaboration</a:t>
            </a:r>
            <a:endParaRPr lang="en-GB" sz="1275" dirty="0">
              <a:solidFill>
                <a:srgbClr val="003F5E"/>
              </a:solidFill>
            </a:endParaRPr>
          </a:p>
        </p:txBody>
      </p:sp>
    </p:spTree>
    <p:extLst>
      <p:ext uri="{BB962C8B-B14F-4D97-AF65-F5344CB8AC3E}">
        <p14:creationId xmlns:p14="http://schemas.microsoft.com/office/powerpoint/2010/main" val="14136820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defRPr sz="1650">
                <a:latin typeface="+mn-lt"/>
              </a:defRPr>
            </a:lvl1pPr>
            <a:lvl2pPr>
              <a:lnSpc>
                <a:spcPct val="100000"/>
              </a:lnSpc>
              <a:defRPr sz="1350">
                <a:solidFill>
                  <a:srgbClr val="004361"/>
                </a:solidFill>
                <a:latin typeface="+mn-lt"/>
              </a:defRPr>
            </a:lvl2pPr>
            <a:lvl3pPr>
              <a:lnSpc>
                <a:spcPct val="100000"/>
              </a:lnSpc>
              <a:defRPr sz="1350">
                <a:solidFill>
                  <a:srgbClr val="003F5E"/>
                </a:solidFill>
                <a:latin typeface="+mn-lt"/>
              </a:defRPr>
            </a:lvl3pPr>
            <a:lvl4pPr>
              <a:lnSpc>
                <a:spcPct val="100000"/>
              </a:lnSpc>
              <a:defRPr sz="1350">
                <a:latin typeface="+mn-lt"/>
              </a:defRPr>
            </a:lvl4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3804177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0" y="1369219"/>
            <a:ext cx="4171950" cy="326350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29150" y="1369219"/>
            <a:ext cx="3886200" cy="3263504"/>
          </a:xfrm>
        </p:spPr>
        <p:txBody>
          <a:bodyPr/>
          <a:lstStyle>
            <a:lvl1pPr>
              <a:defRPr sz="1125">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0886378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1953" y="1260872"/>
            <a:ext cx="413623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361951" y="1866904"/>
            <a:ext cx="4164806" cy="277534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6F576E6A-F32A-4612-884C-86870357C6B4}" type="slidenum">
              <a:rPr lang="en-GB" smtClean="0"/>
              <a:t>‹#›</a:t>
            </a:fld>
            <a:endParaRPr lang="en-GB"/>
          </a:p>
        </p:txBody>
      </p:sp>
      <p:sp>
        <p:nvSpPr>
          <p:cNvPr id="10"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40447994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6:33 Text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376" y="1143003"/>
            <a:ext cx="5898092" cy="3489722"/>
          </a:xfrm>
        </p:spPr>
        <p:txBody>
          <a:bodyPr/>
          <a:lstStyle>
            <a:lvl1pPr>
              <a:defRPr sz="1125">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smtClean="0"/>
              <a:t>Click to edit Master title style</a:t>
            </a:r>
            <a:endParaRPr lang="en-GB" dirty="0"/>
          </a:p>
        </p:txBody>
      </p:sp>
      <p:cxnSp>
        <p:nvCxnSpPr>
          <p:cNvPr id="4" name="Straight Connector 3"/>
          <p:cNvCxnSpPr/>
          <p:nvPr userDrawn="1"/>
        </p:nvCxnSpPr>
        <p:spPr>
          <a:xfrm>
            <a:off x="6239933" y="114935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451594" y="1149350"/>
            <a:ext cx="2" cy="351155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6541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3728776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p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2" name="Rectangle 1"/>
          <p:cNvSpPr/>
          <p:nvPr userDrawn="1"/>
        </p:nvSpPr>
        <p:spPr>
          <a:xfrm>
            <a:off x="0" y="1257300"/>
            <a:ext cx="9144000" cy="1624263"/>
          </a:xfrm>
          <a:prstGeom prst="rect">
            <a:avLst/>
          </a:prstGeom>
          <a:solidFill>
            <a:srgbClr val="013F5E"/>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6" name="Text Placeholder 5"/>
          <p:cNvSpPr>
            <a:spLocks noGrp="1"/>
          </p:cNvSpPr>
          <p:nvPr>
            <p:ph type="body" sz="quarter" idx="13"/>
          </p:nvPr>
        </p:nvSpPr>
        <p:spPr>
          <a:xfrm>
            <a:off x="352930" y="3062288"/>
            <a:ext cx="8406062" cy="16360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995043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6" name="Rectangle 5"/>
          <p:cNvSpPr/>
          <p:nvPr userDrawn="1"/>
        </p:nvSpPr>
        <p:spPr>
          <a:xfrm>
            <a:off x="0" y="2893595"/>
            <a:ext cx="9144000" cy="1624263"/>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Text Placeholder 6"/>
          <p:cNvSpPr>
            <a:spLocks noGrp="1"/>
          </p:cNvSpPr>
          <p:nvPr>
            <p:ph type="body" sz="quarter" idx="13"/>
          </p:nvPr>
        </p:nvSpPr>
        <p:spPr>
          <a:xfrm>
            <a:off x="336215" y="1143439"/>
            <a:ext cx="8486943" cy="15756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990929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ottom Image Bar with Sub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6" name="Rectangle 5"/>
          <p:cNvSpPr/>
          <p:nvPr userDrawn="1"/>
        </p:nvSpPr>
        <p:spPr>
          <a:xfrm>
            <a:off x="0" y="2893595"/>
            <a:ext cx="9144000" cy="1624263"/>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Text Placeholder 6"/>
          <p:cNvSpPr>
            <a:spLocks noGrp="1"/>
          </p:cNvSpPr>
          <p:nvPr>
            <p:ph type="body" sz="quarter" idx="13"/>
          </p:nvPr>
        </p:nvSpPr>
        <p:spPr>
          <a:xfrm>
            <a:off x="336215" y="1143439"/>
            <a:ext cx="8486943" cy="15756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itle Placeholder 1"/>
          <p:cNvSpPr>
            <a:spLocks noGrp="1"/>
          </p:cNvSpPr>
          <p:nvPr>
            <p:ph type="title"/>
          </p:nvPr>
        </p:nvSpPr>
        <p:spPr>
          <a:xfrm>
            <a:off x="336215" y="3295351"/>
            <a:ext cx="8486943" cy="994172"/>
          </a:xfrm>
          <a:prstGeom prst="rect">
            <a:avLst/>
          </a:prstGeom>
        </p:spPr>
        <p:txBody>
          <a:bodyPr vert="horz" lIns="91440" tIns="45720" rIns="91440" bIns="45720" rtlCol="0" anchor="b">
            <a:normAutofit/>
          </a:bodyPr>
          <a:lstStyle>
            <a:lvl1pPr>
              <a:defRPr sz="2400">
                <a:solidFill>
                  <a:srgbClr val="F6791C"/>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293278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80028014"/>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238639"/>
            <a:ext cx="4629150" cy="3157149"/>
          </a:xfrm>
        </p:spPr>
        <p:txBody>
          <a:bodyPr/>
          <a:lstStyle>
            <a:lvl1pPr>
              <a:defRPr sz="1350"/>
            </a:lvl1pPr>
            <a:lvl2pPr>
              <a:defRPr sz="1238"/>
            </a:lvl2pPr>
            <a:lvl3pPr>
              <a:defRPr sz="1125"/>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342902" y="1231641"/>
            <a:ext cx="3236119" cy="3170100"/>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062075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1287628"/>
            <a:ext cx="4629150" cy="3108163"/>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GB"/>
          </a:p>
        </p:txBody>
      </p:sp>
      <p:sp>
        <p:nvSpPr>
          <p:cNvPr id="4" name="Text Placeholder 3"/>
          <p:cNvSpPr>
            <a:spLocks noGrp="1"/>
          </p:cNvSpPr>
          <p:nvPr>
            <p:ph type="body" sz="half" idx="2"/>
          </p:nvPr>
        </p:nvSpPr>
        <p:spPr>
          <a:xfrm>
            <a:off x="342902" y="1287628"/>
            <a:ext cx="3236119" cy="3114116"/>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4692221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2" name="TextBox 1"/>
          <p:cNvSpPr txBox="1"/>
          <p:nvPr userDrawn="1"/>
        </p:nvSpPr>
        <p:spPr>
          <a:xfrm>
            <a:off x="489287" y="228602"/>
            <a:ext cx="3036409" cy="507831"/>
          </a:xfrm>
          <a:prstGeom prst="rect">
            <a:avLst/>
          </a:prstGeom>
          <a:noFill/>
        </p:spPr>
        <p:txBody>
          <a:bodyPr wrap="none" rtlCol="0">
            <a:spAutoFit/>
          </a:bodyPr>
          <a:lstStyle/>
          <a:p>
            <a:r>
              <a:rPr lang="en-GB" sz="1350" b="1" dirty="0" smtClean="0">
                <a:solidFill>
                  <a:srgbClr val="003F5D"/>
                </a:solidFill>
              </a:rPr>
              <a:t>Style</a:t>
            </a:r>
            <a:r>
              <a:rPr lang="en-GB" sz="1350" b="1" baseline="0" dirty="0" smtClean="0">
                <a:solidFill>
                  <a:srgbClr val="003F5D"/>
                </a:solidFill>
              </a:rPr>
              <a:t> Guide</a:t>
            </a:r>
          </a:p>
          <a:p>
            <a:r>
              <a:rPr lang="en-GB" sz="1350" baseline="0" dirty="0" smtClean="0">
                <a:solidFill>
                  <a:srgbClr val="F57A1E"/>
                </a:solidFill>
              </a:rPr>
              <a:t>A Guide to Using the AARC Template</a:t>
            </a:r>
            <a:endParaRPr lang="en-GB" sz="1350" dirty="0">
              <a:solidFill>
                <a:srgbClr val="F57A1E"/>
              </a:solidFill>
            </a:endParaRPr>
          </a:p>
        </p:txBody>
      </p:sp>
      <p:sp>
        <p:nvSpPr>
          <p:cNvPr id="4" name="TextBox 3"/>
          <p:cNvSpPr txBox="1"/>
          <p:nvPr userDrawn="1"/>
        </p:nvSpPr>
        <p:spPr>
          <a:xfrm>
            <a:off x="585275" y="1519328"/>
            <a:ext cx="7612243" cy="2585323"/>
          </a:xfrm>
          <a:prstGeom prst="rect">
            <a:avLst/>
          </a:prstGeom>
          <a:noFill/>
        </p:spPr>
        <p:txBody>
          <a:bodyPr wrap="square" rtlCol="0">
            <a:spAutoFit/>
          </a:bodyPr>
          <a:lstStyle/>
          <a:p>
            <a:pPr marL="160735" indent="-160735">
              <a:buFont typeface="Arial" panose="020B0604020202020204" pitchFamily="34" charset="0"/>
              <a:buChar char="•"/>
            </a:pPr>
            <a:r>
              <a:rPr lang="en-GB" sz="1350" dirty="0" smtClean="0">
                <a:solidFill>
                  <a:srgbClr val="003F5D"/>
                </a:solidFill>
              </a:rPr>
              <a:t>This template is to</a:t>
            </a:r>
            <a:r>
              <a:rPr lang="en-GB" sz="1350" baseline="0" dirty="0" smtClean="0">
                <a:solidFill>
                  <a:srgbClr val="003F5D"/>
                </a:solidFill>
              </a:rPr>
              <a:t> present information on behalf of the AARC Project</a:t>
            </a:r>
          </a:p>
          <a:p>
            <a:pPr marL="160735" indent="-160735">
              <a:buFont typeface="Arial" panose="020B0604020202020204" pitchFamily="34" charset="0"/>
              <a:buChar char="•"/>
            </a:pPr>
            <a:r>
              <a:rPr lang="en-GB" sz="1350" baseline="0" dirty="0" smtClean="0">
                <a:solidFill>
                  <a:srgbClr val="003F5D"/>
                </a:solidFill>
              </a:rPr>
              <a:t>Font is Calibri and will auto-size. Avoid using a font size less than 18pt.  Main font colour is Teal, </a:t>
            </a:r>
            <a:r>
              <a:rPr lang="en-GB" sz="1350" baseline="0" dirty="0" smtClean="0">
                <a:solidFill>
                  <a:srgbClr val="F57B20"/>
                </a:solidFill>
              </a:rPr>
              <a:t>highlight colour is Orange and should be used sparingly.</a:t>
            </a:r>
            <a:r>
              <a:rPr lang="en-GB" sz="1350" baseline="0" dirty="0" smtClean="0">
                <a:solidFill>
                  <a:srgbClr val="ED1556"/>
                </a:solidFill>
              </a:rPr>
              <a:t> </a:t>
            </a:r>
            <a:r>
              <a:rPr lang="en-GB" sz="1350" baseline="0" dirty="0" smtClean="0">
                <a:solidFill>
                  <a:srgbClr val="003F5D"/>
                </a:solidFill>
              </a:rPr>
              <a:t>If the colours are not shown in PowerPoint use the colour picker to select the correct colour from the logo or these samples</a:t>
            </a:r>
            <a:endParaRPr lang="en-GB" sz="1350" baseline="0" dirty="0" smtClean="0">
              <a:solidFill>
                <a:srgbClr val="ED1556"/>
              </a:solidFill>
            </a:endParaRPr>
          </a:p>
          <a:p>
            <a:pPr marL="160735" indent="-160735">
              <a:buFont typeface="Arial" panose="020B0604020202020204" pitchFamily="34" charset="0"/>
              <a:buChar char="•"/>
            </a:pPr>
            <a:endParaRPr lang="en-GB" sz="1350" baseline="0" dirty="0" smtClean="0">
              <a:solidFill>
                <a:srgbClr val="ED1556"/>
              </a:solidFill>
            </a:endParaRPr>
          </a:p>
          <a:p>
            <a:pPr marL="160735" indent="-160735">
              <a:buFont typeface="Arial" panose="020B0604020202020204" pitchFamily="34" charset="0"/>
              <a:buChar char="•"/>
            </a:pPr>
            <a:r>
              <a:rPr lang="en-GB" sz="1350" baseline="0" dirty="0" smtClean="0">
                <a:solidFill>
                  <a:srgbClr val="003F5D"/>
                </a:solidFill>
              </a:rPr>
              <a:t>The title slide has space for the speaker’s own organisation logo which should be no larger than the main AARC logo </a:t>
            </a:r>
          </a:p>
          <a:p>
            <a:pPr marL="160735" indent="-160735">
              <a:buFont typeface="Arial" panose="020B0604020202020204" pitchFamily="34" charset="0"/>
              <a:buChar char="•"/>
            </a:pPr>
            <a:endParaRPr lang="en-GB" sz="1350" baseline="0" dirty="0" smtClean="0">
              <a:solidFill>
                <a:srgbClr val="003F5D"/>
              </a:solidFill>
            </a:endParaRPr>
          </a:p>
          <a:p>
            <a:pPr marL="160735" indent="-160735">
              <a:buFont typeface="Arial" panose="020B0604020202020204" pitchFamily="34" charset="0"/>
              <a:buChar char="•"/>
            </a:pPr>
            <a:r>
              <a:rPr lang="en-GB" sz="1350" baseline="0" dirty="0" smtClean="0">
                <a:solidFill>
                  <a:srgbClr val="003F5D"/>
                </a:solidFill>
              </a:rPr>
              <a:t>The end slide includes EU logo, copyright, and funding statement. Adapt the funding statement and supporting organisations at the end (but likely keep the EU Logo and reference to H2020, since it supported the AARC and AARC2 projects)</a:t>
            </a:r>
          </a:p>
        </p:txBody>
      </p:sp>
      <p:sp>
        <p:nvSpPr>
          <p:cNvPr id="5" name="Oval 4"/>
          <p:cNvSpPr/>
          <p:nvPr userDrawn="1"/>
        </p:nvSpPr>
        <p:spPr>
          <a:xfrm>
            <a:off x="8167657" y="4170730"/>
            <a:ext cx="545432" cy="397043"/>
          </a:xfrm>
          <a:prstGeom prst="ellipse">
            <a:avLst/>
          </a:prstGeom>
          <a:solidFill>
            <a:srgbClr val="003F5D"/>
          </a:solidFill>
          <a:ln>
            <a:solidFill>
              <a:srgbClr val="00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Oval 8"/>
          <p:cNvSpPr/>
          <p:nvPr userDrawn="1"/>
        </p:nvSpPr>
        <p:spPr>
          <a:xfrm>
            <a:off x="7413676" y="4170730"/>
            <a:ext cx="545432" cy="397043"/>
          </a:xfrm>
          <a:prstGeom prst="ellipse">
            <a:avLst/>
          </a:prstGeom>
          <a:solidFill>
            <a:srgbClr val="F6791C"/>
          </a:solidFill>
          <a:ln>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Tree>
    <p:extLst>
      <p:ext uri="{BB962C8B-B14F-4D97-AF65-F5344CB8AC3E}">
        <p14:creationId xmlns:p14="http://schemas.microsoft.com/office/powerpoint/2010/main" val="24276046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losing Slide (Must be included)">
    <p:spTree>
      <p:nvGrpSpPr>
        <p:cNvPr id="1" name=""/>
        <p:cNvGrpSpPr/>
        <p:nvPr/>
      </p:nvGrpSpPr>
      <p:grpSpPr>
        <a:xfrm>
          <a:off x="0" y="0"/>
          <a:ext cx="0" cy="0"/>
          <a:chOff x="0" y="0"/>
          <a:chExt cx="0" cy="0"/>
        </a:xfrm>
      </p:grpSpPr>
      <p:sp>
        <p:nvSpPr>
          <p:cNvPr id="4" name="Rectangle 3"/>
          <p:cNvSpPr/>
          <p:nvPr userDrawn="1"/>
        </p:nvSpPr>
        <p:spPr>
          <a:xfrm>
            <a:off x="-1" y="2"/>
            <a:ext cx="9144001" cy="51435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dirty="0"/>
          </a:p>
        </p:txBody>
      </p:sp>
      <p:pic>
        <p:nvPicPr>
          <p:cNvPr id="7" name="Picture 6"/>
          <p:cNvPicPr>
            <a:picLocks noChangeAspect="1"/>
          </p:cNvPicPr>
          <p:nvPr userDrawn="1"/>
        </p:nvPicPr>
        <p:blipFill rotWithShape="1">
          <a:blip r:embed="rId2"/>
          <a:srcRect b="30428"/>
          <a:stretch/>
        </p:blipFill>
        <p:spPr>
          <a:xfrm>
            <a:off x="3912801" y="3627819"/>
            <a:ext cx="1038989" cy="58925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1124" y="4445368"/>
            <a:ext cx="325256" cy="220998"/>
          </a:xfrm>
          <a:prstGeom prst="rect">
            <a:avLst/>
          </a:prstGeom>
        </p:spPr>
      </p:pic>
      <p:sp>
        <p:nvSpPr>
          <p:cNvPr id="8" name="TextBox 7"/>
          <p:cNvSpPr txBox="1"/>
          <p:nvPr userDrawn="1"/>
        </p:nvSpPr>
        <p:spPr>
          <a:xfrm>
            <a:off x="2879874" y="1796681"/>
            <a:ext cx="3219151" cy="1107996"/>
          </a:xfrm>
          <a:prstGeom prst="rect">
            <a:avLst/>
          </a:prstGeom>
          <a:noFill/>
        </p:spPr>
        <p:txBody>
          <a:bodyPr wrap="none" rtlCol="0">
            <a:spAutoFit/>
          </a:bodyPr>
          <a:lstStyle/>
          <a:p>
            <a:pPr algn="ctr"/>
            <a:r>
              <a:rPr lang="en-GB" sz="3300" dirty="0" smtClean="0">
                <a:solidFill>
                  <a:schemeClr val="bg1"/>
                </a:solidFill>
              </a:rPr>
              <a:t>Thank you</a:t>
            </a:r>
          </a:p>
          <a:p>
            <a:pPr algn="ctr"/>
            <a:r>
              <a:rPr lang="en-GB" sz="3300" dirty="0" smtClean="0">
                <a:solidFill>
                  <a:srgbClr val="F6791C"/>
                </a:solidFill>
              </a:rPr>
              <a:t>Any</a:t>
            </a:r>
            <a:r>
              <a:rPr lang="en-GB" sz="3300" baseline="0" dirty="0" smtClean="0">
                <a:solidFill>
                  <a:srgbClr val="F6791C"/>
                </a:solidFill>
              </a:rPr>
              <a:t> Questions?</a:t>
            </a:r>
            <a:endParaRPr lang="en-GB" sz="3300" dirty="0">
              <a:solidFill>
                <a:srgbClr val="F6791C"/>
              </a:solidFill>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92268" y="-37666"/>
            <a:ext cx="3296182" cy="5212918"/>
          </a:xfrm>
          <a:prstGeom prst="rect">
            <a:avLst/>
          </a:prstGeom>
        </p:spPr>
      </p:pic>
      <p:sp>
        <p:nvSpPr>
          <p:cNvPr id="25" name="Content Placeholder 24"/>
          <p:cNvSpPr>
            <a:spLocks noGrp="1"/>
          </p:cNvSpPr>
          <p:nvPr>
            <p:ph sz="quarter" idx="11" hasCustomPrompt="1"/>
          </p:nvPr>
        </p:nvSpPr>
        <p:spPr>
          <a:xfrm>
            <a:off x="2822375" y="3085156"/>
            <a:ext cx="3334147" cy="280283"/>
          </a:xfrm>
        </p:spPr>
        <p:txBody>
          <a:bodyPr>
            <a:normAutofit/>
          </a:bodyPr>
          <a:lstStyle>
            <a:lvl1pPr marL="0" indent="0" algn="ctr">
              <a:buNone/>
              <a:defRPr sz="1350">
                <a:solidFill>
                  <a:schemeClr val="bg1"/>
                </a:solidFill>
              </a:defRPr>
            </a:lvl1pPr>
          </a:lstStyle>
          <a:p>
            <a:pPr lvl="0"/>
            <a:r>
              <a:rPr lang="en-US" dirty="0" smtClean="0"/>
              <a:t>Presenter email address</a:t>
            </a:r>
            <a:endParaRPr lang="en-GB" dirty="0"/>
          </a:p>
        </p:txBody>
      </p:sp>
      <p:sp>
        <p:nvSpPr>
          <p:cNvPr id="10" name="TextBox 9"/>
          <p:cNvSpPr txBox="1"/>
          <p:nvPr userDrawn="1"/>
        </p:nvSpPr>
        <p:spPr>
          <a:xfrm>
            <a:off x="2256882" y="4716979"/>
            <a:ext cx="4434227" cy="230832"/>
          </a:xfrm>
          <a:prstGeom prst="rect">
            <a:avLst/>
          </a:prstGeom>
          <a:noFill/>
        </p:spPr>
        <p:txBody>
          <a:bodyPr wrap="none" rtlCol="0">
            <a:spAutoFit/>
          </a:bodyPr>
          <a:lstStyle/>
          <a:p>
            <a:pPr algn="ctr"/>
            <a:r>
              <a:rPr lang="en-GB" sz="450" kern="1200" dirty="0" smtClean="0">
                <a:solidFill>
                  <a:schemeClr val="bg1"/>
                </a:solidFill>
                <a:effectLst/>
                <a:latin typeface="+mn-lt"/>
                <a:ea typeface="+mn-ea"/>
                <a:cs typeface="+mn-cs"/>
              </a:rPr>
              <a:t>© members of the AARC Community. </a:t>
            </a:r>
          </a:p>
          <a:p>
            <a:pPr marL="0" marR="0" indent="0" algn="ctr" defTabSz="685800" rtl="0" eaLnBrk="1" fontAlgn="auto" latinLnBrk="0" hangingPunct="1">
              <a:lnSpc>
                <a:spcPct val="100000"/>
              </a:lnSpc>
              <a:spcBef>
                <a:spcPts val="0"/>
              </a:spcBef>
              <a:spcAft>
                <a:spcPts val="0"/>
              </a:spcAft>
              <a:buClrTx/>
              <a:buSzTx/>
              <a:buFontTx/>
              <a:buNone/>
              <a:tabLst/>
              <a:defRPr/>
            </a:pPr>
            <a:r>
              <a:rPr lang="en-GB" sz="450" kern="1200" dirty="0" smtClean="0">
                <a:solidFill>
                  <a:schemeClr val="bg1"/>
                </a:solidFill>
                <a:effectLst/>
                <a:latin typeface="+mn-lt"/>
                <a:ea typeface="+mn-ea"/>
                <a:cs typeface="+mn-cs"/>
              </a:rPr>
              <a:t>The work leading to these results has received funding from the European Union’s Horizon 2020 research and innovation programme</a:t>
            </a:r>
            <a:r>
              <a:rPr lang="en-GB" sz="450" kern="1200" baseline="0" dirty="0" smtClean="0">
                <a:solidFill>
                  <a:schemeClr val="bg1"/>
                </a:solidFill>
                <a:effectLst/>
                <a:latin typeface="+mn-lt"/>
                <a:ea typeface="+mn-ea"/>
                <a:cs typeface="+mn-cs"/>
              </a:rPr>
              <a:t> and other sources</a:t>
            </a:r>
            <a:r>
              <a:rPr lang="en-GB" sz="450" kern="1200" dirty="0" smtClean="0">
                <a:solidFill>
                  <a:schemeClr val="bg1"/>
                </a:solidFill>
                <a:effectLst/>
                <a:latin typeface="+mn-lt"/>
                <a:ea typeface="+mn-ea"/>
                <a:cs typeface="+mn-cs"/>
              </a:rPr>
              <a:t>.</a:t>
            </a:r>
            <a:endParaRPr lang="en-GB" sz="450" dirty="0">
              <a:solidFill>
                <a:schemeClr val="bg1"/>
              </a:solidFill>
            </a:endParaRPr>
          </a:p>
        </p:txBody>
      </p:sp>
      <p:sp>
        <p:nvSpPr>
          <p:cNvPr id="11" name="TextBox 10"/>
          <p:cNvSpPr txBox="1"/>
          <p:nvPr userDrawn="1"/>
        </p:nvSpPr>
        <p:spPr>
          <a:xfrm>
            <a:off x="3725232" y="4193370"/>
            <a:ext cx="1497526" cy="207749"/>
          </a:xfrm>
          <a:prstGeom prst="rect">
            <a:avLst/>
          </a:prstGeom>
          <a:noFill/>
        </p:spPr>
        <p:txBody>
          <a:bodyPr wrap="none" rtlCol="0">
            <a:spAutoFit/>
          </a:bodyPr>
          <a:lstStyle/>
          <a:p>
            <a:pPr algn="ctr"/>
            <a:r>
              <a:rPr lang="en-GB" sz="750" dirty="0" smtClean="0">
                <a:solidFill>
                  <a:schemeClr val="bg1"/>
                </a:solidFill>
              </a:rPr>
              <a:t>https://aarc-community.org</a:t>
            </a:r>
            <a:endParaRPr lang="en-GB" sz="750" dirty="0">
              <a:solidFill>
                <a:schemeClr val="bg1"/>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85062" y="4445368"/>
            <a:ext cx="597395" cy="210446"/>
          </a:xfrm>
          <a:prstGeom prst="rect">
            <a:avLst/>
          </a:prstGeom>
        </p:spPr>
      </p:pic>
      <p:sp>
        <p:nvSpPr>
          <p:cNvPr id="3" name="Text Placeholder 2"/>
          <p:cNvSpPr>
            <a:spLocks noGrp="1"/>
          </p:cNvSpPr>
          <p:nvPr>
            <p:ph type="body" sz="quarter" idx="12" hasCustomPrompt="1"/>
          </p:nvPr>
        </p:nvSpPr>
        <p:spPr>
          <a:xfrm>
            <a:off x="2633662" y="4943475"/>
            <a:ext cx="3709988" cy="138793"/>
          </a:xfrm>
        </p:spPr>
        <p:txBody>
          <a:bodyPr>
            <a:normAutofit/>
          </a:bodyPr>
          <a:lstStyle>
            <a:lvl1pPr marL="0" indent="0">
              <a:buNone/>
              <a:defRPr sz="450" baseline="0">
                <a:solidFill>
                  <a:schemeClr val="bg1"/>
                </a:solidFill>
              </a:defRPr>
            </a:lvl1pPr>
          </a:lstStyle>
          <a:p>
            <a:pPr lvl="0"/>
            <a:r>
              <a:rPr lang="en-GB" dirty="0" smtClean="0"/>
              <a:t>Supporting projects and organisations: </a:t>
            </a:r>
            <a:endParaRPr lang="en-GB" dirty="0"/>
          </a:p>
        </p:txBody>
      </p:sp>
    </p:spTree>
    <p:extLst>
      <p:ext uri="{BB962C8B-B14F-4D97-AF65-F5344CB8AC3E}">
        <p14:creationId xmlns:p14="http://schemas.microsoft.com/office/powerpoint/2010/main" val="31327703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losing Slide (Must be included)">
    <p:spTree>
      <p:nvGrpSpPr>
        <p:cNvPr id="1" name=""/>
        <p:cNvGrpSpPr/>
        <p:nvPr/>
      </p:nvGrpSpPr>
      <p:grpSpPr>
        <a:xfrm>
          <a:off x="0" y="0"/>
          <a:ext cx="0" cy="0"/>
          <a:chOff x="0" y="0"/>
          <a:chExt cx="0" cy="0"/>
        </a:xfrm>
      </p:grpSpPr>
      <p:sp>
        <p:nvSpPr>
          <p:cNvPr id="4" name="Rectangle 3"/>
          <p:cNvSpPr/>
          <p:nvPr userDrawn="1"/>
        </p:nvSpPr>
        <p:spPr>
          <a:xfrm>
            <a:off x="-1" y="2"/>
            <a:ext cx="9144001" cy="51435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dirty="0"/>
          </a:p>
        </p:txBody>
      </p:sp>
      <p:pic>
        <p:nvPicPr>
          <p:cNvPr id="7" name="Picture 6"/>
          <p:cNvPicPr>
            <a:picLocks noChangeAspect="1"/>
          </p:cNvPicPr>
          <p:nvPr userDrawn="1"/>
        </p:nvPicPr>
        <p:blipFill rotWithShape="1">
          <a:blip r:embed="rId2"/>
          <a:srcRect b="30428"/>
          <a:stretch/>
        </p:blipFill>
        <p:spPr>
          <a:xfrm>
            <a:off x="3908233" y="3334262"/>
            <a:ext cx="1038989" cy="589250"/>
          </a:xfrm>
          <a:prstGeom prst="rect">
            <a:avLst/>
          </a:prstGeom>
        </p:spPr>
      </p:pic>
      <p:sp>
        <p:nvSpPr>
          <p:cNvPr id="8" name="TextBox 7"/>
          <p:cNvSpPr txBox="1"/>
          <p:nvPr userDrawn="1"/>
        </p:nvSpPr>
        <p:spPr>
          <a:xfrm>
            <a:off x="2876827" y="1642227"/>
            <a:ext cx="3219151" cy="1107996"/>
          </a:xfrm>
          <a:prstGeom prst="rect">
            <a:avLst/>
          </a:prstGeom>
          <a:noFill/>
        </p:spPr>
        <p:txBody>
          <a:bodyPr wrap="none" rtlCol="0">
            <a:spAutoFit/>
          </a:bodyPr>
          <a:lstStyle/>
          <a:p>
            <a:pPr algn="ctr"/>
            <a:r>
              <a:rPr lang="en-GB" sz="3300" dirty="0" smtClean="0">
                <a:solidFill>
                  <a:schemeClr val="bg1"/>
                </a:solidFill>
              </a:rPr>
              <a:t>Thank you</a:t>
            </a:r>
          </a:p>
          <a:p>
            <a:pPr algn="ctr"/>
            <a:r>
              <a:rPr lang="en-GB" sz="3300" dirty="0" smtClean="0">
                <a:solidFill>
                  <a:srgbClr val="F6791C"/>
                </a:solidFill>
              </a:rPr>
              <a:t>Any</a:t>
            </a:r>
            <a:r>
              <a:rPr lang="en-GB" sz="3300" baseline="0" dirty="0" smtClean="0">
                <a:solidFill>
                  <a:srgbClr val="F6791C"/>
                </a:solidFill>
              </a:rPr>
              <a:t> Questions?</a:t>
            </a:r>
            <a:endParaRPr lang="en-GB" sz="3300" dirty="0">
              <a:solidFill>
                <a:srgbClr val="F6791C"/>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2268" y="-37666"/>
            <a:ext cx="3296182" cy="5212918"/>
          </a:xfrm>
          <a:prstGeom prst="rect">
            <a:avLst/>
          </a:prstGeom>
        </p:spPr>
      </p:pic>
      <p:sp>
        <p:nvSpPr>
          <p:cNvPr id="25" name="Content Placeholder 24"/>
          <p:cNvSpPr>
            <a:spLocks noGrp="1"/>
          </p:cNvSpPr>
          <p:nvPr>
            <p:ph sz="quarter" idx="11" hasCustomPrompt="1"/>
          </p:nvPr>
        </p:nvSpPr>
        <p:spPr>
          <a:xfrm>
            <a:off x="2819328" y="2930702"/>
            <a:ext cx="3334147" cy="280283"/>
          </a:xfrm>
        </p:spPr>
        <p:txBody>
          <a:bodyPr>
            <a:normAutofit/>
          </a:bodyPr>
          <a:lstStyle>
            <a:lvl1pPr marL="0" indent="0" algn="ctr">
              <a:buNone/>
              <a:defRPr sz="1350">
                <a:solidFill>
                  <a:schemeClr val="bg1"/>
                </a:solidFill>
              </a:defRPr>
            </a:lvl1pPr>
          </a:lstStyle>
          <a:p>
            <a:pPr lvl="0"/>
            <a:r>
              <a:rPr lang="en-US" dirty="0" smtClean="0"/>
              <a:t>Presenter email address</a:t>
            </a:r>
            <a:endParaRPr lang="en-GB" dirty="0"/>
          </a:p>
        </p:txBody>
      </p:sp>
      <p:sp>
        <p:nvSpPr>
          <p:cNvPr id="10" name="TextBox 9"/>
          <p:cNvSpPr txBox="1"/>
          <p:nvPr userDrawn="1"/>
        </p:nvSpPr>
        <p:spPr>
          <a:xfrm>
            <a:off x="3054681" y="4137917"/>
            <a:ext cx="2837588" cy="553998"/>
          </a:xfrm>
          <a:prstGeom prst="rect">
            <a:avLst/>
          </a:prstGeom>
          <a:noFill/>
        </p:spPr>
        <p:txBody>
          <a:bodyPr wrap="square" rtlCol="0">
            <a:spAutoFit/>
          </a:bodyPr>
          <a:lstStyle/>
          <a:p>
            <a:pPr algn="ctr"/>
            <a:r>
              <a:rPr lang="en-GB" sz="750" kern="1200" dirty="0" smtClean="0">
                <a:solidFill>
                  <a:schemeClr val="bg1"/>
                </a:solidFill>
                <a:effectLst/>
                <a:latin typeface="+mn-lt"/>
                <a:ea typeface="+mn-ea"/>
                <a:cs typeface="+mn-cs"/>
              </a:rPr>
              <a:t>© members of the AARC Community and the AARC TREE consortium. </a:t>
            </a:r>
          </a:p>
          <a:p>
            <a:pPr marL="0" marR="0" indent="0" algn="ctr" defTabSz="685800" rtl="0" eaLnBrk="1" fontAlgn="auto" latinLnBrk="0" hangingPunct="1">
              <a:lnSpc>
                <a:spcPct val="100000"/>
              </a:lnSpc>
              <a:spcBef>
                <a:spcPts val="0"/>
              </a:spcBef>
              <a:spcAft>
                <a:spcPts val="0"/>
              </a:spcAft>
              <a:buClrTx/>
              <a:buSzTx/>
              <a:buFontTx/>
              <a:buNone/>
              <a:tabLst/>
              <a:defRPr/>
            </a:pPr>
            <a:r>
              <a:rPr lang="en-GB" sz="750" kern="1200" dirty="0" smtClean="0">
                <a:solidFill>
                  <a:schemeClr val="bg1"/>
                </a:solidFill>
                <a:effectLst/>
                <a:latin typeface="+mn-lt"/>
                <a:ea typeface="+mn-ea"/>
                <a:cs typeface="+mn-cs"/>
              </a:rPr>
              <a:t>The work leading to these results has received funding from the European Union </a:t>
            </a:r>
            <a:r>
              <a:rPr lang="en-GB" sz="750" kern="1200" baseline="0" dirty="0" smtClean="0">
                <a:solidFill>
                  <a:schemeClr val="bg1"/>
                </a:solidFill>
                <a:effectLst/>
                <a:latin typeface="+mn-lt"/>
                <a:ea typeface="+mn-ea"/>
                <a:cs typeface="+mn-cs"/>
              </a:rPr>
              <a:t>and other sources</a:t>
            </a:r>
            <a:r>
              <a:rPr lang="en-GB" sz="750" kern="1200" dirty="0" smtClean="0">
                <a:solidFill>
                  <a:schemeClr val="bg1"/>
                </a:solidFill>
                <a:effectLst/>
                <a:latin typeface="+mn-lt"/>
                <a:ea typeface="+mn-ea"/>
                <a:cs typeface="+mn-cs"/>
              </a:rPr>
              <a:t>.</a:t>
            </a:r>
            <a:endParaRPr lang="en-GB" sz="750" dirty="0">
              <a:solidFill>
                <a:schemeClr val="bg1"/>
              </a:solidFill>
            </a:endParaRPr>
          </a:p>
        </p:txBody>
      </p:sp>
      <p:sp>
        <p:nvSpPr>
          <p:cNvPr id="11" name="TextBox 10"/>
          <p:cNvSpPr txBox="1"/>
          <p:nvPr userDrawn="1"/>
        </p:nvSpPr>
        <p:spPr>
          <a:xfrm>
            <a:off x="3311242" y="3852121"/>
            <a:ext cx="2350323" cy="276999"/>
          </a:xfrm>
          <a:prstGeom prst="rect">
            <a:avLst/>
          </a:prstGeom>
          <a:noFill/>
        </p:spPr>
        <p:txBody>
          <a:bodyPr wrap="none" rtlCol="0">
            <a:spAutoFit/>
          </a:bodyPr>
          <a:lstStyle/>
          <a:p>
            <a:pPr algn="ctr"/>
            <a:r>
              <a:rPr lang="en-GB" sz="1200" b="1" dirty="0" smtClean="0">
                <a:solidFill>
                  <a:schemeClr val="bg1"/>
                </a:solidFill>
              </a:rPr>
              <a:t>https://aarc-community.org</a:t>
            </a:r>
            <a:endParaRPr lang="en-GB" sz="1200" b="1" dirty="0">
              <a:solidFill>
                <a:schemeClr val="bg1"/>
              </a:solidFill>
            </a:endParaRPr>
          </a:p>
        </p:txBody>
      </p:sp>
      <p:grpSp>
        <p:nvGrpSpPr>
          <p:cNvPr id="18" name="Group 17"/>
          <p:cNvGrpSpPr/>
          <p:nvPr userDrawn="1"/>
        </p:nvGrpSpPr>
        <p:grpSpPr>
          <a:xfrm>
            <a:off x="157656" y="4652163"/>
            <a:ext cx="6140923" cy="415498"/>
            <a:chOff x="210208" y="6202883"/>
            <a:chExt cx="8187897" cy="553997"/>
          </a:xfrm>
        </p:grpSpPr>
        <p:grpSp>
          <p:nvGrpSpPr>
            <p:cNvPr id="6" name="Group 5"/>
            <p:cNvGrpSpPr/>
            <p:nvPr userDrawn="1"/>
          </p:nvGrpSpPr>
          <p:grpSpPr>
            <a:xfrm>
              <a:off x="210208" y="6202883"/>
              <a:ext cx="8187897" cy="553997"/>
              <a:chOff x="210208" y="6202883"/>
              <a:chExt cx="8187897" cy="553997"/>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03506" y="6307040"/>
                <a:ext cx="894599" cy="315143"/>
              </a:xfrm>
              <a:prstGeom prst="rect">
                <a:avLst/>
              </a:prstGeom>
            </p:spPr>
          </p:pic>
          <p:sp>
            <p:nvSpPr>
              <p:cNvPr id="14" name="TextBox 13"/>
              <p:cNvSpPr txBox="1"/>
              <p:nvPr userDrawn="1"/>
            </p:nvSpPr>
            <p:spPr>
              <a:xfrm>
                <a:off x="2572532" y="6219399"/>
                <a:ext cx="5046588" cy="49244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FFFFFF"/>
                    </a:solidFill>
                    <a:effectLst/>
                    <a:uLnTx/>
                    <a:uFillTx/>
                    <a:latin typeface="Akkurat Std"/>
                    <a:sym typeface="Arial"/>
                  </a:rPr>
                  <a:t>Co-funded by the European Union. Views and opinions expressed are however those of the author(s) only and do not necessarily reflect those of the European Union. Neither the European Union nor the granting authority can be held responsible for them. </a:t>
                </a:r>
                <a:r>
                  <a:rPr kumimoji="0" lang="en-GB" sz="600" b="0" i="0" u="none" strike="noStrike" kern="1200" cap="none" spc="0" normalizeH="0" baseline="0" noProof="0" dirty="0" smtClean="0">
                    <a:ln>
                      <a:noFill/>
                    </a:ln>
                    <a:solidFill>
                      <a:srgbClr val="FFFFFF"/>
                    </a:solidFill>
                    <a:effectLst/>
                    <a:uLnTx/>
                    <a:uFillTx/>
                    <a:latin typeface="Akkurat Std"/>
                    <a:sym typeface="Arial"/>
                  </a:rPr>
                  <a:t>Grant Agreement No. 101131237 (AARC TREE).</a:t>
                </a:r>
                <a:endParaRPr kumimoji="0" lang="en-GB" sz="600" b="0" i="0" u="none" strike="noStrike" kern="0" cap="none" spc="0" normalizeH="0" baseline="0" noProof="0" dirty="0" smtClean="0">
                  <a:ln>
                    <a:noFill/>
                  </a:ln>
                  <a:solidFill>
                    <a:srgbClr val="FFFFFF"/>
                  </a:solidFill>
                  <a:effectLst/>
                  <a:uLnTx/>
                  <a:uFillTx/>
                  <a:latin typeface="Akkurat Std"/>
                  <a:sym typeface="Arial"/>
                </a:endParaRPr>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0208" y="6225258"/>
                <a:ext cx="704192" cy="478470"/>
              </a:xfrm>
              <a:prstGeom prst="rect">
                <a:avLst/>
              </a:prstGeom>
            </p:spPr>
          </p:pic>
          <p:sp>
            <p:nvSpPr>
              <p:cNvPr id="5" name="TextBox 4"/>
              <p:cNvSpPr txBox="1"/>
              <p:nvPr userDrawn="1"/>
            </p:nvSpPr>
            <p:spPr>
              <a:xfrm>
                <a:off x="932915" y="6202883"/>
                <a:ext cx="2253953" cy="553997"/>
              </a:xfrm>
              <a:prstGeom prst="rect">
                <a:avLst/>
              </a:prstGeom>
              <a:noFill/>
            </p:spPr>
            <p:txBody>
              <a:bodyPr wrap="square" rtlCol="0">
                <a:spAutoFit/>
              </a:bodyPr>
              <a:lstStyle/>
              <a:p>
                <a:r>
                  <a:rPr lang="en-US" sz="1050" b="1" dirty="0" smtClean="0">
                    <a:solidFill>
                      <a:schemeClr val="bg1">
                        <a:lumMod val="85000"/>
                      </a:schemeClr>
                    </a:solidFill>
                  </a:rPr>
                  <a:t>Co-funded by </a:t>
                </a:r>
                <a:br>
                  <a:rPr lang="en-US" sz="1050" b="1" dirty="0" smtClean="0">
                    <a:solidFill>
                      <a:schemeClr val="bg1">
                        <a:lumMod val="85000"/>
                      </a:schemeClr>
                    </a:solidFill>
                  </a:rPr>
                </a:br>
                <a:r>
                  <a:rPr lang="en-US" sz="1050" b="1" dirty="0" smtClean="0">
                    <a:solidFill>
                      <a:schemeClr val="bg1">
                        <a:lumMod val="85000"/>
                      </a:schemeClr>
                    </a:solidFill>
                  </a:rPr>
                  <a:t>the European Union</a:t>
                </a:r>
                <a:endParaRPr lang="en-GB" sz="1050" b="1" dirty="0">
                  <a:solidFill>
                    <a:schemeClr val="bg1">
                      <a:lumMod val="85000"/>
                    </a:schemeClr>
                  </a:solidFill>
                </a:endParaRPr>
              </a:p>
            </p:txBody>
          </p:sp>
        </p:grpSp>
        <p:cxnSp>
          <p:nvCxnSpPr>
            <p:cNvPr id="17" name="Straight Connector 16"/>
            <p:cNvCxnSpPr/>
            <p:nvPr userDrawn="1"/>
          </p:nvCxnSpPr>
          <p:spPr>
            <a:xfrm>
              <a:off x="2572532" y="6225258"/>
              <a:ext cx="0" cy="4639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47306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losing Slide non-EU">
    <p:spTree>
      <p:nvGrpSpPr>
        <p:cNvPr id="1" name=""/>
        <p:cNvGrpSpPr/>
        <p:nvPr/>
      </p:nvGrpSpPr>
      <p:grpSpPr>
        <a:xfrm>
          <a:off x="0" y="0"/>
          <a:ext cx="0" cy="0"/>
          <a:chOff x="0" y="0"/>
          <a:chExt cx="0" cy="0"/>
        </a:xfrm>
      </p:grpSpPr>
      <p:sp>
        <p:nvSpPr>
          <p:cNvPr id="4" name="Rectangle 3"/>
          <p:cNvSpPr/>
          <p:nvPr userDrawn="1"/>
        </p:nvSpPr>
        <p:spPr>
          <a:xfrm>
            <a:off x="-1" y="2"/>
            <a:ext cx="9144001" cy="51435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dirty="0"/>
          </a:p>
        </p:txBody>
      </p:sp>
      <p:pic>
        <p:nvPicPr>
          <p:cNvPr id="7" name="Picture 6"/>
          <p:cNvPicPr>
            <a:picLocks noChangeAspect="1"/>
          </p:cNvPicPr>
          <p:nvPr userDrawn="1"/>
        </p:nvPicPr>
        <p:blipFill rotWithShape="1">
          <a:blip r:embed="rId2"/>
          <a:srcRect b="30428"/>
          <a:stretch/>
        </p:blipFill>
        <p:spPr>
          <a:xfrm>
            <a:off x="3912801" y="3627819"/>
            <a:ext cx="1038989" cy="589250"/>
          </a:xfrm>
          <a:prstGeom prst="rect">
            <a:avLst/>
          </a:prstGeom>
        </p:spPr>
      </p:pic>
      <p:sp>
        <p:nvSpPr>
          <p:cNvPr id="8" name="TextBox 7"/>
          <p:cNvSpPr txBox="1"/>
          <p:nvPr userDrawn="1"/>
        </p:nvSpPr>
        <p:spPr>
          <a:xfrm>
            <a:off x="2879874" y="1796681"/>
            <a:ext cx="3219151" cy="1107996"/>
          </a:xfrm>
          <a:prstGeom prst="rect">
            <a:avLst/>
          </a:prstGeom>
          <a:noFill/>
        </p:spPr>
        <p:txBody>
          <a:bodyPr wrap="none" rtlCol="0">
            <a:spAutoFit/>
          </a:bodyPr>
          <a:lstStyle/>
          <a:p>
            <a:pPr algn="ctr"/>
            <a:r>
              <a:rPr lang="en-GB" sz="3300" dirty="0" smtClean="0">
                <a:solidFill>
                  <a:schemeClr val="bg1"/>
                </a:solidFill>
              </a:rPr>
              <a:t>Thank you</a:t>
            </a:r>
          </a:p>
          <a:p>
            <a:pPr algn="ctr"/>
            <a:r>
              <a:rPr lang="en-GB" sz="3300" dirty="0" smtClean="0">
                <a:solidFill>
                  <a:srgbClr val="F6791C"/>
                </a:solidFill>
              </a:rPr>
              <a:t>Any</a:t>
            </a:r>
            <a:r>
              <a:rPr lang="en-GB" sz="3300" baseline="0" dirty="0" smtClean="0">
                <a:solidFill>
                  <a:srgbClr val="F6791C"/>
                </a:solidFill>
              </a:rPr>
              <a:t> Questions?</a:t>
            </a:r>
            <a:endParaRPr lang="en-GB" sz="3300" dirty="0">
              <a:solidFill>
                <a:srgbClr val="F6791C"/>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2268" y="-37666"/>
            <a:ext cx="3296182" cy="5212918"/>
          </a:xfrm>
          <a:prstGeom prst="rect">
            <a:avLst/>
          </a:prstGeom>
        </p:spPr>
      </p:pic>
      <p:sp>
        <p:nvSpPr>
          <p:cNvPr id="25" name="Content Placeholder 24"/>
          <p:cNvSpPr>
            <a:spLocks noGrp="1"/>
          </p:cNvSpPr>
          <p:nvPr>
            <p:ph sz="quarter" idx="11" hasCustomPrompt="1"/>
          </p:nvPr>
        </p:nvSpPr>
        <p:spPr>
          <a:xfrm>
            <a:off x="2822375" y="3085156"/>
            <a:ext cx="3334147" cy="280283"/>
          </a:xfrm>
        </p:spPr>
        <p:txBody>
          <a:bodyPr>
            <a:normAutofit/>
          </a:bodyPr>
          <a:lstStyle>
            <a:lvl1pPr marL="0" indent="0" algn="ctr">
              <a:buNone/>
              <a:defRPr sz="1350">
                <a:solidFill>
                  <a:schemeClr val="bg1"/>
                </a:solidFill>
              </a:defRPr>
            </a:lvl1pPr>
          </a:lstStyle>
          <a:p>
            <a:pPr lvl="0"/>
            <a:r>
              <a:rPr lang="en-US" dirty="0" smtClean="0"/>
              <a:t>Presenter email address</a:t>
            </a:r>
            <a:endParaRPr lang="en-GB" dirty="0"/>
          </a:p>
        </p:txBody>
      </p:sp>
      <p:sp>
        <p:nvSpPr>
          <p:cNvPr id="10" name="TextBox 9"/>
          <p:cNvSpPr txBox="1"/>
          <p:nvPr userDrawn="1"/>
        </p:nvSpPr>
        <p:spPr>
          <a:xfrm>
            <a:off x="3892746" y="4716979"/>
            <a:ext cx="1162498" cy="161583"/>
          </a:xfrm>
          <a:prstGeom prst="rect">
            <a:avLst/>
          </a:prstGeom>
          <a:noFill/>
        </p:spPr>
        <p:txBody>
          <a:bodyPr wrap="none" rtlCol="0">
            <a:spAutoFit/>
          </a:bodyPr>
          <a:lstStyle/>
          <a:p>
            <a:pPr algn="ctr"/>
            <a:r>
              <a:rPr lang="en-GB" sz="450" kern="1200" dirty="0" smtClean="0">
                <a:solidFill>
                  <a:schemeClr val="bg1"/>
                </a:solidFill>
                <a:effectLst/>
                <a:latin typeface="+mn-lt"/>
                <a:ea typeface="+mn-ea"/>
                <a:cs typeface="+mn-cs"/>
              </a:rPr>
              <a:t>© members of the AARC Community.</a:t>
            </a:r>
          </a:p>
        </p:txBody>
      </p:sp>
      <p:sp>
        <p:nvSpPr>
          <p:cNvPr id="11" name="TextBox 10"/>
          <p:cNvSpPr txBox="1"/>
          <p:nvPr userDrawn="1"/>
        </p:nvSpPr>
        <p:spPr>
          <a:xfrm>
            <a:off x="3725232" y="4193370"/>
            <a:ext cx="1497526" cy="207749"/>
          </a:xfrm>
          <a:prstGeom prst="rect">
            <a:avLst/>
          </a:prstGeom>
          <a:noFill/>
        </p:spPr>
        <p:txBody>
          <a:bodyPr wrap="none" rtlCol="0">
            <a:spAutoFit/>
          </a:bodyPr>
          <a:lstStyle/>
          <a:p>
            <a:pPr algn="ctr"/>
            <a:r>
              <a:rPr lang="en-GB" sz="750" dirty="0" smtClean="0">
                <a:solidFill>
                  <a:schemeClr val="bg1"/>
                </a:solidFill>
              </a:rPr>
              <a:t>https://aarc-community.org</a:t>
            </a:r>
            <a:endParaRPr lang="en-GB" sz="750" dirty="0">
              <a:solidFill>
                <a:schemeClr val="bg1"/>
              </a:solidFill>
            </a:endParaRPr>
          </a:p>
        </p:txBody>
      </p:sp>
      <p:sp>
        <p:nvSpPr>
          <p:cNvPr id="3" name="Text Placeholder 2"/>
          <p:cNvSpPr>
            <a:spLocks noGrp="1"/>
          </p:cNvSpPr>
          <p:nvPr>
            <p:ph type="body" sz="quarter" idx="12" hasCustomPrompt="1"/>
          </p:nvPr>
        </p:nvSpPr>
        <p:spPr>
          <a:xfrm>
            <a:off x="2633662" y="4943475"/>
            <a:ext cx="3709988" cy="138793"/>
          </a:xfrm>
        </p:spPr>
        <p:txBody>
          <a:bodyPr>
            <a:normAutofit/>
          </a:bodyPr>
          <a:lstStyle>
            <a:lvl1pPr marL="0" indent="0">
              <a:buNone/>
              <a:defRPr sz="450" baseline="0">
                <a:solidFill>
                  <a:schemeClr val="bg1"/>
                </a:solidFill>
              </a:defRPr>
            </a:lvl1pPr>
          </a:lstStyle>
          <a:p>
            <a:pPr lvl="0"/>
            <a:r>
              <a:rPr lang="en-GB" dirty="0" smtClean="0"/>
              <a:t>Supporting projects and organisations: </a:t>
            </a:r>
            <a:endParaRPr lang="en-GB" dirty="0"/>
          </a:p>
        </p:txBody>
      </p:sp>
    </p:spTree>
    <p:extLst>
      <p:ext uri="{BB962C8B-B14F-4D97-AF65-F5344CB8AC3E}">
        <p14:creationId xmlns:p14="http://schemas.microsoft.com/office/powerpoint/2010/main" val="3405723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6" name="Title 1"/>
          <p:cNvSpPr>
            <a:spLocks noGrp="1"/>
          </p:cNvSpPr>
          <p:nvPr>
            <p:ph type="title"/>
          </p:nvPr>
        </p:nvSpPr>
        <p:spPr>
          <a:xfrm>
            <a:off x="3494418" y="3280613"/>
            <a:ext cx="5020932" cy="993775"/>
          </a:xfrm>
          <a:prstGeom prst="rect">
            <a:avLst/>
          </a:prstGeom>
        </p:spPr>
        <p:txBody>
          <a:bodyPr/>
          <a:lstStyle>
            <a:lvl1pPr>
              <a:defRPr sz="3600">
                <a:solidFill>
                  <a:srgbClr val="E3D88B"/>
                </a:solidFill>
              </a:defRPr>
            </a:lvl1pPr>
          </a:lstStyle>
          <a:p>
            <a:r>
              <a:rPr lang="en-US" smtClean="0"/>
              <a:t>Click to edit Master title style</a:t>
            </a:r>
            <a:endParaRPr lang="en-GB" dirty="0"/>
          </a:p>
        </p:txBody>
      </p:sp>
      <p:pic>
        <p:nvPicPr>
          <p:cNvPr id="10" name="NIKHEF_PATROON1.png" descr="NIKHEF_PATROON1.png"/>
          <p:cNvPicPr>
            <a:picLocks noChangeAspect="1"/>
          </p:cNvPicPr>
          <p:nvPr userDrawn="1"/>
        </p:nvPicPr>
        <p:blipFill rotWithShape="1">
          <a:blip r:embed="rId2">
            <a:extLst/>
          </a:blip>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63430625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53496516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95166948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38041690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pic>
        <p:nvPicPr>
          <p:cNvPr id="9" name="Picture 8"/>
          <p:cNvPicPr>
            <a:picLocks noChangeAspect="1"/>
          </p:cNvPicPr>
          <p:nvPr userDrawn="1"/>
        </p:nvPicPr>
        <p:blipFill>
          <a:blip r:embed="rId4" cstate="print">
            <a:duotone>
              <a:prstClr val="black"/>
              <a:srgbClr val="E3D88B">
                <a:tint val="45000"/>
                <a:satMod val="400000"/>
              </a:srgbClr>
            </a:duotone>
            <a:extLst>
              <a:ext uri="{28A0092B-C50C-407E-A947-70E740481C1C}">
                <a14:useLocalDpi xmlns:a14="http://schemas.microsoft.com/office/drawing/2010/main" val="0"/>
              </a:ext>
            </a:extLst>
          </a:blip>
          <a:stretch>
            <a:fillRect/>
          </a:stretch>
        </p:blipFill>
        <p:spPr>
          <a:xfrm>
            <a:off x="133069" y="1223532"/>
            <a:ext cx="2657839" cy="552551"/>
          </a:xfrm>
          <a:prstGeom prst="rect">
            <a:avLst/>
          </a:prstGeom>
        </p:spPr>
      </p:pic>
    </p:spTree>
    <p:extLst>
      <p:ext uri="{BB962C8B-B14F-4D97-AF65-F5344CB8AC3E}">
        <p14:creationId xmlns:p14="http://schemas.microsoft.com/office/powerpoint/2010/main" val="91619726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8049067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92134992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7418673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smtClean="0"/>
              <a:t>Click icon to add picture</a:t>
            </a:r>
            <a:endParaRP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59360138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pic>
        <p:nvPicPr>
          <p:cNvPr id="12" name="Picture 11"/>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21495841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73593689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0794267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smtClean="0"/>
              <a:t>Edit Master text styles</a:t>
            </a:r>
          </a:p>
        </p:txBody>
      </p:sp>
      <p:pic>
        <p:nvPicPr>
          <p:cNvPr id="4" name="Picture 3"/>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359" y="1181003"/>
            <a:ext cx="2614842" cy="543612"/>
          </a:xfrm>
          <a:prstGeom prst="rect">
            <a:avLst/>
          </a:prstGeom>
        </p:spPr>
      </p:pic>
    </p:spTree>
    <p:extLst>
      <p:ext uri="{BB962C8B-B14F-4D97-AF65-F5344CB8AC3E}">
        <p14:creationId xmlns:p14="http://schemas.microsoft.com/office/powerpoint/2010/main" val="366821770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08799815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55018528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6230684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241843706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6" name="Picture 1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ext slide DACS with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nchor="ctr"/>
          <a:lstStyle>
            <a:lvl1pPr>
              <a:defRPr sz="1100">
                <a:solidFill>
                  <a:schemeClr val="accent6">
                    <a:lumMod val="75000"/>
                  </a:schemeClr>
                </a:solidFill>
              </a:defRPr>
            </a:lvl1pPr>
          </a:lstStyle>
          <a:p>
            <a:r>
              <a:rPr lang="en-US" smtClean="0"/>
              <a:t>eduGAIN without edupain, please</a:t>
            </a:r>
            <a:endParaRPr lang="nl-NL" dirty="0"/>
          </a:p>
        </p:txBody>
      </p:sp>
      <p:sp>
        <p:nvSpPr>
          <p:cNvPr id="5" name="Slide Number Placeholder 4"/>
          <p:cNvSpPr>
            <a:spLocks noGrp="1"/>
          </p:cNvSpPr>
          <p:nvPr>
            <p:ph type="sldNum" sz="quarter" idx="12"/>
          </p:nvPr>
        </p:nvSpPr>
        <p:spPr/>
        <p:txBody>
          <a:bodyPr anchor="ctr"/>
          <a:lstStyle>
            <a:lvl1pPr>
              <a:defRPr sz="1100">
                <a:solidFill>
                  <a:schemeClr val="accent6">
                    <a:lumMod val="75000"/>
                  </a:schemeClr>
                </a:solidFill>
              </a:defRPr>
            </a:lvl1pPr>
          </a:lstStyle>
          <a:p>
            <a:fld id="{09B7AD4A-C94A-7B42-9E17-606C7F366C4B}" type="slidenum">
              <a:rPr lang="nl-NL" smtClean="0"/>
              <a:pPr/>
              <a:t>‹#›</a:t>
            </a:fld>
            <a:endParaRPr lang="nl-NL" dirty="0"/>
          </a:p>
        </p:txBody>
      </p:sp>
      <p:sp>
        <p:nvSpPr>
          <p:cNvPr id="7" name="Text Placeholder 6"/>
          <p:cNvSpPr>
            <a:spLocks noGrp="1"/>
          </p:cNvSpPr>
          <p:nvPr>
            <p:ph type="body" sz="quarter" idx="13"/>
          </p:nvPr>
        </p:nvSpPr>
        <p:spPr>
          <a:xfrm>
            <a:off x="360363" y="1066801"/>
            <a:ext cx="8326437" cy="31927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9" name="Text Placeholder 5"/>
          <p:cNvSpPr>
            <a:spLocks noGrp="1"/>
          </p:cNvSpPr>
          <p:nvPr>
            <p:ph type="body" sz="quarter" idx="14"/>
          </p:nvPr>
        </p:nvSpPr>
        <p:spPr>
          <a:xfrm>
            <a:off x="360363" y="4448686"/>
            <a:ext cx="8326437" cy="169351"/>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smtClean="0"/>
              <a:t>Edit Master text styles</a:t>
            </a:r>
          </a:p>
        </p:txBody>
      </p:sp>
    </p:spTree>
    <p:extLst>
      <p:ext uri="{BB962C8B-B14F-4D97-AF65-F5344CB8AC3E}">
        <p14:creationId xmlns:p14="http://schemas.microsoft.com/office/powerpoint/2010/main" val="248282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796611460"/>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nchor="ctr"/>
          <a:lstStyle>
            <a:lvl1pPr>
              <a:defRPr sz="1100">
                <a:solidFill>
                  <a:schemeClr val="accent6">
                    <a:lumMod val="75000"/>
                  </a:schemeClr>
                </a:solidFill>
              </a:defRPr>
            </a:lvl1pPr>
          </a:lstStyle>
          <a:p>
            <a:r>
              <a:rPr lang="en-US" smtClean="0"/>
              <a:t>eduGAIN without edupain, please</a:t>
            </a:r>
            <a:endParaRPr lang="nl-NL" dirty="0"/>
          </a:p>
        </p:txBody>
      </p:sp>
      <p:sp>
        <p:nvSpPr>
          <p:cNvPr id="5" name="Slide Number Placeholder 4"/>
          <p:cNvSpPr>
            <a:spLocks noGrp="1"/>
          </p:cNvSpPr>
          <p:nvPr>
            <p:ph type="sldNum" sz="quarter" idx="12"/>
          </p:nvPr>
        </p:nvSpPr>
        <p:spPr/>
        <p:txBody>
          <a:bodyPr anchor="ctr"/>
          <a:lstStyle>
            <a:lvl1pPr>
              <a:defRPr sz="1100">
                <a:solidFill>
                  <a:schemeClr val="accent6">
                    <a:lumMod val="75000"/>
                  </a:schemeClr>
                </a:solidFill>
              </a:defRPr>
            </a:lvl1pPr>
          </a:lstStyle>
          <a:p>
            <a:fld id="{09B7AD4A-C94A-7B42-9E17-606C7F366C4B}" type="slidenum">
              <a:rPr lang="nl-NL" smtClean="0"/>
              <a:pPr/>
              <a:t>‹#›</a:t>
            </a:fld>
            <a:endParaRPr lang="nl-NL" dirty="0"/>
          </a:p>
        </p:txBody>
      </p:sp>
      <p:sp>
        <p:nvSpPr>
          <p:cNvPr id="7" name="Text Placeholder 6"/>
          <p:cNvSpPr>
            <a:spLocks noGrp="1"/>
          </p:cNvSpPr>
          <p:nvPr>
            <p:ph type="body" sz="quarter" idx="13"/>
          </p:nvPr>
        </p:nvSpPr>
        <p:spPr>
          <a:xfrm>
            <a:off x="360363" y="1066800"/>
            <a:ext cx="8326437" cy="35274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Tree>
    <p:extLst>
      <p:ext uri="{BB962C8B-B14F-4D97-AF65-F5344CB8AC3E}">
        <p14:creationId xmlns:p14="http://schemas.microsoft.com/office/powerpoint/2010/main" val="1174256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Beeld Source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6" name="Text Placeholder 5"/>
          <p:cNvSpPr>
            <a:spLocks noGrp="1"/>
          </p:cNvSpPr>
          <p:nvPr>
            <p:ph type="body" sz="quarter" idx="14"/>
          </p:nvPr>
        </p:nvSpPr>
        <p:spPr>
          <a:xfrm>
            <a:off x="360363" y="4441067"/>
            <a:ext cx="8326437" cy="176970"/>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smtClean="0"/>
              <a:t>Edit Master text styles</a:t>
            </a:r>
          </a:p>
        </p:txBody>
      </p:sp>
      <p:sp>
        <p:nvSpPr>
          <p:cNvPr id="3" name="Date Placeholder 2"/>
          <p:cNvSpPr>
            <a:spLocks noGrp="1"/>
          </p:cNvSpPr>
          <p:nvPr>
            <p:ph type="dt" sz="half" idx="15"/>
          </p:nvPr>
        </p:nvSpPr>
        <p:spPr>
          <a:xfrm>
            <a:off x="3234468" y="4717659"/>
            <a:ext cx="914465" cy="301228"/>
          </a:xfrm>
        </p:spPr>
        <p:txBody>
          <a:bodyPr anchor="ctr"/>
          <a:lstStyle/>
          <a:p>
            <a:endParaRPr lang="nl-NL" dirty="0"/>
          </a:p>
        </p:txBody>
      </p:sp>
      <p:sp>
        <p:nvSpPr>
          <p:cNvPr id="9" name="Footer Placeholder 8"/>
          <p:cNvSpPr>
            <a:spLocks noGrp="1"/>
          </p:cNvSpPr>
          <p:nvPr>
            <p:ph type="ftr" sz="quarter" idx="16"/>
          </p:nvPr>
        </p:nvSpPr>
        <p:spPr>
          <a:xfrm>
            <a:off x="4273246" y="4717659"/>
            <a:ext cx="3977658" cy="301228"/>
          </a:xfrm>
        </p:spPr>
        <p:txBody>
          <a:bodyPr anchor="ctr"/>
          <a:lstStyle/>
          <a:p>
            <a:r>
              <a:rPr lang="en-US" smtClean="0"/>
              <a:t>eduGAIN without edupain, please</a:t>
            </a:r>
            <a:endParaRPr lang="nl-NL" dirty="0"/>
          </a:p>
        </p:txBody>
      </p:sp>
      <p:sp>
        <p:nvSpPr>
          <p:cNvPr id="11" name="Slide Number Placeholder 10"/>
          <p:cNvSpPr>
            <a:spLocks noGrp="1"/>
          </p:cNvSpPr>
          <p:nvPr>
            <p:ph type="sldNum" sz="quarter" idx="17"/>
          </p:nvPr>
        </p:nvSpPr>
        <p:spPr>
          <a:xfrm>
            <a:off x="8316142" y="4717488"/>
            <a:ext cx="370657" cy="301228"/>
          </a:xfrm>
        </p:spPr>
        <p:txBody>
          <a:bodyPr anchor="ct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1336355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1_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63404301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Tree>
    <p:extLst>
      <p:ext uri="{BB962C8B-B14F-4D97-AF65-F5344CB8AC3E}">
        <p14:creationId xmlns:p14="http://schemas.microsoft.com/office/powerpoint/2010/main" val="239418340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373272854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41142175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87801919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98874920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70975334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rIns="0"/>
          <a:lstStyle>
            <a:lvl1pPr>
              <a:defRPr sz="3600">
                <a:solidFill>
                  <a:srgbClr val="6F2575"/>
                </a:solidFill>
              </a:defRPr>
            </a:lvl1pPr>
          </a:lstStyle>
          <a:p>
            <a:r>
              <a:rPr lang="en-US" smtClean="0"/>
              <a:t>Click to edit Master title style</a:t>
            </a:r>
            <a:endParaRPr lang="en-GB" dirty="0"/>
          </a:p>
        </p:txBody>
      </p:sp>
      <p:sp>
        <p:nvSpPr>
          <p:cNvPr id="4" name="Footer Placeholder 3"/>
          <p:cNvSpPr>
            <a:spLocks noGrp="1"/>
          </p:cNvSpPr>
          <p:nvPr>
            <p:ph type="ftr" sz="quarter" idx="11"/>
          </p:nvPr>
        </p:nvSpPr>
        <p:spPr/>
        <p:txBody>
          <a:bodyPr/>
          <a:lstStyle/>
          <a:p>
            <a:r>
              <a:rPr lang="nl-NL" smtClean="0"/>
              <a:t>eduGAIN without edupain, please</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endParaRPr lang="en-US" dirty="0" smtClean="0"/>
          </a:p>
          <a:p>
            <a:pPr lvl="0"/>
            <a:r>
              <a:rPr lang="en-US" dirty="0" smtClean="0"/>
              <a:t>Edit Master text styles</a:t>
            </a:r>
          </a:p>
        </p:txBody>
      </p:sp>
    </p:spTree>
    <p:extLst>
      <p:ext uri="{BB962C8B-B14F-4D97-AF65-F5344CB8AC3E}">
        <p14:creationId xmlns:p14="http://schemas.microsoft.com/office/powerpoint/2010/main" val="19931834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1213933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solidFill>
                  <a:srgbClr val="E3D88B"/>
                </a:solidFill>
              </a:defRPr>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35596499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37451645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6" name="Title 1"/>
          <p:cNvSpPr>
            <a:spLocks noGrp="1"/>
          </p:cNvSpPr>
          <p:nvPr>
            <p:ph type="title"/>
          </p:nvPr>
        </p:nvSpPr>
        <p:spPr>
          <a:xfrm>
            <a:off x="3494418" y="3280613"/>
            <a:ext cx="5020932" cy="993775"/>
          </a:xfrm>
          <a:prstGeom prst="rect">
            <a:avLst/>
          </a:prstGeom>
        </p:spPr>
        <p:txBody>
          <a:bodyPr lIns="0" rIns="0"/>
          <a:lstStyle>
            <a:lvl1pPr>
              <a:defRPr sz="3600">
                <a:solidFill>
                  <a:srgbClr val="E3D88B"/>
                </a:solidFill>
              </a:defRPr>
            </a:lvl1pPr>
          </a:lstStyle>
          <a:p>
            <a:r>
              <a:rPr lang="en-US" dirty="0" smtClean="0"/>
              <a:t>Click to edit Master title style</a:t>
            </a:r>
            <a:endParaRPr lang="en-GB" dirty="0"/>
          </a:p>
        </p:txBody>
      </p:sp>
      <p:pic>
        <p:nvPicPr>
          <p:cNvPr id="10" name="NIKHEF_PATROON1.png" descr="NIKHEF_PATROON1.png"/>
          <p:cNvPicPr>
            <a:picLocks noChangeAspect="1"/>
          </p:cNvPicPr>
          <p:nvPr userDrawn="1"/>
        </p:nvPicPr>
        <p:blipFill rotWithShape="1">
          <a:blip r:embed="rId2">
            <a:extLst/>
          </a:blip>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endParaRPr lang="en-US" dirty="0" smtClean="0"/>
          </a:p>
          <a:p>
            <a:pPr lvl="0"/>
            <a:r>
              <a:rPr lang="en-US" dirty="0" smtClean="0"/>
              <a:t>Edit Master text styles</a:t>
            </a:r>
          </a:p>
        </p:txBody>
      </p:sp>
    </p:spTree>
    <p:extLst>
      <p:ext uri="{BB962C8B-B14F-4D97-AF65-F5344CB8AC3E}">
        <p14:creationId xmlns:p14="http://schemas.microsoft.com/office/powerpoint/2010/main" val="361866048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5328996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3362322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91690424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Tree>
    <p:extLst>
      <p:ext uri="{BB962C8B-B14F-4D97-AF65-F5344CB8AC3E}">
        <p14:creationId xmlns:p14="http://schemas.microsoft.com/office/powerpoint/2010/main" val="19948000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408160733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01593363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36791201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A2] Beeld + Tekst + Sourcelin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7"/>
            <a:ext cx="8669759" cy="3290776"/>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1100">
                <a:solidFill>
                  <a:srgbClr val="6F2575"/>
                </a:solidFill>
              </a:defRPr>
            </a:lvl1pPr>
          </a:lstStyle>
          <a:p>
            <a:pPr lvl="0"/>
            <a:r>
              <a:rPr lang="en-US" dirty="0" smtClean="0"/>
              <a:t>Edit Master text styles</a:t>
            </a:r>
          </a:p>
        </p:txBody>
      </p:sp>
    </p:spTree>
    <p:extLst>
      <p:ext uri="{BB962C8B-B14F-4D97-AF65-F5344CB8AC3E}">
        <p14:creationId xmlns:p14="http://schemas.microsoft.com/office/powerpoint/2010/main" val="279233798"/>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36133977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47868755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71617403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88216887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4519229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Tree>
    <p:extLst>
      <p:ext uri="{BB962C8B-B14F-4D97-AF65-F5344CB8AC3E}">
        <p14:creationId xmlns:p14="http://schemas.microsoft.com/office/powerpoint/2010/main" val="254972219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674123976"/>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409375615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14910222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69367002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91888323"/>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80404433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43517896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16887987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285158092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78194015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1665053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26878956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410483129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97151477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96104762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A2] Beeld + sourceline">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1100">
                <a:solidFill>
                  <a:srgbClr val="6F2575"/>
                </a:solidFill>
              </a:defRPr>
            </a:lvl1pPr>
          </a:lstStyle>
          <a:p>
            <a:pPr lvl="0"/>
            <a:r>
              <a:rPr lang="en-US" dirty="0" smtClean="0"/>
              <a:t>Edit Master text styles</a:t>
            </a:r>
          </a:p>
        </p:txBody>
      </p:sp>
    </p:spTree>
    <p:extLst>
      <p:ext uri="{BB962C8B-B14F-4D97-AF65-F5344CB8AC3E}">
        <p14:creationId xmlns:p14="http://schemas.microsoft.com/office/powerpoint/2010/main" val="1189638742"/>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92734112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69599690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62320200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205539118"/>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reserve="1">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500369490"/>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reserve="1">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extLst>
      <p:ext uri="{BB962C8B-B14F-4D97-AF65-F5344CB8AC3E}">
        <p14:creationId xmlns:p14="http://schemas.microsoft.com/office/powerpoint/2010/main" val="17886182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reserve="1">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163368925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reserve="1">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3541923566"/>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867364252"/>
      </p:ext>
    </p:extLst>
  </p:cSld>
  <p:clrMapOvr>
    <a:masterClrMapping/>
  </p:clrMapOvr>
  <p:transition spd="med"/>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31127073"/>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theme" Target="../theme/theme2.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image" Target="../media/image1.png"/><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12.emf"/><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theme" Target="../theme/theme3.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image" Target="../media/image14.png"/><Relationship Id="rId5" Type="http://schemas.openxmlformats.org/officeDocument/2006/relationships/slideLayout" Target="../slideLayouts/slideLayout107.xml"/><Relationship Id="rId10" Type="http://schemas.openxmlformats.org/officeDocument/2006/relationships/image" Target="../media/image13.png"/><Relationship Id="rId4" Type="http://schemas.openxmlformats.org/officeDocument/2006/relationships/slideLayout" Target="../slideLayouts/slideLayout10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image" Target="../media/image23.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image" Target="../media/image22.png"/><Relationship Id="rId2" Type="http://schemas.openxmlformats.org/officeDocument/2006/relationships/slideLayout" Target="../slideLayouts/slideLayout112.xml"/><Relationship Id="rId16" Type="http://schemas.openxmlformats.org/officeDocument/2006/relationships/theme" Target="../theme/theme5.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53">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pic>
        <p:nvPicPr>
          <p:cNvPr id="6" name="Picture 5"/>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730" r:id="rId2"/>
    <p:sldLayoutId id="2147483731" r:id="rId3"/>
    <p:sldLayoutId id="2147483732" r:id="rId4"/>
    <p:sldLayoutId id="2147483692" r:id="rId5"/>
    <p:sldLayoutId id="2147483735" r:id="rId6"/>
    <p:sldLayoutId id="2147483791" r:id="rId7"/>
    <p:sldLayoutId id="2147483736" r:id="rId8"/>
    <p:sldLayoutId id="2147483793" r:id="rId9"/>
    <p:sldLayoutId id="2147483734" r:id="rId10"/>
    <p:sldLayoutId id="2147483724" r:id="rId11"/>
    <p:sldLayoutId id="2147483733" r:id="rId12"/>
    <p:sldLayoutId id="2147483737" r:id="rId13"/>
    <p:sldLayoutId id="2147483708" r:id="rId14"/>
    <p:sldLayoutId id="2147483662" r:id="rId15"/>
    <p:sldLayoutId id="2147483701" r:id="rId16"/>
    <p:sldLayoutId id="2147483668" r:id="rId17"/>
    <p:sldLayoutId id="2147483660" r:id="rId18"/>
    <p:sldLayoutId id="2147483704" r:id="rId19"/>
    <p:sldLayoutId id="2147483705" r:id="rId20"/>
    <p:sldLayoutId id="2147483706" r:id="rId21"/>
    <p:sldLayoutId id="2147483707" r:id="rId22"/>
    <p:sldLayoutId id="2147483703" r:id="rId23"/>
    <p:sldLayoutId id="2147483661" r:id="rId24"/>
    <p:sldLayoutId id="2147483664" r:id="rId25"/>
    <p:sldLayoutId id="2147483667" r:id="rId26"/>
    <p:sldLayoutId id="2147483702" r:id="rId27"/>
    <p:sldLayoutId id="2147483697" r:id="rId28"/>
    <p:sldLayoutId id="2147483709" r:id="rId29"/>
    <p:sldLayoutId id="2147483674" r:id="rId30"/>
    <p:sldLayoutId id="2147483677" r:id="rId31"/>
    <p:sldLayoutId id="2147483698" r:id="rId32"/>
    <p:sldLayoutId id="2147483699" r:id="rId33"/>
    <p:sldLayoutId id="2147483710" r:id="rId34"/>
    <p:sldLayoutId id="2147483672" r:id="rId35"/>
    <p:sldLayoutId id="2147483675" r:id="rId36"/>
    <p:sldLayoutId id="2147483678" r:id="rId37"/>
    <p:sldLayoutId id="2147483681" r:id="rId38"/>
    <p:sldLayoutId id="2147483684" r:id="rId39"/>
    <p:sldLayoutId id="2147483673" r:id="rId40"/>
    <p:sldLayoutId id="2147483676" r:id="rId41"/>
    <p:sldLayoutId id="2147483679" r:id="rId42"/>
    <p:sldLayoutId id="2147483682" r:id="rId43"/>
    <p:sldLayoutId id="2147483685" r:id="rId44"/>
    <p:sldLayoutId id="2147483686" r:id="rId45"/>
    <p:sldLayoutId id="2147483688" r:id="rId46"/>
    <p:sldLayoutId id="2147483689" r:id="rId47"/>
    <p:sldLayoutId id="2147483690" r:id="rId48"/>
    <p:sldLayoutId id="2147483792" r:id="rId49"/>
    <p:sldLayoutId id="2147483794" r:id="rId50"/>
    <p:sldLayoutId id="2147483795" r:id="rId51"/>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8">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eduGAIN without edupain, please</a:t>
            </a:r>
            <a:endParaRPr lang="nl-NL" dirty="0"/>
          </a:p>
        </p:txBody>
      </p:sp>
    </p:spTree>
    <p:extLst>
      <p:ext uri="{BB962C8B-B14F-4D97-AF65-F5344CB8AC3E}">
        <p14:creationId xmlns:p14="http://schemas.microsoft.com/office/powerpoint/2010/main" val="311861364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hthoek"/>
          <p:cNvSpPr/>
          <p:nvPr/>
        </p:nvSpPr>
        <p:spPr>
          <a:xfrm>
            <a:off x="0" y="-6565"/>
            <a:ext cx="9152122" cy="704612"/>
          </a:xfrm>
          <a:prstGeom prst="rect">
            <a:avLst/>
          </a:prstGeom>
          <a:solidFill>
            <a:srgbClr val="6F2575"/>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4" name="Dianummer"/>
          <p:cNvSpPr txBox="1">
            <a:spLocks noGrp="1"/>
          </p:cNvSpPr>
          <p:nvPr>
            <p:ph type="sldNum" sz="quarter" idx="2"/>
          </p:nvPr>
        </p:nvSpPr>
        <p:spPr>
          <a:xfrm>
            <a:off x="8756160" y="4913264"/>
            <a:ext cx="346248" cy="317394"/>
          </a:xfrm>
          <a:prstGeom prst="rect">
            <a:avLst/>
          </a:prstGeom>
          <a:ln w="12700">
            <a:miter lim="400000"/>
          </a:ln>
        </p:spPr>
        <p:txBody>
          <a:bodyPr wrap="none" lIns="71437" tIns="71437" rIns="71437" bIns="71437">
            <a:spAutoFit/>
          </a:bodyPr>
          <a:lstStyle>
            <a:lvl1pPr algn="ctr" defTabSz="309563">
              <a:defRPr sz="1125" b="0" i="0">
                <a:uFill>
                  <a:solidFill>
                    <a:srgbClr val="000000"/>
                  </a:solidFill>
                </a:uFill>
                <a:latin typeface="Akkurat Std" panose="02000503000000000000" pitchFamily="2" charset="0"/>
                <a:ea typeface="+mn-ea"/>
                <a:cs typeface="+mn-cs"/>
                <a:sym typeface="Candara"/>
              </a:defRPr>
            </a:lvl1pPr>
          </a:lstStyle>
          <a:p>
            <a:fld id="{86CB4B4D-7CA3-9044-876B-883B54F8677D}" type="slidenum">
              <a:rPr lang="en-GB" smtClean="0"/>
              <a:pPr/>
              <a:t>‹#›</a:t>
            </a:fld>
            <a:endParaRPr lang="en-GB" dirty="0"/>
          </a:p>
        </p:txBody>
      </p:sp>
      <p:sp>
        <p:nvSpPr>
          <p:cNvPr id="5" name="Title Text"/>
          <p:cNvSpPr txBox="1">
            <a:spLocks noGrp="1"/>
          </p:cNvSpPr>
          <p:nvPr>
            <p:ph type="title"/>
          </p:nvPr>
        </p:nvSpPr>
        <p:spPr>
          <a:xfrm>
            <a:off x="1896894" y="54568"/>
            <a:ext cx="7159227" cy="58234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chorCtr="0"/>
          <a:lstStyle/>
          <a:p>
            <a:r>
              <a:rPr dirty="0"/>
              <a:t>Title Text</a:t>
            </a:r>
          </a:p>
        </p:txBody>
      </p:sp>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71450" rtl="0" fontAlgn="auto" latinLnBrk="0" hangingPunct="0">
              <a:lnSpc>
                <a:spcPct val="100000"/>
              </a:lnSpc>
              <a:spcBef>
                <a:spcPts val="0"/>
              </a:spcBef>
              <a:spcAft>
                <a:spcPts val="0"/>
              </a:spcAft>
              <a:buClrTx/>
              <a:buSzTx/>
              <a:buFontTx/>
              <a:buNone/>
              <a:tabLst/>
            </a:pPr>
            <a:r>
              <a:rPr kumimoji="0" lang="en-US" sz="1043" b="1" i="0" u="none" strike="noStrike" cap="none" spc="0" normalizeH="0" baseline="0" dirty="0" smtClean="0">
                <a:ln>
                  <a:noFill/>
                </a:ln>
                <a:solidFill>
                  <a:schemeClr val="bg1"/>
                </a:solidFill>
                <a:effectLst/>
                <a:uFillTx/>
                <a:latin typeface="Akkurat Std" charset="0"/>
                <a:ea typeface="Helvetica Neue"/>
                <a:cs typeface="Helvetica Neue"/>
                <a:sym typeface="Helvetica Neue"/>
              </a:rPr>
              <a:t>Event</a:t>
            </a:r>
            <a:endParaRPr kumimoji="0" lang="nl-NL" sz="1043" b="1" i="0" u="none" strike="noStrike" cap="none" spc="0" normalizeH="0" baseline="0" dirty="0">
              <a:ln>
                <a:noFill/>
              </a:ln>
              <a:solidFill>
                <a:schemeClr val="bg1"/>
              </a:solidFill>
              <a:effectLst/>
              <a:uFillTx/>
              <a:latin typeface="Akkurat Std" charset="0"/>
              <a:ea typeface="Helvetica Neue"/>
              <a:cs typeface="Helvetica Neue"/>
              <a:sym typeface="Helvetica Neue"/>
            </a:endParaRPr>
          </a:p>
        </p:txBody>
      </p:sp>
      <p:sp>
        <p:nvSpPr>
          <p:cNvPr id="7" name="Freeform 6"/>
          <p:cNvSpPr/>
          <p:nvPr userDrawn="1"/>
        </p:nvSpPr>
        <p:spPr>
          <a:xfrm>
            <a:off x="-3969" y="-7386"/>
            <a:ext cx="1647693" cy="706226"/>
          </a:xfrm>
          <a:custGeom>
            <a:avLst/>
            <a:gdLst>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5" fmla="*/ 4202349 w 4202349"/>
              <a:gd name="connsiteY5" fmla="*/ 58366 h 1926077"/>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14408 w 4143983"/>
              <a:gd name="connsiteY3" fmla="*/ 40285 h 1926077"/>
              <a:gd name="connsiteX0" fmla="*/ 4143983 w 4143983"/>
              <a:gd name="connsiteY0" fmla="*/ 0 h 1926077"/>
              <a:gd name="connsiteX1" fmla="*/ 3171217 w 4143983"/>
              <a:gd name="connsiteY1" fmla="*/ 1926077 h 1926077"/>
              <a:gd name="connsiteX2" fmla="*/ 0 w 4143983"/>
              <a:gd name="connsiteY2" fmla="*/ 1926077 h 1926077"/>
              <a:gd name="connsiteX3" fmla="*/ 489874 w 4143983"/>
              <a:gd name="connsiteY3" fmla="*/ 53498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7985 w 4147985"/>
              <a:gd name="connsiteY0" fmla="*/ 2242 h 1928319"/>
              <a:gd name="connsiteX1" fmla="*/ 3175219 w 4147985"/>
              <a:gd name="connsiteY1" fmla="*/ 1928319 h 1928319"/>
              <a:gd name="connsiteX2" fmla="*/ 4002 w 4147985"/>
              <a:gd name="connsiteY2" fmla="*/ 1928319 h 1928319"/>
              <a:gd name="connsiteX3" fmla="*/ 0 w 4147985"/>
              <a:gd name="connsiteY3" fmla="*/ 0 h 1928319"/>
              <a:gd name="connsiteX0" fmla="*/ 4153988 w 4153988"/>
              <a:gd name="connsiteY0" fmla="*/ 2242 h 1930489"/>
              <a:gd name="connsiteX1" fmla="*/ 3181222 w 4153988"/>
              <a:gd name="connsiteY1" fmla="*/ 1928319 h 1930489"/>
              <a:gd name="connsiteX2" fmla="*/ 0 w 4153988"/>
              <a:gd name="connsiteY2" fmla="*/ 1930489 h 1930489"/>
              <a:gd name="connsiteX3" fmla="*/ 6003 w 4153988"/>
              <a:gd name="connsiteY3" fmla="*/ 0 h 1930489"/>
            </a:gdLst>
            <a:ahLst/>
            <a:cxnLst>
              <a:cxn ang="0">
                <a:pos x="connsiteX0" y="connsiteY0"/>
              </a:cxn>
              <a:cxn ang="0">
                <a:pos x="connsiteX1" y="connsiteY1"/>
              </a:cxn>
              <a:cxn ang="0">
                <a:pos x="connsiteX2" y="connsiteY2"/>
              </a:cxn>
              <a:cxn ang="0">
                <a:pos x="connsiteX3" y="connsiteY3"/>
              </a:cxn>
            </a:cxnLst>
            <a:rect l="l" t="t" r="r" b="b"/>
            <a:pathLst>
              <a:path w="4153988" h="1930489">
                <a:moveTo>
                  <a:pt x="4153988" y="2242"/>
                </a:moveTo>
                <a:lnTo>
                  <a:pt x="3181222" y="1928319"/>
                </a:lnTo>
                <a:lnTo>
                  <a:pt x="0" y="1930489"/>
                </a:lnTo>
                <a:lnTo>
                  <a:pt x="6003" y="0"/>
                </a:lnTo>
              </a:path>
            </a:pathLst>
          </a:custGeom>
          <a:solidFill>
            <a:srgbClr val="E3D88A"/>
          </a:solidFill>
          <a:ln>
            <a:no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34290" tIns="17145" rIns="34290" bIns="17145" numCol="1" spcCol="38100" rtlCol="0" anchor="t">
            <a:noAutofit/>
          </a:bodyPr>
          <a:lstStyle/>
          <a:p>
            <a:pPr marL="0" marR="0" indent="0" algn="l" defTabSz="342900" rtl="0" fontAlgn="auto" latinLnBrk="1" hangingPunct="0">
              <a:lnSpc>
                <a:spcPct val="100000"/>
              </a:lnSpc>
              <a:spcBef>
                <a:spcPts val="0"/>
              </a:spcBef>
              <a:spcAft>
                <a:spcPts val="0"/>
              </a:spcAft>
              <a:buClrTx/>
              <a:buSzTx/>
              <a:buFontTx/>
              <a:buNone/>
              <a:tabLst/>
            </a:pPr>
            <a:endParaRPr kumimoji="0" lang="en-GB" sz="675" b="0" i="0" u="none" strike="noStrike" cap="none" spc="0" normalizeH="0" baseline="0">
              <a:ln>
                <a:noFill/>
              </a:ln>
              <a:solidFill>
                <a:srgbClr val="000000"/>
              </a:solidFill>
              <a:effectLst/>
              <a:uFillTx/>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9434" y="127607"/>
            <a:ext cx="1131580" cy="440166"/>
          </a:xfrm>
          <a:prstGeom prst="rect">
            <a:avLst/>
          </a:prstGeom>
        </p:spPr>
      </p:pic>
    </p:spTree>
    <p:extLst>
      <p:ext uri="{BB962C8B-B14F-4D97-AF65-F5344CB8AC3E}">
        <p14:creationId xmlns:p14="http://schemas.microsoft.com/office/powerpoint/2010/main" val="4749241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22" r:id="rId3"/>
    <p:sldLayoutId id="2147483723" r:id="rId4"/>
    <p:sldLayoutId id="2147483720" r:id="rId5"/>
  </p:sldLayoutIdLst>
  <p:transition spd="med"/>
  <p:timing>
    <p:tnLst>
      <p:par>
        <p:cTn id="1" dur="indefinite" restart="never" nodeType="tmRoot"/>
      </p:par>
    </p:tnLst>
  </p:timing>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171450" rtl="0" eaLnBrk="1" fontAlgn="auto" latinLnBrk="0" hangingPunct="0">
              <a:lnSpc>
                <a:spcPct val="100000"/>
              </a:lnSpc>
              <a:spcBef>
                <a:spcPts val="0"/>
              </a:spcBef>
              <a:spcAft>
                <a:spcPts val="0"/>
              </a:spcAft>
              <a:buClrTx/>
              <a:buSzTx/>
              <a:buFontTx/>
              <a:buNone/>
              <a:tabLst/>
              <a:defRPr/>
            </a:pPr>
            <a:r>
              <a:rPr kumimoji="0" lang="en-US" sz="1043" b="1" i="0" u="none" strike="noStrike" kern="0" cap="none" spc="0" normalizeH="0" baseline="0" noProof="0" dirty="0" smtClean="0">
                <a:ln>
                  <a:noFill/>
                </a:ln>
                <a:solidFill>
                  <a:srgbClr val="FFFFFF"/>
                </a:solidFill>
                <a:effectLst/>
                <a:uLnTx/>
                <a:uFillTx/>
                <a:latin typeface="Akkurat Std" charset="0"/>
                <a:ea typeface="Helvetica Neue"/>
                <a:cs typeface="Helvetica Neue"/>
                <a:sym typeface="Helvetica Neue"/>
              </a:rPr>
              <a:t>Event</a:t>
            </a:r>
            <a:endParaRPr kumimoji="0" lang="nl-NL" sz="1043" b="1" i="0" u="none" strike="noStrike" kern="0" cap="none" spc="0" normalizeH="0" baseline="0" noProof="0" dirty="0">
              <a:ln>
                <a:noFill/>
              </a:ln>
              <a:solidFill>
                <a:srgbClr val="FFFFFF"/>
              </a:solidFill>
              <a:effectLst/>
              <a:uLnTx/>
              <a:uFillTx/>
              <a:latin typeface="Akkurat Std" charset="0"/>
              <a:ea typeface="Helvetica Neue"/>
              <a:cs typeface="Helvetica Neue"/>
              <a:sym typeface="Helvetica Neue"/>
            </a:endParaRPr>
          </a:p>
        </p:txBody>
      </p:sp>
      <p:pic>
        <p:nvPicPr>
          <p:cNvPr id="9" name="Picture 8"/>
          <p:cNvPicPr>
            <a:picLocks noChangeAspect="1"/>
          </p:cNvPicPr>
          <p:nvPr userDrawn="1"/>
        </p:nvPicPr>
        <p:blipFill>
          <a:blip r:embed="rId10"/>
          <a:stretch>
            <a:fillRect/>
          </a:stretch>
        </p:blipFill>
        <p:spPr>
          <a:xfrm>
            <a:off x="-3791" y="1226905"/>
            <a:ext cx="6429375" cy="3448050"/>
          </a:xfrm>
          <a:prstGeom prst="rect">
            <a:avLst/>
          </a:prstGeom>
        </p:spPr>
      </p:pic>
      <p:sp>
        <p:nvSpPr>
          <p:cNvPr id="11"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2"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3" name="Rechthoek"/>
          <p:cNvSpPr/>
          <p:nvPr userDrawn="1"/>
        </p:nvSpPr>
        <p:spPr>
          <a:xfrm>
            <a:off x="-3791" y="4674995"/>
            <a:ext cx="9147791" cy="476250"/>
          </a:xfrm>
          <a:prstGeom prst="rect">
            <a:avLst/>
          </a:pr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5"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6"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grpSp>
        <p:nvGrpSpPr>
          <p:cNvPr id="17" name="Group 16"/>
          <p:cNvGrpSpPr/>
          <p:nvPr userDrawn="1"/>
        </p:nvGrpSpPr>
        <p:grpSpPr>
          <a:xfrm>
            <a:off x="5059546" y="3728204"/>
            <a:ext cx="3936975" cy="1105431"/>
            <a:chOff x="13257342" y="9941877"/>
            <a:chExt cx="10498600" cy="2947816"/>
          </a:xfrm>
        </p:grpSpPr>
        <p:sp>
          <p:nvSpPr>
            <p:cNvPr id="18" name="2011-2016…"/>
            <p:cNvSpPr txBox="1"/>
            <p:nvPr/>
          </p:nvSpPr>
          <p:spPr>
            <a:xfrm>
              <a:off x="13257342" y="9941877"/>
              <a:ext cx="10498600" cy="2947816"/>
            </a:xfrm>
            <a:prstGeom prst="rect">
              <a:avLst/>
            </a:prstGeom>
            <a:ln w="127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800" b="0" i="0" u="none" strike="noStrike" kern="0" cap="none" spc="0" normalizeH="0" baseline="0" noProof="0" dirty="0" smtClean="0">
                  <a:ln>
                    <a:noFill/>
                  </a:ln>
                  <a:solidFill>
                    <a:srgbClr val="FFFFFF"/>
                  </a:solidFill>
                  <a:effectLst/>
                  <a:uLnTx/>
                  <a:uFillTx/>
                  <a:latin typeface="Akkurat Std"/>
                  <a:sym typeface="Akkurat Std"/>
                </a:rPr>
                <a:t>David </a:t>
              </a:r>
              <a:r>
                <a:rPr kumimoji="0" lang="en-US" sz="1800" b="0" i="0" u="none" strike="noStrike" kern="0" cap="none" spc="0" normalizeH="0" baseline="0" noProof="0" dirty="0" err="1" smtClean="0">
                  <a:ln>
                    <a:noFill/>
                  </a:ln>
                  <a:solidFill>
                    <a:srgbClr val="FFFFFF"/>
                  </a:solidFill>
                  <a:effectLst/>
                  <a:uLnTx/>
                  <a:uFillTx/>
                  <a:latin typeface="Akkurat Std"/>
                  <a:sym typeface="Akkurat Std"/>
                </a:rPr>
                <a:t>Groep</a:t>
              </a:r>
              <a:endParaRPr kumimoji="0" lang="en-US" sz="1800" b="0" i="0" u="none" strike="noStrike" kern="0" cap="none" spc="0" normalizeH="0" baseline="0" noProof="0" dirty="0" smtClean="0">
                <a:ln>
                  <a:noFill/>
                </a:ln>
                <a:solidFill>
                  <a:srgbClr val="FFFFFF"/>
                </a:solidFill>
                <a:effectLst/>
                <a:uLnTx/>
                <a:uFillTx/>
                <a:latin typeface="Akkurat Std"/>
                <a:sym typeface="Akkurat Std"/>
              </a:endParaRP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smtClean="0">
                  <a:ln>
                    <a:noFill/>
                  </a:ln>
                  <a:solidFill>
                    <a:srgbClr val="6F2575"/>
                  </a:solidFill>
                  <a:effectLst/>
                  <a:uLnTx/>
                  <a:uFillTx/>
                  <a:latin typeface="Akkurat Std"/>
                  <a:sym typeface="Akkurat Std"/>
                </a:rPr>
                <a:t>davidg@nikhef.nl</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GB" sz="1300" b="0" i="0" u="none" strike="noStrike" kern="0" cap="none" spc="0" normalizeH="0" baseline="0" noProof="0" dirty="0">
                  <a:ln>
                    <a:noFill/>
                  </a:ln>
                  <a:solidFill>
                    <a:srgbClr val="6F2575"/>
                  </a:solidFill>
                  <a:effectLst/>
                  <a:uLnTx/>
                  <a:uFillTx/>
                  <a:latin typeface="Akkurat Std"/>
                  <a:sym typeface="Akkurat Std"/>
                </a:rPr>
                <a:t>https://www.nikhef.nl/~</a:t>
              </a:r>
              <a:r>
                <a:rPr kumimoji="0" lang="en-GB" sz="1300" b="0" i="0" u="none" strike="noStrike" kern="0" cap="none" spc="0" normalizeH="0" baseline="0" noProof="0" dirty="0" smtClean="0">
                  <a:ln>
                    <a:noFill/>
                  </a:ln>
                  <a:solidFill>
                    <a:srgbClr val="6F2575"/>
                  </a:solidFill>
                  <a:effectLst/>
                  <a:uLnTx/>
                  <a:uFillTx/>
                  <a:latin typeface="Akkurat Std"/>
                  <a:sym typeface="Akkurat Std"/>
                </a:rPr>
                <a:t>davidg/presentations/</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a:ln>
                    <a:noFill/>
                  </a:ln>
                  <a:solidFill>
                    <a:srgbClr val="6F2575"/>
                  </a:solidFill>
                  <a:effectLst/>
                  <a:uLnTx/>
                  <a:uFillTx/>
                  <a:latin typeface="Akkurat Std"/>
                  <a:sym typeface="Akkurat Std"/>
                </a:rPr>
                <a:t>https://orcid.org/0000-0003-1026-6606</a:t>
              </a:r>
              <a:endParaRPr kumimoji="0" sz="1300" b="0" i="0" u="none" strike="noStrike" kern="0" cap="none" spc="0" normalizeH="0" baseline="0" noProof="0" dirty="0">
                <a:ln>
                  <a:noFill/>
                </a:ln>
                <a:solidFill>
                  <a:srgbClr val="6F2575"/>
                </a:solidFill>
                <a:effectLst/>
                <a:uLnTx/>
                <a:uFillTx/>
                <a:latin typeface="Akkurat Std"/>
                <a:sym typeface="Akkurat Std"/>
              </a:endParaRPr>
            </a:p>
          </p:txBody>
        </p:sp>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59550" y="12056840"/>
              <a:ext cx="529432" cy="529432"/>
            </a:xfrm>
            <a:prstGeom prst="rect">
              <a:avLst/>
            </a:prstGeom>
          </p:spPr>
        </p:pic>
      </p:grpSp>
    </p:spTree>
    <p:extLst>
      <p:ext uri="{BB962C8B-B14F-4D97-AF65-F5344CB8AC3E}">
        <p14:creationId xmlns:p14="http://schemas.microsoft.com/office/powerpoint/2010/main" val="3337213973"/>
      </p:ext>
    </p:extLst>
  </p:cSld>
  <p:clrMap bg1="lt1" tx1="dk1" bg2="lt2" tx2="dk2" accent1="accent1" accent2="accent2" accent3="accent3" accent4="accent4" accent5="accent5" accent6="accent6" hlink="hlink" folHlink="folHlink"/>
  <p:sldLayoutIdLst>
    <p:sldLayoutId id="2147483712" r:id="rId1"/>
    <p:sldLayoutId id="2147483789" r:id="rId2"/>
    <p:sldLayoutId id="2147483727" r:id="rId3"/>
    <p:sldLayoutId id="2147483788" r:id="rId4"/>
    <p:sldLayoutId id="2147483739" r:id="rId5"/>
    <p:sldLayoutId id="2147483790" r:id="rId6"/>
    <p:sldLayoutId id="2147483729" r:id="rId7"/>
    <p:sldLayoutId id="2147483728" r:id="rId8"/>
  </p:sldLayoutIdLst>
  <p:transition spd="med"/>
  <p:timing>
    <p:tnLst>
      <p:par>
        <p:cTn id="1" dur="indefinite" restart="never" nodeType="tmRoot"/>
      </p:par>
    </p:tnLst>
  </p:timing>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201" y="152400"/>
            <a:ext cx="6780516" cy="695826"/>
          </a:xfrm>
          <a:prstGeom prst="rect">
            <a:avLst/>
          </a:prstGeom>
        </p:spPr>
        <p:txBody>
          <a:bodyPr vert="horz" lIns="91440" tIns="45720" rIns="91440" bIns="45720" rtlCol="0" anchor="ctr">
            <a:normAutofit/>
          </a:bodyPr>
          <a:lstStyle/>
          <a:p>
            <a:r>
              <a:rPr lang="en-US" dirty="0" smtClean="0"/>
              <a:t>Slide Title</a:t>
            </a:r>
            <a:br>
              <a:rPr lang="en-US" dirty="0" smtClean="0"/>
            </a:br>
            <a:r>
              <a:rPr lang="en-US" dirty="0" smtClean="0"/>
              <a:t>subtitle</a:t>
            </a:r>
            <a:endParaRPr lang="en-GB" dirty="0"/>
          </a:p>
        </p:txBody>
      </p:sp>
      <p:sp>
        <p:nvSpPr>
          <p:cNvPr id="3" name="Text Placeholder 2"/>
          <p:cNvSpPr>
            <a:spLocks noGrp="1"/>
          </p:cNvSpPr>
          <p:nvPr>
            <p:ph type="body" idx="1"/>
          </p:nvPr>
        </p:nvSpPr>
        <p:spPr>
          <a:xfrm>
            <a:off x="333377" y="1079500"/>
            <a:ext cx="8181975" cy="3553225"/>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8296359" y="4804515"/>
            <a:ext cx="555766" cy="206155"/>
          </a:xfrm>
          <a:prstGeom prst="rect">
            <a:avLst/>
          </a:prstGeom>
        </p:spPr>
        <p:txBody>
          <a:bodyPr vert="horz" lIns="91440" tIns="45720" rIns="91440" bIns="45720" rtlCol="0" anchor="ctr"/>
          <a:lstStyle>
            <a:lvl1pPr algn="r">
              <a:defRPr sz="506">
                <a:solidFill>
                  <a:schemeClr val="tx1">
                    <a:tint val="75000"/>
                  </a:schemeClr>
                </a:solidFill>
              </a:defRPr>
            </a:lvl1pPr>
          </a:lstStyle>
          <a:p>
            <a:fld id="{6F576E6A-F32A-4612-884C-86870357C6B4}" type="slidenum">
              <a:rPr lang="en-GB" smtClean="0"/>
              <a:pPr/>
              <a:t>‹#›</a:t>
            </a:fld>
            <a:endParaRPr lang="en-GB" dirty="0"/>
          </a:p>
        </p:txBody>
      </p:sp>
      <p:cxnSp>
        <p:nvCxnSpPr>
          <p:cNvPr id="13" name="Straight Connector 12"/>
          <p:cNvCxnSpPr/>
          <p:nvPr userDrawn="1"/>
        </p:nvCxnSpPr>
        <p:spPr>
          <a:xfrm>
            <a:off x="333377" y="4804515"/>
            <a:ext cx="8456062" cy="5422"/>
          </a:xfrm>
          <a:prstGeom prst="line">
            <a:avLst/>
          </a:prstGeom>
          <a:ln w="12700" cap="rnd">
            <a:solidFill>
              <a:srgbClr val="F57B2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190498" y="4869372"/>
            <a:ext cx="1363134" cy="178960"/>
          </a:xfrm>
          <a:prstGeom prst="rect">
            <a:avLst/>
          </a:prstGeom>
          <a:noFill/>
        </p:spPr>
        <p:txBody>
          <a:bodyPr wrap="square" rtlCol="0">
            <a:spAutoFit/>
          </a:bodyPr>
          <a:lstStyle/>
          <a:p>
            <a:pPr marL="0" marR="0" indent="0" algn="r" defTabSz="514350" rtl="0" eaLnBrk="1" fontAlgn="auto" latinLnBrk="0" hangingPunct="1">
              <a:lnSpc>
                <a:spcPct val="100000"/>
              </a:lnSpc>
              <a:spcBef>
                <a:spcPts val="0"/>
              </a:spcBef>
              <a:spcAft>
                <a:spcPts val="0"/>
              </a:spcAft>
              <a:buClrTx/>
              <a:buSzTx/>
              <a:buFontTx/>
              <a:buNone/>
              <a:tabLst/>
              <a:defRPr/>
            </a:pPr>
            <a:r>
              <a:rPr lang="en-GB" sz="563" baseline="0" dirty="0" smtClean="0">
                <a:solidFill>
                  <a:srgbClr val="003F5E"/>
                </a:solidFill>
              </a:rPr>
              <a:t>https://aarc-community.org</a:t>
            </a:r>
            <a:endParaRPr lang="en-GB" sz="563" dirty="0">
              <a:solidFill>
                <a:srgbClr val="003F5E"/>
              </a:solidFill>
            </a:endParaRPr>
          </a:p>
        </p:txBody>
      </p:sp>
      <p:cxnSp>
        <p:nvCxnSpPr>
          <p:cNvPr id="8" name="Straight Connector 7"/>
          <p:cNvCxnSpPr/>
          <p:nvPr userDrawn="1"/>
        </p:nvCxnSpPr>
        <p:spPr>
          <a:xfrm flipH="1">
            <a:off x="333378" y="918246"/>
            <a:ext cx="7705723" cy="2165"/>
          </a:xfrm>
          <a:prstGeom prst="line">
            <a:avLst/>
          </a:prstGeom>
          <a:ln w="12700">
            <a:solidFill>
              <a:srgbClr val="003959"/>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993612" y="107948"/>
            <a:ext cx="858513" cy="775682"/>
          </a:xfrm>
          <a:prstGeom prst="rect">
            <a:avLst/>
          </a:prstGeom>
        </p:spPr>
      </p:pic>
      <p:pic>
        <p:nvPicPr>
          <p:cNvPr id="22" name="Picture 2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1407" y="4845210"/>
            <a:ext cx="248849" cy="224839"/>
          </a:xfrm>
          <a:prstGeom prst="rect">
            <a:avLst/>
          </a:prstGeom>
        </p:spPr>
      </p:pic>
    </p:spTree>
    <p:extLst>
      <p:ext uri="{BB962C8B-B14F-4D97-AF65-F5344CB8AC3E}">
        <p14:creationId xmlns:p14="http://schemas.microsoft.com/office/powerpoint/2010/main" val="260218755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Lst>
  <p:hf hdr="0" ftr="0" dt="0"/>
  <p:txStyles>
    <p:titleStyle>
      <a:lvl1pPr algn="l" defTabSz="514350" rtl="0" eaLnBrk="1" latinLnBrk="0" hangingPunct="1">
        <a:lnSpc>
          <a:spcPct val="90000"/>
        </a:lnSpc>
        <a:spcBef>
          <a:spcPct val="0"/>
        </a:spcBef>
        <a:buNone/>
        <a:defRPr sz="1800" b="1" kern="1200">
          <a:solidFill>
            <a:srgbClr val="004361"/>
          </a:solidFill>
          <a:latin typeface="+mn-lt"/>
          <a:ea typeface="Verdana" panose="020B0604030504040204" pitchFamily="34" charset="0"/>
          <a:cs typeface="Verdana" panose="020B0604030504040204" pitchFamily="34" charset="0"/>
        </a:defRPr>
      </a:lvl1pPr>
    </p:titleStyle>
    <p:bodyStyle>
      <a:lvl1pPr marL="128588" indent="-128588" algn="l" defTabSz="514350" rtl="0" eaLnBrk="1" latinLnBrk="0" hangingPunct="1">
        <a:lnSpc>
          <a:spcPct val="100000"/>
        </a:lnSpc>
        <a:spcBef>
          <a:spcPts val="563"/>
        </a:spcBef>
        <a:spcAft>
          <a:spcPts val="225"/>
        </a:spcAft>
        <a:buFont typeface="Arial" panose="020B0604020202020204" pitchFamily="34" charset="0"/>
        <a:buChar char="•"/>
        <a:defRPr sz="1650" kern="1200">
          <a:solidFill>
            <a:srgbClr val="004360"/>
          </a:solidFill>
          <a:latin typeface="+mn-lt"/>
          <a:ea typeface="Verdana" panose="020B0604030504040204" pitchFamily="34" charset="0"/>
          <a:cs typeface="Verdana" panose="020B0604030504040204" pitchFamily="34" charset="0"/>
        </a:defRPr>
      </a:lvl1pPr>
      <a:lvl2pPr marL="385763" indent="-128588" algn="l" defTabSz="514350" rtl="0" eaLnBrk="1" latinLnBrk="0" hangingPunct="1">
        <a:lnSpc>
          <a:spcPct val="100000"/>
        </a:lnSpc>
        <a:spcBef>
          <a:spcPts val="281"/>
        </a:spcBef>
        <a:spcAft>
          <a:spcPts val="225"/>
        </a:spcAft>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642938" indent="-128588" algn="l" defTabSz="514350" rtl="0" eaLnBrk="1" latinLnBrk="0" hangingPunct="1">
        <a:lnSpc>
          <a:spcPct val="100000"/>
        </a:lnSpc>
        <a:spcBef>
          <a:spcPts val="281"/>
        </a:spcBef>
        <a:spcAft>
          <a:spcPts val="225"/>
        </a:spcAft>
        <a:buFont typeface="Arial" panose="020B0604020202020204" pitchFamily="34" charset="0"/>
        <a:buChar char="•"/>
        <a:defRPr sz="1350" kern="1200">
          <a:solidFill>
            <a:srgbClr val="003F5E"/>
          </a:solidFill>
          <a:latin typeface="+mn-lt"/>
          <a:ea typeface="Verdana" panose="020B0604030504040204" pitchFamily="34" charset="0"/>
          <a:cs typeface="Verdana" panose="020B0604030504040204" pitchFamily="34" charset="0"/>
        </a:defRPr>
      </a:lvl3pPr>
      <a:lvl4pPr marL="900113" indent="-128588" algn="l" defTabSz="514350" rtl="0" eaLnBrk="1" latinLnBrk="0" hangingPunct="1">
        <a:lnSpc>
          <a:spcPct val="100000"/>
        </a:lnSpc>
        <a:spcBef>
          <a:spcPts val="281"/>
        </a:spcBef>
        <a:spcAft>
          <a:spcPts val="225"/>
        </a:spcAft>
        <a:buFont typeface="Arial" panose="020B0604020202020204" pitchFamily="34" charset="0"/>
        <a:buChar char="•"/>
        <a:defRPr sz="1350" kern="1200">
          <a:solidFill>
            <a:srgbClr val="004360"/>
          </a:solidFill>
          <a:latin typeface="+mn-lt"/>
          <a:ea typeface="Verdana" panose="020B0604030504040204" pitchFamily="34" charset="0"/>
          <a:cs typeface="Verdana" panose="020B0604030504040204" pitchFamily="34" charset="0"/>
        </a:defRPr>
      </a:lvl4pPr>
      <a:lvl5pPr marL="1157288" indent="-128588" algn="l" defTabSz="514350" rtl="0" eaLnBrk="1" latinLnBrk="0" hangingPunct="1">
        <a:lnSpc>
          <a:spcPct val="100000"/>
        </a:lnSpc>
        <a:spcBef>
          <a:spcPts val="281"/>
        </a:spcBef>
        <a:spcAft>
          <a:spcPts val="225"/>
        </a:spcAft>
        <a:buFont typeface="Arial" panose="020B0604020202020204" pitchFamily="34" charset="0"/>
        <a:buChar char="•"/>
        <a:defRPr sz="1350" kern="1200">
          <a:solidFill>
            <a:srgbClr val="004360"/>
          </a:solidFill>
          <a:latin typeface="+mn-lt"/>
          <a:ea typeface="Verdana" panose="020B0604030504040204" pitchFamily="34" charset="0"/>
          <a:cs typeface="Verdana" panose="020B060403050404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hyperlink" Target="http://doi.org/10.2777/8702" TargetMode="Externa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 Id="rId5" Type="http://schemas.openxmlformats.org/officeDocument/2006/relationships/image" Target="../media/image74.jpe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1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gif"/></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9.jpeg"/><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12.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xml"/><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gi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9.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refeds.org/" TargetMode="External"/><Relationship Id="rId1" Type="http://schemas.openxmlformats.org/officeDocument/2006/relationships/slideLayout" Target="../slideLayouts/slideLayout7.xml"/><Relationship Id="rId4" Type="http://schemas.openxmlformats.org/officeDocument/2006/relationships/image" Target="../media/image5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smtClean="0"/>
              <a:t>David Groep,</a:t>
            </a:r>
          </a:p>
          <a:p>
            <a:r>
              <a:rPr lang="en-GB" dirty="0" smtClean="0"/>
              <a:t>Nikhef Jamboree,</a:t>
            </a:r>
            <a:br>
              <a:rPr lang="en-GB" dirty="0" smtClean="0"/>
            </a:br>
            <a:r>
              <a:rPr lang="en-GB" dirty="0" smtClean="0"/>
              <a:t>May 2024</a:t>
            </a:r>
            <a:endParaRPr lang="en-GB" dirty="0"/>
          </a:p>
        </p:txBody>
      </p:sp>
      <p:sp>
        <p:nvSpPr>
          <p:cNvPr id="2" name="Title 1"/>
          <p:cNvSpPr>
            <a:spLocks noGrp="1"/>
          </p:cNvSpPr>
          <p:nvPr>
            <p:ph type="title"/>
          </p:nvPr>
        </p:nvSpPr>
        <p:spPr/>
        <p:txBody>
          <a:bodyPr/>
          <a:lstStyle/>
          <a:p>
            <a:r>
              <a:rPr lang="en-GB" dirty="0" smtClean="0"/>
              <a:t>Can I have eduGAIN without pain, please?</a:t>
            </a:r>
            <a:endParaRPr lang="en-GB" dirty="0"/>
          </a:p>
        </p:txBody>
      </p:sp>
      <p:sp>
        <p:nvSpPr>
          <p:cNvPr id="4" name="Text Placeholder 3"/>
          <p:cNvSpPr>
            <a:spLocks noGrp="1"/>
          </p:cNvSpPr>
          <p:nvPr>
            <p:ph type="body" sz="quarter" idx="14"/>
          </p:nvPr>
        </p:nvSpPr>
        <p:spPr/>
        <p:txBody>
          <a:bodyPr/>
          <a:lstStyle/>
          <a:p>
            <a:r>
              <a:rPr lang="en-GB" dirty="0" smtClean="0"/>
              <a:t>Trust and Identity – the AARC way</a:t>
            </a:r>
            <a:endParaRPr lang="en-GB" dirty="0"/>
          </a:p>
        </p:txBody>
      </p:sp>
    </p:spTree>
    <p:extLst>
      <p:ext uri="{BB962C8B-B14F-4D97-AF65-F5344CB8AC3E}">
        <p14:creationId xmlns:p14="http://schemas.microsoft.com/office/powerpoint/2010/main" val="24759241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09B7AD4A-C94A-7B42-9E17-606C7F366C4B}" type="slidenum">
              <a:rPr lang="nl-NL" smtClean="0"/>
              <a:pPr/>
              <a:t>10</a:t>
            </a:fld>
            <a:endParaRPr lang="nl-NL" dirty="0"/>
          </a:p>
        </p:txBody>
      </p:sp>
      <p:sp>
        <p:nvSpPr>
          <p:cNvPr id="3" name="Footer Placeholder 2"/>
          <p:cNvSpPr>
            <a:spLocks noGrp="1"/>
          </p:cNvSpPr>
          <p:nvPr>
            <p:ph type="ftr" sz="quarter" idx="3"/>
          </p:nvPr>
        </p:nvSpPr>
        <p:spPr/>
        <p:txBody>
          <a:bodyPr/>
          <a:lstStyle/>
          <a:p>
            <a:r>
              <a:rPr lang="en-US" smtClean="0"/>
              <a:t>eduGAIN without edupain, please</a:t>
            </a:r>
            <a:endParaRPr lang="nl-NL" dirty="0"/>
          </a:p>
        </p:txBody>
      </p:sp>
      <p:sp>
        <p:nvSpPr>
          <p:cNvPr id="2" name="Text Placeholder 1"/>
          <p:cNvSpPr>
            <a:spLocks noGrp="1"/>
          </p:cNvSpPr>
          <p:nvPr>
            <p:ph type="body" sz="quarter" idx="15"/>
          </p:nvPr>
        </p:nvSpPr>
        <p:spPr/>
        <p:txBody>
          <a:bodyPr/>
          <a:lstStyle/>
          <a:p>
            <a:r>
              <a:rPr lang="en-US" smtClean="0"/>
              <a:t>Under the hood, this is a (signed) XML document</a:t>
            </a:r>
            <a:endParaRPr lang="en-GB"/>
          </a:p>
        </p:txBody>
      </p:sp>
      <p:sp>
        <p:nvSpPr>
          <p:cNvPr id="5" name="Text Placeholder 4"/>
          <p:cNvSpPr>
            <a:spLocks noGrp="1"/>
          </p:cNvSpPr>
          <p:nvPr>
            <p:ph type="body" sz="quarter" idx="16"/>
          </p:nvPr>
        </p:nvSpPr>
        <p:spPr>
          <a:xfrm>
            <a:off x="238125" y="4004441"/>
            <a:ext cx="8667750" cy="504140"/>
          </a:xfrm>
        </p:spPr>
        <p:txBody>
          <a:bodyPr/>
          <a:lstStyle/>
          <a:p>
            <a:r>
              <a:rPr lang="en-GB" sz="1050" dirty="0" smtClean="0"/>
              <a:t>Nikhef SSO</a:t>
            </a:r>
          </a:p>
          <a:p>
            <a:r>
              <a:rPr lang="en-GB" sz="1050" dirty="0" smtClean="0"/>
              <a:t>Try the </a:t>
            </a:r>
            <a:r>
              <a:rPr lang="en-GB" sz="1050" b="1" dirty="0" smtClean="0"/>
              <a:t>SAML-tracer for Firefox</a:t>
            </a:r>
            <a:r>
              <a:rPr lang="en-GB" sz="1050" dirty="0" smtClean="0"/>
              <a:t> by Jaime, Thijs </a:t>
            </a:r>
            <a:r>
              <a:rPr lang="en-GB" sz="1050" dirty="0"/>
              <a:t>and Jan:</a:t>
            </a:r>
            <a:br>
              <a:rPr lang="en-GB" sz="1050" dirty="0"/>
            </a:br>
            <a:r>
              <a:rPr lang="en-GB" sz="1050" dirty="0"/>
              <a:t>https://addons.mozilla.org/en-US/firefox/addon/saml-tracer</a:t>
            </a:r>
            <a:r>
              <a:rPr lang="en-GB" sz="1050" dirty="0" smtClean="0"/>
              <a:t>/</a:t>
            </a:r>
            <a:endParaRPr lang="en-GB" sz="1050" dirty="0"/>
          </a:p>
        </p:txBody>
      </p:sp>
      <p:sp>
        <p:nvSpPr>
          <p:cNvPr id="9" name="Text Placeholder 8"/>
          <p:cNvSpPr>
            <a:spLocks noGrp="1"/>
          </p:cNvSpPr>
          <p:nvPr>
            <p:ph type="body" sz="quarter" idx="4294967295"/>
          </p:nvPr>
        </p:nvSpPr>
        <p:spPr>
          <a:xfrm>
            <a:off x="238125" y="982108"/>
            <a:ext cx="8420100" cy="2620963"/>
          </a:xfrm>
          <a:ln>
            <a:solidFill>
              <a:srgbClr val="001A3B"/>
            </a:solidFill>
          </a:ln>
        </p:spPr>
        <p:txBody>
          <a:bodyPr/>
          <a:lstStyle/>
          <a:p>
            <a:pPr marL="0" indent="0">
              <a:buNone/>
            </a:pPr>
            <a:r>
              <a:rPr lang="en-GB" sz="800" b="1" dirty="0" smtClean="0">
                <a:latin typeface="Courier" pitchFamily="49" charset="0"/>
              </a:rPr>
              <a:t> &lt;</a:t>
            </a:r>
            <a:r>
              <a:rPr lang="en-GB" sz="800" b="1" dirty="0" err="1" smtClean="0">
                <a:latin typeface="Courier" pitchFamily="49" charset="0"/>
              </a:rPr>
              <a:t>saml:Subject</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smtClean="0">
                <a:latin typeface="Courier" pitchFamily="49" charset="0"/>
              </a:rPr>
              <a:t>saml:NameID</a:t>
            </a:r>
            <a:r>
              <a:rPr lang="en-GB" sz="800" b="1" dirty="0" smtClean="0">
                <a:latin typeface="Courier" pitchFamily="49" charset="0"/>
              </a:rPr>
              <a:t> Format="urn:oasis:names:tc:SAML:2.0:nameid-format:persistent"&gt;</a:t>
            </a:r>
            <a:r>
              <a:rPr lang="en-GB" sz="800" b="1" dirty="0" err="1" smtClean="0">
                <a:latin typeface="Courier" pitchFamily="49" charset="0"/>
              </a:rPr>
              <a:t>xxxxxxxxxxxxxxxxxxxxxxxxxxxxxxxxxxxxxxxx</a:t>
            </a:r>
            <a:r>
              <a:rPr lang="en-GB" sz="800" b="1" dirty="0" smtClean="0">
                <a:latin typeface="Courier" pitchFamily="49" charset="0"/>
              </a:rPr>
              <a:t>&lt;/</a:t>
            </a:r>
            <a:r>
              <a:rPr lang="en-GB" sz="800" b="1" dirty="0" err="1" smtClean="0">
                <a:latin typeface="Courier" pitchFamily="49" charset="0"/>
              </a:rPr>
              <a:t>saml:NameID</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smtClean="0">
                <a:latin typeface="Courier" pitchFamily="49" charset="0"/>
              </a:rPr>
              <a:t>saml:SubjectConfirmation</a:t>
            </a:r>
            <a:r>
              <a:rPr lang="en-GB" sz="800" b="1" dirty="0" smtClean="0">
                <a:latin typeface="Courier" pitchFamily="49" charset="0"/>
              </a:rPr>
              <a:t> Method="urn:oasis:names:tc:SAML:2.0:cm:bearer"&gt;</a:t>
            </a:r>
          </a:p>
          <a:p>
            <a:pPr marL="0" indent="0">
              <a:buNone/>
            </a:pPr>
            <a:r>
              <a:rPr lang="en-GB" sz="800" b="1" dirty="0" smtClean="0">
                <a:latin typeface="Courier" pitchFamily="49" charset="0"/>
              </a:rPr>
              <a:t>        &lt;</a:t>
            </a:r>
            <a:r>
              <a:rPr lang="en-GB" sz="800" b="1" dirty="0" err="1" smtClean="0">
                <a:latin typeface="Courier" pitchFamily="49" charset="0"/>
              </a:rPr>
              <a:t>saml:SubjectConfirmationData</a:t>
            </a:r>
            <a:r>
              <a:rPr lang="en-GB" sz="800" b="1" dirty="0" smtClean="0">
                <a:latin typeface="Courier" pitchFamily="49" charset="0"/>
              </a:rPr>
              <a:t> </a:t>
            </a:r>
            <a:r>
              <a:rPr lang="en-GB" sz="800" b="1" dirty="0" err="1" smtClean="0">
                <a:latin typeface="Courier" pitchFamily="49" charset="0"/>
              </a:rPr>
              <a:t>NotOnOrAfter</a:t>
            </a:r>
            <a:r>
              <a:rPr lang="en-GB" sz="800" b="1" dirty="0" smtClean="0">
                <a:latin typeface="Courier" pitchFamily="49" charset="0"/>
              </a:rPr>
              <a:t>="2022-10-21T18:16:40Z"</a:t>
            </a:r>
          </a:p>
          <a:p>
            <a:pPr marL="0" indent="0">
              <a:buNone/>
            </a:pPr>
            <a:r>
              <a:rPr lang="en-GB" sz="800" b="1" dirty="0" smtClean="0">
                <a:latin typeface="Courier" pitchFamily="49" charset="0"/>
              </a:rPr>
              <a:t>          Recipient="https://attribute-viewer.aai.switch.ch/</a:t>
            </a:r>
            <a:r>
              <a:rPr lang="en-GB" sz="800" b="1" dirty="0" err="1" smtClean="0">
                <a:latin typeface="Courier" pitchFamily="49" charset="0"/>
              </a:rPr>
              <a:t>Shibboleth.sso</a:t>
            </a:r>
            <a:r>
              <a:rPr lang="en-GB" sz="800" b="1" dirty="0" smtClean="0">
                <a:latin typeface="Courier" pitchFamily="49" charset="0"/>
              </a:rPr>
              <a:t>/SAML2/POST"</a:t>
            </a:r>
          </a:p>
          <a:p>
            <a:pPr marL="0" indent="0">
              <a:buNone/>
            </a:pPr>
            <a:r>
              <a:rPr lang="en-GB" sz="800" b="1" dirty="0" smtClean="0">
                <a:latin typeface="Courier" pitchFamily="49" charset="0"/>
              </a:rPr>
              <a:t>          </a:t>
            </a:r>
            <a:r>
              <a:rPr lang="en-GB" sz="800" b="1" dirty="0" err="1" smtClean="0">
                <a:latin typeface="Courier" pitchFamily="49" charset="0"/>
              </a:rPr>
              <a:t>InResponseTo</a:t>
            </a:r>
            <a:r>
              <a:rPr lang="en-GB" sz="800" b="1" dirty="0" smtClean="0">
                <a:latin typeface="Courier" pitchFamily="49" charset="0"/>
              </a:rPr>
              <a:t>="_64c10a60c382bdaeb328653d9d25951c" /&gt;&lt;/</a:t>
            </a:r>
            <a:r>
              <a:rPr lang="en-GB" sz="800" b="1" dirty="0" err="1" smtClean="0">
                <a:latin typeface="Courier" pitchFamily="49" charset="0"/>
              </a:rPr>
              <a:t>saml:SubjectConfirmation</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smtClean="0">
                <a:latin typeface="Courier" pitchFamily="49" charset="0"/>
              </a:rPr>
              <a:t>saml:Subject</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smtClean="0">
                <a:latin typeface="Courier" pitchFamily="49" charset="0"/>
              </a:rPr>
              <a:t>saml:Conditions</a:t>
            </a:r>
            <a:r>
              <a:rPr lang="en-GB" sz="800" b="1" dirty="0" smtClean="0">
                <a:latin typeface="Courier" pitchFamily="49" charset="0"/>
              </a:rPr>
              <a:t> </a:t>
            </a:r>
            <a:r>
              <a:rPr lang="en-GB" sz="800" b="1" dirty="0" err="1" smtClean="0">
                <a:latin typeface="Courier" pitchFamily="49" charset="0"/>
              </a:rPr>
              <a:t>NotBefore</a:t>
            </a:r>
            <a:r>
              <a:rPr lang="en-GB" sz="800" b="1" dirty="0" smtClean="0">
                <a:latin typeface="Courier" pitchFamily="49" charset="0"/>
              </a:rPr>
              <a:t>="2022-10-21T18:11:39Z"</a:t>
            </a:r>
          </a:p>
          <a:p>
            <a:pPr marL="0" indent="0">
              <a:buNone/>
            </a:pPr>
            <a:r>
              <a:rPr lang="en-GB" sz="800" b="1" dirty="0" smtClean="0">
                <a:latin typeface="Courier" pitchFamily="49" charset="0"/>
              </a:rPr>
              <a:t>                     </a:t>
            </a:r>
            <a:r>
              <a:rPr lang="en-GB" sz="800" b="1" dirty="0" err="1" smtClean="0">
                <a:latin typeface="Courier" pitchFamily="49" charset="0"/>
              </a:rPr>
              <a:t>NotOnOrAfter</a:t>
            </a:r>
            <a:r>
              <a:rPr lang="en-GB" sz="800" b="1" dirty="0" smtClean="0">
                <a:latin typeface="Courier" pitchFamily="49" charset="0"/>
              </a:rPr>
              <a:t>="2022-10-21T18:16:40Z"&gt;</a:t>
            </a:r>
          </a:p>
          <a:p>
            <a:pPr marL="0" indent="0">
              <a:buNone/>
            </a:pPr>
            <a:r>
              <a:rPr lang="en-GB" sz="800" b="1" dirty="0" smtClean="0">
                <a:latin typeface="Courier" pitchFamily="49" charset="0"/>
              </a:rPr>
              <a:t>      &lt;</a:t>
            </a:r>
            <a:r>
              <a:rPr lang="en-GB" sz="800" b="1" dirty="0" err="1" smtClean="0">
                <a:latin typeface="Courier" pitchFamily="49" charset="0"/>
              </a:rPr>
              <a:t>saml:AudienceRestriction</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smtClean="0">
                <a:latin typeface="Courier" pitchFamily="49" charset="0"/>
              </a:rPr>
              <a:t>saml:Audience</a:t>
            </a:r>
            <a:r>
              <a:rPr lang="en-GB" sz="800" b="1" dirty="0" smtClean="0">
                <a:latin typeface="Courier" pitchFamily="49" charset="0"/>
              </a:rPr>
              <a:t>&gt;https://attribute-viewer.aai.switch.ch/shibboleth&lt;/saml:Audience&gt;</a:t>
            </a:r>
          </a:p>
          <a:p>
            <a:pPr marL="0" indent="0">
              <a:buNone/>
            </a:pPr>
            <a:r>
              <a:rPr lang="en-GB" sz="800" b="1" dirty="0" smtClean="0">
                <a:latin typeface="Courier" pitchFamily="49" charset="0"/>
              </a:rPr>
              <a:t>      &lt;/</a:t>
            </a:r>
            <a:r>
              <a:rPr lang="en-GB" sz="800" b="1" dirty="0" err="1" smtClean="0">
                <a:latin typeface="Courier" pitchFamily="49" charset="0"/>
              </a:rPr>
              <a:t>saml:AudienceRestriction</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smtClean="0">
                <a:latin typeface="Courier" pitchFamily="49" charset="0"/>
              </a:rPr>
              <a:t>saml:Conditions</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smtClean="0">
                <a:latin typeface="Courier" pitchFamily="49" charset="0"/>
              </a:rPr>
              <a:t>saml:AuthnStatement</a:t>
            </a:r>
            <a:r>
              <a:rPr lang="en-GB" sz="800" b="1" dirty="0" smtClean="0">
                <a:latin typeface="Courier" pitchFamily="49" charset="0"/>
              </a:rPr>
              <a:t> </a:t>
            </a:r>
            <a:r>
              <a:rPr lang="en-GB" sz="800" b="1" dirty="0" err="1" smtClean="0">
                <a:latin typeface="Courier" pitchFamily="49" charset="0"/>
              </a:rPr>
              <a:t>AuthnInstant</a:t>
            </a:r>
            <a:r>
              <a:rPr lang="en-GB" sz="800" b="1" dirty="0" smtClean="0">
                <a:latin typeface="Courier" pitchFamily="49" charset="0"/>
              </a:rPr>
              <a:t>="2022-10-21T17:33:29Z"</a:t>
            </a:r>
          </a:p>
          <a:p>
            <a:pPr marL="0" indent="0">
              <a:buNone/>
            </a:pPr>
            <a:r>
              <a:rPr lang="en-GB" sz="800" b="1" dirty="0" smtClean="0">
                <a:latin typeface="Courier" pitchFamily="49" charset="0"/>
              </a:rPr>
              <a:t>                         </a:t>
            </a:r>
            <a:r>
              <a:rPr lang="en-GB" sz="800" b="1" dirty="0" err="1" smtClean="0">
                <a:latin typeface="Courier" pitchFamily="49" charset="0"/>
              </a:rPr>
              <a:t>SessionNotOnOrAfter</a:t>
            </a:r>
            <a:r>
              <a:rPr lang="en-GB" sz="800" b="1" dirty="0" smtClean="0">
                <a:latin typeface="Courier" pitchFamily="49" charset="0"/>
              </a:rPr>
              <a:t>="2022-10-22T02:33:29Z"</a:t>
            </a:r>
          </a:p>
          <a:p>
            <a:pPr marL="0" indent="0">
              <a:buNone/>
            </a:pPr>
            <a:r>
              <a:rPr lang="en-GB" sz="800" b="1" dirty="0" smtClean="0">
                <a:latin typeface="Courier" pitchFamily="49" charset="0"/>
              </a:rPr>
              <a:t>                         </a:t>
            </a:r>
            <a:r>
              <a:rPr lang="en-GB" sz="800" b="1" dirty="0" err="1" smtClean="0">
                <a:latin typeface="Courier" pitchFamily="49" charset="0"/>
              </a:rPr>
              <a:t>SessionIndex</a:t>
            </a:r>
            <a:r>
              <a:rPr lang="en-GB" sz="800" b="1" dirty="0" smtClean="0">
                <a:latin typeface="Courier" pitchFamily="49" charset="0"/>
              </a:rPr>
              <a:t>="_90f745f18f712b6a567a3c844269700bd8eb737741"&gt;</a:t>
            </a:r>
          </a:p>
          <a:p>
            <a:pPr marL="0" indent="0">
              <a:buNone/>
            </a:pPr>
            <a:r>
              <a:rPr lang="en-GB" sz="800" b="1" dirty="0" smtClean="0">
                <a:latin typeface="Courier" pitchFamily="49" charset="0"/>
              </a:rPr>
              <a:t>     &lt;</a:t>
            </a:r>
            <a:r>
              <a:rPr lang="en-GB" sz="800" b="1" dirty="0" err="1" smtClean="0">
                <a:latin typeface="Courier" pitchFamily="49" charset="0"/>
              </a:rPr>
              <a:t>saml:AuthnContext</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smtClean="0">
                <a:latin typeface="Courier" pitchFamily="49" charset="0"/>
              </a:rPr>
              <a:t>saml:AuthnContextClassRef</a:t>
            </a:r>
            <a:r>
              <a:rPr lang="en-GB" sz="800" b="1" dirty="0" smtClean="0">
                <a:latin typeface="Courier" pitchFamily="49" charset="0"/>
              </a:rPr>
              <a:t>&gt;urn:oasis:names:tc:SAML:2.0:ac:classes:PasswordProtectedTransport&lt;/</a:t>
            </a:r>
            <a:r>
              <a:rPr lang="en-GB" sz="800" b="1" dirty="0" err="1" smtClean="0">
                <a:latin typeface="Courier" pitchFamily="49" charset="0"/>
              </a:rPr>
              <a:t>saml:AuthnContextClassRef</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smtClean="0">
                <a:latin typeface="Courier" pitchFamily="49" charset="0"/>
              </a:rPr>
              <a:t>saml:AuthenticatingAuthority</a:t>
            </a:r>
            <a:r>
              <a:rPr lang="en-GB" sz="800" b="1" dirty="0" smtClean="0">
                <a:latin typeface="Courier" pitchFamily="49" charset="0"/>
              </a:rPr>
              <a:t>&gt;https://sso.nikhef.nl/sso/saml2/idp/metadata.php&lt;/saml:AuthenticatingAuthority&gt;</a:t>
            </a:r>
          </a:p>
          <a:p>
            <a:pPr marL="0" indent="0">
              <a:buNone/>
            </a:pPr>
            <a:r>
              <a:rPr lang="en-GB" sz="800" b="1" dirty="0" smtClean="0">
                <a:latin typeface="Courier" pitchFamily="49" charset="0"/>
              </a:rPr>
              <a:t>     &lt;/</a:t>
            </a:r>
            <a:r>
              <a:rPr lang="en-GB" sz="800" b="1" dirty="0" err="1" smtClean="0">
                <a:latin typeface="Courier" pitchFamily="49" charset="0"/>
              </a:rPr>
              <a:t>saml:AuthnContext</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smtClean="0">
                <a:latin typeface="Courier" pitchFamily="49" charset="0"/>
              </a:rPr>
              <a:t>saml:AuthnStatement</a:t>
            </a:r>
            <a:r>
              <a:rPr lang="en-GB" sz="800" b="1" dirty="0" smtClean="0">
                <a:latin typeface="Courier" pitchFamily="49" charset="0"/>
              </a:rPr>
              <a:t>&gt;</a:t>
            </a:r>
          </a:p>
          <a:p>
            <a:pPr marL="0" indent="0">
              <a:buNone/>
            </a:pPr>
            <a:endParaRPr lang="en-GB" sz="800" b="1" dirty="0">
              <a:latin typeface="Courier" pitchFamily="49" charset="0"/>
            </a:endParaRPr>
          </a:p>
        </p:txBody>
      </p:sp>
      <p:sp>
        <p:nvSpPr>
          <p:cNvPr id="10" name="Text Placeholder 8"/>
          <p:cNvSpPr txBox="1">
            <a:spLocks/>
          </p:cNvSpPr>
          <p:nvPr/>
        </p:nvSpPr>
        <p:spPr>
          <a:xfrm>
            <a:off x="3784774" y="2246573"/>
            <a:ext cx="5059680" cy="2110740"/>
          </a:xfrm>
          <a:prstGeom prst="rect">
            <a:avLst/>
          </a:prstGeom>
          <a:solidFill>
            <a:schemeClr val="accent4">
              <a:lumMod val="20000"/>
              <a:lumOff val="80000"/>
            </a:schemeClr>
          </a:solidFill>
          <a:ln>
            <a:solidFill>
              <a:srgbClr val="001A3B"/>
            </a:solidFill>
          </a:ln>
        </p:spPr>
        <p:txBody>
          <a:bodyPr vert="horz" lIns="0" tIns="0" rIns="0" bIns="0" rtlCol="0">
            <a:noAutofit/>
          </a:bodyPr>
          <a:lst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b="1" cap="none" dirty="0" smtClean="0">
                <a:latin typeface="Courier" pitchFamily="49" charset="0"/>
              </a:rPr>
              <a:t>&lt;</a:t>
            </a:r>
            <a:r>
              <a:rPr lang="en-GB" sz="800" b="1" cap="none" dirty="0" err="1" smtClean="0">
                <a:latin typeface="Courier" pitchFamily="49" charset="0"/>
              </a:rPr>
              <a:t>saml:AttributeStatement</a:t>
            </a:r>
            <a:r>
              <a:rPr lang="en-GB" sz="800" b="1" cap="none" dirty="0" smtClean="0">
                <a:latin typeface="Courier" pitchFamily="49" charset="0"/>
              </a:rPr>
              <a:t>&gt;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a:t>
            </a:r>
            <a:r>
              <a:rPr lang="en-GB" sz="800" b="1" cap="none" dirty="0" smtClean="0">
                <a:latin typeface="Courier" pitchFamily="49" charset="0"/>
              </a:rPr>
              <a:t> Name="</a:t>
            </a:r>
            <a:r>
              <a:rPr lang="en-GB" sz="800" b="1" cap="none" dirty="0" err="1" smtClean="0">
                <a:latin typeface="Courier" pitchFamily="49" charset="0"/>
              </a:rPr>
              <a:t>urn:mace:dir:attribute-def:cn</a:t>
            </a:r>
            <a:r>
              <a:rPr lang="en-GB" sz="800" b="1" cap="none" dirty="0" smtClean="0">
                <a:latin typeface="Courier" pitchFamily="49" charset="0"/>
              </a:rPr>
              <a:t>"</a:t>
            </a:r>
          </a:p>
          <a:p>
            <a:pPr marL="0" indent="0">
              <a:buFont typeface="Arial"/>
              <a:buNone/>
            </a:pPr>
            <a:r>
              <a:rPr lang="en-GB" sz="800" b="1" cap="none" dirty="0" smtClean="0">
                <a:latin typeface="Courier" pitchFamily="49" charset="0"/>
              </a:rPr>
              <a:t>                      </a:t>
            </a:r>
            <a:r>
              <a:rPr lang="en-GB" sz="800" b="1" cap="none" dirty="0" err="1" smtClean="0">
                <a:latin typeface="Courier" pitchFamily="49" charset="0"/>
              </a:rPr>
              <a:t>NameFormat</a:t>
            </a:r>
            <a:r>
              <a:rPr lang="en-GB" sz="800" b="1" cap="none" dirty="0" smtClean="0">
                <a:latin typeface="Courier" pitchFamily="49" charset="0"/>
              </a:rPr>
              <a:t>="urn:oasis:names:tc:SAML:2.0:attrname-format:uri"&gt;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saml:AttributeValue</a:t>
            </a:r>
            <a:r>
              <a:rPr lang="en-GB" sz="800" b="1" cap="none" dirty="0" smtClean="0">
                <a:latin typeface="Courier" pitchFamily="49" charset="0"/>
              </a:rPr>
              <a:t> </a:t>
            </a:r>
            <a:r>
              <a:rPr lang="en-GB" sz="800" b="1" cap="none" dirty="0" err="1" smtClean="0">
                <a:latin typeface="Courier" pitchFamily="49" charset="0"/>
              </a:rPr>
              <a:t>xsi:type</a:t>
            </a:r>
            <a:r>
              <a:rPr lang="en-GB" sz="800" b="1" cap="none" dirty="0" smtClean="0">
                <a:latin typeface="Courier" pitchFamily="49" charset="0"/>
              </a:rPr>
              <a:t>="</a:t>
            </a:r>
            <a:r>
              <a:rPr lang="en-GB" sz="800" b="1" cap="none" dirty="0" err="1" smtClean="0">
                <a:latin typeface="Courier" pitchFamily="49" charset="0"/>
              </a:rPr>
              <a:t>xs:string</a:t>
            </a:r>
            <a:r>
              <a:rPr lang="en-GB" sz="800" b="1" cap="none" dirty="0" smtClean="0">
                <a:latin typeface="Courier" pitchFamily="49" charset="0"/>
              </a:rPr>
              <a:t>"&gt;David Groep&lt;/</a:t>
            </a:r>
            <a:r>
              <a:rPr lang="en-GB" sz="800" b="1" cap="none" dirty="0" err="1" smtClean="0">
                <a:latin typeface="Courier" pitchFamily="49" charset="0"/>
              </a:rPr>
              <a:t>saml:AttributeValue</a:t>
            </a:r>
            <a:r>
              <a:rPr lang="en-GB" sz="800" b="1" cap="none" dirty="0" smtClean="0">
                <a:latin typeface="Courier" pitchFamily="49" charset="0"/>
              </a:rPr>
              <a:t>&gt;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a:t>
            </a:r>
            <a:r>
              <a:rPr lang="en-GB" sz="800" b="1" cap="none" dirty="0" smtClean="0">
                <a:latin typeface="Courier" pitchFamily="49" charset="0"/>
              </a:rPr>
              <a:t>&gt;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a:t>
            </a:r>
            <a:r>
              <a:rPr lang="en-GB" sz="800" b="1" cap="none" dirty="0" smtClean="0">
                <a:latin typeface="Courier" pitchFamily="49" charset="0"/>
              </a:rPr>
              <a:t> Name="urn:oid:2.5.4.3"</a:t>
            </a:r>
          </a:p>
          <a:p>
            <a:pPr marL="0" indent="0">
              <a:buFont typeface="Arial"/>
              <a:buNone/>
            </a:pPr>
            <a:r>
              <a:rPr lang="en-GB" sz="800" b="1" cap="none" dirty="0" smtClean="0">
                <a:latin typeface="Courier" pitchFamily="49" charset="0"/>
              </a:rPr>
              <a:t>                      </a:t>
            </a:r>
            <a:r>
              <a:rPr lang="en-GB" sz="800" b="1" cap="none" dirty="0" err="1" smtClean="0">
                <a:latin typeface="Courier" pitchFamily="49" charset="0"/>
              </a:rPr>
              <a:t>NameFormat</a:t>
            </a:r>
            <a:r>
              <a:rPr lang="en-GB" sz="800" b="1" cap="none" dirty="0" smtClean="0">
                <a:latin typeface="Courier" pitchFamily="49" charset="0"/>
              </a:rPr>
              <a:t>="urn:oasis:names:tc:SAML:2.0:attrname-format:uri"&gt;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saml:AttributeValue</a:t>
            </a:r>
            <a:r>
              <a:rPr lang="en-GB" sz="800" b="1" cap="none" dirty="0" smtClean="0">
                <a:latin typeface="Courier" pitchFamily="49" charset="0"/>
              </a:rPr>
              <a:t> </a:t>
            </a:r>
            <a:r>
              <a:rPr lang="en-GB" sz="800" b="1" cap="none" dirty="0" err="1" smtClean="0">
                <a:latin typeface="Courier" pitchFamily="49" charset="0"/>
              </a:rPr>
              <a:t>xsi:type</a:t>
            </a:r>
            <a:r>
              <a:rPr lang="en-GB" sz="800" b="1" cap="none" dirty="0" smtClean="0">
                <a:latin typeface="Courier" pitchFamily="49" charset="0"/>
              </a:rPr>
              <a:t>="</a:t>
            </a:r>
            <a:r>
              <a:rPr lang="en-GB" sz="800" b="1" cap="none" dirty="0" err="1" smtClean="0">
                <a:latin typeface="Courier" pitchFamily="49" charset="0"/>
              </a:rPr>
              <a:t>xs:string</a:t>
            </a:r>
            <a:r>
              <a:rPr lang="en-GB" sz="800" b="1" cap="none" dirty="0" smtClean="0">
                <a:latin typeface="Courier" pitchFamily="49" charset="0"/>
              </a:rPr>
              <a:t>"&gt;David Groep&lt;/</a:t>
            </a:r>
            <a:r>
              <a:rPr lang="en-GB" sz="800" b="1" cap="none" dirty="0" err="1" smtClean="0">
                <a:latin typeface="Courier" pitchFamily="49" charset="0"/>
              </a:rPr>
              <a:t>saml:AttributeValue</a:t>
            </a:r>
            <a:r>
              <a:rPr lang="en-GB" sz="800" b="1" cap="none" dirty="0" smtClean="0">
                <a:latin typeface="Courier" pitchFamily="49" charset="0"/>
              </a:rPr>
              <a:t>&gt;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a:t>
            </a:r>
            <a:r>
              <a:rPr lang="en-GB" sz="800" b="1" cap="none" dirty="0" smtClean="0">
                <a:latin typeface="Courier" pitchFamily="49" charset="0"/>
              </a:rPr>
              <a:t>&gt;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a:t>
            </a:r>
            <a:r>
              <a:rPr lang="en-GB" sz="800" b="1" cap="none" dirty="0" smtClean="0">
                <a:latin typeface="Courier" pitchFamily="49" charset="0"/>
              </a:rPr>
              <a:t> Name="</a:t>
            </a:r>
            <a:r>
              <a:rPr lang="en-GB" sz="800" b="1" cap="none" dirty="0" err="1" smtClean="0">
                <a:latin typeface="Courier" pitchFamily="49" charset="0"/>
              </a:rPr>
              <a:t>urn:mace:dir:attribute-def:eduPersonAffiliation</a:t>
            </a:r>
            <a:r>
              <a:rPr lang="en-GB" sz="800" b="1" cap="none" dirty="0" smtClean="0">
                <a:latin typeface="Courier" pitchFamily="49" charset="0"/>
              </a:rPr>
              <a:t>"</a:t>
            </a:r>
          </a:p>
          <a:p>
            <a:pPr marL="0" indent="0">
              <a:buFont typeface="Arial"/>
              <a:buNone/>
            </a:pPr>
            <a:r>
              <a:rPr lang="en-GB" sz="800" b="1" cap="none" dirty="0" smtClean="0">
                <a:latin typeface="Courier" pitchFamily="49" charset="0"/>
              </a:rPr>
              <a:t>                      </a:t>
            </a:r>
            <a:r>
              <a:rPr lang="en-GB" sz="800" b="1" cap="none" dirty="0" err="1" smtClean="0">
                <a:latin typeface="Courier" pitchFamily="49" charset="0"/>
              </a:rPr>
              <a:t>NameFormat</a:t>
            </a:r>
            <a:r>
              <a:rPr lang="en-GB" sz="800" b="1" cap="none" dirty="0" smtClean="0">
                <a:latin typeface="Courier" pitchFamily="49" charset="0"/>
              </a:rPr>
              <a:t>="urn:oasis:names:tc:SAML:2.0:attrname-format:uri"&gt;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saml:AttributeValue</a:t>
            </a:r>
            <a:r>
              <a:rPr lang="en-GB" sz="800" b="1" cap="none" dirty="0" smtClean="0">
                <a:latin typeface="Courier" pitchFamily="49" charset="0"/>
              </a:rPr>
              <a:t> </a:t>
            </a:r>
            <a:r>
              <a:rPr lang="en-GB" sz="800" b="1" cap="none" dirty="0" err="1" smtClean="0">
                <a:latin typeface="Courier" pitchFamily="49" charset="0"/>
              </a:rPr>
              <a:t>xsi:type</a:t>
            </a:r>
            <a:r>
              <a:rPr lang="en-GB" sz="800" b="1" cap="none" dirty="0" smtClean="0">
                <a:latin typeface="Courier" pitchFamily="49" charset="0"/>
              </a:rPr>
              <a:t>="</a:t>
            </a:r>
            <a:r>
              <a:rPr lang="en-GB" sz="800" b="1" cap="none" dirty="0" err="1" smtClean="0">
                <a:latin typeface="Courier" pitchFamily="49" charset="0"/>
              </a:rPr>
              <a:t>xs:string</a:t>
            </a:r>
            <a:r>
              <a:rPr lang="en-GB" sz="800" b="1" cap="none" dirty="0" smtClean="0">
                <a:latin typeface="Courier" pitchFamily="49" charset="0"/>
              </a:rPr>
              <a:t>"&gt;employee&lt;/</a:t>
            </a:r>
            <a:r>
              <a:rPr lang="en-GB" sz="800" b="1" cap="none" dirty="0" err="1" smtClean="0">
                <a:latin typeface="Courier" pitchFamily="49" charset="0"/>
              </a:rPr>
              <a:t>saml:AttributeValue</a:t>
            </a:r>
            <a:r>
              <a:rPr lang="en-GB" sz="800" b="1" cap="none" dirty="0" smtClean="0">
                <a:latin typeface="Courier" pitchFamily="49" charset="0"/>
              </a:rPr>
              <a:t>&gt;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saml:AttributeValue</a:t>
            </a:r>
            <a:r>
              <a:rPr lang="en-GB" sz="800" b="1" cap="none" dirty="0" smtClean="0">
                <a:latin typeface="Courier" pitchFamily="49" charset="0"/>
              </a:rPr>
              <a:t> </a:t>
            </a:r>
            <a:r>
              <a:rPr lang="en-GB" sz="800" b="1" cap="none" dirty="0" err="1" smtClean="0">
                <a:latin typeface="Courier" pitchFamily="49" charset="0"/>
              </a:rPr>
              <a:t>xsi:type</a:t>
            </a:r>
            <a:r>
              <a:rPr lang="en-GB" sz="800" b="1" cap="none" dirty="0" smtClean="0">
                <a:latin typeface="Courier" pitchFamily="49" charset="0"/>
              </a:rPr>
              <a:t>="</a:t>
            </a:r>
            <a:r>
              <a:rPr lang="en-GB" sz="800" b="1" cap="none" dirty="0" err="1" smtClean="0">
                <a:latin typeface="Courier" pitchFamily="49" charset="0"/>
              </a:rPr>
              <a:t>xs:string</a:t>
            </a:r>
            <a:r>
              <a:rPr lang="en-GB" sz="800" b="1" cap="none" dirty="0" smtClean="0">
                <a:latin typeface="Courier" pitchFamily="49" charset="0"/>
              </a:rPr>
              <a:t>"&gt;member&lt;/</a:t>
            </a:r>
            <a:r>
              <a:rPr lang="en-GB" sz="800" b="1" cap="none" dirty="0" err="1" smtClean="0">
                <a:latin typeface="Courier" pitchFamily="49" charset="0"/>
              </a:rPr>
              <a:t>saml:AttributeValue</a:t>
            </a:r>
            <a:r>
              <a:rPr lang="en-GB" sz="800" b="1" cap="none" dirty="0" smtClean="0">
                <a:latin typeface="Courier" pitchFamily="49" charset="0"/>
              </a:rPr>
              <a:t>&gt;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saml:AttributeValue</a:t>
            </a:r>
            <a:r>
              <a:rPr lang="en-GB" sz="800" b="1" cap="none" dirty="0" smtClean="0">
                <a:latin typeface="Courier" pitchFamily="49" charset="0"/>
              </a:rPr>
              <a:t> </a:t>
            </a:r>
            <a:r>
              <a:rPr lang="en-GB" sz="800" b="1" cap="none" dirty="0" err="1" smtClean="0">
                <a:latin typeface="Courier" pitchFamily="49" charset="0"/>
              </a:rPr>
              <a:t>xsi:type</a:t>
            </a:r>
            <a:r>
              <a:rPr lang="en-GB" sz="800" b="1" cap="none" dirty="0" smtClean="0">
                <a:latin typeface="Courier" pitchFamily="49" charset="0"/>
              </a:rPr>
              <a:t>="</a:t>
            </a:r>
            <a:r>
              <a:rPr lang="en-GB" sz="800" b="1" cap="none" dirty="0" err="1" smtClean="0">
                <a:latin typeface="Courier" pitchFamily="49" charset="0"/>
              </a:rPr>
              <a:t>xs:string</a:t>
            </a:r>
            <a:r>
              <a:rPr lang="en-GB" sz="800" b="1" cap="none" dirty="0" smtClean="0">
                <a:latin typeface="Courier" pitchFamily="49" charset="0"/>
              </a:rPr>
              <a:t>"&gt;faculty&lt;/</a:t>
            </a:r>
            <a:r>
              <a:rPr lang="en-GB" sz="800" b="1" cap="none" dirty="0" err="1" smtClean="0">
                <a:latin typeface="Courier" pitchFamily="49" charset="0"/>
              </a:rPr>
              <a:t>saml:AttributeValue</a:t>
            </a:r>
            <a:r>
              <a:rPr lang="en-GB" sz="800" b="1" cap="none" dirty="0" smtClean="0">
                <a:latin typeface="Courier" pitchFamily="49" charset="0"/>
              </a:rPr>
              <a:t>&gt;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a:t>
            </a:r>
            <a:r>
              <a:rPr lang="en-GB" sz="800" b="1" cap="none" dirty="0" smtClean="0">
                <a:latin typeface="Courier" pitchFamily="49" charset="0"/>
              </a:rPr>
              <a:t>&gt;</a:t>
            </a:r>
          </a:p>
          <a:p>
            <a:pPr marL="0" indent="0">
              <a:buFont typeface="Arial"/>
              <a:buNone/>
            </a:pPr>
            <a:r>
              <a:rPr lang="en-GB" sz="800" b="1" cap="none" dirty="0" smtClean="0">
                <a:latin typeface="Courier" pitchFamily="49" charset="0"/>
              </a:rPr>
              <a:t>      &lt;</a:t>
            </a:r>
            <a:r>
              <a:rPr lang="en-GB" sz="800" b="1" cap="none" dirty="0" err="1" smtClean="0">
                <a:latin typeface="Courier" pitchFamily="49" charset="0"/>
              </a:rPr>
              <a:t>saml:Attribute</a:t>
            </a:r>
            <a:r>
              <a:rPr lang="en-GB" sz="800" b="1" cap="none" dirty="0" smtClean="0">
                <a:latin typeface="Courier" pitchFamily="49" charset="0"/>
              </a:rPr>
              <a:t> Name="urn:oid:1.3.6.1.4.1.5923.1.1.1.1“ </a:t>
            </a:r>
            <a:br>
              <a:rPr lang="en-GB" sz="800" b="1" cap="none" dirty="0" smtClean="0">
                <a:latin typeface="Courier" pitchFamily="49" charset="0"/>
              </a:rPr>
            </a:br>
            <a:r>
              <a:rPr lang="en-GB" sz="800" b="1" cap="none" dirty="0" smtClean="0">
                <a:latin typeface="Courier" pitchFamily="49" charset="0"/>
              </a:rPr>
              <a:t>      ...</a:t>
            </a:r>
            <a:endParaRPr lang="en-GB" sz="800" b="1" cap="none" dirty="0">
              <a:latin typeface="Courier" pitchFamily="49" charset="0"/>
            </a:endParaRPr>
          </a:p>
        </p:txBody>
      </p:sp>
    </p:spTree>
    <p:extLst>
      <p:ext uri="{BB962C8B-B14F-4D97-AF65-F5344CB8AC3E}">
        <p14:creationId xmlns:p14="http://schemas.microsoft.com/office/powerpoint/2010/main" val="19418826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550081" y="762421"/>
            <a:ext cx="2167705" cy="1345989"/>
          </a:xfrm>
          <a:prstGeom prst="rect">
            <a:avLst/>
          </a:prstGeom>
        </p:spPr>
      </p:pic>
      <p:sp>
        <p:nvSpPr>
          <p:cNvPr id="4" name="Slide Number Placeholder 3"/>
          <p:cNvSpPr>
            <a:spLocks noGrp="1"/>
          </p:cNvSpPr>
          <p:nvPr>
            <p:ph type="sldNum" sz="quarter" idx="2"/>
          </p:nvPr>
        </p:nvSpPr>
        <p:spPr/>
        <p:txBody>
          <a:bodyPr/>
          <a:lstStyle/>
          <a:p>
            <a:fld id="{09B7AD4A-C94A-7B42-9E17-606C7F366C4B}" type="slidenum">
              <a:rPr lang="nl-NL" smtClean="0"/>
              <a:pPr/>
              <a:t>11</a:t>
            </a:fld>
            <a:endParaRPr lang="nl-NL" dirty="0"/>
          </a:p>
        </p:txBody>
      </p:sp>
      <p:sp>
        <p:nvSpPr>
          <p:cNvPr id="3" name="Footer Placeholder 2"/>
          <p:cNvSpPr>
            <a:spLocks noGrp="1"/>
          </p:cNvSpPr>
          <p:nvPr>
            <p:ph type="ftr" sz="quarter" idx="3"/>
          </p:nvPr>
        </p:nvSpPr>
        <p:spPr/>
        <p:txBody>
          <a:bodyPr/>
          <a:lstStyle/>
          <a:p>
            <a:r>
              <a:rPr lang="en-US" smtClean="0"/>
              <a:t>eduGAIN without edupain, please</a:t>
            </a:r>
            <a:endParaRPr lang="nl-NL" dirty="0"/>
          </a:p>
        </p:txBody>
      </p:sp>
      <p:sp>
        <p:nvSpPr>
          <p:cNvPr id="16" name="Text Placeholder 15"/>
          <p:cNvSpPr>
            <a:spLocks noGrp="1"/>
          </p:cNvSpPr>
          <p:nvPr>
            <p:ph type="body" sz="quarter" idx="15"/>
          </p:nvPr>
        </p:nvSpPr>
        <p:spPr>
          <a:xfrm>
            <a:off x="238124" y="238125"/>
            <a:ext cx="8819165" cy="400110"/>
          </a:xfrm>
        </p:spPr>
        <p:txBody>
          <a:bodyPr/>
          <a:lstStyle/>
          <a:p>
            <a:r>
              <a:rPr lang="en-US" dirty="0" err="1" smtClean="0"/>
              <a:t>SURFconext</a:t>
            </a:r>
            <a:r>
              <a:rPr lang="en-US" dirty="0" smtClean="0"/>
              <a:t> &amp; eduGAIN – we only solved half the issues </a:t>
            </a:r>
            <a:r>
              <a:rPr lang="en-US" dirty="0" smtClean="0">
                <a:sym typeface="Wingdings" panose="05000000000000000000" pitchFamily="2" charset="2"/>
              </a:rPr>
              <a:t>…</a:t>
            </a:r>
            <a:endParaRPr lang="en-GB" dirty="0"/>
          </a:p>
        </p:txBody>
      </p:sp>
      <p:sp>
        <p:nvSpPr>
          <p:cNvPr id="6" name="Text Placeholder 5"/>
          <p:cNvSpPr>
            <a:spLocks noGrp="1"/>
          </p:cNvSpPr>
          <p:nvPr>
            <p:ph type="body" sz="quarter" idx="16"/>
          </p:nvPr>
        </p:nvSpPr>
        <p:spPr/>
        <p:txBody>
          <a:bodyPr/>
          <a:lstStyle/>
          <a:p>
            <a:r>
              <a:rPr lang="en-US" sz="900" dirty="0" smtClean="0"/>
              <a:t>Images: </a:t>
            </a:r>
            <a:r>
              <a:rPr lang="en-US" sz="900" dirty="0" err="1" smtClean="0"/>
              <a:t>SURFconext</a:t>
            </a:r>
            <a:r>
              <a:rPr lang="en-US" sz="900" dirty="0" smtClean="0"/>
              <a:t> </a:t>
            </a:r>
            <a:r>
              <a:rPr lang="en-US" sz="900" dirty="0" err="1" smtClean="0"/>
              <a:t>IdP</a:t>
            </a:r>
            <a:r>
              <a:rPr lang="en-US" sz="900" dirty="0" smtClean="0"/>
              <a:t> dashboard by SURF, showing some services tagged with REFEDS R&amp;S; eduGAIN map: GEANT, https://technical.edugain.org/status </a:t>
            </a:r>
            <a:endParaRPr lang="en-GB" sz="900" dirty="0"/>
          </a:p>
        </p:txBody>
      </p:sp>
      <p:pic>
        <p:nvPicPr>
          <p:cNvPr id="7" name="Picture 6"/>
          <p:cNvPicPr>
            <a:picLocks noChangeAspect="1"/>
          </p:cNvPicPr>
          <p:nvPr/>
        </p:nvPicPr>
        <p:blipFill>
          <a:blip r:embed="rId3"/>
          <a:stretch>
            <a:fillRect/>
          </a:stretch>
        </p:blipFill>
        <p:spPr>
          <a:xfrm>
            <a:off x="281940" y="877695"/>
            <a:ext cx="5268142" cy="3154890"/>
          </a:xfrm>
          <a:prstGeom prst="rect">
            <a:avLst/>
          </a:prstGeom>
        </p:spPr>
      </p:pic>
      <p:pic>
        <p:nvPicPr>
          <p:cNvPr id="10" name="Google Shape;74;p16"/>
          <p:cNvPicPr preferRelativeResize="0"/>
          <p:nvPr/>
        </p:nvPicPr>
        <p:blipFill>
          <a:blip r:embed="rId4">
            <a:alphaModFix/>
          </a:blip>
          <a:stretch>
            <a:fillRect/>
          </a:stretch>
        </p:blipFill>
        <p:spPr>
          <a:xfrm>
            <a:off x="7469505" y="1852857"/>
            <a:ext cx="1457325" cy="381000"/>
          </a:xfrm>
          <a:prstGeom prst="rect">
            <a:avLst/>
          </a:prstGeom>
          <a:noFill/>
          <a:ln>
            <a:noFill/>
          </a:ln>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874" y="2347870"/>
            <a:ext cx="4000500" cy="1981200"/>
          </a:xfrm>
          <a:prstGeom prst="rect">
            <a:avLst/>
          </a:prstGeom>
        </p:spPr>
      </p:pic>
    </p:spTree>
    <p:extLst>
      <p:ext uri="{BB962C8B-B14F-4D97-AF65-F5344CB8AC3E}">
        <p14:creationId xmlns:p14="http://schemas.microsoft.com/office/powerpoint/2010/main" val="28817579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pPr/>
              <a:t>12</a:t>
            </a:fld>
            <a:endParaRPr lang="en-US"/>
          </a:p>
        </p:txBody>
      </p:sp>
      <p:sp>
        <p:nvSpPr>
          <p:cNvPr id="4" name="Footer Placeholder 3"/>
          <p:cNvSpPr>
            <a:spLocks noGrp="1"/>
          </p:cNvSpPr>
          <p:nvPr>
            <p:ph type="ftr" sz="quarter" idx="3"/>
          </p:nvPr>
        </p:nvSpPr>
        <p:spPr/>
        <p:txBody>
          <a:bodyPr/>
          <a:lstStyle/>
          <a:p>
            <a:r>
              <a:rPr lang="en-US" smtClean="0"/>
              <a:t>eduGAIN without edupain, please</a:t>
            </a:r>
            <a:endParaRPr lang="nl-NL" dirty="0"/>
          </a:p>
        </p:txBody>
      </p:sp>
      <p:sp>
        <p:nvSpPr>
          <p:cNvPr id="5" name="Text Placeholder 4"/>
          <p:cNvSpPr>
            <a:spLocks noGrp="1"/>
          </p:cNvSpPr>
          <p:nvPr>
            <p:ph type="body" sz="quarter" idx="15"/>
          </p:nvPr>
        </p:nvSpPr>
        <p:spPr/>
        <p:txBody>
          <a:bodyPr/>
          <a:lstStyle/>
          <a:p>
            <a:r>
              <a:rPr lang="en-GB" dirty="0" smtClean="0"/>
              <a:t>AARC: managing complexities of federated communities</a:t>
            </a:r>
            <a:endParaRPr lang="en-GB" dirty="0"/>
          </a:p>
        </p:txBody>
      </p:sp>
      <p:sp>
        <p:nvSpPr>
          <p:cNvPr id="6" name="Text Placeholder 5"/>
          <p:cNvSpPr>
            <a:spLocks noGrp="1"/>
          </p:cNvSpPr>
          <p:nvPr>
            <p:ph type="body" sz="quarter" idx="16"/>
          </p:nvPr>
        </p:nvSpPr>
        <p:spPr>
          <a:xfrm>
            <a:off x="5060731" y="4607321"/>
            <a:ext cx="2254469" cy="500856"/>
          </a:xfrm>
        </p:spPr>
        <p:txBody>
          <a:bodyPr/>
          <a:lstStyle/>
          <a:p>
            <a:r>
              <a:rPr lang="en-GB" sz="800" dirty="0" smtClean="0"/>
              <a:t>Community images: </a:t>
            </a:r>
            <a:r>
              <a:rPr lang="en-GB" sz="800" dirty="0" err="1" smtClean="0"/>
              <a:t>Romain</a:t>
            </a:r>
            <a:r>
              <a:rPr lang="en-GB" sz="800" dirty="0" smtClean="0"/>
              <a:t> </a:t>
            </a:r>
            <a:r>
              <a:rPr lang="en-GB" sz="800" dirty="0" err="1" smtClean="0"/>
              <a:t>Wartel</a:t>
            </a:r>
            <a:r>
              <a:rPr lang="en-GB" sz="800" dirty="0" smtClean="0"/>
              <a:t>, CERN; Mikael Linden, CSC; Lukas </a:t>
            </a:r>
            <a:r>
              <a:rPr lang="en-GB" sz="800" dirty="0" err="1" smtClean="0"/>
              <a:t>Hammerle</a:t>
            </a:r>
            <a:r>
              <a:rPr lang="en-GB" sz="800" dirty="0" smtClean="0"/>
              <a:t>, SWITCH</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21" y="846890"/>
            <a:ext cx="2462552" cy="184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9145" y="2442002"/>
            <a:ext cx="2462552" cy="157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139009" y="2027445"/>
            <a:ext cx="1238226" cy="461665"/>
          </a:xfrm>
          <a:prstGeom prst="rect">
            <a:avLst/>
          </a:prstGeom>
          <a:noFill/>
        </p:spPr>
        <p:txBody>
          <a:bodyPr wrap="square" rtlCol="0">
            <a:spAutoFit/>
          </a:bodyPr>
          <a:lstStyle/>
          <a:p>
            <a:pPr algn="r"/>
            <a:r>
              <a:rPr lang="en-US" sz="800" i="1" cap="none" dirty="0" smtClean="0">
                <a:solidFill>
                  <a:srgbClr val="0066B0"/>
                </a:solidFill>
              </a:rPr>
              <a:t>ELIXIR reference architecture 2016</a:t>
            </a:r>
            <a:br>
              <a:rPr lang="en-US" sz="800" i="1" cap="none" dirty="0" smtClean="0">
                <a:solidFill>
                  <a:srgbClr val="0066B0"/>
                </a:solidFill>
              </a:rPr>
            </a:br>
            <a:r>
              <a:rPr lang="en-US" sz="800" i="1" cap="none" dirty="0" smtClean="0">
                <a:solidFill>
                  <a:srgbClr val="0066B0"/>
                </a:solidFill>
              </a:rPr>
              <a:t>Mikael Linden et al.</a:t>
            </a:r>
            <a:endParaRPr lang="en-US" sz="800" i="1" cap="none" dirty="0">
              <a:solidFill>
                <a:srgbClr val="0066B0"/>
              </a:solidFill>
            </a:endParaRPr>
          </a:p>
        </p:txBody>
      </p:sp>
      <p:sp>
        <p:nvSpPr>
          <p:cNvPr id="19" name="TextBox 18"/>
          <p:cNvSpPr txBox="1"/>
          <p:nvPr/>
        </p:nvSpPr>
        <p:spPr>
          <a:xfrm>
            <a:off x="2818873" y="815617"/>
            <a:ext cx="1189247" cy="461665"/>
          </a:xfrm>
          <a:prstGeom prst="rect">
            <a:avLst/>
          </a:prstGeom>
          <a:noFill/>
        </p:spPr>
        <p:txBody>
          <a:bodyPr wrap="square" rtlCol="0">
            <a:spAutoFit/>
          </a:bodyPr>
          <a:lstStyle/>
          <a:p>
            <a:r>
              <a:rPr lang="en-US" sz="800" i="1" cap="none" dirty="0" err="1" smtClean="0">
                <a:solidFill>
                  <a:srgbClr val="0066B0"/>
                </a:solidFill>
              </a:rPr>
              <a:t>WebFTS</a:t>
            </a:r>
            <a:r>
              <a:rPr lang="en-US" sz="800" i="1" cap="none" dirty="0" smtClean="0">
                <a:solidFill>
                  <a:srgbClr val="0066B0"/>
                </a:solidFill>
              </a:rPr>
              <a:t> prototype</a:t>
            </a:r>
            <a:br>
              <a:rPr lang="en-US" sz="800" i="1" cap="none" dirty="0" smtClean="0">
                <a:solidFill>
                  <a:srgbClr val="0066B0"/>
                </a:solidFill>
              </a:rPr>
            </a:br>
            <a:r>
              <a:rPr lang="en-US" sz="800" i="1" cap="none" dirty="0" smtClean="0">
                <a:solidFill>
                  <a:srgbClr val="0066B0"/>
                </a:solidFill>
              </a:rPr>
              <a:t>‘FIM4R’ </a:t>
            </a:r>
            <a:r>
              <a:rPr lang="en-US" sz="800" i="1" cap="none" dirty="0">
                <a:solidFill>
                  <a:srgbClr val="0066B0"/>
                </a:solidFill>
              </a:rPr>
              <a:t> </a:t>
            </a:r>
            <a:r>
              <a:rPr lang="en-US" sz="800" i="1" cap="none" dirty="0" smtClean="0">
                <a:solidFill>
                  <a:srgbClr val="0066B0"/>
                </a:solidFill>
              </a:rPr>
              <a:t>in wLCG</a:t>
            </a:r>
            <a:br>
              <a:rPr lang="en-US" sz="800" i="1" cap="none" dirty="0" smtClean="0">
                <a:solidFill>
                  <a:srgbClr val="0066B0"/>
                </a:solidFill>
              </a:rPr>
            </a:br>
            <a:r>
              <a:rPr lang="en-US" sz="800" i="1" cap="none" dirty="0" err="1" smtClean="0">
                <a:solidFill>
                  <a:srgbClr val="0066B0"/>
                </a:solidFill>
              </a:rPr>
              <a:t>Romain</a:t>
            </a:r>
            <a:r>
              <a:rPr lang="en-US" sz="800" i="1" cap="none" dirty="0" smtClean="0">
                <a:solidFill>
                  <a:srgbClr val="0066B0"/>
                </a:solidFill>
              </a:rPr>
              <a:t> </a:t>
            </a:r>
            <a:r>
              <a:rPr lang="en-US" sz="800" i="1" cap="none" dirty="0" err="1" smtClean="0">
                <a:solidFill>
                  <a:srgbClr val="0066B0"/>
                </a:solidFill>
              </a:rPr>
              <a:t>Wartel</a:t>
            </a:r>
            <a:r>
              <a:rPr lang="en-US" sz="800" i="1" cap="none" dirty="0" smtClean="0">
                <a:solidFill>
                  <a:srgbClr val="0066B0"/>
                </a:solidFill>
              </a:rPr>
              <a:t> et al.</a:t>
            </a:r>
            <a:endParaRPr lang="en-US" sz="800" i="1" cap="none" dirty="0">
              <a:solidFill>
                <a:srgbClr val="0066B0"/>
              </a:solidFill>
            </a:endParaRPr>
          </a:p>
        </p:txBody>
      </p:sp>
      <p:cxnSp>
        <p:nvCxnSpPr>
          <p:cNvPr id="21" name="Straight Connector 20"/>
          <p:cNvCxnSpPr/>
          <p:nvPr/>
        </p:nvCxnSpPr>
        <p:spPr>
          <a:xfrm>
            <a:off x="4489687" y="846890"/>
            <a:ext cx="0" cy="3560189"/>
          </a:xfrm>
          <a:prstGeom prst="line">
            <a:avLst/>
          </a:prstGeom>
          <a:ln>
            <a:solidFill>
              <a:srgbClr val="003959"/>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1827" y="4047247"/>
            <a:ext cx="3796232" cy="523220"/>
          </a:xfrm>
          <a:prstGeom prst="rect">
            <a:avLst/>
          </a:prstGeom>
          <a:noFill/>
        </p:spPr>
        <p:txBody>
          <a:bodyPr wrap="none" rtlCol="0">
            <a:spAutoFit/>
          </a:bodyPr>
          <a:lstStyle/>
          <a:p>
            <a:pPr algn="ctr"/>
            <a:r>
              <a:rPr lang="en-US" sz="1400" cap="none" dirty="0" smtClean="0">
                <a:solidFill>
                  <a:srgbClr val="003F5E"/>
                </a:solidFill>
              </a:rPr>
              <a:t>communities had either invented </a:t>
            </a:r>
            <a:br>
              <a:rPr lang="en-US" sz="1400" cap="none" dirty="0" smtClean="0">
                <a:solidFill>
                  <a:srgbClr val="003F5E"/>
                </a:solidFill>
              </a:rPr>
            </a:br>
            <a:r>
              <a:rPr lang="en-US" sz="1400" cap="none" dirty="0" smtClean="0">
                <a:solidFill>
                  <a:srgbClr val="003F5E"/>
                </a:solidFill>
              </a:rPr>
              <a:t>their own ‘proxy’ model to abstract complexity</a:t>
            </a:r>
            <a:endParaRPr lang="en-GB" sz="1400" cap="none" dirty="0">
              <a:solidFill>
                <a:srgbClr val="003F5E"/>
              </a:solidFill>
            </a:endParaRPr>
          </a:p>
        </p:txBody>
      </p:sp>
      <p:sp>
        <p:nvSpPr>
          <p:cNvPr id="23" name="TextBox 22"/>
          <p:cNvSpPr txBox="1"/>
          <p:nvPr/>
        </p:nvSpPr>
        <p:spPr>
          <a:xfrm>
            <a:off x="4570711" y="4034222"/>
            <a:ext cx="4262705" cy="523220"/>
          </a:xfrm>
          <a:prstGeom prst="rect">
            <a:avLst/>
          </a:prstGeom>
          <a:noFill/>
        </p:spPr>
        <p:txBody>
          <a:bodyPr wrap="none" rtlCol="0">
            <a:spAutoFit/>
          </a:bodyPr>
          <a:lstStyle/>
          <a:p>
            <a:pPr algn="ctr"/>
            <a:r>
              <a:rPr lang="en-US" sz="1400" cap="none" dirty="0" smtClean="0">
                <a:solidFill>
                  <a:srgbClr val="003F5E"/>
                </a:solidFill>
              </a:rPr>
              <a:t>or they were composed of many services</a:t>
            </a:r>
            <a:br>
              <a:rPr lang="en-US" sz="1400" cap="none" dirty="0" smtClean="0">
                <a:solidFill>
                  <a:srgbClr val="003F5E"/>
                </a:solidFill>
              </a:rPr>
            </a:br>
            <a:r>
              <a:rPr lang="en-US" sz="1400" cap="none" dirty="0" smtClean="0">
                <a:solidFill>
                  <a:srgbClr val="003F5E"/>
                </a:solidFill>
              </a:rPr>
              <a:t>each of which had to manage federation complexity</a:t>
            </a:r>
            <a:endParaRPr lang="en-GB" sz="1400" cap="none" dirty="0">
              <a:solidFill>
                <a:srgbClr val="003F5E"/>
              </a:solidFill>
            </a:endParaRPr>
          </a:p>
        </p:txBody>
      </p:sp>
      <p:grpSp>
        <p:nvGrpSpPr>
          <p:cNvPr id="28" name="Group 27"/>
          <p:cNvGrpSpPr/>
          <p:nvPr/>
        </p:nvGrpSpPr>
        <p:grpSpPr>
          <a:xfrm>
            <a:off x="4741316" y="974052"/>
            <a:ext cx="4233855" cy="3139374"/>
            <a:chOff x="4833945" y="1134688"/>
            <a:chExt cx="3736225" cy="2770385"/>
          </a:xfrm>
        </p:grpSpPr>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3945" y="1134688"/>
              <a:ext cx="3736225" cy="2732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Freeform 23"/>
            <p:cNvSpPr/>
            <p:nvPr/>
          </p:nvSpPr>
          <p:spPr>
            <a:xfrm>
              <a:off x="5788684" y="3065803"/>
              <a:ext cx="1074699" cy="839270"/>
            </a:xfrm>
            <a:custGeom>
              <a:avLst/>
              <a:gdLst>
                <a:gd name="connsiteX0" fmla="*/ 64294 w 1436187"/>
                <a:gd name="connsiteY0" fmla="*/ 114300 h 1121569"/>
                <a:gd name="connsiteX1" fmla="*/ 64294 w 1436187"/>
                <a:gd name="connsiteY1" fmla="*/ 114300 h 1121569"/>
                <a:gd name="connsiteX2" fmla="*/ 114300 w 1436187"/>
                <a:gd name="connsiteY2" fmla="*/ 78582 h 1121569"/>
                <a:gd name="connsiteX3" fmla="*/ 157162 w 1436187"/>
                <a:gd name="connsiteY3" fmla="*/ 42863 h 1121569"/>
                <a:gd name="connsiteX4" fmla="*/ 200025 w 1436187"/>
                <a:gd name="connsiteY4" fmla="*/ 28575 h 1121569"/>
                <a:gd name="connsiteX5" fmla="*/ 321469 w 1436187"/>
                <a:gd name="connsiteY5" fmla="*/ 14288 h 1121569"/>
                <a:gd name="connsiteX6" fmla="*/ 385762 w 1436187"/>
                <a:gd name="connsiteY6" fmla="*/ 0 h 1121569"/>
                <a:gd name="connsiteX7" fmla="*/ 792956 w 1436187"/>
                <a:gd name="connsiteY7" fmla="*/ 7144 h 1121569"/>
                <a:gd name="connsiteX8" fmla="*/ 842962 w 1436187"/>
                <a:gd name="connsiteY8" fmla="*/ 14288 h 1121569"/>
                <a:gd name="connsiteX9" fmla="*/ 928687 w 1436187"/>
                <a:gd name="connsiteY9" fmla="*/ 21432 h 1121569"/>
                <a:gd name="connsiteX10" fmla="*/ 1057275 w 1436187"/>
                <a:gd name="connsiteY10" fmla="*/ 50007 h 1121569"/>
                <a:gd name="connsiteX11" fmla="*/ 1085850 w 1436187"/>
                <a:gd name="connsiteY11" fmla="*/ 57150 h 1121569"/>
                <a:gd name="connsiteX12" fmla="*/ 1128712 w 1436187"/>
                <a:gd name="connsiteY12" fmla="*/ 64294 h 1121569"/>
                <a:gd name="connsiteX13" fmla="*/ 1150144 w 1436187"/>
                <a:gd name="connsiteY13" fmla="*/ 71438 h 1121569"/>
                <a:gd name="connsiteX14" fmla="*/ 1221581 w 1436187"/>
                <a:gd name="connsiteY14" fmla="*/ 92869 h 1121569"/>
                <a:gd name="connsiteX15" fmla="*/ 1250156 w 1436187"/>
                <a:gd name="connsiteY15" fmla="*/ 107157 h 1121569"/>
                <a:gd name="connsiteX16" fmla="*/ 1293019 w 1436187"/>
                <a:gd name="connsiteY16" fmla="*/ 121444 h 1121569"/>
                <a:gd name="connsiteX17" fmla="*/ 1321594 w 1436187"/>
                <a:gd name="connsiteY17" fmla="*/ 150019 h 1121569"/>
                <a:gd name="connsiteX18" fmla="*/ 1350169 w 1436187"/>
                <a:gd name="connsiteY18" fmla="*/ 192882 h 1121569"/>
                <a:gd name="connsiteX19" fmla="*/ 1371600 w 1436187"/>
                <a:gd name="connsiteY19" fmla="*/ 221457 h 1121569"/>
                <a:gd name="connsiteX20" fmla="*/ 1385887 w 1436187"/>
                <a:gd name="connsiteY20" fmla="*/ 271463 h 1121569"/>
                <a:gd name="connsiteX21" fmla="*/ 1400175 w 1436187"/>
                <a:gd name="connsiteY21" fmla="*/ 314325 h 1121569"/>
                <a:gd name="connsiteX22" fmla="*/ 1407319 w 1436187"/>
                <a:gd name="connsiteY22" fmla="*/ 335757 h 1121569"/>
                <a:gd name="connsiteX23" fmla="*/ 1428750 w 1436187"/>
                <a:gd name="connsiteY23" fmla="*/ 378619 h 1121569"/>
                <a:gd name="connsiteX24" fmla="*/ 1428750 w 1436187"/>
                <a:gd name="connsiteY24" fmla="*/ 528638 h 1121569"/>
                <a:gd name="connsiteX25" fmla="*/ 1414462 w 1436187"/>
                <a:gd name="connsiteY25" fmla="*/ 578644 h 1121569"/>
                <a:gd name="connsiteX26" fmla="*/ 1378744 w 1436187"/>
                <a:gd name="connsiteY26" fmla="*/ 621507 h 1121569"/>
                <a:gd name="connsiteX27" fmla="*/ 1364456 w 1436187"/>
                <a:gd name="connsiteY27" fmla="*/ 664369 h 1121569"/>
                <a:gd name="connsiteX28" fmla="*/ 1328737 w 1436187"/>
                <a:gd name="connsiteY28" fmla="*/ 707232 h 1121569"/>
                <a:gd name="connsiteX29" fmla="*/ 1307306 w 1436187"/>
                <a:gd name="connsiteY29" fmla="*/ 728663 h 1121569"/>
                <a:gd name="connsiteX30" fmla="*/ 1293019 w 1436187"/>
                <a:gd name="connsiteY30" fmla="*/ 757238 h 1121569"/>
                <a:gd name="connsiteX31" fmla="*/ 1271587 w 1436187"/>
                <a:gd name="connsiteY31" fmla="*/ 785813 h 1121569"/>
                <a:gd name="connsiteX32" fmla="*/ 1243012 w 1436187"/>
                <a:gd name="connsiteY32" fmla="*/ 821532 h 1121569"/>
                <a:gd name="connsiteX33" fmla="*/ 1228725 w 1436187"/>
                <a:gd name="connsiteY33" fmla="*/ 850107 h 1121569"/>
                <a:gd name="connsiteX34" fmla="*/ 1185862 w 1436187"/>
                <a:gd name="connsiteY34" fmla="*/ 892969 h 1121569"/>
                <a:gd name="connsiteX35" fmla="*/ 1150144 w 1436187"/>
                <a:gd name="connsiteY35" fmla="*/ 957263 h 1121569"/>
                <a:gd name="connsiteX36" fmla="*/ 1128712 w 1436187"/>
                <a:gd name="connsiteY36" fmla="*/ 971550 h 1121569"/>
                <a:gd name="connsiteX37" fmla="*/ 1114425 w 1436187"/>
                <a:gd name="connsiteY37" fmla="*/ 992982 h 1121569"/>
                <a:gd name="connsiteX38" fmla="*/ 1057275 w 1436187"/>
                <a:gd name="connsiteY38" fmla="*/ 1021557 h 1121569"/>
                <a:gd name="connsiteX39" fmla="*/ 1035844 w 1436187"/>
                <a:gd name="connsiteY39" fmla="*/ 1042988 h 1121569"/>
                <a:gd name="connsiteX40" fmla="*/ 978694 w 1436187"/>
                <a:gd name="connsiteY40" fmla="*/ 1064419 h 1121569"/>
                <a:gd name="connsiteX41" fmla="*/ 900112 w 1436187"/>
                <a:gd name="connsiteY41" fmla="*/ 1092994 h 1121569"/>
                <a:gd name="connsiteX42" fmla="*/ 878681 w 1436187"/>
                <a:gd name="connsiteY42" fmla="*/ 1107282 h 1121569"/>
                <a:gd name="connsiteX43" fmla="*/ 807244 w 1436187"/>
                <a:gd name="connsiteY43" fmla="*/ 1121569 h 1121569"/>
                <a:gd name="connsiteX44" fmla="*/ 692944 w 1436187"/>
                <a:gd name="connsiteY44" fmla="*/ 1114425 h 1121569"/>
                <a:gd name="connsiteX45" fmla="*/ 650081 w 1436187"/>
                <a:gd name="connsiteY45" fmla="*/ 1107282 h 1121569"/>
                <a:gd name="connsiteX46" fmla="*/ 585787 w 1436187"/>
                <a:gd name="connsiteY46" fmla="*/ 1092994 h 1121569"/>
                <a:gd name="connsiteX47" fmla="*/ 550069 w 1436187"/>
                <a:gd name="connsiteY47" fmla="*/ 1085850 h 1121569"/>
                <a:gd name="connsiteX48" fmla="*/ 521494 w 1436187"/>
                <a:gd name="connsiteY48" fmla="*/ 1064419 h 1121569"/>
                <a:gd name="connsiteX49" fmla="*/ 500062 w 1436187"/>
                <a:gd name="connsiteY49" fmla="*/ 1050132 h 1121569"/>
                <a:gd name="connsiteX50" fmla="*/ 478631 w 1436187"/>
                <a:gd name="connsiteY50" fmla="*/ 1028700 h 1121569"/>
                <a:gd name="connsiteX51" fmla="*/ 450056 w 1436187"/>
                <a:gd name="connsiteY51" fmla="*/ 1021557 h 1121569"/>
                <a:gd name="connsiteX52" fmla="*/ 421481 w 1436187"/>
                <a:gd name="connsiteY52" fmla="*/ 1007269 h 1121569"/>
                <a:gd name="connsiteX53" fmla="*/ 407194 w 1436187"/>
                <a:gd name="connsiteY53" fmla="*/ 985838 h 1121569"/>
                <a:gd name="connsiteX54" fmla="*/ 364331 w 1436187"/>
                <a:gd name="connsiteY54" fmla="*/ 942975 h 1121569"/>
                <a:gd name="connsiteX55" fmla="*/ 335756 w 1436187"/>
                <a:gd name="connsiteY55" fmla="*/ 907257 h 1121569"/>
                <a:gd name="connsiteX56" fmla="*/ 321469 w 1436187"/>
                <a:gd name="connsiteY56" fmla="*/ 885825 h 1121569"/>
                <a:gd name="connsiteX57" fmla="*/ 278606 w 1436187"/>
                <a:gd name="connsiteY57" fmla="*/ 842963 h 1121569"/>
                <a:gd name="connsiteX58" fmla="*/ 264319 w 1436187"/>
                <a:gd name="connsiteY58" fmla="*/ 821532 h 1121569"/>
                <a:gd name="connsiteX59" fmla="*/ 242887 w 1436187"/>
                <a:gd name="connsiteY59" fmla="*/ 814388 h 1121569"/>
                <a:gd name="connsiteX60" fmla="*/ 214312 w 1436187"/>
                <a:gd name="connsiteY60" fmla="*/ 771525 h 1121569"/>
                <a:gd name="connsiteX61" fmla="*/ 192881 w 1436187"/>
                <a:gd name="connsiteY61" fmla="*/ 750094 h 1121569"/>
                <a:gd name="connsiteX62" fmla="*/ 178594 w 1436187"/>
                <a:gd name="connsiteY62" fmla="*/ 728663 h 1121569"/>
                <a:gd name="connsiteX63" fmla="*/ 135731 w 1436187"/>
                <a:gd name="connsiteY63" fmla="*/ 685800 h 1121569"/>
                <a:gd name="connsiteX64" fmla="*/ 85725 w 1436187"/>
                <a:gd name="connsiteY64" fmla="*/ 628650 h 1121569"/>
                <a:gd name="connsiteX65" fmla="*/ 71437 w 1436187"/>
                <a:gd name="connsiteY65" fmla="*/ 607219 h 1121569"/>
                <a:gd name="connsiteX66" fmla="*/ 50006 w 1436187"/>
                <a:gd name="connsiteY66" fmla="*/ 585788 h 1121569"/>
                <a:gd name="connsiteX67" fmla="*/ 42862 w 1436187"/>
                <a:gd name="connsiteY67" fmla="*/ 557213 h 1121569"/>
                <a:gd name="connsiteX68" fmla="*/ 14287 w 1436187"/>
                <a:gd name="connsiteY68" fmla="*/ 492919 h 1121569"/>
                <a:gd name="connsiteX69" fmla="*/ 7144 w 1436187"/>
                <a:gd name="connsiteY69" fmla="*/ 464344 h 1121569"/>
                <a:gd name="connsiteX70" fmla="*/ 0 w 1436187"/>
                <a:gd name="connsiteY70" fmla="*/ 442913 h 1121569"/>
                <a:gd name="connsiteX71" fmla="*/ 14287 w 1436187"/>
                <a:gd name="connsiteY71" fmla="*/ 228600 h 1121569"/>
                <a:gd name="connsiteX72" fmla="*/ 28575 w 1436187"/>
                <a:gd name="connsiteY72" fmla="*/ 178594 h 1121569"/>
                <a:gd name="connsiteX73" fmla="*/ 57150 w 1436187"/>
                <a:gd name="connsiteY73" fmla="*/ 135732 h 1121569"/>
                <a:gd name="connsiteX74" fmla="*/ 64294 w 1436187"/>
                <a:gd name="connsiteY74" fmla="*/ 114300 h 112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36187" h="1121569">
                  <a:moveTo>
                    <a:pt x="64294" y="114300"/>
                  </a:moveTo>
                  <a:lnTo>
                    <a:pt x="64294" y="114300"/>
                  </a:lnTo>
                  <a:cubicBezTo>
                    <a:pt x="80963" y="102394"/>
                    <a:pt x="98305" y="91378"/>
                    <a:pt x="114300" y="78582"/>
                  </a:cubicBezTo>
                  <a:cubicBezTo>
                    <a:pt x="135332" y="61756"/>
                    <a:pt x="132823" y="53680"/>
                    <a:pt x="157162" y="42863"/>
                  </a:cubicBezTo>
                  <a:cubicBezTo>
                    <a:pt x="170925" y="36746"/>
                    <a:pt x="185737" y="33337"/>
                    <a:pt x="200025" y="28575"/>
                  </a:cubicBezTo>
                  <a:cubicBezTo>
                    <a:pt x="253159" y="10864"/>
                    <a:pt x="213968" y="21967"/>
                    <a:pt x="321469" y="14288"/>
                  </a:cubicBezTo>
                  <a:cubicBezTo>
                    <a:pt x="332489" y="11533"/>
                    <a:pt x="376694" y="0"/>
                    <a:pt x="385762" y="0"/>
                  </a:cubicBezTo>
                  <a:cubicBezTo>
                    <a:pt x="521514" y="0"/>
                    <a:pt x="657225" y="4763"/>
                    <a:pt x="792956" y="7144"/>
                  </a:cubicBezTo>
                  <a:cubicBezTo>
                    <a:pt x="809625" y="9525"/>
                    <a:pt x="826217" y="12525"/>
                    <a:pt x="842962" y="14288"/>
                  </a:cubicBezTo>
                  <a:cubicBezTo>
                    <a:pt x="871478" y="17290"/>
                    <a:pt x="900276" y="17558"/>
                    <a:pt x="928687" y="21432"/>
                  </a:cubicBezTo>
                  <a:cubicBezTo>
                    <a:pt x="968607" y="26876"/>
                    <a:pt x="1017621" y="40094"/>
                    <a:pt x="1057275" y="50007"/>
                  </a:cubicBezTo>
                  <a:cubicBezTo>
                    <a:pt x="1066800" y="52388"/>
                    <a:pt x="1076166" y="55536"/>
                    <a:pt x="1085850" y="57150"/>
                  </a:cubicBezTo>
                  <a:cubicBezTo>
                    <a:pt x="1100137" y="59531"/>
                    <a:pt x="1114573" y="61152"/>
                    <a:pt x="1128712" y="64294"/>
                  </a:cubicBezTo>
                  <a:cubicBezTo>
                    <a:pt x="1136063" y="65928"/>
                    <a:pt x="1142903" y="69369"/>
                    <a:pt x="1150144" y="71438"/>
                  </a:cubicBezTo>
                  <a:cubicBezTo>
                    <a:pt x="1174067" y="78273"/>
                    <a:pt x="1198951" y="81554"/>
                    <a:pt x="1221581" y="92869"/>
                  </a:cubicBezTo>
                  <a:cubicBezTo>
                    <a:pt x="1231106" y="97632"/>
                    <a:pt x="1240268" y="103202"/>
                    <a:pt x="1250156" y="107157"/>
                  </a:cubicBezTo>
                  <a:cubicBezTo>
                    <a:pt x="1264139" y="112750"/>
                    <a:pt x="1293019" y="121444"/>
                    <a:pt x="1293019" y="121444"/>
                  </a:cubicBezTo>
                  <a:cubicBezTo>
                    <a:pt x="1312066" y="178592"/>
                    <a:pt x="1283495" y="111920"/>
                    <a:pt x="1321594" y="150019"/>
                  </a:cubicBezTo>
                  <a:cubicBezTo>
                    <a:pt x="1333736" y="162161"/>
                    <a:pt x="1339866" y="179145"/>
                    <a:pt x="1350169" y="192882"/>
                  </a:cubicBezTo>
                  <a:lnTo>
                    <a:pt x="1371600" y="221457"/>
                  </a:lnTo>
                  <a:cubicBezTo>
                    <a:pt x="1395609" y="293480"/>
                    <a:pt x="1358977" y="181763"/>
                    <a:pt x="1385887" y="271463"/>
                  </a:cubicBezTo>
                  <a:cubicBezTo>
                    <a:pt x="1390215" y="285888"/>
                    <a:pt x="1395412" y="300038"/>
                    <a:pt x="1400175" y="314325"/>
                  </a:cubicBezTo>
                  <a:cubicBezTo>
                    <a:pt x="1402556" y="321469"/>
                    <a:pt x="1403142" y="329491"/>
                    <a:pt x="1407319" y="335757"/>
                  </a:cubicBezTo>
                  <a:cubicBezTo>
                    <a:pt x="1425783" y="363453"/>
                    <a:pt x="1418891" y="349043"/>
                    <a:pt x="1428750" y="378619"/>
                  </a:cubicBezTo>
                  <a:cubicBezTo>
                    <a:pt x="1437480" y="457184"/>
                    <a:pt x="1439787" y="440344"/>
                    <a:pt x="1428750" y="528638"/>
                  </a:cubicBezTo>
                  <a:cubicBezTo>
                    <a:pt x="1428384" y="531570"/>
                    <a:pt x="1418112" y="573169"/>
                    <a:pt x="1414462" y="578644"/>
                  </a:cubicBezTo>
                  <a:cubicBezTo>
                    <a:pt x="1392027" y="612296"/>
                    <a:pt x="1394328" y="586443"/>
                    <a:pt x="1378744" y="621507"/>
                  </a:cubicBezTo>
                  <a:cubicBezTo>
                    <a:pt x="1372627" y="635269"/>
                    <a:pt x="1375105" y="653720"/>
                    <a:pt x="1364456" y="664369"/>
                  </a:cubicBezTo>
                  <a:cubicBezTo>
                    <a:pt x="1301847" y="726978"/>
                    <a:pt x="1378465" y="647558"/>
                    <a:pt x="1328737" y="707232"/>
                  </a:cubicBezTo>
                  <a:cubicBezTo>
                    <a:pt x="1322269" y="714993"/>
                    <a:pt x="1314450" y="721519"/>
                    <a:pt x="1307306" y="728663"/>
                  </a:cubicBezTo>
                  <a:cubicBezTo>
                    <a:pt x="1302544" y="738188"/>
                    <a:pt x="1298663" y="748208"/>
                    <a:pt x="1293019" y="757238"/>
                  </a:cubicBezTo>
                  <a:cubicBezTo>
                    <a:pt x="1286709" y="767335"/>
                    <a:pt x="1277494" y="775475"/>
                    <a:pt x="1271587" y="785813"/>
                  </a:cubicBezTo>
                  <a:cubicBezTo>
                    <a:pt x="1250352" y="822974"/>
                    <a:pt x="1283682" y="794419"/>
                    <a:pt x="1243012" y="821532"/>
                  </a:cubicBezTo>
                  <a:cubicBezTo>
                    <a:pt x="1238250" y="831057"/>
                    <a:pt x="1235378" y="841791"/>
                    <a:pt x="1228725" y="850107"/>
                  </a:cubicBezTo>
                  <a:cubicBezTo>
                    <a:pt x="1216103" y="865885"/>
                    <a:pt x="1185862" y="892969"/>
                    <a:pt x="1185862" y="892969"/>
                  </a:cubicBezTo>
                  <a:cubicBezTo>
                    <a:pt x="1178418" y="915302"/>
                    <a:pt x="1171200" y="943227"/>
                    <a:pt x="1150144" y="957263"/>
                  </a:cubicBezTo>
                  <a:lnTo>
                    <a:pt x="1128712" y="971550"/>
                  </a:lnTo>
                  <a:cubicBezTo>
                    <a:pt x="1123950" y="978694"/>
                    <a:pt x="1120496" y="986911"/>
                    <a:pt x="1114425" y="992982"/>
                  </a:cubicBezTo>
                  <a:cubicBezTo>
                    <a:pt x="1100160" y="1007248"/>
                    <a:pt x="1074326" y="1014737"/>
                    <a:pt x="1057275" y="1021557"/>
                  </a:cubicBezTo>
                  <a:cubicBezTo>
                    <a:pt x="1050131" y="1028701"/>
                    <a:pt x="1044065" y="1037116"/>
                    <a:pt x="1035844" y="1042988"/>
                  </a:cubicBezTo>
                  <a:cubicBezTo>
                    <a:pt x="1015730" y="1057355"/>
                    <a:pt x="1001703" y="1058667"/>
                    <a:pt x="978694" y="1064419"/>
                  </a:cubicBezTo>
                  <a:cubicBezTo>
                    <a:pt x="896665" y="1113636"/>
                    <a:pt x="992025" y="1062355"/>
                    <a:pt x="900112" y="1092994"/>
                  </a:cubicBezTo>
                  <a:cubicBezTo>
                    <a:pt x="891967" y="1095709"/>
                    <a:pt x="886573" y="1103900"/>
                    <a:pt x="878681" y="1107282"/>
                  </a:cubicBezTo>
                  <a:cubicBezTo>
                    <a:pt x="865123" y="1113093"/>
                    <a:pt x="816906" y="1119959"/>
                    <a:pt x="807244" y="1121569"/>
                  </a:cubicBezTo>
                  <a:cubicBezTo>
                    <a:pt x="769144" y="1119188"/>
                    <a:pt x="730962" y="1117881"/>
                    <a:pt x="692944" y="1114425"/>
                  </a:cubicBezTo>
                  <a:cubicBezTo>
                    <a:pt x="678519" y="1113114"/>
                    <a:pt x="664332" y="1109873"/>
                    <a:pt x="650081" y="1107282"/>
                  </a:cubicBezTo>
                  <a:cubicBezTo>
                    <a:pt x="590853" y="1096514"/>
                    <a:pt x="637366" y="1104457"/>
                    <a:pt x="585787" y="1092994"/>
                  </a:cubicBezTo>
                  <a:cubicBezTo>
                    <a:pt x="573934" y="1090360"/>
                    <a:pt x="561975" y="1088231"/>
                    <a:pt x="550069" y="1085850"/>
                  </a:cubicBezTo>
                  <a:cubicBezTo>
                    <a:pt x="540544" y="1078706"/>
                    <a:pt x="531183" y="1071339"/>
                    <a:pt x="521494" y="1064419"/>
                  </a:cubicBezTo>
                  <a:cubicBezTo>
                    <a:pt x="514507" y="1059429"/>
                    <a:pt x="506658" y="1055629"/>
                    <a:pt x="500062" y="1050132"/>
                  </a:cubicBezTo>
                  <a:cubicBezTo>
                    <a:pt x="492301" y="1043664"/>
                    <a:pt x="487403" y="1033712"/>
                    <a:pt x="478631" y="1028700"/>
                  </a:cubicBezTo>
                  <a:cubicBezTo>
                    <a:pt x="470107" y="1023829"/>
                    <a:pt x="459581" y="1023938"/>
                    <a:pt x="450056" y="1021557"/>
                  </a:cubicBezTo>
                  <a:cubicBezTo>
                    <a:pt x="440531" y="1016794"/>
                    <a:pt x="429662" y="1014087"/>
                    <a:pt x="421481" y="1007269"/>
                  </a:cubicBezTo>
                  <a:cubicBezTo>
                    <a:pt x="414885" y="1001773"/>
                    <a:pt x="412184" y="992824"/>
                    <a:pt x="407194" y="985838"/>
                  </a:cubicBezTo>
                  <a:cubicBezTo>
                    <a:pt x="383028" y="952007"/>
                    <a:pt x="393925" y="962705"/>
                    <a:pt x="364331" y="942975"/>
                  </a:cubicBezTo>
                  <a:cubicBezTo>
                    <a:pt x="350422" y="901251"/>
                    <a:pt x="368070" y="939571"/>
                    <a:pt x="335756" y="907257"/>
                  </a:cubicBezTo>
                  <a:cubicBezTo>
                    <a:pt x="329685" y="901186"/>
                    <a:pt x="327173" y="892242"/>
                    <a:pt x="321469" y="885825"/>
                  </a:cubicBezTo>
                  <a:cubicBezTo>
                    <a:pt x="308045" y="870723"/>
                    <a:pt x="289814" y="859775"/>
                    <a:pt x="278606" y="842963"/>
                  </a:cubicBezTo>
                  <a:cubicBezTo>
                    <a:pt x="273844" y="835819"/>
                    <a:pt x="271023" y="826895"/>
                    <a:pt x="264319" y="821532"/>
                  </a:cubicBezTo>
                  <a:cubicBezTo>
                    <a:pt x="258439" y="816828"/>
                    <a:pt x="250031" y="816769"/>
                    <a:pt x="242887" y="814388"/>
                  </a:cubicBezTo>
                  <a:cubicBezTo>
                    <a:pt x="174522" y="746023"/>
                    <a:pt x="255666" y="833556"/>
                    <a:pt x="214312" y="771525"/>
                  </a:cubicBezTo>
                  <a:cubicBezTo>
                    <a:pt x="208708" y="763119"/>
                    <a:pt x="199349" y="757855"/>
                    <a:pt x="192881" y="750094"/>
                  </a:cubicBezTo>
                  <a:cubicBezTo>
                    <a:pt x="187385" y="743498"/>
                    <a:pt x="184298" y="735080"/>
                    <a:pt x="178594" y="728663"/>
                  </a:cubicBezTo>
                  <a:cubicBezTo>
                    <a:pt x="165170" y="713561"/>
                    <a:pt x="146939" y="702612"/>
                    <a:pt x="135731" y="685800"/>
                  </a:cubicBezTo>
                  <a:cubicBezTo>
                    <a:pt x="102393" y="635794"/>
                    <a:pt x="121443" y="652463"/>
                    <a:pt x="85725" y="628650"/>
                  </a:cubicBezTo>
                  <a:cubicBezTo>
                    <a:pt x="80962" y="621506"/>
                    <a:pt x="76934" y="613815"/>
                    <a:pt x="71437" y="607219"/>
                  </a:cubicBezTo>
                  <a:cubicBezTo>
                    <a:pt x="64969" y="599458"/>
                    <a:pt x="55018" y="594560"/>
                    <a:pt x="50006" y="585788"/>
                  </a:cubicBezTo>
                  <a:cubicBezTo>
                    <a:pt x="45135" y="577263"/>
                    <a:pt x="45683" y="566617"/>
                    <a:pt x="42862" y="557213"/>
                  </a:cubicBezTo>
                  <a:cubicBezTo>
                    <a:pt x="28950" y="510840"/>
                    <a:pt x="35168" y="524238"/>
                    <a:pt x="14287" y="492919"/>
                  </a:cubicBezTo>
                  <a:cubicBezTo>
                    <a:pt x="11906" y="483394"/>
                    <a:pt x="9841" y="473784"/>
                    <a:pt x="7144" y="464344"/>
                  </a:cubicBezTo>
                  <a:cubicBezTo>
                    <a:pt x="5075" y="457104"/>
                    <a:pt x="0" y="450443"/>
                    <a:pt x="0" y="442913"/>
                  </a:cubicBezTo>
                  <a:cubicBezTo>
                    <a:pt x="0" y="426974"/>
                    <a:pt x="10900" y="257392"/>
                    <a:pt x="14287" y="228600"/>
                  </a:cubicBezTo>
                  <a:cubicBezTo>
                    <a:pt x="14839" y="223907"/>
                    <a:pt x="24783" y="185420"/>
                    <a:pt x="28575" y="178594"/>
                  </a:cubicBezTo>
                  <a:cubicBezTo>
                    <a:pt x="36914" y="163584"/>
                    <a:pt x="47625" y="150019"/>
                    <a:pt x="57150" y="135732"/>
                  </a:cubicBezTo>
                  <a:cubicBezTo>
                    <a:pt x="73305" y="111499"/>
                    <a:pt x="63103" y="117872"/>
                    <a:pt x="64294" y="114300"/>
                  </a:cubicBezTo>
                  <a:close/>
                </a:path>
              </a:pathLst>
            </a:custGeom>
            <a:noFill/>
            <a:ln w="76200">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cap="none"/>
            </a:p>
          </p:txBody>
        </p:sp>
      </p:grpSp>
    </p:spTree>
    <p:extLst>
      <p:ext uri="{BB962C8B-B14F-4D97-AF65-F5344CB8AC3E}">
        <p14:creationId xmlns:p14="http://schemas.microsoft.com/office/powerpoint/2010/main" val="285214324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09B7AD4A-C94A-7B42-9E17-606C7F366C4B}" type="slidenum">
              <a:rPr lang="nl-NL" smtClean="0"/>
              <a:pPr/>
              <a:t>13</a:t>
            </a:fld>
            <a:endParaRPr lang="nl-NL" dirty="0"/>
          </a:p>
        </p:txBody>
      </p:sp>
      <p:sp>
        <p:nvSpPr>
          <p:cNvPr id="3" name="Footer Placeholder 2"/>
          <p:cNvSpPr>
            <a:spLocks noGrp="1"/>
          </p:cNvSpPr>
          <p:nvPr>
            <p:ph type="ftr" sz="quarter" idx="3"/>
          </p:nvPr>
        </p:nvSpPr>
        <p:spPr/>
        <p:txBody>
          <a:bodyPr/>
          <a:lstStyle/>
          <a:p>
            <a:r>
              <a:rPr lang="en-US" smtClean="0"/>
              <a:t>eduGAIN without edupain, please</a:t>
            </a:r>
            <a:endParaRPr lang="nl-NL" dirty="0"/>
          </a:p>
        </p:txBody>
      </p:sp>
      <p:sp>
        <p:nvSpPr>
          <p:cNvPr id="38" name="Text Placeholder 37"/>
          <p:cNvSpPr>
            <a:spLocks noGrp="1"/>
          </p:cNvSpPr>
          <p:nvPr>
            <p:ph type="body" sz="quarter" idx="15"/>
          </p:nvPr>
        </p:nvSpPr>
        <p:spPr/>
        <p:txBody>
          <a:bodyPr/>
          <a:lstStyle/>
          <a:p>
            <a:r>
              <a:rPr lang="en-US" dirty="0" smtClean="0"/>
              <a:t>Most trust flows from the (research) community</a:t>
            </a:r>
            <a:endParaRPr lang="en-GB" dirty="0"/>
          </a:p>
        </p:txBody>
      </p:sp>
      <p:sp>
        <p:nvSpPr>
          <p:cNvPr id="7" name="Text Placeholder 6"/>
          <p:cNvSpPr>
            <a:spLocks noGrp="1"/>
          </p:cNvSpPr>
          <p:nvPr>
            <p:ph type="body" sz="quarter" idx="16"/>
          </p:nvPr>
        </p:nvSpPr>
        <p:spPr>
          <a:xfrm>
            <a:off x="238125" y="4281679"/>
            <a:ext cx="8667750" cy="151268"/>
          </a:xfrm>
        </p:spPr>
        <p:txBody>
          <a:bodyPr/>
          <a:lstStyle/>
          <a:p>
            <a:r>
              <a:rPr lang="en-US" sz="900" dirty="0" smtClean="0"/>
              <a:t>AARC Blueprint Architecture (2019) AARC-G045 https://</a:t>
            </a:r>
            <a:r>
              <a:rPr lang="en-US" sz="800" dirty="0" smtClean="0"/>
              <a:t>aarc-community.org/guidelines/aarc-g045</a:t>
            </a:r>
            <a:r>
              <a:rPr lang="en-US" sz="900" dirty="0" smtClean="0"/>
              <a:t>/; </a:t>
            </a:r>
            <a:br>
              <a:rPr lang="en-US" sz="900" dirty="0" smtClean="0"/>
            </a:br>
            <a:r>
              <a:rPr lang="en-US" sz="900" dirty="0" smtClean="0"/>
              <a:t>stacked proxies: EOSC AAI Architecture: EOSC Authentication and Authorization Infrastructure (AAI), ISBN </a:t>
            </a:r>
            <a:r>
              <a:rPr lang="en-GB" sz="900" dirty="0" smtClean="0"/>
              <a:t>978-92-76-28113-9, </a:t>
            </a:r>
            <a:r>
              <a:rPr lang="en-GB" sz="900" dirty="0" smtClean="0">
                <a:hlinkClick r:id="rId2"/>
              </a:rPr>
              <a:t>http://doi.org/10.2777/8702</a:t>
            </a:r>
            <a:r>
              <a:rPr lang="en-GB" sz="900" dirty="0" smtClean="0"/>
              <a:t> </a:t>
            </a:r>
            <a:endParaRPr lang="en-US" sz="9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110" y="1028946"/>
            <a:ext cx="3010689" cy="3173941"/>
          </a:xfrm>
          <a:prstGeom prst="rect">
            <a:avLst/>
          </a:prstGeom>
          <a:solidFill>
            <a:srgbClr val="FFFFFF"/>
          </a:solidFill>
          <a:effectLst>
            <a:glow rad="101600">
              <a:srgbClr val="6F2575">
                <a:alpha val="60000"/>
              </a:srgbClr>
            </a:glow>
          </a:effectLst>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125" y="699123"/>
            <a:ext cx="4593021" cy="35825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3612" y="107948"/>
            <a:ext cx="858513" cy="775682"/>
          </a:xfrm>
          <a:prstGeom prst="rect">
            <a:avLst/>
          </a:prstGeom>
        </p:spPr>
      </p:pic>
    </p:spTree>
    <p:extLst>
      <p:ext uri="{BB962C8B-B14F-4D97-AF65-F5344CB8AC3E}">
        <p14:creationId xmlns:p14="http://schemas.microsoft.com/office/powerpoint/2010/main" val="16979788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t>14</a:t>
            </a:fld>
            <a:endParaRPr lang="en-GB"/>
          </a:p>
        </p:txBody>
      </p:sp>
      <p:sp>
        <p:nvSpPr>
          <p:cNvPr id="3" name="Footer Placeholder 2"/>
          <p:cNvSpPr>
            <a:spLocks noGrp="1"/>
          </p:cNvSpPr>
          <p:nvPr>
            <p:ph type="ftr" sz="quarter" idx="3"/>
          </p:nvPr>
        </p:nvSpPr>
        <p:spPr/>
        <p:txBody>
          <a:bodyPr/>
          <a:lstStyle/>
          <a:p>
            <a:r>
              <a:rPr lang="nl-NL" smtClean="0"/>
              <a:t>eduGAIN without edupain, please</a:t>
            </a:r>
            <a:endParaRPr lang="nl-NL" dirty="0"/>
          </a:p>
        </p:txBody>
      </p:sp>
      <p:sp>
        <p:nvSpPr>
          <p:cNvPr id="4" name="Text Placeholder 3"/>
          <p:cNvSpPr>
            <a:spLocks noGrp="1"/>
          </p:cNvSpPr>
          <p:nvPr>
            <p:ph type="body" sz="quarter" idx="15"/>
          </p:nvPr>
        </p:nvSpPr>
        <p:spPr/>
        <p:txBody>
          <a:bodyPr/>
          <a:lstStyle/>
          <a:p>
            <a:r>
              <a:rPr lang="en-GB" dirty="0" smtClean="0"/>
              <a:t>New CERN single sign-on</a:t>
            </a:r>
            <a:endParaRPr lang="en-GB" dirty="0"/>
          </a:p>
        </p:txBody>
      </p:sp>
      <p:sp>
        <p:nvSpPr>
          <p:cNvPr id="5" name="Text Placeholder 4"/>
          <p:cNvSpPr>
            <a:spLocks noGrp="1"/>
          </p:cNvSpPr>
          <p:nvPr>
            <p:ph type="body" sz="quarter" idx="16"/>
          </p:nvPr>
        </p:nvSpPr>
        <p:spPr/>
        <p:txBody>
          <a:bodyPr/>
          <a:lstStyle/>
          <a:p>
            <a:r>
              <a:rPr lang="en-GB" dirty="0"/>
              <a:t>https://</a:t>
            </a:r>
            <a:r>
              <a:rPr lang="en-GB" dirty="0" smtClean="0"/>
              <a:t>auth.cern.ch/auth/realms/cern/protocol/openid-connect/auth - CERN new SSO system design by Hannah Short </a:t>
            </a:r>
            <a:r>
              <a:rPr lang="en-GB" i="1" dirty="0" smtClean="0"/>
              <a:t>et al.</a:t>
            </a:r>
            <a:endParaRPr lang="en-GB" i="1" dirty="0"/>
          </a:p>
        </p:txBody>
      </p:sp>
      <p:pic>
        <p:nvPicPr>
          <p:cNvPr id="7" name="Picture 6"/>
          <p:cNvPicPr>
            <a:picLocks noChangeAspect="1"/>
          </p:cNvPicPr>
          <p:nvPr/>
        </p:nvPicPr>
        <p:blipFill>
          <a:blip r:embed="rId2"/>
          <a:stretch>
            <a:fillRect/>
          </a:stretch>
        </p:blipFill>
        <p:spPr>
          <a:xfrm>
            <a:off x="4097862" y="2241955"/>
            <a:ext cx="4328807" cy="1929556"/>
          </a:xfrm>
          <a:prstGeom prst="rect">
            <a:avLst/>
          </a:prstGeom>
          <a:ln>
            <a:solidFill>
              <a:srgbClr val="6F2575"/>
            </a:solidFill>
          </a:ln>
        </p:spPr>
      </p:pic>
      <p:grpSp>
        <p:nvGrpSpPr>
          <p:cNvPr id="10" name="Group 9"/>
          <p:cNvGrpSpPr/>
          <p:nvPr/>
        </p:nvGrpSpPr>
        <p:grpSpPr>
          <a:xfrm>
            <a:off x="352484" y="764411"/>
            <a:ext cx="4086295" cy="3357730"/>
            <a:chOff x="352484" y="764411"/>
            <a:chExt cx="4086295" cy="3357730"/>
          </a:xfrm>
        </p:grpSpPr>
        <p:pic>
          <p:nvPicPr>
            <p:cNvPr id="6" name="Picture 5"/>
            <p:cNvPicPr>
              <a:picLocks noChangeAspect="1"/>
            </p:cNvPicPr>
            <p:nvPr/>
          </p:nvPicPr>
          <p:blipFill>
            <a:blip r:embed="rId3"/>
            <a:stretch>
              <a:fillRect/>
            </a:stretch>
          </p:blipFill>
          <p:spPr>
            <a:xfrm>
              <a:off x="352484" y="764411"/>
              <a:ext cx="4086295" cy="3357730"/>
            </a:xfrm>
            <a:prstGeom prst="rect">
              <a:avLst/>
            </a:prstGeom>
            <a:ln>
              <a:solidFill>
                <a:srgbClr val="6F2575"/>
              </a:solidFill>
            </a:ln>
          </p:spPr>
        </p:pic>
        <p:sp>
          <p:nvSpPr>
            <p:cNvPr id="8" name="Oval 7"/>
            <p:cNvSpPr/>
            <p:nvPr/>
          </p:nvSpPr>
          <p:spPr>
            <a:xfrm>
              <a:off x="2498834" y="1600200"/>
              <a:ext cx="1787892" cy="472966"/>
            </a:xfrm>
            <a:prstGeom prst="ellipse">
              <a:avLst/>
            </a:prstGeom>
            <a:noFill/>
            <a:ln w="381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9" name="TextBox 8"/>
          <p:cNvSpPr txBox="1"/>
          <p:nvPr/>
        </p:nvSpPr>
        <p:spPr>
          <a:xfrm>
            <a:off x="4572001" y="791042"/>
            <a:ext cx="417549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Having done </a:t>
            </a:r>
            <a:r>
              <a:rPr kumimoji="0" lang="en-GB" sz="1600" b="1" i="1" u="none" strike="noStrike" cap="none" spc="0" normalizeH="0" dirty="0" smtClean="0">
                <a:ln>
                  <a:noFill/>
                </a:ln>
                <a:solidFill>
                  <a:srgbClr val="6F2575"/>
                </a:solidFill>
                <a:effectLst/>
                <a:uFillTx/>
                <a:latin typeface="+mn-lt"/>
                <a:ea typeface="+mn-ea"/>
                <a:cs typeface="+mn-cs"/>
                <a:sym typeface="Arial"/>
              </a:rPr>
              <a:t>account linking</a:t>
            </a:r>
            <a:r>
              <a:rPr kumimoji="0" lang="en-GB" sz="1600" b="1" u="none" strike="noStrike" cap="none" spc="0" normalizeH="0" dirty="0" smtClean="0">
                <a:ln>
                  <a:noFill/>
                </a:ln>
                <a:solidFill>
                  <a:srgbClr val="6F2575"/>
                </a:solidFill>
                <a:effectLst/>
                <a:uFillTx/>
                <a:latin typeface="+mn-lt"/>
                <a:ea typeface="+mn-ea"/>
                <a:cs typeface="+mn-cs"/>
                <a:sym typeface="Arial"/>
              </a:rPr>
              <a:t> </a:t>
            </a:r>
            <a:r>
              <a:rPr kumimoji="0" lang="en-GB" sz="1600" b="0" u="none" strike="noStrike" cap="none" spc="0" normalizeH="0" dirty="0" smtClean="0">
                <a:ln>
                  <a:noFill/>
                </a:ln>
                <a:solidFill>
                  <a:srgbClr val="6F2575"/>
                </a:solidFill>
                <a:effectLst/>
                <a:uFillTx/>
                <a:latin typeface="+mn-lt"/>
                <a:ea typeface="+mn-ea"/>
                <a:cs typeface="+mn-cs"/>
                <a:sym typeface="Arial"/>
              </a:rPr>
              <a:t>at CERN, </a:t>
            </a:r>
            <a:br>
              <a:rPr kumimoji="0" lang="en-GB" sz="1600" b="0" u="none" strike="noStrike" cap="none" spc="0" normalizeH="0" dirty="0" smtClean="0">
                <a:ln>
                  <a:noFill/>
                </a:ln>
                <a:solidFill>
                  <a:srgbClr val="6F2575"/>
                </a:solidFill>
                <a:effectLst/>
                <a:uFillTx/>
                <a:latin typeface="+mn-lt"/>
                <a:ea typeface="+mn-ea"/>
                <a:cs typeface="+mn-cs"/>
                <a:sym typeface="Arial"/>
              </a:rPr>
            </a:br>
            <a:r>
              <a:rPr kumimoji="0" lang="en-GB" sz="1600" b="0" u="none" strike="noStrike" cap="none" spc="0" normalizeH="0" dirty="0" smtClean="0">
                <a:ln>
                  <a:noFill/>
                </a:ln>
                <a:solidFill>
                  <a:srgbClr val="6F2575"/>
                </a:solidFill>
                <a:effectLst/>
                <a:uFillTx/>
                <a:latin typeface="+mn-lt"/>
                <a:ea typeface="+mn-ea"/>
                <a:cs typeface="+mn-cs"/>
                <a:sym typeface="Arial"/>
              </a:rPr>
              <a:t>you can use your Nikhef or university</a:t>
            </a:r>
            <a:br>
              <a:rPr kumimoji="0" lang="en-GB" sz="1600" b="0" u="none" strike="noStrike" cap="none" spc="0" normalizeH="0" dirty="0" smtClean="0">
                <a:ln>
                  <a:noFill/>
                </a:ln>
                <a:solidFill>
                  <a:srgbClr val="6F2575"/>
                </a:solidFill>
                <a:effectLst/>
                <a:uFillTx/>
                <a:latin typeface="+mn-lt"/>
                <a:ea typeface="+mn-ea"/>
                <a:cs typeface="+mn-cs"/>
                <a:sym typeface="Arial"/>
              </a:rPr>
            </a:br>
            <a:r>
              <a:rPr kumimoji="0" lang="en-GB" sz="1600" b="0" u="none" strike="noStrike" cap="none" spc="0" normalizeH="0" dirty="0" smtClean="0">
                <a:ln>
                  <a:noFill/>
                </a:ln>
                <a:solidFill>
                  <a:srgbClr val="6F2575"/>
                </a:solidFill>
                <a:effectLst/>
                <a:uFillTx/>
                <a:latin typeface="+mn-lt"/>
                <a:ea typeface="+mn-ea"/>
                <a:cs typeface="+mn-cs"/>
                <a:sym typeface="Arial"/>
              </a:rPr>
              <a:t>home identity without having to login again.</a:t>
            </a:r>
          </a:p>
          <a:p>
            <a:pPr marL="0" marR="0" indent="0" algn="l" defTabSz="825500" rtl="0" fontAlgn="auto" latinLnBrk="0" hangingPunct="0">
              <a:lnSpc>
                <a:spcPct val="100000"/>
              </a:lnSpc>
              <a:spcBef>
                <a:spcPts val="0"/>
              </a:spcBef>
              <a:spcAft>
                <a:spcPts val="0"/>
              </a:spcAft>
              <a:buClrTx/>
              <a:buSzTx/>
              <a:buFontTx/>
              <a:buNone/>
              <a:tabLst/>
            </a:pPr>
            <a:endParaRPr kumimoji="0" lang="en-GB" sz="1600" b="0" u="none" strike="noStrike" cap="none" spc="0" normalizeH="0" dirty="0" smtClean="0">
              <a:ln>
                <a:noFill/>
              </a:ln>
              <a:solidFill>
                <a:srgbClr val="6F2575"/>
              </a:solidFill>
              <a:effectLst/>
              <a:uFillTx/>
              <a:latin typeface="+mn-lt"/>
              <a:ea typeface="+mn-ea"/>
              <a:cs typeface="+mn-cs"/>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GB" sz="1600" i="0" cap="none" dirty="0" smtClean="0">
                <a:solidFill>
                  <a:schemeClr val="accent3"/>
                </a:solidFill>
              </a:rPr>
              <a:t>For up to ‘cappuccino’ (4/5) assurance level</a:t>
            </a:r>
            <a:endParaRPr kumimoji="0" lang="en-GB" sz="1600" b="0" i="0" u="none" strike="noStrike" cap="none" spc="0" normalizeH="0" dirty="0" smtClean="0">
              <a:ln>
                <a:noFill/>
              </a:ln>
              <a:solidFill>
                <a:schemeClr val="accent3"/>
              </a:solidFill>
              <a:effectLst/>
              <a:uFillTx/>
              <a:sym typeface="Arial"/>
            </a:endParaRPr>
          </a:p>
        </p:txBody>
      </p:sp>
    </p:spTree>
    <p:extLst>
      <p:ext uri="{BB962C8B-B14F-4D97-AF65-F5344CB8AC3E}">
        <p14:creationId xmlns:p14="http://schemas.microsoft.com/office/powerpoint/2010/main" val="1403252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2"/>
          </p:nvPr>
        </p:nvSpPr>
        <p:spPr/>
        <p:txBody>
          <a:bodyPr/>
          <a:lstStyle/>
          <a:p>
            <a:pPr lvl="0"/>
            <a:fld id="{09B7AD4A-C94A-7B42-9E17-606C7F366C4B}" type="slidenum">
              <a:rPr lang="nl-NL" noProof="0" smtClean="0"/>
              <a:pPr lvl="0"/>
              <a:t>15</a:t>
            </a:fld>
            <a:endParaRPr lang="nl-NL" noProof="0" dirty="0"/>
          </a:p>
        </p:txBody>
      </p:sp>
      <p:sp>
        <p:nvSpPr>
          <p:cNvPr id="5" name="Footer Placeholder 4"/>
          <p:cNvSpPr>
            <a:spLocks noGrp="1"/>
          </p:cNvSpPr>
          <p:nvPr>
            <p:ph type="ftr" sz="quarter" idx="3"/>
          </p:nvPr>
        </p:nvSpPr>
        <p:spPr/>
        <p:txBody>
          <a:bodyPr/>
          <a:lstStyle/>
          <a:p>
            <a:pPr lvl="0"/>
            <a:r>
              <a:rPr lang="en-US" noProof="0" smtClean="0"/>
              <a:t>eduGAIN without edupain, please</a:t>
            </a:r>
            <a:endParaRPr lang="nl-NL" noProof="0" dirty="0"/>
          </a:p>
        </p:txBody>
      </p:sp>
      <p:sp>
        <p:nvSpPr>
          <p:cNvPr id="54" name="Text Placeholder 53"/>
          <p:cNvSpPr>
            <a:spLocks noGrp="1"/>
          </p:cNvSpPr>
          <p:nvPr>
            <p:ph type="body" sz="quarter" idx="15"/>
          </p:nvPr>
        </p:nvSpPr>
        <p:spPr/>
        <p:txBody>
          <a:bodyPr/>
          <a:lstStyle/>
          <a:p>
            <a:r>
              <a:rPr lang="en-US" dirty="0" smtClean="0"/>
              <a:t>EOSC AAI Federation, </a:t>
            </a:r>
            <a:r>
              <a:rPr lang="en-US" dirty="0" err="1" smtClean="0"/>
              <a:t>MyAccessID</a:t>
            </a:r>
            <a:endParaRPr lang="en-GB" dirty="0"/>
          </a:p>
        </p:txBody>
      </p:sp>
      <p:sp>
        <p:nvSpPr>
          <p:cNvPr id="55" name="Text Placeholder 54"/>
          <p:cNvSpPr>
            <a:spLocks noGrp="1"/>
          </p:cNvSpPr>
          <p:nvPr>
            <p:ph type="body" sz="quarter" idx="16"/>
          </p:nvPr>
        </p:nvSpPr>
        <p:spPr>
          <a:xfrm>
            <a:off x="238125" y="4311595"/>
            <a:ext cx="4550880" cy="151268"/>
          </a:xfrm>
        </p:spPr>
        <p:txBody>
          <a:bodyPr/>
          <a:lstStyle/>
          <a:p>
            <a:r>
              <a:rPr lang="en-GB" sz="700" dirty="0" smtClean="0"/>
              <a:t>Image: EOSC AAI for the EOSC Core and Exchange Federation for the EOSC European  Node by Christos </a:t>
            </a:r>
            <a:r>
              <a:rPr lang="en-GB" sz="700" dirty="0" err="1" smtClean="0"/>
              <a:t>Kanellopoulos</a:t>
            </a:r>
            <a:r>
              <a:rPr lang="en-GB" sz="700" dirty="0" smtClean="0"/>
              <a:t>, Nicolas </a:t>
            </a:r>
            <a:r>
              <a:rPr lang="en-GB" sz="700" dirty="0" err="1" smtClean="0"/>
              <a:t>Liampotis</a:t>
            </a:r>
            <a:r>
              <a:rPr lang="en-GB" sz="700" dirty="0" smtClean="0"/>
              <a:t>, David Groep (June 2023)</a:t>
            </a:r>
          </a:p>
          <a:p>
            <a:endParaRPr lang="en-GB" sz="7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5129" y="1444352"/>
            <a:ext cx="3897795" cy="3273307"/>
          </a:xfrm>
          <a:prstGeom prst="rect">
            <a:avLst/>
          </a:prstGeom>
          <a:solidFill>
            <a:srgbClr val="FFFFFF"/>
          </a:solidFill>
          <a:ln>
            <a:solidFill>
              <a:schemeClr val="accent3"/>
            </a:solidFill>
          </a:ln>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contrast="-50000"/>
                    </a14:imgEffect>
                  </a14:imgLayer>
                </a14:imgProps>
              </a:ext>
            </a:extLst>
          </a:blip>
          <a:stretch>
            <a:fillRect/>
          </a:stretch>
        </p:blipFill>
        <p:spPr>
          <a:xfrm>
            <a:off x="763212" y="970726"/>
            <a:ext cx="4729584" cy="2124675"/>
          </a:xfrm>
          <a:prstGeom prst="rect">
            <a:avLst/>
          </a:prstGeom>
          <a:ln>
            <a:solidFill>
              <a:schemeClr val="accent1"/>
            </a:solidFill>
          </a:ln>
        </p:spPr>
      </p:pic>
      <p:sp>
        <p:nvSpPr>
          <p:cNvPr id="9" name="TextBox 8"/>
          <p:cNvSpPr txBox="1"/>
          <p:nvPr/>
        </p:nvSpPr>
        <p:spPr>
          <a:xfrm>
            <a:off x="238124" y="3306569"/>
            <a:ext cx="8263345" cy="923330"/>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rPr>
              <a:t>user identity comes ‘with the user’ from </a:t>
            </a:r>
            <a:r>
              <a:rPr kumimoji="0" lang="en-GB"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rPr>
              <a:t>outside, </a:t>
            </a:r>
            <a:br>
              <a:rPr kumimoji="0" lang="en-GB"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rPr>
            </a:br>
            <a:r>
              <a:rPr kumimoji="0" lang="en-GB"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rPr>
              <a:t>mediated by the research community, ORCID, </a:t>
            </a:r>
            <a:r>
              <a:rPr kumimoji="0" lang="en-GB" sz="1800" b="0" i="0" u="none" strike="noStrike" kern="1200" cap="none" spc="0" normalizeH="0" baseline="0" noProof="0" dirty="0">
                <a:ln>
                  <a:noFill/>
                </a:ln>
                <a:solidFill>
                  <a:srgbClr val="001C3D">
                    <a:lumMod val="75000"/>
                    <a:lumOff val="25000"/>
                  </a:srgbClr>
                </a:solidFill>
                <a:effectLst/>
                <a:uLnTx/>
                <a:uFillTx/>
                <a:latin typeface="Calibri"/>
                <a:ea typeface="+mn-ea"/>
                <a:cs typeface="+mn-cs"/>
              </a:rPr>
              <a:t/>
            </a:r>
            <a:br>
              <a:rPr kumimoji="0" lang="en-GB" sz="1800" b="0" i="0" u="none" strike="noStrike" kern="1200" cap="none" spc="0" normalizeH="0" baseline="0" noProof="0" dirty="0">
                <a:ln>
                  <a:noFill/>
                </a:ln>
                <a:solidFill>
                  <a:srgbClr val="001C3D">
                    <a:lumMod val="75000"/>
                    <a:lumOff val="25000"/>
                  </a:srgbClr>
                </a:solidFill>
                <a:effectLst/>
                <a:uLnTx/>
                <a:uFillTx/>
                <a:latin typeface="Calibri"/>
                <a:ea typeface="+mn-ea"/>
                <a:cs typeface="+mn-cs"/>
              </a:rPr>
            </a:br>
            <a:r>
              <a:rPr kumimoji="0" lang="en-GB"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rPr>
              <a:t>or from the home member state involved</a:t>
            </a:r>
            <a:endParaRPr kumimoji="0" lang="en-US"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endParaRPr>
          </a:p>
        </p:txBody>
      </p:sp>
      <p:sp>
        <p:nvSpPr>
          <p:cNvPr id="10" name="TextBox 9"/>
          <p:cNvSpPr txBox="1"/>
          <p:nvPr/>
        </p:nvSpPr>
        <p:spPr>
          <a:xfrm>
            <a:off x="5664308" y="402187"/>
            <a:ext cx="3357196" cy="830997"/>
          </a:xfrm>
          <a:prstGeom prst="rect">
            <a:avLst/>
          </a:prstGeom>
          <a:solidFill>
            <a:schemeClr val="accent4">
              <a:lumMod val="20000"/>
              <a:lumOff val="80000"/>
            </a:schemeClr>
          </a:solidFill>
          <a:ln>
            <a:solidFill>
              <a:schemeClr val="accent1"/>
            </a:solidFill>
          </a:ln>
          <a:effectLst>
            <a:glow rad="101600">
              <a:schemeClr val="accent2">
                <a:satMod val="175000"/>
                <a:alpha val="40000"/>
              </a:schemeClr>
            </a:glo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smtClean="0">
                <a:ln>
                  <a:noFill/>
                </a:ln>
                <a:solidFill>
                  <a:srgbClr val="E84E10"/>
                </a:solidFill>
                <a:effectLst/>
                <a:uLnTx/>
                <a:uFillTx/>
                <a:latin typeface="Calibri"/>
                <a:ea typeface="+mn-ea"/>
                <a:cs typeface="+mn-cs"/>
              </a:rPr>
              <a:t>Identity assurance </a:t>
            </a:r>
            <a:r>
              <a:rPr kumimoji="0" lang="en-US" sz="1200" b="1" i="1" u="none" strike="noStrike" kern="1200" cap="none" spc="0" normalizeH="0" baseline="0" noProof="0" dirty="0" smtClean="0">
                <a:ln>
                  <a:noFill/>
                </a:ln>
                <a:solidFill>
                  <a:srgbClr val="001C3D"/>
                </a:solidFill>
                <a:effectLst/>
                <a:uLnTx/>
                <a:uFillTx/>
                <a:latin typeface="Calibri"/>
                <a:ea typeface="+mn-ea"/>
                <a:cs typeface="+mn-cs"/>
              </a:rPr>
              <a:t>brings the true value: authenticators are aplenty, and ‘MFA’ </a:t>
            </a:r>
            <a:br>
              <a:rPr kumimoji="0" lang="en-US" sz="1200" b="1" i="1" u="none" strike="noStrike" kern="1200" cap="none" spc="0" normalizeH="0" baseline="0" noProof="0" dirty="0" smtClean="0">
                <a:ln>
                  <a:noFill/>
                </a:ln>
                <a:solidFill>
                  <a:srgbClr val="001C3D"/>
                </a:solidFill>
                <a:effectLst/>
                <a:uLnTx/>
                <a:uFillTx/>
                <a:latin typeface="Calibri"/>
                <a:ea typeface="+mn-ea"/>
                <a:cs typeface="+mn-cs"/>
              </a:rPr>
            </a:br>
            <a:r>
              <a:rPr kumimoji="0" lang="en-US" sz="1200" b="1" i="1" u="none" strike="noStrike" kern="1200" cap="none" spc="0" normalizeH="0" baseline="0" noProof="0" dirty="0" smtClean="0">
                <a:ln>
                  <a:noFill/>
                </a:ln>
                <a:solidFill>
                  <a:srgbClr val="001C3D"/>
                </a:solidFill>
                <a:effectLst/>
                <a:uLnTx/>
                <a:uFillTx/>
                <a:latin typeface="Calibri"/>
                <a:ea typeface="+mn-ea"/>
                <a:cs typeface="+mn-cs"/>
              </a:rPr>
              <a:t>far less interesting than vetted identities.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smtClean="0">
                <a:ln>
                  <a:noFill/>
                </a:ln>
                <a:solidFill>
                  <a:srgbClr val="001C3D"/>
                </a:solidFill>
                <a:effectLst/>
                <a:uLnTx/>
                <a:uFillTx/>
                <a:latin typeface="Calibri"/>
                <a:ea typeface="+mn-ea"/>
                <a:cs typeface="+mn-cs"/>
              </a:rPr>
              <a:t>But education </a:t>
            </a:r>
            <a:r>
              <a:rPr kumimoji="0" lang="en-US" sz="1200" b="1" i="1" u="none" strike="noStrike" kern="1200" cap="none" spc="0" normalizeH="0" baseline="0" noProof="0" dirty="0" err="1" smtClean="0">
                <a:ln>
                  <a:noFill/>
                </a:ln>
                <a:solidFill>
                  <a:srgbClr val="001C3D"/>
                </a:solidFill>
                <a:effectLst/>
                <a:uLnTx/>
                <a:uFillTx/>
                <a:latin typeface="Calibri"/>
                <a:ea typeface="+mn-ea"/>
                <a:cs typeface="+mn-cs"/>
              </a:rPr>
              <a:t>IdPs</a:t>
            </a:r>
            <a:r>
              <a:rPr kumimoji="0" lang="en-US" sz="1200" b="1" i="1" u="none" strike="noStrike" kern="1200" cap="none" spc="0" normalizeH="0" baseline="0" noProof="0" dirty="0" smtClean="0">
                <a:ln>
                  <a:noFill/>
                </a:ln>
                <a:solidFill>
                  <a:srgbClr val="001C3D"/>
                </a:solidFill>
                <a:effectLst/>
                <a:uLnTx/>
                <a:uFillTx/>
                <a:latin typeface="Calibri"/>
                <a:ea typeface="+mn-ea"/>
                <a:cs typeface="+mn-cs"/>
              </a:rPr>
              <a:t> seem reluctant to provide it …</a:t>
            </a:r>
            <a:endParaRPr kumimoji="0" lang="en-GB" sz="1200" b="1" i="1" u="none" strike="noStrike" kern="1200" cap="none" spc="0" normalizeH="0" baseline="0" noProof="0" dirty="0">
              <a:ln>
                <a:noFill/>
              </a:ln>
              <a:solidFill>
                <a:srgbClr val="001C3D"/>
              </a:solidFill>
              <a:effectLst/>
              <a:uLnTx/>
              <a:uFillTx/>
              <a:latin typeface="Calibri"/>
              <a:ea typeface="+mn-ea"/>
              <a:cs typeface="+mn-cs"/>
            </a:endParaRPr>
          </a:p>
        </p:txBody>
      </p:sp>
    </p:spTree>
    <p:extLst>
      <p:ext uri="{BB962C8B-B14F-4D97-AF65-F5344CB8AC3E}">
        <p14:creationId xmlns:p14="http://schemas.microsoft.com/office/powerpoint/2010/main" val="27164150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t>16</a:t>
            </a:fld>
            <a:endParaRPr lang="en-GB"/>
          </a:p>
        </p:txBody>
      </p:sp>
      <p:sp>
        <p:nvSpPr>
          <p:cNvPr id="3" name="Footer Placeholder 2"/>
          <p:cNvSpPr>
            <a:spLocks noGrp="1"/>
          </p:cNvSpPr>
          <p:nvPr>
            <p:ph type="ftr" sz="quarter" idx="3"/>
          </p:nvPr>
        </p:nvSpPr>
        <p:spPr/>
        <p:txBody>
          <a:bodyPr/>
          <a:lstStyle/>
          <a:p>
            <a:r>
              <a:rPr lang="nl-NL" smtClean="0"/>
              <a:t>eduGAIN without edupain, please</a:t>
            </a:r>
            <a:endParaRPr lang="nl-NL" dirty="0"/>
          </a:p>
        </p:txBody>
      </p:sp>
      <p:sp>
        <p:nvSpPr>
          <p:cNvPr id="4" name="Text Placeholder 3"/>
          <p:cNvSpPr>
            <a:spLocks noGrp="1"/>
          </p:cNvSpPr>
          <p:nvPr>
            <p:ph type="body" sz="quarter" idx="15"/>
          </p:nvPr>
        </p:nvSpPr>
        <p:spPr/>
        <p:txBody>
          <a:bodyPr/>
          <a:lstStyle/>
          <a:p>
            <a:r>
              <a:rPr lang="en-GB" dirty="0" smtClean="0"/>
              <a:t>And that is only </a:t>
            </a:r>
            <a:r>
              <a:rPr lang="en-GB" dirty="0" smtClean="0"/>
              <a:t>the beginning!</a:t>
            </a:r>
            <a:endParaRPr lang="en-GB" dirty="0"/>
          </a:p>
        </p:txBody>
      </p:sp>
      <p:sp>
        <p:nvSpPr>
          <p:cNvPr id="5" name="Text Placeholder 4"/>
          <p:cNvSpPr>
            <a:spLocks noGrp="1"/>
          </p:cNvSpPr>
          <p:nvPr>
            <p:ph type="body" sz="quarter" idx="16"/>
          </p:nvPr>
        </p:nvSpPr>
        <p:spPr/>
        <p:txBody>
          <a:bodyPr/>
          <a:lstStyle/>
          <a:p>
            <a:r>
              <a:rPr lang="en-GB" sz="700" dirty="0"/>
              <a:t>Images: SURF SSRAM and EGI by Maarten </a:t>
            </a:r>
            <a:r>
              <a:rPr lang="en-GB" sz="700" dirty="0" err="1"/>
              <a:t>Kremers</a:t>
            </a:r>
            <a:r>
              <a:rPr lang="en-GB" sz="700" dirty="0"/>
              <a:t>, NDFI AAI (Marcus </a:t>
            </a:r>
            <a:r>
              <a:rPr lang="en-GB" sz="700" dirty="0" err="1"/>
              <a:t>Hardt</a:t>
            </a:r>
            <a:r>
              <a:rPr lang="en-GB" sz="700" dirty="0"/>
              <a:t>), </a:t>
            </a:r>
            <a:r>
              <a:rPr lang="en-GB" sz="700" dirty="0" smtClean="0"/>
              <a:t/>
            </a:r>
            <a:br>
              <a:rPr lang="en-GB" sz="700" dirty="0" smtClean="0"/>
            </a:br>
            <a:r>
              <a:rPr lang="en-GB" sz="700" dirty="0" smtClean="0"/>
              <a:t>EOSC </a:t>
            </a:r>
            <a:r>
              <a:rPr lang="en-GB" sz="700" dirty="0"/>
              <a:t>AAI for the EOSC Core and Exchange Federation for the EOSC European  Node by Christos </a:t>
            </a:r>
            <a:r>
              <a:rPr lang="en-GB" sz="700" dirty="0" err="1"/>
              <a:t>Kanellopoulos</a:t>
            </a:r>
            <a:r>
              <a:rPr lang="en-GB" sz="700" dirty="0"/>
              <a:t>, Nicolas </a:t>
            </a:r>
            <a:r>
              <a:rPr lang="en-GB" sz="700" dirty="0" err="1"/>
              <a:t>Liampotis</a:t>
            </a:r>
            <a:r>
              <a:rPr lang="en-GB" sz="700" dirty="0"/>
              <a:t>, David Groep (June 2023 version</a:t>
            </a:r>
            <a:r>
              <a:rPr lang="en-GB" sz="700" dirty="0" smtClean="0"/>
              <a:t>) </a:t>
            </a:r>
            <a:endParaRPr lang="en-GB" sz="700" dirty="0"/>
          </a:p>
        </p:txBody>
      </p:sp>
      <p:pic>
        <p:nvPicPr>
          <p:cNvPr id="14" name="Content Placeholder 4"/>
          <p:cNvPicPr>
            <a:picLocks noChangeAspect="1"/>
          </p:cNvPicPr>
          <p:nvPr/>
        </p:nvPicPr>
        <p:blipFill>
          <a:blip r:embed="rId2"/>
          <a:stretch>
            <a:fillRect/>
          </a:stretch>
        </p:blipFill>
        <p:spPr>
          <a:xfrm>
            <a:off x="88866" y="1019023"/>
            <a:ext cx="4107935" cy="3239550"/>
          </a:xfrm>
          <a:prstGeom prst="rect">
            <a:avLst/>
          </a:prstGeom>
        </p:spPr>
      </p:pic>
      <p:pic>
        <p:nvPicPr>
          <p:cNvPr id="15" name="Picture 14" descr="Diagram&#10;&#10;Description automatically generated">
            <a:extLst>
              <a:ext uri="{FF2B5EF4-FFF2-40B4-BE49-F238E27FC236}">
                <a16:creationId xmlns:a16="http://schemas.microsoft.com/office/drawing/2014/main" id="{78714929-17A4-9DF0-ECA6-63591EDEB697}"/>
              </a:ext>
            </a:extLst>
          </p:cNvPr>
          <p:cNvPicPr>
            <a:picLocks noChangeAspect="1"/>
          </p:cNvPicPr>
          <p:nvPr/>
        </p:nvPicPr>
        <p:blipFill rotWithShape="1">
          <a:blip r:embed="rId3">
            <a:clrChange>
              <a:clrFrom>
                <a:srgbClr val="FFFFFF"/>
              </a:clrFrom>
              <a:clrTo>
                <a:srgbClr val="FFFFFF">
                  <a:alpha val="0"/>
                </a:srgbClr>
              </a:clrTo>
            </a:clrChange>
          </a:blip>
          <a:srcRect r="2078" b="-3"/>
          <a:stretch/>
        </p:blipFill>
        <p:spPr>
          <a:xfrm>
            <a:off x="3072628" y="576802"/>
            <a:ext cx="3142948" cy="326691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576" y="1757946"/>
            <a:ext cx="2782570" cy="2336759"/>
          </a:xfrm>
          <a:prstGeom prst="rect">
            <a:avLst/>
          </a:prstGeom>
          <a:solidFill>
            <a:sysClr val="window" lastClr="FFFFFF">
              <a:lumMod val="95000"/>
            </a:sysClr>
          </a:solidFill>
          <a:ln>
            <a:solidFill>
              <a:srgbClr val="A5A5A5"/>
            </a:solidFill>
          </a:ln>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46100" y="1194362"/>
            <a:ext cx="1963437" cy="613574"/>
          </a:xfrm>
          <a:prstGeom prst="rect">
            <a:avLst/>
          </a:prstGeom>
        </p:spPr>
      </p:pic>
    </p:spTree>
    <p:extLst>
      <p:ext uri="{BB962C8B-B14F-4D97-AF65-F5344CB8AC3E}">
        <p14:creationId xmlns:p14="http://schemas.microsoft.com/office/powerpoint/2010/main" val="30526803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hangingPunct="1"/>
            <a:fld id="{6F576E6A-F32A-4612-884C-86870357C6B4}" type="slidenum">
              <a:rPr lang="en-GB" kern="1200" cap="none">
                <a:solidFill>
                  <a:prstClr val="black">
                    <a:tint val="75000"/>
                  </a:prstClr>
                </a:solidFill>
                <a:latin typeface="Calibri" panose="020F0502020204030204"/>
              </a:rPr>
              <a:pPr defTabSz="685800" hangingPunct="1"/>
              <a:t>17</a:t>
            </a:fld>
            <a:endParaRPr lang="en-GB" kern="1200" cap="none">
              <a:solidFill>
                <a:prstClr val="black">
                  <a:tint val="75000"/>
                </a:prstClr>
              </a:solidFill>
              <a:latin typeface="Calibri" panose="020F0502020204030204"/>
            </a:endParaRPr>
          </a:p>
        </p:txBody>
      </p:sp>
      <p:sp>
        <p:nvSpPr>
          <p:cNvPr id="4" name="Title 3"/>
          <p:cNvSpPr>
            <a:spLocks noGrp="1"/>
          </p:cNvSpPr>
          <p:nvPr>
            <p:ph type="title"/>
          </p:nvPr>
        </p:nvSpPr>
        <p:spPr/>
        <p:txBody>
          <a:bodyPr/>
          <a:lstStyle/>
          <a:p>
            <a:r>
              <a:rPr lang="en-US" dirty="0" smtClean="0"/>
              <a:t>Response and traceability across </a:t>
            </a:r>
            <a:r>
              <a:rPr lang="en-US" dirty="0" err="1" smtClean="0"/>
              <a:t>IdP</a:t>
            </a:r>
            <a:r>
              <a:rPr lang="en-US" dirty="0" smtClean="0"/>
              <a:t>-SP Proxies and the limits of Sirtfi</a:t>
            </a:r>
            <a:endParaRPr lang="en-GB" dirty="0"/>
          </a:p>
        </p:txBody>
      </p:sp>
      <p:sp>
        <p:nvSpPr>
          <p:cNvPr id="6" name="Rectangle 5"/>
          <p:cNvSpPr/>
          <p:nvPr/>
        </p:nvSpPr>
        <p:spPr>
          <a:xfrm>
            <a:off x="278066" y="3152217"/>
            <a:ext cx="8138374" cy="1200329"/>
          </a:xfrm>
          <a:prstGeom prst="rect">
            <a:avLst/>
          </a:prstGeom>
        </p:spPr>
        <p:txBody>
          <a:bodyPr wrap="square">
            <a:spAutoFit/>
          </a:bodyPr>
          <a:lstStyle/>
          <a:p>
            <a:pPr defTabSz="685800" hangingPunct="1">
              <a:lnSpc>
                <a:spcPct val="120000"/>
              </a:lnSpc>
            </a:pPr>
            <a:r>
              <a:rPr lang="en-GB" sz="1200" i="1" kern="1200" cap="none" dirty="0">
                <a:solidFill>
                  <a:srgbClr val="003F5E"/>
                </a:solidFill>
                <a:latin typeface="Arial" panose="020B0604020202020204" pitchFamily="34" charset="0"/>
                <a:ea typeface="Arial" panose="020B0604020202020204" pitchFamily="34" charset="0"/>
              </a:rPr>
              <a:t>Guidelines for a joint </a:t>
            </a:r>
            <a:r>
              <a:rPr lang="en-GB" sz="1200" b="1" i="1" kern="1200" cap="none" dirty="0">
                <a:solidFill>
                  <a:srgbClr val="003F5E"/>
                </a:solidFill>
                <a:latin typeface="Arial" panose="020B0604020202020204" pitchFamily="34" charset="0"/>
                <a:ea typeface="Arial" panose="020B0604020202020204" pitchFamily="34" charset="0"/>
              </a:rPr>
              <a:t>operational trust baseline </a:t>
            </a:r>
            <a:r>
              <a:rPr lang="en-GB" sz="1200" i="1" kern="1200" cap="none" dirty="0">
                <a:solidFill>
                  <a:srgbClr val="003F5E"/>
                </a:solidFill>
                <a:latin typeface="Arial" panose="020B0604020202020204" pitchFamily="34" charset="0"/>
                <a:ea typeface="Arial" panose="020B0604020202020204" pitchFamily="34" charset="0"/>
              </a:rPr>
              <a:t>for membership management and proxy components, </a:t>
            </a:r>
            <a:br>
              <a:rPr lang="en-GB" sz="1200" i="1" kern="1200" cap="none" dirty="0">
                <a:solidFill>
                  <a:srgbClr val="003F5E"/>
                </a:solidFill>
                <a:latin typeface="Arial" panose="020B0604020202020204" pitchFamily="34" charset="0"/>
                <a:ea typeface="Arial" panose="020B0604020202020204" pitchFamily="34" charset="0"/>
              </a:rPr>
            </a:br>
            <a:r>
              <a:rPr lang="en-GB" sz="1200" i="1" kern="1200" cap="none" dirty="0">
                <a:solidFill>
                  <a:srgbClr val="003F5E"/>
                </a:solidFill>
                <a:latin typeface="Arial" panose="020B0604020202020204" pitchFamily="34" charset="0"/>
                <a:ea typeface="Arial" panose="020B0604020202020204" pitchFamily="34" charset="0"/>
              </a:rPr>
              <a:t>supplemented by policy guidance for sectoral federations with more specific policies where needed</a:t>
            </a:r>
          </a:p>
          <a:p>
            <a:pPr marL="214313" indent="-214313" defTabSz="685800" hangingPunct="1">
              <a:lnSpc>
                <a:spcPct val="120000"/>
              </a:lnSpc>
              <a:buFont typeface="Arial" panose="020B0604020202020204" pitchFamily="34" charset="0"/>
              <a:buChar char="•"/>
            </a:pPr>
            <a:r>
              <a:rPr lang="en-GB" sz="1200" i="1" kern="1200" cap="none" dirty="0">
                <a:solidFill>
                  <a:srgbClr val="003F5E"/>
                </a:solidFill>
                <a:latin typeface="Arial" panose="020B0604020202020204" pitchFamily="34" charset="0"/>
                <a:ea typeface="Arial" panose="020B0604020202020204" pitchFamily="34" charset="0"/>
              </a:rPr>
              <a:t>‘How can we </a:t>
            </a:r>
            <a:r>
              <a:rPr lang="en-GB" sz="1200" b="1" i="1" kern="1200" cap="none" dirty="0">
                <a:solidFill>
                  <a:srgbClr val="003F5E"/>
                </a:solidFill>
                <a:latin typeface="Arial" panose="020B0604020202020204" pitchFamily="34" charset="0"/>
                <a:ea typeface="Arial" panose="020B0604020202020204" pitchFamily="34" charset="0"/>
              </a:rPr>
              <a:t>convey the trust in what is in and behind the proxy</a:t>
            </a:r>
            <a:r>
              <a:rPr lang="en-GB" sz="1200" i="1" kern="1200" cap="none" dirty="0">
                <a:solidFill>
                  <a:srgbClr val="003F5E"/>
                </a:solidFill>
                <a:latin typeface="Arial" panose="020B0604020202020204" pitchFamily="34" charset="0"/>
                <a:ea typeface="Arial" panose="020B0604020202020204" pitchFamily="34" charset="0"/>
              </a:rPr>
              <a:t>?’</a:t>
            </a:r>
          </a:p>
          <a:p>
            <a:pPr marL="214313" indent="-214313" defTabSz="685800" hangingPunct="1">
              <a:lnSpc>
                <a:spcPct val="120000"/>
              </a:lnSpc>
              <a:buFont typeface="Arial" panose="020B0604020202020204" pitchFamily="34" charset="0"/>
              <a:buChar char="•"/>
            </a:pPr>
            <a:r>
              <a:rPr lang="en-GB" sz="1200" i="1" kern="1200" cap="none" dirty="0">
                <a:solidFill>
                  <a:srgbClr val="003F5E"/>
                </a:solidFill>
                <a:latin typeface="Arial" panose="020B0604020202020204" pitchFamily="34" charset="0"/>
                <a:ea typeface="Arial" panose="020B0604020202020204" pitchFamily="34" charset="0"/>
              </a:rPr>
              <a:t>‘How to provide </a:t>
            </a:r>
            <a:r>
              <a:rPr lang="en-GB" sz="1200" b="1" i="1" kern="1200" cap="none" dirty="0">
                <a:solidFill>
                  <a:srgbClr val="003F5E"/>
                </a:solidFill>
                <a:latin typeface="Arial" panose="020B0604020202020204" pitchFamily="34" charset="0"/>
                <a:ea typeface="Arial" panose="020B0604020202020204" pitchFamily="34" charset="0"/>
              </a:rPr>
              <a:t>timely traceability </a:t>
            </a:r>
            <a:r>
              <a:rPr lang="en-GB" sz="1200" i="1" kern="1200" cap="none" dirty="0">
                <a:solidFill>
                  <a:srgbClr val="003F5E"/>
                </a:solidFill>
                <a:latin typeface="Arial" panose="020B0604020202020204" pitchFamily="34" charset="0"/>
                <a:ea typeface="Arial" panose="020B0604020202020204" pitchFamily="34" charset="0"/>
              </a:rPr>
              <a:t>between services and identities through the proxy?’</a:t>
            </a:r>
          </a:p>
          <a:p>
            <a:pPr defTabSz="685800" hangingPunct="1">
              <a:lnSpc>
                <a:spcPct val="120000"/>
              </a:lnSpc>
            </a:pPr>
            <a:r>
              <a:rPr lang="en-GB" sz="1200" i="1" kern="1200" cap="none" dirty="0">
                <a:solidFill>
                  <a:srgbClr val="003F5E"/>
                </a:solidFill>
                <a:latin typeface="Arial" panose="020B0604020202020204" pitchFamily="34" charset="0"/>
                <a:ea typeface="Arial" panose="020B0604020202020204" pitchFamily="34" charset="0"/>
              </a:rPr>
              <a:t>Based on requirements from FIM4R, WISE, and the proxy operators in AEGIS.</a:t>
            </a:r>
            <a:endParaRPr lang="en-GB" sz="1200" i="1" kern="1200" cap="none" dirty="0">
              <a:solidFill>
                <a:srgbClr val="003F5E"/>
              </a:solidFill>
              <a:latin typeface="Calibri" panose="020F0502020204030204"/>
            </a:endParaRPr>
          </a:p>
        </p:txBody>
      </p:sp>
      <p:grpSp>
        <p:nvGrpSpPr>
          <p:cNvPr id="18" name="Group 17"/>
          <p:cNvGrpSpPr/>
          <p:nvPr/>
        </p:nvGrpSpPr>
        <p:grpSpPr>
          <a:xfrm>
            <a:off x="141298" y="1105508"/>
            <a:ext cx="1814493" cy="1801361"/>
            <a:chOff x="4670842" y="2200087"/>
            <a:chExt cx="3941911" cy="3913381"/>
          </a:xfrm>
        </p:grpSpPr>
        <p:pic>
          <p:nvPicPr>
            <p:cNvPr id="15" name="Picture 14"/>
            <p:cNvPicPr>
              <a:picLocks noChangeAspect="1"/>
            </p:cNvPicPr>
            <p:nvPr/>
          </p:nvPicPr>
          <p:blipFill>
            <a:blip r:embed="rId2"/>
            <a:stretch>
              <a:fillRect/>
            </a:stretch>
          </p:blipFill>
          <p:spPr>
            <a:xfrm>
              <a:off x="4670842" y="2200087"/>
              <a:ext cx="3941911" cy="1619171"/>
            </a:xfrm>
            <a:prstGeom prst="rect">
              <a:avLst/>
            </a:prstGeom>
            <a:effectLst>
              <a:glow rad="101600">
                <a:srgbClr val="0C3959">
                  <a:alpha val="60000"/>
                </a:srgbClr>
              </a:glow>
            </a:effectLst>
          </p:spPr>
        </p:pic>
        <p:pic>
          <p:nvPicPr>
            <p:cNvPr id="16" name="Picture 15"/>
            <p:cNvPicPr>
              <a:picLocks noChangeAspect="1"/>
            </p:cNvPicPr>
            <p:nvPr/>
          </p:nvPicPr>
          <p:blipFill>
            <a:blip r:embed="rId3"/>
            <a:stretch>
              <a:fillRect/>
            </a:stretch>
          </p:blipFill>
          <p:spPr>
            <a:xfrm>
              <a:off x="4670842" y="4544500"/>
              <a:ext cx="3941911" cy="1568968"/>
            </a:xfrm>
            <a:prstGeom prst="rect">
              <a:avLst/>
            </a:prstGeom>
            <a:effectLst>
              <a:glow rad="101600">
                <a:srgbClr val="0C3959">
                  <a:alpha val="60000"/>
                </a:srgbClr>
              </a:glow>
            </a:effectLst>
          </p:spPr>
        </p:pic>
        <p:sp>
          <p:nvSpPr>
            <p:cNvPr id="17" name="Down Arrow 16"/>
            <p:cNvSpPr/>
            <p:nvPr/>
          </p:nvSpPr>
          <p:spPr>
            <a:xfrm>
              <a:off x="6142335" y="3990778"/>
              <a:ext cx="998924" cy="382201"/>
            </a:xfrm>
            <a:prstGeom prst="downArrow">
              <a:avLst>
                <a:gd name="adj1" fmla="val 25527"/>
                <a:gd name="adj2" fmla="val 66083"/>
              </a:avLst>
            </a:prstGeom>
            <a:solidFill>
              <a:srgbClr val="0C3959"/>
            </a:solidFill>
            <a:ln>
              <a:solidFill>
                <a:srgbClr val="0C3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GB" sz="1200" kern="1200" cap="none">
                <a:solidFill>
                  <a:prstClr val="white"/>
                </a:solidFill>
                <a:latin typeface="Calibri" panose="020F0502020204030204"/>
              </a:endParaRPr>
            </a:p>
          </p:txBody>
        </p:sp>
      </p:grpSp>
      <p:pic>
        <p:nvPicPr>
          <p:cNvPr id="19" name="Picture 18"/>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98541" y="3434620"/>
            <a:ext cx="953584" cy="715188"/>
          </a:xfrm>
          <a:prstGeom prst="rect">
            <a:avLst/>
          </a:prstGeom>
        </p:spPr>
      </p:pic>
      <p:grpSp>
        <p:nvGrpSpPr>
          <p:cNvPr id="21" name="Group 20"/>
          <p:cNvGrpSpPr/>
          <p:nvPr/>
        </p:nvGrpSpPr>
        <p:grpSpPr>
          <a:xfrm>
            <a:off x="341734" y="4375425"/>
            <a:ext cx="2009320" cy="369332"/>
            <a:chOff x="457201" y="5855901"/>
            <a:chExt cx="2679092" cy="492442"/>
          </a:xfrm>
        </p:grpSpPr>
        <p:grpSp>
          <p:nvGrpSpPr>
            <p:cNvPr id="14" name="Group 13"/>
            <p:cNvGrpSpPr/>
            <p:nvPr/>
          </p:nvGrpSpPr>
          <p:grpSpPr>
            <a:xfrm>
              <a:off x="540463" y="5855901"/>
              <a:ext cx="2595830" cy="492442"/>
              <a:chOff x="1537099" y="5618988"/>
              <a:chExt cx="2595830" cy="492442"/>
            </a:xfrm>
          </p:grpSpPr>
          <p:pic>
            <p:nvPicPr>
              <p:cNvPr id="11" name="Picture 10"/>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37099" y="5726698"/>
                <a:ext cx="620592" cy="295024"/>
              </a:xfrm>
              <a:prstGeom prst="rect">
                <a:avLst/>
              </a:prstGeom>
            </p:spPr>
          </p:pic>
          <p:sp>
            <p:nvSpPr>
              <p:cNvPr id="13" name="TextBox 12"/>
              <p:cNvSpPr txBox="1"/>
              <p:nvPr/>
            </p:nvSpPr>
            <p:spPr>
              <a:xfrm>
                <a:off x="3166766" y="5618988"/>
                <a:ext cx="966163" cy="492442"/>
              </a:xfrm>
              <a:prstGeom prst="rect">
                <a:avLst/>
              </a:prstGeom>
              <a:noFill/>
            </p:spPr>
            <p:txBody>
              <a:bodyPr wrap="none" rtlCol="0">
                <a:spAutoFit/>
              </a:bodyPr>
              <a:lstStyle/>
              <a:p>
                <a:pPr defTabSz="685800" hangingPunct="1"/>
                <a:r>
                  <a:rPr lang="en-US" sz="1800" kern="1200" cap="none" dirty="0">
                    <a:solidFill>
                      <a:srgbClr val="ED1556"/>
                    </a:solidFill>
                    <a:latin typeface="Calibri" panose="020F0502020204030204"/>
                  </a:rPr>
                  <a:t>|</a:t>
                </a:r>
                <a:r>
                  <a:rPr lang="en-US" sz="1500" kern="1200" cap="none" dirty="0">
                    <a:solidFill>
                      <a:srgbClr val="003F5E"/>
                    </a:solidFill>
                    <a:latin typeface="Calibri" panose="020F0502020204030204"/>
                  </a:rPr>
                  <a:t>CSIRT</a:t>
                </a:r>
                <a:endParaRPr lang="en-GB" sz="1500" kern="1200" cap="none" dirty="0">
                  <a:solidFill>
                    <a:srgbClr val="003F5E"/>
                  </a:solidFill>
                  <a:latin typeface="Calibri" panose="020F0502020204030204"/>
                </a:endParaRPr>
              </a:p>
            </p:txBody>
          </p:sp>
        </p:grpSp>
        <p:sp>
          <p:nvSpPr>
            <p:cNvPr id="20" name="Rectangle 19"/>
            <p:cNvSpPr/>
            <p:nvPr/>
          </p:nvSpPr>
          <p:spPr>
            <a:xfrm>
              <a:off x="457201" y="5889812"/>
              <a:ext cx="2578010" cy="416859"/>
            </a:xfrm>
            <a:prstGeom prst="rect">
              <a:avLst/>
            </a:prstGeom>
            <a:noFill/>
            <a:ln>
              <a:solidFill>
                <a:srgbClr val="ED1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GB" sz="1350" kern="1200" cap="none">
                <a:solidFill>
                  <a:prstClr val="white"/>
                </a:solidFill>
                <a:latin typeface="Calibri" panose="020F0502020204030204"/>
              </a:endParaRPr>
            </a:p>
          </p:txBody>
        </p:sp>
      </p:gr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r="12889"/>
          <a:stretch/>
        </p:blipFill>
        <p:spPr>
          <a:xfrm>
            <a:off x="5099125" y="1135284"/>
            <a:ext cx="3977640" cy="213569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3060" y="1075701"/>
            <a:ext cx="2896065" cy="1801549"/>
          </a:xfrm>
          <a:prstGeom prst="rect">
            <a:avLst/>
          </a:prstGeom>
        </p:spPr>
      </p:pic>
      <p:sp>
        <p:nvSpPr>
          <p:cNvPr id="25" name="TextBox 24"/>
          <p:cNvSpPr txBox="1"/>
          <p:nvPr/>
        </p:nvSpPr>
        <p:spPr>
          <a:xfrm>
            <a:off x="2357049" y="4450956"/>
            <a:ext cx="4847885" cy="276999"/>
          </a:xfrm>
          <a:prstGeom prst="rect">
            <a:avLst/>
          </a:prstGeom>
          <a:noFill/>
        </p:spPr>
        <p:txBody>
          <a:bodyPr wrap="square" rtlCol="0">
            <a:spAutoFit/>
          </a:bodyPr>
          <a:lstStyle/>
          <a:p>
            <a:pPr defTabSz="685800" hangingPunct="1"/>
            <a:r>
              <a:rPr lang="en-US" sz="1200" i="1" kern="1200" cap="none" dirty="0">
                <a:solidFill>
                  <a:srgbClr val="ED1556"/>
                </a:solidFill>
                <a:latin typeface="Calibri" panose="020F0502020204030204"/>
              </a:rPr>
              <a:t>joint work with GN5-1 </a:t>
            </a:r>
            <a:r>
              <a:rPr lang="en-US" sz="1200" i="1" kern="1200" cap="none" dirty="0" err="1">
                <a:solidFill>
                  <a:srgbClr val="ED1556"/>
                </a:solidFill>
                <a:latin typeface="Calibri" panose="020F0502020204030204"/>
              </a:rPr>
              <a:t>EnCo</a:t>
            </a:r>
            <a:r>
              <a:rPr lang="en-US" sz="1200" i="1" kern="1200" cap="none" dirty="0">
                <a:solidFill>
                  <a:srgbClr val="ED1556"/>
                </a:solidFill>
                <a:latin typeface="Calibri" panose="020F0502020204030204"/>
              </a:rPr>
              <a:t> and eduGAIN CSIRT</a:t>
            </a:r>
            <a:endParaRPr lang="en-GB" sz="1200" i="1" kern="1200" cap="none" dirty="0">
              <a:solidFill>
                <a:srgbClr val="ED1556"/>
              </a:solidFill>
              <a:latin typeface="Calibri" panose="020F0502020204030204"/>
            </a:endParaRPr>
          </a:p>
        </p:txBody>
      </p:sp>
      <p:sp>
        <p:nvSpPr>
          <p:cNvPr id="2" name="TextBox 1"/>
          <p:cNvSpPr txBox="1"/>
          <p:nvPr/>
        </p:nvSpPr>
        <p:spPr>
          <a:xfrm>
            <a:off x="1822310" y="4842377"/>
            <a:ext cx="4879862" cy="230832"/>
          </a:xfrm>
          <a:prstGeom prst="rect">
            <a:avLst/>
          </a:prstGeom>
          <a:noFill/>
        </p:spPr>
        <p:txBody>
          <a:bodyPr wrap="none" rtlCol="0">
            <a:spAutoFit/>
          </a:bodyPr>
          <a:lstStyle/>
          <a:p>
            <a:pPr defTabSz="685800" hangingPunct="1"/>
            <a:r>
              <a:rPr lang="en-GB" sz="900" kern="1200" cap="none" dirty="0">
                <a:solidFill>
                  <a:srgbClr val="F6791C"/>
                </a:solidFill>
                <a:latin typeface="Calibri" panose="020F0502020204030204"/>
              </a:rPr>
              <a:t>images: AARC Sirtfi v1 exercise (Hannah Short), eduGAIN security TTX (Sven Gabriel, eduGAIN CSIRT)</a:t>
            </a:r>
          </a:p>
        </p:txBody>
      </p:sp>
      <p:pic>
        <p:nvPicPr>
          <p:cNvPr id="5" name="Picture 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448" y="4345661"/>
            <a:ext cx="690746" cy="458853"/>
          </a:xfrm>
          <a:prstGeom prst="rect">
            <a:avLst/>
          </a:prstGeom>
        </p:spPr>
      </p:pic>
      <p:sp>
        <p:nvSpPr>
          <p:cNvPr id="22" name="TextBox 21"/>
          <p:cNvSpPr txBox="1"/>
          <p:nvPr/>
        </p:nvSpPr>
        <p:spPr>
          <a:xfrm>
            <a:off x="804247" y="4367255"/>
            <a:ext cx="290464" cy="369332"/>
          </a:xfrm>
          <a:prstGeom prst="rect">
            <a:avLst/>
          </a:prstGeom>
          <a:noFill/>
        </p:spPr>
        <p:txBody>
          <a:bodyPr wrap="none" rtlCol="0">
            <a:spAutoFit/>
          </a:bodyPr>
          <a:lstStyle/>
          <a:p>
            <a:pPr defTabSz="685800" hangingPunct="1"/>
            <a:r>
              <a:rPr lang="en-US" sz="1800" kern="1200" cap="none" dirty="0">
                <a:solidFill>
                  <a:srgbClr val="ED1556"/>
                </a:solidFill>
                <a:latin typeface="Calibri" panose="020F0502020204030204"/>
              </a:rPr>
              <a:t>|</a:t>
            </a:r>
            <a:endParaRPr lang="en-GB" sz="1500" kern="1200" cap="none" dirty="0">
              <a:solidFill>
                <a:srgbClr val="003F5E"/>
              </a:solidFill>
              <a:latin typeface="Calibri" panose="020F0502020204030204"/>
            </a:endParaRPr>
          </a:p>
        </p:txBody>
      </p:sp>
      <p:sp>
        <p:nvSpPr>
          <p:cNvPr id="7" name="TextBox 6"/>
          <p:cNvSpPr txBox="1"/>
          <p:nvPr/>
        </p:nvSpPr>
        <p:spPr>
          <a:xfrm>
            <a:off x="80054" y="1871634"/>
            <a:ext cx="691215" cy="300082"/>
          </a:xfrm>
          <a:prstGeom prst="rect">
            <a:avLst/>
          </a:prstGeom>
          <a:noFill/>
        </p:spPr>
        <p:txBody>
          <a:bodyPr wrap="none" rtlCol="0">
            <a:spAutoFit/>
          </a:bodyPr>
          <a:lstStyle/>
          <a:p>
            <a:pPr defTabSz="685800" hangingPunct="1"/>
            <a:r>
              <a:rPr lang="en-GB" sz="1350" b="1" i="1" kern="1200" cap="none" dirty="0" err="1">
                <a:solidFill>
                  <a:srgbClr val="003F5E"/>
                </a:solidFill>
                <a:latin typeface="Calibri" panose="020F0502020204030204"/>
              </a:rPr>
              <a:t>Srtfi</a:t>
            </a:r>
            <a:r>
              <a:rPr lang="en-GB" sz="1350" b="1" i="1" kern="1200" cap="none" dirty="0">
                <a:solidFill>
                  <a:srgbClr val="003F5E"/>
                </a:solidFill>
                <a:latin typeface="Calibri" panose="020F0502020204030204"/>
              </a:rPr>
              <a:t> v1</a:t>
            </a: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7196" y="2395325"/>
            <a:ext cx="917356" cy="727273"/>
          </a:xfrm>
          <a:prstGeom prst="rect">
            <a:avLst/>
          </a:prstGeom>
        </p:spPr>
      </p:pic>
    </p:spTree>
    <p:extLst>
      <p:ext uri="{BB962C8B-B14F-4D97-AF65-F5344CB8AC3E}">
        <p14:creationId xmlns:p14="http://schemas.microsoft.com/office/powerpoint/2010/main" val="7352005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sso.nikhef.nl</a:t>
            </a:r>
            <a:br>
              <a:rPr lang="en-GB" dirty="0" smtClean="0"/>
            </a:br>
            <a:r>
              <a:rPr lang="en-GB" dirty="0" smtClean="0"/>
              <a:t>aarc-community.org</a:t>
            </a:r>
            <a:endParaRPr lang="en-GB" dirty="0"/>
          </a:p>
        </p:txBody>
      </p:sp>
      <p:grpSp>
        <p:nvGrpSpPr>
          <p:cNvPr id="15" name="Group 14"/>
          <p:cNvGrpSpPr/>
          <p:nvPr/>
        </p:nvGrpSpPr>
        <p:grpSpPr>
          <a:xfrm>
            <a:off x="94594" y="0"/>
            <a:ext cx="5426209" cy="430887"/>
            <a:chOff x="210208" y="6067952"/>
            <a:chExt cx="8513378" cy="676035"/>
          </a:xfrm>
        </p:grpSpPr>
        <p:grpSp>
          <p:nvGrpSpPr>
            <p:cNvPr id="16" name="Group 15"/>
            <p:cNvGrpSpPr/>
            <p:nvPr userDrawn="1"/>
          </p:nvGrpSpPr>
          <p:grpSpPr>
            <a:xfrm>
              <a:off x="210208" y="6067952"/>
              <a:ext cx="8513378" cy="676035"/>
              <a:chOff x="210208" y="6067952"/>
              <a:chExt cx="8513378" cy="676035"/>
            </a:xfrm>
          </p:grpSpPr>
          <p:sp>
            <p:nvSpPr>
              <p:cNvPr id="19" name="TextBox 18"/>
              <p:cNvSpPr txBox="1"/>
              <p:nvPr userDrawn="1"/>
            </p:nvSpPr>
            <p:spPr>
              <a:xfrm>
                <a:off x="3112435" y="6164528"/>
                <a:ext cx="5611151" cy="57945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FFFFFF"/>
                    </a:solidFill>
                    <a:effectLst/>
                    <a:uLnTx/>
                    <a:uFillTx/>
                  </a:rPr>
                  <a:t>AARC TREE and GEANT 5-1 are co-funded by the European Union. Views and opinions expressed are however those of the author(s) only and do not necessarily reflect those of the European Union. Neither the European Union nor the granting authority can be held responsible for them.</a:t>
                </a:r>
                <a:endParaRPr kumimoji="0" lang="en-GB" sz="600" b="0" i="0" u="none" strike="noStrike" kern="0" cap="none" spc="0" normalizeH="0" baseline="0" noProof="0" dirty="0" smtClean="0">
                  <a:ln>
                    <a:noFill/>
                  </a:ln>
                  <a:solidFill>
                    <a:srgbClr val="FFFFFF"/>
                  </a:solidFill>
                  <a:effectLst/>
                  <a:uLnTx/>
                  <a:uFillTx/>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208" y="6133164"/>
                <a:ext cx="839732" cy="570564"/>
              </a:xfrm>
              <a:prstGeom prst="rect">
                <a:avLst/>
              </a:prstGeom>
            </p:spPr>
          </p:pic>
          <p:sp>
            <p:nvSpPr>
              <p:cNvPr id="21" name="TextBox 20"/>
              <p:cNvSpPr txBox="1"/>
              <p:nvPr userDrawn="1"/>
            </p:nvSpPr>
            <p:spPr>
              <a:xfrm>
                <a:off x="1015403" y="6067952"/>
                <a:ext cx="2253953" cy="67603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white">
                        <a:lumMod val="85000"/>
                      </a:prstClr>
                    </a:solidFill>
                    <a:effectLst/>
                    <a:uLnTx/>
                    <a:uFillTx/>
                    <a:latin typeface="Calibri" panose="020F0502020204030204"/>
                  </a:rPr>
                  <a:t>Co-funded by </a:t>
                </a:r>
                <a:br>
                  <a:rPr kumimoji="0" lang="en-US" sz="1100" b="1" i="0" u="none" strike="noStrike" kern="1200" cap="none" spc="0" normalizeH="0" baseline="0" noProof="0" dirty="0" smtClean="0">
                    <a:ln>
                      <a:noFill/>
                    </a:ln>
                    <a:solidFill>
                      <a:prstClr val="white">
                        <a:lumMod val="85000"/>
                      </a:prstClr>
                    </a:solidFill>
                    <a:effectLst/>
                    <a:uLnTx/>
                    <a:uFillTx/>
                    <a:latin typeface="Calibri" panose="020F0502020204030204"/>
                  </a:rPr>
                </a:br>
                <a:r>
                  <a:rPr kumimoji="0" lang="en-US" sz="1100" b="1" i="0" u="none" strike="noStrike" kern="1200" cap="none" spc="0" normalizeH="0" baseline="0" noProof="0" dirty="0" smtClean="0">
                    <a:ln>
                      <a:noFill/>
                    </a:ln>
                    <a:solidFill>
                      <a:prstClr val="white">
                        <a:lumMod val="85000"/>
                      </a:prstClr>
                    </a:solidFill>
                    <a:effectLst/>
                    <a:uLnTx/>
                    <a:uFillTx/>
                    <a:latin typeface="Calibri" panose="020F0502020204030204"/>
                  </a:rPr>
                  <a:t>the European Union</a:t>
                </a:r>
                <a:endParaRPr kumimoji="0" lang="en-GB" sz="1100" b="1" i="0" u="none" strike="noStrike" kern="1200" cap="none" spc="0" normalizeH="0" baseline="0" noProof="0" dirty="0" smtClean="0">
                  <a:ln>
                    <a:noFill/>
                  </a:ln>
                  <a:solidFill>
                    <a:prstClr val="white">
                      <a:lumMod val="85000"/>
                    </a:prstClr>
                  </a:solidFill>
                  <a:effectLst/>
                  <a:uLnTx/>
                  <a:uFillTx/>
                  <a:latin typeface="Calibri" panose="020F0502020204030204"/>
                </a:endParaRPr>
              </a:p>
            </p:txBody>
          </p:sp>
        </p:grpSp>
        <p:cxnSp>
          <p:nvCxnSpPr>
            <p:cNvPr id="17" name="Straight Connector 16"/>
            <p:cNvCxnSpPr/>
            <p:nvPr userDrawn="1"/>
          </p:nvCxnSpPr>
          <p:spPr>
            <a:xfrm>
              <a:off x="3120353" y="6185632"/>
              <a:ext cx="0" cy="486347"/>
            </a:xfrm>
            <a:prstGeom prst="line">
              <a:avLst/>
            </a:prstGeom>
            <a:noFill/>
            <a:ln w="6350" cap="flat" cmpd="sng" algn="ctr">
              <a:solidFill>
                <a:sysClr val="window" lastClr="FFFFFF"/>
              </a:solidFill>
              <a:prstDash val="solid"/>
              <a:miter lim="800000"/>
            </a:ln>
            <a:effectLst/>
          </p:spPr>
        </p:cxnSp>
      </p:gr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934" y="75006"/>
            <a:ext cx="431340" cy="390743"/>
          </a:xfrm>
          <a:prstGeom prst="rect">
            <a:avLst/>
          </a:prstGeom>
        </p:spPr>
      </p:pic>
      <p:sp>
        <p:nvSpPr>
          <p:cNvPr id="11" name="TextBox 10"/>
          <p:cNvSpPr txBox="1"/>
          <p:nvPr/>
        </p:nvSpPr>
        <p:spPr>
          <a:xfrm>
            <a:off x="1938727" y="369226"/>
            <a:ext cx="3476727" cy="784830"/>
          </a:xfrm>
          <a:prstGeom prst="rect">
            <a:avLst/>
          </a:prstGeom>
          <a:noFill/>
        </p:spPr>
        <p:txBody>
          <a:bodyPr wrap="square" rtlCol="0">
            <a:spAutoFit/>
          </a:bodyPr>
          <a:lstStyle/>
          <a:p>
            <a:pPr defTabSz="914400" hangingPunct="1"/>
            <a:r>
              <a:rPr lang="en-GB" sz="900" kern="1200" cap="none" dirty="0" smtClean="0">
                <a:solidFill>
                  <a:srgbClr val="E3D88B"/>
                </a:solidFill>
                <a:latin typeface="Calibri" panose="020F0502020204030204"/>
              </a:rPr>
              <a:t>Thanks to the AARC Community, including folk from whom I re-used graphics and material in this overview. In random order: </a:t>
            </a:r>
            <a:r>
              <a:rPr lang="en-GB" sz="900" kern="1200" cap="none" dirty="0" err="1" smtClean="0">
                <a:solidFill>
                  <a:srgbClr val="E3D88B"/>
                </a:solidFill>
                <a:latin typeface="Calibri" panose="020F0502020204030204"/>
              </a:rPr>
              <a:t>Licia</a:t>
            </a:r>
            <a:r>
              <a:rPr lang="en-GB" sz="900" kern="1200" cap="none" dirty="0" smtClean="0">
                <a:solidFill>
                  <a:srgbClr val="E3D88B"/>
                </a:solidFill>
                <a:latin typeface="Calibri" panose="020F0502020204030204"/>
              </a:rPr>
              <a:t> Florio, Nicolas </a:t>
            </a:r>
            <a:r>
              <a:rPr lang="en-GB" sz="900" kern="1200" cap="none" dirty="0" err="1" smtClean="0">
                <a:solidFill>
                  <a:srgbClr val="E3D88B"/>
                </a:solidFill>
                <a:latin typeface="Calibri" panose="020F0502020204030204"/>
              </a:rPr>
              <a:t>Liampotis</a:t>
            </a:r>
            <a:r>
              <a:rPr lang="en-GB" sz="900" kern="1200" cap="none" dirty="0" smtClean="0">
                <a:solidFill>
                  <a:srgbClr val="E3D88B"/>
                </a:solidFill>
                <a:latin typeface="Calibri" panose="020F0502020204030204"/>
              </a:rPr>
              <a:t>, Christos </a:t>
            </a:r>
            <a:r>
              <a:rPr lang="en-GB" sz="900" kern="1200" cap="none" dirty="0" err="1" smtClean="0">
                <a:solidFill>
                  <a:srgbClr val="E3D88B"/>
                </a:solidFill>
                <a:latin typeface="Calibri" panose="020F0502020204030204"/>
              </a:rPr>
              <a:t>Kanellopoulos</a:t>
            </a:r>
            <a:r>
              <a:rPr lang="en-GB" sz="900" kern="1200" cap="none" dirty="0" smtClean="0">
                <a:solidFill>
                  <a:srgbClr val="E3D88B"/>
                </a:solidFill>
                <a:latin typeface="Calibri" panose="020F0502020204030204"/>
              </a:rPr>
              <a:t>, Marina </a:t>
            </a:r>
            <a:r>
              <a:rPr lang="en-GB" sz="900" kern="1200" cap="none" dirty="0" err="1" smtClean="0">
                <a:solidFill>
                  <a:srgbClr val="E3D88B"/>
                </a:solidFill>
                <a:latin typeface="Calibri" panose="020F0502020204030204"/>
              </a:rPr>
              <a:t>Adomeit</a:t>
            </a:r>
            <a:r>
              <a:rPr lang="en-GB" sz="900" kern="1200" cap="none" dirty="0" smtClean="0">
                <a:solidFill>
                  <a:srgbClr val="E3D88B"/>
                </a:solidFill>
                <a:latin typeface="Calibri" panose="020F0502020204030204"/>
              </a:rPr>
              <a:t>, Janos </a:t>
            </a:r>
            <a:r>
              <a:rPr lang="en-GB" sz="900" kern="1200" cap="none" dirty="0" err="1" smtClean="0">
                <a:solidFill>
                  <a:srgbClr val="E3D88B"/>
                </a:solidFill>
                <a:latin typeface="Calibri" panose="020F0502020204030204"/>
              </a:rPr>
              <a:t>Mohacsi</a:t>
            </a:r>
            <a:r>
              <a:rPr lang="en-GB" sz="900" kern="1200" cap="none" dirty="0" smtClean="0">
                <a:solidFill>
                  <a:srgbClr val="E3D88B"/>
                </a:solidFill>
                <a:latin typeface="Calibri" panose="020F0502020204030204"/>
              </a:rPr>
              <a:t>, </a:t>
            </a:r>
            <a:r>
              <a:rPr lang="en-GB" sz="900" kern="1200" cap="none" dirty="0" err="1" smtClean="0">
                <a:solidFill>
                  <a:srgbClr val="E3D88B"/>
                </a:solidFill>
                <a:latin typeface="Calibri" panose="020F0502020204030204"/>
              </a:rPr>
              <a:t>Ilaria</a:t>
            </a:r>
            <a:r>
              <a:rPr lang="en-GB" sz="900" kern="1200" cap="none" dirty="0" smtClean="0">
                <a:solidFill>
                  <a:srgbClr val="E3D88B"/>
                </a:solidFill>
                <a:latin typeface="Calibri" panose="020F0502020204030204"/>
              </a:rPr>
              <a:t> Fava, </a:t>
            </a:r>
            <a:r>
              <a:rPr lang="en-GB" sz="900" kern="1200" cap="none" dirty="0" err="1" smtClean="0">
                <a:solidFill>
                  <a:srgbClr val="E3D88B"/>
                </a:solidFill>
                <a:latin typeface="Calibri" panose="020F0502020204030204"/>
              </a:rPr>
              <a:t>Slavek</a:t>
            </a:r>
            <a:r>
              <a:rPr lang="en-GB" sz="900" kern="1200" cap="none" dirty="0" smtClean="0">
                <a:solidFill>
                  <a:srgbClr val="E3D88B"/>
                </a:solidFill>
                <a:latin typeface="Calibri" panose="020F0502020204030204"/>
              </a:rPr>
              <a:t> </a:t>
            </a:r>
            <a:r>
              <a:rPr lang="en-GB" sz="900" kern="1200" cap="none" dirty="0" err="1" smtClean="0">
                <a:solidFill>
                  <a:srgbClr val="E3D88B"/>
                </a:solidFill>
                <a:latin typeface="Calibri" panose="020F0502020204030204"/>
              </a:rPr>
              <a:t>Licehammer</a:t>
            </a:r>
            <a:r>
              <a:rPr lang="en-GB" sz="900" kern="1200" cap="none" dirty="0" smtClean="0">
                <a:solidFill>
                  <a:srgbClr val="E3D88B"/>
                </a:solidFill>
                <a:latin typeface="Calibri" panose="020F0502020204030204"/>
              </a:rPr>
              <a:t>, Dave Kelsey, Ian Neilson, Marcus </a:t>
            </a:r>
            <a:r>
              <a:rPr lang="en-GB" sz="900" kern="1200" cap="none" dirty="0" err="1" smtClean="0">
                <a:solidFill>
                  <a:srgbClr val="E3D88B"/>
                </a:solidFill>
                <a:latin typeface="Calibri" panose="020F0502020204030204"/>
              </a:rPr>
              <a:t>Hardt</a:t>
            </a:r>
            <a:r>
              <a:rPr lang="en-GB" sz="900" kern="1200" cap="none" dirty="0" smtClean="0">
                <a:solidFill>
                  <a:srgbClr val="E3D88B"/>
                </a:solidFill>
                <a:latin typeface="Calibri" panose="020F0502020204030204"/>
              </a:rPr>
              <a:t>, Mischa Salle, Hannah Short, and Maarten </a:t>
            </a:r>
            <a:r>
              <a:rPr lang="en-GB" sz="900" kern="1200" cap="none" dirty="0" err="1" smtClean="0">
                <a:solidFill>
                  <a:srgbClr val="E3D88B"/>
                </a:solidFill>
                <a:latin typeface="Calibri" panose="020F0502020204030204"/>
              </a:rPr>
              <a:t>Kremers</a:t>
            </a:r>
            <a:r>
              <a:rPr lang="en-GB" sz="900" kern="1200" cap="none" dirty="0" smtClean="0">
                <a:solidFill>
                  <a:srgbClr val="E3D88B"/>
                </a:solidFill>
                <a:latin typeface="Calibri" panose="020F0502020204030204"/>
              </a:rPr>
              <a:t>.</a:t>
            </a:r>
            <a:endParaRPr lang="en-GB" sz="900" kern="1200" cap="none" dirty="0">
              <a:solidFill>
                <a:srgbClr val="E3D88B"/>
              </a:solidFill>
              <a:latin typeface="Calibri" panose="020F0502020204030204"/>
            </a:endParaRPr>
          </a:p>
        </p:txBody>
      </p:sp>
    </p:spTree>
    <p:extLst>
      <p:ext uri="{BB962C8B-B14F-4D97-AF65-F5344CB8AC3E}">
        <p14:creationId xmlns:p14="http://schemas.microsoft.com/office/powerpoint/2010/main" val="36181701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Background and supporting materials</a:t>
            </a:r>
            <a:endParaRPr lang="en-GB" dirty="0"/>
          </a:p>
        </p:txBody>
      </p:sp>
      <p:sp>
        <p:nvSpPr>
          <p:cNvPr id="3" name="Footer Placeholder 2"/>
          <p:cNvSpPr>
            <a:spLocks noGrp="1"/>
          </p:cNvSpPr>
          <p:nvPr>
            <p:ph type="ftr" sz="quarter" idx="11"/>
          </p:nvPr>
        </p:nvSpPr>
        <p:spPr/>
        <p:txBody>
          <a:bodyPr/>
          <a:lstStyle/>
          <a:p>
            <a:r>
              <a:rPr lang="nl-NL" smtClean="0"/>
              <a:t>eduGAIN without edupain, please</a:t>
            </a:r>
            <a:endParaRPr lang="nl-NL" dirty="0"/>
          </a:p>
        </p:txBody>
      </p:sp>
      <p:sp>
        <p:nvSpPr>
          <p:cNvPr id="10" name="Text Placeholder 9"/>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3886177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r>
              <a:rPr lang="en-GB" dirty="0" smtClean="0"/>
              <a:t>Remember the times? …</a:t>
            </a:r>
            <a:endParaRPr lang="en-GB" dirty="0"/>
          </a:p>
        </p:txBody>
      </p:sp>
      <p:grpSp>
        <p:nvGrpSpPr>
          <p:cNvPr id="7" name="Group 6"/>
          <p:cNvGrpSpPr/>
          <p:nvPr/>
        </p:nvGrpSpPr>
        <p:grpSpPr>
          <a:xfrm>
            <a:off x="921251" y="789896"/>
            <a:ext cx="6397172" cy="4036704"/>
            <a:chOff x="810206" y="542853"/>
            <a:chExt cx="7812361" cy="4929708"/>
          </a:xfrm>
        </p:grpSpPr>
        <p:pic>
          <p:nvPicPr>
            <p:cNvPr id="8" name="Picture 7"/>
            <p:cNvPicPr>
              <a:picLocks noChangeAspect="1" noChangeArrowheads="1"/>
            </p:cNvPicPr>
            <p:nvPr/>
          </p:nvPicPr>
          <p:blipFill>
            <a:blip r:embed="rId2" cstate="print"/>
            <a:srcRect/>
            <a:stretch>
              <a:fillRect/>
            </a:stretch>
          </p:blipFill>
          <p:spPr bwMode="auto">
            <a:xfrm>
              <a:off x="1170247" y="542853"/>
              <a:ext cx="4474553" cy="3420988"/>
            </a:xfrm>
            <a:prstGeom prst="rect">
              <a:avLst/>
            </a:prstGeom>
            <a:noFill/>
            <a:ln w="9525">
              <a:noFill/>
              <a:miter lim="800000"/>
              <a:headEnd/>
              <a:tailEnd/>
            </a:ln>
          </p:spPr>
        </p:pic>
        <p:pic>
          <p:nvPicPr>
            <p:cNvPr id="9" name="Picture 5"/>
            <p:cNvPicPr>
              <a:picLocks noChangeAspect="1" noChangeArrowheads="1"/>
            </p:cNvPicPr>
            <p:nvPr/>
          </p:nvPicPr>
          <p:blipFill>
            <a:blip r:embed="rId2" cstate="print"/>
            <a:srcRect/>
            <a:stretch>
              <a:fillRect/>
            </a:stretch>
          </p:blipFill>
          <p:spPr bwMode="auto">
            <a:xfrm>
              <a:off x="1170247" y="614861"/>
              <a:ext cx="4474553" cy="3420988"/>
            </a:xfrm>
            <a:prstGeom prst="rect">
              <a:avLst/>
            </a:prstGeom>
            <a:noFill/>
            <a:ln w="9525">
              <a:noFill/>
              <a:miter lim="800000"/>
              <a:headEnd/>
              <a:tailEnd/>
            </a:ln>
            <a:effectLst>
              <a:glow rad="101600">
                <a:srgbClr val="6F2575">
                  <a:alpha val="60000"/>
                </a:srgbClr>
              </a:glow>
            </a:effectLst>
          </p:spPr>
        </p:pic>
        <p:pic>
          <p:nvPicPr>
            <p:cNvPr id="10" name="Picture 4"/>
            <p:cNvPicPr>
              <a:picLocks noChangeAspect="1" noChangeArrowheads="1"/>
            </p:cNvPicPr>
            <p:nvPr/>
          </p:nvPicPr>
          <p:blipFill>
            <a:blip r:embed="rId3" cstate="print"/>
            <a:srcRect/>
            <a:stretch>
              <a:fillRect/>
            </a:stretch>
          </p:blipFill>
          <p:spPr bwMode="auto">
            <a:xfrm>
              <a:off x="810206" y="2055023"/>
              <a:ext cx="4896544" cy="3342371"/>
            </a:xfrm>
            <a:prstGeom prst="rect">
              <a:avLst/>
            </a:prstGeom>
            <a:noFill/>
            <a:ln w="9525">
              <a:noFill/>
              <a:miter lim="800000"/>
              <a:headEnd/>
              <a:tailEnd/>
            </a:ln>
            <a:effectLst>
              <a:glow rad="101600">
                <a:srgbClr val="6F2575">
                  <a:alpha val="60000"/>
                </a:srgbClr>
              </a:glow>
            </a:effectLst>
          </p:spPr>
        </p:pic>
        <p:pic>
          <p:nvPicPr>
            <p:cNvPr id="11" name="Picture 2"/>
            <p:cNvPicPr>
              <a:picLocks noChangeAspect="1" noChangeArrowheads="1"/>
            </p:cNvPicPr>
            <p:nvPr/>
          </p:nvPicPr>
          <p:blipFill>
            <a:blip r:embed="rId4" cstate="print"/>
            <a:srcRect/>
            <a:stretch>
              <a:fillRect/>
            </a:stretch>
          </p:blipFill>
          <p:spPr bwMode="auto">
            <a:xfrm>
              <a:off x="6354822" y="4215261"/>
              <a:ext cx="1905000" cy="1257300"/>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srcRect/>
            <a:stretch>
              <a:fillRect/>
            </a:stretch>
          </p:blipFill>
          <p:spPr bwMode="auto">
            <a:xfrm>
              <a:off x="3465671" y="1118917"/>
              <a:ext cx="5156896" cy="3088954"/>
            </a:xfrm>
            <a:prstGeom prst="rect">
              <a:avLst/>
            </a:prstGeom>
            <a:noFill/>
            <a:ln w="9525">
              <a:noFill/>
              <a:miter lim="800000"/>
              <a:headEnd/>
              <a:tailEnd/>
            </a:ln>
            <a:effectLst>
              <a:glow rad="101600">
                <a:srgbClr val="6F2575">
                  <a:alpha val="60000"/>
                </a:srgbClr>
              </a:glow>
            </a:effectLst>
          </p:spPr>
        </p:pic>
      </p:grpSp>
      <p:sp>
        <p:nvSpPr>
          <p:cNvPr id="13" name="TextBox 12"/>
          <p:cNvSpPr txBox="1"/>
          <p:nvPr/>
        </p:nvSpPr>
        <p:spPr>
          <a:xfrm>
            <a:off x="2710734" y="825356"/>
            <a:ext cx="5985934" cy="338554"/>
          </a:xfrm>
          <a:prstGeom prst="rect">
            <a:avLst/>
          </a:prstGeom>
          <a:noFill/>
        </p:spPr>
        <p:txBody>
          <a:bodyPr wrap="none" rtlCol="0">
            <a:spAutoFit/>
          </a:bodyPr>
          <a:lstStyle/>
          <a:p>
            <a:r>
              <a:rPr lang="en-US" sz="1600" b="1" cap="none" dirty="0" smtClean="0">
                <a:solidFill>
                  <a:schemeClr val="accent3"/>
                </a:solidFill>
              </a:rPr>
              <a:t>Our state of </a:t>
            </a:r>
            <a:r>
              <a:rPr lang="en-US" sz="1600" b="1" cap="none" dirty="0" err="1" smtClean="0">
                <a:solidFill>
                  <a:schemeClr val="accent3"/>
                </a:solidFill>
              </a:rPr>
              <a:t>DataGrid</a:t>
            </a:r>
            <a:r>
              <a:rPr lang="en-US" sz="1600" b="1" cap="none" dirty="0" smtClean="0">
                <a:solidFill>
                  <a:schemeClr val="accent3"/>
                </a:solidFill>
              </a:rPr>
              <a:t> and the HEP LHC computing in ~ 2000</a:t>
            </a:r>
            <a:endParaRPr lang="en-GB" sz="1600" b="1" cap="none" dirty="0">
              <a:solidFill>
                <a:schemeClr val="accent3"/>
              </a:solidFill>
            </a:endParaRPr>
          </a:p>
        </p:txBody>
      </p:sp>
      <p:sp>
        <p:nvSpPr>
          <p:cNvPr id="14" name="Footer Placeholder 13"/>
          <p:cNvSpPr>
            <a:spLocks noGrp="1"/>
          </p:cNvSpPr>
          <p:nvPr>
            <p:ph type="ftr" sz="quarter" idx="3"/>
          </p:nvPr>
        </p:nvSpPr>
        <p:spPr/>
        <p:txBody>
          <a:bodyPr/>
          <a:lstStyle/>
          <a:p>
            <a:r>
              <a:rPr lang="nl-NL" smtClean="0"/>
              <a:t>eduGAIN without edupain, please</a:t>
            </a:r>
            <a:endParaRPr lang="nl-NL" dirty="0"/>
          </a:p>
        </p:txBody>
      </p:sp>
      <p:sp>
        <p:nvSpPr>
          <p:cNvPr id="15" name="Slide Number Placeholder 14"/>
          <p:cNvSpPr>
            <a:spLocks noGrp="1"/>
          </p:cNvSpPr>
          <p:nvPr>
            <p:ph type="sldNum" sz="quarter" idx="2"/>
          </p:nvPr>
        </p:nvSpPr>
        <p:spPr/>
        <p:txBody>
          <a:bodyPr/>
          <a:lstStyle/>
          <a:p>
            <a:fld id="{86CB4B4D-7CA3-9044-876B-883B54F8677D}" type="slidenum">
              <a:rPr lang="en-GB" smtClean="0"/>
              <a:t>2</a:t>
            </a:fld>
            <a:endParaRPr lang="en-GB"/>
          </a:p>
        </p:txBody>
      </p:sp>
    </p:spTree>
    <p:extLst>
      <p:ext uri="{BB962C8B-B14F-4D97-AF65-F5344CB8AC3E}">
        <p14:creationId xmlns:p14="http://schemas.microsoft.com/office/powerpoint/2010/main" val="32837258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hangingPunct="1"/>
            <a:fld id="{6F576E6A-F32A-4612-884C-86870357C6B4}" type="slidenum">
              <a:rPr lang="en-GB" kern="1200" cap="none">
                <a:solidFill>
                  <a:prstClr val="black">
                    <a:tint val="75000"/>
                  </a:prstClr>
                </a:solidFill>
                <a:latin typeface="Calibri" panose="020F0502020204030204"/>
              </a:rPr>
              <a:pPr defTabSz="685800" hangingPunct="1"/>
              <a:t>20</a:t>
            </a:fld>
            <a:endParaRPr lang="en-GB" kern="1200" cap="none">
              <a:solidFill>
                <a:prstClr val="black">
                  <a:tint val="75000"/>
                </a:prstClr>
              </a:solidFill>
              <a:latin typeface="Calibri" panose="020F0502020204030204"/>
            </a:endParaRPr>
          </a:p>
        </p:txBody>
      </p:sp>
      <p:sp>
        <p:nvSpPr>
          <p:cNvPr id="4" name="Title 3"/>
          <p:cNvSpPr>
            <a:spLocks noGrp="1"/>
          </p:cNvSpPr>
          <p:nvPr>
            <p:ph type="title"/>
          </p:nvPr>
        </p:nvSpPr>
        <p:spPr/>
        <p:txBody>
          <a:bodyPr/>
          <a:lstStyle/>
          <a:p>
            <a:r>
              <a:rPr lang="en-GB" dirty="0" smtClean="0"/>
              <a:t>AARC G071 is there to help, but do we ‘get the trust across’?</a:t>
            </a:r>
            <a:endParaRPr lang="en-GB" dirty="0"/>
          </a:p>
        </p:txBody>
      </p:sp>
      <p:grpSp>
        <p:nvGrpSpPr>
          <p:cNvPr id="8" name="Group 7"/>
          <p:cNvGrpSpPr/>
          <p:nvPr/>
        </p:nvGrpSpPr>
        <p:grpSpPr>
          <a:xfrm>
            <a:off x="416422" y="1492865"/>
            <a:ext cx="6041723" cy="2612773"/>
            <a:chOff x="128585" y="1025603"/>
            <a:chExt cx="10247037" cy="4431382"/>
          </a:xfrm>
        </p:grpSpPr>
        <p:pic>
          <p:nvPicPr>
            <p:cNvPr id="5" name="Google Shape;673;g2456f340f0d_1_11"/>
            <p:cNvPicPr preferRelativeResize="0"/>
            <p:nvPr/>
          </p:nvPicPr>
          <p:blipFill rotWithShape="1">
            <a:blip r:embed="rId2">
              <a:alphaModFix/>
            </a:blip>
            <a:srcRect/>
            <a:stretch/>
          </p:blipFill>
          <p:spPr>
            <a:xfrm>
              <a:off x="5030849" y="1401015"/>
              <a:ext cx="5344773" cy="4055970"/>
            </a:xfrm>
            <a:prstGeom prst="rect">
              <a:avLst/>
            </a:prstGeom>
            <a:noFill/>
            <a:ln>
              <a:noFill/>
            </a:ln>
          </p:spPr>
        </p:pic>
        <p:sp>
          <p:nvSpPr>
            <p:cNvPr id="6" name="Google Shape;677;g2456f340f0d_1_11"/>
            <p:cNvSpPr/>
            <p:nvPr/>
          </p:nvSpPr>
          <p:spPr>
            <a:xfrm>
              <a:off x="128586" y="1025604"/>
              <a:ext cx="4161053" cy="3952887"/>
            </a:xfrm>
            <a:prstGeom prst="wedgeRoundRectCallout">
              <a:avLst>
                <a:gd name="adj1" fmla="val 115074"/>
                <a:gd name="adj2" fmla="val 13631"/>
                <a:gd name="adj3" fmla="val 16667"/>
              </a:avLst>
            </a:prstGeom>
            <a:solidFill>
              <a:srgbClr val="FFFFFF"/>
            </a:solidFill>
            <a:ln w="12700" cap="flat" cmpd="sng">
              <a:solidFill>
                <a:srgbClr val="0C3959"/>
              </a:solidFill>
              <a:prstDash val="solid"/>
              <a:miter lim="800000"/>
              <a:headEnd type="none" w="sm" len="sm"/>
              <a:tailEnd type="none" w="sm" len="sm"/>
            </a:ln>
          </p:spPr>
          <p:txBody>
            <a:bodyPr spcFirstLastPara="1" wrap="square" lIns="68569" tIns="34275" rIns="68569" bIns="34275" anchor="ctr" anchorCtr="0">
              <a:noAutofit/>
            </a:bodyPr>
            <a:lstStyle/>
            <a:p>
              <a:pPr defTabSz="685800" hangingPunct="1"/>
              <a:r>
                <a:rPr lang="en-GB" sz="1050" b="1" kern="1200" cap="none">
                  <a:solidFill>
                    <a:srgbClr val="0C3959"/>
                  </a:solidFill>
                  <a:latin typeface="Calibri"/>
                  <a:ea typeface="Calibri"/>
                  <a:cs typeface="Calibri"/>
                  <a:sym typeface="Calibri"/>
                </a:rPr>
                <a:t>Community membership management directories and attribute authorities</a:t>
              </a:r>
              <a:endParaRPr sz="1050" kern="1200" cap="none">
                <a:solidFill>
                  <a:prstClr val="black"/>
                </a:solidFill>
                <a:latin typeface="Calibri" panose="020F0502020204030204"/>
              </a:endParaRPr>
            </a:p>
            <a:p>
              <a:pPr marL="214313" indent="-214313" defTabSz="685800" hangingPunct="1">
                <a:buClr>
                  <a:srgbClr val="F57A1E"/>
                </a:buClr>
                <a:buSzPts val="1800"/>
                <a:buFont typeface="Arial"/>
                <a:buChar char="•"/>
              </a:pPr>
              <a:r>
                <a:rPr lang="en-GB" sz="1050" kern="1200" cap="none">
                  <a:solidFill>
                    <a:srgbClr val="F57A1E"/>
                  </a:solidFill>
                  <a:latin typeface="Calibri"/>
                  <a:ea typeface="Calibri"/>
                  <a:cs typeface="Calibri"/>
                  <a:sym typeface="Calibri"/>
                </a:rPr>
                <a:t>integrity of membership</a:t>
              </a:r>
              <a:endParaRPr sz="1050" kern="1200" cap="none">
                <a:solidFill>
                  <a:prstClr val="black"/>
                </a:solidFill>
                <a:latin typeface="Calibri" panose="020F0502020204030204"/>
              </a:endParaRPr>
            </a:p>
            <a:p>
              <a:pPr marL="214313" indent="-214313" defTabSz="685800" hangingPunct="1">
                <a:buClr>
                  <a:srgbClr val="F57A1E"/>
                </a:buClr>
                <a:buSzPts val="1800"/>
                <a:buFont typeface="Arial"/>
                <a:buChar char="•"/>
              </a:pPr>
              <a:r>
                <a:rPr lang="en-GB" sz="1050" kern="1200" cap="none">
                  <a:solidFill>
                    <a:srgbClr val="F57A1E"/>
                  </a:solidFill>
                  <a:latin typeface="Calibri"/>
                  <a:ea typeface="Calibri"/>
                  <a:cs typeface="Calibri"/>
                  <a:sym typeface="Calibri"/>
                </a:rPr>
                <a:t>identification, naming and traceability</a:t>
              </a:r>
              <a:endParaRPr sz="1050" kern="1200" cap="none">
                <a:solidFill>
                  <a:prstClr val="black"/>
                </a:solidFill>
                <a:latin typeface="Calibri" panose="020F0502020204030204"/>
              </a:endParaRPr>
            </a:p>
            <a:p>
              <a:pPr marL="214313" indent="-214313" defTabSz="685800" hangingPunct="1">
                <a:buClr>
                  <a:srgbClr val="F57A1E"/>
                </a:buClr>
                <a:buSzPts val="1800"/>
                <a:buFont typeface="Arial"/>
                <a:buChar char="•"/>
              </a:pPr>
              <a:r>
                <a:rPr lang="en-GB" sz="1050" kern="1200" cap="none">
                  <a:solidFill>
                    <a:srgbClr val="F57A1E"/>
                  </a:solidFill>
                  <a:latin typeface="Calibri"/>
                  <a:ea typeface="Calibri"/>
                  <a:cs typeface="Calibri"/>
                  <a:sym typeface="Calibri"/>
                </a:rPr>
                <a:t>site and service security</a:t>
              </a:r>
              <a:endParaRPr sz="1050" kern="1200" cap="none">
                <a:solidFill>
                  <a:prstClr val="black"/>
                </a:solidFill>
                <a:latin typeface="Calibri" panose="020F0502020204030204"/>
              </a:endParaRPr>
            </a:p>
            <a:p>
              <a:pPr marL="214313" indent="-214313" defTabSz="685800" hangingPunct="1">
                <a:buClr>
                  <a:srgbClr val="F57A1E"/>
                </a:buClr>
                <a:buSzPts val="1800"/>
                <a:buFont typeface="Arial"/>
                <a:buChar char="•"/>
              </a:pPr>
              <a:r>
                <a:rPr lang="en-GB" sz="1050" kern="1200" cap="none">
                  <a:solidFill>
                    <a:srgbClr val="F57A1E"/>
                  </a:solidFill>
                  <a:latin typeface="Calibri"/>
                  <a:ea typeface="Calibri"/>
                  <a:cs typeface="Calibri"/>
                  <a:sym typeface="Calibri"/>
                </a:rPr>
                <a:t>protection on the network</a:t>
              </a:r>
              <a:endParaRPr sz="1050" kern="1200" cap="none">
                <a:solidFill>
                  <a:prstClr val="black"/>
                </a:solidFill>
                <a:latin typeface="Calibri" panose="020F0502020204030204"/>
              </a:endParaRPr>
            </a:p>
            <a:p>
              <a:pPr marL="214313" indent="-214313" defTabSz="685800" hangingPunct="1">
                <a:buClr>
                  <a:srgbClr val="F57A1E"/>
                </a:buClr>
                <a:buSzPts val="1800"/>
                <a:buFont typeface="Arial"/>
                <a:buChar char="•"/>
              </a:pPr>
              <a:r>
                <a:rPr lang="en-GB" sz="1050" kern="1200" cap="none">
                  <a:solidFill>
                    <a:srgbClr val="F57A1E"/>
                  </a:solidFill>
                  <a:latin typeface="Calibri"/>
                  <a:ea typeface="Calibri"/>
                  <a:cs typeface="Calibri"/>
                  <a:sym typeface="Calibri"/>
                </a:rPr>
                <a:t>assertion integrity</a:t>
              </a:r>
              <a:endParaRPr sz="1050" kern="1200" cap="none">
                <a:solidFill>
                  <a:srgbClr val="F57A1E"/>
                </a:solidFill>
                <a:latin typeface="Calibri"/>
                <a:ea typeface="Calibri"/>
                <a:cs typeface="Calibri"/>
                <a:sym typeface="Calibri"/>
              </a:endParaRPr>
            </a:p>
          </p:txBody>
        </p:sp>
        <p:sp>
          <p:nvSpPr>
            <p:cNvPr id="7" name="Google Shape;678;g2456f340f0d_1_11"/>
            <p:cNvSpPr/>
            <p:nvPr/>
          </p:nvSpPr>
          <p:spPr>
            <a:xfrm>
              <a:off x="128585" y="1025603"/>
              <a:ext cx="4161054" cy="3952886"/>
            </a:xfrm>
            <a:prstGeom prst="wedgeRoundRectCallout">
              <a:avLst>
                <a:gd name="adj1" fmla="val 71063"/>
                <a:gd name="adj2" fmla="val 42413"/>
                <a:gd name="adj3" fmla="val 16667"/>
              </a:avLst>
            </a:prstGeom>
            <a:solidFill>
              <a:srgbClr val="FFFFFF"/>
            </a:solidFill>
            <a:ln w="12700" cap="flat" cmpd="sng">
              <a:solidFill>
                <a:srgbClr val="0C3959"/>
              </a:solidFill>
              <a:prstDash val="solid"/>
              <a:miter lim="800000"/>
              <a:headEnd type="none" w="sm" len="sm"/>
              <a:tailEnd type="none" w="sm" len="sm"/>
            </a:ln>
          </p:spPr>
          <p:txBody>
            <a:bodyPr spcFirstLastPara="1" wrap="square" lIns="68569" tIns="34275" rIns="68569" bIns="34275" anchor="ctr" anchorCtr="0">
              <a:noAutofit/>
            </a:bodyPr>
            <a:lstStyle/>
            <a:p>
              <a:pPr defTabSz="685800" hangingPunct="1"/>
              <a:r>
                <a:rPr lang="en-GB" sz="1350" b="1" kern="1200" cap="none" dirty="0">
                  <a:solidFill>
                    <a:srgbClr val="0C3959"/>
                  </a:solidFill>
                  <a:latin typeface="Calibri"/>
                  <a:ea typeface="Calibri"/>
                  <a:cs typeface="Calibri"/>
                  <a:sym typeface="Calibri"/>
                </a:rPr>
                <a:t>Membership management service, attribute authorities, and proxy/token translator</a:t>
              </a:r>
              <a:endParaRPr sz="1350" kern="1200" cap="none" dirty="0">
                <a:solidFill>
                  <a:prstClr val="black"/>
                </a:solidFill>
                <a:latin typeface="Calibri" panose="020F0502020204030204"/>
              </a:endParaRPr>
            </a:p>
            <a:p>
              <a:pPr marL="214313" indent="-214313" defTabSz="685800" hangingPunct="1">
                <a:buClr>
                  <a:srgbClr val="F57A1E"/>
                </a:buClr>
                <a:buSzPts val="1800"/>
                <a:buFont typeface="Arial"/>
                <a:buChar char="•"/>
              </a:pPr>
              <a:r>
                <a:rPr lang="en-GB" sz="1350" kern="1200" cap="none" dirty="0">
                  <a:solidFill>
                    <a:srgbClr val="F57A1E"/>
                  </a:solidFill>
                  <a:latin typeface="Calibri"/>
                  <a:ea typeface="Calibri"/>
                  <a:cs typeface="Calibri"/>
                  <a:sym typeface="Calibri"/>
                </a:rPr>
                <a:t>integrity of membership</a:t>
              </a:r>
              <a:endParaRPr sz="1350" kern="1200" cap="none" dirty="0">
                <a:solidFill>
                  <a:prstClr val="black"/>
                </a:solidFill>
                <a:latin typeface="Calibri" panose="020F0502020204030204"/>
              </a:endParaRPr>
            </a:p>
            <a:p>
              <a:pPr marL="214313" indent="-214313" defTabSz="685800" hangingPunct="1">
                <a:buClr>
                  <a:srgbClr val="F57A1E"/>
                </a:buClr>
                <a:buSzPts val="1800"/>
                <a:buFont typeface="Arial"/>
                <a:buChar char="•"/>
              </a:pPr>
              <a:r>
                <a:rPr lang="en-GB" sz="1350" kern="1200" cap="none" dirty="0">
                  <a:solidFill>
                    <a:srgbClr val="F57A1E"/>
                  </a:solidFill>
                  <a:latin typeface="Calibri"/>
                  <a:ea typeface="Calibri"/>
                  <a:cs typeface="Calibri"/>
                  <a:sym typeface="Calibri"/>
                </a:rPr>
                <a:t>identification, traceability</a:t>
              </a:r>
              <a:endParaRPr sz="1350" kern="1200" cap="none" dirty="0">
                <a:solidFill>
                  <a:prstClr val="black"/>
                </a:solidFill>
                <a:latin typeface="Calibri" panose="020F0502020204030204"/>
              </a:endParaRPr>
            </a:p>
            <a:p>
              <a:pPr marL="214313" indent="-214313" defTabSz="685800" hangingPunct="1">
                <a:buClr>
                  <a:srgbClr val="F57A1E"/>
                </a:buClr>
                <a:buSzPts val="1800"/>
                <a:buFont typeface="Arial"/>
                <a:buChar char="•"/>
              </a:pPr>
              <a:r>
                <a:rPr lang="en-GB" sz="1350" kern="1200" cap="none" dirty="0">
                  <a:solidFill>
                    <a:srgbClr val="F57A1E"/>
                  </a:solidFill>
                  <a:latin typeface="Calibri"/>
                  <a:ea typeface="Calibri"/>
                  <a:cs typeface="Calibri"/>
                  <a:sym typeface="Calibri"/>
                </a:rPr>
                <a:t>site and service security</a:t>
              </a:r>
              <a:endParaRPr sz="1350" kern="1200" cap="none" dirty="0">
                <a:solidFill>
                  <a:prstClr val="black"/>
                </a:solidFill>
                <a:latin typeface="Calibri" panose="020F0502020204030204"/>
              </a:endParaRPr>
            </a:p>
            <a:p>
              <a:pPr marL="214313" indent="-214313" defTabSz="685800" hangingPunct="1">
                <a:buClr>
                  <a:srgbClr val="F57A1E"/>
                </a:buClr>
                <a:buSzPts val="1800"/>
                <a:buFont typeface="Arial"/>
                <a:buChar char="•"/>
              </a:pPr>
              <a:r>
                <a:rPr lang="en-GB" sz="1350" kern="1200" cap="none" dirty="0">
                  <a:solidFill>
                    <a:srgbClr val="F57A1E"/>
                  </a:solidFill>
                  <a:latin typeface="Calibri"/>
                  <a:ea typeface="Calibri"/>
                  <a:cs typeface="Calibri"/>
                  <a:sym typeface="Calibri"/>
                </a:rPr>
                <a:t>network protections</a:t>
              </a:r>
              <a:endParaRPr sz="1350" kern="1200" cap="none" dirty="0">
                <a:solidFill>
                  <a:prstClr val="black"/>
                </a:solidFill>
                <a:latin typeface="Calibri" panose="020F0502020204030204"/>
              </a:endParaRPr>
            </a:p>
            <a:p>
              <a:pPr marL="214313" indent="-214313" defTabSz="685800" hangingPunct="1">
                <a:buClr>
                  <a:srgbClr val="F57A1E"/>
                </a:buClr>
                <a:buSzPts val="1800"/>
                <a:buFont typeface="Arial"/>
                <a:buChar char="•"/>
              </a:pPr>
              <a:r>
                <a:rPr lang="en-GB" sz="1350" kern="1200" cap="none" dirty="0">
                  <a:solidFill>
                    <a:srgbClr val="F57A1E"/>
                  </a:solidFill>
                  <a:latin typeface="Calibri"/>
                  <a:ea typeface="Calibri"/>
                  <a:cs typeface="Calibri"/>
                  <a:sym typeface="Calibri"/>
                </a:rPr>
                <a:t>assertion integrity</a:t>
              </a:r>
            </a:p>
            <a:p>
              <a:pPr defTabSz="685800" hangingPunct="1">
                <a:buClr>
                  <a:srgbClr val="F57A1E"/>
                </a:buClr>
                <a:buSzPts val="1800"/>
              </a:pPr>
              <a:r>
                <a:rPr lang="en-GB" sz="1350" b="1" kern="1200" cap="none" dirty="0">
                  <a:solidFill>
                    <a:srgbClr val="F57A1E"/>
                  </a:solidFill>
                  <a:latin typeface="Calibri"/>
                  <a:ea typeface="Calibri"/>
                  <a:cs typeface="Calibri"/>
                  <a:sym typeface="Calibri"/>
                </a:rPr>
                <a:t>&gt; Trust marks and expression</a:t>
              </a:r>
              <a:endParaRPr sz="1350" b="1" kern="1200" cap="none" dirty="0">
                <a:solidFill>
                  <a:srgbClr val="F57A1E"/>
                </a:solidFill>
                <a:latin typeface="Calibri"/>
                <a:ea typeface="Calibri"/>
                <a:cs typeface="Calibri"/>
                <a:sym typeface="Calibri"/>
              </a:endParaRPr>
            </a:p>
          </p:txBody>
        </p:sp>
      </p:grpSp>
      <p:sp>
        <p:nvSpPr>
          <p:cNvPr id="9" name="TextBox 8"/>
          <p:cNvSpPr txBox="1"/>
          <p:nvPr/>
        </p:nvSpPr>
        <p:spPr>
          <a:xfrm>
            <a:off x="6645155" y="2005062"/>
            <a:ext cx="2396855" cy="2123658"/>
          </a:xfrm>
          <a:prstGeom prst="rect">
            <a:avLst/>
          </a:prstGeom>
          <a:noFill/>
        </p:spPr>
        <p:txBody>
          <a:bodyPr wrap="square" rtlCol="0">
            <a:spAutoFit/>
          </a:bodyPr>
          <a:lstStyle/>
          <a:p>
            <a:pPr defTabSz="685800" hangingPunct="1"/>
            <a:r>
              <a:rPr lang="en-GB" sz="1500" b="1" kern="1200" cap="none" dirty="0">
                <a:solidFill>
                  <a:srgbClr val="F6791C"/>
                </a:solidFill>
                <a:latin typeface="Calibri" panose="020F0502020204030204"/>
              </a:rPr>
              <a:t>But when proxies are </a:t>
            </a:r>
            <a:r>
              <a:rPr lang="en-GB" sz="1500" b="1" kern="1200" cap="none" dirty="0" err="1">
                <a:solidFill>
                  <a:srgbClr val="F6791C"/>
                </a:solidFill>
                <a:latin typeface="Calibri" panose="020F0502020204030204"/>
              </a:rPr>
              <a:t>proxying</a:t>
            </a:r>
            <a:r>
              <a:rPr lang="en-GB" sz="1500" b="1" kern="1200" cap="none" dirty="0">
                <a:solidFill>
                  <a:srgbClr val="F6791C"/>
                </a:solidFill>
                <a:latin typeface="Calibri" panose="020F0502020204030204"/>
              </a:rPr>
              <a:t> proxies, can we proxy the trust? </a:t>
            </a:r>
          </a:p>
          <a:p>
            <a:pPr defTabSz="685800" hangingPunct="1"/>
            <a:endParaRPr lang="en-GB" sz="1500" b="1" kern="1200" cap="none" dirty="0">
              <a:solidFill>
                <a:srgbClr val="F6791C"/>
              </a:solidFill>
              <a:latin typeface="Calibri" panose="020F0502020204030204"/>
            </a:endParaRPr>
          </a:p>
          <a:p>
            <a:pPr defTabSz="685800" hangingPunct="1"/>
            <a:r>
              <a:rPr lang="en-GB" sz="1500" b="1" kern="1200" cap="none" dirty="0">
                <a:solidFill>
                  <a:srgbClr val="F6791C"/>
                </a:solidFill>
                <a:latin typeface="Calibri" panose="020F0502020204030204"/>
              </a:rPr>
              <a:t>Agree to a </a:t>
            </a:r>
            <a:br>
              <a:rPr lang="en-GB" sz="1500" b="1" kern="1200" cap="none" dirty="0">
                <a:solidFill>
                  <a:srgbClr val="F6791C"/>
                </a:solidFill>
                <a:latin typeface="Calibri" panose="020F0502020204030204"/>
              </a:rPr>
            </a:br>
            <a:r>
              <a:rPr lang="en-GB" sz="2400" b="1" i="1" kern="1200" cap="none" dirty="0">
                <a:solidFill>
                  <a:srgbClr val="003F5E"/>
                </a:solidFill>
                <a:latin typeface="Calibri" panose="020F0502020204030204"/>
              </a:rPr>
              <a:t>common baseline </a:t>
            </a:r>
            <a:br>
              <a:rPr lang="en-GB" sz="2400" b="1" i="1" kern="1200" cap="none" dirty="0">
                <a:solidFill>
                  <a:srgbClr val="003F5E"/>
                </a:solidFill>
                <a:latin typeface="Calibri" panose="020F0502020204030204"/>
              </a:rPr>
            </a:br>
            <a:r>
              <a:rPr lang="en-GB" sz="1800" b="1" i="1" kern="1200" cap="none" dirty="0">
                <a:solidFill>
                  <a:srgbClr val="F6791C"/>
                </a:solidFill>
                <a:latin typeface="Calibri" panose="020F0502020204030204"/>
              </a:rPr>
              <a:t>… </a:t>
            </a:r>
            <a:r>
              <a:rPr lang="en-GB" sz="1500" b="1" kern="1200" cap="none" dirty="0">
                <a:solidFill>
                  <a:srgbClr val="F6791C"/>
                </a:solidFill>
                <a:latin typeface="Calibri" panose="020F0502020204030204"/>
              </a:rPr>
              <a:t>an approach that was successful previously!</a:t>
            </a:r>
          </a:p>
        </p:txBody>
      </p:sp>
      <p:sp>
        <p:nvSpPr>
          <p:cNvPr id="12" name="Google Shape;689;g2456f340f0d_1_20"/>
          <p:cNvSpPr/>
          <p:nvPr/>
        </p:nvSpPr>
        <p:spPr>
          <a:xfrm>
            <a:off x="1561723" y="4839341"/>
            <a:ext cx="5656153" cy="276975"/>
          </a:xfrm>
          <a:prstGeom prst="rect">
            <a:avLst/>
          </a:prstGeom>
          <a:noFill/>
          <a:ln>
            <a:noFill/>
          </a:ln>
        </p:spPr>
        <p:txBody>
          <a:bodyPr spcFirstLastPara="1" wrap="square" lIns="68569" tIns="34275" rIns="68569" bIns="34275" anchor="t" anchorCtr="0">
            <a:noAutofit/>
          </a:bodyPr>
          <a:lstStyle/>
          <a:p>
            <a:pPr defTabSz="685800" hangingPunct="1"/>
            <a:r>
              <a:rPr lang="en-GB" sz="900" kern="1200" cap="none" dirty="0">
                <a:solidFill>
                  <a:srgbClr val="F6791C"/>
                </a:solidFill>
                <a:latin typeface="Calibri" panose="020F0502020204030204"/>
                <a:ea typeface="Calibri"/>
                <a:cs typeface="Calibri"/>
                <a:sym typeface="Calibri"/>
              </a:rPr>
              <a:t>See https://www.igtf.net/guidelines/aaops/ and https://aarc-community.org/guidelines/aarc-g071/</a:t>
            </a:r>
            <a:endParaRPr sz="900" kern="1200" cap="none" dirty="0">
              <a:solidFill>
                <a:srgbClr val="F6791C"/>
              </a:solidFill>
              <a:latin typeface="Calibri"/>
              <a:ea typeface="Calibri"/>
              <a:cs typeface="Calibri"/>
              <a:sym typeface="Calibri"/>
            </a:endParaRPr>
          </a:p>
        </p:txBody>
      </p:sp>
      <p:grpSp>
        <p:nvGrpSpPr>
          <p:cNvPr id="10" name="Group 9"/>
          <p:cNvGrpSpPr/>
          <p:nvPr/>
        </p:nvGrpSpPr>
        <p:grpSpPr>
          <a:xfrm>
            <a:off x="444216" y="3904083"/>
            <a:ext cx="1410562" cy="854687"/>
            <a:chOff x="10090926" y="1711791"/>
            <a:chExt cx="1880749" cy="1139583"/>
          </a:xfrm>
        </p:grpSpPr>
        <p:pic>
          <p:nvPicPr>
            <p:cNvPr id="11" name="Picture 10"/>
            <p:cNvPicPr>
              <a:picLocks noChangeAspect="1"/>
            </p:cNvPicPr>
            <p:nvPr/>
          </p:nvPicPr>
          <p:blipFill>
            <a:blip r:embed="rId3"/>
            <a:stretch>
              <a:fillRect/>
            </a:stretch>
          </p:blipFill>
          <p:spPr>
            <a:xfrm>
              <a:off x="10090926" y="1711791"/>
              <a:ext cx="1458812" cy="1000252"/>
            </a:xfrm>
            <a:prstGeom prst="rect">
              <a:avLst/>
            </a:prstGeom>
            <a:ln>
              <a:solidFill>
                <a:srgbClr val="003F5E"/>
              </a:solidFill>
            </a:ln>
          </p:spPr>
        </p:pic>
        <p:pic>
          <p:nvPicPr>
            <p:cNvPr id="13" name="Picture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02371" y="2016126"/>
              <a:ext cx="669304" cy="835248"/>
            </a:xfrm>
            <a:prstGeom prst="rect">
              <a:avLst/>
            </a:prstGeom>
          </p:spPr>
        </p:pic>
      </p:grpSp>
    </p:spTree>
    <p:extLst>
      <p:ext uri="{BB962C8B-B14F-4D97-AF65-F5344CB8AC3E}">
        <p14:creationId xmlns:p14="http://schemas.microsoft.com/office/powerpoint/2010/main" val="356824605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3377" y="1079500"/>
            <a:ext cx="6597582" cy="3931169"/>
          </a:xfrm>
        </p:spPr>
        <p:txBody>
          <a:bodyPr>
            <a:normAutofit fontScale="92500" lnSpcReduction="10000"/>
          </a:bodyPr>
          <a:lstStyle/>
          <a:p>
            <a:pPr marL="0" indent="0">
              <a:buNone/>
            </a:pPr>
            <a:r>
              <a:rPr lang="en-GB" b="1" dirty="0" smtClean="0"/>
              <a:t>For large ‘multi-tenant’ proxies</a:t>
            </a:r>
          </a:p>
          <a:p>
            <a:r>
              <a:rPr lang="en-GB" sz="1500" dirty="0"/>
              <a:t>some subset users in some communities use a set of services – </a:t>
            </a:r>
            <a:br>
              <a:rPr lang="en-GB" sz="1500" dirty="0"/>
            </a:br>
            <a:r>
              <a:rPr lang="en-GB" sz="1500" dirty="0"/>
              <a:t>how to present their Terms and Conditions and their privacy policies, so that users</a:t>
            </a:r>
          </a:p>
          <a:p>
            <a:pPr lvl="1"/>
            <a:r>
              <a:rPr lang="en-GB" dirty="0" smtClean="0"/>
              <a:t>only see the T&amp;Cs and notices for services they will access</a:t>
            </a:r>
          </a:p>
          <a:p>
            <a:pPr lvl="1"/>
            <a:r>
              <a:rPr lang="en-GB" dirty="0" smtClean="0"/>
              <a:t>this does not to need to be manually configured for each community</a:t>
            </a:r>
          </a:p>
          <a:p>
            <a:pPr lvl="1"/>
            <a:r>
              <a:rPr lang="en-GB" dirty="0" smtClean="0"/>
              <a:t>is automatically updated when services join</a:t>
            </a:r>
          </a:p>
          <a:p>
            <a:pPr lvl="1"/>
            <a:endParaRPr lang="en-GB" dirty="0" smtClean="0"/>
          </a:p>
          <a:p>
            <a:pPr marL="0" indent="0">
              <a:buNone/>
            </a:pPr>
            <a:r>
              <a:rPr lang="en-GB" b="1" dirty="0" smtClean="0"/>
              <a:t>For community and dedicated proxies</a:t>
            </a:r>
          </a:p>
          <a:p>
            <a:r>
              <a:rPr lang="en-GB" sz="1500" dirty="0"/>
              <a:t>when new (sensitive) services join, who needs to see the new T&amp;Cs?</a:t>
            </a:r>
          </a:p>
          <a:p>
            <a:r>
              <a:rPr lang="en-GB" sz="1500" dirty="0"/>
              <a:t>can we communicate existing acceptance of T&amp;Cs to downstream services?</a:t>
            </a:r>
          </a:p>
          <a:p>
            <a:pPr marL="0" indent="0">
              <a:buNone/>
            </a:pPr>
            <a:endParaRPr lang="en-GB" sz="900" dirty="0"/>
          </a:p>
          <a:p>
            <a:pPr marL="0" indent="0" algn="ctr">
              <a:buNone/>
            </a:pPr>
            <a:r>
              <a:rPr lang="en-GB" dirty="0" smtClean="0">
                <a:solidFill>
                  <a:srgbClr val="F6791C"/>
                </a:solidFill>
              </a:rPr>
              <a:t>What is an acceptable user experience in clicking through agreements? </a:t>
            </a:r>
            <a:br>
              <a:rPr lang="en-GB" dirty="0" smtClean="0">
                <a:solidFill>
                  <a:srgbClr val="F6791C"/>
                </a:solidFill>
              </a:rPr>
            </a:br>
            <a:r>
              <a:rPr lang="en-GB" dirty="0" smtClean="0">
                <a:solidFill>
                  <a:srgbClr val="F6791C"/>
                </a:solidFill>
              </a:rPr>
              <a:t>What is effective in exploiting the WISE Baseline AUP? What do researchers need?</a:t>
            </a:r>
          </a:p>
          <a:p>
            <a:pPr marL="0" indent="0" algn="ctr">
              <a:buNone/>
            </a:pPr>
            <a:r>
              <a:rPr lang="en-GB" sz="1950" b="1" dirty="0">
                <a:solidFill>
                  <a:srgbClr val="F6791C"/>
                </a:solidFill>
              </a:rPr>
              <a:t>‘with fewer clicks to more resources’</a:t>
            </a:r>
          </a:p>
        </p:txBody>
      </p:sp>
      <p:sp>
        <p:nvSpPr>
          <p:cNvPr id="3" name="Slide Number Placeholder 2"/>
          <p:cNvSpPr>
            <a:spLocks noGrp="1"/>
          </p:cNvSpPr>
          <p:nvPr>
            <p:ph type="sldNum" sz="quarter" idx="12"/>
          </p:nvPr>
        </p:nvSpPr>
        <p:spPr/>
        <p:txBody>
          <a:bodyPr/>
          <a:lstStyle/>
          <a:p>
            <a:pPr defTabSz="685800" hangingPunct="1"/>
            <a:fld id="{6F576E6A-F32A-4612-884C-86870357C6B4}" type="slidenum">
              <a:rPr lang="en-GB" kern="1200" cap="none">
                <a:solidFill>
                  <a:prstClr val="black">
                    <a:tint val="75000"/>
                  </a:prstClr>
                </a:solidFill>
                <a:latin typeface="Calibri" panose="020F0502020204030204"/>
              </a:rPr>
              <a:pPr defTabSz="685800" hangingPunct="1"/>
              <a:t>21</a:t>
            </a:fld>
            <a:endParaRPr lang="en-GB" kern="1200" cap="none">
              <a:solidFill>
                <a:prstClr val="black">
                  <a:tint val="75000"/>
                </a:prstClr>
              </a:solidFill>
              <a:latin typeface="Calibri" panose="020F0502020204030204"/>
            </a:endParaRPr>
          </a:p>
        </p:txBody>
      </p:sp>
      <p:sp>
        <p:nvSpPr>
          <p:cNvPr id="4" name="Title 3"/>
          <p:cNvSpPr>
            <a:spLocks noGrp="1"/>
          </p:cNvSpPr>
          <p:nvPr>
            <p:ph type="title"/>
          </p:nvPr>
        </p:nvSpPr>
        <p:spPr/>
        <p:txBody>
          <a:bodyPr/>
          <a:lstStyle/>
          <a:p>
            <a:r>
              <a:rPr lang="en-GB" dirty="0" smtClean="0"/>
              <a:t>Proxies have their own challenges as well: AUPs, T&amp;Cs, Privacy notices, …</a:t>
            </a:r>
            <a:endParaRPr lang="en-GB" dirty="0"/>
          </a:p>
        </p:txBody>
      </p:sp>
      <p:grpSp>
        <p:nvGrpSpPr>
          <p:cNvPr id="7" name="Group 6"/>
          <p:cNvGrpSpPr/>
          <p:nvPr/>
        </p:nvGrpSpPr>
        <p:grpSpPr>
          <a:xfrm>
            <a:off x="7095145" y="1202635"/>
            <a:ext cx="1828781" cy="2859122"/>
            <a:chOff x="10225057" y="1392499"/>
            <a:chExt cx="1673509" cy="2616369"/>
          </a:xfrm>
        </p:grpSpPr>
        <p:pic>
          <p:nvPicPr>
            <p:cNvPr id="5" name="Picture 4"/>
            <p:cNvPicPr>
              <a:picLocks noChangeAspect="1"/>
            </p:cNvPicPr>
            <p:nvPr/>
          </p:nvPicPr>
          <p:blipFill>
            <a:blip r:embed="rId2"/>
            <a:stretch>
              <a:fillRect/>
            </a:stretch>
          </p:blipFill>
          <p:spPr>
            <a:xfrm>
              <a:off x="10225057" y="1392499"/>
              <a:ext cx="1673509" cy="2347295"/>
            </a:xfrm>
            <a:prstGeom prst="rect">
              <a:avLst/>
            </a:prstGeom>
            <a:ln>
              <a:solidFill>
                <a:schemeClr val="accent1"/>
              </a:solidFill>
            </a:ln>
          </p:spPr>
        </p:pic>
        <p:sp>
          <p:nvSpPr>
            <p:cNvPr id="6" name="TextBox 5"/>
            <p:cNvSpPr txBox="1"/>
            <p:nvPr/>
          </p:nvSpPr>
          <p:spPr>
            <a:xfrm>
              <a:off x="10353619" y="3734264"/>
              <a:ext cx="1416381" cy="274604"/>
            </a:xfrm>
            <a:prstGeom prst="rect">
              <a:avLst/>
            </a:prstGeom>
            <a:noFill/>
          </p:spPr>
          <p:txBody>
            <a:bodyPr wrap="none" rtlCol="0">
              <a:spAutoFit/>
            </a:bodyPr>
            <a:lstStyle/>
            <a:p>
              <a:pPr algn="ctr" defTabSz="685800" hangingPunct="1"/>
              <a:r>
                <a:rPr lang="en-GB" sz="1350" i="1" kern="1200" cap="none" dirty="0">
                  <a:solidFill>
                    <a:prstClr val="black"/>
                  </a:solidFill>
                  <a:latin typeface="Calibri" panose="020F0502020204030204"/>
                </a:rPr>
                <a:t>beyond AARC-G040</a:t>
              </a:r>
            </a:p>
          </p:txBody>
        </p:sp>
      </p:grpSp>
    </p:spTree>
    <p:extLst>
      <p:ext uri="{BB962C8B-B14F-4D97-AF65-F5344CB8AC3E}">
        <p14:creationId xmlns:p14="http://schemas.microsoft.com/office/powerpoint/2010/main" val="39026781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marL="0" indent="0">
              <a:buNone/>
            </a:pPr>
            <a:r>
              <a:rPr lang="en-GB" dirty="0" smtClean="0"/>
              <a:t>An ‘available’ persistent source of assurance may be the (European) government-ID ecosystem</a:t>
            </a:r>
          </a:p>
          <a:p>
            <a:r>
              <a:rPr lang="en-GB" dirty="0" smtClean="0"/>
              <a:t>step-up to </a:t>
            </a:r>
            <a:r>
              <a:rPr lang="en-GB" dirty="0"/>
              <a:t>at least </a:t>
            </a:r>
            <a:r>
              <a:rPr lang="en-GB" i="1" dirty="0"/>
              <a:t>substantial</a:t>
            </a:r>
            <a:r>
              <a:rPr lang="en-GB" dirty="0"/>
              <a:t> level can </a:t>
            </a:r>
            <a:r>
              <a:rPr lang="en-GB" dirty="0" smtClean="0"/>
              <a:t>now readily be done </a:t>
            </a:r>
            <a:r>
              <a:rPr lang="en-GB" dirty="0"/>
              <a:t>‘at home’ by </a:t>
            </a:r>
            <a:r>
              <a:rPr lang="en-GB" dirty="0" smtClean="0"/>
              <a:t>many users </a:t>
            </a:r>
            <a:br>
              <a:rPr lang="en-GB" dirty="0" smtClean="0"/>
            </a:br>
            <a:r>
              <a:rPr lang="en-GB" dirty="0" smtClean="0"/>
              <a:t>through their national </a:t>
            </a:r>
            <a:r>
              <a:rPr lang="en-GB" dirty="0" err="1"/>
              <a:t>eID</a:t>
            </a:r>
            <a:r>
              <a:rPr lang="en-GB" dirty="0"/>
              <a:t> </a:t>
            </a:r>
            <a:r>
              <a:rPr lang="en-GB" dirty="0" smtClean="0"/>
              <a:t>schemes</a:t>
            </a:r>
          </a:p>
          <a:p>
            <a:r>
              <a:rPr lang="en-GB" dirty="0" smtClean="0"/>
              <a:t>Joint work on </a:t>
            </a:r>
            <a:r>
              <a:rPr lang="en-GB" dirty="0" err="1" smtClean="0"/>
              <a:t>eIDAS</a:t>
            </a:r>
            <a:r>
              <a:rPr lang="en-GB" dirty="0" smtClean="0"/>
              <a:t>, Erasmus Student Mobility,</a:t>
            </a:r>
            <a:br>
              <a:rPr lang="en-GB" dirty="0" smtClean="0"/>
            </a:br>
            <a:r>
              <a:rPr lang="en-GB" dirty="0" smtClean="0"/>
              <a:t>and more makes this more accessible</a:t>
            </a:r>
          </a:p>
          <a:p>
            <a:r>
              <a:rPr lang="en-US" dirty="0" smtClean="0"/>
              <a:t>step-up-as-a-service as a </a:t>
            </a:r>
            <a:r>
              <a:rPr lang="en-US" dirty="0" err="1" smtClean="0"/>
              <a:t>fall-back</a:t>
            </a:r>
            <a:r>
              <a:rPr lang="en-US" dirty="0" smtClean="0"/>
              <a:t> (like in .se)</a:t>
            </a:r>
            <a:endParaRPr lang="en-GB" dirty="0" smtClean="0"/>
          </a:p>
          <a:p>
            <a:r>
              <a:rPr lang="en-GB" dirty="0" smtClean="0"/>
              <a:t>better </a:t>
            </a:r>
            <a:r>
              <a:rPr lang="en-GB" dirty="0"/>
              <a:t>attainable than relying on </a:t>
            </a:r>
            <a:r>
              <a:rPr lang="en-GB" dirty="0" smtClean="0"/>
              <a:t>home institutions?</a:t>
            </a:r>
          </a:p>
          <a:p>
            <a:pPr marL="0" indent="0">
              <a:buNone/>
            </a:pPr>
            <a:endParaRPr lang="en-GB" dirty="0"/>
          </a:p>
          <a:p>
            <a:pPr marL="0" indent="0">
              <a:buNone/>
            </a:pPr>
            <a:r>
              <a:rPr lang="en-GB" b="1" dirty="0" smtClean="0"/>
              <a:t>… but: </a:t>
            </a:r>
          </a:p>
          <a:p>
            <a:r>
              <a:rPr lang="en-GB" dirty="0" smtClean="0"/>
              <a:t>what to do with non-European users?</a:t>
            </a:r>
          </a:p>
          <a:p>
            <a:r>
              <a:rPr lang="en-GB" dirty="0" smtClean="0"/>
              <a:t>how to link the identities together</a:t>
            </a:r>
            <a:endParaRPr lang="en-GB" dirty="0"/>
          </a:p>
        </p:txBody>
      </p:sp>
      <p:sp>
        <p:nvSpPr>
          <p:cNvPr id="3" name="Slide Number Placeholder 2"/>
          <p:cNvSpPr>
            <a:spLocks noGrp="1"/>
          </p:cNvSpPr>
          <p:nvPr>
            <p:ph type="sldNum" sz="quarter" idx="12"/>
          </p:nvPr>
        </p:nvSpPr>
        <p:spPr/>
        <p:txBody>
          <a:bodyPr/>
          <a:lstStyle/>
          <a:p>
            <a:pPr defTabSz="685800" hangingPunct="1"/>
            <a:fld id="{6F576E6A-F32A-4612-884C-86870357C6B4}" type="slidenum">
              <a:rPr lang="en-GB" kern="1200" cap="none">
                <a:solidFill>
                  <a:prstClr val="black">
                    <a:tint val="75000"/>
                  </a:prstClr>
                </a:solidFill>
                <a:latin typeface="Calibri" panose="020F0502020204030204"/>
              </a:rPr>
              <a:pPr defTabSz="685800" hangingPunct="1"/>
              <a:t>22</a:t>
            </a:fld>
            <a:endParaRPr lang="en-GB" kern="1200" cap="none">
              <a:solidFill>
                <a:prstClr val="black">
                  <a:tint val="75000"/>
                </a:prstClr>
              </a:solidFill>
              <a:latin typeface="Calibri" panose="020F0502020204030204"/>
            </a:endParaRPr>
          </a:p>
        </p:txBody>
      </p:sp>
      <p:sp>
        <p:nvSpPr>
          <p:cNvPr id="4" name="Title 3"/>
          <p:cNvSpPr>
            <a:spLocks noGrp="1"/>
          </p:cNvSpPr>
          <p:nvPr>
            <p:ph type="title"/>
          </p:nvPr>
        </p:nvSpPr>
        <p:spPr/>
        <p:txBody>
          <a:bodyPr/>
          <a:lstStyle/>
          <a:p>
            <a:r>
              <a:rPr lang="en-GB" dirty="0" smtClean="0"/>
              <a:t>And .. we’ll be seeing more, and diverse, sources of identity assurance</a:t>
            </a:r>
            <a:endParaRPr lang="en-GB"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5165522" y="2159862"/>
            <a:ext cx="3743753" cy="2220133"/>
          </a:xfrm>
          <a:prstGeom prst="rect">
            <a:avLst/>
          </a:prstGeom>
        </p:spPr>
      </p:pic>
    </p:spTree>
    <p:extLst>
      <p:ext uri="{BB962C8B-B14F-4D97-AF65-F5344CB8AC3E}">
        <p14:creationId xmlns:p14="http://schemas.microsoft.com/office/powerpoint/2010/main" val="39627070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09B7AD4A-C94A-7B42-9E17-606C7F366C4B}" type="slidenum">
              <a:rPr lang="nl-NL" smtClean="0"/>
              <a:pPr/>
              <a:t>23</a:t>
            </a:fld>
            <a:endParaRPr lang="nl-NL" dirty="0"/>
          </a:p>
        </p:txBody>
      </p:sp>
      <p:sp>
        <p:nvSpPr>
          <p:cNvPr id="43" name="Footer Placeholder 42"/>
          <p:cNvSpPr>
            <a:spLocks noGrp="1"/>
          </p:cNvSpPr>
          <p:nvPr>
            <p:ph type="ftr" sz="quarter" idx="3"/>
          </p:nvPr>
        </p:nvSpPr>
        <p:spPr/>
        <p:txBody>
          <a:bodyPr/>
          <a:lstStyle/>
          <a:p>
            <a:r>
              <a:rPr lang="nl-NL" smtClean="0"/>
              <a:t>eduGAIN without edupain, please</a:t>
            </a:r>
            <a:endParaRPr lang="nl-NL" dirty="0"/>
          </a:p>
        </p:txBody>
      </p:sp>
      <p:sp>
        <p:nvSpPr>
          <p:cNvPr id="57" name="Text Placeholder 56"/>
          <p:cNvSpPr>
            <a:spLocks noGrp="1"/>
          </p:cNvSpPr>
          <p:nvPr>
            <p:ph type="body" sz="quarter" idx="15"/>
          </p:nvPr>
        </p:nvSpPr>
        <p:spPr>
          <a:xfrm>
            <a:off x="238125" y="238125"/>
            <a:ext cx="8667750" cy="400110"/>
          </a:xfrm>
        </p:spPr>
        <p:txBody>
          <a:bodyPr/>
          <a:lstStyle/>
          <a:p>
            <a:r>
              <a:rPr lang="en-GB" dirty="0" smtClean="0"/>
              <a:t>Better than a blue-ink signature, and assurance via </a:t>
            </a:r>
            <a:r>
              <a:rPr lang="en-GB" dirty="0" err="1" smtClean="0"/>
              <a:t>DigID</a:t>
            </a:r>
            <a:endParaRPr lang="en-GB" dirty="0"/>
          </a:p>
        </p:txBody>
      </p:sp>
      <p:sp>
        <p:nvSpPr>
          <p:cNvPr id="59" name="Text Placeholder 58"/>
          <p:cNvSpPr>
            <a:spLocks noGrp="1"/>
          </p:cNvSpPr>
          <p:nvPr>
            <p:ph type="body" sz="quarter" idx="16"/>
          </p:nvPr>
        </p:nvSpPr>
        <p:spPr>
          <a:xfrm>
            <a:off x="238125" y="4281679"/>
            <a:ext cx="8667750" cy="151268"/>
          </a:xfrm>
        </p:spPr>
        <p:txBody>
          <a:bodyPr/>
          <a:lstStyle/>
          <a:p>
            <a:r>
              <a:rPr lang="en-GB" sz="900" dirty="0" smtClean="0"/>
              <a:t>images: screenshot of the HARICA remote signing interface, cm.harica.gr. Dutch </a:t>
            </a:r>
            <a:r>
              <a:rPr lang="en-GB" sz="900" dirty="0" err="1" smtClean="0"/>
              <a:t>eIDAS</a:t>
            </a:r>
            <a:r>
              <a:rPr lang="en-GB" sz="900" dirty="0" smtClean="0"/>
              <a:t> for citizens: </a:t>
            </a:r>
            <a:r>
              <a:rPr lang="en-GB" sz="900" dirty="0" err="1" smtClean="0"/>
              <a:t>DigID</a:t>
            </a:r>
            <a:r>
              <a:rPr lang="en-GB" sz="900" dirty="0" smtClean="0"/>
              <a:t>, excerpt from www.digid.nl screen shot</a:t>
            </a:r>
          </a:p>
          <a:p>
            <a:r>
              <a:rPr lang="nl-NL" sz="900" dirty="0" err="1" smtClean="0"/>
              <a:t>Thanks</a:t>
            </a:r>
            <a:r>
              <a:rPr lang="nl-NL" sz="900" dirty="0" smtClean="0"/>
              <a:t> </a:t>
            </a:r>
            <a:r>
              <a:rPr lang="nl-NL" sz="900" dirty="0" err="1" smtClean="0"/>
              <a:t>to</a:t>
            </a:r>
            <a:r>
              <a:rPr lang="nl-NL" sz="900" dirty="0"/>
              <a:t> </a:t>
            </a:r>
            <a:r>
              <a:rPr lang="nl-NL" sz="900" dirty="0" err="1"/>
              <a:t>Dimitris</a:t>
            </a:r>
            <a:r>
              <a:rPr lang="nl-NL" sz="900" dirty="0"/>
              <a:t> </a:t>
            </a:r>
            <a:r>
              <a:rPr lang="nl-NL" sz="900" dirty="0" err="1"/>
              <a:t>Zacharopoulos</a:t>
            </a:r>
            <a:r>
              <a:rPr lang="nl-NL" sz="900" dirty="0"/>
              <a:t> (HARICA</a:t>
            </a:r>
            <a:r>
              <a:rPr lang="nl-NL" sz="900" dirty="0" smtClean="0"/>
              <a:t>) </a:t>
            </a:r>
            <a:r>
              <a:rPr lang="nl-NL" sz="900" dirty="0" err="1" smtClean="0"/>
              <a:t>for</a:t>
            </a:r>
            <a:r>
              <a:rPr lang="nl-NL" sz="900" dirty="0" smtClean="0"/>
              <a:t> </a:t>
            </a:r>
            <a:r>
              <a:rPr lang="nl-NL" sz="900" dirty="0" err="1" smtClean="0"/>
              <a:t>getting</a:t>
            </a:r>
            <a:r>
              <a:rPr lang="nl-NL" sz="900" dirty="0" smtClean="0"/>
              <a:t> </a:t>
            </a:r>
            <a:r>
              <a:rPr lang="nl-NL" sz="900" dirty="0" err="1" smtClean="0"/>
              <a:t>the</a:t>
            </a:r>
            <a:r>
              <a:rPr lang="nl-NL" sz="900" dirty="0" smtClean="0"/>
              <a:t> </a:t>
            </a:r>
            <a:r>
              <a:rPr lang="nl-NL" sz="900" dirty="0" err="1" smtClean="0"/>
              <a:t>authentication</a:t>
            </a:r>
            <a:r>
              <a:rPr lang="nl-NL" sz="900" dirty="0" smtClean="0"/>
              <a:t> </a:t>
            </a:r>
            <a:r>
              <a:rPr lang="nl-NL" sz="900" dirty="0" err="1" smtClean="0"/>
              <a:t>working</a:t>
            </a:r>
            <a:r>
              <a:rPr lang="nl-NL" sz="900" dirty="0" smtClean="0"/>
              <a:t>. </a:t>
            </a:r>
            <a:r>
              <a:rPr lang="nl-NL" sz="900" dirty="0" err="1" smtClean="0"/>
              <a:t>eIDAS</a:t>
            </a:r>
            <a:r>
              <a:rPr lang="nl-NL" sz="900" dirty="0" smtClean="0"/>
              <a:t> </a:t>
            </a:r>
            <a:r>
              <a:rPr lang="nl-NL" sz="900" dirty="0" err="1" smtClean="0"/>
              <a:t>connected</a:t>
            </a:r>
            <a:r>
              <a:rPr lang="nl-NL" sz="900" dirty="0" smtClean="0"/>
              <a:t> </a:t>
            </a:r>
            <a:r>
              <a:rPr lang="nl-NL" sz="900" dirty="0" err="1" smtClean="0"/>
              <a:t>enabled</a:t>
            </a:r>
            <a:r>
              <a:rPr lang="nl-NL" sz="900" dirty="0" smtClean="0"/>
              <a:t> </a:t>
            </a:r>
            <a:r>
              <a:rPr lang="nl-NL" sz="900" dirty="0" err="1" smtClean="0"/>
              <a:t>through</a:t>
            </a:r>
            <a:r>
              <a:rPr lang="nl-NL" sz="900" dirty="0" smtClean="0"/>
              <a:t> GRNET </a:t>
            </a:r>
            <a:r>
              <a:rPr lang="nl-NL" sz="900" dirty="0" err="1" smtClean="0"/>
              <a:t>and</a:t>
            </a:r>
            <a:r>
              <a:rPr lang="nl-NL" sz="900" dirty="0" smtClean="0"/>
              <a:t> </a:t>
            </a:r>
            <a:r>
              <a:rPr lang="nl-NL" sz="900" dirty="0" err="1" smtClean="0"/>
              <a:t>Logius</a:t>
            </a:r>
            <a:endParaRPr lang="en-GB" sz="900" dirty="0"/>
          </a:p>
        </p:txBody>
      </p:sp>
      <p:pic>
        <p:nvPicPr>
          <p:cNvPr id="5" name="Picture 4"/>
          <p:cNvPicPr>
            <a:picLocks noChangeAspect="1"/>
          </p:cNvPicPr>
          <p:nvPr/>
        </p:nvPicPr>
        <p:blipFill>
          <a:blip r:embed="rId2"/>
          <a:stretch>
            <a:fillRect/>
          </a:stretch>
        </p:blipFill>
        <p:spPr>
          <a:xfrm>
            <a:off x="886147" y="631773"/>
            <a:ext cx="6327558" cy="3621640"/>
          </a:xfrm>
          <a:prstGeom prst="rect">
            <a:avLst/>
          </a:prstGeom>
        </p:spPr>
      </p:pic>
      <p:pic>
        <p:nvPicPr>
          <p:cNvPr id="60" name="Picture 59"/>
          <p:cNvPicPr>
            <a:picLocks noChangeAspect="1"/>
          </p:cNvPicPr>
          <p:nvPr/>
        </p:nvPicPr>
        <p:blipFill>
          <a:blip r:embed="rId3"/>
          <a:stretch>
            <a:fillRect/>
          </a:stretch>
        </p:blipFill>
        <p:spPr>
          <a:xfrm>
            <a:off x="6698835" y="1531002"/>
            <a:ext cx="2067936" cy="1062425"/>
          </a:xfrm>
          <a:prstGeom prst="rect">
            <a:avLst/>
          </a:prstGeom>
        </p:spPr>
      </p:pic>
    </p:spTree>
    <p:extLst>
      <p:ext uri="{BB962C8B-B14F-4D97-AF65-F5344CB8AC3E}">
        <p14:creationId xmlns:p14="http://schemas.microsoft.com/office/powerpoint/2010/main" val="7887173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mtClean="0"/>
              <a:t>Example service</a:t>
            </a:r>
            <a:br>
              <a:rPr lang="en-GB" smtClean="0"/>
            </a:br>
            <a:r>
              <a:rPr lang="en-GB" smtClean="0"/>
              <a:t>translating to certificates</a:t>
            </a:r>
            <a:endParaRPr lang="en-GB" dirty="0" smtClean="0"/>
          </a:p>
        </p:txBody>
      </p:sp>
      <p:sp>
        <p:nvSpPr>
          <p:cNvPr id="3" name="Footer Placeholder 2"/>
          <p:cNvSpPr>
            <a:spLocks noGrp="1"/>
          </p:cNvSpPr>
          <p:nvPr>
            <p:ph type="ftr" sz="quarter" idx="11"/>
          </p:nvPr>
        </p:nvSpPr>
        <p:spPr/>
        <p:txBody>
          <a:bodyPr/>
          <a:lstStyle/>
          <a:p>
            <a:r>
              <a:rPr lang="nl-NL" smtClean="0"/>
              <a:t>eduGAIN without edupain, please</a:t>
            </a:r>
            <a:endParaRPr lang="nl-NL" dirty="0"/>
          </a:p>
        </p:txBody>
      </p:sp>
      <p:sp>
        <p:nvSpPr>
          <p:cNvPr id="7" name="Text Placeholder 6"/>
          <p:cNvSpPr>
            <a:spLocks noGrp="1"/>
          </p:cNvSpPr>
          <p:nvPr>
            <p:ph type="body" sz="quarter" idx="10"/>
          </p:nvPr>
        </p:nvSpPr>
        <p:spPr/>
        <p:txBody>
          <a:bodyPr/>
          <a:lstStyle/>
          <a:p>
            <a:r>
              <a:rPr lang="en-GB" dirty="0" smtClean="0"/>
              <a:t>RCauth.eu</a:t>
            </a:r>
          </a:p>
          <a:p>
            <a:r>
              <a:rPr lang="en-GB" i="1" dirty="0" smtClean="0"/>
              <a:t>by Mischa </a:t>
            </a:r>
            <a:r>
              <a:rPr lang="en-GB" i="1" dirty="0" err="1" smtClean="0"/>
              <a:t>Sall</a:t>
            </a:r>
            <a:r>
              <a:rPr lang="nl-NL" i="1" dirty="0" smtClean="0"/>
              <a:t>é</a:t>
            </a:r>
            <a:r>
              <a:rPr lang="en-US" i="1" dirty="0" smtClean="0"/>
              <a:t> et al.</a:t>
            </a:r>
            <a:endParaRPr lang="en-GB" i="1" dirty="0"/>
          </a:p>
        </p:txBody>
      </p:sp>
      <p:sp>
        <p:nvSpPr>
          <p:cNvPr id="2" name="Slide Number Placeholder 1"/>
          <p:cNvSpPr>
            <a:spLocks noGrp="1"/>
          </p:cNvSpPr>
          <p:nvPr>
            <p:ph type="sldNum" sz="quarter" idx="4294967295"/>
          </p:nvPr>
        </p:nvSpPr>
        <p:spPr>
          <a:xfrm>
            <a:off x="212836" y="4770438"/>
            <a:ext cx="176213" cy="174625"/>
          </a:xfrm>
        </p:spPr>
        <p:txBody>
          <a:bodyPr/>
          <a:lstStyle/>
          <a:p>
            <a:fld id="{86CB4B4D-7CA3-9044-876B-883B54F8677D}" type="slidenum">
              <a:rPr lang="en-GB" smtClean="0"/>
              <a:t>24</a:t>
            </a:fld>
            <a:endParaRPr lang="en-GB"/>
          </a:p>
        </p:txBody>
      </p:sp>
    </p:spTree>
    <p:extLst>
      <p:ext uri="{BB962C8B-B14F-4D97-AF65-F5344CB8AC3E}">
        <p14:creationId xmlns:p14="http://schemas.microsoft.com/office/powerpoint/2010/main" val="27012064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t>25</a:t>
            </a:fld>
            <a:endParaRPr lang="en-GB"/>
          </a:p>
        </p:txBody>
      </p:sp>
      <p:sp>
        <p:nvSpPr>
          <p:cNvPr id="3" name="Footer Placeholder 2"/>
          <p:cNvSpPr>
            <a:spLocks noGrp="1"/>
          </p:cNvSpPr>
          <p:nvPr>
            <p:ph type="ftr" sz="quarter" idx="3"/>
          </p:nvPr>
        </p:nvSpPr>
        <p:spPr/>
        <p:txBody>
          <a:bodyPr/>
          <a:lstStyle/>
          <a:p>
            <a:r>
              <a:rPr lang="nl-NL" smtClean="0"/>
              <a:t>eduGAIN without edupain, please</a:t>
            </a:r>
            <a:endParaRPr lang="nl-NL" dirty="0"/>
          </a:p>
        </p:txBody>
      </p:sp>
      <p:sp>
        <p:nvSpPr>
          <p:cNvPr id="4" name="Text Placeholder 3"/>
          <p:cNvSpPr>
            <a:spLocks noGrp="1"/>
          </p:cNvSpPr>
          <p:nvPr>
            <p:ph type="body" sz="quarter" idx="15"/>
          </p:nvPr>
        </p:nvSpPr>
        <p:spPr>
          <a:xfrm>
            <a:off x="238125" y="238125"/>
            <a:ext cx="8667750" cy="800219"/>
          </a:xfrm>
        </p:spPr>
        <p:txBody>
          <a:bodyPr/>
          <a:lstStyle/>
          <a:p>
            <a:r>
              <a:rPr lang="en-GB" dirty="0" smtClean="0"/>
              <a:t>Token translation example: </a:t>
            </a:r>
            <a:r>
              <a:rPr lang="en-GB" dirty="0" err="1" smtClean="0"/>
              <a:t>RCauth</a:t>
            </a:r>
            <a:r>
              <a:rPr lang="en-GB" dirty="0" smtClean="0"/>
              <a:t> </a:t>
            </a:r>
            <a:br>
              <a:rPr lang="en-GB" dirty="0" smtClean="0"/>
            </a:br>
            <a:r>
              <a:rPr lang="en-GB" i="1" dirty="0" smtClean="0"/>
              <a:t>from Heath Robinson to anycasted HA infrastructure</a:t>
            </a:r>
            <a:endParaRPr lang="en-GB" i="1" dirty="0"/>
          </a:p>
        </p:txBody>
      </p:sp>
      <p:sp>
        <p:nvSpPr>
          <p:cNvPr id="5" name="Text Placeholder 4"/>
          <p:cNvSpPr>
            <a:spLocks noGrp="1"/>
          </p:cNvSpPr>
          <p:nvPr>
            <p:ph type="body" sz="quarter" idx="16"/>
          </p:nvPr>
        </p:nvSpPr>
        <p:spPr>
          <a:xfrm>
            <a:off x="238125" y="4138448"/>
            <a:ext cx="8667750" cy="370133"/>
          </a:xfrm>
        </p:spPr>
        <p:txBody>
          <a:bodyPr/>
          <a:lstStyle/>
          <a:p>
            <a:r>
              <a:rPr lang="en-GB" dirty="0" smtClean="0"/>
              <a:t>Nikhef </a:t>
            </a:r>
            <a:r>
              <a:rPr lang="en-GB" dirty="0" err="1" smtClean="0"/>
              <a:t>RCauth</a:t>
            </a:r>
            <a:r>
              <a:rPr lang="en-GB" dirty="0" smtClean="0"/>
              <a:t> prototype instance in 2019</a:t>
            </a:r>
          </a:p>
          <a:p>
            <a:r>
              <a:rPr lang="en-US" dirty="0" smtClean="0"/>
              <a:t>Mischa </a:t>
            </a:r>
            <a:r>
              <a:rPr lang="en-US" dirty="0" err="1" smtClean="0"/>
              <a:t>Sall</a:t>
            </a:r>
            <a:r>
              <a:rPr lang="nl-NL" dirty="0" smtClean="0"/>
              <a:t>é </a:t>
            </a:r>
            <a:endParaRPr lang="en-GB" dirty="0"/>
          </a:p>
        </p:txBody>
      </p:sp>
      <p:grpSp>
        <p:nvGrpSpPr>
          <p:cNvPr id="10" name="Group 9"/>
          <p:cNvGrpSpPr/>
          <p:nvPr/>
        </p:nvGrpSpPr>
        <p:grpSpPr>
          <a:xfrm>
            <a:off x="595022" y="1152703"/>
            <a:ext cx="7383408" cy="3282021"/>
            <a:chOff x="225633" y="976552"/>
            <a:chExt cx="8549750" cy="3800475"/>
          </a:xfrm>
        </p:grpSpPr>
        <p:pic>
          <p:nvPicPr>
            <p:cNvPr id="6" name="Picture 5"/>
            <p:cNvPicPr>
              <a:picLocks noChangeAspect="1"/>
            </p:cNvPicPr>
            <p:nvPr/>
          </p:nvPicPr>
          <p:blipFill>
            <a:blip r:embed="rId2"/>
            <a:stretch>
              <a:fillRect/>
            </a:stretch>
          </p:blipFill>
          <p:spPr>
            <a:xfrm>
              <a:off x="4497706" y="1098094"/>
              <a:ext cx="1474836" cy="1982674"/>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33" y="976552"/>
              <a:ext cx="4383995" cy="248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008" y="976552"/>
              <a:ext cx="30003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09" y="2963943"/>
              <a:ext cx="2464594" cy="1807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915968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pPr/>
              <a:t>26</a:t>
            </a:fld>
            <a:endParaRPr lang="en-GB"/>
          </a:p>
        </p:txBody>
      </p:sp>
      <p:sp>
        <p:nvSpPr>
          <p:cNvPr id="3" name="Footer Placeholder 2"/>
          <p:cNvSpPr>
            <a:spLocks noGrp="1"/>
          </p:cNvSpPr>
          <p:nvPr>
            <p:ph type="ftr" sz="quarter" idx="3"/>
          </p:nvPr>
        </p:nvSpPr>
        <p:spPr/>
        <p:txBody>
          <a:bodyPr/>
          <a:lstStyle/>
          <a:p>
            <a:r>
              <a:rPr lang="nl-NL" smtClean="0"/>
              <a:t>eduGAIN without edupain, please</a:t>
            </a:r>
            <a:endParaRPr lang="nl-NL" dirty="0"/>
          </a:p>
        </p:txBody>
      </p:sp>
      <p:sp>
        <p:nvSpPr>
          <p:cNvPr id="4" name="Text Placeholder 3"/>
          <p:cNvSpPr>
            <a:spLocks noGrp="1"/>
          </p:cNvSpPr>
          <p:nvPr>
            <p:ph type="body" sz="quarter" idx="15"/>
          </p:nvPr>
        </p:nvSpPr>
        <p:spPr/>
        <p:txBody>
          <a:bodyPr/>
          <a:lstStyle/>
          <a:p>
            <a:r>
              <a:rPr lang="en-GB" smtClean="0"/>
              <a:t>But we did not like ‘SPOFs’</a:t>
            </a:r>
            <a:endParaRPr lang="en-GB" dirty="0"/>
          </a:p>
        </p:txBody>
      </p:sp>
      <p:sp>
        <p:nvSpPr>
          <p:cNvPr id="34" name="Text Placeholder 33"/>
          <p:cNvSpPr>
            <a:spLocks noGrp="1"/>
          </p:cNvSpPr>
          <p:nvPr>
            <p:ph type="body" sz="quarter" idx="16"/>
          </p:nvPr>
        </p:nvSpPr>
        <p:spPr>
          <a:xfrm>
            <a:off x="238125" y="4038694"/>
            <a:ext cx="8667750" cy="320691"/>
          </a:xfrm>
        </p:spPr>
        <p:txBody>
          <a:bodyPr/>
          <a:lstStyle/>
          <a:p>
            <a:pPr algn="r"/>
            <a:r>
              <a:rPr lang="en-US" sz="800" dirty="0"/>
              <a:t>work supported by the EOSC Hub and EOSC Future </a:t>
            </a:r>
            <a:r>
              <a:rPr lang="en-US" sz="800" dirty="0" smtClean="0"/>
              <a:t>projects </a:t>
            </a:r>
            <a:br>
              <a:rPr lang="en-US" sz="800" dirty="0" smtClean="0"/>
            </a:br>
            <a:r>
              <a:rPr lang="en-US" sz="800" dirty="0" smtClean="0"/>
              <a:t>co-funded by the European Union</a:t>
            </a:r>
          </a:p>
          <a:p>
            <a:pPr algn="r"/>
            <a:endParaRPr lang="en-US" sz="800" dirty="0"/>
          </a:p>
          <a:p>
            <a:pPr algn="r"/>
            <a:r>
              <a:rPr lang="nl-NL" sz="800" dirty="0" smtClean="0"/>
              <a:t>Design </a:t>
            </a:r>
            <a:r>
              <a:rPr lang="nl-NL" sz="800" dirty="0" err="1" smtClean="0"/>
              <a:t>by</a:t>
            </a:r>
            <a:r>
              <a:rPr lang="nl-NL" sz="800" dirty="0" smtClean="0"/>
              <a:t> Mischa </a:t>
            </a:r>
            <a:r>
              <a:rPr lang="nl-NL" sz="800" dirty="0" err="1" smtClean="0"/>
              <a:t>Sallé</a:t>
            </a:r>
            <a:r>
              <a:rPr lang="nl-NL" sz="800" dirty="0" smtClean="0"/>
              <a:t>, </a:t>
            </a:r>
            <a:r>
              <a:rPr lang="nl-NL" sz="800" dirty="0" err="1" smtClean="0"/>
              <a:t>with</a:t>
            </a:r>
            <a:r>
              <a:rPr lang="nl-NL" sz="800" dirty="0" smtClean="0"/>
              <a:t> Nicolas </a:t>
            </a:r>
            <a:r>
              <a:rPr lang="nl-NL" sz="800" dirty="0" err="1" smtClean="0"/>
              <a:t>Liampotis</a:t>
            </a:r>
            <a:r>
              <a:rPr lang="nl-NL" sz="800" dirty="0" smtClean="0"/>
              <a:t> </a:t>
            </a:r>
            <a:r>
              <a:rPr lang="nl-NL" sz="800" dirty="0" err="1" smtClean="0"/>
              <a:t>and</a:t>
            </a:r>
            <a:r>
              <a:rPr lang="nl-NL" sz="800" dirty="0" smtClean="0"/>
              <a:t> </a:t>
            </a:r>
            <a:r>
              <a:rPr lang="nl-NL" sz="800" dirty="0" err="1" smtClean="0"/>
              <a:t>Kyriakos</a:t>
            </a:r>
            <a:r>
              <a:rPr lang="nl-NL" sz="800" dirty="0" smtClean="0"/>
              <a:t> </a:t>
            </a:r>
            <a:r>
              <a:rPr lang="nl-NL" sz="800" dirty="0" err="1" smtClean="0"/>
              <a:t>Gkynis</a:t>
            </a:r>
            <a:endParaRPr lang="en-GB" sz="800" dirty="0"/>
          </a:p>
        </p:txBody>
      </p:sp>
      <p:sp>
        <p:nvSpPr>
          <p:cNvPr id="6" name="Text Placeholder 28"/>
          <p:cNvSpPr txBox="1">
            <a:spLocks/>
          </p:cNvSpPr>
          <p:nvPr/>
        </p:nvSpPr>
        <p:spPr>
          <a:xfrm>
            <a:off x="158243" y="1000169"/>
            <a:ext cx="3533457" cy="1668781"/>
          </a:xfrm>
          <a:prstGeom prst="rect">
            <a:avLst/>
          </a:prstGeom>
        </p:spPr>
        <p:txBody>
          <a:bodyPr/>
          <a:lstStyle>
            <a:lvl1pPr marL="0" marR="0" indent="0" algn="l" defTabSz="309563" rtl="0" eaLnBrk="1" latinLnBrk="0" hangingPunct="1">
              <a:lnSpc>
                <a:spcPct val="100000"/>
              </a:lnSpc>
              <a:spcBef>
                <a:spcPts val="0"/>
              </a:spcBef>
              <a:spcAft>
                <a:spcPts val="0"/>
              </a:spcAft>
              <a:buClrTx/>
              <a:buSzTx/>
              <a:buFontTx/>
              <a:buNone/>
              <a:tabLst/>
              <a:defRPr sz="20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US" sz="1600" dirty="0" smtClean="0">
                <a:solidFill>
                  <a:srgbClr val="6F2575"/>
                </a:solidFill>
              </a:rPr>
              <a:t>Distributed High Availability setup </a:t>
            </a:r>
          </a:p>
          <a:p>
            <a:r>
              <a:rPr lang="en-US" sz="1600" dirty="0" smtClean="0">
                <a:solidFill>
                  <a:srgbClr val="6F2575"/>
                </a:solidFill>
              </a:rPr>
              <a:t>across the 3 sites</a:t>
            </a:r>
          </a:p>
          <a:p>
            <a:r>
              <a:rPr lang="en-US" sz="1600" dirty="0" smtClean="0">
                <a:solidFill>
                  <a:srgbClr val="6F2575"/>
                </a:solidFill>
              </a:rPr>
              <a:t>design for minimal effort</a:t>
            </a:r>
          </a:p>
          <a:p>
            <a:r>
              <a:rPr lang="en-US" sz="1600" dirty="0" smtClean="0">
                <a:solidFill>
                  <a:srgbClr val="6F2575"/>
                </a:solidFill>
              </a:rPr>
              <a:t>readily-available techniques</a:t>
            </a:r>
          </a:p>
          <a:p>
            <a:endParaRPr lang="en-US" sz="1600" dirty="0" smtClean="0">
              <a:solidFill>
                <a:srgbClr val="6F2575"/>
              </a:solidFill>
            </a:endParaRPr>
          </a:p>
          <a:p>
            <a:pPr marL="285750" lvl="1" indent="-285750">
              <a:buFont typeface="Arial" panose="020B0604020202020204" pitchFamily="34" charset="0"/>
              <a:buChar char="•"/>
            </a:pPr>
            <a:r>
              <a:rPr lang="en-US" sz="1600" dirty="0" smtClean="0">
                <a:solidFill>
                  <a:schemeClr val="accent3"/>
                </a:solidFill>
              </a:rPr>
              <a:t>L3 VPN (</a:t>
            </a:r>
            <a:r>
              <a:rPr lang="en-US" sz="1600" dirty="0" err="1" smtClean="0">
                <a:solidFill>
                  <a:schemeClr val="accent3"/>
                </a:solidFill>
              </a:rPr>
              <a:t>OpenVPN</a:t>
            </a:r>
            <a:r>
              <a:rPr lang="en-US" sz="1600" dirty="0" smtClean="0">
                <a:solidFill>
                  <a:schemeClr val="accent3"/>
                </a:solidFill>
              </a:rPr>
              <a:t>) or L2 VPC </a:t>
            </a:r>
          </a:p>
          <a:p>
            <a:pPr marL="285750" lvl="1" indent="-285750">
              <a:buFont typeface="Arial" panose="020B0604020202020204" pitchFamily="34" charset="0"/>
              <a:buChar char="•"/>
            </a:pPr>
            <a:r>
              <a:rPr lang="en-US" sz="1600" dirty="0" smtClean="0">
                <a:solidFill>
                  <a:schemeClr val="accent3"/>
                </a:solidFill>
              </a:rPr>
              <a:t>Linux </a:t>
            </a:r>
            <a:r>
              <a:rPr lang="en-US" sz="1600" dirty="0" err="1" smtClean="0">
                <a:solidFill>
                  <a:schemeClr val="accent3"/>
                </a:solidFill>
              </a:rPr>
              <a:t>HAProxy</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1313" y="61906"/>
            <a:ext cx="5405268" cy="3806447"/>
          </a:xfrm>
          <a:prstGeom prst="rect">
            <a:avLst/>
          </a:prstGeom>
        </p:spPr>
      </p:pic>
      <p:grpSp>
        <p:nvGrpSpPr>
          <p:cNvPr id="8" name="Group 7"/>
          <p:cNvGrpSpPr/>
          <p:nvPr/>
        </p:nvGrpSpPr>
        <p:grpSpPr>
          <a:xfrm>
            <a:off x="2071064" y="2583259"/>
            <a:ext cx="3120698" cy="2154364"/>
            <a:chOff x="4826357" y="1554480"/>
            <a:chExt cx="3931920" cy="3017520"/>
          </a:xfrm>
        </p:grpSpPr>
        <p:pic>
          <p:nvPicPr>
            <p:cNvPr id="9" name="Picture 8"/>
            <p:cNvPicPr>
              <a:picLocks noChangeAspect="1"/>
            </p:cNvPicPr>
            <p:nvPr/>
          </p:nvPicPr>
          <p:blipFill rotWithShape="1">
            <a:blip r:embed="rId3"/>
            <a:srcRect t="12799" r="8524" b="1956"/>
            <a:stretch/>
          </p:blipFill>
          <p:spPr>
            <a:xfrm>
              <a:off x="4826357" y="1554480"/>
              <a:ext cx="3931920" cy="3017520"/>
            </a:xfrm>
            <a:prstGeom prst="rect">
              <a:avLst/>
            </a:prstGeom>
          </p:spPr>
        </p:pic>
        <p:grpSp>
          <p:nvGrpSpPr>
            <p:cNvPr id="10" name="Group 9"/>
            <p:cNvGrpSpPr/>
            <p:nvPr/>
          </p:nvGrpSpPr>
          <p:grpSpPr>
            <a:xfrm>
              <a:off x="5026486" y="2139822"/>
              <a:ext cx="1390542" cy="264883"/>
              <a:chOff x="897953" y="1986725"/>
              <a:chExt cx="1390542" cy="264883"/>
            </a:xfrm>
          </p:grpSpPr>
          <p:sp>
            <p:nvSpPr>
              <p:cNvPr id="17" name="Rounded Rectangle 16"/>
              <p:cNvSpPr/>
              <p:nvPr/>
            </p:nvSpPr>
            <p:spPr>
              <a:xfrm>
                <a:off x="897953" y="1986725"/>
                <a:ext cx="1390542" cy="264883"/>
              </a:xfrm>
              <a:prstGeom prst="roundRect">
                <a:avLst/>
              </a:prstGeom>
              <a:solidFill>
                <a:schemeClr val="accent4">
                  <a:lumMod val="40000"/>
                  <a:lumOff val="6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 name="Rounded Rectangle 4"/>
              <p:cNvSpPr txBox="1"/>
              <p:nvPr/>
            </p:nvSpPr>
            <p:spPr>
              <a:xfrm>
                <a:off x="910884" y="1999656"/>
                <a:ext cx="1364680" cy="239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100" kern="1200" dirty="0" smtClean="0"/>
                  <a:t>STFC (OXF)</a:t>
                </a:r>
                <a:endParaRPr lang="en-US" sz="1100" kern="1200" dirty="0"/>
              </a:p>
            </p:txBody>
          </p:sp>
        </p:grpSp>
        <p:grpSp>
          <p:nvGrpSpPr>
            <p:cNvPr id="11" name="Group 10"/>
            <p:cNvGrpSpPr/>
            <p:nvPr/>
          </p:nvGrpSpPr>
          <p:grpSpPr>
            <a:xfrm>
              <a:off x="6556513" y="2404705"/>
              <a:ext cx="1390542" cy="264883"/>
              <a:chOff x="897953" y="1986725"/>
              <a:chExt cx="1390542" cy="264883"/>
            </a:xfrm>
          </p:grpSpPr>
          <p:sp>
            <p:nvSpPr>
              <p:cNvPr id="15" name="Rounded Rectangle 14"/>
              <p:cNvSpPr/>
              <p:nvPr/>
            </p:nvSpPr>
            <p:spPr>
              <a:xfrm>
                <a:off x="897953" y="1986725"/>
                <a:ext cx="1390542" cy="264883"/>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ounded Rectangle 4"/>
              <p:cNvSpPr txBox="1"/>
              <p:nvPr/>
            </p:nvSpPr>
            <p:spPr>
              <a:xfrm>
                <a:off x="910884" y="1999656"/>
                <a:ext cx="1364680" cy="239021"/>
              </a:xfrm>
              <a:prstGeom prst="rect">
                <a:avLst/>
              </a:prstGeom>
              <a:solidFill>
                <a:schemeClr val="accent4">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100" kern="1200" dirty="0" smtClean="0"/>
                  <a:t>Nikhef (AMS)</a:t>
                </a:r>
                <a:endParaRPr lang="en-US" sz="1100" kern="1200" dirty="0"/>
              </a:p>
            </p:txBody>
          </p:sp>
        </p:grpSp>
        <p:grpSp>
          <p:nvGrpSpPr>
            <p:cNvPr id="12" name="Group 11"/>
            <p:cNvGrpSpPr/>
            <p:nvPr/>
          </p:nvGrpSpPr>
          <p:grpSpPr>
            <a:xfrm>
              <a:off x="6722574" y="4013698"/>
              <a:ext cx="1390542" cy="264883"/>
              <a:chOff x="897953" y="1986725"/>
              <a:chExt cx="1390542" cy="264883"/>
            </a:xfrm>
          </p:grpSpPr>
          <p:sp>
            <p:nvSpPr>
              <p:cNvPr id="13" name="Rounded Rectangle 12"/>
              <p:cNvSpPr/>
              <p:nvPr/>
            </p:nvSpPr>
            <p:spPr>
              <a:xfrm>
                <a:off x="897953" y="1986725"/>
                <a:ext cx="1390542" cy="264883"/>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ounded Rectangle 4"/>
              <p:cNvSpPr txBox="1"/>
              <p:nvPr/>
            </p:nvSpPr>
            <p:spPr>
              <a:xfrm>
                <a:off x="910884" y="1999656"/>
                <a:ext cx="1364680" cy="239021"/>
              </a:xfrm>
              <a:prstGeom prst="rect">
                <a:avLst/>
              </a:prstGeom>
              <a:solidFill>
                <a:schemeClr val="accent4">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100" kern="1200" dirty="0" smtClean="0"/>
                  <a:t>GRNET (ATH)</a:t>
                </a:r>
                <a:endParaRPr lang="en-US" sz="1100" kern="1200" dirty="0"/>
              </a:p>
            </p:txBody>
          </p:sp>
        </p:grpSp>
      </p:grpSp>
    </p:spTree>
    <p:extLst>
      <p:ext uri="{BB962C8B-B14F-4D97-AF65-F5344CB8AC3E}">
        <p14:creationId xmlns:p14="http://schemas.microsoft.com/office/powerpoint/2010/main" val="33025958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t>27</a:t>
            </a:fld>
            <a:endParaRPr lang="en-GB"/>
          </a:p>
        </p:txBody>
      </p:sp>
      <p:sp>
        <p:nvSpPr>
          <p:cNvPr id="3" name="Footer Placeholder 2"/>
          <p:cNvSpPr>
            <a:spLocks noGrp="1"/>
          </p:cNvSpPr>
          <p:nvPr>
            <p:ph type="ftr" sz="quarter" idx="3"/>
          </p:nvPr>
        </p:nvSpPr>
        <p:spPr/>
        <p:txBody>
          <a:bodyPr/>
          <a:lstStyle/>
          <a:p>
            <a:r>
              <a:rPr lang="nl-NL" smtClean="0"/>
              <a:t>eduGAIN without edupain, please</a:t>
            </a:r>
            <a:endParaRPr lang="nl-NL" dirty="0"/>
          </a:p>
        </p:txBody>
      </p:sp>
      <p:sp>
        <p:nvSpPr>
          <p:cNvPr id="4" name="Text Placeholder 3"/>
          <p:cNvSpPr>
            <a:spLocks noGrp="1"/>
          </p:cNvSpPr>
          <p:nvPr>
            <p:ph type="body" sz="quarter" idx="15"/>
          </p:nvPr>
        </p:nvSpPr>
        <p:spPr>
          <a:xfrm>
            <a:off x="238125" y="238125"/>
            <a:ext cx="8667750" cy="369332"/>
          </a:xfrm>
        </p:spPr>
        <p:txBody>
          <a:bodyPr/>
          <a:lstStyle/>
          <a:p>
            <a:r>
              <a:rPr lang="en-GB" sz="2400" dirty="0"/>
              <a:t>Getting 2a07:8504:1a0::/48 out there</a:t>
            </a:r>
            <a:endParaRPr lang="en-GB" dirty="0"/>
          </a:p>
        </p:txBody>
      </p:sp>
      <p:sp>
        <p:nvSpPr>
          <p:cNvPr id="5" name="Text Placeholder 4"/>
          <p:cNvSpPr>
            <a:spLocks noGrp="1"/>
          </p:cNvSpPr>
          <p:nvPr>
            <p:ph type="body" sz="quarter" idx="16"/>
          </p:nvPr>
        </p:nvSpPr>
        <p:spPr/>
        <p:txBody>
          <a:bodyPr/>
          <a:lstStyle/>
          <a:p>
            <a:r>
              <a:rPr lang="en-US" dirty="0"/>
              <a:t>route maps: </a:t>
            </a:r>
            <a:r>
              <a:rPr lang="en-US" dirty="0" err="1"/>
              <a:t>bgp.tools</a:t>
            </a:r>
            <a:r>
              <a:rPr lang="en-US" dirty="0"/>
              <a:t> for 2a07:8504:1a0::/48 – IPv4 for 145.116.216.0/24 is similar – imagery from November </a:t>
            </a:r>
            <a:r>
              <a:rPr lang="en-US" dirty="0" smtClean="0"/>
              <a:t>2022</a:t>
            </a:r>
            <a:endParaRPr lang="en-US" dirty="0"/>
          </a:p>
        </p:txBody>
      </p:sp>
      <p:grpSp>
        <p:nvGrpSpPr>
          <p:cNvPr id="6" name="Group 5"/>
          <p:cNvGrpSpPr/>
          <p:nvPr/>
        </p:nvGrpSpPr>
        <p:grpSpPr>
          <a:xfrm>
            <a:off x="264319" y="318392"/>
            <a:ext cx="8594523" cy="4043802"/>
            <a:chOff x="-1780924" y="-569082"/>
            <a:chExt cx="10806716" cy="5084659"/>
          </a:xfrm>
        </p:grpSpPr>
        <p:pic>
          <p:nvPicPr>
            <p:cNvPr id="7" name="Picture 6"/>
            <p:cNvPicPr>
              <a:picLocks noChangeAspect="1"/>
            </p:cNvPicPr>
            <p:nvPr/>
          </p:nvPicPr>
          <p:blipFill>
            <a:blip r:embed="rId2"/>
            <a:stretch>
              <a:fillRect/>
            </a:stretch>
          </p:blipFill>
          <p:spPr>
            <a:xfrm>
              <a:off x="5047211" y="-569082"/>
              <a:ext cx="3978581" cy="5084659"/>
            </a:xfrm>
            <a:prstGeom prst="rect">
              <a:avLst/>
            </a:prstGeom>
          </p:spPr>
        </p:pic>
        <p:sp>
          <p:nvSpPr>
            <p:cNvPr id="8" name="Chevron 7"/>
            <p:cNvSpPr/>
            <p:nvPr/>
          </p:nvSpPr>
          <p:spPr>
            <a:xfrm>
              <a:off x="3370811" y="1252887"/>
              <a:ext cx="493059" cy="1440719"/>
            </a:xfrm>
            <a:prstGeom prst="chevron">
              <a:avLst/>
            </a:prstGeom>
            <a:solidFill>
              <a:srgbClr val="F6791C"/>
            </a:solidFill>
            <a:ln>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9563" rtl="0" eaLnBrk="1" fontAlgn="auto" latinLnBrk="0" hangingPunct="0">
                <a:lnSpc>
                  <a:spcPct val="100000"/>
                </a:lnSpc>
                <a:spcBef>
                  <a:spcPts val="0"/>
                </a:spcBef>
                <a:spcAft>
                  <a:spcPts val="0"/>
                </a:spcAft>
                <a:buClrTx/>
                <a:buSzTx/>
                <a:buFontTx/>
                <a:buNone/>
                <a:tabLst/>
                <a:defRPr/>
              </a:pPr>
              <a:endParaRPr kumimoji="0" lang="en-US" sz="2625" b="0" i="0" u="none" strike="noStrike" kern="0" cap="all" spc="0" normalizeH="0" baseline="0" noProof="0">
                <a:ln>
                  <a:noFill/>
                </a:ln>
                <a:solidFill>
                  <a:srgbClr val="E6223C"/>
                </a:solidFill>
                <a:effectLst/>
                <a:uLnTx/>
                <a:uFillTx/>
                <a:latin typeface="Arial"/>
                <a:cs typeface="Arial"/>
                <a:sym typeface="Arial"/>
              </a:endParaRPr>
            </a:p>
          </p:txBody>
        </p:sp>
        <p:pic>
          <p:nvPicPr>
            <p:cNvPr id="9" name="Picture 8"/>
            <p:cNvPicPr>
              <a:picLocks noChangeAspect="1"/>
            </p:cNvPicPr>
            <p:nvPr/>
          </p:nvPicPr>
          <p:blipFill>
            <a:blip r:embed="rId3"/>
            <a:stretch>
              <a:fillRect/>
            </a:stretch>
          </p:blipFill>
          <p:spPr>
            <a:xfrm>
              <a:off x="-1780924" y="152668"/>
              <a:ext cx="4939316" cy="3461325"/>
            </a:xfrm>
            <a:prstGeom prst="rect">
              <a:avLst/>
            </a:prstGeom>
          </p:spPr>
        </p:pic>
      </p:grpSp>
    </p:spTree>
    <p:extLst>
      <p:ext uri="{BB962C8B-B14F-4D97-AF65-F5344CB8AC3E}">
        <p14:creationId xmlns:p14="http://schemas.microsoft.com/office/powerpoint/2010/main" val="470445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t>28</a:t>
            </a:fld>
            <a:endParaRPr lang="en-GB"/>
          </a:p>
        </p:txBody>
      </p:sp>
      <p:sp>
        <p:nvSpPr>
          <p:cNvPr id="3" name="Footer Placeholder 2"/>
          <p:cNvSpPr>
            <a:spLocks noGrp="1"/>
          </p:cNvSpPr>
          <p:nvPr>
            <p:ph type="ftr" sz="quarter" idx="3"/>
          </p:nvPr>
        </p:nvSpPr>
        <p:spPr/>
        <p:txBody>
          <a:bodyPr/>
          <a:lstStyle/>
          <a:p>
            <a:r>
              <a:rPr lang="nl-NL" smtClean="0"/>
              <a:t>eduGAIN without edupain, please</a:t>
            </a:r>
            <a:endParaRPr lang="nl-NL" dirty="0"/>
          </a:p>
        </p:txBody>
      </p:sp>
      <p:sp>
        <p:nvSpPr>
          <p:cNvPr id="4" name="Text Placeholder 3"/>
          <p:cNvSpPr>
            <a:spLocks noGrp="1"/>
          </p:cNvSpPr>
          <p:nvPr>
            <p:ph type="body" sz="quarter" idx="15"/>
          </p:nvPr>
        </p:nvSpPr>
        <p:spPr/>
        <p:txBody>
          <a:bodyPr/>
          <a:lstStyle/>
          <a:p>
            <a:r>
              <a:rPr lang="en-GB" dirty="0" smtClean="0"/>
              <a:t>Always the shortest path!</a:t>
            </a:r>
            <a:endParaRPr lang="en-GB" dirty="0"/>
          </a:p>
        </p:txBody>
      </p:sp>
      <p:sp>
        <p:nvSpPr>
          <p:cNvPr id="5" name="Text Placeholder 4"/>
          <p:cNvSpPr>
            <a:spLocks noGrp="1"/>
          </p:cNvSpPr>
          <p:nvPr>
            <p:ph type="body" sz="quarter" idx="16"/>
          </p:nvPr>
        </p:nvSpPr>
        <p:spPr/>
        <p:txBody>
          <a:bodyPr/>
          <a:lstStyle/>
          <a:p>
            <a:r>
              <a:rPr lang="en-GB" dirty="0" smtClean="0"/>
              <a:t>Route from home to RCauth.eu, from my home ISP (Freedom Internet)</a:t>
            </a:r>
            <a:endParaRPr lang="en-GB" dirty="0"/>
          </a:p>
        </p:txBody>
      </p:sp>
      <p:sp>
        <p:nvSpPr>
          <p:cNvPr id="7" name="Text Placeholder 6"/>
          <p:cNvSpPr txBox="1">
            <a:spLocks/>
          </p:cNvSpPr>
          <p:nvPr/>
        </p:nvSpPr>
        <p:spPr>
          <a:xfrm>
            <a:off x="103527" y="829888"/>
            <a:ext cx="6618288" cy="35274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GB" sz="1400" b="1" dirty="0" smtClean="0">
                <a:latin typeface="MS Gothic" panose="020B0609070205080204" pitchFamily="49" charset="-128"/>
                <a:ea typeface="MS Gothic" panose="020B0609070205080204" pitchFamily="49" charset="-128"/>
              </a:rPr>
              <a:t>[</a:t>
            </a:r>
            <a:r>
              <a:rPr lang="en-GB" sz="1400" b="1" dirty="0" err="1" smtClean="0">
                <a:latin typeface="MS Gothic" panose="020B0609070205080204" pitchFamily="49" charset="-128"/>
                <a:ea typeface="MS Gothic" panose="020B0609070205080204" pitchFamily="49" charset="-128"/>
              </a:rPr>
              <a:t>root@kwark</a:t>
            </a:r>
            <a:r>
              <a:rPr lang="en-GB" sz="1400" b="1" dirty="0" smtClean="0">
                <a:latin typeface="MS Gothic" panose="020B0609070205080204" pitchFamily="49" charset="-128"/>
                <a:ea typeface="MS Gothic" panose="020B0609070205080204" pitchFamily="49" charset="-128"/>
              </a:rPr>
              <a:t> ~]# traceroute -IA 145.116.216.1</a:t>
            </a:r>
          </a:p>
          <a:p>
            <a:r>
              <a:rPr lang="en-GB" sz="1400" b="1" dirty="0" smtClean="0">
                <a:latin typeface="MS Gothic" panose="020B0609070205080204" pitchFamily="49" charset="-128"/>
                <a:ea typeface="MS Gothic" panose="020B0609070205080204" pitchFamily="49" charset="-128"/>
              </a:rPr>
              <a:t>traceroute to 145.116.216.1 (145.116.216.1), </a:t>
            </a:r>
            <a:br>
              <a:rPr lang="en-GB" sz="1400" b="1" dirty="0" smtClean="0">
                <a:latin typeface="MS Gothic" panose="020B0609070205080204" pitchFamily="49" charset="-128"/>
                <a:ea typeface="MS Gothic" panose="020B0609070205080204" pitchFamily="49" charset="-128"/>
              </a:rPr>
            </a:br>
            <a:r>
              <a:rPr lang="en-GB" sz="1400" b="1" dirty="0" smtClean="0">
                <a:latin typeface="MS Gothic" panose="020B0609070205080204" pitchFamily="49" charset="-128"/>
                <a:ea typeface="MS Gothic" panose="020B0609070205080204" pitchFamily="49" charset="-128"/>
              </a:rPr>
              <a:t>30 hops max, 60 byte packets</a:t>
            </a:r>
          </a:p>
          <a:p>
            <a:r>
              <a:rPr lang="en-GB" sz="1400" b="1" dirty="0" smtClean="0">
                <a:latin typeface="MS Gothic" panose="020B0609070205080204" pitchFamily="49" charset="-128"/>
                <a:ea typeface="MS Gothic" panose="020B0609070205080204" pitchFamily="49" charset="-128"/>
              </a:rPr>
              <a:t> 1  cmbr.connected.by.freedominter.net </a:t>
            </a:r>
            <a:br>
              <a:rPr lang="en-GB" sz="1400" b="1" dirty="0" smtClean="0">
                <a:latin typeface="MS Gothic" panose="020B0609070205080204" pitchFamily="49" charset="-128"/>
                <a:ea typeface="MS Gothic" panose="020B0609070205080204" pitchFamily="49" charset="-128"/>
              </a:rPr>
            </a:br>
            <a:r>
              <a:rPr lang="en-GB" sz="1400" b="1" dirty="0" smtClean="0">
                <a:latin typeface="MS Gothic" panose="020B0609070205080204" pitchFamily="49" charset="-128"/>
                <a:ea typeface="MS Gothic" panose="020B0609070205080204" pitchFamily="49" charset="-128"/>
              </a:rPr>
              <a:t>     (185.93.175.234) [AS206238]</a:t>
            </a:r>
          </a:p>
          <a:p>
            <a:r>
              <a:rPr lang="en-GB" sz="1400" b="1" dirty="0" smtClean="0">
                <a:latin typeface="MS Gothic" panose="020B0609070205080204" pitchFamily="49" charset="-128"/>
                <a:ea typeface="MS Gothic" panose="020B0609070205080204" pitchFamily="49" charset="-128"/>
              </a:rPr>
              <a:t> 2  connected.by.freedom.nl </a:t>
            </a:r>
            <a:br>
              <a:rPr lang="en-GB" sz="1400" b="1" dirty="0" smtClean="0">
                <a:latin typeface="MS Gothic" panose="020B0609070205080204" pitchFamily="49" charset="-128"/>
                <a:ea typeface="MS Gothic" panose="020B0609070205080204" pitchFamily="49" charset="-128"/>
              </a:rPr>
            </a:br>
            <a:r>
              <a:rPr lang="en-GB" sz="1400" b="1" dirty="0" smtClean="0">
                <a:latin typeface="MS Gothic" panose="020B0609070205080204" pitchFamily="49" charset="-128"/>
                <a:ea typeface="MS Gothic" panose="020B0609070205080204" pitchFamily="49" charset="-128"/>
              </a:rPr>
              <a:t>     (185.93.175.240) [AS206238]</a:t>
            </a:r>
          </a:p>
          <a:p>
            <a:r>
              <a:rPr lang="en-GB" sz="1400" b="1" dirty="0" smtClean="0">
                <a:latin typeface="MS Gothic" panose="020B0609070205080204" pitchFamily="49" charset="-128"/>
                <a:ea typeface="MS Gothic" panose="020B0609070205080204" pitchFamily="49" charset="-128"/>
              </a:rPr>
              <a:t> 3  et-0-0-0-1002.core1.fi001.nl.freedomnet.nl </a:t>
            </a:r>
            <a:br>
              <a:rPr lang="en-GB" sz="1400" b="1" dirty="0" smtClean="0">
                <a:latin typeface="MS Gothic" panose="020B0609070205080204" pitchFamily="49" charset="-128"/>
                <a:ea typeface="MS Gothic" panose="020B0609070205080204" pitchFamily="49" charset="-128"/>
              </a:rPr>
            </a:br>
            <a:r>
              <a:rPr lang="en-GB" sz="1400" b="1" dirty="0" smtClean="0">
                <a:latin typeface="MS Gothic" panose="020B0609070205080204" pitchFamily="49" charset="-128"/>
                <a:ea typeface="MS Gothic" panose="020B0609070205080204" pitchFamily="49" charset="-128"/>
              </a:rPr>
              <a:t>     (185.93.175.208) [AS206238]</a:t>
            </a:r>
          </a:p>
          <a:p>
            <a:r>
              <a:rPr lang="en-GB" sz="1400" b="1" dirty="0" smtClean="0">
                <a:latin typeface="MS Gothic" panose="020B0609070205080204" pitchFamily="49" charset="-128"/>
                <a:ea typeface="MS Gothic" panose="020B0609070205080204" pitchFamily="49" charset="-128"/>
              </a:rPr>
              <a:t> 4  as1104.frys-ix.net (185.1.203.66) [*]</a:t>
            </a:r>
          </a:p>
          <a:p>
            <a:r>
              <a:rPr lang="en-GB" sz="1400" b="1" dirty="0" smtClean="0">
                <a:latin typeface="MS Gothic" panose="020B0609070205080204" pitchFamily="49" charset="-128"/>
                <a:ea typeface="MS Gothic" panose="020B0609070205080204" pitchFamily="49" charset="-128"/>
              </a:rPr>
              <a:t> 5  parkwachter.nikhef.nl </a:t>
            </a:r>
            <a:br>
              <a:rPr lang="en-GB" sz="1400" b="1" dirty="0" smtClean="0">
                <a:latin typeface="MS Gothic" panose="020B0609070205080204" pitchFamily="49" charset="-128"/>
                <a:ea typeface="MS Gothic" panose="020B0609070205080204" pitchFamily="49" charset="-128"/>
              </a:rPr>
            </a:br>
            <a:r>
              <a:rPr lang="en-GB" sz="1400" b="1" dirty="0" smtClean="0">
                <a:latin typeface="MS Gothic" panose="020B0609070205080204" pitchFamily="49" charset="-128"/>
                <a:ea typeface="MS Gothic" panose="020B0609070205080204" pitchFamily="49" charset="-128"/>
              </a:rPr>
              <a:t>     (192.16.186.141) [AS1104]</a:t>
            </a:r>
          </a:p>
          <a:p>
            <a:r>
              <a:rPr lang="en-GB" sz="1400" b="1" dirty="0" smtClean="0">
                <a:latin typeface="MS Gothic" panose="020B0609070205080204" pitchFamily="49" charset="-128"/>
                <a:ea typeface="MS Gothic" panose="020B0609070205080204" pitchFamily="49" charset="-128"/>
              </a:rPr>
              <a:t> 6  gw-anyc-01.rcauth.eu </a:t>
            </a:r>
            <a:br>
              <a:rPr lang="en-GB" sz="1400" b="1" dirty="0" smtClean="0">
                <a:latin typeface="MS Gothic" panose="020B0609070205080204" pitchFamily="49" charset="-128"/>
                <a:ea typeface="MS Gothic" panose="020B0609070205080204" pitchFamily="49" charset="-128"/>
              </a:rPr>
            </a:br>
            <a:r>
              <a:rPr lang="en-GB" sz="1400" b="1" dirty="0" smtClean="0">
                <a:latin typeface="MS Gothic" panose="020B0609070205080204" pitchFamily="49" charset="-128"/>
                <a:ea typeface="MS Gothic" panose="020B0609070205080204" pitchFamily="49" charset="-128"/>
              </a:rPr>
              <a:t>     (145.116.216.1) [AS786/AS5408/AS1104]</a:t>
            </a:r>
          </a:p>
          <a:p>
            <a:endParaRPr lang="en-GB" sz="1400" b="1" dirty="0">
              <a:latin typeface="MS Gothic" panose="020B0609070205080204" pitchFamily="49" charset="-128"/>
              <a:ea typeface="MS Gothic" panose="020B0609070205080204" pitchFamily="49" charset="-128"/>
            </a:endParaRPr>
          </a:p>
        </p:txBody>
      </p:sp>
      <p:pic>
        <p:nvPicPr>
          <p:cNvPr id="8" name="Picture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3375" y="678620"/>
            <a:ext cx="5130625" cy="3567388"/>
          </a:xfrm>
          <a:prstGeom prst="rect">
            <a:avLst/>
          </a:prstGeom>
        </p:spPr>
      </p:pic>
      <p:sp>
        <p:nvSpPr>
          <p:cNvPr id="9" name="Rectangle 8"/>
          <p:cNvSpPr/>
          <p:nvPr/>
        </p:nvSpPr>
        <p:spPr>
          <a:xfrm>
            <a:off x="5822819" y="3665086"/>
            <a:ext cx="432837" cy="237272"/>
          </a:xfrm>
          <a:prstGeom prst="rect">
            <a:avLst/>
          </a:prstGeom>
          <a:noFill/>
          <a:ln w="571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cxnSp>
        <p:nvCxnSpPr>
          <p:cNvPr id="10" name="Straight Arrow Connector 9"/>
          <p:cNvCxnSpPr/>
          <p:nvPr/>
        </p:nvCxnSpPr>
        <p:spPr>
          <a:xfrm flipV="1">
            <a:off x="3985260" y="3835323"/>
            <a:ext cx="1744980" cy="193532"/>
          </a:xfrm>
          <a:prstGeom prst="straightConnector1">
            <a:avLst/>
          </a:prstGeom>
          <a:noFill/>
          <a:ln w="19050" cap="flat" cmpd="sng" algn="ctr">
            <a:solidFill>
              <a:schemeClr val="accent1"/>
            </a:solidFill>
            <a:prstDash val="solid"/>
            <a:tailEnd type="triangle"/>
          </a:ln>
          <a:effectLst/>
        </p:spPr>
      </p:cxnSp>
      <p:sp>
        <p:nvSpPr>
          <p:cNvPr id="11" name="TextBox 10"/>
          <p:cNvSpPr txBox="1"/>
          <p:nvPr/>
        </p:nvSpPr>
        <p:spPr>
          <a:xfrm>
            <a:off x="2224272" y="3859578"/>
            <a:ext cx="23699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chemeClr val="accent1"/>
                </a:solidFill>
                <a:effectLst/>
                <a:uLnTx/>
                <a:uFillTx/>
                <a:latin typeface="Calibri"/>
                <a:cs typeface="Arial"/>
                <a:sym typeface="Arial"/>
              </a:rPr>
              <a:t>rcauth.eu HA proxy</a:t>
            </a:r>
            <a:endParaRPr kumimoji="0" lang="en-GB" sz="1600" b="0" i="1" u="none" strike="noStrike" kern="1200" cap="none" spc="0" normalizeH="0" baseline="0" noProof="0" dirty="0">
              <a:ln>
                <a:noFill/>
              </a:ln>
              <a:solidFill>
                <a:schemeClr val="accent1"/>
              </a:solidFill>
              <a:effectLst/>
              <a:uLnTx/>
              <a:uFillTx/>
              <a:latin typeface="Calibri"/>
              <a:cs typeface="Arial"/>
              <a:sym typeface="Arial"/>
            </a:endParaRPr>
          </a:p>
        </p:txBody>
      </p:sp>
    </p:spTree>
    <p:extLst>
      <p:ext uri="{BB962C8B-B14F-4D97-AF65-F5344CB8AC3E}">
        <p14:creationId xmlns:p14="http://schemas.microsoft.com/office/powerpoint/2010/main" val="36115798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t>29</a:t>
            </a:fld>
            <a:endParaRPr lang="en-GB"/>
          </a:p>
        </p:txBody>
      </p:sp>
      <p:sp>
        <p:nvSpPr>
          <p:cNvPr id="3" name="Footer Placeholder 2"/>
          <p:cNvSpPr>
            <a:spLocks noGrp="1"/>
          </p:cNvSpPr>
          <p:nvPr>
            <p:ph type="ftr" sz="quarter" idx="3"/>
          </p:nvPr>
        </p:nvSpPr>
        <p:spPr/>
        <p:txBody>
          <a:bodyPr/>
          <a:lstStyle/>
          <a:p>
            <a:r>
              <a:rPr lang="nl-NL" smtClean="0"/>
              <a:t>eduGAIN without edupain, please</a:t>
            </a:r>
            <a:endParaRPr lang="nl-NL" dirty="0"/>
          </a:p>
        </p:txBody>
      </p:sp>
      <p:sp>
        <p:nvSpPr>
          <p:cNvPr id="4" name="Text Placeholder 3"/>
          <p:cNvSpPr>
            <a:spLocks noGrp="1"/>
          </p:cNvSpPr>
          <p:nvPr>
            <p:ph type="body" sz="quarter" idx="15"/>
          </p:nvPr>
        </p:nvSpPr>
        <p:spPr/>
        <p:txBody>
          <a:bodyPr/>
          <a:lstStyle/>
          <a:p>
            <a:r>
              <a:rPr lang="en-US" dirty="0" smtClean="0"/>
              <a:t>You get </a:t>
            </a:r>
            <a:r>
              <a:rPr lang="en-US" dirty="0"/>
              <a:t>reasonable load balancing in Europe for free</a:t>
            </a:r>
            <a:endParaRPr lang="en-GB" dirty="0"/>
          </a:p>
        </p:txBody>
      </p:sp>
      <p:sp>
        <p:nvSpPr>
          <p:cNvPr id="5" name="Text Placeholder 4"/>
          <p:cNvSpPr>
            <a:spLocks noGrp="1"/>
          </p:cNvSpPr>
          <p:nvPr>
            <p:ph type="body" sz="quarter" idx="16"/>
          </p:nvPr>
        </p:nvSpPr>
        <p:spPr/>
        <p:txBody>
          <a:bodyPr/>
          <a:lstStyle/>
          <a:p>
            <a:r>
              <a:rPr lang="en-US" dirty="0"/>
              <a:t>map: RIPE NCC RIPE Atlas - 500 probes, distributed across Europe (https://atlas.ripe.net/measurements/50949024</a:t>
            </a:r>
            <a:r>
              <a:rPr lang="en-US" dirty="0" smtClean="0"/>
              <a:t>/)</a:t>
            </a:r>
            <a:endParaRPr lang="en-US" dirty="0"/>
          </a:p>
        </p:txBody>
      </p:sp>
      <p:pic>
        <p:nvPicPr>
          <p:cNvPr id="6" name="Picture 5"/>
          <p:cNvPicPr>
            <a:picLocks noChangeAspect="1"/>
          </p:cNvPicPr>
          <p:nvPr/>
        </p:nvPicPr>
        <p:blipFill>
          <a:blip r:embed="rId2"/>
          <a:stretch>
            <a:fillRect/>
          </a:stretch>
        </p:blipFill>
        <p:spPr>
          <a:xfrm>
            <a:off x="1082072" y="665939"/>
            <a:ext cx="6777869" cy="3642004"/>
          </a:xfrm>
          <a:prstGeom prst="rect">
            <a:avLst/>
          </a:prstGeom>
        </p:spPr>
      </p:pic>
    </p:spTree>
    <p:extLst>
      <p:ext uri="{BB962C8B-B14F-4D97-AF65-F5344CB8AC3E}">
        <p14:creationId xmlns:p14="http://schemas.microsoft.com/office/powerpoint/2010/main" val="5078668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4"/>
          </p:nvPr>
        </p:nvSpPr>
        <p:spPr/>
        <p:txBody>
          <a:bodyPr/>
          <a:lstStyle/>
          <a:p>
            <a:r>
              <a:rPr lang="en-US" dirty="0" smtClean="0">
                <a:solidFill>
                  <a:srgbClr val="6F2575"/>
                </a:solidFill>
              </a:rPr>
              <a:t>Authenticating to a single service is relatively simple</a:t>
            </a:r>
          </a:p>
          <a:p>
            <a:pPr marL="342900" indent="-342900">
              <a:buFont typeface="Arial" panose="020B0604020202020204" pitchFamily="34" charset="0"/>
              <a:buChar char="•"/>
            </a:pPr>
            <a:r>
              <a:rPr lang="en-US" sz="1800" dirty="0" smtClean="0"/>
              <a:t>per-service username and secrets (e.g. password and/or one-time ‘6 digit’ code)</a:t>
            </a:r>
          </a:p>
          <a:p>
            <a:pPr marL="342900" indent="-342900">
              <a:buFont typeface="Arial" panose="020B0604020202020204" pitchFamily="34" charset="0"/>
              <a:buChar char="•"/>
            </a:pPr>
            <a:r>
              <a:rPr lang="en-US" sz="1800" dirty="0" smtClean="0"/>
              <a:t>server-side: list of valid users and (hashed and hopefully salted) secrets</a:t>
            </a:r>
          </a:p>
          <a:p>
            <a:endParaRPr lang="en-GB" dirty="0"/>
          </a:p>
        </p:txBody>
      </p:sp>
      <p:sp>
        <p:nvSpPr>
          <p:cNvPr id="4" name="Slide Number Placeholder 3"/>
          <p:cNvSpPr>
            <a:spLocks noGrp="1"/>
          </p:cNvSpPr>
          <p:nvPr>
            <p:ph type="sldNum" sz="quarter" idx="2"/>
          </p:nvPr>
        </p:nvSpPr>
        <p:spPr/>
        <p:txBody>
          <a:bodyPr/>
          <a:lstStyle/>
          <a:p>
            <a:fld id="{09B7AD4A-C94A-7B42-9E17-606C7F366C4B}" type="slidenum">
              <a:rPr lang="nl-NL" smtClean="0"/>
              <a:pPr/>
              <a:t>3</a:t>
            </a:fld>
            <a:endParaRPr lang="nl-NL" dirty="0"/>
          </a:p>
        </p:txBody>
      </p:sp>
      <p:sp>
        <p:nvSpPr>
          <p:cNvPr id="3" name="Footer Placeholder 2"/>
          <p:cNvSpPr>
            <a:spLocks noGrp="1"/>
          </p:cNvSpPr>
          <p:nvPr>
            <p:ph type="ftr" sz="quarter" idx="3"/>
          </p:nvPr>
        </p:nvSpPr>
        <p:spPr/>
        <p:txBody>
          <a:bodyPr/>
          <a:lstStyle/>
          <a:p>
            <a:r>
              <a:rPr lang="en-US" smtClean="0"/>
              <a:t>eduGAIN without edupain, please</a:t>
            </a:r>
            <a:endParaRPr lang="nl-NL" dirty="0"/>
          </a:p>
        </p:txBody>
      </p:sp>
      <p:sp>
        <p:nvSpPr>
          <p:cNvPr id="102" name="Text Placeholder 101"/>
          <p:cNvSpPr>
            <a:spLocks noGrp="1"/>
          </p:cNvSpPr>
          <p:nvPr>
            <p:ph type="body" sz="quarter" idx="15"/>
          </p:nvPr>
        </p:nvSpPr>
        <p:spPr/>
        <p:txBody>
          <a:bodyPr/>
          <a:lstStyle/>
          <a:p>
            <a:r>
              <a:rPr lang="en-GB" dirty="0"/>
              <a:t>Authentication – who are you</a:t>
            </a:r>
          </a:p>
        </p:txBody>
      </p:sp>
      <p:sp>
        <p:nvSpPr>
          <p:cNvPr id="82" name="Text Placeholder 81"/>
          <p:cNvSpPr>
            <a:spLocks noGrp="1"/>
          </p:cNvSpPr>
          <p:nvPr>
            <p:ph type="body" sz="quarter" idx="16"/>
          </p:nvPr>
        </p:nvSpPr>
        <p:spPr/>
        <p:txBody>
          <a:bodyPr/>
          <a:lstStyle/>
          <a:p>
            <a:r>
              <a:rPr lang="en-US" smtClean="0"/>
              <a:t>Passport image: cropped from original by Jon Tyson on Unsplash https://unsplash.com/photos/Hid-yhommOg</a:t>
            </a:r>
            <a:endParaRPr lang="en-US" dirty="0"/>
          </a:p>
        </p:txBody>
      </p:sp>
      <p:pic>
        <p:nvPicPr>
          <p:cNvPr id="6" name="Picture 5"/>
          <p:cNvPicPr>
            <a:picLocks noChangeAspect="1"/>
          </p:cNvPicPr>
          <p:nvPr/>
        </p:nvPicPr>
        <p:blipFill>
          <a:blip r:embed="rId2"/>
          <a:stretch>
            <a:fillRect/>
          </a:stretch>
        </p:blipFill>
        <p:spPr>
          <a:xfrm>
            <a:off x="238125" y="1853068"/>
            <a:ext cx="4185375" cy="1749112"/>
          </a:xfrm>
          <a:prstGeom prst="rect">
            <a:avLst/>
          </a:prstGeom>
          <a:ln>
            <a:solidFill>
              <a:schemeClr val="tx2"/>
            </a:solidFill>
          </a:ln>
        </p:spPr>
      </p:pic>
      <p:pic>
        <p:nvPicPr>
          <p:cNvPr id="8" name="Picture 7"/>
          <p:cNvPicPr>
            <a:picLocks noChangeAspect="1"/>
          </p:cNvPicPr>
          <p:nvPr/>
        </p:nvPicPr>
        <p:blipFill>
          <a:blip r:embed="rId3"/>
          <a:stretch>
            <a:fillRect/>
          </a:stretch>
        </p:blipFill>
        <p:spPr>
          <a:xfrm>
            <a:off x="1582146" y="3611138"/>
            <a:ext cx="6933570" cy="655878"/>
          </a:xfrm>
          <a:prstGeom prst="rect">
            <a:avLst/>
          </a:prstGeom>
          <a:ln>
            <a:solidFill>
              <a:schemeClr val="tx2"/>
            </a:solidFill>
          </a:ln>
        </p:spPr>
      </p:pic>
      <p:pic>
        <p:nvPicPr>
          <p:cNvPr id="13" name="Picture 12"/>
          <p:cNvPicPr>
            <a:picLocks noChangeAspect="1"/>
          </p:cNvPicPr>
          <p:nvPr/>
        </p:nvPicPr>
        <p:blipFill>
          <a:blip r:embed="rId4"/>
          <a:stretch>
            <a:fillRect/>
          </a:stretch>
        </p:blipFill>
        <p:spPr>
          <a:xfrm>
            <a:off x="5785565" y="1853068"/>
            <a:ext cx="2926235" cy="2243580"/>
          </a:xfrm>
          <a:prstGeom prst="rect">
            <a:avLst/>
          </a:prstGeom>
          <a:ln>
            <a:solidFill>
              <a:schemeClr val="tx2"/>
            </a:solidFill>
          </a:ln>
        </p:spPr>
      </p:pic>
    </p:spTree>
    <p:extLst>
      <p:ext uri="{BB962C8B-B14F-4D97-AF65-F5344CB8AC3E}">
        <p14:creationId xmlns:p14="http://schemas.microsoft.com/office/powerpoint/2010/main" val="9798664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238125" y="967797"/>
            <a:ext cx="5064510" cy="3290776"/>
          </a:xfrm>
        </p:spPr>
        <p:txBody>
          <a:bodyPr/>
          <a:lstStyle/>
          <a:p>
            <a:r>
              <a:rPr lang="en-US" sz="1800" dirty="0" smtClean="0"/>
              <a:t>Without </a:t>
            </a:r>
            <a:r>
              <a:rPr lang="en-US" sz="1800" b="1" dirty="0" smtClean="0"/>
              <a:t>AAI,</a:t>
            </a:r>
            <a:r>
              <a:rPr lang="en-US" sz="1800" dirty="0" smtClean="0"/>
              <a:t> </a:t>
            </a:r>
            <a:br>
              <a:rPr lang="en-US" sz="1800" dirty="0" smtClean="0"/>
            </a:br>
            <a:r>
              <a:rPr lang="en-US" sz="1800" b="1" dirty="0" smtClean="0"/>
              <a:t>Authentication &amp; Authorization Infrastructure </a:t>
            </a:r>
            <a:r>
              <a:rPr lang="en-US" sz="1800" dirty="0" smtClean="0"/>
              <a:t>is dedicated to each service you want to access</a:t>
            </a:r>
          </a:p>
          <a:p>
            <a:endParaRPr lang="en-US" sz="1800" dirty="0" smtClean="0">
              <a:solidFill>
                <a:srgbClr val="6F2575"/>
              </a:solidFill>
            </a:endParaRPr>
          </a:p>
          <a:p>
            <a:pPr marL="342900" indent="-342900">
              <a:buFont typeface="Arial" panose="020B0604020202020204" pitchFamily="34" charset="0"/>
              <a:buChar char="•"/>
            </a:pPr>
            <a:r>
              <a:rPr lang="en-US" sz="1800" dirty="0" smtClean="0">
                <a:solidFill>
                  <a:srgbClr val="6F2575"/>
                </a:solidFill>
              </a:rPr>
              <a:t>account linked directly to service authorization</a:t>
            </a:r>
          </a:p>
          <a:p>
            <a:pPr marL="342900" indent="-342900">
              <a:buFont typeface="Arial" panose="020B0604020202020204" pitchFamily="34" charset="0"/>
              <a:buChar char="•"/>
            </a:pPr>
            <a:r>
              <a:rPr lang="en-US" sz="1800" i="1" dirty="0" smtClean="0">
                <a:solidFill>
                  <a:srgbClr val="6F2575"/>
                </a:solidFill>
              </a:rPr>
              <a:t>sometimes even</a:t>
            </a:r>
            <a:br>
              <a:rPr lang="en-US" sz="1800" i="1" dirty="0" smtClean="0">
                <a:solidFill>
                  <a:srgbClr val="6F2575"/>
                </a:solidFill>
              </a:rPr>
            </a:br>
            <a:r>
              <a:rPr lang="en-US" sz="1800" i="1" dirty="0" smtClean="0">
                <a:solidFill>
                  <a:srgbClr val="6F2575"/>
                </a:solidFill>
              </a:rPr>
              <a:t>different accounts for different roles</a:t>
            </a:r>
          </a:p>
          <a:p>
            <a:pPr lvl="1"/>
            <a:endParaRPr lang="en-US" sz="1400" dirty="0" smtClean="0"/>
          </a:p>
          <a:p>
            <a:r>
              <a:rPr lang="en-US" sz="1800" dirty="0" smtClean="0"/>
              <a:t>In a multi-organizational system becomes</a:t>
            </a:r>
            <a:br>
              <a:rPr lang="en-US" sz="1800" dirty="0" smtClean="0"/>
            </a:br>
            <a:r>
              <a:rPr lang="en-US" sz="1800" dirty="0" smtClean="0"/>
              <a:t/>
            </a:r>
            <a:br>
              <a:rPr lang="en-US" sz="1800" dirty="0" smtClean="0"/>
            </a:br>
            <a:r>
              <a:rPr lang="en-US" sz="1800" dirty="0" smtClean="0"/>
              <a:t>		</a:t>
            </a:r>
            <a:r>
              <a:rPr lang="en-US" sz="1800" dirty="0" smtClean="0">
                <a:latin typeface="Vivaldi" panose="03020602050506090804" pitchFamily="66" charset="0"/>
              </a:rPr>
              <a:t>O</a:t>
            </a:r>
            <a:r>
              <a:rPr lang="en-US" sz="1800" dirty="0" smtClean="0"/>
              <a:t>(</a:t>
            </a:r>
            <a:r>
              <a:rPr lang="en-US" sz="1800" dirty="0" err="1" smtClean="0"/>
              <a:t>n</a:t>
            </a:r>
            <a:r>
              <a:rPr lang="en-US" sz="1800" baseline="-25000" dirty="0" err="1" smtClean="0"/>
              <a:t>sites</a:t>
            </a:r>
            <a:r>
              <a:rPr lang="en-US" sz="1800" dirty="0" smtClean="0"/>
              <a:t>*</a:t>
            </a:r>
            <a:r>
              <a:rPr lang="en-US" sz="1800" dirty="0" err="1" smtClean="0"/>
              <a:t>n</a:t>
            </a:r>
            <a:r>
              <a:rPr lang="en-US" sz="1800" baseline="-25000" dirty="0" err="1" smtClean="0"/>
              <a:t>services</a:t>
            </a:r>
            <a:r>
              <a:rPr lang="en-US" sz="1800" dirty="0" smtClean="0"/>
              <a:t>) * </a:t>
            </a:r>
            <a:r>
              <a:rPr lang="en-US" sz="1800" dirty="0">
                <a:latin typeface="Vivaldi" panose="03020602050506090804" pitchFamily="66" charset="0"/>
              </a:rPr>
              <a:t>O </a:t>
            </a:r>
            <a:r>
              <a:rPr lang="en-US" sz="1800" dirty="0" smtClean="0"/>
              <a:t>(</a:t>
            </a:r>
            <a:r>
              <a:rPr lang="en-US" sz="1800" dirty="0" err="1" smtClean="0"/>
              <a:t>n</a:t>
            </a:r>
            <a:r>
              <a:rPr lang="en-US" sz="1800" baseline="-25000" dirty="0" err="1" smtClean="0"/>
              <a:t>users</a:t>
            </a:r>
            <a:r>
              <a:rPr lang="en-US" sz="1800" dirty="0" smtClean="0"/>
              <a:t>)</a:t>
            </a:r>
          </a:p>
          <a:p>
            <a:endParaRPr lang="en-US" sz="1800" dirty="0" smtClean="0"/>
          </a:p>
          <a:p>
            <a:endParaRPr lang="en-GB" sz="1800" dirty="0"/>
          </a:p>
        </p:txBody>
      </p:sp>
      <p:sp>
        <p:nvSpPr>
          <p:cNvPr id="4" name="Slide Number Placeholder 3"/>
          <p:cNvSpPr>
            <a:spLocks noGrp="1"/>
          </p:cNvSpPr>
          <p:nvPr>
            <p:ph type="sldNum" sz="quarter" idx="2"/>
          </p:nvPr>
        </p:nvSpPr>
        <p:spPr/>
        <p:txBody>
          <a:bodyPr/>
          <a:lstStyle/>
          <a:p>
            <a:fld id="{09B7AD4A-C94A-7B42-9E17-606C7F366C4B}" type="slidenum">
              <a:rPr lang="nl-NL" smtClean="0"/>
              <a:pPr/>
              <a:t>4</a:t>
            </a:fld>
            <a:endParaRPr lang="nl-NL" dirty="0"/>
          </a:p>
        </p:txBody>
      </p:sp>
      <p:sp>
        <p:nvSpPr>
          <p:cNvPr id="3" name="Footer Placeholder 2"/>
          <p:cNvSpPr>
            <a:spLocks noGrp="1"/>
          </p:cNvSpPr>
          <p:nvPr>
            <p:ph type="ftr" sz="quarter" idx="3"/>
          </p:nvPr>
        </p:nvSpPr>
        <p:spPr/>
        <p:txBody>
          <a:bodyPr/>
          <a:lstStyle/>
          <a:p>
            <a:r>
              <a:rPr lang="en-US" smtClean="0"/>
              <a:t>eduGAIN without edupain, please</a:t>
            </a:r>
            <a:endParaRPr lang="nl-NL" dirty="0"/>
          </a:p>
        </p:txBody>
      </p:sp>
      <p:sp>
        <p:nvSpPr>
          <p:cNvPr id="41" name="Text Placeholder 40"/>
          <p:cNvSpPr>
            <a:spLocks noGrp="1"/>
          </p:cNvSpPr>
          <p:nvPr>
            <p:ph type="body" sz="quarter" idx="15"/>
          </p:nvPr>
        </p:nvSpPr>
        <p:spPr/>
        <p:txBody>
          <a:bodyPr/>
          <a:lstStyle/>
          <a:p>
            <a:r>
              <a:rPr lang="en-US" smtClean="0"/>
              <a:t>Access control in a single domain</a:t>
            </a:r>
            <a:endParaRPr lang="en-GB" dirty="0"/>
          </a:p>
        </p:txBody>
      </p:sp>
      <p:sp>
        <p:nvSpPr>
          <p:cNvPr id="42" name="Text Placeholder 41"/>
          <p:cNvSpPr>
            <a:spLocks noGrp="1"/>
          </p:cNvSpPr>
          <p:nvPr>
            <p:ph type="body" sz="quarter" idx="16"/>
          </p:nvPr>
        </p:nvSpPr>
        <p:spPr/>
        <p:txBody>
          <a:bodyPr/>
          <a:lstStyle/>
          <a:p>
            <a:r>
              <a:rPr lang="en-US" dirty="0" smtClean="0"/>
              <a:t>Image: AARC NA2 training module “Authentication and </a:t>
            </a:r>
            <a:r>
              <a:rPr lang="en-US" dirty="0" err="1" smtClean="0"/>
              <a:t>Authorisation</a:t>
            </a:r>
            <a:r>
              <a:rPr lang="en-US" dirty="0" smtClean="0"/>
              <a:t> 101” - https://aarc-community.org/training/aai-101/</a:t>
            </a:r>
            <a:endParaRPr lang="en-US" dirty="0"/>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02635" y="998458"/>
            <a:ext cx="3341282" cy="2512644"/>
          </a:xfrm>
          <a:prstGeom prst="rect">
            <a:avLst/>
          </a:prstGeom>
        </p:spPr>
      </p:pic>
      <p:pic>
        <p:nvPicPr>
          <p:cNvPr id="11" name="Picture 10"/>
          <p:cNvPicPr>
            <a:picLocks noChangeAspect="1"/>
          </p:cNvPicPr>
          <p:nvPr/>
        </p:nvPicPr>
        <p:blipFill>
          <a:blip r:embed="rId4"/>
          <a:stretch>
            <a:fillRect/>
          </a:stretch>
        </p:blipFill>
        <p:spPr>
          <a:xfrm>
            <a:off x="5915854" y="4004863"/>
            <a:ext cx="2667372" cy="333422"/>
          </a:xfrm>
          <a:prstGeom prst="rect">
            <a:avLst/>
          </a:prstGeom>
        </p:spPr>
      </p:pic>
      <p:pic>
        <p:nvPicPr>
          <p:cNvPr id="12" name="Picture 11"/>
          <p:cNvPicPr>
            <a:picLocks noChangeAspect="1"/>
          </p:cNvPicPr>
          <p:nvPr/>
        </p:nvPicPr>
        <p:blipFill>
          <a:blip r:embed="rId5"/>
          <a:stretch>
            <a:fillRect/>
          </a:stretch>
        </p:blipFill>
        <p:spPr>
          <a:xfrm>
            <a:off x="5363327" y="3528961"/>
            <a:ext cx="3219899" cy="304843"/>
          </a:xfrm>
          <a:prstGeom prst="rect">
            <a:avLst/>
          </a:prstGeom>
        </p:spPr>
      </p:pic>
      <p:pic>
        <p:nvPicPr>
          <p:cNvPr id="13" name="Picture 12"/>
          <p:cNvPicPr>
            <a:picLocks noChangeAspect="1"/>
          </p:cNvPicPr>
          <p:nvPr/>
        </p:nvPicPr>
        <p:blipFill>
          <a:blip r:embed="rId6"/>
          <a:stretch>
            <a:fillRect/>
          </a:stretch>
        </p:blipFill>
        <p:spPr>
          <a:xfrm>
            <a:off x="7106645" y="3751367"/>
            <a:ext cx="1476581" cy="304843"/>
          </a:xfrm>
          <a:prstGeom prst="rect">
            <a:avLst/>
          </a:prstGeom>
        </p:spPr>
      </p:pic>
    </p:spTree>
    <p:extLst>
      <p:ext uri="{BB962C8B-B14F-4D97-AF65-F5344CB8AC3E}">
        <p14:creationId xmlns:p14="http://schemas.microsoft.com/office/powerpoint/2010/main" val="29438763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09B7AD4A-C94A-7B42-9E17-606C7F366C4B}" type="slidenum">
              <a:rPr lang="nl-NL" smtClean="0"/>
              <a:pPr/>
              <a:t>5</a:t>
            </a:fld>
            <a:endParaRPr lang="nl-NL" dirty="0"/>
          </a:p>
        </p:txBody>
      </p:sp>
      <p:sp>
        <p:nvSpPr>
          <p:cNvPr id="3" name="Footer Placeholder 2"/>
          <p:cNvSpPr>
            <a:spLocks noGrp="1"/>
          </p:cNvSpPr>
          <p:nvPr>
            <p:ph type="ftr" sz="quarter" idx="3"/>
          </p:nvPr>
        </p:nvSpPr>
        <p:spPr/>
        <p:txBody>
          <a:bodyPr/>
          <a:lstStyle/>
          <a:p>
            <a:r>
              <a:rPr lang="en-US" smtClean="0"/>
              <a:t>eduGAIN without edupain, please</a:t>
            </a:r>
            <a:endParaRPr lang="nl-NL" dirty="0"/>
          </a:p>
        </p:txBody>
      </p:sp>
      <p:sp>
        <p:nvSpPr>
          <p:cNvPr id="27" name="Text Placeholder 26"/>
          <p:cNvSpPr>
            <a:spLocks noGrp="1"/>
          </p:cNvSpPr>
          <p:nvPr>
            <p:ph type="body" sz="quarter" idx="15"/>
          </p:nvPr>
        </p:nvSpPr>
        <p:spPr/>
        <p:txBody>
          <a:bodyPr/>
          <a:lstStyle/>
          <a:p>
            <a:r>
              <a:rPr lang="en-US" dirty="0"/>
              <a:t>Authentication and Authorization Infrastructure</a:t>
            </a:r>
            <a:endParaRPr lang="en-GB" dirty="0"/>
          </a:p>
        </p:txBody>
      </p:sp>
      <p:sp>
        <p:nvSpPr>
          <p:cNvPr id="28" name="Text Placeholder 27"/>
          <p:cNvSpPr>
            <a:spLocks noGrp="1"/>
          </p:cNvSpPr>
          <p:nvPr>
            <p:ph type="body" sz="quarter" idx="16"/>
          </p:nvPr>
        </p:nvSpPr>
        <p:spPr/>
        <p:txBody>
          <a:bodyPr/>
          <a:lstStyle/>
          <a:p>
            <a:r>
              <a:rPr lang="en-US" dirty="0"/>
              <a:t>Image: AARC NA2 training module “Authentication and </a:t>
            </a:r>
            <a:r>
              <a:rPr lang="en-US" dirty="0" err="1"/>
              <a:t>Authorisation</a:t>
            </a:r>
            <a:r>
              <a:rPr lang="en-US" dirty="0"/>
              <a:t> 101” - https://aarc-community.org/training/aai-101</a:t>
            </a:r>
            <a:r>
              <a:rPr lang="en-US" dirty="0" smtClean="0"/>
              <a:t>/</a:t>
            </a:r>
            <a:endParaRPr lang="en-GB"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28447" y="1162793"/>
            <a:ext cx="7487695" cy="3000794"/>
          </a:xfrm>
          <a:prstGeom prst="rect">
            <a:avLst/>
          </a:prstGeom>
        </p:spPr>
      </p:pic>
    </p:spTree>
    <p:extLst>
      <p:ext uri="{BB962C8B-B14F-4D97-AF65-F5344CB8AC3E}">
        <p14:creationId xmlns:p14="http://schemas.microsoft.com/office/powerpoint/2010/main" val="28602541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638339" y="822642"/>
            <a:ext cx="4306874" cy="3414398"/>
          </a:xfrm>
          <a:prstGeom prst="rect">
            <a:avLst/>
          </a:prstGeom>
        </p:spPr>
      </p:pic>
      <p:sp>
        <p:nvSpPr>
          <p:cNvPr id="10" name="Text Placeholder 9"/>
          <p:cNvSpPr>
            <a:spLocks noGrp="1"/>
          </p:cNvSpPr>
          <p:nvPr>
            <p:ph type="body" sz="quarter" idx="14"/>
          </p:nvPr>
        </p:nvSpPr>
        <p:spPr/>
        <p:txBody>
          <a:bodyPr/>
          <a:lstStyle/>
          <a:p>
            <a:r>
              <a:rPr lang="en-GB" sz="1800" dirty="0" smtClean="0">
                <a:solidFill>
                  <a:srgbClr val="6F2575"/>
                </a:solidFill>
              </a:rPr>
              <a:t>Service-specific “</a:t>
            </a:r>
            <a:r>
              <a:rPr lang="en-GB" sz="1800" dirty="0" err="1" smtClean="0">
                <a:solidFill>
                  <a:srgbClr val="6F2575"/>
                </a:solidFill>
              </a:rPr>
              <a:t>WiFi</a:t>
            </a:r>
            <a:r>
              <a:rPr lang="en-GB" sz="1800" dirty="0" smtClean="0">
                <a:solidFill>
                  <a:srgbClr val="6F2575"/>
                </a:solidFill>
              </a:rPr>
              <a:t>” trust </a:t>
            </a:r>
            <a:br>
              <a:rPr lang="en-GB" sz="1800" dirty="0" smtClean="0">
                <a:solidFill>
                  <a:srgbClr val="6F2575"/>
                </a:solidFill>
              </a:rPr>
            </a:br>
            <a:r>
              <a:rPr lang="en-GB" sz="1800" dirty="0" smtClean="0">
                <a:solidFill>
                  <a:srgbClr val="6F2575"/>
                </a:solidFill>
              </a:rPr>
              <a:t>between organisations globally</a:t>
            </a:r>
          </a:p>
          <a:p>
            <a:endParaRPr lang="en-US" sz="1800" dirty="0" smtClean="0">
              <a:solidFill>
                <a:srgbClr val="6F2575"/>
              </a:solidFill>
            </a:endParaRPr>
          </a:p>
          <a:p>
            <a:pPr marL="285750" indent="-285750">
              <a:buFont typeface="Arial" panose="020B0604020202020204" pitchFamily="34" charset="0"/>
              <a:buChar char="•"/>
            </a:pPr>
            <a:r>
              <a:rPr lang="en-US" sz="1800" dirty="0" err="1" smtClean="0">
                <a:solidFill>
                  <a:srgbClr val="6F2575"/>
                </a:solidFill>
              </a:rPr>
              <a:t>hierarchichy</a:t>
            </a:r>
            <a:r>
              <a:rPr lang="en-US" sz="1800" dirty="0" smtClean="0">
                <a:solidFill>
                  <a:srgbClr val="6F2575"/>
                </a:solidFill>
              </a:rPr>
              <a:t> of authorization servers </a:t>
            </a:r>
          </a:p>
          <a:p>
            <a:pPr marL="285750" indent="-285750">
              <a:buFont typeface="Arial" panose="020B0604020202020204" pitchFamily="34" charset="0"/>
              <a:buChar char="•"/>
            </a:pPr>
            <a:r>
              <a:rPr lang="en-US" sz="1800" dirty="0" smtClean="0">
                <a:solidFill>
                  <a:srgbClr val="6F2575"/>
                </a:solidFill>
              </a:rPr>
              <a:t>based on secure credential exchange</a:t>
            </a:r>
          </a:p>
          <a:p>
            <a:pPr marL="285750" indent="-285750">
              <a:buFont typeface="Arial" panose="020B0604020202020204" pitchFamily="34" charset="0"/>
              <a:buChar char="•"/>
            </a:pPr>
            <a:r>
              <a:rPr lang="en-US" sz="1800" dirty="0" smtClean="0">
                <a:solidFill>
                  <a:srgbClr val="6F2575"/>
                </a:solidFill>
              </a:rPr>
              <a:t>tunneling your credentials </a:t>
            </a:r>
            <a:br>
              <a:rPr lang="en-US" sz="1800" dirty="0" smtClean="0">
                <a:solidFill>
                  <a:srgbClr val="6F2575"/>
                </a:solidFill>
              </a:rPr>
            </a:br>
            <a:r>
              <a:rPr lang="en-US" sz="1800" dirty="0" smtClean="0">
                <a:solidFill>
                  <a:srgbClr val="6F2575"/>
                </a:solidFill>
              </a:rPr>
              <a:t>back to your home institution</a:t>
            </a:r>
          </a:p>
          <a:p>
            <a:endParaRPr lang="en-US" sz="1800" dirty="0" smtClean="0">
              <a:solidFill>
                <a:srgbClr val="6F2575"/>
              </a:solidFill>
            </a:endParaRPr>
          </a:p>
          <a:p>
            <a:endParaRPr lang="en-US" sz="1800" dirty="0" smtClean="0">
              <a:solidFill>
                <a:srgbClr val="6F2575"/>
              </a:solidFill>
            </a:endParaRPr>
          </a:p>
          <a:p>
            <a:endParaRPr lang="en-US" sz="1800" dirty="0" smtClean="0">
              <a:solidFill>
                <a:srgbClr val="6F2575"/>
              </a:solidFill>
            </a:endParaRPr>
          </a:p>
          <a:p>
            <a:r>
              <a:rPr lang="en-US" sz="1800" dirty="0" smtClean="0">
                <a:solidFill>
                  <a:srgbClr val="6F2575"/>
                </a:solidFill>
              </a:rPr>
              <a:t>Local server then instructs </a:t>
            </a:r>
            <a:r>
              <a:rPr lang="en-US" sz="1800" dirty="0" err="1" smtClean="0">
                <a:solidFill>
                  <a:srgbClr val="6F2575"/>
                </a:solidFill>
              </a:rPr>
              <a:t>WiFi</a:t>
            </a:r>
            <a:r>
              <a:rPr lang="en-US" sz="1800" dirty="0" smtClean="0">
                <a:solidFill>
                  <a:srgbClr val="6F2575"/>
                </a:solidFill>
              </a:rPr>
              <a:t> access point/controller </a:t>
            </a:r>
            <a:endParaRPr lang="en-GB" sz="1800" dirty="0">
              <a:solidFill>
                <a:srgbClr val="6F2575"/>
              </a:solidFill>
            </a:endParaRPr>
          </a:p>
        </p:txBody>
      </p:sp>
      <p:sp>
        <p:nvSpPr>
          <p:cNvPr id="4" name="Slide Number Placeholder 3"/>
          <p:cNvSpPr>
            <a:spLocks noGrp="1"/>
          </p:cNvSpPr>
          <p:nvPr>
            <p:ph type="sldNum" sz="quarter" idx="2"/>
          </p:nvPr>
        </p:nvSpPr>
        <p:spPr/>
        <p:txBody>
          <a:bodyPr/>
          <a:lstStyle/>
          <a:p>
            <a:fld id="{09B7AD4A-C94A-7B42-9E17-606C7F366C4B}" type="slidenum">
              <a:rPr lang="nl-NL" smtClean="0"/>
              <a:pPr/>
              <a:t>6</a:t>
            </a:fld>
            <a:endParaRPr lang="nl-NL" dirty="0"/>
          </a:p>
        </p:txBody>
      </p:sp>
      <p:sp>
        <p:nvSpPr>
          <p:cNvPr id="3" name="Footer Placeholder 2"/>
          <p:cNvSpPr>
            <a:spLocks noGrp="1"/>
          </p:cNvSpPr>
          <p:nvPr>
            <p:ph type="ftr" sz="quarter" idx="3"/>
          </p:nvPr>
        </p:nvSpPr>
        <p:spPr/>
        <p:txBody>
          <a:bodyPr/>
          <a:lstStyle/>
          <a:p>
            <a:r>
              <a:rPr lang="en-US" smtClean="0"/>
              <a:t>eduGAIN without edupain, please</a:t>
            </a:r>
            <a:endParaRPr lang="nl-NL" dirty="0"/>
          </a:p>
        </p:txBody>
      </p:sp>
      <p:sp>
        <p:nvSpPr>
          <p:cNvPr id="5" name="Text Placeholder 4"/>
          <p:cNvSpPr>
            <a:spLocks noGrp="1"/>
          </p:cNvSpPr>
          <p:nvPr>
            <p:ph type="body" sz="quarter" idx="15"/>
          </p:nvPr>
        </p:nvSpPr>
        <p:spPr/>
        <p:txBody>
          <a:bodyPr/>
          <a:lstStyle/>
          <a:p>
            <a:r>
              <a:rPr lang="en-US" smtClean="0"/>
              <a:t>One simple federation you know: eduroam</a:t>
            </a:r>
            <a:endParaRPr lang="en-GB" dirty="0"/>
          </a:p>
        </p:txBody>
      </p:sp>
      <p:sp>
        <p:nvSpPr>
          <p:cNvPr id="7" name="Text Placeholder 6"/>
          <p:cNvSpPr>
            <a:spLocks noGrp="1"/>
          </p:cNvSpPr>
          <p:nvPr>
            <p:ph type="body" sz="quarter" idx="16"/>
          </p:nvPr>
        </p:nvSpPr>
        <p:spPr/>
        <p:txBody>
          <a:bodyPr/>
          <a:lstStyle/>
          <a:p>
            <a:r>
              <a:rPr lang="en-GB" sz="900" dirty="0" err="1" smtClean="0"/>
              <a:t>eduroam</a:t>
            </a:r>
            <a:r>
              <a:rPr lang="en-GB" sz="900" dirty="0"/>
              <a:t>:</a:t>
            </a:r>
            <a:r>
              <a:rPr lang="en-GB" sz="900" dirty="0" smtClean="0"/>
              <a:t> </a:t>
            </a:r>
            <a:r>
              <a:rPr lang="en-GB" sz="900" dirty="0" err="1" smtClean="0"/>
              <a:t>Klaas</a:t>
            </a:r>
            <a:r>
              <a:rPr lang="en-GB" sz="900" dirty="0" smtClean="0"/>
              <a:t> </a:t>
            </a:r>
            <a:r>
              <a:rPr lang="en-GB" sz="900" dirty="0" err="1" smtClean="0"/>
              <a:t>Wieringa</a:t>
            </a:r>
            <a:r>
              <a:rPr lang="en-GB" sz="900" dirty="0" smtClean="0"/>
              <a:t> et al., image from https://eduroam.org/how/, GEANT ; RADIUS: RC2865 https://www.rfc-editor.org/rfc/rfc2865; see also freeradius.org</a:t>
            </a:r>
          </a:p>
          <a:p>
            <a:endParaRPr lang="en-GB" sz="9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706" y="979858"/>
            <a:ext cx="1317280" cy="512641"/>
          </a:xfrm>
          <a:prstGeom prst="rect">
            <a:avLst/>
          </a:prstGeom>
        </p:spPr>
      </p:pic>
    </p:spTree>
    <p:extLst>
      <p:ext uri="{BB962C8B-B14F-4D97-AF65-F5344CB8AC3E}">
        <p14:creationId xmlns:p14="http://schemas.microsoft.com/office/powerpoint/2010/main" val="32635882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half" idx="14"/>
          </p:nvPr>
        </p:nvSpPr>
        <p:spPr>
          <a:xfrm>
            <a:off x="238125" y="975680"/>
            <a:ext cx="8669759" cy="3290776"/>
          </a:xfrm>
        </p:spPr>
        <p:txBody>
          <a:bodyPr/>
          <a:lstStyle/>
          <a:p>
            <a:pPr lvl="0"/>
            <a:r>
              <a:rPr lang="en-US" dirty="0" smtClean="0">
                <a:solidFill>
                  <a:srgbClr val="6F2575"/>
                </a:solidFill>
              </a:rPr>
              <a:t>Since you’re </a:t>
            </a:r>
            <a:r>
              <a:rPr lang="en-US" dirty="0" smtClean="0">
                <a:solidFill>
                  <a:srgbClr val="6F2575"/>
                </a:solidFill>
              </a:rPr>
              <a:t>(probably) </a:t>
            </a:r>
            <a:r>
              <a:rPr lang="en-US" dirty="0" smtClean="0">
                <a:solidFill>
                  <a:srgbClr val="6F2575"/>
                </a:solidFill>
              </a:rPr>
              <a:t>not </a:t>
            </a:r>
            <a:r>
              <a:rPr lang="en-US" dirty="0" smtClean="0">
                <a:solidFill>
                  <a:srgbClr val="6F2575"/>
                </a:solidFill>
              </a:rPr>
              <a:t>omnipotent … </a:t>
            </a:r>
            <a:r>
              <a:rPr lang="en-US" dirty="0" smtClean="0">
                <a:solidFill>
                  <a:srgbClr val="6F2575"/>
                </a:solidFill>
              </a:rPr>
              <a:t>you need </a:t>
            </a:r>
            <a:br>
              <a:rPr lang="en-US" dirty="0" smtClean="0">
                <a:solidFill>
                  <a:srgbClr val="6F2575"/>
                </a:solidFill>
              </a:rPr>
            </a:br>
            <a:r>
              <a:rPr lang="en-US" i="1" dirty="0" smtClean="0">
                <a:solidFill>
                  <a:srgbClr val="6F2575"/>
                </a:solidFill>
              </a:rPr>
              <a:t>authorization: </a:t>
            </a:r>
            <a:r>
              <a:rPr lang="en-US" dirty="0" smtClean="0">
                <a:solidFill>
                  <a:srgbClr val="6F2575"/>
                </a:solidFill>
              </a:rPr>
              <a:t>a </a:t>
            </a:r>
            <a:r>
              <a:rPr lang="en-US" i="1" dirty="0" smtClean="0">
                <a:solidFill>
                  <a:srgbClr val="6F2575"/>
                </a:solidFill>
              </a:rPr>
              <a:t>statement that the service </a:t>
            </a:r>
            <a:r>
              <a:rPr lang="en-US" i="1" dirty="0" err="1" smtClean="0">
                <a:solidFill>
                  <a:srgbClr val="6F2575"/>
                </a:solidFill>
              </a:rPr>
              <a:t>recognises</a:t>
            </a:r>
            <a:endParaRPr lang="en-US" dirty="0">
              <a:solidFill>
                <a:srgbClr val="6F2575"/>
              </a:solidFill>
            </a:endParaRPr>
          </a:p>
          <a:p>
            <a:pPr marL="342900" lvl="0" indent="-342900">
              <a:buFont typeface="Arial" panose="020B0604020202020204" pitchFamily="34" charset="0"/>
              <a:buChar char="•"/>
            </a:pPr>
            <a:r>
              <a:rPr lang="en-US" dirty="0"/>
              <a:t>bound to an verifiable identity statement</a:t>
            </a:r>
            <a:br>
              <a:rPr lang="en-US" dirty="0"/>
            </a:br>
            <a:r>
              <a:rPr lang="en-US" sz="1400" dirty="0">
                <a:solidFill>
                  <a:srgbClr val="702677"/>
                </a:solidFill>
              </a:rPr>
              <a:t>e.g. visa are strongly linked to a specific entity, and </a:t>
            </a:r>
            <a:br>
              <a:rPr lang="en-US" sz="1400" dirty="0">
                <a:solidFill>
                  <a:srgbClr val="702677"/>
                </a:solidFill>
              </a:rPr>
            </a:br>
            <a:r>
              <a:rPr lang="en-US" sz="1400" dirty="0">
                <a:solidFill>
                  <a:srgbClr val="702677"/>
                </a:solidFill>
              </a:rPr>
              <a:t>asserted by a trusted party (by the service)</a:t>
            </a:r>
          </a:p>
          <a:p>
            <a:pPr marL="342900" lvl="0" indent="-342900">
              <a:buFont typeface="Arial" panose="020B0604020202020204" pitchFamily="34" charset="0"/>
              <a:buChar char="•"/>
            </a:pPr>
            <a:endParaRPr lang="en-US" sz="1400" dirty="0">
              <a:solidFill>
                <a:srgbClr val="702677"/>
              </a:solidFill>
            </a:endParaRPr>
          </a:p>
          <a:p>
            <a:pPr marL="342900" lvl="0" indent="-342900">
              <a:buFont typeface="Arial" panose="020B0604020202020204" pitchFamily="34" charset="0"/>
              <a:buChar char="•"/>
            </a:pPr>
            <a:r>
              <a:rPr lang="en-US" dirty="0"/>
              <a:t>be a bearer token</a:t>
            </a:r>
            <a:br>
              <a:rPr lang="en-US" dirty="0"/>
            </a:br>
            <a:r>
              <a:rPr lang="en-US" sz="1600" dirty="0">
                <a:solidFill>
                  <a:srgbClr val="702677"/>
                </a:solidFill>
              </a:rPr>
              <a:t>scoped to a relying party, a service, or an action</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self-asserted</a:t>
            </a:r>
            <a:br>
              <a:rPr lang="en-US" dirty="0"/>
            </a:br>
            <a:r>
              <a:rPr lang="en-US" sz="1600" dirty="0">
                <a:solidFill>
                  <a:srgbClr val="702677"/>
                </a:solidFill>
              </a:rPr>
              <a:t>quite useless unless backed by </a:t>
            </a:r>
            <a:r>
              <a:rPr lang="en-US" sz="1600" i="1" dirty="0">
                <a:solidFill>
                  <a:srgbClr val="702677"/>
                </a:solidFill>
              </a:rPr>
              <a:t>verifiable evidence</a:t>
            </a:r>
            <a:r>
              <a:rPr lang="en-US" sz="1600" dirty="0">
                <a:solidFill>
                  <a:srgbClr val="702677"/>
                </a:solidFill>
              </a:rPr>
              <a:t>, </a:t>
            </a:r>
            <a:br>
              <a:rPr lang="en-US" sz="1600" dirty="0">
                <a:solidFill>
                  <a:srgbClr val="702677"/>
                </a:solidFill>
              </a:rPr>
            </a:br>
            <a:r>
              <a:rPr lang="en-US" sz="1600" dirty="0">
                <a:solidFill>
                  <a:srgbClr val="702677"/>
                </a:solidFill>
              </a:rPr>
              <a:t>like in self-sovereign identity schemes </a:t>
            </a:r>
          </a:p>
          <a:p>
            <a:pPr lvl="0"/>
            <a:endParaRPr lang="en-US" sz="1600" dirty="0"/>
          </a:p>
          <a:p>
            <a:pPr lvl="0"/>
            <a:endParaRPr lang="en-GB" sz="1600" dirty="0"/>
          </a:p>
          <a:p>
            <a:endParaRPr lang="en-GB" dirty="0"/>
          </a:p>
        </p:txBody>
      </p:sp>
      <p:sp>
        <p:nvSpPr>
          <p:cNvPr id="4" name="Slide Number Placeholder 3"/>
          <p:cNvSpPr>
            <a:spLocks noGrp="1"/>
          </p:cNvSpPr>
          <p:nvPr>
            <p:ph type="sldNum" sz="quarter" idx="2"/>
          </p:nvPr>
        </p:nvSpPr>
        <p:spPr/>
        <p:txBody>
          <a:bodyPr/>
          <a:lstStyle/>
          <a:p>
            <a:fld id="{09B7AD4A-C94A-7B42-9E17-606C7F366C4B}" type="slidenum">
              <a:rPr lang="nl-NL" smtClean="0"/>
              <a:pPr/>
              <a:t>7</a:t>
            </a:fld>
            <a:endParaRPr lang="nl-NL" dirty="0"/>
          </a:p>
        </p:txBody>
      </p:sp>
      <p:sp>
        <p:nvSpPr>
          <p:cNvPr id="3" name="Footer Placeholder 2"/>
          <p:cNvSpPr>
            <a:spLocks noGrp="1"/>
          </p:cNvSpPr>
          <p:nvPr>
            <p:ph type="ftr" sz="quarter" idx="3"/>
          </p:nvPr>
        </p:nvSpPr>
        <p:spPr/>
        <p:txBody>
          <a:bodyPr/>
          <a:lstStyle/>
          <a:p>
            <a:r>
              <a:rPr lang="en-US" smtClean="0"/>
              <a:t>eduGAIN without edupain, please</a:t>
            </a:r>
            <a:endParaRPr lang="nl-NL" dirty="0"/>
          </a:p>
        </p:txBody>
      </p:sp>
      <p:sp>
        <p:nvSpPr>
          <p:cNvPr id="14" name="Text Placeholder 13"/>
          <p:cNvSpPr>
            <a:spLocks noGrp="1"/>
          </p:cNvSpPr>
          <p:nvPr>
            <p:ph type="body" sz="quarter" idx="15"/>
          </p:nvPr>
        </p:nvSpPr>
        <p:spPr/>
        <p:txBody>
          <a:bodyPr/>
          <a:lstStyle/>
          <a:p>
            <a:r>
              <a:rPr lang="en-US" dirty="0" smtClean="0"/>
              <a:t>But what can you do</a:t>
            </a:r>
            <a:r>
              <a:rPr lang="en-US" dirty="0" smtClean="0"/>
              <a:t>? How should a service decide?</a:t>
            </a:r>
            <a:endParaRPr lang="en-GB" dirty="0"/>
          </a:p>
        </p:txBody>
      </p:sp>
      <p:sp>
        <p:nvSpPr>
          <p:cNvPr id="15" name="Text Placeholder 14"/>
          <p:cNvSpPr>
            <a:spLocks noGrp="1"/>
          </p:cNvSpPr>
          <p:nvPr>
            <p:ph type="body" sz="quarter" idx="16"/>
          </p:nvPr>
        </p:nvSpPr>
        <p:spPr>
          <a:xfrm>
            <a:off x="240134" y="4312191"/>
            <a:ext cx="8667750" cy="151268"/>
          </a:xfrm>
        </p:spPr>
        <p:txBody>
          <a:bodyPr/>
          <a:lstStyle/>
          <a:p>
            <a:r>
              <a:rPr lang="en-US" sz="800" dirty="0" smtClean="0"/>
              <a:t>visa image source: </a:t>
            </a:r>
            <a:r>
              <a:rPr lang="en-US" sz="800" dirty="0" err="1" smtClean="0"/>
              <a:t>dcgreer</a:t>
            </a:r>
            <a:r>
              <a:rPr lang="en-US" sz="800" dirty="0" smtClean="0"/>
              <a:t> on </a:t>
            </a:r>
            <a:r>
              <a:rPr lang="en-US" sz="800" dirty="0" err="1" smtClean="0"/>
              <a:t>flickr</a:t>
            </a:r>
            <a:r>
              <a:rPr lang="en-US" sz="800" dirty="0" smtClean="0"/>
              <a:t>, CC-BY-NC-ND, </a:t>
            </a:r>
            <a:r>
              <a:rPr lang="en-US" sz="800" dirty="0"/>
              <a:t>https://www.flickr.com/photos/dcgreer/6562844777; </a:t>
            </a:r>
            <a:r>
              <a:rPr lang="en-US" sz="800" dirty="0" smtClean="0"/>
              <a:t>RATP bearer token, issued for the Paris public transport system; self-managed identity image: Windows </a:t>
            </a:r>
            <a:r>
              <a:rPr lang="en-US" sz="800" dirty="0" err="1" smtClean="0"/>
              <a:t>Cardspace</a:t>
            </a:r>
            <a:r>
              <a:rPr lang="en-US" sz="800" dirty="0" smtClean="0"/>
              <a:t> </a:t>
            </a:r>
            <a:r>
              <a:rPr lang="en-US" sz="800" dirty="0"/>
              <a:t>, Kim </a:t>
            </a:r>
            <a:r>
              <a:rPr lang="en-US" sz="800" dirty="0" smtClean="0"/>
              <a:t>Cameron, Mike Jones, et al.</a:t>
            </a:r>
            <a:r>
              <a:rPr lang="en-GB" sz="800" dirty="0" smtClean="0"/>
              <a:t> image from </a:t>
            </a:r>
            <a:r>
              <a:rPr lang="en-GB" sz="800" dirty="0" err="1" smtClean="0"/>
              <a:t>WikiMedia</a:t>
            </a:r>
            <a:r>
              <a:rPr lang="en-GB" sz="800" dirty="0" smtClean="0"/>
              <a:t>, </a:t>
            </a:r>
            <a:r>
              <a:rPr lang="en-US" sz="800" dirty="0"/>
              <a:t>Used with permission from </a:t>
            </a:r>
            <a:r>
              <a:rPr lang="en-US" sz="800" dirty="0" smtClean="0"/>
              <a:t>Microsoft.(https</a:t>
            </a:r>
            <a:r>
              <a:rPr lang="en-US" sz="800" dirty="0"/>
              <a:t>://</a:t>
            </a:r>
            <a:r>
              <a:rPr lang="en-US" sz="800" dirty="0" smtClean="0"/>
              <a:t>en.wikipedia.org/wiki/File:Cardspace_identity_selector.png)</a:t>
            </a:r>
            <a:endParaRPr lang="en-GB" sz="800" dirty="0" smtClean="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8343" y="2891728"/>
            <a:ext cx="1862959" cy="1366845"/>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53076" r="4733"/>
          <a:stretch/>
        </p:blipFill>
        <p:spPr>
          <a:xfrm rot="5400000">
            <a:off x="6755628" y="624382"/>
            <a:ext cx="1487755" cy="255653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434" y="2351953"/>
            <a:ext cx="1889656" cy="815146"/>
          </a:xfrm>
          <a:prstGeom prst="rect">
            <a:avLst/>
          </a:prstGeom>
        </p:spPr>
      </p:pic>
    </p:spTree>
    <p:extLst>
      <p:ext uri="{BB962C8B-B14F-4D97-AF65-F5344CB8AC3E}">
        <p14:creationId xmlns:p14="http://schemas.microsoft.com/office/powerpoint/2010/main" val="22092177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09B7AD4A-C94A-7B42-9E17-606C7F366C4B}" type="slidenum">
              <a:rPr lang="nl-NL" smtClean="0"/>
              <a:pPr/>
              <a:t>8</a:t>
            </a:fld>
            <a:endParaRPr lang="nl-NL" dirty="0"/>
          </a:p>
        </p:txBody>
      </p:sp>
      <p:sp>
        <p:nvSpPr>
          <p:cNvPr id="3" name="Footer Placeholder 2"/>
          <p:cNvSpPr>
            <a:spLocks noGrp="1"/>
          </p:cNvSpPr>
          <p:nvPr>
            <p:ph type="ftr" sz="quarter" idx="3"/>
          </p:nvPr>
        </p:nvSpPr>
        <p:spPr/>
        <p:txBody>
          <a:bodyPr/>
          <a:lstStyle/>
          <a:p>
            <a:r>
              <a:rPr lang="en-US" smtClean="0"/>
              <a:t>eduGAIN without edupain, please</a:t>
            </a:r>
            <a:endParaRPr lang="nl-NL" dirty="0"/>
          </a:p>
        </p:txBody>
      </p:sp>
      <p:sp>
        <p:nvSpPr>
          <p:cNvPr id="5" name="Text Placeholder 4"/>
          <p:cNvSpPr>
            <a:spLocks noGrp="1"/>
          </p:cNvSpPr>
          <p:nvPr>
            <p:ph type="body" sz="quarter" idx="15"/>
          </p:nvPr>
        </p:nvSpPr>
        <p:spPr/>
        <p:txBody>
          <a:bodyPr/>
          <a:lstStyle/>
          <a:p>
            <a:r>
              <a:rPr lang="en-US" dirty="0" smtClean="0"/>
              <a:t>Your </a:t>
            </a:r>
            <a:r>
              <a:rPr lang="en-US" dirty="0" err="1" smtClean="0"/>
              <a:t>favourite</a:t>
            </a:r>
            <a:r>
              <a:rPr lang="en-US" dirty="0" smtClean="0"/>
              <a:t> federated service? </a:t>
            </a:r>
            <a:endParaRPr lang="en-GB" dirty="0"/>
          </a:p>
        </p:txBody>
      </p:sp>
      <p:sp>
        <p:nvSpPr>
          <p:cNvPr id="6" name="Text Placeholder 5"/>
          <p:cNvSpPr>
            <a:spLocks noGrp="1"/>
          </p:cNvSpPr>
          <p:nvPr>
            <p:ph type="body" sz="quarter" idx="16"/>
          </p:nvPr>
        </p:nvSpPr>
        <p:spPr/>
        <p:txBody>
          <a:bodyPr/>
          <a:lstStyle/>
          <a:p>
            <a:r>
              <a:rPr lang="en-US" dirty="0" smtClean="0"/>
              <a:t>https://surfspot.nl/ - see also https://kb.nikhef.nl/ct for inspiration on more federated services available to you</a:t>
            </a:r>
            <a:endParaRPr lang="en-GB" dirty="0"/>
          </a:p>
        </p:txBody>
      </p:sp>
      <p:pic>
        <p:nvPicPr>
          <p:cNvPr id="7" name="Picture 6"/>
          <p:cNvPicPr>
            <a:picLocks noChangeAspect="1"/>
          </p:cNvPicPr>
          <p:nvPr/>
        </p:nvPicPr>
        <p:blipFill>
          <a:blip r:embed="rId2"/>
          <a:stretch>
            <a:fillRect/>
          </a:stretch>
        </p:blipFill>
        <p:spPr>
          <a:xfrm>
            <a:off x="144341" y="782354"/>
            <a:ext cx="4355157" cy="2730937"/>
          </a:xfrm>
          <a:prstGeom prst="rect">
            <a:avLst/>
          </a:prstGeom>
          <a:ln>
            <a:solidFill>
              <a:srgbClr val="6F2575"/>
            </a:solidFill>
          </a:ln>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1008" y="55702"/>
            <a:ext cx="1407050" cy="1986793"/>
          </a:xfrm>
          <a:prstGeom prst="rect">
            <a:avLst/>
          </a:prstGeom>
        </p:spPr>
      </p:pic>
      <p:grpSp>
        <p:nvGrpSpPr>
          <p:cNvPr id="28" name="Group 27"/>
          <p:cNvGrpSpPr/>
          <p:nvPr/>
        </p:nvGrpSpPr>
        <p:grpSpPr>
          <a:xfrm>
            <a:off x="5289887" y="2859007"/>
            <a:ext cx="3414366" cy="1358910"/>
            <a:chOff x="5289887" y="2859007"/>
            <a:chExt cx="3414366" cy="1358910"/>
          </a:xfrm>
        </p:grpSpPr>
        <p:pic>
          <p:nvPicPr>
            <p:cNvPr id="27" name="Picture 26"/>
            <p:cNvPicPr>
              <a:picLocks noChangeAspect="1"/>
            </p:cNvPicPr>
            <p:nvPr/>
          </p:nvPicPr>
          <p:blipFill>
            <a:blip r:embed="rId4"/>
            <a:stretch>
              <a:fillRect/>
            </a:stretch>
          </p:blipFill>
          <p:spPr>
            <a:xfrm>
              <a:off x="5289887" y="2859007"/>
              <a:ext cx="2657472" cy="681794"/>
            </a:xfrm>
            <a:prstGeom prst="rect">
              <a:avLst/>
            </a:prstGeom>
          </p:spPr>
        </p:pic>
        <p:pic>
          <p:nvPicPr>
            <p:cNvPr id="26" name="Picture 25"/>
            <p:cNvPicPr>
              <a:picLocks noChangeAspect="1"/>
            </p:cNvPicPr>
            <p:nvPr/>
          </p:nvPicPr>
          <p:blipFill>
            <a:blip r:embed="rId5"/>
            <a:stretch>
              <a:fillRect/>
            </a:stretch>
          </p:blipFill>
          <p:spPr>
            <a:xfrm>
              <a:off x="6618623" y="3108637"/>
              <a:ext cx="2085630" cy="1109280"/>
            </a:xfrm>
            <a:prstGeom prst="rect">
              <a:avLst/>
            </a:prstGeom>
            <a:ln>
              <a:solidFill>
                <a:srgbClr val="6F2575"/>
              </a:solidFill>
            </a:ln>
          </p:spPr>
        </p:pic>
      </p:grpSp>
      <p:pic>
        <p:nvPicPr>
          <p:cNvPr id="32" name="Picture 31"/>
          <p:cNvPicPr>
            <a:picLocks noChangeAspect="1"/>
          </p:cNvPicPr>
          <p:nvPr/>
        </p:nvPicPr>
        <p:blipFill>
          <a:blip r:embed="rId6"/>
          <a:stretch>
            <a:fillRect/>
          </a:stretch>
        </p:blipFill>
        <p:spPr>
          <a:xfrm>
            <a:off x="6849831" y="455760"/>
            <a:ext cx="1537359" cy="1820287"/>
          </a:xfrm>
          <a:prstGeom prst="rect">
            <a:avLst/>
          </a:prstGeom>
          <a:ln>
            <a:solidFill>
              <a:srgbClr val="6F2575"/>
            </a:solidFill>
          </a:ln>
        </p:spPr>
      </p:pic>
      <p:grpSp>
        <p:nvGrpSpPr>
          <p:cNvPr id="31" name="Group 30"/>
          <p:cNvGrpSpPr/>
          <p:nvPr/>
        </p:nvGrpSpPr>
        <p:grpSpPr>
          <a:xfrm>
            <a:off x="4763869" y="887865"/>
            <a:ext cx="2764874" cy="1829475"/>
            <a:chOff x="5074671" y="602046"/>
            <a:chExt cx="3087903" cy="2043218"/>
          </a:xfrm>
        </p:grpSpPr>
        <p:pic>
          <p:nvPicPr>
            <p:cNvPr id="29" name="Picture 28"/>
            <p:cNvPicPr>
              <a:picLocks noChangeAspect="1"/>
            </p:cNvPicPr>
            <p:nvPr/>
          </p:nvPicPr>
          <p:blipFill>
            <a:blip r:embed="rId7"/>
            <a:stretch>
              <a:fillRect/>
            </a:stretch>
          </p:blipFill>
          <p:spPr>
            <a:xfrm>
              <a:off x="5074671" y="602046"/>
              <a:ext cx="3087903" cy="2043218"/>
            </a:xfrm>
            <a:prstGeom prst="rect">
              <a:avLst/>
            </a:prstGeom>
          </p:spPr>
        </p:pic>
        <p:pic>
          <p:nvPicPr>
            <p:cNvPr id="30" name="Picture 29"/>
            <p:cNvPicPr>
              <a:picLocks noChangeAspect="1"/>
            </p:cNvPicPr>
            <p:nvPr/>
          </p:nvPicPr>
          <p:blipFill>
            <a:blip r:embed="rId8"/>
            <a:stretch>
              <a:fillRect/>
            </a:stretch>
          </p:blipFill>
          <p:spPr>
            <a:xfrm>
              <a:off x="6040318" y="2248195"/>
              <a:ext cx="1605354" cy="272253"/>
            </a:xfrm>
            <a:prstGeom prst="rect">
              <a:avLst/>
            </a:prstGeom>
          </p:spPr>
        </p:pic>
      </p:grpSp>
      <p:pic>
        <p:nvPicPr>
          <p:cNvPr id="33" name="Picture 32"/>
          <p:cNvPicPr>
            <a:picLocks noChangeAspect="1"/>
          </p:cNvPicPr>
          <p:nvPr/>
        </p:nvPicPr>
        <p:blipFill>
          <a:blip r:embed="rId9"/>
          <a:stretch>
            <a:fillRect/>
          </a:stretch>
        </p:blipFill>
        <p:spPr>
          <a:xfrm>
            <a:off x="4641763" y="3249739"/>
            <a:ext cx="1211839" cy="1107574"/>
          </a:xfrm>
          <a:prstGeom prst="rect">
            <a:avLst/>
          </a:prstGeom>
        </p:spPr>
      </p:pic>
      <p:pic>
        <p:nvPicPr>
          <p:cNvPr id="34" name="Picture 33"/>
          <p:cNvPicPr>
            <a:picLocks noChangeAspect="1"/>
          </p:cNvPicPr>
          <p:nvPr/>
        </p:nvPicPr>
        <p:blipFill>
          <a:blip r:embed="rId10"/>
          <a:stretch>
            <a:fillRect/>
          </a:stretch>
        </p:blipFill>
        <p:spPr>
          <a:xfrm>
            <a:off x="2820491" y="3687038"/>
            <a:ext cx="1750139" cy="496528"/>
          </a:xfrm>
          <a:prstGeom prst="rect">
            <a:avLst/>
          </a:prstGeom>
          <a:ln>
            <a:solidFill>
              <a:srgbClr val="6F2575"/>
            </a:solidFill>
          </a:ln>
        </p:spPr>
      </p:pic>
      <p:grpSp>
        <p:nvGrpSpPr>
          <p:cNvPr id="37" name="Group 36"/>
          <p:cNvGrpSpPr/>
          <p:nvPr/>
        </p:nvGrpSpPr>
        <p:grpSpPr>
          <a:xfrm>
            <a:off x="4150355" y="1561823"/>
            <a:ext cx="1335879" cy="1265905"/>
            <a:chOff x="2571471" y="676010"/>
            <a:chExt cx="4001058" cy="3791479"/>
          </a:xfrm>
        </p:grpSpPr>
        <p:pic>
          <p:nvPicPr>
            <p:cNvPr id="35" name="Picture 34"/>
            <p:cNvPicPr>
              <a:picLocks noChangeAspect="1"/>
            </p:cNvPicPr>
            <p:nvPr/>
          </p:nvPicPr>
          <p:blipFill>
            <a:blip r:embed="rId11"/>
            <a:stretch>
              <a:fillRect/>
            </a:stretch>
          </p:blipFill>
          <p:spPr>
            <a:xfrm>
              <a:off x="2571471" y="676010"/>
              <a:ext cx="4001058" cy="3791479"/>
            </a:xfrm>
            <a:prstGeom prst="rect">
              <a:avLst/>
            </a:prstGeom>
            <a:ln>
              <a:solidFill>
                <a:srgbClr val="6F2575"/>
              </a:solidFill>
            </a:ln>
          </p:spPr>
        </p:pic>
        <p:pic>
          <p:nvPicPr>
            <p:cNvPr id="36" name="Picture 35"/>
            <p:cNvPicPr>
              <a:picLocks noChangeAspect="1"/>
            </p:cNvPicPr>
            <p:nvPr/>
          </p:nvPicPr>
          <p:blipFill>
            <a:blip r:embed="rId12"/>
            <a:stretch>
              <a:fillRect/>
            </a:stretch>
          </p:blipFill>
          <p:spPr>
            <a:xfrm>
              <a:off x="2585760" y="3612031"/>
              <a:ext cx="3972479" cy="752580"/>
            </a:xfrm>
            <a:prstGeom prst="rect">
              <a:avLst/>
            </a:prstGeom>
          </p:spPr>
        </p:pic>
      </p:grpSp>
    </p:spTree>
    <p:extLst>
      <p:ext uri="{BB962C8B-B14F-4D97-AF65-F5344CB8AC3E}">
        <p14:creationId xmlns:p14="http://schemas.microsoft.com/office/powerpoint/2010/main" val="403260517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 Placeholder 47"/>
          <p:cNvSpPr>
            <a:spLocks noGrp="1"/>
          </p:cNvSpPr>
          <p:nvPr>
            <p:ph type="body" sz="half" idx="14"/>
          </p:nvPr>
        </p:nvSpPr>
        <p:spPr>
          <a:xfrm>
            <a:off x="5055608" y="1111867"/>
            <a:ext cx="3623310" cy="312930"/>
          </a:xfrm>
        </p:spPr>
        <p:txBody>
          <a:bodyPr/>
          <a:lstStyle/>
          <a:p>
            <a:r>
              <a:rPr lang="en-US" sz="1200" dirty="0" smtClean="0">
                <a:solidFill>
                  <a:schemeClr val="accent3"/>
                </a:solidFill>
              </a:rPr>
              <a:t>‘portability </a:t>
            </a:r>
            <a:r>
              <a:rPr lang="en-US" sz="1200" dirty="0">
                <a:solidFill>
                  <a:schemeClr val="accent3"/>
                </a:solidFill>
              </a:rPr>
              <a:t>of identity </a:t>
            </a:r>
            <a:r>
              <a:rPr lang="en-US" sz="1200" dirty="0" smtClean="0">
                <a:solidFill>
                  <a:schemeClr val="accent3"/>
                </a:solidFill>
              </a:rPr>
              <a:t>across administrative domains’</a:t>
            </a:r>
            <a:endParaRPr lang="en-GB" sz="1200" dirty="0">
              <a:solidFill>
                <a:schemeClr val="accent3"/>
              </a:solidFill>
            </a:endParaRPr>
          </a:p>
        </p:txBody>
      </p:sp>
      <p:sp>
        <p:nvSpPr>
          <p:cNvPr id="4" name="Slide Number Placeholder 3"/>
          <p:cNvSpPr>
            <a:spLocks noGrp="1"/>
          </p:cNvSpPr>
          <p:nvPr>
            <p:ph type="sldNum" sz="quarter" idx="2"/>
          </p:nvPr>
        </p:nvSpPr>
        <p:spPr/>
        <p:txBody>
          <a:bodyPr/>
          <a:lstStyle/>
          <a:p>
            <a:fld id="{09B7AD4A-C94A-7B42-9E17-606C7F366C4B}" type="slidenum">
              <a:rPr lang="nl-NL" smtClean="0"/>
              <a:pPr/>
              <a:t>9</a:t>
            </a:fld>
            <a:endParaRPr lang="nl-NL" dirty="0"/>
          </a:p>
        </p:txBody>
      </p:sp>
      <p:sp>
        <p:nvSpPr>
          <p:cNvPr id="3" name="Footer Placeholder 2"/>
          <p:cNvSpPr>
            <a:spLocks noGrp="1"/>
          </p:cNvSpPr>
          <p:nvPr>
            <p:ph type="ftr" sz="quarter" idx="3"/>
          </p:nvPr>
        </p:nvSpPr>
        <p:spPr/>
        <p:txBody>
          <a:bodyPr/>
          <a:lstStyle/>
          <a:p>
            <a:r>
              <a:rPr lang="en-US" smtClean="0"/>
              <a:t>eduGAIN without edupain, please</a:t>
            </a:r>
            <a:endParaRPr lang="nl-NL" dirty="0"/>
          </a:p>
        </p:txBody>
      </p:sp>
      <p:sp>
        <p:nvSpPr>
          <p:cNvPr id="8" name="Text Placeholder 7"/>
          <p:cNvSpPr>
            <a:spLocks noGrp="1"/>
          </p:cNvSpPr>
          <p:nvPr>
            <p:ph type="body" sz="quarter" idx="15"/>
          </p:nvPr>
        </p:nvSpPr>
        <p:spPr/>
        <p:txBody>
          <a:bodyPr/>
          <a:lstStyle/>
          <a:p>
            <a:r>
              <a:rPr lang="en-US" dirty="0" smtClean="0"/>
              <a:t>Federation and the ‘SAML dance’ – web-based services</a:t>
            </a:r>
            <a:endParaRPr lang="en-GB" dirty="0"/>
          </a:p>
        </p:txBody>
      </p:sp>
      <p:sp>
        <p:nvSpPr>
          <p:cNvPr id="11" name="Text Placeholder 10"/>
          <p:cNvSpPr>
            <a:spLocks noGrp="1"/>
          </p:cNvSpPr>
          <p:nvPr>
            <p:ph type="body" sz="quarter" idx="16"/>
          </p:nvPr>
        </p:nvSpPr>
        <p:spPr/>
        <p:txBody>
          <a:bodyPr/>
          <a:lstStyle/>
          <a:p>
            <a:r>
              <a:rPr lang="en-US" sz="1000" dirty="0" smtClean="0"/>
              <a:t>Shibboleth </a:t>
            </a:r>
            <a:r>
              <a:rPr lang="en-US" sz="1000" dirty="0" err="1" smtClean="0"/>
              <a:t>IdP</a:t>
            </a:r>
            <a:r>
              <a:rPr lang="en-US" sz="1000" dirty="0" smtClean="0"/>
              <a:t> image and SAML2 </a:t>
            </a:r>
            <a:r>
              <a:rPr lang="en-US" sz="1000" dirty="0" err="1" smtClean="0"/>
              <a:t>auth</a:t>
            </a:r>
            <a:r>
              <a:rPr lang="en-US" sz="1000" dirty="0" smtClean="0"/>
              <a:t> flow by SWITCH (CH) – see also </a:t>
            </a:r>
            <a:r>
              <a:rPr lang="en-US" sz="1000" dirty="0" smtClean="0">
                <a:hlinkClick r:id="rId2"/>
              </a:rPr>
              <a:t>https://refeds.org/</a:t>
            </a:r>
            <a:r>
              <a:rPr lang="en-US" sz="1000" dirty="0" smtClean="0"/>
              <a:t> on federation structure and (assurance and security) guidelines</a:t>
            </a:r>
            <a:endParaRPr lang="en-GB" sz="1000" dirty="0"/>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4836772" y="1523537"/>
            <a:ext cx="4222849" cy="2622086"/>
          </a:xfrm>
          <a:prstGeom prst="rect">
            <a:avLst/>
          </a:prstGeom>
        </p:spPr>
      </p:pic>
      <p:sp>
        <p:nvSpPr>
          <p:cNvPr id="49" name="TextBox 48"/>
          <p:cNvSpPr txBox="1"/>
          <p:nvPr/>
        </p:nvSpPr>
        <p:spPr>
          <a:xfrm>
            <a:off x="1539498" y="3417581"/>
            <a:ext cx="1724276"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100" b="0" i="1" u="none" strike="noStrike" cap="none" spc="0" normalizeH="0" dirty="0" smtClean="0">
                <a:ln>
                  <a:noFill/>
                </a:ln>
                <a:solidFill>
                  <a:schemeClr val="accent3"/>
                </a:solidFill>
                <a:effectLst/>
                <a:uFillTx/>
                <a:sym typeface="Arial"/>
              </a:rPr>
              <a:t>SAML2.0 </a:t>
            </a:r>
            <a:r>
              <a:rPr lang="en-GB" sz="1100" i="1" cap="none" dirty="0" err="1" smtClean="0">
                <a:solidFill>
                  <a:schemeClr val="accent3"/>
                </a:solidFill>
              </a:rPr>
              <a:t>auth</a:t>
            </a:r>
            <a:r>
              <a:rPr lang="en-GB" sz="1100" i="1" cap="none" dirty="0" smtClean="0">
                <a:solidFill>
                  <a:schemeClr val="accent3"/>
                </a:solidFill>
              </a:rPr>
              <a:t> </a:t>
            </a:r>
            <a:r>
              <a:rPr kumimoji="0" lang="en-GB" sz="1100" b="0" i="1" u="none" strike="noStrike" cap="none" spc="0" normalizeH="0" dirty="0" smtClean="0">
                <a:ln>
                  <a:noFill/>
                </a:ln>
                <a:solidFill>
                  <a:schemeClr val="accent3"/>
                </a:solidFill>
                <a:effectLst/>
                <a:uFillTx/>
                <a:sym typeface="Arial"/>
              </a:rPr>
              <a:t>flow</a:t>
            </a:r>
            <a:endParaRPr kumimoji="0" lang="en-US" sz="1100" b="0" i="1" u="none" strike="noStrike" cap="none" spc="0" normalizeH="0" dirty="0" smtClean="0">
              <a:ln>
                <a:noFill/>
              </a:ln>
              <a:solidFill>
                <a:schemeClr val="accent3"/>
              </a:solidFill>
              <a:effectLst/>
              <a:uFillTx/>
              <a:sym typeface="Arial"/>
            </a:endParaRPr>
          </a:p>
        </p:txBody>
      </p:sp>
      <p:pic>
        <p:nvPicPr>
          <p:cNvPr id="50" name="Picture 49"/>
          <p:cNvPicPr>
            <a:picLocks noChangeAspect="1"/>
          </p:cNvPicPr>
          <p:nvPr/>
        </p:nvPicPr>
        <p:blipFill>
          <a:blip r:embed="rId4">
            <a:clrChange>
              <a:clrFrom>
                <a:srgbClr val="FFFFFF"/>
              </a:clrFrom>
              <a:clrTo>
                <a:srgbClr val="FFFFFF">
                  <a:alpha val="0"/>
                </a:srgbClr>
              </a:clrTo>
            </a:clrChange>
          </a:blip>
          <a:stretch>
            <a:fillRect/>
          </a:stretch>
        </p:blipFill>
        <p:spPr>
          <a:xfrm>
            <a:off x="183460" y="1545183"/>
            <a:ext cx="4436351" cy="1905181"/>
          </a:xfrm>
          <a:prstGeom prst="rect">
            <a:avLst/>
          </a:prstGeom>
        </p:spPr>
      </p:pic>
    </p:spTree>
    <p:extLst>
      <p:ext uri="{BB962C8B-B14F-4D97-AF65-F5344CB8AC3E}">
        <p14:creationId xmlns:p14="http://schemas.microsoft.com/office/powerpoint/2010/main" val="77379404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Nikhef-DG22-NikUM-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0A0028F6-5982-4989-AF57-077C33F8706E}" vid="{489656E5-AAF2-415F-8F08-378D6566CDFB}"/>
    </a:ext>
  </a:extLst>
</a:theme>
</file>

<file path=ppt/theme/theme2.xml><?xml version="1.0" encoding="utf-8"?>
<a:theme xmlns:a="http://schemas.openxmlformats.org/drawingml/2006/main" name="Nikhef-DG22-NikOnly-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0A0028F6-5982-4989-AF57-077C33F8706E}" vid="{6E854385-552D-4B9C-9118-35651C674D5E}"/>
    </a:ext>
  </a:extLst>
</a:theme>
</file>

<file path=ppt/theme/theme3.xml><?xml version="1.0" encoding="utf-8"?>
<a:theme xmlns:a="http://schemas.openxmlformats.org/drawingml/2006/main" name="Nikhef-DG22-2018-legacy">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0A0028F6-5982-4989-AF57-077C33F8706E}" vid="{F2ACD4BE-C0B1-4AC9-8AFE-6AE36B5DED0B}"/>
    </a:ext>
  </a:extLst>
</a:theme>
</file>

<file path=ppt/theme/theme4.xml><?xml version="1.0" encoding="utf-8"?>
<a:theme xmlns:a="http://schemas.openxmlformats.org/drawingml/2006/main" name="Nikhef-DG22-NikUM-Closures">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0A0028F6-5982-4989-AF57-077C33F8706E}" vid="{A76F0B44-4154-4718-B508-6ACEEE236B1E}"/>
    </a:ext>
  </a:extLst>
</a:theme>
</file>

<file path=ppt/theme/theme5.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RC-community-template-16-9-format.potx" id="{AE52D9D6-9D64-47B7-BEDA-75986951F70B}" vid="{0061BA48-699B-4232-B02C-5EF96819DDAC}"/>
    </a:ext>
  </a:extLst>
</a:theme>
</file>

<file path=ppt/theme/theme6.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Nikhef_presentatie-template-lc-2018-DGUM-MF</Template>
  <TotalTime>5164</TotalTime>
  <Words>2169</Words>
  <Application>Microsoft Office PowerPoint</Application>
  <PresentationFormat>On-screen Show (16:9)</PresentationFormat>
  <Paragraphs>253</Paragraphs>
  <Slides>29</Slides>
  <Notes>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29</vt:i4>
      </vt:variant>
    </vt:vector>
  </HeadingPairs>
  <TitlesOfParts>
    <vt:vector size="48" baseType="lpstr">
      <vt:lpstr>MS Gothic</vt:lpstr>
      <vt:lpstr>Akkurat Std</vt:lpstr>
      <vt:lpstr>Akkurat Std Bold</vt:lpstr>
      <vt:lpstr>Akkurat Std Mono</vt:lpstr>
      <vt:lpstr>Arial</vt:lpstr>
      <vt:lpstr>Calibri</vt:lpstr>
      <vt:lpstr>Candara</vt:lpstr>
      <vt:lpstr>Courier</vt:lpstr>
      <vt:lpstr>Helvetica Neue</vt:lpstr>
      <vt:lpstr>Helvetica Neue Medium</vt:lpstr>
      <vt:lpstr>Minion Pro</vt:lpstr>
      <vt:lpstr>Verdana</vt:lpstr>
      <vt:lpstr>Vivaldi</vt:lpstr>
      <vt:lpstr>Wingdings</vt:lpstr>
      <vt:lpstr>Nikhef-DG22-NikUM-main</vt:lpstr>
      <vt:lpstr>Nikhef-DG22-NikOnly-main</vt:lpstr>
      <vt:lpstr>Nikhef-DG22-2018-legacy</vt:lpstr>
      <vt:lpstr>Nikhef-DG22-NikUM-Closures</vt:lpstr>
      <vt:lpstr>GEANT Association</vt:lpstr>
      <vt:lpstr>Can I have eduGAIN without pain, please?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 and traceability across IdP-SP Proxies and the limits of Sirtfi</vt:lpstr>
      <vt:lpstr>sso.nikhef.nl aarc-community.org</vt:lpstr>
      <vt:lpstr>Background and supporting materials</vt:lpstr>
      <vt:lpstr>AARC G071 is there to help, but do we ‘get the trust across’?</vt:lpstr>
      <vt:lpstr>Proxies have their own challenges as well: AUPs, T&amp;Cs, Privacy notices, …</vt:lpstr>
      <vt:lpstr>And .. we’ll be seeing more, and diverse, sources of identity assurance</vt:lpstr>
      <vt:lpstr>PowerPoint Presentation</vt:lpstr>
      <vt:lpstr>Example service translating to certificates</vt:lpstr>
      <vt:lpstr>PowerPoint Presentation</vt:lpstr>
      <vt:lpstr>PowerPoint Presentation</vt:lpstr>
      <vt:lpstr>PowerPoint Presentation</vt:lpstr>
      <vt:lpstr>PowerPoint Presentation</vt:lpstr>
      <vt:lpstr>PowerPoint Presentation</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I have eduGAIN without pain, please?</dc:title>
  <dc:creator>davidg</dc:creator>
  <cp:lastModifiedBy>davidg</cp:lastModifiedBy>
  <cp:revision>71</cp:revision>
  <dcterms:created xsi:type="dcterms:W3CDTF">2024-04-26T10:40:31Z</dcterms:created>
  <dcterms:modified xsi:type="dcterms:W3CDTF">2024-05-14T10:08:11Z</dcterms:modified>
</cp:coreProperties>
</file>