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1" r:id="rId4"/>
    <p:sldId id="262" r:id="rId5"/>
    <p:sldId id="258" r:id="rId6"/>
    <p:sldId id="263" r:id="rId7"/>
    <p:sldId id="259" r:id="rId8"/>
    <p:sldId id="260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85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9A100-C51C-9842-AF5A-35052CF9DCA3}" type="datetimeFigureOut">
              <a:rPr lang="en-US" smtClean="0"/>
              <a:t>4/1/2014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E9DB4E-9F8C-1947-AEF5-E608D04C31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505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9DB4E-9F8C-1947-AEF5-E608D04C315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263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383D7-A705-FA40-B4DA-5653ABE27F33}" type="datetimeFigureOut">
              <a:rPr lang="en-US" smtClean="0"/>
              <a:t>4/1/2014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9072D-13DC-B144-9C30-D0ED73C6E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862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383D7-A705-FA40-B4DA-5653ABE27F33}" type="datetimeFigureOut">
              <a:rPr lang="en-US" smtClean="0"/>
              <a:t>4/1/2014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9072D-13DC-B144-9C30-D0ED73C6E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567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383D7-A705-FA40-B4DA-5653ABE27F33}" type="datetimeFigureOut">
              <a:rPr lang="en-US" smtClean="0"/>
              <a:t>4/1/2014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9072D-13DC-B144-9C30-D0ED73C6E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292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383D7-A705-FA40-B4DA-5653ABE27F33}" type="datetimeFigureOut">
              <a:rPr lang="en-US" smtClean="0"/>
              <a:t>4/1/2014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9072D-13DC-B144-9C30-D0ED73C6E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461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383D7-A705-FA40-B4DA-5653ABE27F33}" type="datetimeFigureOut">
              <a:rPr lang="en-US" smtClean="0"/>
              <a:t>4/1/2014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9072D-13DC-B144-9C30-D0ED73C6E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67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383D7-A705-FA40-B4DA-5653ABE27F33}" type="datetimeFigureOut">
              <a:rPr lang="en-US" smtClean="0"/>
              <a:t>4/1/2014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9072D-13DC-B144-9C30-D0ED73C6E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644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383D7-A705-FA40-B4DA-5653ABE27F33}" type="datetimeFigureOut">
              <a:rPr lang="en-US" smtClean="0"/>
              <a:t>4/1/2014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9072D-13DC-B144-9C30-D0ED73C6E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407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383D7-A705-FA40-B4DA-5653ABE27F33}" type="datetimeFigureOut">
              <a:rPr lang="en-US" smtClean="0"/>
              <a:t>4/1/2014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9072D-13DC-B144-9C30-D0ED73C6E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106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383D7-A705-FA40-B4DA-5653ABE27F33}" type="datetimeFigureOut">
              <a:rPr lang="en-US" smtClean="0"/>
              <a:t>4/1/2014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9072D-13DC-B144-9C30-D0ED73C6E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29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383D7-A705-FA40-B4DA-5653ABE27F33}" type="datetimeFigureOut">
              <a:rPr lang="en-US" smtClean="0"/>
              <a:t>4/1/2014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9072D-13DC-B144-9C30-D0ED73C6E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014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383D7-A705-FA40-B4DA-5653ABE27F33}" type="datetimeFigureOut">
              <a:rPr lang="en-US" smtClean="0"/>
              <a:t>4/1/2014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9072D-13DC-B144-9C30-D0ED73C6E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00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H:\Home\davidg\EUGridPMA\IGTF\IGTF-logos\IGTF-colors-lighter.wmf"/>
          <p:cNvPicPr>
            <a:picLocks noChangeAspect="1" noChangeArrowheads="1"/>
          </p:cNvPicPr>
          <p:nvPr userDrawn="1"/>
        </p:nvPicPr>
        <p:blipFill>
          <a:blip r:embed="rId1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6504798" cy="6858000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383D7-A705-FA40-B4DA-5653ABE27F33}" type="datetimeFigureOut">
              <a:rPr lang="en-US" smtClean="0"/>
              <a:t>4/1/2014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9072D-13DC-B144-9C30-D0ED73C6E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22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6.wmf"/><Relationship Id="rId4" Type="http://schemas.openxmlformats.org/officeDocument/2006/relationships/image" Target="../media/image1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5557" y="1355271"/>
            <a:ext cx="8441872" cy="2245179"/>
          </a:xfrm>
        </p:spPr>
        <p:txBody>
          <a:bodyPr>
            <a:normAutofit/>
          </a:bodyPr>
          <a:lstStyle/>
          <a:p>
            <a:r>
              <a:rPr lang="en-GB" sz="4000" dirty="0" err="1" smtClean="0"/>
              <a:t>eResearchers</a:t>
            </a:r>
            <a:r>
              <a:rPr lang="en-GB" sz="4000" dirty="0" smtClean="0"/>
              <a:t> Requirements</a:t>
            </a:r>
            <a:br>
              <a:rPr lang="en-GB" sz="4000" dirty="0" smtClean="0"/>
            </a:br>
            <a:r>
              <a:rPr lang="en-GB" sz="3600" dirty="0" smtClean="0">
                <a:solidFill>
                  <a:srgbClr val="002060"/>
                </a:solidFill>
              </a:rPr>
              <a:t>the IGTF model of interoperable global trust and with a view towards FIM4R</a:t>
            </a:r>
            <a:endParaRPr lang="en-GB" sz="36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AAI Workshop</a:t>
            </a:r>
          </a:p>
          <a:p>
            <a:r>
              <a:rPr lang="en-GB" dirty="0" smtClean="0"/>
              <a:t>Presenter:  David </a:t>
            </a:r>
            <a:r>
              <a:rPr lang="en-GB" dirty="0" err="1" smtClean="0"/>
              <a:t>Groep</a:t>
            </a:r>
            <a:r>
              <a:rPr lang="en-GB" dirty="0" smtClean="0"/>
              <a:t>, Nikhef</a:t>
            </a:r>
          </a:p>
        </p:txBody>
      </p:sp>
      <p:pic>
        <p:nvPicPr>
          <p:cNvPr id="1026" name="Picture 2" descr="H:\Home\davidg\EUGridPMA\IGTF\IGTF-logos\IGTF_logo-interop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5927834"/>
            <a:ext cx="1652739" cy="76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:\Home\davidg\EUGridPMA\ic-478x20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786" y="6218496"/>
            <a:ext cx="1111593" cy="47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7757221" y="6155562"/>
            <a:ext cx="1295774" cy="537337"/>
            <a:chOff x="7208058" y="5927834"/>
            <a:chExt cx="1844937" cy="765066"/>
          </a:xfrm>
        </p:grpSpPr>
        <p:grpSp>
          <p:nvGrpSpPr>
            <p:cNvPr id="6" name="Group 5"/>
            <p:cNvGrpSpPr/>
            <p:nvPr/>
          </p:nvGrpSpPr>
          <p:grpSpPr>
            <a:xfrm>
              <a:off x="8246160" y="5927834"/>
              <a:ext cx="806835" cy="765066"/>
              <a:chOff x="7152037" y="3400548"/>
              <a:chExt cx="1771127" cy="1679437"/>
            </a:xfrm>
          </p:grpSpPr>
          <p:pic>
            <p:nvPicPr>
              <p:cNvPr id="7" name="Picture 4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24828" y="4491023"/>
                <a:ext cx="1447800" cy="588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8" name="Picture 5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52037" y="3400548"/>
                <a:ext cx="1771127" cy="9998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3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89524" y="4482070"/>
                <a:ext cx="534740" cy="3586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0" name="Picture 8" descr="H:\Home\davidg\Template\Logos\SURFsara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8058" y="6378029"/>
              <a:ext cx="843856" cy="3148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0" name="Picture 2" descr="H:\Home\davidg\Template\Logos\NIKHEF.wmf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16766" y="6017440"/>
              <a:ext cx="626439" cy="2762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3374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b="1" dirty="0" smtClean="0"/>
              <a:t>IGTF – </a:t>
            </a:r>
            <a:r>
              <a:rPr lang="en-GB" sz="3200" b="1" i="1" dirty="0" smtClean="0"/>
              <a:t>Interoperable Global Trust Federation</a:t>
            </a:r>
            <a:br>
              <a:rPr lang="en-GB" sz="3200" b="1" i="1" dirty="0" smtClean="0"/>
            </a:br>
            <a:r>
              <a:rPr lang="en-US" sz="2800" dirty="0"/>
              <a:t>supporting distributed IT infrastructures for research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3693"/>
          </a:xfrm>
        </p:spPr>
        <p:txBody>
          <a:bodyPr>
            <a:normAutofit fontScale="92500"/>
          </a:bodyPr>
          <a:lstStyle/>
          <a:p>
            <a:r>
              <a:rPr lang="en-GB" sz="2800" dirty="0" smtClean="0">
                <a:solidFill>
                  <a:srgbClr val="002060"/>
                </a:solidFill>
              </a:rPr>
              <a:t>IGTF brings together </a:t>
            </a:r>
          </a:p>
          <a:p>
            <a:pPr lvl="1"/>
            <a:r>
              <a:rPr lang="en-GB" sz="2400" dirty="0" smtClean="0"/>
              <a:t>e-Infrastructure </a:t>
            </a:r>
            <a:r>
              <a:rPr lang="en-GB" sz="2400" dirty="0" smtClean="0">
                <a:solidFill>
                  <a:srgbClr val="C00000"/>
                </a:solidFill>
              </a:rPr>
              <a:t>resource providers, user communities</a:t>
            </a:r>
            <a:r>
              <a:rPr lang="en-GB" sz="2400" dirty="0" smtClean="0"/>
              <a:t> and </a:t>
            </a:r>
            <a:r>
              <a:rPr lang="en-GB" sz="2400" dirty="0" smtClean="0">
                <a:solidFill>
                  <a:srgbClr val="C00000"/>
                </a:solidFill>
              </a:rPr>
              <a:t>identity authorities</a:t>
            </a:r>
          </a:p>
          <a:p>
            <a:pPr marL="457200" lvl="1" indent="0">
              <a:buNone/>
            </a:pPr>
            <a:r>
              <a:rPr lang="en-GB" sz="2400" dirty="0" smtClean="0"/>
              <a:t>to agree on</a:t>
            </a:r>
          </a:p>
          <a:p>
            <a:pPr lvl="1"/>
            <a:r>
              <a:rPr lang="en-GB" sz="2400" dirty="0" smtClean="0">
                <a:solidFill>
                  <a:srgbClr val="C00000"/>
                </a:solidFill>
              </a:rPr>
              <a:t>global</a:t>
            </a:r>
            <a:r>
              <a:rPr lang="en-GB" sz="2400" dirty="0" smtClean="0"/>
              <a:t>, shared </a:t>
            </a:r>
            <a:r>
              <a:rPr lang="en-GB" sz="2400" dirty="0" smtClean="0">
                <a:solidFill>
                  <a:srgbClr val="C00000"/>
                </a:solidFill>
              </a:rPr>
              <a:t>minimum requirements </a:t>
            </a:r>
            <a:r>
              <a:rPr lang="en-GB" sz="2400" dirty="0" smtClean="0"/>
              <a:t>and assurance levels</a:t>
            </a:r>
          </a:p>
          <a:p>
            <a:pPr lvl="1"/>
            <a:r>
              <a:rPr lang="en-GB" sz="2400" dirty="0" smtClean="0"/>
              <a:t>inspired and coordinated by the </a:t>
            </a:r>
            <a:r>
              <a:rPr lang="en-GB" sz="2400" dirty="0" smtClean="0">
                <a:solidFill>
                  <a:srgbClr val="C00000"/>
                </a:solidFill>
              </a:rPr>
              <a:t>needs of relying parties</a:t>
            </a:r>
          </a:p>
          <a:p>
            <a:pPr lvl="1"/>
            <a:endParaRPr lang="en-GB" sz="2400" dirty="0" smtClean="0">
              <a:solidFill>
                <a:srgbClr val="C00000"/>
              </a:solidFill>
            </a:endParaRPr>
          </a:p>
          <a:p>
            <a:r>
              <a:rPr lang="en-GB" sz="2800" dirty="0" smtClean="0">
                <a:solidFill>
                  <a:srgbClr val="002060"/>
                </a:solidFill>
              </a:rPr>
              <a:t>Trust is technology-agnostic</a:t>
            </a:r>
          </a:p>
          <a:p>
            <a:pPr lvl="1"/>
            <a:r>
              <a:rPr lang="en-GB" sz="2400" dirty="0"/>
              <a:t>f</a:t>
            </a:r>
            <a:r>
              <a:rPr lang="en-GB" sz="2400" dirty="0" smtClean="0"/>
              <a:t>ocus on global, coordinated identity across communities and across service providers for </a:t>
            </a:r>
            <a:r>
              <a:rPr lang="en-GB" sz="2400" i="1" dirty="0" smtClean="0"/>
              <a:t>cooperative services</a:t>
            </a:r>
            <a:endParaRPr lang="en-GB" sz="2400" dirty="0" smtClean="0"/>
          </a:p>
          <a:p>
            <a:pPr lvl="1"/>
            <a:r>
              <a:rPr lang="en-GB" sz="2400" dirty="0" smtClean="0"/>
              <a:t>define ‘best practices’ for assurance levels, attribute authority operations, credential management, auditing and reviewing</a:t>
            </a:r>
          </a:p>
        </p:txBody>
      </p:sp>
    </p:spTree>
    <p:extLst>
      <p:ext uri="{BB962C8B-B14F-4D97-AF65-F5344CB8AC3E}">
        <p14:creationId xmlns:p14="http://schemas.microsoft.com/office/powerpoint/2010/main" val="309894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Coverage: users and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4890407"/>
            <a:ext cx="8613321" cy="1869622"/>
          </a:xfrm>
        </p:spPr>
        <p:txBody>
          <a:bodyPr>
            <a:normAutofit fontScale="55000" lnSpcReduction="20000"/>
          </a:bodyPr>
          <a:lstStyle/>
          <a:p>
            <a:r>
              <a:rPr lang="en-GB" dirty="0" smtClean="0"/>
              <a:t>~100 000 users and resources</a:t>
            </a:r>
          </a:p>
          <a:p>
            <a:r>
              <a:rPr lang="en-GB" dirty="0" smtClean="0"/>
              <a:t>89 national and regional identity authorities: R&amp;E and commercial</a:t>
            </a:r>
          </a:p>
          <a:p>
            <a:r>
              <a:rPr lang="en-GB" dirty="0" smtClean="0"/>
              <a:t>&gt;1000 different user communities: small and large, national and global</a:t>
            </a:r>
          </a:p>
          <a:p>
            <a:r>
              <a:rPr lang="en-GB" dirty="0" smtClean="0"/>
              <a:t>Major relying parties: EGI, PRACE, XSEDE, Open Science Grid, HPCI, </a:t>
            </a:r>
            <a:r>
              <a:rPr lang="en-GB" dirty="0" err="1" smtClean="0"/>
              <a:t>wLCG</a:t>
            </a:r>
            <a:r>
              <a:rPr lang="en-GB" dirty="0" smtClean="0"/>
              <a:t>, OGF, …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IGTF is a coordinating body, and not a legal entity in itself – although its members may be</a:t>
            </a:r>
          </a:p>
        </p:txBody>
      </p:sp>
      <p:pic>
        <p:nvPicPr>
          <p:cNvPr id="1027" name="Picture 3" descr="H:\Home\davidg\EUGridPMA\Presentations\images\igtf-worldstatus-2014-new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834" y="1304471"/>
            <a:ext cx="8242130" cy="397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474279" y="4414939"/>
            <a:ext cx="2287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https://www.igtf.net/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31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Minimum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8560"/>
            <a:ext cx="8686800" cy="52578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Federation imposes </a:t>
            </a:r>
            <a:r>
              <a:rPr lang="en-GB" sz="2800" i="1" dirty="0" smtClean="0">
                <a:solidFill>
                  <a:srgbClr val="C00000"/>
                </a:solidFill>
              </a:rPr>
              <a:t>minimum requirements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br>
              <a:rPr lang="en-GB" sz="2800" dirty="0" smtClean="0">
                <a:solidFill>
                  <a:srgbClr val="C00000"/>
                </a:solidFill>
              </a:rPr>
            </a:br>
            <a:r>
              <a:rPr lang="en-GB" sz="2800" dirty="0" smtClean="0"/>
              <a:t>on identity provider participants</a:t>
            </a:r>
          </a:p>
          <a:p>
            <a:pPr lvl="1"/>
            <a:r>
              <a:rPr lang="en-GB" sz="2400" dirty="0" smtClean="0"/>
              <a:t>Reflect </a:t>
            </a:r>
            <a:r>
              <a:rPr lang="en-GB" sz="2400" dirty="0" smtClean="0">
                <a:solidFill>
                  <a:srgbClr val="C00000"/>
                </a:solidFill>
              </a:rPr>
              <a:t>operational and security needs</a:t>
            </a:r>
            <a:r>
              <a:rPr lang="en-GB" sz="2400" dirty="0" smtClean="0"/>
              <a:t> of </a:t>
            </a:r>
            <a:r>
              <a:rPr lang="en-GB" sz="2400" dirty="0" smtClean="0">
                <a:solidFill>
                  <a:srgbClr val="C00000"/>
                </a:solidFill>
              </a:rPr>
              <a:t>resource providers</a:t>
            </a:r>
          </a:p>
          <a:p>
            <a:pPr lvl="1"/>
            <a:r>
              <a:rPr lang="en-GB" sz="2400" dirty="0" smtClean="0"/>
              <a:t>Differentiated </a:t>
            </a:r>
            <a:r>
              <a:rPr lang="en-GB" sz="2400" dirty="0" err="1" smtClean="0"/>
              <a:t>LoA</a:t>
            </a:r>
            <a:r>
              <a:rPr lang="en-GB" sz="2400" dirty="0" smtClean="0"/>
              <a:t> support</a:t>
            </a:r>
            <a:endParaRPr lang="en-GB" sz="2400" dirty="0"/>
          </a:p>
          <a:p>
            <a:pPr lvl="2"/>
            <a:r>
              <a:rPr lang="en-GB" sz="2000" dirty="0" smtClean="0"/>
              <a:t>classic user-based subscriber services: serve </a:t>
            </a:r>
            <a:r>
              <a:rPr lang="en-GB" sz="2000" dirty="0" smtClean="0">
                <a:solidFill>
                  <a:srgbClr val="C00000"/>
                </a:solidFill>
              </a:rPr>
              <a:t>all users</a:t>
            </a:r>
          </a:p>
          <a:p>
            <a:pPr lvl="2"/>
            <a:r>
              <a:rPr lang="en-GB" sz="2000" dirty="0" smtClean="0"/>
              <a:t>identity services leveraging (R&amp;E) </a:t>
            </a:r>
            <a:r>
              <a:rPr lang="en-GB" sz="2000" dirty="0" smtClean="0">
                <a:solidFill>
                  <a:srgbClr val="C00000"/>
                </a:solidFill>
              </a:rPr>
              <a:t>federations with ID vetting</a:t>
            </a:r>
          </a:p>
          <a:p>
            <a:pPr lvl="2"/>
            <a:r>
              <a:rPr lang="en-GB" sz="2000" dirty="0" smtClean="0"/>
              <a:t>‘LoA1+’ </a:t>
            </a:r>
            <a:r>
              <a:rPr lang="en-GB" sz="2000" dirty="0" smtClean="0">
                <a:solidFill>
                  <a:srgbClr val="C00000"/>
                </a:solidFill>
              </a:rPr>
              <a:t>Identifier-Only </a:t>
            </a:r>
            <a:r>
              <a:rPr lang="en-GB" sz="2000" dirty="0">
                <a:solidFill>
                  <a:srgbClr val="C00000"/>
                </a:solidFill>
              </a:rPr>
              <a:t>T</a:t>
            </a:r>
            <a:r>
              <a:rPr lang="en-GB" sz="2000" dirty="0" smtClean="0">
                <a:solidFill>
                  <a:srgbClr val="C00000"/>
                </a:solidFill>
              </a:rPr>
              <a:t>rust Assurance 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– </a:t>
            </a:r>
            <a:r>
              <a:rPr lang="en-GB" sz="2000" i="1" dirty="0" smtClean="0"/>
              <a:t>if relying party has other ways to vet its users, allow for </a:t>
            </a:r>
            <a:br>
              <a:rPr lang="en-GB" sz="2000" i="1" dirty="0" smtClean="0"/>
            </a:br>
            <a:r>
              <a:rPr lang="en-GB" sz="2000" i="1" dirty="0" smtClean="0"/>
              <a:t>lower-assurance identifiers, thus enabling more ID federations</a:t>
            </a:r>
          </a:p>
          <a:p>
            <a:pPr lvl="1"/>
            <a:endParaRPr lang="en-GB" sz="2400" b="1" dirty="0" smtClean="0"/>
          </a:p>
          <a:p>
            <a:pPr lvl="1"/>
            <a:r>
              <a:rPr lang="en-GB" sz="2400" b="1" dirty="0" smtClean="0"/>
              <a:t>Research-inspired </a:t>
            </a:r>
            <a:r>
              <a:rPr lang="en-GB" sz="2400" b="1" dirty="0" smtClean="0">
                <a:solidFill>
                  <a:srgbClr val="C00000"/>
                </a:solidFill>
              </a:rPr>
              <a:t>verification process</a:t>
            </a:r>
            <a:r>
              <a:rPr lang="en-GB" sz="2400" dirty="0" smtClean="0"/>
              <a:t>: self-audits, </a:t>
            </a:r>
            <a:br>
              <a:rPr lang="en-GB" sz="2400" dirty="0" smtClean="0"/>
            </a:br>
            <a:r>
              <a:rPr lang="en-GB" sz="2400" dirty="0" smtClean="0"/>
              <a:t>peer-review, transparent open policies and processes</a:t>
            </a:r>
          </a:p>
          <a:p>
            <a:pPr lvl="1"/>
            <a:r>
              <a:rPr lang="en-GB" sz="2400" dirty="0" smtClean="0"/>
              <a:t>‘meet or exceed’ required minimum standards</a:t>
            </a:r>
            <a:endParaRPr lang="en-US" sz="2400" dirty="0"/>
          </a:p>
        </p:txBody>
      </p:sp>
      <p:sp>
        <p:nvSpPr>
          <p:cNvPr id="4" name="Right Brace 3"/>
          <p:cNvSpPr/>
          <p:nvPr/>
        </p:nvSpPr>
        <p:spPr>
          <a:xfrm>
            <a:off x="8082643" y="3322864"/>
            <a:ext cx="97971" cy="69396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213274" y="3506566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>
                <a:solidFill>
                  <a:schemeClr val="bg1">
                    <a:lumMod val="50000"/>
                  </a:schemeClr>
                </a:solidFill>
              </a:rPr>
              <a:t>‘LoA2-’</a:t>
            </a:r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47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Community characteristics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690427" y="1300305"/>
            <a:ext cx="54535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 smtClean="0">
                <a:solidFill>
                  <a:srgbClr val="800000"/>
                </a:solidFill>
                <a:latin typeface="+mj-lt"/>
              </a:rPr>
              <a:t>More than one administrative organisation</a:t>
            </a:r>
            <a:endParaRPr lang="en-GB" sz="2000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1748131"/>
            <a:ext cx="4782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800000"/>
                </a:solidFill>
                <a:latin typeface="+mj-lt"/>
              </a:rPr>
              <a:t>More than one service provider </a:t>
            </a:r>
            <a:br>
              <a:rPr lang="en-GB" sz="2400" b="1" dirty="0" smtClean="0">
                <a:solidFill>
                  <a:srgbClr val="800000"/>
                </a:solidFill>
                <a:latin typeface="+mj-lt"/>
              </a:rPr>
            </a:br>
            <a:r>
              <a:rPr lang="en-GB" sz="2400" b="1" i="1" dirty="0" smtClean="0">
                <a:latin typeface="+mj-lt"/>
              </a:rPr>
              <a:t>participates in a single transaction</a:t>
            </a:r>
            <a:endParaRPr lang="en-GB" sz="2400" b="1" i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4192" y="2874439"/>
            <a:ext cx="32639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800000"/>
                </a:solidFill>
                <a:latin typeface="+mj-lt"/>
              </a:rPr>
              <a:t>More than one user</a:t>
            </a:r>
            <a:br>
              <a:rPr lang="en-GB" sz="2400" b="1" dirty="0" smtClean="0">
                <a:solidFill>
                  <a:srgbClr val="800000"/>
                </a:solidFill>
                <a:latin typeface="+mj-lt"/>
              </a:rPr>
            </a:br>
            <a:r>
              <a:rPr lang="en-GB" sz="2400" b="1" i="1" dirty="0" smtClean="0">
                <a:latin typeface="+mj-lt"/>
              </a:rPr>
              <a:t>in a single transaction</a:t>
            </a:r>
            <a:endParaRPr lang="en-GB" sz="2400" b="1" i="1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80183" y="3933084"/>
            <a:ext cx="37953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800000"/>
                </a:solidFill>
                <a:latin typeface="+mj-lt"/>
              </a:rPr>
              <a:t>More than one authority</a:t>
            </a:r>
            <a:br>
              <a:rPr lang="en-GB" sz="2400" b="1" dirty="0" smtClean="0">
                <a:solidFill>
                  <a:srgbClr val="800000"/>
                </a:solidFill>
                <a:latin typeface="+mj-lt"/>
              </a:rPr>
            </a:br>
            <a:r>
              <a:rPr lang="en-GB" sz="2400" b="1" i="1" dirty="0" smtClean="0">
                <a:latin typeface="+mj-lt"/>
              </a:rPr>
              <a:t>influences effective policy</a:t>
            </a:r>
            <a:endParaRPr lang="en-GB" sz="2400" b="1" i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80468" y="5066214"/>
            <a:ext cx="44921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 smtClean="0">
                <a:solidFill>
                  <a:srgbClr val="800000"/>
                </a:solidFill>
                <a:latin typeface="+mj-lt"/>
              </a:rPr>
              <a:t>Single interoperating instance</a:t>
            </a:r>
            <a:br>
              <a:rPr lang="en-GB" sz="2400" dirty="0" smtClean="0">
                <a:solidFill>
                  <a:srgbClr val="800000"/>
                </a:solidFill>
                <a:latin typeface="+mj-lt"/>
              </a:rPr>
            </a:br>
            <a:r>
              <a:rPr lang="en-GB" sz="2400" i="1" dirty="0" smtClean="0">
                <a:latin typeface="+mj-lt"/>
              </a:rPr>
              <a:t>at a global level</a:t>
            </a:r>
            <a:endParaRPr lang="en-GB" sz="2400" i="1" dirty="0">
              <a:latin typeface="+mj-lt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221222" y="1700415"/>
            <a:ext cx="2760478" cy="2549056"/>
            <a:chOff x="5076056" y="2852936"/>
            <a:chExt cx="3665081" cy="3384376"/>
          </a:xfrm>
        </p:grpSpPr>
        <p:pic>
          <p:nvPicPr>
            <p:cNvPr id="10" name="Picture 3" descr="H:\Home\davidg\EUGridPMA\IT-user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76056" y="4869160"/>
              <a:ext cx="562817" cy="710015"/>
            </a:xfrm>
            <a:prstGeom prst="rect">
              <a:avLst/>
            </a:prstGeom>
            <a:noFill/>
          </p:spPr>
        </p:pic>
        <p:pic>
          <p:nvPicPr>
            <p:cNvPr id="11" name="Picture 7" descr="C:\Users\davidg\Desktop\Trans\OrgBuilding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32240" y="4437112"/>
              <a:ext cx="640745" cy="640745"/>
            </a:xfrm>
            <a:prstGeom prst="rect">
              <a:avLst/>
            </a:prstGeom>
            <a:noFill/>
          </p:spPr>
        </p:pic>
        <p:cxnSp>
          <p:nvCxnSpPr>
            <p:cNvPr id="12" name="Straight Arrow Connector 11"/>
            <p:cNvCxnSpPr/>
            <p:nvPr/>
          </p:nvCxnSpPr>
          <p:spPr>
            <a:xfrm flipV="1">
              <a:off x="5825837" y="4869160"/>
              <a:ext cx="834395" cy="243283"/>
            </a:xfrm>
            <a:prstGeom prst="straightConnector1">
              <a:avLst/>
            </a:prstGeom>
            <a:ln w="571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7" descr="C:\Users\davidg\Desktop\Trans\OrgBuilding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82700" y="5596567"/>
              <a:ext cx="640745" cy="640745"/>
            </a:xfrm>
            <a:prstGeom prst="rect">
              <a:avLst/>
            </a:prstGeom>
            <a:noFill/>
          </p:spPr>
        </p:pic>
        <p:cxnSp>
          <p:nvCxnSpPr>
            <p:cNvPr id="14" name="Straight Arrow Connector 13"/>
            <p:cNvCxnSpPr/>
            <p:nvPr/>
          </p:nvCxnSpPr>
          <p:spPr>
            <a:xfrm>
              <a:off x="5825837" y="5306092"/>
              <a:ext cx="871423" cy="484124"/>
            </a:xfrm>
            <a:prstGeom prst="straightConnector1">
              <a:avLst/>
            </a:prstGeom>
            <a:ln w="571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5" name="Picture 7" descr="C:\Users\davidg\Desktop\Trans\OrgBuilding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00392" y="5157192"/>
              <a:ext cx="640745" cy="640745"/>
            </a:xfrm>
            <a:prstGeom prst="rect">
              <a:avLst/>
            </a:prstGeom>
            <a:noFill/>
          </p:spPr>
        </p:pic>
        <p:cxnSp>
          <p:nvCxnSpPr>
            <p:cNvPr id="16" name="Straight Arrow Connector 15"/>
            <p:cNvCxnSpPr/>
            <p:nvPr/>
          </p:nvCxnSpPr>
          <p:spPr>
            <a:xfrm>
              <a:off x="7596336" y="4941168"/>
              <a:ext cx="432048" cy="36004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7524328" y="5589240"/>
              <a:ext cx="512440" cy="279648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rot="5400000">
              <a:off x="6912260" y="5337212"/>
              <a:ext cx="360040" cy="1588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" name="Picture 3" descr="H:\Home\davidg\EUGridPMA\IT-user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796136" y="3140968"/>
              <a:ext cx="562817" cy="710015"/>
            </a:xfrm>
            <a:prstGeom prst="rect">
              <a:avLst/>
            </a:prstGeom>
            <a:noFill/>
          </p:spPr>
        </p:pic>
        <p:pic>
          <p:nvPicPr>
            <p:cNvPr id="20" name="Picture 3" descr="H:\Home\davidg\EUGridPMA\IT-user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596336" y="2852936"/>
              <a:ext cx="562817" cy="710015"/>
            </a:xfrm>
            <a:prstGeom prst="rect">
              <a:avLst/>
            </a:prstGeom>
            <a:noFill/>
          </p:spPr>
        </p:pic>
        <p:cxnSp>
          <p:nvCxnSpPr>
            <p:cNvPr id="21" name="Straight Arrow Connector 20"/>
            <p:cNvCxnSpPr/>
            <p:nvPr/>
          </p:nvCxnSpPr>
          <p:spPr>
            <a:xfrm rot="16200000" flipH="1">
              <a:off x="6228184" y="3933056"/>
              <a:ext cx="504056" cy="504056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5400000" flipH="1" flipV="1">
              <a:off x="5220072" y="4149080"/>
              <a:ext cx="864096" cy="43204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6444208" y="3212976"/>
              <a:ext cx="1008112" cy="216024"/>
            </a:xfrm>
            <a:prstGeom prst="straightConnector1">
              <a:avLst/>
            </a:prstGeom>
            <a:ln w="57150"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16200000" flipH="1">
              <a:off x="7560332" y="4257092"/>
              <a:ext cx="1296144" cy="216024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6" name="Picture 2" descr="H:\Home\davidg\EUGridPMA\Presentations\Multi-source-access-control-20110606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388" y="3658970"/>
            <a:ext cx="4865762" cy="30281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05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AAI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4162"/>
            <a:ext cx="8686800" cy="50082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FIM4R</a:t>
            </a:r>
            <a:r>
              <a:rPr lang="en-US" sz="2800" dirty="0" smtClean="0">
                <a:solidFill>
                  <a:srgbClr val="002060"/>
                </a:solidFill>
              </a:rPr>
              <a:t> captures the key requirements</a:t>
            </a:r>
          </a:p>
          <a:p>
            <a:r>
              <a:rPr lang="en-US" sz="2800" dirty="0"/>
              <a:t>d</a:t>
            </a:r>
            <a:r>
              <a:rPr lang="en-US" sz="2800" dirty="0" smtClean="0"/>
              <a:t>ifferent </a:t>
            </a:r>
            <a:r>
              <a:rPr lang="en-US" sz="2800" dirty="0"/>
              <a:t>Levels of Assurance with </a:t>
            </a:r>
            <a:r>
              <a:rPr lang="en-US" sz="2800" dirty="0" smtClean="0"/>
              <a:t>provenance</a:t>
            </a:r>
          </a:p>
          <a:p>
            <a:r>
              <a:rPr lang="en-US" sz="2800" dirty="0" err="1" smtClean="0"/>
              <a:t>authorisation</a:t>
            </a:r>
            <a:r>
              <a:rPr lang="en-US" sz="2800" dirty="0" smtClean="0"/>
              <a:t> </a:t>
            </a:r>
            <a:r>
              <a:rPr lang="en-US" sz="2800" dirty="0"/>
              <a:t>under community and/or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facility control</a:t>
            </a:r>
          </a:p>
          <a:p>
            <a:r>
              <a:rPr lang="en-US" sz="2800" dirty="0" smtClean="0"/>
              <a:t>browser </a:t>
            </a:r>
            <a:r>
              <a:rPr lang="en-US" sz="2800" dirty="0"/>
              <a:t>&amp; non-browser federated access </a:t>
            </a:r>
            <a:endParaRPr lang="en-US" sz="2800" dirty="0" smtClean="0"/>
          </a:p>
          <a:p>
            <a:r>
              <a:rPr lang="en-US" sz="2800" dirty="0" smtClean="0"/>
              <a:t>attributes </a:t>
            </a:r>
            <a:r>
              <a:rPr lang="en-US" sz="2800" dirty="0"/>
              <a:t>must be able to cross national </a:t>
            </a:r>
            <a:r>
              <a:rPr lang="en-US" sz="2800" dirty="0" smtClean="0"/>
              <a:t>borders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002060"/>
                </a:solidFill>
              </a:rPr>
              <a:t>and we </a:t>
            </a:r>
            <a:r>
              <a:rPr lang="en-GB" sz="2800" b="1" dirty="0" smtClean="0">
                <a:solidFill>
                  <a:srgbClr val="002060"/>
                </a:solidFill>
              </a:rPr>
              <a:t>also need</a:t>
            </a:r>
            <a:endParaRPr lang="en-GB" sz="2800" b="1" dirty="0">
              <a:solidFill>
                <a:srgbClr val="002060"/>
              </a:solidFill>
            </a:endParaRPr>
          </a:p>
          <a:p>
            <a:r>
              <a:rPr lang="en-GB" sz="2800" dirty="0"/>
              <a:t>f</a:t>
            </a:r>
            <a:r>
              <a:rPr lang="en-GB" sz="2800" dirty="0" smtClean="0"/>
              <a:t>ederations and </a:t>
            </a:r>
            <a:r>
              <a:rPr lang="en-GB" sz="2800" dirty="0" err="1" smtClean="0"/>
              <a:t>IdPs</a:t>
            </a:r>
            <a:r>
              <a:rPr lang="en-GB" sz="2800" dirty="0" smtClean="0"/>
              <a:t> to work </a:t>
            </a:r>
            <a:r>
              <a:rPr lang="en-GB" sz="2800" dirty="0" smtClean="0"/>
              <a:t>in a</a:t>
            </a:r>
            <a:r>
              <a:rPr lang="en-GB" sz="2800" dirty="0"/>
              <a:t> </a:t>
            </a:r>
            <a:r>
              <a:rPr lang="en-GB" sz="2800" dirty="0" smtClean="0">
                <a:solidFill>
                  <a:srgbClr val="C00000"/>
                </a:solidFill>
              </a:rPr>
              <a:t>collaborative </a:t>
            </a:r>
            <a:r>
              <a:rPr lang="en-GB" sz="2800" dirty="0" smtClean="0">
                <a:solidFill>
                  <a:srgbClr val="C00000"/>
                </a:solidFill>
              </a:rPr>
              <a:t>security and policy </a:t>
            </a:r>
            <a:r>
              <a:rPr lang="en-GB" sz="2800" dirty="0" smtClean="0">
                <a:solidFill>
                  <a:srgbClr val="C00000"/>
                </a:solidFill>
              </a:rPr>
              <a:t>framework</a:t>
            </a:r>
            <a:r>
              <a:rPr lang="en-US" sz="2800" dirty="0" smtClean="0"/>
              <a:t>, addressing the areas identified in e.g. SCI</a:t>
            </a:r>
            <a:endParaRPr lang="en-GB" sz="2800" dirty="0" smtClean="0">
              <a:solidFill>
                <a:srgbClr val="C00000"/>
              </a:solidFill>
            </a:endParaRPr>
          </a:p>
          <a:p>
            <a:r>
              <a:rPr lang="en-GB" sz="2800" dirty="0" smtClean="0"/>
              <a:t>support for </a:t>
            </a:r>
            <a:r>
              <a:rPr lang="en-GB" sz="2800" dirty="0" smtClean="0">
                <a:solidFill>
                  <a:srgbClr val="C00000"/>
                </a:solidFill>
              </a:rPr>
              <a:t>individual researchers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600" i="1" dirty="0" smtClean="0"/>
              <a:t>communities are widely distributed and although </a:t>
            </a:r>
            <a:br>
              <a:rPr lang="en-GB" sz="2600" i="1" dirty="0" smtClean="0"/>
            </a:br>
            <a:r>
              <a:rPr lang="en-GB" sz="2600" i="1" dirty="0" smtClean="0"/>
              <a:t>large as a whole may be only a one or a few per institution</a:t>
            </a:r>
          </a:p>
          <a:p>
            <a:r>
              <a:rPr lang="en-GB" sz="2800" dirty="0" smtClean="0"/>
              <a:t>global scope: scientific collaborations extend </a:t>
            </a:r>
            <a:r>
              <a:rPr lang="en-GB" sz="2800" i="1" dirty="0" smtClean="0"/>
              <a:t>beyond Europe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63284" y="6254438"/>
            <a:ext cx="87766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FIM4R: </a:t>
            </a:r>
            <a:r>
              <a:rPr lang="en-US" b="1" dirty="0" smtClean="0">
                <a:solidFill>
                  <a:srgbClr val="C00000"/>
                </a:solidFill>
              </a:rPr>
              <a:t>https</a:t>
            </a:r>
            <a:r>
              <a:rPr lang="en-US" b="1" dirty="0">
                <a:solidFill>
                  <a:srgbClr val="C00000"/>
                </a:solidFill>
              </a:rPr>
              <a:t>://</a:t>
            </a:r>
            <a:r>
              <a:rPr lang="en-US" b="1" dirty="0" smtClean="0">
                <a:solidFill>
                  <a:srgbClr val="C00000"/>
                </a:solidFill>
              </a:rPr>
              <a:t>cdsweb.cern.ch/record/1442597/files/CERN-OPEN-2012-006.pdf</a:t>
            </a:r>
          </a:p>
          <a:p>
            <a:pPr algn="ctr"/>
            <a:r>
              <a:rPr lang="en-US" dirty="0" smtClean="0"/>
              <a:t>SCI – Security for Collaboration among Infrastructures: </a:t>
            </a:r>
            <a:r>
              <a:rPr lang="en-US" b="1" dirty="0">
                <a:solidFill>
                  <a:srgbClr val="C00000"/>
                </a:solidFill>
              </a:rPr>
              <a:t>https</a:t>
            </a:r>
            <a:r>
              <a:rPr lang="en-US" b="1" dirty="0" smtClean="0">
                <a:solidFill>
                  <a:srgbClr val="C00000"/>
                </a:solidFill>
              </a:rPr>
              <a:t>://www.igtf.net/sci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51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Are the Requirements Met?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993" y="1603167"/>
            <a:ext cx="8237765" cy="4103669"/>
          </a:xfrm>
          <a:solidFill>
            <a:srgbClr val="800000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GB" dirty="0" smtClean="0">
                <a:solidFill>
                  <a:schemeClr val="bg1"/>
                </a:solidFill>
              </a:rPr>
              <a:t>NO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</a:rPr>
              <a:t>security </a:t>
            </a:r>
            <a:r>
              <a:rPr lang="en-US" dirty="0">
                <a:solidFill>
                  <a:schemeClr val="bg1"/>
                </a:solidFill>
              </a:rPr>
              <a:t>trust and operational </a:t>
            </a:r>
            <a:r>
              <a:rPr lang="en-US" dirty="0" smtClean="0">
                <a:solidFill>
                  <a:schemeClr val="bg1"/>
                </a:solidFill>
              </a:rPr>
              <a:t>issues</a:t>
            </a:r>
          </a:p>
          <a:p>
            <a:pPr>
              <a:buFontTx/>
              <a:buChar char="-"/>
            </a:pPr>
            <a:r>
              <a:rPr lang="en-GB" dirty="0">
                <a:solidFill>
                  <a:schemeClr val="bg1"/>
                </a:solidFill>
              </a:rPr>
              <a:t>d</a:t>
            </a:r>
            <a:r>
              <a:rPr lang="en-GB" dirty="0" smtClean="0">
                <a:solidFill>
                  <a:schemeClr val="bg1"/>
                </a:solidFill>
              </a:rPr>
              <a:t>ifferentiated </a:t>
            </a:r>
            <a:r>
              <a:rPr lang="en-GB" dirty="0" err="1" smtClean="0">
                <a:solidFill>
                  <a:schemeClr val="bg1"/>
                </a:solidFill>
              </a:rPr>
              <a:t>LoA</a:t>
            </a:r>
            <a:r>
              <a:rPr lang="en-GB" dirty="0">
                <a:solidFill>
                  <a:schemeClr val="bg1"/>
                </a:solidFill>
              </a:rPr>
              <a:t>:</a:t>
            </a:r>
            <a:r>
              <a:rPr lang="en-GB" dirty="0" smtClean="0">
                <a:solidFill>
                  <a:schemeClr val="bg1"/>
                </a:solidFill>
              </a:rPr>
              <a:t> reviewed and/or audited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chemeClr val="bg1"/>
                </a:solidFill>
              </a:rPr>
              <a:t>support for community and facility control, set by themselves and propagated to the SPs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chemeClr val="bg1"/>
                </a:solidFill>
              </a:rPr>
              <a:t>both browser and non-browser access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chemeClr val="bg1"/>
                </a:solidFill>
              </a:rPr>
              <a:t>attributes to cross national borders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39312" y="5973228"/>
            <a:ext cx="94493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002060"/>
                </a:solidFill>
              </a:rPr>
              <a:t>Each of these may have been solved in some federations – but what we need is a</a:t>
            </a:r>
            <a:br>
              <a:rPr lang="en-GB" sz="2000" dirty="0" smtClean="0">
                <a:solidFill>
                  <a:srgbClr val="002060"/>
                </a:solidFill>
              </a:rPr>
            </a:br>
            <a:r>
              <a:rPr lang="en-GB" sz="2000" dirty="0" smtClean="0">
                <a:solidFill>
                  <a:srgbClr val="002060"/>
                </a:solidFill>
              </a:rPr>
              <a:t>coherent European/global view, where these requirements are addressed ubiquitously!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58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Are the Requirements Met? 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71450" y="1417638"/>
            <a:ext cx="8809264" cy="5162776"/>
          </a:xfrm>
          <a:prstGeom prst="rect">
            <a:avLst/>
          </a:prstGeom>
          <a:solidFill>
            <a:srgbClr val="CCFFCC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GB" sz="2800" dirty="0" smtClean="0"/>
              <a:t>YES</a:t>
            </a:r>
          </a:p>
          <a:p>
            <a:r>
              <a:rPr lang="en-GB" sz="2800" dirty="0" smtClean="0"/>
              <a:t>Much of the technology is there for</a:t>
            </a:r>
            <a:br>
              <a:rPr lang="en-GB" sz="2800" dirty="0" smtClean="0"/>
            </a:br>
            <a:r>
              <a:rPr lang="en-GB" sz="2800" dirty="0" smtClean="0">
                <a:solidFill>
                  <a:srgbClr val="002060"/>
                </a:solidFill>
              </a:rPr>
              <a:t>community attributes, facility control, non-web-access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– we ‘just’ need to bridge it to together, </a:t>
            </a:r>
            <a:br>
              <a:rPr lang="en-GB" sz="2800" dirty="0" smtClean="0"/>
            </a:br>
            <a:r>
              <a:rPr lang="en-GB" sz="2800" b="1" dirty="0" smtClean="0"/>
              <a:t>and</a:t>
            </a:r>
            <a:r>
              <a:rPr lang="en-GB" sz="2800" dirty="0" smtClean="0"/>
              <a:t> make sure the technology is deployed </a:t>
            </a:r>
            <a:r>
              <a:rPr lang="en-GB" sz="2800" dirty="0" err="1" smtClean="0"/>
              <a:t>uniquitously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400" i="1" dirty="0" smtClean="0"/>
              <a:t>there may even be ‘too much’ technology, in that we now need to bridge for interoperability – bridges, proxies, and credential stores will a part (likely supported by the RPs, communities and facilities)</a:t>
            </a:r>
          </a:p>
          <a:p>
            <a:r>
              <a:rPr lang="en-GB" sz="2800" dirty="0" smtClean="0"/>
              <a:t>attributes to cross borders: </a:t>
            </a:r>
            <a:r>
              <a:rPr lang="en-GB" sz="2800" dirty="0" err="1" smtClean="0"/>
              <a:t>DPCoC</a:t>
            </a:r>
            <a:r>
              <a:rPr lang="en-GB" sz="2800" dirty="0" smtClean="0"/>
              <a:t> is a great step</a:t>
            </a:r>
          </a:p>
          <a:p>
            <a:pPr lvl="1"/>
            <a:r>
              <a:rPr lang="en-GB" sz="2400" dirty="0" smtClean="0"/>
              <a:t>now can we do the same for </a:t>
            </a:r>
            <a:r>
              <a:rPr lang="en-GB" sz="2400" dirty="0" err="1" smtClean="0"/>
              <a:t>IdPs</a:t>
            </a:r>
            <a:r>
              <a:rPr lang="en-GB" sz="2400" dirty="0" smtClean="0"/>
              <a:t> please</a:t>
            </a:r>
            <a:r>
              <a:rPr lang="en-GB" sz="2400" dirty="0" smtClean="0"/>
              <a:t>? </a:t>
            </a:r>
            <a:br>
              <a:rPr lang="en-GB" sz="2400" dirty="0" smtClean="0"/>
            </a:br>
            <a:r>
              <a:rPr lang="en-GB" sz="2200" i="1" dirty="0" smtClean="0"/>
              <a:t>the GEANT </a:t>
            </a:r>
            <a:r>
              <a:rPr lang="en-GB" sz="2200" i="1" dirty="0" err="1" smtClean="0"/>
              <a:t>eduGAIN</a:t>
            </a:r>
            <a:r>
              <a:rPr lang="en-GB" sz="2200" i="1" dirty="0" smtClean="0"/>
              <a:t> Federation Template looks like going this way …</a:t>
            </a:r>
            <a:endParaRPr lang="en-GB" sz="2400" i="1" dirty="0" smtClean="0"/>
          </a:p>
          <a:p>
            <a:pPr lvl="1"/>
            <a:r>
              <a:rPr lang="en-GB" sz="2400" dirty="0" smtClean="0"/>
              <a:t>the model of ‘minimum requirements’ and open processes worked well in the IGTF and is ‘natural’ to a research environment</a:t>
            </a:r>
          </a:p>
        </p:txBody>
      </p:sp>
    </p:spTree>
    <p:extLst>
      <p:ext uri="{BB962C8B-B14F-4D97-AF65-F5344CB8AC3E}">
        <p14:creationId xmlns:p14="http://schemas.microsoft.com/office/powerpoint/2010/main" val="270890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C00000"/>
                </a:solidFill>
              </a:rPr>
              <a:t>www.igtf.net</a:t>
            </a:r>
          </a:p>
          <a:p>
            <a:r>
              <a:rPr lang="en-GB" b="1" dirty="0" smtClean="0"/>
              <a:t>Interoperable Global Trust Federation</a:t>
            </a:r>
            <a:endParaRPr lang="en-US" b="1" dirty="0"/>
          </a:p>
        </p:txBody>
      </p:sp>
      <p:pic>
        <p:nvPicPr>
          <p:cNvPr id="4" name="Picture 2" descr="H:\Home\davidg\EUGridPMA\ic-100x4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1914" y="1302635"/>
            <a:ext cx="1270000" cy="546100"/>
          </a:xfrm>
          <a:prstGeom prst="rect">
            <a:avLst/>
          </a:prstGeom>
          <a:noFill/>
        </p:spPr>
      </p:pic>
      <p:pic>
        <p:nvPicPr>
          <p:cNvPr id="5" name="Picture 3" descr="H:\Home\davidg\EUGridPMA\IGTF\IGTF-logos\APGridPMA-large-transparen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1914" y="672132"/>
            <a:ext cx="1270000" cy="320413"/>
          </a:xfrm>
          <a:prstGeom prst="rect">
            <a:avLst/>
          </a:prstGeom>
          <a:noFill/>
        </p:spPr>
      </p:pic>
      <p:pic>
        <p:nvPicPr>
          <p:cNvPr id="6" name="Picture 4" descr="H:\Home\davidg\EUGridPMA\IGTF\IGTF-logos\TAGPMA-transparent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1914" y="2083005"/>
            <a:ext cx="1129622" cy="929765"/>
          </a:xfrm>
          <a:prstGeom prst="rect">
            <a:avLst/>
          </a:prstGeom>
          <a:noFill/>
        </p:spPr>
      </p:pic>
      <p:pic>
        <p:nvPicPr>
          <p:cNvPr id="1026" name="Picture 2" descr="H:\Home\davidg\EUGridPMA\IGTF\IGTF-logos\IGTF_logo_noacro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914" y="4406900"/>
            <a:ext cx="2674938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2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2972</TotalTime>
  <Words>306</Words>
  <Application>Microsoft Office PowerPoint</Application>
  <PresentationFormat>On-screen Show (4:3)</PresentationFormat>
  <Paragraphs>67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eResearchers Requirements the IGTF model of interoperable global trust and with a view towards FIM4R</vt:lpstr>
      <vt:lpstr>IGTF – Interoperable Global Trust Federation supporting distributed IT infrastructures for research</vt:lpstr>
      <vt:lpstr>Coverage: users and providers</vt:lpstr>
      <vt:lpstr>Minimum Requirements</vt:lpstr>
      <vt:lpstr>Community characteristics</vt:lpstr>
      <vt:lpstr>AAI requirements</vt:lpstr>
      <vt:lpstr>Are the Requirements Met? </vt:lpstr>
      <vt:lpstr>Are the Requirements Met? </vt:lpstr>
      <vt:lpstr>PowerPoint Presentation</vt:lpstr>
    </vt:vector>
  </TitlesOfParts>
  <Company>TERENA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eResearchers Requirements</dc:title>
  <dc:creator>Licia Florio</dc:creator>
  <cp:lastModifiedBy>DavidG</cp:lastModifiedBy>
  <cp:revision>26</cp:revision>
  <dcterms:created xsi:type="dcterms:W3CDTF">2014-03-27T12:35:56Z</dcterms:created>
  <dcterms:modified xsi:type="dcterms:W3CDTF">2014-04-02T07:51:26Z</dcterms:modified>
</cp:coreProperties>
</file>