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  <p:sldMasterId id="2147483725" r:id="rId3"/>
  </p:sldMasterIdLst>
  <p:notesMasterIdLst>
    <p:notesMasterId r:id="rId20"/>
  </p:notesMasterIdLst>
  <p:handoutMasterIdLst>
    <p:handoutMasterId r:id="rId21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77" r:id="rId11"/>
    <p:sldId id="266" r:id="rId12"/>
    <p:sldId id="267" r:id="rId13"/>
    <p:sldId id="268" r:id="rId14"/>
    <p:sldId id="270" r:id="rId15"/>
    <p:sldId id="264" r:id="rId16"/>
    <p:sldId id="275" r:id="rId17"/>
    <p:sldId id="274" r:id="rId18"/>
    <p:sldId id="276" r:id="rId19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6F25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43"/>
  </p:normalViewPr>
  <p:slideViewPr>
    <p:cSldViewPr snapToGrid="0" snapToObjects="1">
      <p:cViewPr varScale="1">
        <p:scale>
          <a:sx n="152" d="100"/>
          <a:sy n="152" d="100"/>
        </p:scale>
        <p:origin x="7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76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w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w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w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w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507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217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49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89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151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231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608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207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Welcome to Nikhef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0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Welcome to Nikhef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52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Welcome to Nikhef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4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Welcome to Nikhef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2661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Welcome to Nikhef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32502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9.emf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Welcome to Nikhef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724" r:id="rId9"/>
    <p:sldLayoutId id="2147483708" r:id="rId10"/>
    <p:sldLayoutId id="2147483662" r:id="rId11"/>
    <p:sldLayoutId id="2147483701" r:id="rId12"/>
    <p:sldLayoutId id="2147483668" r:id="rId13"/>
    <p:sldLayoutId id="2147483660" r:id="rId14"/>
    <p:sldLayoutId id="2147483704" r:id="rId15"/>
    <p:sldLayoutId id="2147483705" r:id="rId16"/>
    <p:sldLayoutId id="2147483706" r:id="rId17"/>
    <p:sldLayoutId id="2147483707" r:id="rId18"/>
    <p:sldLayoutId id="2147483703" r:id="rId19"/>
    <p:sldLayoutId id="2147483661" r:id="rId20"/>
    <p:sldLayoutId id="2147483664" r:id="rId21"/>
    <p:sldLayoutId id="2147483667" r:id="rId22"/>
    <p:sldLayoutId id="2147483702" r:id="rId23"/>
    <p:sldLayoutId id="2147483697" r:id="rId24"/>
    <p:sldLayoutId id="2147483709" r:id="rId25"/>
    <p:sldLayoutId id="2147483674" r:id="rId26"/>
    <p:sldLayoutId id="2147483677" r:id="rId27"/>
    <p:sldLayoutId id="2147483698" r:id="rId28"/>
    <p:sldLayoutId id="2147483699" r:id="rId29"/>
    <p:sldLayoutId id="2147483710" r:id="rId30"/>
    <p:sldLayoutId id="2147483672" r:id="rId31"/>
    <p:sldLayoutId id="2147483675" r:id="rId32"/>
    <p:sldLayoutId id="2147483678" r:id="rId33"/>
    <p:sldLayoutId id="2147483681" r:id="rId34"/>
    <p:sldLayoutId id="2147483684" r:id="rId35"/>
    <p:sldLayoutId id="2147483673" r:id="rId36"/>
    <p:sldLayoutId id="2147483676" r:id="rId37"/>
    <p:sldLayoutId id="2147483679" r:id="rId38"/>
    <p:sldLayoutId id="2147483682" r:id="rId39"/>
    <p:sldLayoutId id="2147483685" r:id="rId40"/>
    <p:sldLayoutId id="2147483686" r:id="rId41"/>
    <p:sldLayoutId id="2147483688" r:id="rId42"/>
    <p:sldLayoutId id="2147483689" r:id="rId43"/>
    <p:sldLayoutId id="2147483690" r:id="rId44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3" r:id="rId3"/>
    <p:sldLayoutId id="2147483714" r:id="rId4"/>
    <p:sldLayoutId id="2147483722" r:id="rId5"/>
    <p:sldLayoutId id="2147483715" r:id="rId6"/>
    <p:sldLayoutId id="2147483716" r:id="rId7"/>
    <p:sldLayoutId id="2147483720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8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Welcome to </a:t>
            </a:r>
            <a:r>
              <a:rPr lang="en-GB" dirty="0" err="1" smtClean="0"/>
              <a:t>NikheF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20737"/>
          </a:xfrm>
        </p:spPr>
        <p:txBody>
          <a:bodyPr/>
          <a:lstStyle/>
          <a:p>
            <a:r>
              <a:rPr lang="en-GB" dirty="0" smtClean="0"/>
              <a:t>David </a:t>
            </a:r>
            <a:r>
              <a:rPr lang="en-GB" dirty="0" err="1" smtClean="0"/>
              <a:t>Groep</a:t>
            </a:r>
            <a:endParaRPr lang="en-GB" dirty="0" smtClean="0"/>
          </a:p>
          <a:p>
            <a:r>
              <a:rPr lang="en-GB" dirty="0" smtClean="0"/>
              <a:t>October 2019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 smtClean="0"/>
              <a:t>HEPiX</a:t>
            </a:r>
            <a:r>
              <a:rPr lang="en-GB" dirty="0" smtClean="0"/>
              <a:t> Fall 2019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312" y="54568"/>
            <a:ext cx="7159227" cy="582344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US" dirty="0" smtClean="0"/>
              <a:t> </a:t>
            </a:r>
            <a:r>
              <a:rPr lang="en-US" dirty="0" smtClean="0"/>
              <a:t>Housing - </a:t>
            </a:r>
            <a:r>
              <a:rPr lang="en-US" dirty="0"/>
              <a:t>t</a:t>
            </a:r>
            <a:r>
              <a:rPr lang="en-US" dirty="0" smtClean="0"/>
              <a:t>ouching </a:t>
            </a:r>
            <a:r>
              <a:rPr lang="en-US" dirty="0" smtClean="0"/>
              <a:t>th</a:t>
            </a:r>
            <a:r>
              <a:rPr lang="en-US" dirty="0" smtClean="0"/>
              <a:t>e net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" y="707154"/>
            <a:ext cx="5666814" cy="4315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68" y="783851"/>
            <a:ext cx="3099732" cy="3654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9475" y="4764947"/>
            <a:ext cx="629175" cy="226503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9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en-US" dirty="0" smtClean="0"/>
              <a:t> peering infra for ‘big data’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94" y="671553"/>
            <a:ext cx="6295628" cy="44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6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GB" sz="3000" dirty="0"/>
              <a:t> science data looks akin to a </a:t>
            </a:r>
            <a:r>
              <a:rPr lang="en-GB" sz="3000" dirty="0" err="1"/>
              <a:t>DDoS</a:t>
            </a:r>
            <a:endParaRPr lang="en-GB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917" y="930550"/>
            <a:ext cx="4990222" cy="3727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368" y="4686653"/>
            <a:ext cx="872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sym typeface="Akkurat Std Mono"/>
              </a:rPr>
              <a:t>evaluating resilience to cyberattack – </a:t>
            </a:r>
            <a:r>
              <a:rPr lang="en-GB" sz="2000" i="1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sym typeface="Akkurat Std Mono"/>
              </a:rPr>
              <a:t>in a cooperative way</a:t>
            </a:r>
            <a:endParaRPr lang="en-GB" sz="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" y="962605"/>
            <a:ext cx="4957007" cy="33279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23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Nikhef and computing as an Infrastructure</a:t>
            </a:r>
            <a:endParaRPr lang="en-GB" dirty="0"/>
          </a:p>
        </p:txBody>
      </p:sp>
      <p:sp>
        <p:nvSpPr>
          <p:cNvPr id="9" name="Shape 630"/>
          <p:cNvSpPr txBox="1">
            <a:spLocks/>
          </p:cNvSpPr>
          <p:nvPr/>
        </p:nvSpPr>
        <p:spPr>
          <a:xfrm>
            <a:off x="1730740" y="732800"/>
            <a:ext cx="6056900" cy="2182858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0640"/>
            <a:r>
              <a:rPr lang="nl-NL" sz="2000" dirty="0" smtClean="0"/>
              <a:t>The Nikhef Data Processing Facility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E3D88B"/>
                </a:solidFill>
              </a:rPr>
              <a:t>nic.nikhef.nl </a:t>
            </a:r>
            <a:r>
              <a:rPr lang="nl-NL" sz="2000" dirty="0" smtClean="0">
                <a:solidFill>
                  <a:srgbClr val="E3D88B"/>
                </a:solidFill>
              </a:rPr>
              <a:t>in </a:t>
            </a:r>
            <a:r>
              <a:rPr lang="nl-NL" sz="2000" dirty="0" err="1" smtClean="0">
                <a:solidFill>
                  <a:srgbClr val="E3D88B"/>
                </a:solidFill>
              </a:rPr>
              <a:t>February</a:t>
            </a:r>
            <a:r>
              <a:rPr lang="nl-NL" sz="2000" dirty="0" smtClean="0">
                <a:solidFill>
                  <a:srgbClr val="E3D88B"/>
                </a:solidFill>
              </a:rPr>
              <a:t> 1992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E3D88B"/>
                </a:solidFill>
              </a:rPr>
              <a:t>Nikhef </a:t>
            </a:r>
            <a:r>
              <a:rPr lang="nl-NL" sz="2000" b="1" dirty="0" err="1" smtClean="0">
                <a:solidFill>
                  <a:srgbClr val="E3D88B"/>
                </a:solidFill>
              </a:rPr>
              <a:t>Housing</a:t>
            </a:r>
            <a:r>
              <a:rPr lang="nl-NL" sz="2000" dirty="0" smtClean="0">
                <a:solidFill>
                  <a:srgbClr val="E3D88B"/>
                </a:solidFill>
              </a:rPr>
              <a:t> </a:t>
            </a:r>
            <a:r>
              <a:rPr lang="nl-NL" sz="2000" dirty="0" err="1" smtClean="0">
                <a:solidFill>
                  <a:srgbClr val="E3D88B"/>
                </a:solidFill>
              </a:rPr>
              <a:t>since</a:t>
            </a:r>
            <a:r>
              <a:rPr lang="nl-NL" sz="2000" dirty="0" smtClean="0">
                <a:solidFill>
                  <a:srgbClr val="E3D88B"/>
                </a:solidFill>
              </a:rPr>
              <a:t> 1996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6F2575"/>
                </a:solidFill>
              </a:rPr>
              <a:t>EU </a:t>
            </a:r>
            <a:r>
              <a:rPr lang="nl-NL" sz="2000" b="1" dirty="0" err="1" smtClean="0">
                <a:solidFill>
                  <a:srgbClr val="6F2575"/>
                </a:solidFill>
              </a:rPr>
              <a:t>DataGrid</a:t>
            </a:r>
            <a:r>
              <a:rPr lang="nl-NL" sz="2000" dirty="0" smtClean="0">
                <a:solidFill>
                  <a:srgbClr val="6F2575"/>
                </a:solidFill>
              </a:rPr>
              <a:t> in 2000 </a:t>
            </a:r>
            <a:r>
              <a:rPr lang="nl-NL" sz="2000" i="1" dirty="0" smtClean="0">
                <a:solidFill>
                  <a:srgbClr val="6F2575"/>
                </a:solidFill>
              </a:rPr>
              <a:t>(</a:t>
            </a:r>
            <a:r>
              <a:rPr lang="nl-NL" sz="2000" i="1" dirty="0" err="1" smtClean="0">
                <a:solidFill>
                  <a:srgbClr val="6F2575"/>
                </a:solidFill>
              </a:rPr>
              <a:t>jointly</a:t>
            </a:r>
            <a:r>
              <a:rPr lang="nl-NL" sz="2000" i="1" dirty="0" smtClean="0">
                <a:solidFill>
                  <a:srgbClr val="6F2575"/>
                </a:solidFill>
              </a:rPr>
              <a:t> </a:t>
            </a:r>
            <a:r>
              <a:rPr lang="nl-NL" sz="2000" i="1" dirty="0" err="1" smtClean="0">
                <a:solidFill>
                  <a:srgbClr val="6F2575"/>
                </a:solidFill>
              </a:rPr>
              <a:t>with</a:t>
            </a:r>
            <a:r>
              <a:rPr lang="nl-NL" sz="2000" i="1" dirty="0" smtClean="0">
                <a:solidFill>
                  <a:srgbClr val="6F2575"/>
                </a:solidFill>
              </a:rPr>
              <a:t> SARA)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6F2575"/>
                </a:solidFill>
              </a:rPr>
              <a:t>Worldwide LHC Computing </a:t>
            </a:r>
            <a:r>
              <a:rPr lang="nl-NL" sz="2000" dirty="0" err="1" smtClean="0">
                <a:solidFill>
                  <a:srgbClr val="6F2575"/>
                </a:solidFill>
              </a:rPr>
              <a:t>Grid</a:t>
            </a:r>
            <a:r>
              <a:rPr lang="nl-NL" sz="2000" dirty="0" smtClean="0">
                <a:solidFill>
                  <a:srgbClr val="6F2575"/>
                </a:solidFill>
              </a:rPr>
              <a:t> (WLCG) 2004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b="1" dirty="0" err="1" smtClean="0">
                <a:solidFill>
                  <a:srgbClr val="6F2575"/>
                </a:solidFill>
              </a:rPr>
              <a:t>BiGGrid</a:t>
            </a:r>
            <a:r>
              <a:rPr lang="nl-NL" sz="2000" b="1" dirty="0" smtClean="0">
                <a:solidFill>
                  <a:srgbClr val="6F2575"/>
                </a:solidFill>
              </a:rPr>
              <a:t>, </a:t>
            </a:r>
            <a:r>
              <a:rPr lang="nl-NL" sz="2000" dirty="0" smtClean="0">
                <a:solidFill>
                  <a:srgbClr val="6F2575"/>
                </a:solidFill>
              </a:rPr>
              <a:t>2008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rgbClr val="6F2575"/>
                </a:solidFill>
              </a:rPr>
              <a:t>natl</a:t>
            </a:r>
            <a:r>
              <a:rPr lang="nl-NL" sz="2000" dirty="0" smtClean="0">
                <a:solidFill>
                  <a:srgbClr val="6F2575"/>
                </a:solidFill>
              </a:rPr>
              <a:t>. e-</a:t>
            </a:r>
            <a:r>
              <a:rPr lang="nl-NL" sz="2000" dirty="0" err="1" smtClean="0">
                <a:solidFill>
                  <a:srgbClr val="6F2575"/>
                </a:solidFill>
              </a:rPr>
              <a:t>Infrastructure</a:t>
            </a:r>
            <a:r>
              <a:rPr lang="nl-NL" sz="2000" dirty="0" smtClean="0">
                <a:solidFill>
                  <a:srgbClr val="6F2575"/>
                </a:solidFill>
              </a:rPr>
              <a:t> </a:t>
            </a:r>
            <a:r>
              <a:rPr lang="nl-NL" sz="2000" dirty="0" err="1" smtClean="0">
                <a:solidFill>
                  <a:srgbClr val="6F2575"/>
                </a:solidFill>
              </a:rPr>
              <a:t>coordinated</a:t>
            </a:r>
            <a:r>
              <a:rPr lang="nl-NL" sz="2000" dirty="0" smtClean="0">
                <a:solidFill>
                  <a:srgbClr val="6F2575"/>
                </a:solidFill>
              </a:rPr>
              <a:t> </a:t>
            </a:r>
            <a:r>
              <a:rPr lang="nl-NL" sz="2000" dirty="0" err="1" smtClean="0">
                <a:solidFill>
                  <a:srgbClr val="6F2575"/>
                </a:solidFill>
              </a:rPr>
              <a:t>by</a:t>
            </a:r>
            <a:r>
              <a:rPr lang="nl-NL" sz="2000" dirty="0" smtClean="0">
                <a:solidFill>
                  <a:srgbClr val="6F2575"/>
                </a:solidFill>
              </a:rPr>
              <a:t> </a:t>
            </a:r>
            <a:r>
              <a:rPr lang="nl-NL" sz="2000" b="1" dirty="0" smtClean="0">
                <a:solidFill>
                  <a:srgbClr val="6F2575"/>
                </a:solidFill>
              </a:rPr>
              <a:t>SURF</a:t>
            </a:r>
            <a:r>
              <a:rPr lang="nl-NL" sz="2000" dirty="0" smtClean="0">
                <a:solidFill>
                  <a:srgbClr val="6F2575"/>
                </a:solidFill>
              </a:rPr>
              <a:t>: 2013</a:t>
            </a:r>
          </a:p>
        </p:txBody>
      </p:sp>
      <p:pic>
        <p:nvPicPr>
          <p:cNvPr id="10" name="Picture 2" descr="https://www.nikhef.nl/wp-content/uploads/2015/11/Gridkleur-640x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12" y="2947309"/>
            <a:ext cx="2333328" cy="16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17241" y="3126292"/>
            <a:ext cx="491046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nl-NL" sz="2000" cap="none" dirty="0" smtClean="0">
                <a:solidFill>
                  <a:srgbClr val="6F2575"/>
                </a:solidFill>
              </a:rPr>
              <a:t>Services at Nikhef </a:t>
            </a:r>
            <a:r>
              <a:rPr lang="nl-NL" sz="2000" cap="none" dirty="0" err="1" smtClean="0">
                <a:solidFill>
                  <a:srgbClr val="6F2575"/>
                </a:solidFill>
              </a:rPr>
              <a:t>and</a:t>
            </a:r>
            <a:r>
              <a:rPr lang="nl-NL" sz="2000" cap="none" dirty="0" smtClean="0">
                <a:solidFill>
                  <a:srgbClr val="6F2575"/>
                </a:solidFill>
              </a:rPr>
              <a:t> </a:t>
            </a:r>
            <a:r>
              <a:rPr lang="nl-NL" sz="2000" cap="none" dirty="0" err="1" smtClean="0">
                <a:solidFill>
                  <a:srgbClr val="6F2575"/>
                </a:solidFill>
              </a:rPr>
              <a:t>SURFsara</a:t>
            </a:r>
            <a:r>
              <a:rPr lang="nl-NL" sz="2000" cap="none" dirty="0" smtClean="0">
                <a:solidFill>
                  <a:srgbClr val="6F2575"/>
                </a:solidFill>
              </a:rPr>
              <a:t> are part of </a:t>
            </a:r>
            <a:r>
              <a:rPr lang="nl-NL" sz="2000" cap="none" dirty="0" err="1" smtClean="0">
                <a:solidFill>
                  <a:srgbClr val="6F2575"/>
                </a:solidFill>
              </a:rPr>
              <a:t>the</a:t>
            </a:r>
            <a:r>
              <a:rPr lang="nl-NL" sz="2000" cap="none" dirty="0" smtClean="0">
                <a:solidFill>
                  <a:srgbClr val="6F2575"/>
                </a:solidFill>
              </a:rPr>
              <a:t> </a:t>
            </a:r>
            <a:r>
              <a:rPr lang="nl-NL" sz="2000" b="1" cap="none" dirty="0" smtClean="0">
                <a:solidFill>
                  <a:srgbClr val="6F2575"/>
                </a:solidFill>
              </a:rPr>
              <a:t>Dutch National e-</a:t>
            </a:r>
            <a:r>
              <a:rPr lang="nl-NL" sz="2000" b="1" cap="none" dirty="0" err="1" smtClean="0">
                <a:solidFill>
                  <a:srgbClr val="6F2575"/>
                </a:solidFill>
              </a:rPr>
              <a:t>Infrastructure</a:t>
            </a:r>
            <a:r>
              <a:rPr lang="nl-NL" sz="2000" b="1" cap="none" dirty="0" smtClean="0">
                <a:solidFill>
                  <a:srgbClr val="6F2575"/>
                </a:solidFill>
              </a:rPr>
              <a:t> </a:t>
            </a:r>
            <a:r>
              <a:rPr lang="nl-NL" sz="2000" cap="none" dirty="0" err="1" smtClean="0">
                <a:solidFill>
                  <a:srgbClr val="6F2575"/>
                </a:solidFill>
              </a:rPr>
              <a:t>supporting</a:t>
            </a:r>
            <a:r>
              <a:rPr lang="nl-NL" sz="2000" cap="none" dirty="0" smtClean="0">
                <a:solidFill>
                  <a:srgbClr val="6F2575"/>
                </a:solidFill>
              </a:rPr>
              <a:t> WLCG, Virgo/LIGO, </a:t>
            </a:r>
            <a:r>
              <a:rPr lang="nl-NL" sz="2000" cap="none" dirty="0" err="1" smtClean="0">
                <a:solidFill>
                  <a:srgbClr val="6F2575"/>
                </a:solidFill>
              </a:rPr>
              <a:t>WeNMR</a:t>
            </a:r>
            <a:r>
              <a:rPr lang="nl-NL" sz="2000" cap="none" dirty="0" smtClean="0">
                <a:solidFill>
                  <a:srgbClr val="6F2575"/>
                </a:solidFill>
              </a:rPr>
              <a:t>, Project </a:t>
            </a:r>
            <a:r>
              <a:rPr lang="nl-NL" sz="2000" cap="none" dirty="0" err="1" smtClean="0">
                <a:solidFill>
                  <a:srgbClr val="6F2575"/>
                </a:solidFill>
              </a:rPr>
              <a:t>MinE</a:t>
            </a:r>
            <a:r>
              <a:rPr lang="nl-NL" sz="2000" cap="none" dirty="0" smtClean="0">
                <a:solidFill>
                  <a:srgbClr val="6F2575"/>
                </a:solidFill>
              </a:rPr>
              <a:t> (ALS), DUNE, </a:t>
            </a:r>
            <a:r>
              <a:rPr lang="nl-NL" sz="2000" cap="none" dirty="0" err="1" smtClean="0">
                <a:solidFill>
                  <a:srgbClr val="6F2575"/>
                </a:solidFill>
              </a:rPr>
              <a:t>DarkMatter</a:t>
            </a:r>
            <a:r>
              <a:rPr lang="nl-NL" sz="2000" cap="none" dirty="0" smtClean="0">
                <a:solidFill>
                  <a:srgbClr val="6F2575"/>
                </a:solidFill>
              </a:rPr>
              <a:t>, 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-6350" y="2216150"/>
            <a:ext cx="1852299" cy="2365771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488791"/>
              </p:ext>
            </p:extLst>
          </p:nvPr>
        </p:nvGraphicFramePr>
        <p:xfrm>
          <a:off x="72782" y="4097676"/>
          <a:ext cx="1533807" cy="4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CorelDRAW" r:id="rId5" imgW="10079280" imgH="2863440" progId="">
                  <p:embed/>
                </p:oleObj>
              </mc:Choice>
              <mc:Fallback>
                <p:oleObj name="CorelDRAW" r:id="rId5" imgW="10079280" imgH="2863440" progId="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2" y="4097676"/>
                        <a:ext cx="1533807" cy="435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128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Welcome to Nikhef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 truly shared national e-Infrastructure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969894" y="3372602"/>
            <a:ext cx="2192908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 Narrow" panose="020B0606020202030204" pitchFamily="34" charset="0"/>
                <a:sym typeface="Helvetica Neue"/>
              </a:rPr>
              <a:t>NDPF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 Narrow" panose="020B0606020202030204" pitchFamily="34" charset="0"/>
                <a:sym typeface="Helvetica Neue"/>
              </a:rPr>
              <a:t>voview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 Narrow" panose="020B0606020202030204" pitchFamily="34" charset="0"/>
                <a:sym typeface="Helvetica Neue"/>
              </a:rPr>
              <a:t> short 1 October 2018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rial Narrow" panose="020B0606020202030204" pitchFamily="34" charset="0"/>
              <a:sym typeface="Helvetica Neue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35538" y="774066"/>
            <a:ext cx="6635610" cy="3701270"/>
            <a:chOff x="1235538" y="774066"/>
            <a:chExt cx="6635610" cy="37012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38" y="774066"/>
              <a:ext cx="6635610" cy="37012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72194" y="2401056"/>
              <a:ext cx="1604606" cy="51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LHC ATLAS</a:t>
              </a:r>
              <a:endParaRPr kumimoji="0" lang="en-GB" sz="2000" i="1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68835" y="3606678"/>
              <a:ext cx="862416" cy="51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spc="0" normalizeH="0" baseline="0" dirty="0" err="1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LHCb</a:t>
              </a:r>
              <a:endParaRPr kumimoji="0" lang="en-GB" sz="2000" i="1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38925" y="1837913"/>
              <a:ext cx="1348126" cy="51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spc="0" normalizeH="0" baseline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LHC Alice</a:t>
              </a:r>
              <a:endParaRPr kumimoji="0" lang="en-GB" sz="2000" i="1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61271" y="1752429"/>
              <a:ext cx="1500411" cy="51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spc="0" normalizeH="0" baseline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LIGO</a:t>
              </a:r>
              <a:r>
                <a:rPr lang="en-US" sz="2000" i="1" cap="none" dirty="0">
                  <a:solidFill>
                    <a:srgbClr val="E3D88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-</a:t>
              </a:r>
              <a:r>
                <a:rPr kumimoji="0" lang="en-US" sz="2000" i="1" u="none" strike="noStrike" cap="none" spc="0" normalizeH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Virgo</a:t>
              </a:r>
              <a:endParaRPr kumimoji="0" lang="en-GB" sz="2000" i="1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6244" y="1256751"/>
              <a:ext cx="1788951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1" u="none" strike="noStrike" cap="none" spc="0" normalizeH="0" baseline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Dark</a:t>
              </a:r>
              <a:r>
                <a:rPr kumimoji="0" lang="en-US" sz="1400" i="1" u="none" strike="noStrike" cap="none" spc="0" normalizeH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matter search</a:t>
              </a:r>
              <a:endParaRPr kumimoji="0" lang="en-GB" sz="1400" i="1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4734" y="871831"/>
              <a:ext cx="3707746" cy="51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Life Sciences, </a:t>
              </a:r>
              <a:r>
                <a:rPr kumimoji="0" lang="en-US" sz="2000" b="1" i="1" u="none" strike="noStrike" cap="none" spc="0" normalizeH="0" baseline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MinE</a:t>
              </a:r>
              <a:r>
                <a:rPr kumimoji="0" lang="en-US" sz="2000" b="1" i="1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, </a:t>
              </a:r>
              <a:r>
                <a:rPr kumimoji="0" lang="en-US" sz="2000" b="1" i="1" u="none" strike="noStrike" cap="none" spc="0" normalizeH="0" baseline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WeNMR</a:t>
              </a:r>
              <a:endParaRPr kumimoji="0" lang="en-GB" sz="2000" b="1" i="1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95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Consolidating our national flagship infrastructures</a:t>
            </a:r>
            <a:br>
              <a:rPr lang="en-GB" dirty="0" smtClean="0"/>
            </a:br>
            <a:r>
              <a:rPr lang="en-GB" dirty="0" smtClean="0"/>
              <a:t>throughout the 2020’s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next generation LHC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KM3NeT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SKA Regional Centre</a:t>
            </a:r>
          </a:p>
          <a:p>
            <a:endParaRPr lang="en-GB" dirty="0"/>
          </a:p>
          <a:p>
            <a:r>
              <a:rPr lang="en-GB" dirty="0" smtClean="0"/>
              <a:t>proposed size 28 M€ for 2021-2025</a:t>
            </a:r>
            <a:br>
              <a:rPr lang="en-GB" dirty="0" smtClean="0"/>
            </a:br>
            <a:r>
              <a:rPr lang="en-GB" i="1" dirty="0" smtClean="0"/>
              <a:t>a multi-community infrastructure </a:t>
            </a:r>
            <a:br>
              <a:rPr lang="en-GB" i="1" dirty="0" smtClean="0"/>
            </a:br>
            <a:r>
              <a:rPr lang="en-GB" i="1" dirty="0" smtClean="0"/>
              <a:t>for multi-messenger science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Fundamental Sciences e-Infra NL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4931">
            <a:off x="6314319" y="900018"/>
            <a:ext cx="2486543" cy="3521141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456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b="-1139"/>
          <a:stretch/>
        </p:blipFill>
        <p:spPr bwMode="auto">
          <a:xfrm>
            <a:off x="-12274" y="0"/>
            <a:ext cx="9156274" cy="521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14971" y="4012407"/>
            <a:ext cx="5574082" cy="79071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2250" dirty="0" smtClean="0"/>
              <a:t>Joining engineering &amp; computing at Nikhef</a:t>
            </a:r>
            <a:br>
              <a:rPr lang="en-US" sz="2250" dirty="0" smtClean="0"/>
            </a:br>
            <a:r>
              <a:rPr lang="en-US" sz="2250" i="1" dirty="0" smtClean="0"/>
              <a:t>(but </a:t>
            </a:r>
            <a:r>
              <a:rPr lang="en-US" sz="2250" i="1" dirty="0"/>
              <a:t>not </a:t>
            </a:r>
            <a:r>
              <a:rPr lang="en-US" sz="2250" i="1" dirty="0" smtClean="0"/>
              <a:t>quite a </a:t>
            </a:r>
            <a:r>
              <a:rPr lang="en-US" sz="2250" i="1" dirty="0"/>
              <a:t>solution to </a:t>
            </a:r>
            <a:r>
              <a:rPr lang="en-US" sz="2250" i="1" dirty="0" smtClean="0"/>
              <a:t>our </a:t>
            </a:r>
            <a:r>
              <a:rPr lang="en-US" sz="2250" i="1" dirty="0" smtClean="0"/>
              <a:t>challenges</a:t>
            </a:r>
            <a:r>
              <a:rPr lang="en-US" sz="2250" i="1" dirty="0" smtClean="0">
                <a:sym typeface="Wingdings" panose="05000000000000000000" pitchFamily="2" charset="2"/>
              </a:rPr>
              <a:t>)</a:t>
            </a:r>
            <a:endParaRPr lang="en-US" sz="225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723360" y="4883627"/>
            <a:ext cx="5565693" cy="25391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Collaboration of </a:t>
            </a:r>
            <a:r>
              <a:rPr lang="en-US" sz="105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Intel</a:t>
            </a:r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105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and </a:t>
            </a:r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Nikhef PDP &amp; MT (Krista de </a:t>
            </a:r>
            <a:r>
              <a:rPr lang="en-US" sz="105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Roo</a:t>
            </a:r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) </a:t>
            </a:r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“CO2 Inside” </a:t>
            </a:r>
            <a:endParaRPr lang="en-US" sz="1050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87" y="117569"/>
            <a:ext cx="409064" cy="1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8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/>
          <p:cNvSpPr/>
          <p:nvPr/>
        </p:nvSpPr>
        <p:spPr>
          <a:xfrm>
            <a:off x="0" y="993491"/>
            <a:ext cx="9144000" cy="188304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pic>
        <p:nvPicPr>
          <p:cNvPr id="14" name="1112301_01.png" descr="1112301_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826" y="1025998"/>
            <a:ext cx="2281652" cy="1853843"/>
          </a:xfrm>
          <a:prstGeom prst="rect">
            <a:avLst/>
          </a:prstGeom>
          <a:ln w="12700"/>
        </p:spPr>
      </p:pic>
      <p:pic>
        <p:nvPicPr>
          <p:cNvPr id="15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3082" y="1027050"/>
            <a:ext cx="2848872" cy="1851767"/>
          </a:xfrm>
          <a:prstGeom prst="rect">
            <a:avLst/>
          </a:prstGeom>
          <a:ln w="12700"/>
        </p:spPr>
      </p:pic>
      <p:pic>
        <p:nvPicPr>
          <p:cNvPr id="16" name="image29.png" descr="image29.png"/>
          <p:cNvPicPr>
            <a:picLocks noChangeAspect="1"/>
          </p:cNvPicPr>
          <p:nvPr/>
        </p:nvPicPr>
        <p:blipFill>
          <a:blip r:embed="rId4">
            <a:extLst/>
          </a:blip>
          <a:srcRect l="15302" t="39567" r="6973" b="12286"/>
          <a:stretch>
            <a:fillRect/>
          </a:stretch>
        </p:blipFill>
        <p:spPr>
          <a:xfrm rot="21540000">
            <a:off x="5815906" y="2583390"/>
            <a:ext cx="2901587" cy="2204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83.png" descr="image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0000">
            <a:off x="5732579" y="814164"/>
            <a:ext cx="3068244" cy="22024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889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Nikhef – subatomic physics, at every scale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half" idx="13"/>
          </p:nvPr>
        </p:nvSpPr>
        <p:spPr>
          <a:xfrm>
            <a:off x="238125" y="2909047"/>
            <a:ext cx="5272989" cy="1576456"/>
          </a:xfrm>
        </p:spPr>
        <p:txBody>
          <a:bodyPr/>
          <a:lstStyle/>
          <a:p>
            <a:r>
              <a:rPr lang="en-GB" b="1" dirty="0" smtClean="0"/>
              <a:t>study </a:t>
            </a:r>
            <a:r>
              <a:rPr lang="en-GB" b="1" dirty="0"/>
              <a:t>the interaction and structure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of </a:t>
            </a:r>
            <a:r>
              <a:rPr lang="en-GB" b="1" dirty="0"/>
              <a:t>all </a:t>
            </a:r>
            <a:r>
              <a:rPr lang="en-GB" b="1" dirty="0" smtClean="0"/>
              <a:t>elementary </a:t>
            </a:r>
            <a:r>
              <a:rPr lang="en-GB" b="1" dirty="0"/>
              <a:t>particles and </a:t>
            </a:r>
            <a:r>
              <a:rPr lang="en-GB" b="1" dirty="0" smtClean="0"/>
              <a:t>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collider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6F2575"/>
                </a:solidFill>
              </a:rPr>
              <a:t>astro</a:t>
            </a:r>
            <a:r>
              <a:rPr lang="en-GB" dirty="0" smtClean="0">
                <a:solidFill>
                  <a:srgbClr val="6F2575"/>
                </a:solidFill>
              </a:rPr>
              <a:t>-particle physics</a:t>
            </a:r>
          </a:p>
          <a:p>
            <a:r>
              <a:rPr lang="en-GB" i="1" dirty="0" smtClean="0">
                <a:solidFill>
                  <a:srgbClr val="6F2575"/>
                </a:solidFill>
              </a:rPr>
              <a:t>plus knowledge and technology transfer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1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national science programme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3"/>
          </p:nvPr>
        </p:nvSpPr>
        <p:spPr>
          <a:xfrm>
            <a:off x="238125" y="775328"/>
            <a:ext cx="4899025" cy="3565501"/>
          </a:xfrm>
        </p:spPr>
        <p:txBody>
          <a:bodyPr/>
          <a:lstStyle/>
          <a:p>
            <a:r>
              <a:rPr lang="en-GB" dirty="0" smtClean="0"/>
              <a:t>An NWO </a:t>
            </a:r>
            <a:r>
              <a:rPr lang="en-GB" dirty="0"/>
              <a:t>institute </a:t>
            </a:r>
            <a:r>
              <a:rPr lang="en-GB" dirty="0" smtClean="0"/>
              <a:t>with university </a:t>
            </a:r>
            <a:r>
              <a:rPr lang="en-GB" dirty="0"/>
              <a:t>partners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/>
              <a:t>University partners in key </a:t>
            </a:r>
            <a:r>
              <a:rPr lang="en-GB" dirty="0" smtClean="0"/>
              <a:t>positions</a:t>
            </a:r>
          </a:p>
          <a:p>
            <a:pPr lvl="2"/>
            <a:r>
              <a:rPr lang="en-GB" dirty="0" smtClean="0"/>
              <a:t>		Leaders of the scientific programs</a:t>
            </a:r>
          </a:p>
          <a:p>
            <a:pPr lvl="2"/>
            <a:r>
              <a:rPr lang="en-GB" dirty="0" smtClean="0"/>
              <a:t>		Comply with </a:t>
            </a:r>
            <a:r>
              <a:rPr lang="en-GB" dirty="0"/>
              <a:t>the Nikhef National strategy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/>
              <a:t>Added value Nikhef institute infrastructure</a:t>
            </a:r>
          </a:p>
          <a:p>
            <a:pPr lvl="2"/>
            <a:r>
              <a:rPr lang="en-GB" dirty="0" smtClean="0"/>
              <a:t>		Technical </a:t>
            </a:r>
            <a:r>
              <a:rPr lang="en-GB" dirty="0"/>
              <a:t>competence and support</a:t>
            </a:r>
          </a:p>
          <a:p>
            <a:pPr lvl="2"/>
            <a:r>
              <a:rPr lang="en-GB" dirty="0" smtClean="0"/>
              <a:t>		Large </a:t>
            </a:r>
            <a:r>
              <a:rPr lang="en-GB" dirty="0"/>
              <a:t>computing infrastructure</a:t>
            </a:r>
          </a:p>
          <a:p>
            <a:pPr lvl="2"/>
            <a:r>
              <a:rPr lang="en-GB" dirty="0" smtClean="0"/>
              <a:t>		Long </a:t>
            </a:r>
            <a:r>
              <a:rPr lang="en-GB" dirty="0"/>
              <a:t>term strategy &amp; commitment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Gain focus </a:t>
            </a:r>
            <a:r>
              <a:rPr lang="en-GB" dirty="0"/>
              <a:t>and </a:t>
            </a:r>
            <a:r>
              <a:rPr lang="en-GB" dirty="0" smtClean="0"/>
              <a:t>achieve mass </a:t>
            </a:r>
            <a:br>
              <a:rPr lang="en-GB" dirty="0" smtClean="0"/>
            </a:br>
            <a:r>
              <a:rPr lang="en-GB" dirty="0" smtClean="0"/>
              <a:t>in world-leading </a:t>
            </a:r>
            <a:r>
              <a:rPr lang="en-GB" dirty="0" err="1" smtClean="0"/>
              <a:t>expertiments</a:t>
            </a:r>
            <a:endParaRPr lang="en-GB" dirty="0"/>
          </a:p>
          <a:p>
            <a:endParaRPr lang="en-GB" dirty="0"/>
          </a:p>
        </p:txBody>
      </p:sp>
      <p:pic>
        <p:nvPicPr>
          <p:cNvPr id="12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2757" y="-6940"/>
            <a:ext cx="3731063" cy="4614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epeer"/>
          <p:cNvGrpSpPr/>
          <p:nvPr/>
        </p:nvGrpSpPr>
        <p:grpSpPr>
          <a:xfrm>
            <a:off x="440649" y="3835522"/>
            <a:ext cx="3731773" cy="638553"/>
            <a:chOff x="0" y="0"/>
            <a:chExt cx="10857501" cy="1857854"/>
          </a:xfrm>
        </p:grpSpPr>
        <p:pic>
          <p:nvPicPr>
            <p:cNvPr id="14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77173"/>
            <a:stretch>
              <a:fillRect/>
            </a:stretch>
          </p:blipFill>
          <p:spPr>
            <a:xfrm>
              <a:off x="0" y="0"/>
              <a:ext cx="2494372" cy="185785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5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740"/>
            <a:stretch>
              <a:fillRect/>
            </a:stretch>
          </p:blipFill>
          <p:spPr>
            <a:xfrm>
              <a:off x="2460991" y="0"/>
              <a:ext cx="6584489" cy="185771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6" name="Rechthoek"/>
            <p:cNvSpPr/>
            <p:nvPr/>
          </p:nvSpPr>
          <p:spPr>
            <a:xfrm>
              <a:off x="8886459" y="0"/>
              <a:ext cx="1971043" cy="18577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7" name="Afbeelding" descr="Afbeeldi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87" t="15230" r="83881" b="20053"/>
            <a:stretch>
              <a:fillRect/>
            </a:stretch>
          </p:blipFill>
          <p:spPr>
            <a:xfrm>
              <a:off x="9313359" y="235426"/>
              <a:ext cx="1117326" cy="1335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8" name="Tabel"/>
          <p:cNvGraphicFramePr/>
          <p:nvPr>
            <p:extLst>
              <p:ext uri="{D42A27DB-BD31-4B8C-83A1-F6EECF244321}">
                <p14:modId xmlns:p14="http://schemas.microsoft.com/office/powerpoint/2010/main" val="3165113015"/>
              </p:ext>
            </p:extLst>
          </p:nvPr>
        </p:nvGraphicFramePr>
        <p:xfrm>
          <a:off x="4538096" y="2965874"/>
          <a:ext cx="2042376" cy="1574800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167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b="0" cap="none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Per</a:t>
                      </a:r>
                      <a:r>
                        <a:rPr lang="en-US" sz="1400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</a:t>
                      </a:r>
                      <a:r>
                        <a:rPr sz="1400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ament</a:t>
                      </a:r>
                      <a:r>
                        <a:rPr sz="140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Staff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cap="none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81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b="0" cap="none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PhD students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cap="none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97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b="0" cap="none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Postdocs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cap="none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b="0" cap="none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Technical/engineer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cap="none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71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b="0" cap="none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Support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 cap="none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38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533" y="3993804"/>
            <a:ext cx="3178411" cy="11496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half" idx="16"/>
          </p:nvPr>
        </p:nvSpPr>
        <p:spPr/>
      </p:sp>
      <p:pic>
        <p:nvPicPr>
          <p:cNvPr id="10" name="ZdenkoWithMux_repaired.jpg" descr="ZdenkoWithMux_repaired.jpg"/>
          <p:cNvPicPr>
            <a:picLocks/>
          </p:cNvPicPr>
          <p:nvPr/>
        </p:nvPicPr>
        <p:blipFill>
          <a:blip r:embed="rId3">
            <a:extLst/>
          </a:blip>
          <a:srcRect l="28663" t="23170" r="2816" b="8309"/>
          <a:stretch>
            <a:fillRect/>
          </a:stretch>
        </p:blipFill>
        <p:spPr>
          <a:xfrm>
            <a:off x="3644164" y="-12058"/>
            <a:ext cx="5503564" cy="400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nikhef-02-s-k.jpg" descr="nikhef-02-s-k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971" y="-12058"/>
            <a:ext cx="4500912" cy="3000608"/>
          </a:xfrm>
          <a:prstGeom prst="rect">
            <a:avLst/>
          </a:prstGeom>
          <a:ln w="12700"/>
        </p:spPr>
      </p:pic>
      <p:pic>
        <p:nvPicPr>
          <p:cNvPr id="11" name="image11.jpg" descr="image11.jpg"/>
          <p:cNvPicPr>
            <a:picLocks noChangeAspect="1"/>
          </p:cNvPicPr>
          <p:nvPr/>
        </p:nvPicPr>
        <p:blipFill>
          <a:blip r:embed="rId5">
            <a:extLst/>
          </a:blip>
          <a:srcRect l="21224" r="21224"/>
          <a:stretch>
            <a:fillRect/>
          </a:stretch>
        </p:blipFill>
        <p:spPr>
          <a:xfrm>
            <a:off x="6308521" y="-12058"/>
            <a:ext cx="2839207" cy="3302109"/>
          </a:xfrm>
          <a:prstGeom prst="rect">
            <a:avLst/>
          </a:prstGeom>
          <a:ln w="12700"/>
        </p:spPr>
      </p:pic>
      <p:pic>
        <p:nvPicPr>
          <p:cNvPr id="9" name="image59.jpg" descr="image5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2609674"/>
            <a:ext cx="3783652" cy="25338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dutch involvement at cern"/>
          <p:cNvSpPr txBox="1"/>
          <p:nvPr/>
        </p:nvSpPr>
        <p:spPr>
          <a:xfrm>
            <a:off x="77593" y="1882152"/>
            <a:ext cx="2212601" cy="634545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lang="en-US" sz="2000" dirty="0" err="1" smtClean="0"/>
              <a:t>Accellerator</a:t>
            </a:r>
            <a:r>
              <a:rPr lang="en-US" sz="2000" dirty="0" smtClean="0"/>
              <a:t> physics @CERN</a:t>
            </a:r>
            <a:endParaRPr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390" y="3222694"/>
            <a:ext cx="2524338" cy="1920806"/>
          </a:xfrm>
          <a:prstGeom prst="rect">
            <a:avLst/>
          </a:prstGeom>
        </p:spPr>
      </p:pic>
      <p:sp>
        <p:nvSpPr>
          <p:cNvPr id="14" name="dutch involvement at cern"/>
          <p:cNvSpPr txBox="1"/>
          <p:nvPr/>
        </p:nvSpPr>
        <p:spPr>
          <a:xfrm>
            <a:off x="5805183" y="4831010"/>
            <a:ext cx="3045018" cy="226606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lang="en-US" sz="1600" dirty="0" smtClean="0"/>
              <a:t>… OR DECELLERATION @RUG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14963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 smtClean="0"/>
              <a:t>Astroparticle</a:t>
            </a:r>
            <a:r>
              <a:rPr lang="en-GB" dirty="0" smtClean="0"/>
              <a:t> portfolio at Nikhef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4426" y="901703"/>
            <a:ext cx="8757076" cy="3956046"/>
            <a:chOff x="-79995" y="2102714"/>
            <a:chExt cx="23543859" cy="10636039"/>
          </a:xfrm>
        </p:grpSpPr>
        <p:pic>
          <p:nvPicPr>
            <p:cNvPr id="20" name="Xe1T_GS.jpg" descr="Xe1T_G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470" b="34934"/>
            <a:stretch>
              <a:fillRect/>
            </a:stretch>
          </p:blipFill>
          <p:spPr>
            <a:xfrm>
              <a:off x="17113420" y="2102714"/>
              <a:ext cx="6225552" cy="62562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cover_picture_AERA.jpg" descr="cover_picture_AERA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18411"/>
            <a:stretch>
              <a:fillRect/>
            </a:stretch>
          </p:blipFill>
          <p:spPr>
            <a:xfrm>
              <a:off x="6744959" y="2136410"/>
              <a:ext cx="10134321" cy="62013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Afbeelding" descr="Afbeeldi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4590"/>
            <a:stretch>
              <a:fillRect/>
            </a:stretch>
          </p:blipFill>
          <p:spPr>
            <a:xfrm>
              <a:off x="11503651" y="8552474"/>
              <a:ext cx="11960213" cy="4186279"/>
            </a:xfrm>
            <a:prstGeom prst="rect">
              <a:avLst/>
            </a:prstGeom>
            <a:ln w="12700"/>
          </p:spPr>
        </p:pic>
        <p:sp>
          <p:nvSpPr>
            <p:cNvPr id="23" name="Pierre Auger - cosmic rays"/>
            <p:cNvSpPr txBox="1"/>
            <p:nvPr/>
          </p:nvSpPr>
          <p:spPr>
            <a:xfrm>
              <a:off x="11117060" y="2117090"/>
              <a:ext cx="5645783" cy="910220"/>
            </a:xfrm>
            <a:prstGeom prst="rect">
              <a:avLst/>
            </a:prstGeom>
            <a:solidFill>
              <a:srgbClr val="E3D88B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defTabSz="457200">
                <a:defRPr sz="3600" b="1" i="1" cap="none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Pierre Auger - cosmic rays</a:t>
              </a:r>
            </a:p>
          </p:txBody>
        </p:sp>
        <p:sp>
          <p:nvSpPr>
            <p:cNvPr id="24" name="Xenon1T - Dark Matter"/>
            <p:cNvSpPr txBox="1"/>
            <p:nvPr/>
          </p:nvSpPr>
          <p:spPr>
            <a:xfrm>
              <a:off x="17371300" y="2117090"/>
              <a:ext cx="4801069" cy="910220"/>
            </a:xfrm>
            <a:prstGeom prst="rect">
              <a:avLst/>
            </a:prstGeom>
            <a:solidFill>
              <a:srgbClr val="E3D88B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defTabSz="457200">
                <a:defRPr sz="3600" b="1" i="1" cap="none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Xenon1T - Dark Matter</a:t>
              </a:r>
            </a:p>
          </p:txBody>
        </p:sp>
        <p:sp>
          <p:nvSpPr>
            <p:cNvPr id="25" name="Adv VIRGO - Gravitational Waves"/>
            <p:cNvSpPr txBox="1"/>
            <p:nvPr/>
          </p:nvSpPr>
          <p:spPr>
            <a:xfrm>
              <a:off x="11785297" y="8588727"/>
              <a:ext cx="6968879" cy="910220"/>
            </a:xfrm>
            <a:prstGeom prst="rect">
              <a:avLst/>
            </a:prstGeom>
            <a:solidFill>
              <a:srgbClr val="E3D88B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defTabSz="457200">
                <a:defRPr sz="3600" b="1" i="1" cap="none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Adv VIRGO - Gravitational Waves</a:t>
              </a:r>
            </a:p>
          </p:txBody>
        </p:sp>
        <p:grpSp>
          <p:nvGrpSpPr>
            <p:cNvPr id="26" name="Afbeelding"/>
            <p:cNvGrpSpPr/>
            <p:nvPr/>
          </p:nvGrpSpPr>
          <p:grpSpPr>
            <a:xfrm rot="120000">
              <a:off x="-79995" y="2548666"/>
              <a:ext cx="5691156" cy="6316083"/>
              <a:chOff x="0" y="0"/>
              <a:chExt cx="5691154" cy="6316081"/>
            </a:xfrm>
          </p:grpSpPr>
          <p:pic>
            <p:nvPicPr>
              <p:cNvPr id="29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15900" y="139700"/>
                <a:ext cx="5259355" cy="575728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0" name="Afbeelding" descr="Afbeelding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691155" cy="6316082"/>
              </a:xfrm>
              <a:prstGeom prst="rect">
                <a:avLst/>
              </a:prstGeom>
              <a:effectLst/>
            </p:spPr>
          </p:pic>
        </p:grpSp>
        <p:pic>
          <p:nvPicPr>
            <p:cNvPr id="27" name="Afbeelding" descr="Afbeeldi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380" t="3856" r="7183" b="4050"/>
            <a:stretch>
              <a:fillRect/>
            </a:stretch>
          </p:blipFill>
          <p:spPr>
            <a:xfrm>
              <a:off x="3934828" y="6172323"/>
              <a:ext cx="7126080" cy="62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85" extrusionOk="0">
                  <a:moveTo>
                    <a:pt x="19015" y="0"/>
                  </a:moveTo>
                  <a:cubicBezTo>
                    <a:pt x="18992" y="2"/>
                    <a:pt x="18385" y="783"/>
                    <a:pt x="17665" y="1737"/>
                  </a:cubicBezTo>
                  <a:cubicBezTo>
                    <a:pt x="16416" y="3392"/>
                    <a:pt x="16353" y="3470"/>
                    <a:pt x="16281" y="3410"/>
                  </a:cubicBezTo>
                  <a:cubicBezTo>
                    <a:pt x="15887" y="3078"/>
                    <a:pt x="14946" y="2445"/>
                    <a:pt x="14848" y="2445"/>
                  </a:cubicBezTo>
                  <a:cubicBezTo>
                    <a:pt x="14748" y="2445"/>
                    <a:pt x="14539" y="2332"/>
                    <a:pt x="14539" y="2278"/>
                  </a:cubicBezTo>
                  <a:cubicBezTo>
                    <a:pt x="14539" y="2240"/>
                    <a:pt x="14052" y="2001"/>
                    <a:pt x="13623" y="1828"/>
                  </a:cubicBezTo>
                  <a:cubicBezTo>
                    <a:pt x="12691" y="1454"/>
                    <a:pt x="11304" y="1125"/>
                    <a:pt x="11237" y="1263"/>
                  </a:cubicBezTo>
                  <a:cubicBezTo>
                    <a:pt x="11187" y="1367"/>
                    <a:pt x="10904" y="1348"/>
                    <a:pt x="10776" y="1232"/>
                  </a:cubicBezTo>
                  <a:cubicBezTo>
                    <a:pt x="10681" y="1147"/>
                    <a:pt x="10618" y="1135"/>
                    <a:pt x="10181" y="1121"/>
                  </a:cubicBezTo>
                  <a:cubicBezTo>
                    <a:pt x="9370" y="1094"/>
                    <a:pt x="7958" y="1266"/>
                    <a:pt x="7546" y="1442"/>
                  </a:cubicBezTo>
                  <a:cubicBezTo>
                    <a:pt x="7456" y="1480"/>
                    <a:pt x="7345" y="1511"/>
                    <a:pt x="7297" y="1511"/>
                  </a:cubicBezTo>
                  <a:cubicBezTo>
                    <a:pt x="7242" y="1511"/>
                    <a:pt x="7217" y="1532"/>
                    <a:pt x="7228" y="1566"/>
                  </a:cubicBezTo>
                  <a:cubicBezTo>
                    <a:pt x="7256" y="1648"/>
                    <a:pt x="7162" y="1694"/>
                    <a:pt x="7114" y="1623"/>
                  </a:cubicBezTo>
                  <a:cubicBezTo>
                    <a:pt x="7092" y="1589"/>
                    <a:pt x="7040" y="1569"/>
                    <a:pt x="6999" y="1579"/>
                  </a:cubicBezTo>
                  <a:cubicBezTo>
                    <a:pt x="6848" y="1613"/>
                    <a:pt x="6027" y="1932"/>
                    <a:pt x="5952" y="1986"/>
                  </a:cubicBezTo>
                  <a:cubicBezTo>
                    <a:pt x="5910" y="2016"/>
                    <a:pt x="5805" y="2066"/>
                    <a:pt x="5719" y="2095"/>
                  </a:cubicBezTo>
                  <a:cubicBezTo>
                    <a:pt x="5377" y="2208"/>
                    <a:pt x="4605" y="2685"/>
                    <a:pt x="3911" y="3212"/>
                  </a:cubicBezTo>
                  <a:cubicBezTo>
                    <a:pt x="3294" y="3681"/>
                    <a:pt x="2408" y="4568"/>
                    <a:pt x="2296" y="4831"/>
                  </a:cubicBezTo>
                  <a:cubicBezTo>
                    <a:pt x="2268" y="4895"/>
                    <a:pt x="2214" y="4969"/>
                    <a:pt x="2174" y="4995"/>
                  </a:cubicBezTo>
                  <a:cubicBezTo>
                    <a:pt x="2026" y="5092"/>
                    <a:pt x="1742" y="5497"/>
                    <a:pt x="1341" y="6180"/>
                  </a:cubicBezTo>
                  <a:cubicBezTo>
                    <a:pt x="743" y="7198"/>
                    <a:pt x="302" y="8504"/>
                    <a:pt x="69" y="9935"/>
                  </a:cubicBezTo>
                  <a:cubicBezTo>
                    <a:pt x="29" y="10184"/>
                    <a:pt x="5" y="10747"/>
                    <a:pt x="1" y="11304"/>
                  </a:cubicBezTo>
                  <a:cubicBezTo>
                    <a:pt x="-3" y="11861"/>
                    <a:pt x="13" y="12413"/>
                    <a:pt x="50" y="12639"/>
                  </a:cubicBezTo>
                  <a:cubicBezTo>
                    <a:pt x="215" y="13650"/>
                    <a:pt x="283" y="13941"/>
                    <a:pt x="533" y="14694"/>
                  </a:cubicBezTo>
                  <a:cubicBezTo>
                    <a:pt x="1685" y="18172"/>
                    <a:pt x="4598" y="20743"/>
                    <a:pt x="8152" y="21420"/>
                  </a:cubicBezTo>
                  <a:cubicBezTo>
                    <a:pt x="8416" y="21470"/>
                    <a:pt x="8804" y="21527"/>
                    <a:pt x="9013" y="21545"/>
                  </a:cubicBezTo>
                  <a:cubicBezTo>
                    <a:pt x="9298" y="21570"/>
                    <a:pt x="9582" y="21583"/>
                    <a:pt x="9864" y="21585"/>
                  </a:cubicBezTo>
                  <a:cubicBezTo>
                    <a:pt x="11837" y="21599"/>
                    <a:pt x="13725" y="21049"/>
                    <a:pt x="15356" y="19976"/>
                  </a:cubicBezTo>
                  <a:cubicBezTo>
                    <a:pt x="16823" y="19012"/>
                    <a:pt x="17986" y="17720"/>
                    <a:pt x="18813" y="16138"/>
                  </a:cubicBezTo>
                  <a:cubicBezTo>
                    <a:pt x="18965" y="15846"/>
                    <a:pt x="19292" y="15100"/>
                    <a:pt x="19292" y="15044"/>
                  </a:cubicBezTo>
                  <a:cubicBezTo>
                    <a:pt x="19292" y="15032"/>
                    <a:pt x="19326" y="14940"/>
                    <a:pt x="19366" y="14840"/>
                  </a:cubicBezTo>
                  <a:cubicBezTo>
                    <a:pt x="19549" y="14386"/>
                    <a:pt x="19777" y="13436"/>
                    <a:pt x="19881" y="12704"/>
                  </a:cubicBezTo>
                  <a:cubicBezTo>
                    <a:pt x="19971" y="12069"/>
                    <a:pt x="19968" y="10533"/>
                    <a:pt x="19876" y="9935"/>
                  </a:cubicBezTo>
                  <a:cubicBezTo>
                    <a:pt x="19770" y="9247"/>
                    <a:pt x="19575" y="8431"/>
                    <a:pt x="19402" y="7950"/>
                  </a:cubicBezTo>
                  <a:cubicBezTo>
                    <a:pt x="19383" y="7897"/>
                    <a:pt x="19352" y="7810"/>
                    <a:pt x="19332" y="7757"/>
                  </a:cubicBezTo>
                  <a:cubicBezTo>
                    <a:pt x="19110" y="7149"/>
                    <a:pt x="18654" y="6196"/>
                    <a:pt x="18609" y="6247"/>
                  </a:cubicBezTo>
                  <a:cubicBezTo>
                    <a:pt x="18574" y="6288"/>
                    <a:pt x="18279" y="5809"/>
                    <a:pt x="18300" y="5745"/>
                  </a:cubicBezTo>
                  <a:cubicBezTo>
                    <a:pt x="18330" y="5653"/>
                    <a:pt x="18026" y="5270"/>
                    <a:pt x="17945" y="5300"/>
                  </a:cubicBezTo>
                  <a:cubicBezTo>
                    <a:pt x="17905" y="5314"/>
                    <a:pt x="17834" y="5281"/>
                    <a:pt x="17766" y="5215"/>
                  </a:cubicBezTo>
                  <a:lnTo>
                    <a:pt x="17654" y="5106"/>
                  </a:lnTo>
                  <a:lnTo>
                    <a:pt x="17630" y="5203"/>
                  </a:lnTo>
                  <a:cubicBezTo>
                    <a:pt x="17608" y="5296"/>
                    <a:pt x="17603" y="5295"/>
                    <a:pt x="17495" y="5149"/>
                  </a:cubicBezTo>
                  <a:cubicBezTo>
                    <a:pt x="17382" y="4996"/>
                    <a:pt x="17363" y="4856"/>
                    <a:pt x="17461" y="4887"/>
                  </a:cubicBezTo>
                  <a:cubicBezTo>
                    <a:pt x="17490" y="4897"/>
                    <a:pt x="17548" y="4906"/>
                    <a:pt x="17589" y="4909"/>
                  </a:cubicBezTo>
                  <a:cubicBezTo>
                    <a:pt x="17630" y="4912"/>
                    <a:pt x="17706" y="4941"/>
                    <a:pt x="17758" y="4973"/>
                  </a:cubicBezTo>
                  <a:cubicBezTo>
                    <a:pt x="17920" y="5072"/>
                    <a:pt x="17192" y="4249"/>
                    <a:pt x="16878" y="3979"/>
                  </a:cubicBezTo>
                  <a:cubicBezTo>
                    <a:pt x="16714" y="3838"/>
                    <a:pt x="16584" y="3710"/>
                    <a:pt x="16591" y="3695"/>
                  </a:cubicBezTo>
                  <a:cubicBezTo>
                    <a:pt x="16598" y="3680"/>
                    <a:pt x="16740" y="3486"/>
                    <a:pt x="16909" y="3263"/>
                  </a:cubicBezTo>
                  <a:cubicBezTo>
                    <a:pt x="17077" y="3041"/>
                    <a:pt x="17234" y="2829"/>
                    <a:pt x="17257" y="2793"/>
                  </a:cubicBezTo>
                  <a:cubicBezTo>
                    <a:pt x="17295" y="2735"/>
                    <a:pt x="17326" y="2746"/>
                    <a:pt x="17502" y="2880"/>
                  </a:cubicBezTo>
                  <a:cubicBezTo>
                    <a:pt x="17853" y="3147"/>
                    <a:pt x="18081" y="3451"/>
                    <a:pt x="18825" y="4633"/>
                  </a:cubicBezTo>
                  <a:cubicBezTo>
                    <a:pt x="19123" y="5108"/>
                    <a:pt x="19408" y="5442"/>
                    <a:pt x="19704" y="5662"/>
                  </a:cubicBezTo>
                  <a:lnTo>
                    <a:pt x="19947" y="5843"/>
                  </a:lnTo>
                  <a:lnTo>
                    <a:pt x="20220" y="5512"/>
                  </a:lnTo>
                  <a:lnTo>
                    <a:pt x="20493" y="5182"/>
                  </a:lnTo>
                  <a:lnTo>
                    <a:pt x="20345" y="5051"/>
                  </a:lnTo>
                  <a:lnTo>
                    <a:pt x="20196" y="4922"/>
                  </a:lnTo>
                  <a:lnTo>
                    <a:pt x="20406" y="4624"/>
                  </a:lnTo>
                  <a:cubicBezTo>
                    <a:pt x="20671" y="4247"/>
                    <a:pt x="20749" y="4208"/>
                    <a:pt x="20927" y="4364"/>
                  </a:cubicBezTo>
                  <a:lnTo>
                    <a:pt x="21061" y="4480"/>
                  </a:lnTo>
                  <a:lnTo>
                    <a:pt x="21174" y="4331"/>
                  </a:lnTo>
                  <a:cubicBezTo>
                    <a:pt x="21236" y="4249"/>
                    <a:pt x="21357" y="4096"/>
                    <a:pt x="21442" y="3988"/>
                  </a:cubicBezTo>
                  <a:lnTo>
                    <a:pt x="21597" y="3790"/>
                  </a:lnTo>
                  <a:lnTo>
                    <a:pt x="21411" y="3644"/>
                  </a:lnTo>
                  <a:cubicBezTo>
                    <a:pt x="21090" y="3391"/>
                    <a:pt x="20671" y="2877"/>
                    <a:pt x="20264" y="2234"/>
                  </a:cubicBezTo>
                  <a:cubicBezTo>
                    <a:pt x="19827" y="1544"/>
                    <a:pt x="19492" y="1113"/>
                    <a:pt x="19171" y="828"/>
                  </a:cubicBezTo>
                  <a:cubicBezTo>
                    <a:pt x="19053" y="723"/>
                    <a:pt x="18956" y="619"/>
                    <a:pt x="18956" y="596"/>
                  </a:cubicBezTo>
                  <a:cubicBezTo>
                    <a:pt x="18956" y="574"/>
                    <a:pt x="19017" y="478"/>
                    <a:pt x="19092" y="383"/>
                  </a:cubicBezTo>
                  <a:lnTo>
                    <a:pt x="19229" y="210"/>
                  </a:lnTo>
                  <a:lnTo>
                    <a:pt x="19141" y="104"/>
                  </a:lnTo>
                  <a:cubicBezTo>
                    <a:pt x="19093" y="46"/>
                    <a:pt x="19037" y="-1"/>
                    <a:pt x="19015" y="0"/>
                  </a:cubicBezTo>
                  <a:close/>
                </a:path>
              </a:pathLst>
            </a:custGeom>
            <a:ln w="12700"/>
          </p:spPr>
        </p:pic>
        <p:sp>
          <p:nvSpPr>
            <p:cNvPr id="28" name="KM3NeT - neutrino detection"/>
            <p:cNvSpPr txBox="1"/>
            <p:nvPr/>
          </p:nvSpPr>
          <p:spPr>
            <a:xfrm>
              <a:off x="4111730" y="11104336"/>
              <a:ext cx="6050899" cy="910220"/>
            </a:xfrm>
            <a:prstGeom prst="rect">
              <a:avLst/>
            </a:prstGeom>
            <a:solidFill>
              <a:srgbClr val="E3D88B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defTabSz="457200">
                <a:defRPr sz="3600" b="1" i="1" cap="none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KM3NeT - neutrino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06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0" y="1"/>
            <a:ext cx="9143999" cy="5143500"/>
            <a:chOff x="-106577" y="-2925077"/>
            <a:chExt cx="24597154" cy="17311496"/>
          </a:xfrm>
        </p:grpSpPr>
        <p:pic>
          <p:nvPicPr>
            <p:cNvPr id="8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06577" y="-2925077"/>
              <a:ext cx="24597154" cy="173114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797302" y="2098674"/>
              <a:ext cx="10106131" cy="576161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Extend the catalog of GW events"/>
            <p:cNvSpPr txBox="1"/>
            <p:nvPr/>
          </p:nvSpPr>
          <p:spPr>
            <a:xfrm>
              <a:off x="18606151" y="6969536"/>
              <a:ext cx="5055837" cy="681360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00" dirty="0"/>
                <a:t>Extend the catalog of GW events</a:t>
              </a:r>
            </a:p>
          </p:txBody>
        </p:sp>
        <p:sp>
          <p:nvSpPr>
            <p:cNvPr id="11" name="Construct the Einstein Telescope in the Netherlands?"/>
            <p:cNvSpPr txBox="1"/>
            <p:nvPr/>
          </p:nvSpPr>
          <p:spPr>
            <a:xfrm>
              <a:off x="1765465" y="263005"/>
              <a:ext cx="20853068" cy="1333727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>
                <a:defRPr sz="78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2400" dirty="0"/>
                <a:t>Construct the Einstein Telescope in the Netherlands?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18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Welcome to Nikhef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half" idx="16"/>
          </p:nvPr>
        </p:nvSpPr>
        <p:spPr/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93115"/>
            <a:ext cx="9144000" cy="484022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T pathfinder…"/>
          <p:cNvSpPr txBox="1"/>
          <p:nvPr/>
        </p:nvSpPr>
        <p:spPr>
          <a:xfrm>
            <a:off x="3627997" y="4266922"/>
            <a:ext cx="545341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/>
            <a:r>
              <a:rPr sz="2400" dirty="0"/>
              <a:t>ET pathfinder</a:t>
            </a:r>
          </a:p>
          <a:p>
            <a:pPr algn="r"/>
            <a:r>
              <a:rPr sz="2400" dirty="0"/>
              <a:t>construction in coming years</a:t>
            </a:r>
          </a:p>
        </p:txBody>
      </p:sp>
    </p:spTree>
    <p:extLst>
      <p:ext uri="{BB962C8B-B14F-4D97-AF65-F5344CB8AC3E}">
        <p14:creationId xmlns:p14="http://schemas.microsoft.com/office/powerpoint/2010/main" val="424729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err="1" smtClean="0"/>
              <a:t>Welcome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Nikhef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7913"/>
          </a:xfrm>
        </p:spPr>
        <p:txBody>
          <a:bodyPr/>
          <a:lstStyle/>
          <a:p>
            <a:r>
              <a:rPr lang="en-GB" dirty="0"/>
              <a:t>Nikhef and computing </a:t>
            </a:r>
            <a:r>
              <a:rPr lang="en-GB" dirty="0" smtClean="0"/>
              <a:t>– IBR LAN and our web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8" y="858596"/>
            <a:ext cx="3012128" cy="2259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79" y="1750831"/>
            <a:ext cx="3231515" cy="2525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099795"/>
            <a:ext cx="7144585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46"/>
            <a:r>
              <a:rPr lang="en-US" sz="1350" cap="none" dirty="0">
                <a:solidFill>
                  <a:srgbClr val="FFFFFF">
                    <a:lumMod val="65000"/>
                  </a:srgbClr>
                </a:solidFill>
                <a:latin typeface="+mj-lt"/>
                <a:sym typeface="Helvetica Neue"/>
              </a:rPr>
              <a:t>1996, Nikhef H1.40</a:t>
            </a:r>
            <a:br>
              <a:rPr lang="en-US" sz="1350" cap="none" dirty="0">
                <a:solidFill>
                  <a:srgbClr val="FFFFFF">
                    <a:lumMod val="65000"/>
                  </a:srgbClr>
                </a:solidFill>
                <a:latin typeface="+mj-lt"/>
                <a:sym typeface="Helvetica Neue"/>
              </a:rPr>
            </a:br>
            <a:r>
              <a:rPr lang="en-US" sz="1200" i="1" cap="none" dirty="0">
                <a:solidFill>
                  <a:srgbClr val="FFFFFF">
                    <a:lumMod val="65000"/>
                  </a:srgbClr>
                </a:solidFill>
                <a:latin typeface="+mj-lt"/>
                <a:sym typeface="Helvetica Neue"/>
              </a:rPr>
              <a:t>the yellow Ethernet cable is the WCW local area loop for the International Backbone Router (IBR-LAN)</a:t>
            </a:r>
            <a:endParaRPr lang="en-GB" sz="1350" i="1" cap="none" dirty="0">
              <a:solidFill>
                <a:srgbClr val="FFFFFF">
                  <a:lumMod val="65000"/>
                </a:srgbClr>
              </a:solidFill>
              <a:latin typeface="+mj-lt"/>
              <a:sym typeface="Helvetica Neue"/>
            </a:endParaRPr>
          </a:p>
        </p:txBody>
      </p:sp>
      <p:sp>
        <p:nvSpPr>
          <p:cNvPr id="13" name="Shape 630"/>
          <p:cNvSpPr txBox="1">
            <a:spLocks/>
          </p:cNvSpPr>
          <p:nvPr/>
        </p:nvSpPr>
        <p:spPr>
          <a:xfrm>
            <a:off x="3250252" y="732800"/>
            <a:ext cx="5858187" cy="2182858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0640"/>
            <a:r>
              <a:rPr lang="nl-NL" sz="2000" dirty="0" smtClean="0"/>
              <a:t>Computing has long been at </a:t>
            </a:r>
            <a:r>
              <a:rPr lang="nl-NL" sz="2000" dirty="0" err="1" smtClean="0"/>
              <a:t>the</a:t>
            </a:r>
            <a:r>
              <a:rPr lang="nl-NL" sz="2000" dirty="0" smtClean="0"/>
              <a:t> </a:t>
            </a:r>
            <a:r>
              <a:rPr lang="nl-NL" sz="2000" dirty="0" err="1" smtClean="0"/>
              <a:t>core</a:t>
            </a:r>
            <a:r>
              <a:rPr lang="nl-NL" sz="2000" dirty="0" smtClean="0"/>
              <a:t> of Nikhef:</a:t>
            </a:r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February</a:t>
            </a:r>
            <a:r>
              <a:rPr lang="nl-NL" sz="2000" dirty="0" smtClean="0"/>
              <a:t> </a:t>
            </a:r>
            <a:r>
              <a:rPr lang="nl-NL" sz="2000" dirty="0" smtClean="0"/>
              <a:t>1992:	</a:t>
            </a:r>
            <a:r>
              <a:rPr lang="nl-NL" sz="2000" b="1" dirty="0" smtClean="0"/>
              <a:t>nic.nikhef.nl</a:t>
            </a:r>
            <a:endParaRPr lang="nl-NL" sz="2000" dirty="0" smtClean="0"/>
          </a:p>
          <a:p>
            <a:pPr marL="38354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Early</a:t>
            </a:r>
            <a:r>
              <a:rPr lang="nl-NL" sz="2000" dirty="0" smtClean="0"/>
              <a:t> 1996: 		</a:t>
            </a:r>
            <a:r>
              <a:rPr lang="nl-NL" sz="2000" b="1" dirty="0" smtClean="0"/>
              <a:t>Nikhef </a:t>
            </a:r>
            <a:r>
              <a:rPr lang="nl-NL" sz="2000" b="1" dirty="0" err="1" smtClean="0"/>
              <a:t>Housing</a:t>
            </a: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390711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AMS-IX in ~2002, and traffic today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56161" y="4913264"/>
            <a:ext cx="346248" cy="31739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" y="1156852"/>
            <a:ext cx="3701965" cy="3493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93" y="1980605"/>
            <a:ext cx="4584491" cy="2019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0931" y="4588929"/>
            <a:ext cx="5126403" cy="541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GB" sz="1050" cap="none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traffic graph: </a:t>
            </a:r>
            <a:r>
              <a:rPr lang="en-GB" sz="1050" i="1" cap="none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aggregate AMS-IX NL </a:t>
            </a:r>
            <a:r>
              <a:rPr lang="en-GB" sz="984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on Sept 9, 2019</a:t>
            </a:r>
          </a:p>
          <a:p>
            <a:pPr algn="r" defTabSz="171450"/>
            <a:r>
              <a:rPr lang="en-GB" sz="984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20% of the AMS-IX traffic is at Nikhef, out of 16 locations total</a:t>
            </a:r>
            <a:br>
              <a:rPr lang="en-GB" sz="984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84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https://stats.ams-ix.net/</a:t>
            </a:r>
            <a:endParaRPr lang="en-GB" sz="1050" i="1" cap="none" dirty="0">
              <a:solidFill>
                <a:schemeClr val="tx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58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21AC983F-A357-447D-A787-A718DFDBC081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B7614952-D4D7-4235-93B7-6E2D7C1FF517}"/>
    </a:ext>
  </a:extLst>
</a:theme>
</file>

<file path=ppt/theme/theme3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NIKHEF_PRESENTATIE-TEMPLATE-merged2018-DG</Template>
  <TotalTime>255</TotalTime>
  <Words>373</Words>
  <Application>Microsoft Office PowerPoint</Application>
  <PresentationFormat>On-screen Show (16:9)</PresentationFormat>
  <Paragraphs>101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Akkurat Std</vt:lpstr>
      <vt:lpstr>Akkurat Std Bold</vt:lpstr>
      <vt:lpstr>Akkurat Std Mono</vt:lpstr>
      <vt:lpstr>Arial</vt:lpstr>
      <vt:lpstr>Arial Narrow</vt:lpstr>
      <vt:lpstr>Calibri</vt:lpstr>
      <vt:lpstr>Candara</vt:lpstr>
      <vt:lpstr>Helvetica</vt:lpstr>
      <vt:lpstr>Helvetica Neue</vt:lpstr>
      <vt:lpstr>Helvetica Neue Medium</vt:lpstr>
      <vt:lpstr>Minion Pro</vt:lpstr>
      <vt:lpstr>Wingdings</vt:lpstr>
      <vt:lpstr>White</vt:lpstr>
      <vt:lpstr>Nik2018-Standard</vt:lpstr>
      <vt:lpstr>1_Nik2018-Standard</vt:lpstr>
      <vt:lpstr>CorelDRAW</vt:lpstr>
      <vt:lpstr>Welcome to NikheF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AMS-IX in ~2002, and traffic today</vt:lpstr>
      <vt:lpstr>Nikhef Housing - touching the net</vt:lpstr>
      <vt:lpstr>Direct peering infra for ‘big data’</vt:lpstr>
      <vt:lpstr>Our science data looks akin to a DDoS</vt:lpstr>
      <vt:lpstr>PowerPoint Presentation</vt:lpstr>
      <vt:lpstr>PowerPoint Presentation</vt:lpstr>
      <vt:lpstr>PowerPoint Presentation</vt:lpstr>
      <vt:lpstr>Joining engineering &amp; computing at Nikhef (but not quite a solution to our challenges)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Nikhef</dc:title>
  <dc:creator>davidg</dc:creator>
  <cp:lastModifiedBy>davidg</cp:lastModifiedBy>
  <cp:revision>36</cp:revision>
  <dcterms:created xsi:type="dcterms:W3CDTF">2019-10-07T20:07:03Z</dcterms:created>
  <dcterms:modified xsi:type="dcterms:W3CDTF">2019-10-12T11:32:36Z</dcterms:modified>
</cp:coreProperties>
</file>