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88" r:id="rId5"/>
    <p:sldId id="298" r:id="rId6"/>
    <p:sldId id="300" r:id="rId7"/>
    <p:sldId id="299" r:id="rId8"/>
    <p:sldId id="297" r:id="rId9"/>
    <p:sldId id="295" r:id="rId10"/>
    <p:sldId id="301" r:id="rId11"/>
    <p:sldId id="302" r:id="rId12"/>
    <p:sldId id="289" r:id="rId13"/>
    <p:sldId id="303" r:id="rId14"/>
    <p:sldId id="290" r:id="rId15"/>
    <p:sldId id="293" r:id="rId16"/>
    <p:sldId id="304" r:id="rId17"/>
    <p:sldId id="305" r:id="rId18"/>
    <p:sldId id="292" r:id="rId19"/>
    <p:sldId id="296" r:id="rId20"/>
    <p:sldId id="287" r:id="rId2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6791C"/>
    <a:srgbClr val="FBC69F"/>
    <a:srgbClr val="F57B20"/>
    <a:srgbClr val="F57A1E"/>
    <a:srgbClr val="013F5E"/>
    <a:srgbClr val="003959"/>
    <a:srgbClr val="ED1556"/>
    <a:srgbClr val="003F5D"/>
    <a:srgbClr val="1C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85" d="100"/>
          <a:sy n="85" d="100"/>
        </p:scale>
        <p:origin x="15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19/10/2021</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du.nl/avfv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efeds.org/sirt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iki.eoscfuture.eu/display/EOSCF/EOSC+Security+Operational+Annotated+Baseline" TargetMode="External"/><Relationship Id="rId2" Type="http://schemas.openxmlformats.org/officeDocument/2006/relationships/hyperlink" Target="https://edu.nl/avfv4"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WISE Community Autumn 2021 meeting</a:t>
            </a:r>
            <a:endParaRPr lang="en-GB" dirty="0"/>
          </a:p>
        </p:txBody>
      </p:sp>
      <p:sp>
        <p:nvSpPr>
          <p:cNvPr id="8" name="Text Placeholder 7"/>
          <p:cNvSpPr>
            <a:spLocks noGrp="1"/>
          </p:cNvSpPr>
          <p:nvPr>
            <p:ph type="body" sz="quarter" idx="17"/>
          </p:nvPr>
        </p:nvSpPr>
        <p:spPr/>
        <p:txBody>
          <a:bodyPr/>
          <a:lstStyle/>
          <a:p>
            <a:r>
              <a:rPr lang="en-GB" dirty="0" smtClean="0"/>
              <a:t>‘for loosely connected services and infrastructure’</a:t>
            </a:r>
            <a:endParaRPr lang="en-GB" dirty="0"/>
          </a:p>
        </p:txBody>
      </p:sp>
      <p:sp>
        <p:nvSpPr>
          <p:cNvPr id="7" name="Text Placeholder 6"/>
          <p:cNvSpPr>
            <a:spLocks noGrp="1"/>
          </p:cNvSpPr>
          <p:nvPr>
            <p:ph type="body" sz="quarter" idx="14"/>
          </p:nvPr>
        </p:nvSpPr>
        <p:spPr/>
        <p:txBody>
          <a:bodyPr/>
          <a:lstStyle/>
          <a:p>
            <a:r>
              <a:rPr lang="en-GB" dirty="0" smtClean="0"/>
              <a:t>The Security Baseline </a:t>
            </a:r>
            <a:r>
              <a:rPr lang="en-GB" dirty="0" smtClean="0"/>
              <a:t>for EOSC and beyond</a:t>
            </a:r>
            <a:endParaRPr lang="en-GB" dirty="0"/>
          </a:p>
        </p:txBody>
      </p:sp>
      <p:sp>
        <p:nvSpPr>
          <p:cNvPr id="9" name="Text Placeholder 8"/>
          <p:cNvSpPr>
            <a:spLocks noGrp="1"/>
          </p:cNvSpPr>
          <p:nvPr>
            <p:ph type="body" sz="quarter" idx="18"/>
          </p:nvPr>
        </p:nvSpPr>
        <p:spPr/>
        <p:txBody>
          <a:bodyPr/>
          <a:lstStyle/>
          <a:p>
            <a:r>
              <a:rPr lang="en-GB" dirty="0" smtClean="0"/>
              <a:t>2021.10.26</a:t>
            </a:r>
            <a:endParaRPr lang="en-GB" dirty="0"/>
          </a:p>
        </p:txBody>
      </p:sp>
      <p:sp>
        <p:nvSpPr>
          <p:cNvPr id="10" name="Text Placeholder 9"/>
          <p:cNvSpPr>
            <a:spLocks noGrp="1"/>
          </p:cNvSpPr>
          <p:nvPr>
            <p:ph type="body" sz="quarter" idx="19"/>
          </p:nvPr>
        </p:nvSpPr>
        <p:spPr>
          <a:xfrm>
            <a:off x="1240257" y="3947187"/>
            <a:ext cx="8019490" cy="347215"/>
          </a:xfrm>
        </p:spPr>
        <p:txBody>
          <a:bodyPr>
            <a:normAutofit/>
          </a:bodyPr>
          <a:lstStyle/>
          <a:p>
            <a:r>
              <a:rPr lang="en-GB" dirty="0" smtClean="0"/>
              <a:t>EOSC Security Operations and </a:t>
            </a:r>
            <a:r>
              <a:rPr lang="en-GB" dirty="0"/>
              <a:t>Policy lead, AARC Policy Area </a:t>
            </a:r>
            <a:r>
              <a:rPr lang="en-GB" dirty="0" smtClean="0"/>
              <a:t>coordinator</a:t>
            </a:r>
            <a:endParaRPr lang="en-GB" dirty="0"/>
          </a:p>
        </p:txBody>
      </p:sp>
      <p:sp>
        <p:nvSpPr>
          <p:cNvPr id="11" name="Text Placeholder 10"/>
          <p:cNvSpPr>
            <a:spLocks noGrp="1"/>
          </p:cNvSpPr>
          <p:nvPr>
            <p:ph type="body" sz="quarter" idx="20"/>
          </p:nvPr>
        </p:nvSpPr>
        <p:spPr/>
        <p:txBody>
          <a:bodyPr/>
          <a:lstStyle/>
          <a:p>
            <a:r>
              <a:rPr lang="en-GB" i="1" dirty="0" smtClean="0"/>
              <a:t>Nikhef Physics Data Processing (PDP) programme</a:t>
            </a:r>
            <a:endParaRPr lang="en-GB" i="1"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508" y="4705981"/>
            <a:ext cx="1163195" cy="452527"/>
          </a:xfrm>
          <a:prstGeom prst="rect">
            <a:avLst/>
          </a:prstGeom>
        </p:spPr>
      </p:pic>
      <p:pic>
        <p:nvPicPr>
          <p:cNvPr id="12" name="Picture 11"/>
          <p:cNvPicPr>
            <a:picLocks noChangeAspect="1"/>
          </p:cNvPicPr>
          <p:nvPr/>
        </p:nvPicPr>
        <p:blipFill>
          <a:blip r:embed="rId3"/>
          <a:stretch>
            <a:fillRect/>
          </a:stretch>
        </p:blipFill>
        <p:spPr>
          <a:xfrm>
            <a:off x="10243876" y="373909"/>
            <a:ext cx="1704855" cy="1330713"/>
          </a:xfrm>
          <a:prstGeom prst="rect">
            <a:avLst/>
          </a:prstGeom>
        </p:spPr>
      </p:pic>
      <p:pic>
        <p:nvPicPr>
          <p:cNvPr id="13" name="Google Shape;11;p9"/>
          <p:cNvPicPr preferRelativeResize="0"/>
          <p:nvPr/>
        </p:nvPicPr>
        <p:blipFill rotWithShape="1">
          <a:blip r:embed="rId4">
            <a:alphaModFix/>
          </a:blip>
          <a:srcRect/>
          <a:stretch/>
        </p:blipFill>
        <p:spPr>
          <a:xfrm>
            <a:off x="10353709" y="1998133"/>
            <a:ext cx="1595022" cy="859540"/>
          </a:xfrm>
          <a:prstGeom prst="rect">
            <a:avLst/>
          </a:prstGeom>
          <a:noFill/>
          <a:ln>
            <a:noFill/>
          </a:ln>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2336800"/>
            <a:ext cx="10898155" cy="3840166"/>
          </a:xfrm>
        </p:spPr>
        <p:txBody>
          <a:bodyPr>
            <a:normAutofit/>
          </a:bodyPr>
          <a:lstStyle/>
          <a:p>
            <a:pPr marL="0" indent="0">
              <a:buNone/>
            </a:pPr>
            <a:r>
              <a:rPr lang="en-GB" dirty="0" smtClean="0"/>
              <a:t>In </a:t>
            </a:r>
            <a:r>
              <a:rPr lang="en-GB" dirty="0" smtClean="0"/>
              <a:t>the EOSC ecosystem, </a:t>
            </a:r>
            <a:r>
              <a:rPr lang="en-GB" dirty="0" smtClean="0"/>
              <a:t>more of the original </a:t>
            </a:r>
            <a:r>
              <a:rPr lang="en-GB" dirty="0" smtClean="0"/>
              <a:t>assumptions </a:t>
            </a:r>
            <a:r>
              <a:rPr lang="en-GB" dirty="0" smtClean="0"/>
              <a:t>no </a:t>
            </a:r>
            <a:r>
              <a:rPr lang="en-GB" dirty="0" smtClean="0"/>
              <a:t>longer hold</a:t>
            </a:r>
          </a:p>
          <a:p>
            <a:endParaRPr lang="en-GB" dirty="0" smtClean="0">
              <a:solidFill>
                <a:srgbClr val="F6791C"/>
              </a:solidFill>
            </a:endParaRPr>
          </a:p>
          <a:p>
            <a:r>
              <a:rPr lang="en-GB" dirty="0" smtClean="0">
                <a:solidFill>
                  <a:srgbClr val="F6791C"/>
                </a:solidFill>
              </a:rPr>
              <a:t>services </a:t>
            </a:r>
            <a:r>
              <a:rPr lang="en-GB" dirty="0" smtClean="0">
                <a:solidFill>
                  <a:srgbClr val="F6791C"/>
                </a:solidFill>
              </a:rPr>
              <a:t>provided are less coherent, and much more autonomous then every before</a:t>
            </a:r>
          </a:p>
          <a:p>
            <a:endParaRPr lang="en-GB" dirty="0" smtClean="0">
              <a:solidFill>
                <a:srgbClr val="F6791C"/>
              </a:solidFill>
            </a:endParaRPr>
          </a:p>
          <a:p>
            <a:r>
              <a:rPr lang="en-GB" dirty="0" smtClean="0">
                <a:solidFill>
                  <a:srgbClr val="F6791C"/>
                </a:solidFill>
              </a:rPr>
              <a:t>need </a:t>
            </a:r>
            <a:r>
              <a:rPr lang="en-GB" dirty="0" smtClean="0">
                <a:solidFill>
                  <a:srgbClr val="F6791C"/>
                </a:solidFill>
              </a:rPr>
              <a:t>to accommodate providers with varying maturity levels - and different intentions!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 </a:t>
            </a:r>
            <a:r>
              <a:rPr lang="en-GB" dirty="0" smtClean="0"/>
              <a:t>“Service Operations” </a:t>
            </a:r>
            <a:r>
              <a:rPr lang="en-GB" dirty="0" smtClean="0"/>
              <a:t>developments</a:t>
            </a:r>
            <a:endParaRPr lang="en-GB" dirty="0"/>
          </a:p>
        </p:txBody>
      </p:sp>
      <p:sp>
        <p:nvSpPr>
          <p:cNvPr id="7" name="TextBox 6"/>
          <p:cNvSpPr txBox="1"/>
          <p:nvPr/>
        </p:nvSpPr>
        <p:spPr>
          <a:xfrm>
            <a:off x="6254044" y="6406019"/>
            <a:ext cx="5265993" cy="369332"/>
          </a:xfrm>
          <a:prstGeom prst="rect">
            <a:avLst/>
          </a:prstGeom>
          <a:noFill/>
        </p:spPr>
        <p:txBody>
          <a:bodyPr wrap="none" rtlCol="0">
            <a:spAutoFit/>
          </a:bodyPr>
          <a:lstStyle/>
          <a:p>
            <a:r>
              <a:rPr lang="en-GB" dirty="0" smtClean="0"/>
              <a:t>thanks to Ian Neilson, David Crooks, Dave Kelsey, et al.</a:t>
            </a:r>
            <a:endParaRPr lang="en-GB" dirty="0"/>
          </a:p>
        </p:txBody>
      </p:sp>
    </p:spTree>
    <p:extLst>
      <p:ext uri="{BB962C8B-B14F-4D97-AF65-F5344CB8AC3E}">
        <p14:creationId xmlns:p14="http://schemas.microsoft.com/office/powerpoint/2010/main" val="351531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230943" cy="4966686"/>
          </a:xfrm>
        </p:spPr>
        <p:txBody>
          <a:bodyPr>
            <a:normAutofit lnSpcReduction="10000"/>
          </a:bodyPr>
          <a:lstStyle/>
          <a:p>
            <a:pPr marL="0" indent="0">
              <a:buNone/>
            </a:pPr>
            <a:r>
              <a:rPr lang="en-GB" b="1" dirty="0" smtClean="0"/>
              <a:t>Not all services are created equal</a:t>
            </a:r>
          </a:p>
          <a:p>
            <a:r>
              <a:rPr lang="en-GB" dirty="0" smtClean="0"/>
              <a:t>EOSC primarily about user experience &amp; research success: security there to support this goal</a:t>
            </a:r>
          </a:p>
          <a:p>
            <a:r>
              <a:rPr lang="en-GB" dirty="0" smtClean="0"/>
              <a:t>Services are </a:t>
            </a:r>
            <a:r>
              <a:rPr lang="en-GB" dirty="0" err="1" smtClean="0"/>
              <a:t>composable</a:t>
            </a:r>
            <a:r>
              <a:rPr lang="en-GB" dirty="0"/>
              <a:t> </a:t>
            </a:r>
            <a:r>
              <a:rPr lang="en-GB" dirty="0" smtClean="0"/>
              <a:t>– and thus interdependent</a:t>
            </a:r>
          </a:p>
          <a:p>
            <a:r>
              <a:rPr lang="en-GB" dirty="0" smtClean="0"/>
              <a:t>Premise: </a:t>
            </a:r>
            <a:r>
              <a:rPr lang="en-GB" i="1" dirty="0" smtClean="0"/>
              <a:t>do no harm</a:t>
            </a:r>
            <a:r>
              <a:rPr lang="en-GB" dirty="0" smtClean="0"/>
              <a:t>!</a:t>
            </a:r>
          </a:p>
          <a:p>
            <a:endParaRPr lang="en-GB" dirty="0" smtClean="0"/>
          </a:p>
          <a:p>
            <a:pPr marL="0" indent="0">
              <a:buNone/>
            </a:pPr>
            <a:r>
              <a:rPr lang="en-GB" b="1" dirty="0" smtClean="0"/>
              <a:t>Security </a:t>
            </a:r>
            <a:r>
              <a:rPr lang="en-GB" b="1" i="1" dirty="0" smtClean="0"/>
              <a:t>Baseline</a:t>
            </a:r>
            <a:endParaRPr lang="en-GB" b="1" dirty="0" smtClean="0"/>
          </a:p>
          <a:p>
            <a:r>
              <a:rPr lang="en-GB" dirty="0" smtClean="0"/>
              <a:t>prerequisite for connecting to the Core Infra Proxy</a:t>
            </a:r>
          </a:p>
          <a:p>
            <a:r>
              <a:rPr lang="en-GB" dirty="0" smtClean="0"/>
              <a:t>connection requirement for the EOSC AAI</a:t>
            </a:r>
          </a:p>
          <a:p>
            <a:r>
              <a:rPr lang="en-GB" dirty="0" smtClean="0"/>
              <a:t>may evolve over time</a:t>
            </a:r>
          </a:p>
          <a:p>
            <a:endParaRPr lang="en-GB" dirty="0"/>
          </a:p>
          <a:p>
            <a:pPr marL="0" indent="0">
              <a:buNone/>
            </a:pPr>
            <a:r>
              <a:rPr lang="en-GB" b="1" dirty="0" smtClean="0"/>
              <a:t>Additional elements can be added to augment trust</a:t>
            </a:r>
          </a:p>
          <a:p>
            <a:r>
              <a:rPr lang="en-GB" dirty="0" smtClean="0"/>
              <a:t>through service level agreements</a:t>
            </a:r>
          </a:p>
          <a:p>
            <a:r>
              <a:rPr lang="en-GB" dirty="0" smtClean="0"/>
              <a:t>by maturity grading (‘WISE SCI’ peer assessments)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Towards a Baseline instead of a single policy</a:t>
            </a:r>
            <a:endParaRPr lang="en-US" dirty="0"/>
          </a:p>
        </p:txBody>
      </p:sp>
      <p:pic>
        <p:nvPicPr>
          <p:cNvPr id="6" name="Picture 5"/>
          <p:cNvPicPr>
            <a:picLocks noChangeAspect="1"/>
          </p:cNvPicPr>
          <p:nvPr/>
        </p:nvPicPr>
        <p:blipFill>
          <a:blip r:embed="rId2"/>
          <a:stretch>
            <a:fillRect/>
          </a:stretch>
        </p:blipFill>
        <p:spPr>
          <a:xfrm>
            <a:off x="7324825" y="2403535"/>
            <a:ext cx="4759292" cy="1887306"/>
          </a:xfrm>
          <a:prstGeom prst="rect">
            <a:avLst/>
          </a:prstGeom>
          <a:effectLst>
            <a:glow rad="101600">
              <a:srgbClr val="003F5E">
                <a:alpha val="60000"/>
              </a:srgbClr>
            </a:glow>
          </a:effectLst>
        </p:spPr>
      </p:pic>
      <p:pic>
        <p:nvPicPr>
          <p:cNvPr id="7" name="Picture 6"/>
          <p:cNvPicPr>
            <a:picLocks noChangeAspect="1"/>
          </p:cNvPicPr>
          <p:nvPr/>
        </p:nvPicPr>
        <p:blipFill>
          <a:blip r:embed="rId3"/>
          <a:stretch>
            <a:fillRect/>
          </a:stretch>
        </p:blipFill>
        <p:spPr>
          <a:xfrm>
            <a:off x="6808069" y="4513563"/>
            <a:ext cx="4867375" cy="2029892"/>
          </a:xfrm>
          <a:prstGeom prst="rect">
            <a:avLst/>
          </a:prstGeom>
          <a:effectLst>
            <a:glow rad="101600">
              <a:srgbClr val="003F5E">
                <a:alpha val="60000"/>
              </a:srgbClr>
            </a:glow>
          </a:effectLst>
        </p:spPr>
      </p:pic>
      <p:pic>
        <p:nvPicPr>
          <p:cNvPr id="8" name="Picture 7"/>
          <p:cNvPicPr>
            <a:picLocks noChangeAspect="1"/>
          </p:cNvPicPr>
          <p:nvPr/>
        </p:nvPicPr>
        <p:blipFill>
          <a:blip r:embed="rId4"/>
          <a:stretch>
            <a:fillRect/>
          </a:stretch>
        </p:blipFill>
        <p:spPr>
          <a:xfrm>
            <a:off x="6636453" y="4959008"/>
            <a:ext cx="1265195" cy="1809425"/>
          </a:xfrm>
          <a:prstGeom prst="rect">
            <a:avLst/>
          </a:prstGeom>
          <a:effectLst>
            <a:glow rad="101600">
              <a:srgbClr val="003F5E">
                <a:alpha val="60000"/>
              </a:srgbClr>
            </a:glow>
          </a:effectLst>
        </p:spPr>
      </p:pic>
    </p:spTree>
    <p:extLst>
      <p:ext uri="{BB962C8B-B14F-4D97-AF65-F5344CB8AC3E}">
        <p14:creationId xmlns:p14="http://schemas.microsoft.com/office/powerpoint/2010/main" val="81760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918824" cy="4737633"/>
          </a:xfrm>
        </p:spPr>
        <p:txBody>
          <a:bodyPr/>
          <a:lstStyle/>
          <a:p>
            <a:pPr marL="0" indent="0">
              <a:buNone/>
            </a:pPr>
            <a:r>
              <a:rPr lang="en-GB" dirty="0" smtClean="0"/>
              <a:t>Co-development of EOSC Future &amp; AARC Policy Community</a:t>
            </a:r>
          </a:p>
          <a:p>
            <a:endParaRPr lang="en-GB" dirty="0" smtClean="0"/>
          </a:p>
          <a:p>
            <a:r>
              <a:rPr lang="en-GB" dirty="0" smtClean="0"/>
              <a:t>version based on UK-IRIS evolution of the AARC PDK</a:t>
            </a:r>
          </a:p>
          <a:p>
            <a:r>
              <a:rPr lang="en-GB" dirty="0" smtClean="0"/>
              <a:t>specifically </a:t>
            </a:r>
            <a:r>
              <a:rPr lang="en-GB" dirty="0"/>
              <a:t>geared towards the looser EOSC </a:t>
            </a:r>
            <a:r>
              <a:rPr lang="en-GB" dirty="0" smtClean="0"/>
              <a:t>ecosystem</a:t>
            </a:r>
          </a:p>
          <a:p>
            <a:r>
              <a:rPr lang="en-GB" dirty="0" smtClean="0"/>
              <a:t>mindful of urgent need for collective coherent response</a:t>
            </a:r>
            <a:endParaRPr lang="en-GB" dirty="0"/>
          </a:p>
          <a:p>
            <a:endParaRPr lang="en-GB" dirty="0" smtClean="0"/>
          </a:p>
          <a:p>
            <a:pPr marL="0" indent="0">
              <a:buNone/>
            </a:pPr>
            <a:r>
              <a:rPr lang="en-GB" dirty="0" smtClean="0"/>
              <a:t>AARC Policy team consultation – 1</a:t>
            </a:r>
            <a:r>
              <a:rPr lang="en-GB" baseline="30000" dirty="0" smtClean="0"/>
              <a:t>st</a:t>
            </a:r>
            <a:r>
              <a:rPr lang="en-GB" dirty="0" smtClean="0"/>
              <a:t> round just finished</a:t>
            </a:r>
          </a:p>
          <a:p>
            <a:r>
              <a:rPr lang="en-GB" dirty="0" smtClean="0"/>
              <a:t>13 </a:t>
            </a:r>
            <a:r>
              <a:rPr lang="en-GB" dirty="0"/>
              <a:t>itemised points - </a:t>
            </a:r>
            <a:r>
              <a:rPr lang="en-GB" dirty="0">
                <a:hlinkClick r:id="rId2"/>
              </a:rPr>
              <a:t>https://</a:t>
            </a:r>
            <a:r>
              <a:rPr lang="en-GB" dirty="0" smtClean="0">
                <a:hlinkClick r:id="rId2"/>
              </a:rPr>
              <a:t>edu.nl/avfv4</a:t>
            </a:r>
            <a:r>
              <a:rPr lang="en-GB" dirty="0" smtClean="0"/>
              <a:t> </a:t>
            </a:r>
          </a:p>
          <a:p>
            <a:r>
              <a:rPr lang="en-GB" dirty="0" smtClean="0"/>
              <a:t>complemented by an ‘FAQ’ with guidance and refs</a:t>
            </a:r>
            <a:br>
              <a:rPr lang="en-GB" dirty="0" smtClean="0"/>
            </a:br>
            <a:r>
              <a:rPr lang="en-GB" dirty="0" smtClean="0"/>
              <a:t>(no new standards, there is enough good stuff out there)</a:t>
            </a:r>
          </a:p>
          <a:p>
            <a:r>
              <a:rPr lang="en-GB" dirty="0" smtClean="0"/>
              <a:t>leverages </a:t>
            </a:r>
            <a:r>
              <a:rPr lang="en-GB" i="1" dirty="0" smtClean="0"/>
              <a:t>Sirtfi </a:t>
            </a:r>
            <a:r>
              <a:rPr lang="en-GB" dirty="0" smtClean="0"/>
              <a:t>framework</a:t>
            </a:r>
          </a:p>
          <a:p>
            <a:r>
              <a:rPr lang="en-GB" dirty="0" smtClean="0"/>
              <a:t>connects to the Core Security Team</a:t>
            </a:r>
            <a:endParaRPr lang="en-GB" dirty="0"/>
          </a:p>
          <a:p>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Baseline Process</a:t>
            </a:r>
            <a:endParaRPr lang="en-US" dirty="0"/>
          </a:p>
        </p:txBody>
      </p:sp>
      <p:pic>
        <p:nvPicPr>
          <p:cNvPr id="5" name="Picture 4"/>
          <p:cNvPicPr>
            <a:picLocks noChangeAspect="1"/>
          </p:cNvPicPr>
          <p:nvPr/>
        </p:nvPicPr>
        <p:blipFill>
          <a:blip r:embed="rId3"/>
          <a:stretch>
            <a:fillRect/>
          </a:stretch>
        </p:blipFill>
        <p:spPr>
          <a:xfrm>
            <a:off x="7501640" y="393555"/>
            <a:ext cx="4179690" cy="6287337"/>
          </a:xfrm>
          <a:prstGeom prst="rect">
            <a:avLst/>
          </a:prstGeom>
          <a:effectLst>
            <a:glow rad="101600">
              <a:srgbClr val="003F5E">
                <a:alpha val="60000"/>
              </a:srgbClr>
            </a:glow>
          </a:effectLst>
        </p:spPr>
      </p:pic>
      <p:sp>
        <p:nvSpPr>
          <p:cNvPr id="6" name="TextBox 5"/>
          <p:cNvSpPr txBox="1"/>
          <p:nvPr/>
        </p:nvSpPr>
        <p:spPr>
          <a:xfrm>
            <a:off x="2884826" y="6488668"/>
            <a:ext cx="3406766" cy="369332"/>
          </a:xfrm>
          <a:prstGeom prst="rect">
            <a:avLst/>
          </a:prstGeom>
          <a:noFill/>
        </p:spPr>
        <p:txBody>
          <a:bodyPr wrap="none" rtlCol="0">
            <a:spAutoFit/>
          </a:bodyPr>
          <a:lstStyle/>
          <a:p>
            <a:r>
              <a:rPr lang="en-US" dirty="0"/>
              <a:t>https://wiki.eoscfuture.eu/x/Q4sb</a:t>
            </a:r>
          </a:p>
        </p:txBody>
      </p:sp>
    </p:spTree>
    <p:extLst>
      <p:ext uri="{BB962C8B-B14F-4D97-AF65-F5344CB8AC3E}">
        <p14:creationId xmlns:p14="http://schemas.microsoft.com/office/powerpoint/2010/main" val="2163491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897466"/>
            <a:ext cx="10909300" cy="4966686"/>
          </a:xfrm>
        </p:spPr>
        <p:txBody>
          <a:bodyPr>
            <a:noAutofit/>
          </a:bodyPr>
          <a:lstStyle/>
          <a:p>
            <a:pPr marL="0" indent="0">
              <a:lnSpc>
                <a:spcPct val="105000"/>
              </a:lnSpc>
              <a:spcBef>
                <a:spcPts val="300"/>
              </a:spcBef>
              <a:buNone/>
            </a:pPr>
            <a:r>
              <a:rPr lang="en-US" sz="1800" dirty="0"/>
              <a:t>All EOSC Service Providers, directly connected Identity Providers, and AAI Proxies, must</a:t>
            </a:r>
            <a:endParaRPr lang="en-US" sz="1800" dirty="0"/>
          </a:p>
          <a:p>
            <a:pPr marL="457200" indent="-457200" fontAlgn="base">
              <a:lnSpc>
                <a:spcPct val="105000"/>
              </a:lnSpc>
              <a:spcBef>
                <a:spcPts val="300"/>
              </a:spcBef>
              <a:buFont typeface="+mj-lt"/>
              <a:buAutoNum type="arabicPeriod"/>
            </a:pPr>
            <a:r>
              <a:rPr lang="en-US" sz="1800" dirty="0" smtClean="0"/>
              <a:t>comply </a:t>
            </a:r>
            <a:r>
              <a:rPr lang="en-US" sz="1800" dirty="0"/>
              <a:t>with the</a:t>
            </a:r>
            <a:r>
              <a:rPr lang="en-US" sz="1800" dirty="0">
                <a:hlinkClick r:id="rId2"/>
              </a:rPr>
              <a:t> </a:t>
            </a:r>
            <a:r>
              <a:rPr lang="en-US" sz="1800" u="sng" dirty="0">
                <a:hlinkClick r:id="rId2"/>
              </a:rPr>
              <a:t>SIRTFI security incident response framework</a:t>
            </a:r>
            <a:r>
              <a:rPr lang="en-US" sz="1800" dirty="0"/>
              <a:t> for structured and coordinated incident response </a:t>
            </a:r>
          </a:p>
          <a:p>
            <a:pPr marL="457200" indent="-457200" fontAlgn="base">
              <a:lnSpc>
                <a:spcPct val="105000"/>
              </a:lnSpc>
              <a:spcBef>
                <a:spcPts val="300"/>
              </a:spcBef>
              <a:buFont typeface="+mj-lt"/>
              <a:buAutoNum type="arabicPeriod"/>
            </a:pPr>
            <a:r>
              <a:rPr lang="en-US" sz="1800" dirty="0"/>
              <a:t>ensure that their Users agree to an Acceptable Use Policy (AUP) </a:t>
            </a:r>
            <a:r>
              <a:rPr lang="en-US" sz="1800" dirty="0" smtClean="0">
                <a:solidFill>
                  <a:schemeClr val="bg1">
                    <a:lumMod val="65000"/>
                  </a:schemeClr>
                </a:solidFill>
              </a:rPr>
              <a:t>[or Terms of Use] </a:t>
            </a:r>
            <a:r>
              <a:rPr lang="en-US" sz="1800" dirty="0" smtClean="0"/>
              <a:t>and </a:t>
            </a:r>
            <a:r>
              <a:rPr lang="en-US" sz="1800" dirty="0"/>
              <a:t>that there is a means to contact each User.</a:t>
            </a:r>
          </a:p>
          <a:p>
            <a:pPr marL="457200" indent="-457200" fontAlgn="base">
              <a:lnSpc>
                <a:spcPct val="105000"/>
              </a:lnSpc>
              <a:spcBef>
                <a:spcPts val="300"/>
              </a:spcBef>
              <a:buFont typeface="+mj-lt"/>
              <a:buAutoNum type="arabicPeriod"/>
            </a:pPr>
            <a:r>
              <a:rPr lang="en-US" sz="1800" dirty="0"/>
              <a:t>collaborate in a timely fashion with others, including the EOSC Security Team, in the reporting and resolution of security events or incidents related to their Service’s participation in the EOSC infrastructure and those affecting the EOSC infrastructure as a whole.</a:t>
            </a:r>
          </a:p>
          <a:p>
            <a:pPr marL="457200" indent="-457200" fontAlgn="base">
              <a:lnSpc>
                <a:spcPct val="105000"/>
              </a:lnSpc>
              <a:spcBef>
                <a:spcPts val="300"/>
              </a:spcBef>
              <a:buFont typeface="+mj-lt"/>
              <a:buAutoNum type="arabicPeriod"/>
            </a:pPr>
            <a:r>
              <a:rPr lang="en-US" sz="1800" dirty="0"/>
              <a:t>follow, as a minimum, generally accepted IT security best practices and governance, such as pro-actively applying secure configurations and security updates, and taking appropriate action in relation to security vulnerability notifications, and agree to participate in drills or simulation exercises to test Infrastructure resilience as a whole.</a:t>
            </a:r>
          </a:p>
          <a:p>
            <a:pPr marL="457200" indent="-457200" fontAlgn="base">
              <a:lnSpc>
                <a:spcPct val="105000"/>
              </a:lnSpc>
              <a:spcBef>
                <a:spcPts val="300"/>
              </a:spcBef>
              <a:buFont typeface="+mj-lt"/>
              <a:buAutoNum type="arabicPeriod"/>
            </a:pPr>
            <a:r>
              <a:rPr lang="en-US" sz="1800" dirty="0"/>
              <a:t>ensure that they operate their services and infrastructure in a manner which is not detrimental to the security of the Infrastructure nor to any of its Participants or Users. </a:t>
            </a:r>
          </a:p>
          <a:p>
            <a:pPr marL="457200" indent="-457200" fontAlgn="base">
              <a:lnSpc>
                <a:spcPct val="105000"/>
              </a:lnSpc>
              <a:spcBef>
                <a:spcPts val="300"/>
              </a:spcBef>
              <a:buFont typeface="+mj-lt"/>
              <a:buAutoNum type="arabicPeriod"/>
            </a:pPr>
            <a:r>
              <a:rPr lang="en-US" sz="1800" dirty="0" err="1"/>
              <a:t>honour</a:t>
            </a:r>
            <a:r>
              <a:rPr lang="en-US" sz="1800" dirty="0"/>
              <a:t> the confidentiality requirements of information gained as a result of their Service’s participation in the Infrastructure.</a:t>
            </a:r>
          </a:p>
          <a:p>
            <a:pPr marL="457200" indent="-457200" fontAlgn="base">
              <a:lnSpc>
                <a:spcPct val="105000"/>
              </a:lnSpc>
              <a:spcBef>
                <a:spcPts val="300"/>
              </a:spcBef>
              <a:buFont typeface="+mj-lt"/>
              <a:buAutoNum type="arabicPeriod"/>
            </a:pPr>
            <a:r>
              <a:rPr lang="en-US" sz="1800" dirty="0"/>
              <a:t>respect the legal and contractual rights of Users and others with regard to their personal data </a:t>
            </a:r>
            <a:r>
              <a:rPr lang="en-US" sz="1800" dirty="0" smtClean="0"/>
              <a:t>processed, </a:t>
            </a:r>
            <a:r>
              <a:rPr lang="en-US" sz="1800" dirty="0"/>
              <a:t>and only use such data for administrative, operational, accounting, monitoring or security purposes</a:t>
            </a:r>
            <a:r>
              <a:rPr lang="en-US" sz="1800" dirty="0" smtClean="0"/>
              <a:t>.</a:t>
            </a:r>
            <a:endParaRPr lang="en-US" sz="18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Most current version</a:t>
            </a:r>
            <a:endParaRPr lang="en-GB" dirty="0"/>
          </a:p>
        </p:txBody>
      </p:sp>
    </p:spTree>
    <p:extLst>
      <p:ext uri="{BB962C8B-B14F-4D97-AF65-F5344CB8AC3E}">
        <p14:creationId xmlns:p14="http://schemas.microsoft.com/office/powerpoint/2010/main" val="369989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230489"/>
            <a:ext cx="11250787" cy="5175530"/>
          </a:xfrm>
        </p:spPr>
        <p:txBody>
          <a:bodyPr>
            <a:noAutofit/>
          </a:bodyPr>
          <a:lstStyle/>
          <a:p>
            <a:pPr marL="457200" indent="-457200" fontAlgn="base">
              <a:lnSpc>
                <a:spcPct val="105000"/>
              </a:lnSpc>
              <a:spcBef>
                <a:spcPts val="300"/>
              </a:spcBef>
              <a:buFont typeface="+mj-lt"/>
              <a:buAutoNum type="arabicPeriod" startAt="8"/>
            </a:pPr>
            <a:r>
              <a:rPr lang="en-US" sz="1800" dirty="0" smtClean="0"/>
              <a:t>retain </a:t>
            </a:r>
            <a:r>
              <a:rPr lang="en-US" sz="1800" dirty="0"/>
              <a:t>system generated information (logs) in order to be able to answer the basic questions who, what, where, when, and to whom, </a:t>
            </a:r>
            <a:r>
              <a:rPr lang="en-US" sz="1800" dirty="0" smtClean="0"/>
              <a:t>[aggregated </a:t>
            </a:r>
            <a:r>
              <a:rPr lang="en-US" sz="1800" dirty="0"/>
              <a:t>centrally wherever possible, and protected from </a:t>
            </a:r>
            <a:r>
              <a:rPr lang="en-US" sz="1800" dirty="0" err="1"/>
              <a:t>unauthorised</a:t>
            </a:r>
            <a:r>
              <a:rPr lang="en-US" sz="1800" dirty="0"/>
              <a:t> access or </a:t>
            </a:r>
            <a:r>
              <a:rPr lang="en-US" sz="1800" dirty="0" smtClean="0"/>
              <a:t>modification], </a:t>
            </a:r>
            <a:r>
              <a:rPr lang="en-US" sz="1800" dirty="0"/>
              <a:t>for a minimum period of 180 days, </a:t>
            </a:r>
            <a:r>
              <a:rPr lang="en-US" sz="1800" dirty="0" smtClean="0"/>
              <a:t>[to </a:t>
            </a:r>
            <a:r>
              <a:rPr lang="en-US" sz="1800" dirty="0"/>
              <a:t>be used during the investigation of a security </a:t>
            </a:r>
            <a:r>
              <a:rPr lang="en-US" sz="1800" dirty="0" smtClean="0"/>
              <a:t>incident].</a:t>
            </a:r>
            <a:r>
              <a:rPr lang="en-US" sz="1800" dirty="0"/>
              <a:t> </a:t>
            </a:r>
          </a:p>
          <a:p>
            <a:pPr marL="457200" indent="-457200" fontAlgn="base">
              <a:lnSpc>
                <a:spcPct val="105000"/>
              </a:lnSpc>
              <a:spcBef>
                <a:spcPts val="300"/>
              </a:spcBef>
              <a:buFont typeface="+mj-lt"/>
              <a:buAutoNum type="arabicPeriod" startAt="8"/>
            </a:pPr>
            <a:r>
              <a:rPr lang="en-US" sz="1800" dirty="0" err="1"/>
              <a:t>honour</a:t>
            </a:r>
            <a:r>
              <a:rPr lang="en-US" sz="1800" dirty="0"/>
              <a:t> the obligations as specified in clauses 1, 3, and 8 above for the period of 180 days after their Service is retired from the Infrastructure, including the retention of logs when physical or virtual environments are decommissioned.</a:t>
            </a:r>
          </a:p>
          <a:p>
            <a:pPr marL="457200" indent="-457200" fontAlgn="base">
              <a:lnSpc>
                <a:spcPct val="105000"/>
              </a:lnSpc>
              <a:spcBef>
                <a:spcPts val="300"/>
              </a:spcBef>
              <a:buFont typeface="+mj-lt"/>
              <a:buAutoNum type="arabicPeriod" startAt="8"/>
            </a:pPr>
            <a:r>
              <a:rPr lang="en-US" sz="1800" dirty="0"/>
              <a:t>not hold Users or other Infrastructure participants liable for any loss or damage incurred as a result of the delivery or use of their Service in the Infrastructure, except to the extent specified by law or any </a:t>
            </a:r>
            <a:r>
              <a:rPr lang="en-US" sz="1800" dirty="0" smtClean="0"/>
              <a:t>license </a:t>
            </a:r>
            <a:r>
              <a:rPr lang="en-US" sz="1800" dirty="0"/>
              <a:t>or service level agreement.</a:t>
            </a:r>
          </a:p>
          <a:p>
            <a:pPr marL="457200" indent="-457200" fontAlgn="base">
              <a:lnSpc>
                <a:spcPct val="105000"/>
              </a:lnSpc>
              <a:spcBef>
                <a:spcPts val="300"/>
              </a:spcBef>
              <a:buFont typeface="+mj-lt"/>
              <a:buAutoNum type="arabicPeriod" startAt="8"/>
            </a:pPr>
            <a:r>
              <a:rPr lang="en-US" sz="1800" dirty="0"/>
              <a:t>promptly inform Users and other affected parties if action is taken to protect their Service, or the Infrastructure, by controlling access to their Service, and do so only for administrative, operational or security purposes.</a:t>
            </a:r>
          </a:p>
          <a:p>
            <a:pPr marL="457200" indent="-457200" fontAlgn="base">
              <a:lnSpc>
                <a:spcPct val="105000"/>
              </a:lnSpc>
              <a:spcBef>
                <a:spcPts val="300"/>
              </a:spcBef>
              <a:buFont typeface="+mj-lt"/>
              <a:buAutoNum type="arabicPeriod" startAt="8"/>
            </a:pPr>
            <a:r>
              <a:rPr lang="en-US" sz="1800" dirty="0"/>
              <a:t>maintain an agreement with representatives for individual service components and suppliers confirming that they also agree to this Security Baseline, to allow a coherent and complete view of the activity involved with a security incident, including situations where the service acts as part of a layered technology stack</a:t>
            </a:r>
          </a:p>
          <a:p>
            <a:pPr marL="457200" indent="-457200" fontAlgn="base">
              <a:lnSpc>
                <a:spcPct val="105000"/>
              </a:lnSpc>
              <a:spcBef>
                <a:spcPts val="300"/>
              </a:spcBef>
              <a:buFont typeface="+mj-lt"/>
              <a:buAutoNum type="arabicPeriod" startAt="8"/>
            </a:pPr>
            <a:r>
              <a:rPr lang="en-US" sz="1800" dirty="0"/>
              <a:t>promptly inform the EOSC Security Team of any material non-compliance with this Baseline</a:t>
            </a:r>
            <a:r>
              <a:rPr lang="en-US" sz="1800" dirty="0" smtClean="0"/>
              <a:t>.</a:t>
            </a:r>
            <a:r>
              <a:rPr lang="en-US" sz="1800" dirty="0"/>
              <a:t> </a:t>
            </a:r>
            <a:endParaRPr lang="en-US" sz="1800" dirty="0"/>
          </a:p>
          <a:p>
            <a:pPr marL="0" indent="0">
              <a:lnSpc>
                <a:spcPct val="105000"/>
              </a:lnSpc>
              <a:spcBef>
                <a:spcPts val="300"/>
              </a:spcBef>
              <a:buNone/>
            </a:pPr>
            <a:r>
              <a:rPr lang="en-US" sz="1800" dirty="0"/>
              <a:t>Providers should name persons responsible for implementation and </a:t>
            </a:r>
            <a:r>
              <a:rPr lang="en-US" sz="1800" dirty="0" smtClean="0"/>
              <a:t>monitoring …</a:t>
            </a:r>
            <a:endParaRPr lang="en-US" sz="18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Most current version</a:t>
            </a:r>
            <a:endParaRPr lang="en-GB" dirty="0"/>
          </a:p>
        </p:txBody>
      </p:sp>
    </p:spTree>
    <p:extLst>
      <p:ext uri="{BB962C8B-B14F-4D97-AF65-F5344CB8AC3E}">
        <p14:creationId xmlns:p14="http://schemas.microsoft.com/office/powerpoint/2010/main" val="1400920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502" y="1439333"/>
            <a:ext cx="6148803" cy="4737633"/>
          </a:xfrm>
        </p:spPr>
        <p:txBody>
          <a:bodyPr>
            <a:normAutofit/>
          </a:bodyPr>
          <a:lstStyle/>
          <a:p>
            <a:r>
              <a:rPr lang="en-GB" dirty="0"/>
              <a:t>t</a:t>
            </a:r>
            <a:r>
              <a:rPr lang="en-GB" dirty="0" smtClean="0"/>
              <a:t>he FAQ ‘Annotated Baseline’ </a:t>
            </a:r>
            <a:br>
              <a:rPr lang="en-GB" dirty="0" smtClean="0"/>
            </a:br>
            <a:r>
              <a:rPr lang="en-GB" dirty="0" smtClean="0"/>
              <a:t>(which is actually essential to its understanding)</a:t>
            </a:r>
          </a:p>
          <a:p>
            <a:endParaRPr lang="en-GB" dirty="0"/>
          </a:p>
          <a:p>
            <a:r>
              <a:rPr lang="en-GB" dirty="0"/>
              <a:t>an EOSC Core Security </a:t>
            </a:r>
            <a:r>
              <a:rPr lang="en-GB" dirty="0" smtClean="0"/>
              <a:t>Team</a:t>
            </a:r>
            <a:br>
              <a:rPr lang="en-GB" dirty="0" smtClean="0"/>
            </a:br>
            <a:r>
              <a:rPr lang="en-GB" i="1" dirty="0" smtClean="0"/>
              <a:t>and response </a:t>
            </a:r>
            <a:r>
              <a:rPr lang="en-GB" i="1" dirty="0"/>
              <a:t>processes and guidance</a:t>
            </a:r>
          </a:p>
          <a:p>
            <a:endParaRPr lang="en-GB" dirty="0" smtClean="0"/>
          </a:p>
          <a:p>
            <a:r>
              <a:rPr lang="en-GB" dirty="0" smtClean="0"/>
              <a:t>SCI </a:t>
            </a:r>
            <a:r>
              <a:rPr lang="en-GB" dirty="0" smtClean="0"/>
              <a:t>maturity assessment model</a:t>
            </a:r>
          </a:p>
          <a:p>
            <a:endParaRPr lang="en-GB" dirty="0" smtClean="0"/>
          </a:p>
          <a:p>
            <a:r>
              <a:rPr lang="en-GB" dirty="0" smtClean="0"/>
              <a:t>WISE Risk Assessment Templates</a:t>
            </a:r>
          </a:p>
          <a:p>
            <a:endParaRPr lang="en-GB" dirty="0" smtClean="0"/>
          </a:p>
          <a:p>
            <a:r>
              <a:rPr lang="en-GB" dirty="0" smtClean="0"/>
              <a:t>…</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But also the Security Baseline lives in an ecosystem </a:t>
            </a:r>
            <a:br>
              <a:rPr lang="en-GB" dirty="0" smtClean="0"/>
            </a:br>
            <a:r>
              <a:rPr lang="en-GB" dirty="0" smtClean="0"/>
              <a:t>with Complementing </a:t>
            </a:r>
            <a:r>
              <a:rPr lang="en-GB" dirty="0" smtClean="0"/>
              <a:t>elements</a:t>
            </a:r>
            <a:endParaRPr lang="en-US" dirty="0"/>
          </a:p>
        </p:txBody>
      </p:sp>
      <p:pic>
        <p:nvPicPr>
          <p:cNvPr id="7" name="Picture 6"/>
          <p:cNvPicPr>
            <a:picLocks noChangeAspect="1"/>
          </p:cNvPicPr>
          <p:nvPr/>
        </p:nvPicPr>
        <p:blipFill>
          <a:blip r:embed="rId2"/>
          <a:stretch>
            <a:fillRect/>
          </a:stretch>
        </p:blipFill>
        <p:spPr>
          <a:xfrm>
            <a:off x="6523643" y="1417972"/>
            <a:ext cx="3180417" cy="4261141"/>
          </a:xfrm>
          <a:prstGeom prst="rect">
            <a:avLst/>
          </a:prstGeom>
          <a:effectLst>
            <a:glow rad="101600">
              <a:srgbClr val="003F5E">
                <a:alpha val="60000"/>
              </a:srgbClr>
            </a:glow>
          </a:effectLst>
        </p:spPr>
      </p:pic>
      <p:pic>
        <p:nvPicPr>
          <p:cNvPr id="8" name="Picture 7"/>
          <p:cNvPicPr>
            <a:picLocks noChangeAspect="1"/>
          </p:cNvPicPr>
          <p:nvPr/>
        </p:nvPicPr>
        <p:blipFill>
          <a:blip r:embed="rId3"/>
          <a:stretch>
            <a:fillRect/>
          </a:stretch>
        </p:blipFill>
        <p:spPr>
          <a:xfrm>
            <a:off x="7372951" y="2313344"/>
            <a:ext cx="3145780" cy="3938671"/>
          </a:xfrm>
          <a:prstGeom prst="rect">
            <a:avLst/>
          </a:prstGeom>
          <a:effectLst>
            <a:glow rad="101600">
              <a:srgbClr val="003F5E">
                <a:alpha val="60000"/>
              </a:srgbClr>
            </a:glow>
          </a:effectLst>
        </p:spPr>
      </p:pic>
    </p:spTree>
    <p:extLst>
      <p:ext uri="{BB962C8B-B14F-4D97-AF65-F5344CB8AC3E}">
        <p14:creationId xmlns:p14="http://schemas.microsoft.com/office/powerpoint/2010/main" val="3972579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5" name="Title 4"/>
          <p:cNvSpPr>
            <a:spLocks noGrp="1"/>
          </p:cNvSpPr>
          <p:nvPr>
            <p:ph type="title"/>
          </p:nvPr>
        </p:nvSpPr>
        <p:spPr/>
        <p:txBody>
          <a:bodyPr/>
          <a:lstStyle/>
          <a:p>
            <a:r>
              <a:rPr lang="en-US" dirty="0"/>
              <a:t>EOSC Security Operational Baseline (rev 20210908-03)</a:t>
            </a:r>
          </a:p>
        </p:txBody>
      </p:sp>
      <p:sp>
        <p:nvSpPr>
          <p:cNvPr id="6" name="Text Placeholder 5"/>
          <p:cNvSpPr>
            <a:spLocks noGrp="1"/>
          </p:cNvSpPr>
          <p:nvPr>
            <p:ph type="body" sz="quarter" idx="13"/>
          </p:nvPr>
        </p:nvSpPr>
        <p:spPr/>
        <p:txBody>
          <a:bodyPr>
            <a:normAutofit fontScale="92500" lnSpcReduction="10000"/>
          </a:bodyPr>
          <a:lstStyle/>
          <a:p>
            <a:r>
              <a:rPr lang="en-GB" dirty="0" err="1" smtClean="0"/>
              <a:t>lastest</a:t>
            </a:r>
            <a:r>
              <a:rPr lang="en-GB" dirty="0" smtClean="0"/>
              <a:t> version (after initial AARC </a:t>
            </a:r>
            <a:r>
              <a:rPr lang="en-GB" dirty="0"/>
              <a:t>Policy consultation) at </a:t>
            </a:r>
            <a:r>
              <a:rPr lang="en-GB" dirty="0">
                <a:hlinkClick r:id="rId2"/>
              </a:rPr>
              <a:t>https://</a:t>
            </a:r>
            <a:r>
              <a:rPr lang="en-GB" dirty="0" smtClean="0">
                <a:hlinkClick r:id="rId2"/>
              </a:rPr>
              <a:t>edu.nl/avfv4</a:t>
            </a:r>
            <a:endParaRPr lang="en-GB" dirty="0" smtClean="0"/>
          </a:p>
          <a:p>
            <a:endParaRPr lang="en-GB" dirty="0" smtClean="0"/>
          </a:p>
          <a:p>
            <a:r>
              <a:rPr lang="en-GB" dirty="0" smtClean="0"/>
              <a:t>FAQ </a:t>
            </a:r>
            <a:r>
              <a:rPr lang="en-GB" dirty="0"/>
              <a:t>for now </a:t>
            </a:r>
            <a:r>
              <a:rPr lang="en-GB" dirty="0" smtClean="0"/>
              <a:t>at</a:t>
            </a:r>
            <a:br>
              <a:rPr lang="en-GB" dirty="0" smtClean="0"/>
            </a:br>
            <a:r>
              <a:rPr lang="en-GB" dirty="0" smtClean="0">
                <a:hlinkClick r:id="rId3"/>
              </a:rPr>
              <a:t>https</a:t>
            </a:r>
            <a:r>
              <a:rPr lang="en-GB" dirty="0">
                <a:hlinkClick r:id="rId3"/>
              </a:rPr>
              <a:t>://</a:t>
            </a:r>
            <a:r>
              <a:rPr lang="en-GB" dirty="0" smtClean="0">
                <a:hlinkClick r:id="rId3"/>
              </a:rPr>
              <a:t>wiki.eoscfuture.eu/display/EOSCF/EOSC+Security+Operational+Annotated+Baseline</a:t>
            </a:r>
            <a:endParaRPr lang="en-GB" dirty="0" smtClean="0"/>
          </a:p>
          <a:p>
            <a:endParaRPr lang="en-GB" dirty="0"/>
          </a:p>
          <a:p>
            <a:r>
              <a:rPr lang="en-GB" dirty="0" smtClean="0"/>
              <a:t>Propose to incorporate this work in the WISE SCIv2 WG</a:t>
            </a:r>
            <a:endParaRPr lang="en-US" dirty="0"/>
          </a:p>
        </p:txBody>
      </p:sp>
    </p:spTree>
    <p:extLst>
      <p:ext uri="{BB962C8B-B14F-4D97-AF65-F5344CB8AC3E}">
        <p14:creationId xmlns:p14="http://schemas.microsoft.com/office/powerpoint/2010/main" val="144899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p:txBody>
          <a:bodyPr/>
          <a:lstStyle/>
          <a:p>
            <a:pPr algn="ctr"/>
            <a:r>
              <a:rPr lang="en-GB" dirty="0" smtClean="0"/>
              <a:t>this work is co-supported by the EOSC-Future project, the GN4-3 </a:t>
            </a:r>
            <a:r>
              <a:rPr lang="en-GB" dirty="0" smtClean="0"/>
              <a:t>project</a:t>
            </a:r>
            <a:r>
              <a:rPr lang="en-GB" dirty="0" smtClean="0"/>
              <a:t>, </a:t>
            </a:r>
            <a:r>
              <a:rPr lang="en-GB" dirty="0" smtClean="0"/>
              <a:t>UK-IRIS</a:t>
            </a:r>
            <a:r>
              <a:rPr lang="en-GB" dirty="0" smtClean="0"/>
              <a:t>, and SURF</a:t>
            </a:r>
            <a:endParaRPr lang="en-GB" dirty="0"/>
          </a:p>
        </p:txBody>
      </p:sp>
    </p:spTree>
    <p:extLst>
      <p:ext uri="{BB962C8B-B14F-4D97-AF65-F5344CB8AC3E}">
        <p14:creationId xmlns:p14="http://schemas.microsoft.com/office/powerpoint/2010/main" val="44192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EOSC structure – security coordination and the AAI</a:t>
            </a:r>
            <a:endParaRPr lang="en-GB" dirty="0"/>
          </a:p>
        </p:txBody>
      </p:sp>
      <p:pic>
        <p:nvPicPr>
          <p:cNvPr id="5" name="Google Shape;142;gf1d7537519_0_56"/>
          <p:cNvPicPr preferRelativeResize="0">
            <a:picLocks noGrp="1"/>
          </p:cNvPicPr>
          <p:nvPr>
            <p:ph idx="1"/>
          </p:nvPr>
        </p:nvPicPr>
        <p:blipFill rotWithShape="1">
          <a:blip r:embed="rId2">
            <a:alphaModFix/>
          </a:blip>
          <a:srcRect/>
          <a:stretch/>
        </p:blipFill>
        <p:spPr>
          <a:xfrm>
            <a:off x="1799227" y="1293475"/>
            <a:ext cx="7559261" cy="5112544"/>
          </a:xfrm>
          <a:prstGeom prst="rect">
            <a:avLst/>
          </a:prstGeom>
          <a:noFill/>
          <a:ln>
            <a:noFill/>
          </a:ln>
        </p:spPr>
      </p:pic>
      <p:pic>
        <p:nvPicPr>
          <p:cNvPr id="6" name="Google Shape;11;p9"/>
          <p:cNvPicPr preferRelativeResize="0"/>
          <p:nvPr/>
        </p:nvPicPr>
        <p:blipFill rotWithShape="1">
          <a:blip r:embed="rId3">
            <a:alphaModFix/>
          </a:blip>
          <a:srcRect/>
          <a:stretch/>
        </p:blipFill>
        <p:spPr>
          <a:xfrm>
            <a:off x="10189066" y="5460967"/>
            <a:ext cx="1328652" cy="715996"/>
          </a:xfrm>
          <a:prstGeom prst="rect">
            <a:avLst/>
          </a:prstGeom>
          <a:noFill/>
          <a:ln>
            <a:noFill/>
          </a:ln>
        </p:spPr>
      </p:pic>
      <p:sp>
        <p:nvSpPr>
          <p:cNvPr id="7" name="Rectangle 6"/>
          <p:cNvSpPr/>
          <p:nvPr/>
        </p:nvSpPr>
        <p:spPr>
          <a:xfrm>
            <a:off x="3194756" y="4289778"/>
            <a:ext cx="4865511" cy="20432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319912" y="2246490"/>
            <a:ext cx="282221" cy="101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594090" y="3262490"/>
            <a:ext cx="282221" cy="101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226757" y="4605867"/>
            <a:ext cx="1219200" cy="282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1498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5335409" cy="4737633"/>
          </a:xfrm>
        </p:spPr>
        <p:txBody>
          <a:bodyPr>
            <a:normAutofit/>
          </a:bodyPr>
          <a:lstStyle/>
          <a:p>
            <a:r>
              <a:rPr lang="en-GB" b="1" dirty="0" smtClean="0"/>
              <a:t>EOSC Core</a:t>
            </a:r>
            <a:r>
              <a:rPr lang="en-GB" dirty="0" smtClean="0"/>
              <a:t/>
            </a:r>
            <a:br>
              <a:rPr lang="en-GB" dirty="0" smtClean="0"/>
            </a:br>
            <a:r>
              <a:rPr lang="en-US" dirty="0" smtClean="0"/>
              <a:t>set </a:t>
            </a:r>
            <a:r>
              <a:rPr lang="en-US" dirty="0"/>
              <a:t>of internal services which allow EOSC to </a:t>
            </a:r>
            <a:r>
              <a:rPr lang="en-US" dirty="0" smtClean="0"/>
              <a:t>operate</a:t>
            </a:r>
          </a:p>
          <a:p>
            <a:endParaRPr lang="en-US" dirty="0" smtClean="0"/>
          </a:p>
          <a:p>
            <a:r>
              <a:rPr lang="en-US" b="1" dirty="0"/>
              <a:t>EOSC Exchange</a:t>
            </a:r>
            <a:r>
              <a:rPr lang="en-US" dirty="0"/>
              <a:t/>
            </a:r>
            <a:br>
              <a:rPr lang="en-US" dirty="0"/>
            </a:br>
            <a:r>
              <a:rPr lang="en-US" dirty="0" smtClean="0"/>
              <a:t>set </a:t>
            </a:r>
            <a:r>
              <a:rPr lang="en-US" dirty="0"/>
              <a:t>of federation </a:t>
            </a:r>
            <a:r>
              <a:rPr lang="en-US" dirty="0" smtClean="0"/>
              <a:t>services, resources </a:t>
            </a:r>
            <a:r>
              <a:rPr lang="en-US" dirty="0"/>
              <a:t>registered into the EOSC </a:t>
            </a:r>
            <a:r>
              <a:rPr lang="en-US" dirty="0" smtClean="0"/>
              <a:t/>
            </a:r>
            <a:br>
              <a:rPr lang="en-US" dirty="0" smtClean="0"/>
            </a:br>
            <a:r>
              <a:rPr lang="en-US" dirty="0" smtClean="0"/>
              <a:t>to </a:t>
            </a:r>
            <a:r>
              <a:rPr lang="en-US" dirty="0"/>
              <a:t>serve </a:t>
            </a:r>
            <a:r>
              <a:rPr lang="en-US" dirty="0" smtClean="0"/>
              <a:t>needs </a:t>
            </a:r>
            <a:r>
              <a:rPr lang="en-US" dirty="0"/>
              <a:t>of research communities and </a:t>
            </a:r>
            <a:r>
              <a:rPr lang="en-US" dirty="0" smtClean="0"/>
              <a:t>widening </a:t>
            </a:r>
            <a:r>
              <a:rPr lang="en-US" dirty="0"/>
              <a:t>to </a:t>
            </a:r>
            <a:r>
              <a:rPr lang="en-US" dirty="0" smtClean="0"/>
              <a:t>public </a:t>
            </a:r>
            <a:r>
              <a:rPr lang="en-US" dirty="0"/>
              <a:t>and private </a:t>
            </a:r>
            <a:r>
              <a:rPr lang="en-US" dirty="0" smtClean="0"/>
              <a:t>sector</a:t>
            </a:r>
          </a:p>
          <a:p>
            <a:endParaRPr lang="en-US" dirty="0" smtClean="0"/>
          </a:p>
          <a:p>
            <a:r>
              <a:rPr lang="en-US" b="1" dirty="0"/>
              <a:t>EOSC Interoperability Framework</a:t>
            </a:r>
            <a:br>
              <a:rPr lang="en-US" b="1" dirty="0"/>
            </a:br>
            <a:r>
              <a:rPr lang="en-US" dirty="0"/>
              <a:t>standards and guidelines to support the interoperability and composability of resources</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The diverse ecosystem compared</a:t>
            </a:r>
            <a:endParaRPr lang="en-GB" dirty="0"/>
          </a:p>
        </p:txBody>
      </p:sp>
      <p:pic>
        <p:nvPicPr>
          <p:cNvPr id="5" name="Picture 4"/>
          <p:cNvPicPr>
            <a:picLocks noChangeAspect="1"/>
          </p:cNvPicPr>
          <p:nvPr/>
        </p:nvPicPr>
        <p:blipFill>
          <a:blip r:embed="rId2"/>
          <a:stretch>
            <a:fillRect/>
          </a:stretch>
        </p:blipFill>
        <p:spPr>
          <a:xfrm>
            <a:off x="5933897" y="1439333"/>
            <a:ext cx="5868935" cy="4737633"/>
          </a:xfrm>
          <a:prstGeom prst="rect">
            <a:avLst/>
          </a:prstGeom>
        </p:spPr>
      </p:pic>
      <p:sp>
        <p:nvSpPr>
          <p:cNvPr id="6" name="TextBox 5"/>
          <p:cNvSpPr txBox="1"/>
          <p:nvPr/>
        </p:nvSpPr>
        <p:spPr>
          <a:xfrm>
            <a:off x="5047369" y="6408319"/>
            <a:ext cx="6384953" cy="307777"/>
          </a:xfrm>
          <a:prstGeom prst="rect">
            <a:avLst/>
          </a:prstGeom>
          <a:noFill/>
        </p:spPr>
        <p:txBody>
          <a:bodyPr wrap="none" rtlCol="0">
            <a:spAutoFit/>
          </a:bodyPr>
          <a:lstStyle/>
          <a:p>
            <a:r>
              <a:rPr lang="en-GB" sz="1400" dirty="0" smtClean="0"/>
              <a:t>comparing services in the Exchange on the EOSC Portal – from https://eosc-portal.eu/</a:t>
            </a:r>
            <a:endParaRPr lang="en-GB" sz="1400" dirty="0"/>
          </a:p>
        </p:txBody>
      </p:sp>
    </p:spTree>
    <p:extLst>
      <p:ext uri="{BB962C8B-B14F-4D97-AF65-F5344CB8AC3E}">
        <p14:creationId xmlns:p14="http://schemas.microsoft.com/office/powerpoint/2010/main" val="170276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a:xfrm>
            <a:off x="455646" y="74649"/>
            <a:ext cx="9612087" cy="659129"/>
          </a:xfrm>
        </p:spPr>
        <p:txBody>
          <a:bodyPr/>
          <a:lstStyle/>
          <a:p>
            <a:r>
              <a:rPr lang="en-GB" dirty="0" smtClean="0"/>
              <a:t>EOSC Authentication and Authorization Infrastructure</a:t>
            </a:r>
            <a:endParaRPr lang="en-GB" dirty="0"/>
          </a:p>
        </p:txBody>
      </p:sp>
      <p:pic>
        <p:nvPicPr>
          <p:cNvPr id="5" name="Picture 4"/>
          <p:cNvPicPr>
            <a:picLocks noChangeAspect="1"/>
          </p:cNvPicPr>
          <p:nvPr/>
        </p:nvPicPr>
        <p:blipFill>
          <a:blip r:embed="rId2"/>
          <a:stretch>
            <a:fillRect/>
          </a:stretch>
        </p:blipFill>
        <p:spPr>
          <a:xfrm>
            <a:off x="455646" y="733778"/>
            <a:ext cx="10716917" cy="6028266"/>
          </a:xfrm>
          <a:prstGeom prst="rect">
            <a:avLst/>
          </a:prstGeom>
          <a:effectLst>
            <a:glow rad="101600">
              <a:srgbClr val="003F5E">
                <a:alpha val="60000"/>
              </a:srgbClr>
            </a:glow>
          </a:effectLst>
        </p:spPr>
      </p:pic>
      <p:sp>
        <p:nvSpPr>
          <p:cNvPr id="6" name="TextBox 5"/>
          <p:cNvSpPr txBox="1"/>
          <p:nvPr/>
        </p:nvSpPr>
        <p:spPr>
          <a:xfrm>
            <a:off x="455646" y="6392712"/>
            <a:ext cx="5196423" cy="338554"/>
          </a:xfrm>
          <a:prstGeom prst="rect">
            <a:avLst/>
          </a:prstGeom>
          <a:noFill/>
        </p:spPr>
        <p:txBody>
          <a:bodyPr wrap="none" rtlCol="0">
            <a:spAutoFit/>
          </a:bodyPr>
          <a:lstStyle/>
          <a:p>
            <a:r>
              <a:rPr lang="en-GB" sz="1600" dirty="0" smtClean="0"/>
              <a:t>slide: Christos </a:t>
            </a:r>
            <a:r>
              <a:rPr lang="en-GB" sz="1600" dirty="0" err="1" smtClean="0"/>
              <a:t>Kanellopoulos</a:t>
            </a:r>
            <a:r>
              <a:rPr lang="en-GB" sz="1600" dirty="0" smtClean="0"/>
              <a:t>, GEANT, for EOSC Future WP7.3</a:t>
            </a:r>
            <a:endParaRPr lang="en-GB" sz="1600" dirty="0"/>
          </a:p>
        </p:txBody>
      </p:sp>
    </p:spTree>
    <p:extLst>
      <p:ext uri="{BB962C8B-B14F-4D97-AF65-F5344CB8AC3E}">
        <p14:creationId xmlns:p14="http://schemas.microsoft.com/office/powerpoint/2010/main" val="92698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1439333"/>
            <a:ext cx="3292120" cy="4114801"/>
          </a:xfrm>
          <a:solidFill>
            <a:srgbClr val="FBC69F"/>
          </a:solidFill>
        </p:spPr>
        <p:txBody>
          <a:bodyPr/>
          <a:lstStyle/>
          <a:p>
            <a:pPr marL="0" indent="0">
              <a:buNone/>
            </a:pPr>
            <a:r>
              <a:rPr lang="en-GB" b="1" dirty="0" smtClean="0"/>
              <a:t>EOSC Core services</a:t>
            </a:r>
          </a:p>
          <a:p>
            <a:pPr marL="0" indent="0">
              <a:buNone/>
            </a:pPr>
            <a:endParaRPr lang="en-GB" dirty="0"/>
          </a:p>
          <a:p>
            <a:r>
              <a:rPr lang="en-GB" sz="2000" dirty="0" smtClean="0"/>
              <a:t>drives the portal</a:t>
            </a:r>
          </a:p>
          <a:p>
            <a:r>
              <a:rPr lang="en-GB" sz="2000" dirty="0" smtClean="0"/>
              <a:t>strongly coordinated</a:t>
            </a:r>
          </a:p>
          <a:p>
            <a:r>
              <a:rPr lang="en-GB" sz="2000" dirty="0" smtClean="0"/>
              <a:t>ITSM processes in place</a:t>
            </a:r>
          </a:p>
          <a:p>
            <a:r>
              <a:rPr lang="en-GB" sz="2000" dirty="0" smtClean="0"/>
              <a:t>underpin other services</a:t>
            </a:r>
          </a:p>
          <a:p>
            <a:r>
              <a:rPr lang="en-GB" sz="2000" dirty="0" smtClean="0"/>
              <a:t>key to on-boarding, AAI, monitoring, accounting …</a:t>
            </a: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The EOSC Ecosystem – a loosely coupled federation of users and services</a:t>
            </a:r>
            <a:endParaRPr lang="en-GB" dirty="0"/>
          </a:p>
        </p:txBody>
      </p:sp>
      <p:sp>
        <p:nvSpPr>
          <p:cNvPr id="5" name="Content Placeholder 1"/>
          <p:cNvSpPr txBox="1">
            <a:spLocks/>
          </p:cNvSpPr>
          <p:nvPr/>
        </p:nvSpPr>
        <p:spPr>
          <a:xfrm>
            <a:off x="4444231" y="1439332"/>
            <a:ext cx="3292120" cy="4114801"/>
          </a:xfrm>
          <a:prstGeom prst="rect">
            <a:avLst/>
          </a:prstGeom>
          <a:solidFill>
            <a:srgbClr val="FBC69F"/>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1" dirty="0" smtClean="0"/>
              <a:t>EOSC AAI federation</a:t>
            </a:r>
          </a:p>
          <a:p>
            <a:pPr marL="0" indent="0">
              <a:buFont typeface="Arial" panose="020B0604020202020204" pitchFamily="34" charset="0"/>
              <a:buNone/>
            </a:pPr>
            <a:endParaRPr lang="en-GB" dirty="0"/>
          </a:p>
          <a:p>
            <a:r>
              <a:rPr lang="en-GB" sz="2000" dirty="0" smtClean="0"/>
              <a:t>services from </a:t>
            </a:r>
            <a:br>
              <a:rPr lang="en-GB" sz="2000" dirty="0" smtClean="0"/>
            </a:br>
            <a:r>
              <a:rPr lang="en-GB" sz="2000" dirty="0" smtClean="0"/>
              <a:t>the wider community</a:t>
            </a:r>
          </a:p>
          <a:p>
            <a:r>
              <a:rPr lang="en-GB" sz="2000" dirty="0" smtClean="0"/>
              <a:t>horizontal and thematic</a:t>
            </a:r>
          </a:p>
          <a:p>
            <a:r>
              <a:rPr lang="en-GB" sz="2000" dirty="0" smtClean="0"/>
              <a:t>many providers</a:t>
            </a:r>
          </a:p>
          <a:p>
            <a:r>
              <a:rPr lang="en-GB" sz="2000" dirty="0"/>
              <a:t>composed </a:t>
            </a:r>
            <a:br>
              <a:rPr lang="en-GB" sz="2000" dirty="0"/>
            </a:br>
            <a:r>
              <a:rPr lang="en-GB" sz="2000" dirty="0"/>
              <a:t>with other </a:t>
            </a:r>
            <a:r>
              <a:rPr lang="en-GB" sz="2000" dirty="0" smtClean="0"/>
              <a:t>services</a:t>
            </a:r>
          </a:p>
          <a:p>
            <a:r>
              <a:rPr lang="en-GB" sz="2000" dirty="0" smtClean="0"/>
              <a:t>use the EOSC AAI model for authentication, authorization, and federated identity</a:t>
            </a:r>
          </a:p>
          <a:p>
            <a:endParaRPr lang="en-GB" dirty="0"/>
          </a:p>
        </p:txBody>
      </p:sp>
      <p:sp>
        <p:nvSpPr>
          <p:cNvPr id="6" name="Content Placeholder 1"/>
          <p:cNvSpPr txBox="1">
            <a:spLocks/>
          </p:cNvSpPr>
          <p:nvPr/>
        </p:nvSpPr>
        <p:spPr>
          <a:xfrm>
            <a:off x="8421673" y="1439332"/>
            <a:ext cx="3292120" cy="4114801"/>
          </a:xfrm>
          <a:prstGeom prst="rect">
            <a:avLst/>
          </a:prstGeom>
          <a:solidFill>
            <a:srgbClr val="FBC69F"/>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1" dirty="0" smtClean="0"/>
              <a:t>Exchange Listed services</a:t>
            </a:r>
          </a:p>
          <a:p>
            <a:pPr marL="0" indent="0">
              <a:buFont typeface="Arial" panose="020B0604020202020204" pitchFamily="34" charset="0"/>
              <a:buNone/>
            </a:pPr>
            <a:endParaRPr lang="en-GB" dirty="0"/>
          </a:p>
          <a:p>
            <a:r>
              <a:rPr lang="en-GB" sz="2000" dirty="0" smtClean="0"/>
              <a:t>services from </a:t>
            </a:r>
            <a:br>
              <a:rPr lang="en-GB" sz="2000" dirty="0" smtClean="0"/>
            </a:br>
            <a:r>
              <a:rPr lang="en-GB" sz="2000" dirty="0" smtClean="0"/>
              <a:t>the wider community</a:t>
            </a:r>
          </a:p>
          <a:p>
            <a:r>
              <a:rPr lang="en-GB" sz="2000" dirty="0" smtClean="0"/>
              <a:t>have no need for a technical AAI connection to the EOSC federation</a:t>
            </a:r>
          </a:p>
          <a:p>
            <a:r>
              <a:rPr lang="en-GB" sz="2000" dirty="0" smtClean="0"/>
              <a:t>still are highly valuable services to the EOSC</a:t>
            </a:r>
          </a:p>
          <a:p>
            <a:r>
              <a:rPr lang="en-GB" sz="2000" dirty="0"/>
              <a:t>composed </a:t>
            </a:r>
            <a:br>
              <a:rPr lang="en-GB" sz="2000" dirty="0"/>
            </a:br>
            <a:r>
              <a:rPr lang="en-GB" sz="2000" dirty="0"/>
              <a:t>with other </a:t>
            </a:r>
            <a:r>
              <a:rPr lang="en-GB" sz="2000" dirty="0" smtClean="0"/>
              <a:t>services</a:t>
            </a:r>
          </a:p>
          <a:p>
            <a:r>
              <a:rPr lang="en-GB" sz="2000" dirty="0" smtClean="0"/>
              <a:t>merit security coverage</a:t>
            </a:r>
            <a:endParaRPr lang="en-GB" sz="2000" dirty="0"/>
          </a:p>
        </p:txBody>
      </p:sp>
      <p:sp>
        <p:nvSpPr>
          <p:cNvPr id="7" name="TextBox 6"/>
          <p:cNvSpPr txBox="1"/>
          <p:nvPr/>
        </p:nvSpPr>
        <p:spPr>
          <a:xfrm>
            <a:off x="455646" y="5756938"/>
            <a:ext cx="11258147" cy="438582"/>
          </a:xfrm>
          <a:prstGeom prst="rect">
            <a:avLst/>
          </a:prstGeom>
          <a:noFill/>
        </p:spPr>
        <p:txBody>
          <a:bodyPr wrap="square" rtlCol="0">
            <a:spAutoFit/>
          </a:bodyPr>
          <a:lstStyle/>
          <a:p>
            <a:pPr algn="ctr"/>
            <a:r>
              <a:rPr lang="en-GB" sz="2250" b="1" dirty="0" smtClean="0"/>
              <a:t>Security guidance &amp; control points that apply to each category are - and should be - different</a:t>
            </a:r>
            <a:endParaRPr lang="en-GB" sz="2250" b="1" dirty="0"/>
          </a:p>
        </p:txBody>
      </p:sp>
      <p:cxnSp>
        <p:nvCxnSpPr>
          <p:cNvPr id="9" name="Straight Connector 8"/>
          <p:cNvCxnSpPr/>
          <p:nvPr/>
        </p:nvCxnSpPr>
        <p:spPr>
          <a:xfrm>
            <a:off x="564444" y="1964267"/>
            <a:ext cx="3025423" cy="0"/>
          </a:xfrm>
          <a:prstGeom prst="line">
            <a:avLst/>
          </a:prstGeom>
          <a:ln>
            <a:solidFill>
              <a:srgbClr val="003F5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55067" y="1969912"/>
            <a:ext cx="3025423" cy="0"/>
          </a:xfrm>
          <a:prstGeom prst="line">
            <a:avLst/>
          </a:prstGeom>
          <a:ln>
            <a:solidFill>
              <a:srgbClr val="003F5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55021" y="1975557"/>
            <a:ext cx="3025423" cy="0"/>
          </a:xfrm>
          <a:prstGeom prst="line">
            <a:avLst/>
          </a:prstGeom>
          <a:ln>
            <a:solidFill>
              <a:srgbClr val="003F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685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6</a:t>
            </a:fld>
            <a:endParaRPr lang="en-GB"/>
          </a:p>
        </p:txBody>
      </p:sp>
      <p:sp>
        <p:nvSpPr>
          <p:cNvPr id="3" name="Title 2"/>
          <p:cNvSpPr>
            <a:spLocks noGrp="1"/>
          </p:cNvSpPr>
          <p:nvPr>
            <p:ph type="title"/>
          </p:nvPr>
        </p:nvSpPr>
        <p:spPr/>
        <p:txBody>
          <a:bodyPr/>
          <a:lstStyle/>
          <a:p>
            <a:r>
              <a:rPr lang="en-US" dirty="0" smtClean="0"/>
              <a:t>AARC Policy Development Kit – service (</a:t>
            </a:r>
            <a:r>
              <a:rPr lang="en-US" dirty="0" smtClean="0"/>
              <a:t>infrastructure)-</a:t>
            </a:r>
            <a:r>
              <a:rPr lang="en-US" dirty="0" smtClean="0"/>
              <a:t>centric policies</a:t>
            </a:r>
            <a:endParaRPr lang="en-GB" dirty="0"/>
          </a:p>
        </p:txBody>
      </p:sp>
      <p:pic>
        <p:nvPicPr>
          <p:cNvPr id="5" name="Picture 4"/>
          <p:cNvPicPr>
            <a:picLocks noChangeAspect="1"/>
          </p:cNvPicPr>
          <p:nvPr/>
        </p:nvPicPr>
        <p:blipFill>
          <a:blip r:embed="rId2"/>
          <a:stretch>
            <a:fillRect/>
          </a:stretch>
        </p:blipFill>
        <p:spPr>
          <a:xfrm>
            <a:off x="1863950" y="1324798"/>
            <a:ext cx="4150221" cy="5035650"/>
          </a:xfrm>
          <a:prstGeom prst="rect">
            <a:avLst/>
          </a:prstGeom>
        </p:spPr>
      </p:pic>
      <p:sp>
        <p:nvSpPr>
          <p:cNvPr id="8" name="Rectangle 7"/>
          <p:cNvSpPr/>
          <p:nvPr/>
        </p:nvSpPr>
        <p:spPr>
          <a:xfrm>
            <a:off x="3814758" y="6527003"/>
            <a:ext cx="4303807" cy="307777"/>
          </a:xfrm>
          <a:prstGeom prst="rect">
            <a:avLst/>
          </a:prstGeom>
        </p:spPr>
        <p:txBody>
          <a:bodyPr wrap="none">
            <a:spAutoFit/>
          </a:bodyPr>
          <a:lstStyle/>
          <a:p>
            <a:r>
              <a:rPr lang="en-GB" sz="1400" dirty="0">
                <a:solidFill>
                  <a:srgbClr val="0C3959"/>
                </a:solidFill>
              </a:rPr>
              <a:t>https://aarc-project.eu/policies/policy-development-kit</a:t>
            </a:r>
            <a:r>
              <a:rPr lang="en-GB" sz="1400" dirty="0" smtClean="0">
                <a:solidFill>
                  <a:srgbClr val="0C3959"/>
                </a:solidFill>
              </a:rPr>
              <a:t>/</a:t>
            </a:r>
            <a:endParaRPr lang="en-GB" sz="1400" dirty="0">
              <a:solidFill>
                <a:srgbClr val="0C3959"/>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34" y="3234919"/>
            <a:ext cx="2651564" cy="1710259"/>
          </a:xfrm>
          <a:prstGeom prst="rect">
            <a:avLst/>
          </a:prstGeom>
        </p:spPr>
      </p:pic>
      <p:pic>
        <p:nvPicPr>
          <p:cNvPr id="17" name="Picture 16"/>
          <p:cNvPicPr>
            <a:picLocks noChangeAspect="1"/>
          </p:cNvPicPr>
          <p:nvPr/>
        </p:nvPicPr>
        <p:blipFill>
          <a:blip r:embed="rId4"/>
          <a:stretch>
            <a:fillRect/>
          </a:stretch>
        </p:blipFill>
        <p:spPr>
          <a:xfrm>
            <a:off x="5757332" y="2193636"/>
            <a:ext cx="5773245" cy="3297975"/>
          </a:xfrm>
          <a:prstGeom prst="rect">
            <a:avLst/>
          </a:prstGeom>
        </p:spPr>
      </p:pic>
    </p:spTree>
    <p:extLst>
      <p:ext uri="{BB962C8B-B14F-4D97-AF65-F5344CB8AC3E}">
        <p14:creationId xmlns:p14="http://schemas.microsoft.com/office/powerpoint/2010/main" val="5809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7</a:t>
            </a:fld>
            <a:endParaRPr lang="en-GB"/>
          </a:p>
        </p:txBody>
      </p:sp>
      <p:sp>
        <p:nvSpPr>
          <p:cNvPr id="3" name="Title 2"/>
          <p:cNvSpPr>
            <a:spLocks noGrp="1"/>
          </p:cNvSpPr>
          <p:nvPr>
            <p:ph type="title"/>
          </p:nvPr>
        </p:nvSpPr>
        <p:spPr/>
        <p:txBody>
          <a:bodyPr/>
          <a:lstStyle/>
          <a:p>
            <a:r>
              <a:rPr lang="en-GB" dirty="0" smtClean="0"/>
              <a:t>Guidance for Infrastructure Management and Service Contacts</a:t>
            </a:r>
            <a:endParaRPr lang="en-GB" dirty="0"/>
          </a:p>
        </p:txBody>
      </p:sp>
      <p:sp>
        <p:nvSpPr>
          <p:cNvPr id="11" name="Slide Number Placeholder 1"/>
          <p:cNvSpPr txBox="1">
            <a:spLocks/>
          </p:cNvSpPr>
          <p:nvPr/>
        </p:nvSpPr>
        <p:spPr>
          <a:xfrm>
            <a:off x="10971501" y="6044774"/>
            <a:ext cx="741021" cy="274873"/>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576E6A-F32A-4612-884C-86870357C6B4}" type="slidenum">
              <a:rPr lang="en-GB" smtClean="0"/>
              <a:pPr/>
              <a:t>7</a:t>
            </a:fld>
            <a:endParaRPr lang="en-GB"/>
          </a:p>
        </p:txBody>
      </p:sp>
      <p:grpSp>
        <p:nvGrpSpPr>
          <p:cNvPr id="12" name="Group 11"/>
          <p:cNvGrpSpPr/>
          <p:nvPr/>
        </p:nvGrpSpPr>
        <p:grpSpPr>
          <a:xfrm>
            <a:off x="3318047" y="1590689"/>
            <a:ext cx="7857421" cy="4438738"/>
            <a:chOff x="2232324" y="2139862"/>
            <a:chExt cx="9677402" cy="5466864"/>
          </a:xfrm>
        </p:grpSpPr>
        <p:pic>
          <p:nvPicPr>
            <p:cNvPr id="13" name="Picture 12"/>
            <p:cNvPicPr>
              <a:picLocks noChangeAspect="1"/>
            </p:cNvPicPr>
            <p:nvPr/>
          </p:nvPicPr>
          <p:blipFill>
            <a:blip r:embed="rId2"/>
            <a:stretch>
              <a:fillRect/>
            </a:stretch>
          </p:blipFill>
          <p:spPr>
            <a:xfrm>
              <a:off x="2232324" y="2139862"/>
              <a:ext cx="9658350" cy="895350"/>
            </a:xfrm>
            <a:prstGeom prst="rect">
              <a:avLst/>
            </a:prstGeom>
            <a:effectLst>
              <a:glow rad="101600">
                <a:srgbClr val="0C3959">
                  <a:alpha val="60000"/>
                </a:srgbClr>
              </a:glow>
            </a:effectLst>
          </p:spPr>
        </p:pic>
        <p:pic>
          <p:nvPicPr>
            <p:cNvPr id="14" name="Picture 13"/>
            <p:cNvPicPr>
              <a:picLocks noChangeAspect="1"/>
            </p:cNvPicPr>
            <p:nvPr/>
          </p:nvPicPr>
          <p:blipFill>
            <a:blip r:embed="rId3"/>
            <a:stretch>
              <a:fillRect/>
            </a:stretch>
          </p:blipFill>
          <p:spPr>
            <a:xfrm>
              <a:off x="2232324" y="3106528"/>
              <a:ext cx="9667875" cy="1171575"/>
            </a:xfrm>
            <a:prstGeom prst="rect">
              <a:avLst/>
            </a:prstGeom>
            <a:effectLst>
              <a:glow rad="101600">
                <a:srgbClr val="0C3959">
                  <a:alpha val="60000"/>
                </a:srgbClr>
              </a:glow>
            </a:effectLst>
          </p:spPr>
        </p:pic>
        <p:pic>
          <p:nvPicPr>
            <p:cNvPr id="15" name="Picture 14"/>
            <p:cNvPicPr>
              <a:picLocks noChangeAspect="1"/>
            </p:cNvPicPr>
            <p:nvPr/>
          </p:nvPicPr>
          <p:blipFill>
            <a:blip r:embed="rId4"/>
            <a:stretch>
              <a:fillRect/>
            </a:stretch>
          </p:blipFill>
          <p:spPr>
            <a:xfrm>
              <a:off x="2232325" y="4349419"/>
              <a:ext cx="9667875" cy="1114425"/>
            </a:xfrm>
            <a:prstGeom prst="rect">
              <a:avLst/>
            </a:prstGeom>
            <a:effectLst>
              <a:glow rad="101600">
                <a:srgbClr val="0C3959">
                  <a:alpha val="60000"/>
                </a:srgbClr>
              </a:glow>
            </a:effectLst>
          </p:spPr>
        </p:pic>
        <p:pic>
          <p:nvPicPr>
            <p:cNvPr id="16" name="Picture 15"/>
            <p:cNvPicPr>
              <a:picLocks noChangeAspect="1"/>
            </p:cNvPicPr>
            <p:nvPr/>
          </p:nvPicPr>
          <p:blipFill>
            <a:blip r:embed="rId5"/>
            <a:stretch>
              <a:fillRect/>
            </a:stretch>
          </p:blipFill>
          <p:spPr>
            <a:xfrm>
              <a:off x="2241851" y="5535160"/>
              <a:ext cx="9667875" cy="876300"/>
            </a:xfrm>
            <a:prstGeom prst="rect">
              <a:avLst/>
            </a:prstGeom>
            <a:effectLst>
              <a:glow rad="101600">
                <a:srgbClr val="0C3959">
                  <a:alpha val="60000"/>
                </a:srgbClr>
              </a:glow>
            </a:effectLst>
          </p:spPr>
        </p:pic>
        <p:pic>
          <p:nvPicPr>
            <p:cNvPr id="17" name="Picture 16"/>
            <p:cNvPicPr>
              <a:picLocks noChangeAspect="1"/>
            </p:cNvPicPr>
            <p:nvPr/>
          </p:nvPicPr>
          <p:blipFill>
            <a:blip r:embed="rId6"/>
            <a:stretch>
              <a:fillRect/>
            </a:stretch>
          </p:blipFill>
          <p:spPr>
            <a:xfrm>
              <a:off x="2241851" y="6482776"/>
              <a:ext cx="9667875" cy="1123950"/>
            </a:xfrm>
            <a:prstGeom prst="rect">
              <a:avLst/>
            </a:prstGeom>
            <a:effectLst>
              <a:glow rad="101600">
                <a:srgbClr val="0C3959">
                  <a:alpha val="60000"/>
                </a:srgbClr>
              </a:glow>
            </a:effectLst>
          </p:spPr>
        </p:pic>
      </p:grpSp>
      <p:sp>
        <p:nvSpPr>
          <p:cNvPr id="18" name="Rectangle 17"/>
          <p:cNvSpPr/>
          <p:nvPr/>
        </p:nvSpPr>
        <p:spPr>
          <a:xfrm>
            <a:off x="3318047" y="4347450"/>
            <a:ext cx="7857421" cy="711499"/>
          </a:xfrm>
          <a:prstGeom prst="rect">
            <a:avLst/>
          </a:prstGeom>
          <a:noFill/>
          <a:ln w="76200">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646" y="2851180"/>
            <a:ext cx="2651564" cy="1710259"/>
          </a:xfrm>
          <a:prstGeom prst="rect">
            <a:avLst/>
          </a:prstGeom>
        </p:spPr>
      </p:pic>
    </p:spTree>
    <p:extLst>
      <p:ext uri="{BB962C8B-B14F-4D97-AF65-F5344CB8AC3E}">
        <p14:creationId xmlns:p14="http://schemas.microsoft.com/office/powerpoint/2010/main" val="100617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5646" y="1400212"/>
            <a:ext cx="9060887" cy="4338431"/>
          </a:xfrm>
        </p:spPr>
        <p:txBody>
          <a:bodyPr/>
          <a:lstStyle/>
          <a:p>
            <a:pPr marL="0" indent="0">
              <a:buNone/>
            </a:pPr>
            <a:r>
              <a:rPr lang="en-GB" dirty="0"/>
              <a:t>AARC </a:t>
            </a:r>
            <a:r>
              <a:rPr lang="en-GB" dirty="0" smtClean="0"/>
              <a:t>‘rev 1’ PDK version of “Service </a:t>
            </a:r>
            <a:r>
              <a:rPr lang="en-GB" dirty="0"/>
              <a:t>Operations” </a:t>
            </a:r>
            <a:r>
              <a:rPr lang="en-GB" dirty="0" smtClean="0"/>
              <a:t>is rather </a:t>
            </a:r>
            <a:r>
              <a:rPr lang="en-GB" dirty="0"/>
              <a:t>specific</a:t>
            </a:r>
          </a:p>
          <a:p>
            <a:endParaRPr lang="en-GB" dirty="0" smtClean="0">
              <a:solidFill>
                <a:srgbClr val="F6791C"/>
              </a:solidFill>
            </a:endParaRPr>
          </a:p>
          <a:p>
            <a:r>
              <a:rPr lang="en-GB" dirty="0" smtClean="0">
                <a:solidFill>
                  <a:srgbClr val="F6791C"/>
                </a:solidFill>
              </a:rPr>
              <a:t>includes ‘</a:t>
            </a:r>
            <a:r>
              <a:rPr lang="en-GB" dirty="0">
                <a:solidFill>
                  <a:srgbClr val="F6791C"/>
                </a:solidFill>
              </a:rPr>
              <a:t>service-internal’ </a:t>
            </a:r>
            <a:r>
              <a:rPr lang="en-GB" dirty="0" smtClean="0">
                <a:solidFill>
                  <a:srgbClr val="F6791C"/>
                </a:solidFill>
              </a:rPr>
              <a:t/>
            </a:r>
            <a:br>
              <a:rPr lang="en-GB" dirty="0" smtClean="0">
                <a:solidFill>
                  <a:srgbClr val="F6791C"/>
                </a:solidFill>
              </a:rPr>
            </a:br>
            <a:r>
              <a:rPr lang="en-GB" dirty="0" smtClean="0">
                <a:solidFill>
                  <a:srgbClr val="F6791C"/>
                </a:solidFill>
              </a:rPr>
              <a:t>operations </a:t>
            </a:r>
            <a:r>
              <a:rPr lang="en-GB" dirty="0">
                <a:solidFill>
                  <a:srgbClr val="F6791C"/>
                </a:solidFill>
              </a:rPr>
              <a:t>and software</a:t>
            </a:r>
          </a:p>
          <a:p>
            <a:r>
              <a:rPr lang="en-GB" dirty="0">
                <a:solidFill>
                  <a:srgbClr val="F6791C"/>
                </a:solidFill>
              </a:rPr>
              <a:t>embedded in the PDK </a:t>
            </a:r>
            <a:r>
              <a:rPr lang="en-GB" dirty="0" smtClean="0">
                <a:solidFill>
                  <a:srgbClr val="F6791C"/>
                </a:solidFill>
              </a:rPr>
              <a:t/>
            </a:r>
            <a:br>
              <a:rPr lang="en-GB" dirty="0" smtClean="0">
                <a:solidFill>
                  <a:srgbClr val="F6791C"/>
                </a:solidFill>
              </a:rPr>
            </a:br>
            <a:r>
              <a:rPr lang="en-GB" dirty="0" smtClean="0">
                <a:solidFill>
                  <a:srgbClr val="F6791C"/>
                </a:solidFill>
              </a:rPr>
              <a:t>document suite:</a:t>
            </a:r>
            <a:br>
              <a:rPr lang="en-GB" dirty="0" smtClean="0">
                <a:solidFill>
                  <a:srgbClr val="F6791C"/>
                </a:solidFill>
              </a:rPr>
            </a:br>
            <a:r>
              <a:rPr lang="en-GB" dirty="0" smtClean="0">
                <a:solidFill>
                  <a:srgbClr val="F6791C"/>
                </a:solidFill>
              </a:rPr>
              <a:t>does not </a:t>
            </a:r>
            <a:r>
              <a:rPr lang="en-GB" dirty="0">
                <a:solidFill>
                  <a:srgbClr val="F6791C"/>
                </a:solidFill>
              </a:rPr>
              <a:t>work well as </a:t>
            </a:r>
            <a:r>
              <a:rPr lang="en-GB" dirty="0" smtClean="0">
                <a:solidFill>
                  <a:srgbClr val="F6791C"/>
                </a:solidFill>
              </a:rPr>
              <a:t/>
            </a:r>
            <a:br>
              <a:rPr lang="en-GB" dirty="0" smtClean="0">
                <a:solidFill>
                  <a:srgbClr val="F6791C"/>
                </a:solidFill>
              </a:rPr>
            </a:br>
            <a:r>
              <a:rPr lang="en-GB" dirty="0" smtClean="0">
                <a:solidFill>
                  <a:srgbClr val="F6791C"/>
                </a:solidFill>
              </a:rPr>
              <a:t>a </a:t>
            </a:r>
            <a:r>
              <a:rPr lang="en-GB" dirty="0">
                <a:solidFill>
                  <a:srgbClr val="F6791C"/>
                </a:solidFill>
              </a:rPr>
              <a:t>‘stand-alone’ document</a:t>
            </a:r>
          </a:p>
          <a:p>
            <a:r>
              <a:rPr lang="en-GB" dirty="0" smtClean="0">
                <a:solidFill>
                  <a:srgbClr val="F6791C"/>
                </a:solidFill>
              </a:rPr>
              <a:t>has built-in assumption of </a:t>
            </a:r>
            <a:br>
              <a:rPr lang="en-GB" dirty="0" smtClean="0">
                <a:solidFill>
                  <a:srgbClr val="F6791C"/>
                </a:solidFill>
              </a:rPr>
            </a:br>
            <a:r>
              <a:rPr lang="en-GB" dirty="0" smtClean="0">
                <a:solidFill>
                  <a:srgbClr val="F6791C"/>
                </a:solidFill>
              </a:rPr>
              <a:t>coherent </a:t>
            </a:r>
            <a:r>
              <a:rPr lang="en-GB" dirty="0">
                <a:solidFill>
                  <a:srgbClr val="F6791C"/>
                </a:solidFill>
              </a:rPr>
              <a:t>and </a:t>
            </a:r>
            <a:r>
              <a:rPr lang="en-GB" dirty="0" smtClean="0">
                <a:solidFill>
                  <a:srgbClr val="F6791C"/>
                </a:solidFill>
              </a:rPr>
              <a:t>coordinated </a:t>
            </a:r>
            <a:br>
              <a:rPr lang="en-GB" dirty="0" smtClean="0">
                <a:solidFill>
                  <a:srgbClr val="F6791C"/>
                </a:solidFill>
              </a:rPr>
            </a:br>
            <a:r>
              <a:rPr lang="en-GB" dirty="0" smtClean="0">
                <a:solidFill>
                  <a:srgbClr val="F6791C"/>
                </a:solidFill>
              </a:rPr>
              <a:t>single infrastructure </a:t>
            </a:r>
            <a:endParaRPr lang="en-GB" dirty="0">
              <a:solidFill>
                <a:srgbClr val="F6791C"/>
              </a:solidFill>
            </a:endParaRPr>
          </a:p>
          <a:p>
            <a:endParaRPr lang="en-GB" dirty="0"/>
          </a:p>
        </p:txBody>
      </p:sp>
      <p:sp>
        <p:nvSpPr>
          <p:cNvPr id="2" name="Slide Number Placeholder 1"/>
          <p:cNvSpPr>
            <a:spLocks noGrp="1"/>
          </p:cNvSpPr>
          <p:nvPr>
            <p:ph type="sldNum" sz="quarter" idx="12"/>
          </p:nvPr>
        </p:nvSpPr>
        <p:spPr/>
        <p:txBody>
          <a:bodyPr/>
          <a:lstStyle/>
          <a:p>
            <a:fld id="{6F576E6A-F32A-4612-884C-86870357C6B4}" type="slidenum">
              <a:rPr lang="en-GB" smtClean="0"/>
              <a:t>8</a:t>
            </a:fld>
            <a:endParaRPr lang="en-GB"/>
          </a:p>
        </p:txBody>
      </p:sp>
      <p:sp>
        <p:nvSpPr>
          <p:cNvPr id="3" name="Title 2"/>
          <p:cNvSpPr>
            <a:spLocks noGrp="1"/>
          </p:cNvSpPr>
          <p:nvPr>
            <p:ph type="title"/>
          </p:nvPr>
        </p:nvSpPr>
        <p:spPr/>
        <p:txBody>
          <a:bodyPr/>
          <a:lstStyle/>
          <a:p>
            <a:r>
              <a:rPr lang="en-GB" dirty="0" smtClean="0"/>
              <a:t>From an infrastructure to an ecosystem view</a:t>
            </a:r>
            <a:endParaRPr lang="en-GB" dirty="0"/>
          </a:p>
        </p:txBody>
      </p:sp>
      <p:pic>
        <p:nvPicPr>
          <p:cNvPr id="4" name="Picture 3"/>
          <p:cNvPicPr>
            <a:picLocks noChangeAspect="1"/>
          </p:cNvPicPr>
          <p:nvPr/>
        </p:nvPicPr>
        <p:blipFill>
          <a:blip r:embed="rId2"/>
          <a:stretch>
            <a:fillRect/>
          </a:stretch>
        </p:blipFill>
        <p:spPr>
          <a:xfrm>
            <a:off x="4456515" y="2292412"/>
            <a:ext cx="7346318" cy="3446231"/>
          </a:xfrm>
          <a:prstGeom prst="rect">
            <a:avLst/>
          </a:prstGeom>
          <a:ln>
            <a:solidFill>
              <a:srgbClr val="003F5E"/>
            </a:solidFill>
          </a:ln>
        </p:spPr>
      </p:pic>
    </p:spTree>
    <p:extLst>
      <p:ext uri="{BB962C8B-B14F-4D97-AF65-F5344CB8AC3E}">
        <p14:creationId xmlns:p14="http://schemas.microsoft.com/office/powerpoint/2010/main" val="307549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1439333"/>
            <a:ext cx="10898155" cy="4737633"/>
          </a:xfrm>
        </p:spPr>
        <p:txBody>
          <a:bodyPr>
            <a:normAutofit/>
          </a:bodyPr>
          <a:lstStyle/>
          <a:p>
            <a:pPr marL="0" indent="0">
              <a:buNone/>
            </a:pPr>
            <a:r>
              <a:rPr lang="en-GB" dirty="0" smtClean="0"/>
              <a:t>Evolved by UK-IRIS addressing many of these concerns</a:t>
            </a:r>
            <a:endParaRPr lang="en-GB" dirty="0" smtClean="0"/>
          </a:p>
          <a:p>
            <a:r>
              <a:rPr lang="en-GB" dirty="0" smtClean="0">
                <a:solidFill>
                  <a:srgbClr val="F6791C"/>
                </a:solidFill>
              </a:rPr>
              <a:t>can </a:t>
            </a:r>
            <a:r>
              <a:rPr lang="en-GB" dirty="0" smtClean="0">
                <a:solidFill>
                  <a:srgbClr val="F6791C"/>
                </a:solidFill>
              </a:rPr>
              <a:t>stand alone as policy guidance</a:t>
            </a:r>
            <a:endParaRPr lang="en-GB" dirty="0" smtClean="0">
              <a:solidFill>
                <a:srgbClr val="F6791C"/>
              </a:solidFill>
            </a:endParaRPr>
          </a:p>
          <a:p>
            <a:r>
              <a:rPr lang="en-GB" dirty="0" smtClean="0">
                <a:solidFill>
                  <a:srgbClr val="F6791C"/>
                </a:solidFill>
              </a:rPr>
              <a:t>better implementable by adding references and notes (‘best practice’, or an ‘FAQ</a:t>
            </a:r>
            <a:r>
              <a:rPr lang="en-GB" dirty="0" smtClean="0">
                <a:solidFill>
                  <a:srgbClr val="F6791C"/>
                </a:solidFill>
              </a:rPr>
              <a:t>’)</a:t>
            </a:r>
            <a:endParaRPr lang="en-GB"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 </a:t>
            </a:r>
            <a:r>
              <a:rPr lang="en-GB" dirty="0" smtClean="0"/>
              <a:t>“Service Operations” </a:t>
            </a:r>
            <a:r>
              <a:rPr lang="en-GB" dirty="0" smtClean="0"/>
              <a:t>developments</a:t>
            </a:r>
            <a:endParaRPr lang="en-GB" dirty="0"/>
          </a:p>
        </p:txBody>
      </p:sp>
      <p:sp>
        <p:nvSpPr>
          <p:cNvPr id="7" name="TextBox 6"/>
          <p:cNvSpPr txBox="1"/>
          <p:nvPr/>
        </p:nvSpPr>
        <p:spPr>
          <a:xfrm>
            <a:off x="1392624" y="6543455"/>
            <a:ext cx="5265993" cy="369332"/>
          </a:xfrm>
          <a:prstGeom prst="rect">
            <a:avLst/>
          </a:prstGeom>
          <a:noFill/>
        </p:spPr>
        <p:txBody>
          <a:bodyPr wrap="none" rtlCol="0">
            <a:spAutoFit/>
          </a:bodyPr>
          <a:lstStyle/>
          <a:p>
            <a:r>
              <a:rPr lang="en-GB" i="1" dirty="0" smtClean="0"/>
              <a:t>thanks to Ian Neilson, David Crooks, Dave Kelsey, et al.</a:t>
            </a:r>
            <a:endParaRPr lang="en-GB" i="1" dirty="0"/>
          </a:p>
        </p:txBody>
      </p:sp>
      <p:pic>
        <p:nvPicPr>
          <p:cNvPr id="8" name="Picture 7"/>
          <p:cNvPicPr>
            <a:picLocks noChangeAspect="1"/>
          </p:cNvPicPr>
          <p:nvPr/>
        </p:nvPicPr>
        <p:blipFill>
          <a:blip r:embed="rId2"/>
          <a:stretch>
            <a:fillRect/>
          </a:stretch>
        </p:blipFill>
        <p:spPr>
          <a:xfrm>
            <a:off x="776817" y="2803247"/>
            <a:ext cx="5522383" cy="3470003"/>
          </a:xfrm>
          <a:prstGeom prst="rect">
            <a:avLst/>
          </a:prstGeom>
          <a:effectLst>
            <a:glow rad="101600">
              <a:srgbClr val="003F5E">
                <a:alpha val="60000"/>
              </a:srgbClr>
            </a:glow>
          </a:effectLst>
        </p:spPr>
      </p:pic>
      <p:pic>
        <p:nvPicPr>
          <p:cNvPr id="9" name="Picture 8"/>
          <p:cNvPicPr>
            <a:picLocks noChangeAspect="1"/>
          </p:cNvPicPr>
          <p:nvPr/>
        </p:nvPicPr>
        <p:blipFill>
          <a:blip r:embed="rId3"/>
          <a:stretch>
            <a:fillRect/>
          </a:stretch>
        </p:blipFill>
        <p:spPr>
          <a:xfrm>
            <a:off x="6042811" y="2686217"/>
            <a:ext cx="5177046" cy="3994675"/>
          </a:xfrm>
          <a:prstGeom prst="rect">
            <a:avLst/>
          </a:prstGeom>
          <a:effectLst>
            <a:glow rad="101600">
              <a:srgbClr val="003F5E">
                <a:alpha val="60000"/>
              </a:srgbClr>
            </a:glow>
          </a:effectLst>
        </p:spPr>
      </p:pic>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3960-760A-4B61-8C8B-DBF90F37C8C8}">
  <ds:schemaRefs>
    <ds:schemaRef ds:uri="http://purl.org/dc/terms/"/>
    <ds:schemaRef ds:uri="http://purl.org/dc/dcmitype/"/>
    <ds:schemaRef ds:uri="http://purl.org/dc/elements/1.1/"/>
    <ds:schemaRef ds:uri="http://schemas.microsoft.com/office/2006/documentManagement/types"/>
    <ds:schemaRef ds:uri="http://schemas.microsoft.com/sharepoint/v3"/>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4226</TotalTime>
  <Words>1257</Words>
  <Application>Microsoft Office PowerPoint</Application>
  <PresentationFormat>Widescreen</PresentationFormat>
  <Paragraphs>140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GEANT Association</vt:lpstr>
      <vt:lpstr>PowerPoint Presentation</vt:lpstr>
      <vt:lpstr>EOSC structure – security coordination and the AAI</vt:lpstr>
      <vt:lpstr>The diverse ecosystem compared</vt:lpstr>
      <vt:lpstr>EOSC Authentication and Authorization Infrastructure</vt:lpstr>
      <vt:lpstr>The EOSC Ecosystem – a loosely coupled federation of users and services</vt:lpstr>
      <vt:lpstr>AARC Policy Development Kit – service (infrastructure)-centric policies</vt:lpstr>
      <vt:lpstr>Guidance for Infrastructure Management and Service Contacts</vt:lpstr>
      <vt:lpstr>From an infrastructure to an ecosystem view</vt:lpstr>
      <vt:lpstr> “Service Operations” developments</vt:lpstr>
      <vt:lpstr> “Service Operations” developments</vt:lpstr>
      <vt:lpstr>Towards a Baseline instead of a single policy</vt:lpstr>
      <vt:lpstr>Baseline Process</vt:lpstr>
      <vt:lpstr>Most current version</vt:lpstr>
      <vt:lpstr>Most current version</vt:lpstr>
      <vt:lpstr>But also the Security Baseline lives in an ecosystem  with Complementing elements</vt:lpstr>
      <vt:lpstr>EOSC Security Operational Baseline (rev 20210908-03)</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53</cp:revision>
  <cp:lastPrinted>2015-05-01T10:30:08Z</cp:lastPrinted>
  <dcterms:created xsi:type="dcterms:W3CDTF">2021-09-13T07:04:27Z</dcterms:created>
  <dcterms:modified xsi:type="dcterms:W3CDTF">2021-10-21T12:45:46Z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