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40" r:id="rId1"/>
    <p:sldMasterId id="2147483726" r:id="rId2"/>
    <p:sldMasterId id="2147483802" r:id="rId3"/>
  </p:sldMasterIdLst>
  <p:notesMasterIdLst>
    <p:notesMasterId r:id="rId16"/>
  </p:notesMasterIdLst>
  <p:handoutMasterIdLst>
    <p:handoutMasterId r:id="rId17"/>
  </p:handoutMasterIdLst>
  <p:sldIdLst>
    <p:sldId id="256" r:id="rId4"/>
    <p:sldId id="285" r:id="rId5"/>
    <p:sldId id="286" r:id="rId6"/>
    <p:sldId id="278" r:id="rId7"/>
    <p:sldId id="287" r:id="rId8"/>
    <p:sldId id="280" r:id="rId9"/>
    <p:sldId id="270" r:id="rId10"/>
    <p:sldId id="279" r:id="rId11"/>
    <p:sldId id="284" r:id="rId12"/>
    <p:sldId id="288" r:id="rId13"/>
    <p:sldId id="257" r:id="rId14"/>
    <p:sldId id="289" r:id="rId1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43"/>
  </p:normalViewPr>
  <p:slideViewPr>
    <p:cSldViewPr snapToGrid="0" snapToObjects="1">
      <p:cViewPr varScale="1">
        <p:scale>
          <a:sx n="137" d="100"/>
          <a:sy n="137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6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0.w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emf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wmf"/><Relationship Id="rId4" Type="http://schemas.openxmlformats.org/officeDocument/2006/relationships/image" Target="../media/image22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5.emf"/><Relationship Id="rId4" Type="http://schemas.openxmlformats.org/officeDocument/2006/relationships/image" Target="../media/image31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5.emf"/><Relationship Id="rId4" Type="http://schemas.openxmlformats.org/officeDocument/2006/relationships/image" Target="../media/image31.pn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wmf"/><Relationship Id="rId5" Type="http://schemas.openxmlformats.org/officeDocument/2006/relationships/image" Target="../media/image18.jpe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wm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w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w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ik - 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335540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received funding from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the European Union’s Horizon research and innovation programmes.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6" y="2272938"/>
            <a:ext cx="4548804" cy="30152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1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+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11" name="Afbeelding 10" descr="UM40_RGB_B_blauw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5" name="Afbeelding 4" descr="Future loo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88" y="1884997"/>
            <a:ext cx="3532883" cy="3261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7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ligh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6" name="Afbeelding 6" descr="UM40_RGB_B_diap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3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hoto Randwij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7377145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001A3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1A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6" name="Afbeelding 10" descr="UM40_RGB_B_blauw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 Randwijck AuthorRea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7377145" cy="1653944"/>
          </a:xfrm>
        </p:spPr>
        <p:txBody>
          <a:bodyPr>
            <a:noAutofit/>
          </a:bodyPr>
          <a:lstStyle>
            <a:lvl1pPr>
              <a:defRPr sz="4800">
                <a:solidFill>
                  <a:srgbClr val="001A3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1A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6" name="Afbeelding 10" descr="UM40_RGB_B_blauw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61250" y="4279900"/>
            <a:ext cx="1473200" cy="73183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358775" indent="0">
              <a:buNone/>
              <a:defRPr sz="1600"/>
            </a:lvl2pPr>
            <a:lvl3pPr marL="715962" indent="0">
              <a:buNone/>
              <a:defRPr sz="1600"/>
            </a:lvl3pPr>
            <a:lvl4pPr marL="1074738" indent="0">
              <a:buNone/>
              <a:defRPr sz="1600"/>
            </a:lvl4pPr>
            <a:lvl5pPr marL="1433512" indent="0"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77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hoto Randwijck Nikh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7377145" cy="1653944"/>
          </a:xfrm>
        </p:spPr>
        <p:txBody>
          <a:bodyPr>
            <a:noAutofit/>
          </a:bodyPr>
          <a:lstStyle>
            <a:lvl1pPr>
              <a:defRPr sz="4800">
                <a:solidFill>
                  <a:srgbClr val="001A3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001A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6" name="Afbeelding 10" descr="UM40_RGB_B_blauw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72" y="3795294"/>
            <a:ext cx="821268" cy="3195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61250" y="4279900"/>
            <a:ext cx="1473200" cy="73183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  <a:lvl2pPr marL="358775" indent="0">
              <a:buNone/>
              <a:defRPr sz="1600"/>
            </a:lvl2pPr>
            <a:lvl3pPr marL="715962" indent="0">
              <a:buNone/>
              <a:defRPr sz="1600"/>
            </a:lvl3pPr>
            <a:lvl4pPr marL="1074738" indent="0">
              <a:buNone/>
              <a:defRPr sz="1600"/>
            </a:lvl4pPr>
            <a:lvl5pPr marL="1433512" indent="0">
              <a:buNone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78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6" y="2272938"/>
            <a:ext cx="4548803" cy="30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0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558538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4196618" cy="1159203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3" y="4749973"/>
            <a:ext cx="2916000" cy="14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6" y="2272938"/>
            <a:ext cx="4548803" cy="3015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6" y="4235143"/>
            <a:ext cx="903814" cy="3515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4905" y="3118335"/>
            <a:ext cx="4020245" cy="973915"/>
            <a:chOff x="356368" y="2897880"/>
            <a:chExt cx="3415968" cy="973915"/>
          </a:xfrm>
        </p:grpSpPr>
        <p:sp>
          <p:nvSpPr>
            <p:cNvPr id="12" name="Subtitle 4"/>
            <p:cNvSpPr txBox="1">
              <a:spLocks/>
            </p:cNvSpPr>
            <p:nvPr/>
          </p:nvSpPr>
          <p:spPr>
            <a:xfrm>
              <a:off x="364596" y="2897880"/>
              <a:ext cx="3407740" cy="82135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2000" kern="1200">
                  <a:solidFill>
                    <a:srgbClr val="FFFFFF"/>
                  </a:solidFill>
                  <a:latin typeface="+mj-lt"/>
                  <a:ea typeface="+mn-ea"/>
                  <a:cs typeface="Verdana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David Groep</a:t>
              </a:r>
            </a:p>
            <a:p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</a:rPr>
                <a:t>david.groep@maastrichtuniversity.nl</a:t>
              </a:r>
            </a:p>
            <a:p>
              <a:r>
                <a:rPr lang="en-GB" sz="1400" i="1" dirty="0" smtClean="0">
                  <a:solidFill>
                    <a:schemeClr val="bg1">
                      <a:lumMod val="65000"/>
                    </a:schemeClr>
                  </a:solidFill>
                </a:rPr>
                <a:t>https://www.nikhef.nl/~davidg/presentations/</a:t>
              </a:r>
            </a:p>
            <a:p>
              <a:r>
                <a:rPr lang="en-GB" sz="1400" i="1" dirty="0" smtClean="0">
                  <a:solidFill>
                    <a:schemeClr val="bg1">
                      <a:lumMod val="65000"/>
                    </a:schemeClr>
                  </a:solidFill>
                </a:rPr>
                <a:t>       https://orcid.org/0000-0003-1026-6606</a:t>
              </a:r>
            </a:p>
            <a:p>
              <a:endParaRPr lang="en-GB" sz="1400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68" y="3673258"/>
              <a:ext cx="198537" cy="19853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90" y="4740476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dark blue DAC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558538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564587" y="189852"/>
            <a:ext cx="8241315" cy="1653944"/>
          </a:xfrm>
        </p:spPr>
        <p:txBody>
          <a:bodyPr anchor="ctr"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564588" y="1829639"/>
            <a:ext cx="8241314" cy="1159203"/>
          </a:xfrm>
        </p:spPr>
        <p:txBody>
          <a:bodyPr/>
          <a:lstStyle>
            <a:lvl1pPr marL="0" indent="0" algn="l">
              <a:buNone/>
              <a:defRPr sz="16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3" y="4749973"/>
            <a:ext cx="2916000" cy="14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6" y="2272938"/>
            <a:ext cx="4548803" cy="3015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6" y="4235143"/>
            <a:ext cx="903814" cy="3515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4905" y="3118335"/>
            <a:ext cx="4020245" cy="973915"/>
            <a:chOff x="356368" y="2897880"/>
            <a:chExt cx="3415968" cy="973915"/>
          </a:xfrm>
        </p:grpSpPr>
        <p:sp>
          <p:nvSpPr>
            <p:cNvPr id="12" name="Subtitle 4"/>
            <p:cNvSpPr txBox="1">
              <a:spLocks/>
            </p:cNvSpPr>
            <p:nvPr/>
          </p:nvSpPr>
          <p:spPr>
            <a:xfrm>
              <a:off x="364596" y="2897880"/>
              <a:ext cx="3407740" cy="821353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2000" kern="1200">
                  <a:solidFill>
                    <a:srgbClr val="FFFFFF"/>
                  </a:solidFill>
                  <a:latin typeface="+mj-lt"/>
                  <a:ea typeface="+mn-ea"/>
                  <a:cs typeface="Verdana"/>
                </a:defRPr>
              </a:lvl1pPr>
              <a:lvl2pPr marL="4572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2pPr>
              <a:lvl3pPr marL="9144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3pPr>
              <a:lvl4pPr marL="13716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4pPr>
              <a:lvl5pPr marL="1828800" indent="0" algn="ctr" defTabSz="457200" rtl="0" eaLnBrk="1" latinLnBrk="0" hangingPunct="1">
                <a:spcBef>
                  <a:spcPts val="0"/>
                </a:spcBef>
                <a:buFont typeface="Lucida Grande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Verdana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cap="none" baseline="0" dirty="0" smtClean="0">
                  <a:solidFill>
                    <a:schemeClr val="bg1">
                      <a:lumMod val="65000"/>
                    </a:schemeClr>
                  </a:solidFill>
                </a:rPr>
                <a:t>David Groep</a:t>
              </a:r>
            </a:p>
            <a:p>
              <a:r>
                <a:rPr lang="en-US" sz="1800" cap="none" baseline="0" dirty="0" smtClean="0">
                  <a:solidFill>
                    <a:schemeClr val="bg1">
                      <a:lumMod val="65000"/>
                    </a:schemeClr>
                  </a:solidFill>
                </a:rPr>
                <a:t>david.groep@maastrichtuniversity.nl</a:t>
              </a:r>
            </a:p>
            <a:p>
              <a:r>
                <a:rPr lang="en-GB" sz="1400" i="1" cap="none" baseline="0" dirty="0" smtClean="0">
                  <a:solidFill>
                    <a:schemeClr val="bg1">
                      <a:lumMod val="65000"/>
                    </a:schemeClr>
                  </a:solidFill>
                </a:rPr>
                <a:t>https://www.nikhef.nl/~davidg/presentations/</a:t>
              </a:r>
            </a:p>
            <a:p>
              <a:r>
                <a:rPr lang="en-GB" sz="1400" i="1" cap="none" baseline="0" dirty="0" smtClean="0">
                  <a:solidFill>
                    <a:schemeClr val="bg1">
                      <a:lumMod val="65000"/>
                    </a:schemeClr>
                  </a:solidFill>
                </a:rPr>
                <a:t>       https://orcid.org/0000-0003-1026-6606</a:t>
              </a:r>
            </a:p>
            <a:p>
              <a:endParaRPr lang="en-GB" sz="1400" i="1" cap="none" baseline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68" y="3673258"/>
              <a:ext cx="198537" cy="19853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90" y="4740476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ure slide dark blue UM+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558538" y="4630499"/>
            <a:ext cx="1590638" cy="38185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826436" y="189852"/>
            <a:ext cx="7790342" cy="1653944"/>
          </a:xfrm>
        </p:spPr>
        <p:txBody>
          <a:bodyPr anchor="ctr"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826436" y="1829640"/>
            <a:ext cx="7790341" cy="716206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33" y="4749973"/>
            <a:ext cx="2916000" cy="142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1" t="30755" r="8045" b="11626"/>
          <a:stretch/>
        </p:blipFill>
        <p:spPr>
          <a:xfrm>
            <a:off x="7406640" y="3200400"/>
            <a:ext cx="1371600" cy="1737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4854" y="4110637"/>
            <a:ext cx="28427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09563" hangingPunct="0">
              <a:defRPr/>
            </a:pPr>
            <a: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Elements of this work have been co-supported by projects that have received funding from the European Union’s Horizon research and  innovation programmes under Grant Agreement No. 856726  (GN4-3),</a:t>
            </a:r>
            <a:r>
              <a:rPr kumimoji="0" lang="en-GB" sz="65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 </a:t>
            </a:r>
            <a:r>
              <a:rPr kumimoji="0" lang="en-GB" sz="65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rPr>
              <a:t>101017536 (EOSC Future), 730941 (AARC2</a:t>
            </a:r>
            <a:r>
              <a:rPr lang="en-GB" sz="650" dirty="0" smtClean="0">
                <a:solidFill>
                  <a:srgbClr val="FFFFFF"/>
                </a:solidFill>
                <a:latin typeface="Akkurat Std"/>
                <a:sym typeface="Arial"/>
              </a:rPr>
              <a:t>), and 101100680 </a:t>
            </a:r>
            <a:r>
              <a:rPr lang="en-GB" sz="650" dirty="0">
                <a:solidFill>
                  <a:srgbClr val="FFFFFF"/>
                </a:solidFill>
                <a:latin typeface="Akkurat Std"/>
                <a:sym typeface="Arial"/>
              </a:rPr>
              <a:t>(</a:t>
            </a:r>
            <a:r>
              <a:rPr lang="en-GB" sz="650" dirty="0" smtClean="0">
                <a:solidFill>
                  <a:srgbClr val="FFFFFF"/>
                </a:solidFill>
                <a:latin typeface="Akkurat Std"/>
                <a:sym typeface="Arial"/>
              </a:rPr>
              <a:t>GN5-1).</a:t>
            </a:r>
            <a:endParaRPr kumimoji="0" lang="en-GB" sz="6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3" y="4164435"/>
            <a:ext cx="552054" cy="37509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34785" y="2520726"/>
            <a:ext cx="3799117" cy="1282402"/>
            <a:chOff x="465338" y="2711251"/>
            <a:chExt cx="3799117" cy="128240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932" y="3327259"/>
              <a:ext cx="398845" cy="156324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465338" y="2711251"/>
              <a:ext cx="3799117" cy="1282402"/>
              <a:chOff x="4990843" y="827418"/>
              <a:chExt cx="3799117" cy="1282402"/>
            </a:xfrm>
          </p:grpSpPr>
          <p:sp>
            <p:nvSpPr>
              <p:cNvPr id="21" name="2011-2016…"/>
              <p:cNvSpPr txBox="1"/>
              <p:nvPr/>
            </p:nvSpPr>
            <p:spPr>
              <a:xfrm>
                <a:off x="4990843" y="827418"/>
                <a:ext cx="3799117" cy="12824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101600" tIns="101600" rIns="101600" bIns="101600" anchor="ctr">
                <a:spAutoFit/>
              </a:bodyPr>
              <a:lstStyle/>
              <a:p>
                <a:pPr marL="0" marR="0" lvl="0" indent="0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b="0" i="0">
                    <a:solidFill>
                      <a:srgbClr val="FFFFFF"/>
                    </a:solidFill>
                    <a:latin typeface="Akkurat Std"/>
                    <a:ea typeface="Akkurat Std"/>
                    <a:cs typeface="Akkurat Std"/>
                    <a:sym typeface="Akkurat Std"/>
                  </a:defRPr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David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Groep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endParaRPr>
              </a:p>
              <a:p>
                <a:pPr marL="0" marR="0" lvl="0" indent="0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b="0" i="0">
                    <a:solidFill>
                      <a:srgbClr val="FFFFFF"/>
                    </a:solidFill>
                    <a:latin typeface="Akkurat Std"/>
                    <a:ea typeface="Akkurat Std"/>
                    <a:cs typeface="Akkurat Std"/>
                    <a:sym typeface="Akkurat Std"/>
                  </a:defRPr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david.groep@maastrichtuniversity.nl</a:t>
                </a:r>
                <a:b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</a:b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davidg@nikhef.nl</a:t>
                </a:r>
              </a:p>
              <a:p>
                <a:pPr marL="0" marR="0" lvl="0" indent="0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b="0" i="0">
                    <a:solidFill>
                      <a:srgbClr val="FFFFFF"/>
                    </a:solidFill>
                    <a:latin typeface="Akkurat Std"/>
                    <a:ea typeface="Akkurat Std"/>
                    <a:cs typeface="Akkurat Std"/>
                    <a:sym typeface="Akkurat Std"/>
                  </a:defRPr>
                </a:pPr>
                <a:r>
                  <a:rPr kumimoji="0" lang="en-GB" sz="1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https://www.nikhef.nl/~</a:t>
                </a:r>
                <a:r>
                  <a:rPr kumimoji="0" lang="en-GB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davidg/presentations/</a:t>
                </a:r>
              </a:p>
              <a:p>
                <a:pPr marL="0" marR="0" lvl="0" indent="0" defTabSz="309563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b="0" i="0">
                    <a:solidFill>
                      <a:srgbClr val="FFFFFF"/>
                    </a:solidFill>
                    <a:latin typeface="Akkurat Std"/>
                    <a:ea typeface="Akkurat Std"/>
                    <a:cs typeface="Akkurat Std"/>
                    <a:sym typeface="Akkurat Std"/>
                  </a:defRPr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       https</a:t>
                </a: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kkurat Std"/>
                    <a:sym typeface="Akkurat Std"/>
                  </a:rPr>
                  <a:t>://orcid.org/0000-0003-1026-6606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kkurat Std"/>
                  <a:sym typeface="Akkurat Std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2494" y="1809753"/>
                <a:ext cx="198537" cy="198537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4571331" y="4182284"/>
            <a:ext cx="2572241" cy="392415"/>
            <a:chOff x="4614772" y="4123610"/>
            <a:chExt cx="2572241" cy="39241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772" y="4164435"/>
              <a:ext cx="608263" cy="31076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223035" y="4123610"/>
              <a:ext cx="1963978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309563" hangingPunct="0">
                <a:defRPr/>
              </a:pPr>
              <a:r>
                <a:rPr kumimoji="0" lang="en-GB" sz="6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Elements of this work have been co-supported by SURF, </a:t>
              </a:r>
              <a:r>
                <a:rPr lang="en-US" sz="650" dirty="0" smtClean="0">
                  <a:solidFill>
                    <a:srgbClr val="FFFFFF"/>
                  </a:solidFill>
                  <a:latin typeface="Akkurat Std"/>
                  <a:sym typeface="Arial"/>
                </a:rPr>
                <a:t>the </a:t>
              </a:r>
              <a:r>
                <a:rPr lang="en-US" sz="650" dirty="0">
                  <a:solidFill>
                    <a:srgbClr val="FFFFFF"/>
                  </a:solidFill>
                  <a:latin typeface="Akkurat Std"/>
                  <a:sym typeface="Arial"/>
                </a:rPr>
                <a:t>collaborative </a:t>
              </a:r>
              <a:r>
                <a:rPr lang="en-US" sz="650" dirty="0" err="1">
                  <a:solidFill>
                    <a:srgbClr val="FFFFFF"/>
                  </a:solidFill>
                  <a:latin typeface="Akkurat Std"/>
                  <a:sym typeface="Arial"/>
                </a:rPr>
                <a:t>organisation</a:t>
              </a:r>
              <a:r>
                <a:rPr lang="en-US" sz="650" dirty="0">
                  <a:solidFill>
                    <a:srgbClr val="FFFFFF"/>
                  </a:solidFill>
                  <a:latin typeface="Akkurat Std"/>
                  <a:sym typeface="Arial"/>
                </a:rPr>
                <a:t> for </a:t>
              </a:r>
              <a:r>
                <a:rPr lang="en-US" sz="650" dirty="0" smtClean="0">
                  <a:solidFill>
                    <a:srgbClr val="FFFFFF"/>
                  </a:solidFill>
                  <a:latin typeface="Akkurat Std"/>
                  <a:sym typeface="Arial"/>
                </a:rPr>
                <a:t>IT in </a:t>
              </a:r>
              <a:r>
                <a:rPr lang="en-US" sz="650" dirty="0">
                  <a:solidFill>
                    <a:srgbClr val="FFFFFF"/>
                  </a:solidFill>
                  <a:latin typeface="Akkurat Std"/>
                  <a:sym typeface="Arial"/>
                </a:rPr>
                <a:t>Dutch education and </a:t>
              </a:r>
              <a:r>
                <a:rPr lang="en-US" sz="650" dirty="0" smtClean="0">
                  <a:solidFill>
                    <a:srgbClr val="FFFFFF"/>
                  </a:solidFill>
                  <a:latin typeface="Akkurat Std"/>
                  <a:sym typeface="Arial"/>
                </a:rPr>
                <a:t>research.</a:t>
              </a:r>
              <a:endParaRPr kumimoji="0" lang="en-GB" sz="6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393407" y="3713999"/>
            <a:ext cx="34355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" dirty="0" smtClean="0">
                <a:solidFill>
                  <a:schemeClr val="bg1">
                    <a:lumMod val="65000"/>
                  </a:schemeClr>
                </a:solidFill>
              </a:rPr>
              <a:t>for all content not explicitly otherwise attributed in the slides</a:t>
            </a:r>
          </a:p>
          <a:p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All trademarks, logos and brand names are the property of their respective owners. All company, product and service names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used </a:t>
            </a: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herein are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for </a:t>
            </a: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identification purposes only. Use of these </a:t>
            </a:r>
            <a:r>
              <a:rPr lang="en-US" sz="500" dirty="0" err="1">
                <a:solidFill>
                  <a:schemeClr val="bg1">
                    <a:lumMod val="65000"/>
                  </a:schemeClr>
                </a:solidFill>
              </a:rPr>
              <a:t>names,trademarks</a:t>
            </a: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 and brands does not imply endorsement.</a:t>
            </a:r>
            <a:endParaRPr lang="en-GB" sz="5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6" y="3764909"/>
            <a:ext cx="632641" cy="2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8959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360001" y="4630499"/>
            <a:ext cx="1578484" cy="38185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564588" y="189852"/>
            <a:ext cx="6598342" cy="1653944"/>
          </a:xfrm>
        </p:spPr>
        <p:txBody>
          <a:bodyPr>
            <a:no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564588" y="1889599"/>
            <a:ext cx="4196618" cy="1314450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96" y="2272938"/>
            <a:ext cx="4548804" cy="30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DA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363" y="1066800"/>
            <a:ext cx="8326437" cy="35274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1818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DAC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363" y="1066801"/>
            <a:ext cx="8326437" cy="31927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0363" y="4448686"/>
            <a:ext cx="8326437" cy="169351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358775" indent="0">
              <a:buNone/>
              <a:defRPr sz="1100">
                <a:solidFill>
                  <a:schemeClr val="tx2"/>
                </a:solidFill>
              </a:defRPr>
            </a:lvl2pPr>
            <a:lvl3pPr marL="715962" indent="0">
              <a:buNone/>
              <a:defRPr sz="1050">
                <a:solidFill>
                  <a:schemeClr val="tx2"/>
                </a:solidFill>
              </a:defRPr>
            </a:lvl3pPr>
            <a:lvl4pPr marL="1074738" indent="0">
              <a:buNone/>
              <a:defRPr sz="1000">
                <a:solidFill>
                  <a:schemeClr val="tx2"/>
                </a:solidFill>
              </a:defRPr>
            </a:lvl4pPr>
            <a:lvl5pPr marL="1433512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2932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slide DA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363" y="1066801"/>
            <a:ext cx="4226877" cy="318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0363" y="4441067"/>
            <a:ext cx="8326437" cy="176970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358775" indent="0">
              <a:buNone/>
              <a:defRPr sz="1100">
                <a:solidFill>
                  <a:schemeClr val="tx2"/>
                </a:solidFill>
              </a:defRPr>
            </a:lvl2pPr>
            <a:lvl3pPr marL="715962" indent="0">
              <a:buNone/>
              <a:defRPr sz="1050">
                <a:solidFill>
                  <a:schemeClr val="tx2"/>
                </a:solidFill>
              </a:defRPr>
            </a:lvl3pPr>
            <a:lvl4pPr marL="1074738" indent="0">
              <a:buNone/>
              <a:defRPr sz="1000">
                <a:solidFill>
                  <a:schemeClr val="tx2"/>
                </a:solidFill>
              </a:defRPr>
            </a:lvl4pPr>
            <a:lvl5pPr marL="1433512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1338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DA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9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DAC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>
            <a:lvl1pPr algn="ctr">
              <a:defRPr sz="1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0363" y="4448686"/>
            <a:ext cx="8326437" cy="169351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358775" indent="0">
              <a:buNone/>
              <a:defRPr sz="1100">
                <a:solidFill>
                  <a:schemeClr val="tx2"/>
                </a:solidFill>
              </a:defRPr>
            </a:lvl2pPr>
            <a:lvl3pPr marL="715962" indent="0">
              <a:buNone/>
              <a:defRPr sz="1050">
                <a:solidFill>
                  <a:schemeClr val="tx2"/>
                </a:solidFill>
              </a:defRPr>
            </a:lvl3pPr>
            <a:lvl4pPr marL="1074738" indent="0">
              <a:buNone/>
              <a:defRPr sz="1000">
                <a:solidFill>
                  <a:schemeClr val="tx2"/>
                </a:solidFill>
              </a:defRPr>
            </a:lvl4pPr>
            <a:lvl5pPr marL="1433512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359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/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10695"/>
            <a:ext cx="3934625" cy="11744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01" y="1485117"/>
            <a:ext cx="3934624" cy="2857572"/>
          </a:xfrm>
        </p:spPr>
        <p:txBody>
          <a:bodyPr/>
          <a:lstStyle>
            <a:lvl3pPr marL="715962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95043" y="4738971"/>
            <a:ext cx="550734" cy="27384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745252" y="4738971"/>
            <a:ext cx="3449951" cy="273844"/>
          </a:xfrm>
        </p:spPr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95205" y="4738800"/>
            <a:ext cx="569977" cy="273844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4595044" y="0"/>
            <a:ext cx="4548957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extBox 9"/>
          <p:cNvSpPr txBox="1"/>
          <p:nvPr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  <p:pic>
        <p:nvPicPr>
          <p:cNvPr id="11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CS Standar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63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360364" y="972000"/>
            <a:ext cx="8326437" cy="323192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36205" y="4736102"/>
            <a:ext cx="914465" cy="273844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33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r="19769"/>
          <a:stretch/>
        </p:blipFill>
        <p:spPr>
          <a:xfrm>
            <a:off x="360001" y="4630216"/>
            <a:ext cx="1602792" cy="379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234939" y="4736102"/>
            <a:ext cx="3015731" cy="273844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42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65C5AF04-DC40-0847-A150-8AD1FF135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00" y="4686937"/>
            <a:ext cx="1533600" cy="2333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800"/>
            </a:lvl1pPr>
            <a:lvl2pPr marL="358775" indent="0">
              <a:buNone/>
              <a:defRPr sz="800"/>
            </a:lvl2pPr>
            <a:lvl3pPr marL="715962" indent="0">
              <a:buNone/>
              <a:defRPr sz="800"/>
            </a:lvl3pPr>
            <a:lvl4pPr marL="1074738" indent="0">
              <a:buNone/>
              <a:defRPr sz="800"/>
            </a:lvl4pPr>
            <a:lvl5pPr marL="1433512" indent="0">
              <a:buNone/>
              <a:defRPr sz="800"/>
            </a:lvl5pPr>
          </a:lstStyle>
          <a:p>
            <a:pPr lvl="0"/>
            <a:r>
              <a:rPr lang="nl-NL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36205" y="4736102"/>
            <a:ext cx="914465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217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Afbeelding 9" descr="UM40_RGB_B_diap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35"/>
          <a:stretch/>
        </p:blipFill>
        <p:spPr>
          <a:xfrm>
            <a:off x="360001" y="4630499"/>
            <a:ext cx="1572408" cy="3818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36205" y="4736102"/>
            <a:ext cx="91446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65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Afbeelding 9" descr="UM40_RGB_B_blauw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1"/>
          <a:stretch/>
        </p:blipFill>
        <p:spPr>
          <a:xfrm>
            <a:off x="360001" y="4630501"/>
            <a:ext cx="1590638" cy="381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96" y="4749973"/>
            <a:ext cx="2916000" cy="142903"/>
          </a:xfrm>
          <a:prstGeom prst="rect">
            <a:avLst/>
          </a:prstGeom>
        </p:spPr>
      </p:pic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336205" y="4736102"/>
            <a:ext cx="91446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33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ikUM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86165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UM - 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222522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5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428570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5325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7837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r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ikUM - 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1830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ikUM - Beeld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7"/>
            <a:ext cx="8669759" cy="32907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8155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kUM - 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lIns="0"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0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60983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2075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96748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00">
                <a:solidFill>
                  <a:srgbClr val="E3D88B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68800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UM - Night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 lIns="0" rIns="0"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Tekst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2907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5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10529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 - Beeld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38125" y="4357313"/>
            <a:ext cx="8667750" cy="151268"/>
          </a:xfrm>
        </p:spPr>
        <p:txBody>
          <a:bodyPr/>
          <a:lstStyle>
            <a:lvl1pPr>
              <a:defRPr sz="1050">
                <a:solidFill>
                  <a:srgbClr val="6F2575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679664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DACS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363" y="1066801"/>
            <a:ext cx="8326437" cy="31927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Afbeelding 6"/>
          <p:cNvPicPr>
            <a:picLocks noChangeAspect="1"/>
          </p:cNvPicPr>
          <p:nvPr userDrawn="1"/>
        </p:nvPicPr>
        <p:blipFill rotWithShape="1">
          <a:blip r:embed="rId2"/>
          <a:srcRect r="19769"/>
          <a:stretch/>
        </p:blipFill>
        <p:spPr>
          <a:xfrm>
            <a:off x="360001" y="4691176"/>
            <a:ext cx="1602792" cy="37973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909453" y="4736896"/>
            <a:ext cx="650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1A3B"/>
                </a:solidFill>
              </a:rPr>
              <a:t>| DACS</a:t>
            </a:r>
            <a:endParaRPr lang="en-GB" sz="1100" dirty="0">
              <a:solidFill>
                <a:srgbClr val="001A3B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60363" y="4448686"/>
            <a:ext cx="8326437" cy="169351"/>
          </a:xfrm>
        </p:spPr>
        <p:txBody>
          <a:bodyPr/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  <a:lvl2pPr marL="358775" indent="0">
              <a:buNone/>
              <a:defRPr sz="1100">
                <a:solidFill>
                  <a:schemeClr val="tx2"/>
                </a:solidFill>
              </a:defRPr>
            </a:lvl2pPr>
            <a:lvl3pPr marL="715962" indent="0">
              <a:buNone/>
              <a:defRPr sz="1050">
                <a:solidFill>
                  <a:schemeClr val="tx2"/>
                </a:solidFill>
              </a:defRPr>
            </a:lvl3pPr>
            <a:lvl4pPr marL="1074738" indent="0">
              <a:buNone/>
              <a:defRPr sz="1000">
                <a:solidFill>
                  <a:schemeClr val="tx2"/>
                </a:solidFill>
              </a:defRPr>
            </a:lvl4pPr>
            <a:lvl5pPr marL="1433512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114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 lIns="0" rIns="0"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lIns="0" rIns="0"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9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93" r:id="rId7"/>
    <p:sldLayoutId id="2147483748" r:id="rId8"/>
    <p:sldLayoutId id="2147483794" r:id="rId9"/>
    <p:sldLayoutId id="2147483749" r:id="rId10"/>
    <p:sldLayoutId id="2147483750" r:id="rId11"/>
    <p:sldLayoutId id="2147483796" r:id="rId12"/>
    <p:sldLayoutId id="2147483751" r:id="rId13"/>
    <p:sldLayoutId id="2147483795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80" r:id="rId43"/>
    <p:sldLayoutId id="2147483781" r:id="rId44"/>
    <p:sldLayoutId id="2147483782" r:id="rId45"/>
    <p:sldLayoutId id="2147483783" r:id="rId46"/>
    <p:sldLayoutId id="2147483784" r:id="rId47"/>
    <p:sldLayoutId id="2147483785" r:id="rId48"/>
    <p:sldLayoutId id="2147483786" r:id="rId49"/>
    <p:sldLayoutId id="2147483787" r:id="rId50"/>
    <p:sldLayoutId id="2147483799" r:id="rId51"/>
    <p:sldLayoutId id="2147483800" r:id="rId52"/>
    <p:sldLayoutId id="2147483730" r:id="rId53"/>
    <p:sldLayoutId id="2147483732" r:id="rId54"/>
    <p:sldLayoutId id="2147483692" r:id="rId55"/>
    <p:sldLayoutId id="2147483735" r:id="rId56"/>
    <p:sldLayoutId id="2147483736" r:id="rId57"/>
    <p:sldLayoutId id="2147483792" r:id="rId58"/>
    <p:sldLayoutId id="2147483734" r:id="rId59"/>
    <p:sldLayoutId id="2147483724" r:id="rId60"/>
    <p:sldLayoutId id="2147483797" r:id="rId61"/>
    <p:sldLayoutId id="2147483733" r:id="rId62"/>
    <p:sldLayoutId id="2147483798" r:id="rId63"/>
    <p:sldLayoutId id="2147483737" r:id="rId64"/>
    <p:sldLayoutId id="2147483708" r:id="rId65"/>
    <p:sldLayoutId id="2147483662" r:id="rId66"/>
    <p:sldLayoutId id="2147483701" r:id="rId67"/>
    <p:sldLayoutId id="2147483668" r:id="rId68"/>
    <p:sldLayoutId id="2147483660" r:id="rId69"/>
    <p:sldLayoutId id="2147483704" r:id="rId70"/>
    <p:sldLayoutId id="2147483705" r:id="rId71"/>
    <p:sldLayoutId id="2147483706" r:id="rId72"/>
    <p:sldLayoutId id="2147483707" r:id="rId73"/>
    <p:sldLayoutId id="2147483703" r:id="rId74"/>
    <p:sldLayoutId id="2147483661" r:id="rId75"/>
    <p:sldLayoutId id="2147483664" r:id="rId76"/>
    <p:sldLayoutId id="2147483667" r:id="rId77"/>
    <p:sldLayoutId id="2147483702" r:id="rId78"/>
    <p:sldLayoutId id="2147483697" r:id="rId79"/>
    <p:sldLayoutId id="2147483709" r:id="rId80"/>
    <p:sldLayoutId id="2147483674" r:id="rId81"/>
    <p:sldLayoutId id="2147483677" r:id="rId82"/>
    <p:sldLayoutId id="2147483698" r:id="rId83"/>
    <p:sldLayoutId id="2147483699" r:id="rId84"/>
    <p:sldLayoutId id="2147483710" r:id="rId85"/>
    <p:sldLayoutId id="2147483672" r:id="rId86"/>
    <p:sldLayoutId id="2147483675" r:id="rId87"/>
    <p:sldLayoutId id="2147483678" r:id="rId88"/>
    <p:sldLayoutId id="2147483681" r:id="rId89"/>
    <p:sldLayoutId id="2147483684" r:id="rId90"/>
    <p:sldLayoutId id="2147483673" r:id="rId91"/>
    <p:sldLayoutId id="2147483676" r:id="rId92"/>
    <p:sldLayoutId id="2147483679" r:id="rId93"/>
    <p:sldLayoutId id="2147483682" r:id="rId94"/>
    <p:sldLayoutId id="2147483685" r:id="rId95"/>
    <p:sldLayoutId id="2147483801" r:id="rId96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60000" y="310695"/>
            <a:ext cx="8326799" cy="567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60000" y="972000"/>
            <a:ext cx="8326799" cy="3333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234468" y="4738971"/>
            <a:ext cx="914465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273246" y="4738971"/>
            <a:ext cx="3977658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cap="none" baseline="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16142" y="4738800"/>
            <a:ext cx="370657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9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Verdana"/>
        </a:defRPr>
      </a:lvl1pPr>
      <a:lvl2pPr marL="717550" indent="-358775" algn="l" defTabSz="457200" rtl="0" eaLnBrk="1" latinLnBrk="0" hangingPunct="1">
        <a:spcBef>
          <a:spcPts val="0"/>
        </a:spcBef>
        <a:buFont typeface="Lucida Grande"/>
        <a:buChar char="-"/>
        <a:defRPr sz="1800" kern="1200">
          <a:solidFill>
            <a:schemeClr val="tx1"/>
          </a:solidFill>
          <a:latin typeface="+mj-lt"/>
          <a:ea typeface="+mn-ea"/>
          <a:cs typeface="Verdana"/>
        </a:defRPr>
      </a:lvl2pPr>
      <a:lvl3pPr marL="1073150" indent="-357188" algn="l" defTabSz="457200" rtl="0" eaLnBrk="1" latinLnBrk="0" hangingPunct="1">
        <a:spcBef>
          <a:spcPts val="0"/>
        </a:spcBef>
        <a:buFont typeface="Lucida Grande"/>
        <a:buChar char="-"/>
        <a:defRPr sz="1600" kern="1200">
          <a:solidFill>
            <a:schemeClr val="tx1"/>
          </a:solidFill>
          <a:latin typeface="+mj-lt"/>
          <a:ea typeface="+mn-ea"/>
          <a:cs typeface="Verdana"/>
        </a:defRPr>
      </a:lvl3pPr>
      <a:lvl4pPr marL="1430338" indent="-355600" algn="l" defTabSz="457200" rtl="0" eaLnBrk="1" latinLnBrk="0" hangingPunct="1">
        <a:spcBef>
          <a:spcPts val="0"/>
        </a:spcBef>
        <a:buFont typeface="Lucida Grande"/>
        <a:buChar char="-"/>
        <a:defRPr sz="1400" kern="1200">
          <a:solidFill>
            <a:schemeClr val="tx1"/>
          </a:solidFill>
          <a:latin typeface="+mj-lt"/>
          <a:ea typeface="+mn-ea"/>
          <a:cs typeface="Verdana"/>
        </a:defRPr>
      </a:lvl4pPr>
      <a:lvl5pPr marL="1793875" indent="-360363" algn="l" defTabSz="457200" rtl="0" eaLnBrk="1" latinLnBrk="0" hangingPunct="1">
        <a:spcBef>
          <a:spcPts val="0"/>
        </a:spcBef>
        <a:buFont typeface="Lucida Grande"/>
        <a:buChar char="-"/>
        <a:defRPr sz="1400" kern="1200">
          <a:solidFill>
            <a:schemeClr val="tx1"/>
          </a:solidFill>
          <a:latin typeface="+mj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hyperlink" Target="http://www.nikhef.nl/~davidg/p/" TargetMode="Externa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4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Dreaming of a CS lab</a:t>
            </a:r>
            <a:br>
              <a:rPr lang="en-GB" smtClean="0"/>
            </a:br>
            <a:r>
              <a:rPr lang="en-GB" sz="2400" i="1" smtClean="0"/>
              <a:t>systems and networking perspective</a:t>
            </a:r>
            <a:endParaRPr lang="en-GB" sz="2400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Concepts and needed capabilities</a:t>
            </a:r>
            <a:br>
              <a:rPr lang="en-GB" dirty="0" smtClean="0"/>
            </a:br>
            <a:r>
              <a:rPr lang="en-GB" i="1" dirty="0" smtClean="0"/>
              <a:t>a ‘</a:t>
            </a:r>
            <a:r>
              <a:rPr lang="en-GB" i="1" dirty="0" err="1" smtClean="0"/>
              <a:t>fieldlab</a:t>
            </a:r>
            <a:r>
              <a:rPr lang="en-GB" i="1" dirty="0" smtClean="0"/>
              <a:t> demonstrator’?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813550" y="4202051"/>
            <a:ext cx="2330450" cy="696973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>
                <a:solidFill>
                  <a:schemeClr val="bg1"/>
                </a:solidFill>
              </a:rPr>
              <a:t>David Groep,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chemeClr val="bg1"/>
                </a:solidFill>
              </a:rPr>
              <a:t>November 2024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CS Lab </a:t>
            </a:r>
            <a:r>
              <a:rPr lang="en-GB" dirty="0" smtClean="0"/>
              <a:t>– the 2024 foundation (&lt;20 December 2024)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363" y="949302"/>
            <a:ext cx="8326437" cy="364492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GB" sz="1800" b="1" dirty="0" smtClean="0"/>
              <a:t>Virtualised base infrastructure</a:t>
            </a:r>
            <a:r>
              <a:rPr lang="en-GB" sz="1800" dirty="0" smtClean="0"/>
              <a:t>: </a:t>
            </a:r>
            <a:r>
              <a:rPr lang="en-GB" sz="1800" dirty="0" smtClean="0">
                <a:solidFill>
                  <a:schemeClr val="accent6"/>
                </a:solidFill>
              </a:rPr>
              <a:t>fabric management, logging, IAM bridging (to SURF SRAM or locally with a SAML SP), proxy and gateway services for sub-labs, ~300+ student sandbox VMs, XCP-ng &amp; </a:t>
            </a:r>
            <a:r>
              <a:rPr lang="en-GB" sz="1800" dirty="0" err="1" smtClean="0">
                <a:solidFill>
                  <a:schemeClr val="accent6"/>
                </a:solidFill>
              </a:rPr>
              <a:t>XenOrchestra</a:t>
            </a:r>
            <a:r>
              <a:rPr lang="en-GB" sz="1800" dirty="0" smtClean="0">
                <a:solidFill>
                  <a:schemeClr val="accent6"/>
                </a:solidFill>
              </a:rPr>
              <a:t> managed with SAML or OIDC </a:t>
            </a:r>
            <a:r>
              <a:rPr lang="en-GB" sz="1800" dirty="0" err="1" smtClean="0">
                <a:solidFill>
                  <a:schemeClr val="accent6"/>
                </a:solidFill>
              </a:rPr>
              <a:t>auth</a:t>
            </a:r>
            <a:endParaRPr lang="en-GB" sz="1800" dirty="0" smtClean="0">
              <a:solidFill>
                <a:schemeClr val="accent6"/>
              </a:solidFill>
            </a:endParaRP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3x SR635v3 (each: 786GB RAM, 2x25G data network, 2x25G iSCSI, 64 logical cores 9355P)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b="1" dirty="0" smtClean="0"/>
              <a:t>Storage back-end service</a:t>
            </a:r>
            <a:r>
              <a:rPr lang="en-GB" sz="1800" dirty="0" smtClean="0"/>
              <a:t>: </a:t>
            </a:r>
            <a:r>
              <a:rPr lang="en-GB" sz="1800" dirty="0" smtClean="0">
                <a:solidFill>
                  <a:schemeClr val="accent6"/>
                </a:solidFill>
              </a:rPr>
              <a:t>block storage for VMs (supporting NFSv4 via VM with </a:t>
            </a:r>
            <a:r>
              <a:rPr lang="en-GB" sz="1800" dirty="0" err="1" smtClean="0">
                <a:solidFill>
                  <a:schemeClr val="accent6"/>
                </a:solidFill>
              </a:rPr>
              <a:t>linux</a:t>
            </a:r>
            <a:r>
              <a:rPr lang="en-GB" sz="1800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NetApp C250 with 200 </a:t>
            </a:r>
            <a:r>
              <a:rPr lang="en-GB" sz="1600" dirty="0" err="1" smtClean="0">
                <a:solidFill>
                  <a:schemeClr val="tx2"/>
                </a:solidFill>
              </a:rPr>
              <a:t>TByte</a:t>
            </a:r>
            <a:r>
              <a:rPr lang="en-GB" sz="1600" dirty="0" smtClean="0">
                <a:solidFill>
                  <a:schemeClr val="tx2"/>
                </a:solidFill>
              </a:rPr>
              <a:t> net NVME all-flash capacity, 4x100G iSCSI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b="1" dirty="0" smtClean="0"/>
              <a:t>HPC starter cluster</a:t>
            </a:r>
            <a:r>
              <a:rPr lang="en-GB" sz="1800" dirty="0" smtClean="0"/>
              <a:t>: </a:t>
            </a:r>
            <a:r>
              <a:rPr lang="en-GB" sz="1800" dirty="0" smtClean="0">
                <a:solidFill>
                  <a:schemeClr val="accent6"/>
                </a:solidFill>
              </a:rPr>
              <a:t>AI/ML courses, reasoning, HPC modelling, interactive &amp; batch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4x ASUS ESC4000A (each: 3.25GHz 64 logical core EPYC 9355P, 768 GB RAM, 2x16TB NVME, 2x25G data network), 3 of these systems have 4 </a:t>
            </a:r>
            <a:r>
              <a:rPr lang="en-GB" sz="1600" dirty="0" err="1" smtClean="0">
                <a:solidFill>
                  <a:schemeClr val="tx2"/>
                </a:solidFill>
              </a:rPr>
              <a:t>Nvidia</a:t>
            </a:r>
            <a:r>
              <a:rPr lang="en-GB" sz="1600" dirty="0" smtClean="0">
                <a:solidFill>
                  <a:schemeClr val="tx2"/>
                </a:solidFill>
              </a:rPr>
              <a:t> L40 GPUs each (so 12 GPUs in total)</a:t>
            </a:r>
          </a:p>
          <a:p>
            <a:pPr lvl="1"/>
            <a:r>
              <a:rPr lang="en-GB" sz="1600" dirty="0" smtClean="0"/>
              <a:t>one node as the ‘interactive’ validation and compilation node (scheduling will be in a VM)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GB" sz="1800" b="1" dirty="0" smtClean="0"/>
              <a:t>Network</a:t>
            </a:r>
            <a:r>
              <a:rPr lang="en-GB" sz="1800" dirty="0" smtClean="0"/>
              <a:t>: </a:t>
            </a:r>
            <a:r>
              <a:rPr lang="en-GB" sz="1800" dirty="0" smtClean="0">
                <a:solidFill>
                  <a:schemeClr val="accent6"/>
                </a:solidFill>
              </a:rPr>
              <a:t>access gateway for standard edge connectivity (BGP, MPLS, 802.1q, EVPN, L3/L4 ingress and egress ACLs and policers) and iSCSI SAN fabric switches (25/100G)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pair of Nokia 7250 IXR-e, each: 2xQSFP28 100G, 8xSFP28 25G, 24xSFP+ 10G (or 1G)</a:t>
            </a:r>
          </a:p>
          <a:p>
            <a:pPr lvl="1"/>
            <a:r>
              <a:rPr lang="en-GB" sz="1600" dirty="0" smtClean="0">
                <a:solidFill>
                  <a:schemeClr val="tx2"/>
                </a:solidFill>
              </a:rPr>
              <a:t>pair of Juniper QFX 5120’s, each: 8xQSFP28 100G, 28xSFP28 25/10/1G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6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More discussion time 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AS1104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https</a:t>
            </a:r>
            <a:r>
              <a:rPr lang="en-GB" dirty="0"/>
              <a:t>://www.nikhef.nl/pdp/doc/facility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91" y="133806"/>
            <a:ext cx="8229600" cy="46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the CS lab?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363" y="1066801"/>
            <a:ext cx="5575015" cy="3192780"/>
          </a:xfrm>
        </p:spPr>
        <p:txBody>
          <a:bodyPr/>
          <a:lstStyle/>
          <a:p>
            <a:pPr marL="0" indent="0">
              <a:buNone/>
            </a:pPr>
            <a:r>
              <a:rPr lang="en-GB" sz="1800" smtClean="0"/>
              <a:t>Initiator and ‘basic’ and short-term ‘urgent’ needs</a:t>
            </a:r>
          </a:p>
          <a:p>
            <a:r>
              <a:rPr lang="en-GB" sz="1600" smtClean="0">
                <a:solidFill>
                  <a:schemeClr val="tx2"/>
                </a:solidFill>
              </a:rPr>
              <a:t>new Bachelor Computer Science, with strong engineering component (esp. in Y2)</a:t>
            </a:r>
          </a:p>
          <a:p>
            <a:r>
              <a:rPr lang="en-GB" sz="1600" smtClean="0">
                <a:solidFill>
                  <a:schemeClr val="tx2"/>
                </a:solidFill>
              </a:rPr>
              <a:t>Large-scale IT and robotics also in DSAI Year-3 </a:t>
            </a:r>
          </a:p>
          <a:p>
            <a:endParaRPr lang="en-GB" sz="1800" smtClean="0"/>
          </a:p>
          <a:p>
            <a:pPr marL="0" indent="0">
              <a:buNone/>
            </a:pPr>
            <a:r>
              <a:rPr lang="en-GB" sz="1800" smtClean="0"/>
              <a:t>But: it meshes with {master, PhD} thesis work and </a:t>
            </a:r>
            <a:br>
              <a:rPr lang="en-GB" sz="1800" smtClean="0"/>
            </a:br>
            <a:r>
              <a:rPr lang="en-GB" sz="1800" smtClean="0"/>
              <a:t>cross-discipline and cross-organisation research as well:</a:t>
            </a:r>
          </a:p>
          <a:p>
            <a:r>
              <a:rPr lang="en-GB" sz="1600" smtClean="0">
                <a:solidFill>
                  <a:schemeClr val="tx2"/>
                </a:solidFill>
              </a:rPr>
              <a:t>HPC simulation and modelling , ML models, LLM applications, and collaborating with research output ‘as a service’ </a:t>
            </a:r>
          </a:p>
          <a:p>
            <a:r>
              <a:rPr lang="en-GB" sz="1600" smtClean="0">
                <a:solidFill>
                  <a:schemeClr val="tx2"/>
                </a:solidFill>
              </a:rPr>
              <a:t>science and engineering beyond DACS: </a:t>
            </a:r>
            <a:br>
              <a:rPr lang="en-GB" sz="1600" smtClean="0">
                <a:solidFill>
                  <a:schemeClr val="tx2"/>
                </a:solidFill>
              </a:rPr>
            </a:br>
            <a:r>
              <a:rPr lang="en-GB" sz="1600" smtClean="0">
                <a:solidFill>
                  <a:schemeClr val="tx2"/>
                </a:solidFill>
              </a:rPr>
              <a:t>ET pathfinder &amp; LHCb for GWFP, the MSP programme, …</a:t>
            </a:r>
          </a:p>
          <a:p>
            <a:r>
              <a:rPr lang="en-GB" sz="1600" smtClean="0">
                <a:solidFill>
                  <a:schemeClr val="tx2"/>
                </a:solidFill>
              </a:rPr>
              <a:t>data science in other faculties: need for ‘student sandboxes’</a:t>
            </a:r>
          </a:p>
          <a:p>
            <a:r>
              <a:rPr lang="en-GB" sz="1600" smtClean="0">
                <a:solidFill>
                  <a:schemeClr val="tx2"/>
                </a:solidFill>
              </a:rPr>
              <a:t>large multi-modal 4D imaging (e.g. for NWO ENW XL FASTER with Ron Heeren), and EU Horizon and Euregio collaborations</a:t>
            </a:r>
            <a:endParaRPr lang="en-GB" sz="1600" dirty="0" smtClean="0">
              <a:solidFill>
                <a:schemeClr val="tx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8615" y="4738687"/>
            <a:ext cx="8326437" cy="169351"/>
          </a:xfrm>
        </p:spPr>
        <p:txBody>
          <a:bodyPr/>
          <a:lstStyle/>
          <a:p>
            <a:pPr algn="r"/>
            <a:r>
              <a:rPr lang="en-GB" smtClean="0"/>
              <a:t>https://curriculum.maastrichtuniversity.nl/sites/default/files/dacs_-_study_guide_2024-2025.pdf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74113" y="4738688"/>
            <a:ext cx="369887" cy="274637"/>
          </a:xfrm>
        </p:spPr>
        <p:txBody>
          <a:bodyPr/>
          <a:lstStyle/>
          <a:p>
            <a:pPr algn="ctr"/>
            <a:fld id="{86CB4B4D-7CA3-9044-876B-883B54F8677D}" type="slidenum">
              <a:rPr lang="en-GB" smtClean="0"/>
              <a:pPr algn="ctr"/>
              <a:t>2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378" y="284634"/>
            <a:ext cx="3023678" cy="3974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347" y="2713248"/>
            <a:ext cx="2290027" cy="1904789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 smtClean="0"/>
              <a:t>Dreaming of a CS lab - systems and networking perspective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1496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‘Wereldwijd </a:t>
            </a:r>
            <a:r>
              <a:rPr lang="nl-NL" sz="2800" dirty="0" smtClean="0"/>
              <a:t>verbonden </a:t>
            </a:r>
            <a:br>
              <a:rPr lang="nl-NL" sz="2800" dirty="0" smtClean="0"/>
            </a:br>
            <a:r>
              <a:rPr lang="nl-NL" sz="2800" dirty="0" smtClean="0"/>
              <a:t>vanuit een </a:t>
            </a:r>
            <a:r>
              <a:rPr lang="nl-NL" sz="2800" dirty="0"/>
              <a:t>stevige basis in onze </a:t>
            </a:r>
            <a:r>
              <a:rPr lang="nl-NL" sz="2800" dirty="0" smtClean="0"/>
              <a:t>Euregio’</a:t>
            </a: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D4A-C94A-7B42-9E17-606C7F366C4B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0363" y="1333209"/>
            <a:ext cx="8326437" cy="29263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Research and education are inherently collaborative, and ‘services exist’ </a:t>
            </a:r>
            <a:br>
              <a:rPr lang="en-GB" dirty="0" smtClean="0"/>
            </a:br>
            <a:r>
              <a:rPr lang="en-GB" dirty="0" smtClean="0"/>
              <a:t>and are being used .. whether we know about them or not: </a:t>
            </a:r>
          </a:p>
          <a:p>
            <a:r>
              <a:rPr lang="en-GB" sz="1700" dirty="0" smtClean="0">
                <a:solidFill>
                  <a:schemeClr val="tx2"/>
                </a:solidFill>
              </a:rPr>
              <a:t>European Open Science Cloud, ‘ESFRI’ research infrastructures, Erasmus Without Papers, EU Identity Wallets, SURF-NWO </a:t>
            </a:r>
            <a:r>
              <a:rPr lang="en-GB" sz="1700" dirty="0" err="1" smtClean="0">
                <a:solidFill>
                  <a:schemeClr val="tx2"/>
                </a:solidFill>
              </a:rPr>
              <a:t>Rekentijd</a:t>
            </a:r>
            <a:r>
              <a:rPr lang="en-GB" sz="1700" dirty="0" smtClean="0">
                <a:solidFill>
                  <a:schemeClr val="tx2"/>
                </a:solidFill>
              </a:rPr>
              <a:t> &amp; Snellius, EOSC EU Node ‘free VMs for faculty’</a:t>
            </a:r>
            <a:endParaRPr lang="en-GB" sz="1700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Images: UM Strategic Programme 2022-2026, SURF ETP</a:t>
            </a:r>
            <a:br>
              <a:rPr lang="en-GB" dirty="0" smtClean="0"/>
            </a:br>
            <a:r>
              <a:rPr lang="en-GB" dirty="0" smtClean="0"/>
              <a:t>slide captures: </a:t>
            </a:r>
            <a:r>
              <a:rPr lang="en-GB" dirty="0" smtClean="0">
                <a:hlinkClick r:id="rId2"/>
              </a:rPr>
              <a:t>www.nikhef.nl/~davidg/p/</a:t>
            </a:r>
            <a:r>
              <a:rPr lang="en-GB" dirty="0" smtClean="0"/>
              <a:t> for UM-CI office &amp; </a:t>
            </a:r>
            <a:r>
              <a:rPr lang="en-GB" dirty="0" err="1" smtClean="0"/>
              <a:t>LsIT</a:t>
            </a:r>
            <a:r>
              <a:rPr lang="en-GB" dirty="0" smtClean="0"/>
              <a:t> course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4" y="2814428"/>
            <a:ext cx="2877039" cy="1617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08" y="2632499"/>
            <a:ext cx="2557110" cy="1447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869" y="2517113"/>
            <a:ext cx="3044562" cy="15125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0971" y="3071398"/>
            <a:ext cx="2730784" cy="15281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883" y="2907891"/>
            <a:ext cx="2528450" cy="1253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8595" y="3475382"/>
            <a:ext cx="4963218" cy="13146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682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Translating ‘</a:t>
            </a:r>
            <a:r>
              <a:rPr lang="en-GB" dirty="0" err="1" smtClean="0"/>
              <a:t>wereldwijd</a:t>
            </a:r>
            <a:r>
              <a:rPr lang="en-GB" dirty="0" smtClean="0"/>
              <a:t> </a:t>
            </a:r>
            <a:r>
              <a:rPr lang="en-GB" dirty="0" err="1" smtClean="0"/>
              <a:t>verbonden</a:t>
            </a:r>
            <a:r>
              <a:rPr lang="en-GB" dirty="0" smtClean="0"/>
              <a:t>’ education &amp; research as a technical systems and network design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1423951"/>
            <a:ext cx="8525371" cy="317027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‘we can </a:t>
            </a:r>
            <a:r>
              <a:rPr lang="en-GB" sz="1800" i="1" dirty="0" smtClean="0"/>
              <a:t>use </a:t>
            </a:r>
            <a:r>
              <a:rPr lang="en-GB" sz="1800" dirty="0" smtClean="0"/>
              <a:t>existing services from outside’: </a:t>
            </a:r>
            <a:r>
              <a:rPr lang="en-GB" sz="1800" dirty="0" smtClean="0">
                <a:solidFill>
                  <a:schemeClr val="tx2"/>
                </a:solidFill>
              </a:rPr>
              <a:t>AAI interoperability, network connectivity and bandwidth, devolution of responsibility and subsidiarity of concern</a:t>
            </a:r>
            <a:endParaRPr lang="en-GB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‘we can </a:t>
            </a:r>
            <a:r>
              <a:rPr lang="en-GB" sz="1800" i="1" dirty="0" smtClean="0"/>
              <a:t>contribute </a:t>
            </a:r>
            <a:r>
              <a:rPr lang="en-GB" sz="1800" dirty="0" smtClean="0"/>
              <a:t>in collaborations in education and research’: </a:t>
            </a:r>
            <a:r>
              <a:rPr lang="en-GB" sz="1800" dirty="0" smtClean="0">
                <a:solidFill>
                  <a:schemeClr val="tx2"/>
                </a:solidFill>
              </a:rPr>
              <a:t>we can offer services, support pan-European student mobility in our programme, and provide innovative </a:t>
            </a:r>
            <a:br>
              <a:rPr lang="en-GB" sz="1800" dirty="0" smtClean="0">
                <a:solidFill>
                  <a:schemeClr val="tx2"/>
                </a:solidFill>
              </a:rPr>
            </a:br>
            <a:r>
              <a:rPr lang="en-GB" sz="1800" dirty="0" smtClean="0">
                <a:solidFill>
                  <a:schemeClr val="tx2"/>
                </a:solidFill>
              </a:rPr>
              <a:t>lab environments that attract students and make our programmes unique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‘we teach and train our students to understand, design, build, study, work with,</a:t>
            </a:r>
            <a:br>
              <a:rPr lang="en-GB" sz="1800" dirty="0" smtClean="0"/>
            </a:br>
            <a:r>
              <a:rPr lang="en-GB" sz="1800" dirty="0" smtClean="0"/>
              <a:t>and experiment with interconnected services and systems that are globally connected’</a:t>
            </a:r>
          </a:p>
          <a:p>
            <a:pPr marL="457200" indent="-457200">
              <a:buFont typeface="+mj-lt"/>
              <a:buAutoNum type="arabicPeriod"/>
            </a:pPr>
            <a:endParaRPr lang="en-GB" sz="900" dirty="0" smtClean="0"/>
          </a:p>
          <a:p>
            <a:pPr marL="0" indent="0">
              <a:buNone/>
            </a:pPr>
            <a:r>
              <a:rPr lang="en-GB" sz="1800" dirty="0" smtClean="0"/>
              <a:t>Of course we should do that in a safe, scalable, and transparent way, </a:t>
            </a:r>
            <a:r>
              <a:rPr lang="en-GB" sz="1800" i="1" dirty="0" smtClean="0"/>
              <a:t>and</a:t>
            </a:r>
            <a:r>
              <a:rPr lang="en-GB" sz="1800" dirty="0" smtClean="0"/>
              <a:t> at the same time build and use our own science and engineering R&amp;E concepts in an agile way</a:t>
            </a:r>
          </a:p>
          <a:p>
            <a:pPr marL="0" indent="0">
              <a:buNone/>
            </a:pPr>
            <a:r>
              <a:rPr lang="en-GB" sz="1800" dirty="0" smtClean="0"/>
              <a:t>With a view towards the future … a decadal vision of common reference platform model, </a:t>
            </a:r>
            <a:br>
              <a:rPr lang="en-GB" sz="1800" dirty="0" smtClean="0"/>
            </a:br>
            <a:r>
              <a:rPr lang="en-GB" sz="1800" dirty="0" smtClean="0"/>
              <a:t>usable </a:t>
            </a:r>
            <a:r>
              <a:rPr lang="en-GB" sz="1800" dirty="0"/>
              <a:t>for </a:t>
            </a:r>
            <a:r>
              <a:rPr lang="en-GB" sz="1800" dirty="0" smtClean="0"/>
              <a:t>DACS &amp; FSE</a:t>
            </a:r>
            <a:r>
              <a:rPr lang="en-GB" sz="1800" dirty="0"/>
              <a:t>, </a:t>
            </a:r>
            <a:r>
              <a:rPr lang="en-GB" sz="1800" dirty="0" smtClean="0"/>
              <a:t>… for FASTER 4D-imaging</a:t>
            </a:r>
            <a:r>
              <a:rPr lang="en-GB" sz="1800" dirty="0"/>
              <a:t>, </a:t>
            </a:r>
            <a:r>
              <a:rPr lang="en-GB" sz="1800" dirty="0" smtClean="0"/>
              <a:t>… for SBE, </a:t>
            </a:r>
            <a:r>
              <a:rPr lang="en-GB" sz="1800" dirty="0" err="1" smtClean="0"/>
              <a:t>FASoS</a:t>
            </a:r>
            <a:r>
              <a:rPr lang="en-GB" sz="1800" dirty="0" smtClean="0"/>
              <a:t>, and UM-wide</a:t>
            </a:r>
            <a:r>
              <a:rPr lang="en-GB" sz="1800" dirty="0"/>
              <a:t>?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inspiration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 smtClean="0"/>
              <a:t>DACS CS-Lab concept </a:t>
            </a:r>
            <a:r>
              <a:rPr lang="en-GB" sz="1800" i="1" dirty="0" smtClean="0"/>
              <a:t>for today </a:t>
            </a:r>
            <a:r>
              <a:rPr lang="en-GB" sz="1800" dirty="0" smtClean="0"/>
              <a:t>focusses on systems </a:t>
            </a:r>
            <a:r>
              <a:rPr lang="en-GB" sz="1800" dirty="0"/>
              <a:t>and </a:t>
            </a:r>
            <a:r>
              <a:rPr lang="en-GB" sz="1800" dirty="0" smtClean="0"/>
              <a:t>networks</a:t>
            </a:r>
          </a:p>
          <a:p>
            <a:pPr lvl="1"/>
            <a:r>
              <a:rPr lang="en-GB" sz="1600" dirty="0" smtClean="0"/>
              <a:t>those </a:t>
            </a:r>
            <a:r>
              <a:rPr lang="en-GB" sz="1600" dirty="0"/>
              <a:t>act a foundation for more specific lab settings: robotics, XR, </a:t>
            </a:r>
            <a:r>
              <a:rPr lang="en-GB" sz="1600" dirty="0" smtClean="0"/>
              <a:t>security</a:t>
            </a:r>
          </a:p>
          <a:p>
            <a:pPr lvl="1"/>
            <a:r>
              <a:rPr lang="en-GB" sz="1600" dirty="0" smtClean="0"/>
              <a:t>focus </a:t>
            </a:r>
            <a:r>
              <a:rPr lang="en-GB" sz="1600" dirty="0"/>
              <a:t>on education labs, but equally applicable to research networks</a:t>
            </a:r>
          </a:p>
          <a:p>
            <a:endParaRPr lang="en-GB" sz="900" dirty="0" smtClean="0"/>
          </a:p>
          <a:p>
            <a:r>
              <a:rPr lang="en-GB" sz="1800" dirty="0" smtClean="0"/>
              <a:t>design around micro-segmented </a:t>
            </a:r>
            <a:r>
              <a:rPr lang="en-GB" sz="1800" dirty="0"/>
              <a:t>networks </a:t>
            </a:r>
            <a:r>
              <a:rPr lang="en-GB" sz="1800" dirty="0" smtClean="0"/>
              <a:t>and </a:t>
            </a:r>
            <a:r>
              <a:rPr lang="en-GB" sz="1800" dirty="0"/>
              <a:t>inter-subnet </a:t>
            </a:r>
            <a:r>
              <a:rPr lang="en-GB" sz="1800" dirty="0" smtClean="0"/>
              <a:t>controls</a:t>
            </a:r>
            <a:endParaRPr lang="en-GB" sz="1800" dirty="0"/>
          </a:p>
          <a:p>
            <a:pPr lvl="1"/>
            <a:r>
              <a:rPr lang="en-GB" sz="1600" dirty="0" smtClean="0"/>
              <a:t>so </a:t>
            </a:r>
            <a:r>
              <a:rPr lang="en-GB" sz="1600" dirty="0"/>
              <a:t>you could build multiple labs on a partly-shared infrastructure</a:t>
            </a:r>
          </a:p>
          <a:p>
            <a:pPr lvl="1"/>
            <a:r>
              <a:rPr lang="en-GB" sz="1600" dirty="0" smtClean="0"/>
              <a:t>leveraging the ESnet (US DoE) ‘</a:t>
            </a:r>
            <a:r>
              <a:rPr lang="en-GB" sz="1600" dirty="0" err="1" smtClean="0"/>
              <a:t>ScienceDMZ</a:t>
            </a:r>
            <a:r>
              <a:rPr lang="en-GB" sz="1600" dirty="0" smtClean="0"/>
              <a:t>’ concept, and</a:t>
            </a:r>
          </a:p>
          <a:p>
            <a:pPr lvl="1"/>
            <a:r>
              <a:rPr lang="en-GB" sz="1600" dirty="0" smtClean="0"/>
              <a:t>on the </a:t>
            </a:r>
            <a:r>
              <a:rPr lang="en-GB" sz="1600" dirty="0" err="1" smtClean="0"/>
              <a:t>UvA</a:t>
            </a:r>
            <a:r>
              <a:rPr lang="en-GB" sz="1600" dirty="0" smtClean="0"/>
              <a:t> Security and Network Engineering master lab </a:t>
            </a:r>
            <a:br>
              <a:rPr lang="en-GB" sz="1600" dirty="0" smtClean="0"/>
            </a:br>
            <a:r>
              <a:rPr lang="en-GB" sz="1600" dirty="0" smtClean="0"/>
              <a:t>( ‘every student a machine on the public internet </a:t>
            </a:r>
            <a:br>
              <a:rPr lang="en-GB" sz="1600" dirty="0" smtClean="0"/>
            </a:br>
            <a:r>
              <a:rPr lang="en-GB" sz="1600" dirty="0" smtClean="0"/>
              <a:t>and they are </a:t>
            </a:r>
            <a:r>
              <a:rPr lang="en-GB" sz="1600" i="1" dirty="0" smtClean="0"/>
              <a:t>entirely responsible </a:t>
            </a:r>
            <a:r>
              <a:rPr lang="en-GB" sz="1600" dirty="0" smtClean="0"/>
              <a:t>for this box’)</a:t>
            </a:r>
          </a:p>
          <a:p>
            <a:pPr lvl="1"/>
            <a:r>
              <a:rPr lang="en-GB" sz="1600" dirty="0" smtClean="0"/>
              <a:t>with inspiration from SURF Experimental Technologies </a:t>
            </a:r>
            <a:br>
              <a:rPr lang="en-GB" sz="1600" dirty="0" smtClean="0"/>
            </a:br>
            <a:r>
              <a:rPr lang="en-GB" sz="1600" dirty="0" smtClean="0"/>
              <a:t>Platform and Nikhef open innovation lab</a:t>
            </a:r>
          </a:p>
          <a:p>
            <a:endParaRPr lang="en-GB" sz="900" dirty="0" smtClean="0"/>
          </a:p>
          <a:p>
            <a:r>
              <a:rPr lang="en-GB" sz="1800" dirty="0" smtClean="0"/>
              <a:t>for CS and engineering </a:t>
            </a:r>
            <a:r>
              <a:rPr lang="en-GB" sz="1800" dirty="0"/>
              <a:t>education </a:t>
            </a:r>
            <a:r>
              <a:rPr lang="en-GB" sz="1800" dirty="0" smtClean="0"/>
              <a:t>(extensible to research), and </a:t>
            </a:r>
            <a:br>
              <a:rPr lang="en-GB" sz="1800" dirty="0" smtClean="0"/>
            </a:br>
            <a:r>
              <a:rPr lang="en-GB" sz="1800" b="1" dirty="0" smtClean="0"/>
              <a:t>not </a:t>
            </a:r>
            <a:r>
              <a:rPr lang="en-GB" sz="1800" dirty="0"/>
              <a:t>targeting </a:t>
            </a:r>
            <a:r>
              <a:rPr lang="en-GB" sz="1800" dirty="0" smtClean="0"/>
              <a:t>enterprise services, </a:t>
            </a:r>
            <a:r>
              <a:rPr lang="en-GB" sz="1800" b="1" dirty="0" smtClean="0"/>
              <a:t>nor </a:t>
            </a:r>
            <a:r>
              <a:rPr lang="en-GB" sz="1800" dirty="0" smtClean="0"/>
              <a:t>for now sensitive </a:t>
            </a:r>
            <a:r>
              <a:rPr lang="en-GB" sz="1800" dirty="0" smtClean="0"/>
              <a:t>data services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11" y="2235228"/>
            <a:ext cx="2395353" cy="1863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549" y="2855164"/>
            <a:ext cx="1577123" cy="1207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49" y="3356184"/>
            <a:ext cx="1897621" cy="10043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0325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‘ScienceDMZ’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Predicable </a:t>
            </a:r>
            <a:r>
              <a:rPr lang="en-GB" dirty="0"/>
              <a:t>performance</a:t>
            </a:r>
            <a:br>
              <a:rPr lang="en-GB" dirty="0"/>
            </a:br>
            <a:r>
              <a:rPr lang="en-GB" dirty="0"/>
              <a:t>and data access for research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i="1" dirty="0"/>
              <a:t>‘where research services, </a:t>
            </a:r>
            <a:br>
              <a:rPr lang="en-GB" b="1" i="1" dirty="0"/>
            </a:br>
            <a:r>
              <a:rPr lang="en-GB" b="1" i="1" dirty="0"/>
              <a:t>	data, and researchers meet’</a:t>
            </a:r>
          </a:p>
          <a:p>
            <a:endParaRPr lang="en-GB" dirty="0"/>
          </a:p>
          <a:p>
            <a:r>
              <a:rPr lang="en-GB" dirty="0"/>
              <a:t>latency hiding through caching </a:t>
            </a:r>
          </a:p>
          <a:p>
            <a:r>
              <a:rPr lang="en-GB" dirty="0"/>
              <a:t>security zoning/segmentation </a:t>
            </a:r>
            <a:br>
              <a:rPr lang="en-GB" dirty="0"/>
            </a:br>
            <a:r>
              <a:rPr lang="en-GB" dirty="0"/>
              <a:t>protects specific data sets</a:t>
            </a:r>
          </a:p>
          <a:p>
            <a:r>
              <a:rPr lang="en-GB" dirty="0"/>
              <a:t>outside any enterprise perimeter</a:t>
            </a:r>
          </a:p>
          <a:p>
            <a:endParaRPr lang="en-US" dirty="0"/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Image and ‘</a:t>
            </a:r>
            <a:r>
              <a:rPr lang="en-US" dirty="0" err="1"/>
              <a:t>ScienceDMZ</a:t>
            </a:r>
            <a:r>
              <a:rPr lang="en-US" dirty="0"/>
              <a:t>’ concept promulgated by ESnet (see fasterdata.es.net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52" y="113747"/>
            <a:ext cx="5373540" cy="38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smtClean="0"/>
              <a:t>Network structure design: logical and topological view</a:t>
            </a:r>
            <a:br>
              <a:rPr lang="en-GB" sz="2800" smtClean="0"/>
            </a:br>
            <a:r>
              <a:rPr lang="en-GB" sz="2800" i="1" smtClean="0"/>
              <a:t>segmentation: a research network with office enclaves</a:t>
            </a:r>
            <a:br>
              <a:rPr lang="en-GB" sz="2800" i="1" smtClean="0"/>
            </a:br>
            <a:endParaRPr lang="en-GB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achtergrondbeeld</a:t>
            </a:r>
            <a:r>
              <a:rPr lang="en-GB" dirty="0" smtClean="0"/>
              <a:t>: Vesting </a:t>
            </a:r>
            <a:r>
              <a:rPr lang="en-GB" dirty="0" err="1" smtClean="0"/>
              <a:t>Bourtange</a:t>
            </a:r>
            <a:r>
              <a:rPr lang="en-GB" dirty="0" smtClean="0"/>
              <a:t>; </a:t>
            </a:r>
            <a:br>
              <a:rPr lang="en-GB" dirty="0" smtClean="0"/>
            </a:br>
            <a:r>
              <a:rPr lang="en-GB" dirty="0" smtClean="0"/>
              <a:t>segmentation impression represents Nikhef Security Technical and Organisational Measures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97" y="1262647"/>
            <a:ext cx="4265503" cy="3345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F2575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8" y="1087095"/>
            <a:ext cx="3292546" cy="3152191"/>
          </a:xfrm>
          <a:prstGeom prst="rect">
            <a:avLst/>
          </a:prstGeom>
          <a:effectLst>
            <a:glow rad="101600">
              <a:srgbClr val="F1ECC5">
                <a:alpha val="60000"/>
              </a:srgbClr>
            </a:glow>
          </a:effectLst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82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From Eli Dart (ESnet), “The Strategic Future of the Science DMZ”, TNC23, https://indico.geant.org/event/2/contributions/186/attachments/168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74113" y="4738688"/>
            <a:ext cx="369887" cy="274637"/>
          </a:xfrm>
        </p:spPr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95" y="129593"/>
            <a:ext cx="7520888" cy="412344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7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00" y="90732"/>
            <a:ext cx="8326799" cy="567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Dreaming up a CS lab environment in a </a:t>
            </a:r>
            <a:r>
              <a:rPr lang="en-GB" dirty="0" err="1" smtClean="0"/>
              <a:t>ScienceDMZ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Dreaming of a CS lab - systems and networking perspective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SOLL and IST (yellow, green) state </a:t>
            </a:r>
            <a:br>
              <a:rPr lang="en-GB" dirty="0" smtClean="0"/>
            </a:br>
            <a:r>
              <a:rPr lang="en-GB" dirty="0" smtClean="0"/>
              <a:t>of the </a:t>
            </a:r>
            <a:r>
              <a:rPr lang="en-GB" dirty="0" err="1" smtClean="0"/>
              <a:t>CSlab</a:t>
            </a:r>
            <a:r>
              <a:rPr lang="en-GB" dirty="0" smtClean="0"/>
              <a:t> foundation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2" y="472905"/>
            <a:ext cx="7720049" cy="434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30A31F90-1220-409A-AC4C-33D8B43F4CD1}" vid="{9D19EB5F-E0D7-4714-82A1-7B51719C22AD}"/>
    </a:ext>
  </a:extLst>
</a:theme>
</file>

<file path=ppt/theme/theme2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30A31F90-1220-409A-AC4C-33D8B43F4CD1}" vid="{114B6660-8196-477D-B13A-24C292E88172}"/>
    </a:ext>
  </a:extLst>
</a:theme>
</file>

<file path=ppt/theme/theme3.xml><?xml version="1.0" encoding="utf-8"?>
<a:theme xmlns:a="http://schemas.openxmlformats.org/drawingml/2006/main" name="Maastricht University">
  <a:themeElements>
    <a:clrScheme name="Custom 1">
      <a:dk1>
        <a:srgbClr val="001C3D"/>
      </a:dk1>
      <a:lt1>
        <a:srgbClr val="FFFFFF"/>
      </a:lt1>
      <a:dk2>
        <a:srgbClr val="00A2DB"/>
      </a:dk2>
      <a:lt2>
        <a:srgbClr val="FFFFFF"/>
      </a:lt2>
      <a:accent1>
        <a:srgbClr val="E84E10"/>
      </a:accent1>
      <a:accent2>
        <a:srgbClr val="00A2DB"/>
      </a:accent2>
      <a:accent3>
        <a:srgbClr val="001C3D"/>
      </a:accent3>
      <a:accent4>
        <a:srgbClr val="F3A687"/>
      </a:accent4>
      <a:accent5>
        <a:srgbClr val="7FD0ED"/>
      </a:accent5>
      <a:accent6>
        <a:srgbClr val="7F8D9E"/>
      </a:accent6>
      <a:hlink>
        <a:srgbClr val="00A2DB"/>
      </a:hlink>
      <a:folHlink>
        <a:srgbClr val="00A2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M-FSE-DACS_presentation-template_August2022-DG.potx" id="{F92382A9-641B-477E-A544-5FE594ED131E}" vid="{D5E63863-3FF7-4AF6-A0A0-BF0752CBCA19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1935</TotalTime>
  <Words>1067</Words>
  <Application>Microsoft Office PowerPoint</Application>
  <PresentationFormat>On-screen Show (16:9)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Akkurat Std</vt:lpstr>
      <vt:lpstr>Akkurat Std Mono</vt:lpstr>
      <vt:lpstr>Arial</vt:lpstr>
      <vt:lpstr>Calibri</vt:lpstr>
      <vt:lpstr>Candara</vt:lpstr>
      <vt:lpstr>Helvetica Neue</vt:lpstr>
      <vt:lpstr>Helvetica Neue Medium</vt:lpstr>
      <vt:lpstr>Lucida Grande</vt:lpstr>
      <vt:lpstr>Minion Pro</vt:lpstr>
      <vt:lpstr>Verdana</vt:lpstr>
      <vt:lpstr>Nikhef-DG22-NikOnly-main</vt:lpstr>
      <vt:lpstr>Nikhef-DG22-NikUM-Closures</vt:lpstr>
      <vt:lpstr>Maastricht University</vt:lpstr>
      <vt:lpstr>Dreaming of a CS lab systems and networking perspective</vt:lpstr>
      <vt:lpstr>Why the CS lab?</vt:lpstr>
      <vt:lpstr>‘Wereldwijd verbonden  vanuit een stevige basis in onze Euregio’</vt:lpstr>
      <vt:lpstr>Translating ‘wereldwijd verbonden’ education &amp; research as a technical systems and network design</vt:lpstr>
      <vt:lpstr>Technical inspiration</vt:lpstr>
      <vt:lpstr>‘ScienceDMZ’</vt:lpstr>
      <vt:lpstr>Network structure design: logical and topological view segmentation: a research network with office enclaves </vt:lpstr>
      <vt:lpstr>PowerPoint Presentation</vt:lpstr>
      <vt:lpstr>Dreaming up a CS lab environment in a ScienceDMZ</vt:lpstr>
      <vt:lpstr>CS Lab – the 2024 foundation (&lt;20 December 2024)</vt:lpstr>
      <vt:lpstr>More discussion time …</vt:lpstr>
      <vt:lpstr>AS1104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Iron to Service,  a glimpse at the Nikhef computing and Data Processing infrastrucure</dc:title>
  <dc:creator>davidg</dc:creator>
  <cp:lastModifiedBy>davidg</cp:lastModifiedBy>
  <cp:revision>150</cp:revision>
  <dcterms:created xsi:type="dcterms:W3CDTF">2024-09-21T12:12:49Z</dcterms:created>
  <dcterms:modified xsi:type="dcterms:W3CDTF">2024-11-18T12:46:58Z</dcterms:modified>
</cp:coreProperties>
</file>