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8" r:id="rId4"/>
    <p:sldId id="269" r:id="rId5"/>
    <p:sldId id="272" r:id="rId6"/>
    <p:sldId id="266" r:id="rId7"/>
    <p:sldId id="271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8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8201F-1A73-4492-BF25-A91C82CADB2C}" type="datetimeFigureOut">
              <a:rPr lang="en-GB" smtClean="0"/>
              <a:t>20/05/2014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5E2C5-6477-4E64-9897-86E98B05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48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1412777"/>
            <a:ext cx="5400600" cy="2187674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5400600" cy="17526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47864" y="6324068"/>
            <a:ext cx="1152128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43058" y="3438220"/>
            <a:ext cx="65253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Home\davidg\EUGridPMA\IGTF\IGTF-logos\IGTF_logo_noacro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02" y="175548"/>
            <a:ext cx="2674938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090" y="3914391"/>
            <a:ext cx="2952750" cy="646112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4000" contrast="-70000"/>
          </a:blip>
          <a:srcRect/>
          <a:stretch>
            <a:fillRect/>
          </a:stretch>
        </p:blipFill>
        <p:spPr bwMode="auto">
          <a:xfrm>
            <a:off x="-24587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lIns="0" r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lIns="0" rIns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904" y="6356350"/>
            <a:ext cx="730424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080" y="1859288"/>
            <a:ext cx="1800200" cy="9505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5656" y="6356350"/>
            <a:ext cx="6336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IGTF 2005 - 2014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6376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400" b="1" dirty="0" smtClean="0"/>
              <a:t>Enabling global trust through </a:t>
            </a:r>
            <a:br>
              <a:rPr lang="en-GB" sz="4400" b="1" dirty="0" smtClean="0"/>
            </a:br>
            <a:r>
              <a:rPr lang="en-GB" sz="4400" b="1" dirty="0" smtClean="0"/>
              <a:t>requirements profiling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enabling the interoperable </a:t>
            </a:r>
            <a:br>
              <a:rPr lang="en-GB" i="1" dirty="0" smtClean="0"/>
            </a:br>
            <a:r>
              <a:rPr lang="en-GB" i="1" dirty="0" smtClean="0"/>
              <a:t>global trust federation</a:t>
            </a:r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890046"/>
            <a:ext cx="313184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Nikhef, Amsterdam</a:t>
            </a:r>
          </a:p>
          <a:p>
            <a:pPr algn="r"/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supported the Dutch national e-Infrastructure </a:t>
            </a:r>
            <a:b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funded and coordinated by </a:t>
            </a:r>
            <a:r>
              <a:rPr lang="en-GB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SURFsara</a:t>
            </a: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b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EGI.eu, and by EGI-</a:t>
            </a:r>
            <a:r>
              <a:rPr lang="en-GB" sz="1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InSPIRE</a:t>
            </a:r>
            <a:r>
              <a:rPr lang="en-GB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RI-261323, </a:t>
            </a:r>
          </a:p>
        </p:txBody>
      </p:sp>
      <p:pic>
        <p:nvPicPr>
          <p:cNvPr id="3074" name="Picture 2" descr="H:\Home\davidg\EUGridPMA\eugridpma-col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3523" y="2996952"/>
            <a:ext cx="1928317" cy="826998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090" y="4079032"/>
            <a:ext cx="2952750" cy="646112"/>
          </a:xfrm>
        </p:spPr>
        <p:txBody>
          <a:bodyPr>
            <a:normAutofit fontScale="92500" lnSpcReduction="20000"/>
          </a:bodyPr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endParaRPr lang="en-GB" dirty="0" smtClean="0"/>
          </a:p>
          <a:p>
            <a:pPr lvl="0"/>
            <a:r>
              <a:rPr lang="en-GB" dirty="0" smtClean="0"/>
              <a:t>Nikhef</a:t>
            </a:r>
            <a:endParaRPr lang="en-US" dirty="0"/>
          </a:p>
        </p:txBody>
      </p:sp>
      <p:pic>
        <p:nvPicPr>
          <p:cNvPr id="2050" name="Picture 2" descr="H:\Home\davidg\Template\Logos\NIKHEF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272" y="4721237"/>
            <a:ext cx="683568" cy="30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IGTF</a:t>
            </a:r>
            <a:r>
              <a:rPr lang="en-US" sz="3600" dirty="0"/>
              <a:t>: Interoperable Global Trust Federation</a:t>
            </a:r>
            <a:br>
              <a:rPr lang="en-US" sz="3600" dirty="0"/>
            </a:br>
            <a:r>
              <a:rPr lang="en-US" sz="2800" i="1" dirty="0"/>
              <a:t>supporting distributed IT infrastructures for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692" y="4980309"/>
            <a:ext cx="8363272" cy="161704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3 regional coordination groups (AP, EMEA, Americas)</a:t>
            </a:r>
          </a:p>
          <a:p>
            <a:r>
              <a:rPr lang="en-GB" dirty="0" smtClean="0"/>
              <a:t>~80 authorities and ~10 cross-national </a:t>
            </a:r>
            <a:r>
              <a:rPr lang="en-GB" dirty="0" smtClean="0"/>
              <a:t>infrastructure members</a:t>
            </a:r>
            <a:endParaRPr lang="en-GB" dirty="0" smtClean="0"/>
          </a:p>
          <a:p>
            <a:r>
              <a:rPr lang="en-GB" dirty="0" smtClean="0"/>
              <a:t>~100 000 subscribers</a:t>
            </a:r>
          </a:p>
          <a:p>
            <a:r>
              <a:rPr lang="en-GB" dirty="0" smtClean="0"/>
              <a:t>Single integrated trust fabric with </a:t>
            </a:r>
            <a:r>
              <a:rPr lang="en-GB" dirty="0" smtClean="0"/>
              <a:t>differentiated </a:t>
            </a:r>
            <a:r>
              <a:rPr lang="en-GB" dirty="0" err="1" smtClean="0"/>
              <a:t>LoA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pic>
        <p:nvPicPr>
          <p:cNvPr id="1026" name="Picture 2" descr="H:\Home\davidg\EUGridPMA\Presentations\images\igtf-worldstatus-newlogo-20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551879" cy="345638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2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>IGTF – </a:t>
            </a:r>
            <a:r>
              <a:rPr lang="en-GB" sz="3200" b="1" i="1" dirty="0" smtClean="0"/>
              <a:t>Interoperable Global Trust Federation</a:t>
            </a:r>
            <a:br>
              <a:rPr lang="en-GB" sz="3200" b="1" i="1" dirty="0" smtClean="0"/>
            </a:br>
            <a:r>
              <a:rPr lang="en-US" sz="2800" dirty="0"/>
              <a:t>supporting distributed IT infrastructures for research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IGTF brings together </a:t>
            </a:r>
          </a:p>
          <a:p>
            <a:pPr lvl="1"/>
            <a:r>
              <a:rPr lang="en-GB" sz="2400" dirty="0" smtClean="0"/>
              <a:t>e-Infrastructure </a:t>
            </a:r>
            <a:r>
              <a:rPr lang="en-GB" sz="2400" dirty="0" smtClean="0">
                <a:solidFill>
                  <a:srgbClr val="C00000"/>
                </a:solidFill>
              </a:rPr>
              <a:t>resource providers, user communities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identity authorities</a:t>
            </a:r>
          </a:p>
          <a:p>
            <a:pPr marL="457200" lvl="1" indent="0">
              <a:buNone/>
            </a:pPr>
            <a:r>
              <a:rPr lang="en-GB" sz="2400" dirty="0" smtClean="0"/>
              <a:t>to agree on</a:t>
            </a:r>
          </a:p>
          <a:p>
            <a:pPr lvl="1"/>
            <a:r>
              <a:rPr lang="en-GB" sz="2400" dirty="0" smtClean="0">
                <a:solidFill>
                  <a:srgbClr val="C00000"/>
                </a:solidFill>
              </a:rPr>
              <a:t>global</a:t>
            </a:r>
            <a:r>
              <a:rPr lang="en-GB" sz="2400" dirty="0" smtClean="0"/>
              <a:t>, shared </a:t>
            </a:r>
            <a:r>
              <a:rPr lang="en-GB" sz="2400" dirty="0" smtClean="0">
                <a:solidFill>
                  <a:srgbClr val="C00000"/>
                </a:solidFill>
              </a:rPr>
              <a:t>minimum requirements </a:t>
            </a:r>
            <a:r>
              <a:rPr lang="en-GB" sz="2400" dirty="0" smtClean="0"/>
              <a:t>and assurance levels</a:t>
            </a:r>
          </a:p>
          <a:p>
            <a:pPr lvl="1"/>
            <a:r>
              <a:rPr lang="en-GB" sz="2400" dirty="0" smtClean="0"/>
              <a:t>inspired and coordinated by the </a:t>
            </a:r>
            <a:r>
              <a:rPr lang="en-GB" sz="2400" dirty="0" smtClean="0">
                <a:solidFill>
                  <a:srgbClr val="C00000"/>
                </a:solidFill>
              </a:rPr>
              <a:t>needs of relying parties:</a:t>
            </a:r>
            <a:br>
              <a:rPr lang="en-GB" sz="2400" dirty="0" smtClean="0">
                <a:solidFill>
                  <a:srgbClr val="C00000"/>
                </a:solidFill>
              </a:rPr>
            </a:br>
            <a:r>
              <a:rPr lang="en-GB" sz="2400" dirty="0" smtClean="0">
                <a:solidFill>
                  <a:srgbClr val="C00000"/>
                </a:solidFill>
              </a:rPr>
              <a:t>EGI, HPCI, PRACE-RI, PRAGMA, OSG, XSEDE, </a:t>
            </a:r>
            <a:br>
              <a:rPr lang="en-GB" sz="2400" dirty="0" smtClean="0">
                <a:solidFill>
                  <a:srgbClr val="C00000"/>
                </a:solidFill>
              </a:rPr>
            </a:br>
            <a:r>
              <a:rPr lang="en-GB" sz="2400" dirty="0" smtClean="0">
                <a:solidFill>
                  <a:srgbClr val="C00000"/>
                </a:solidFill>
              </a:rPr>
              <a:t>… as well as most national e-infrastructure providers</a:t>
            </a:r>
          </a:p>
        </p:txBody>
      </p:sp>
    </p:spTree>
    <p:extLst>
      <p:ext uri="{BB962C8B-B14F-4D97-AF65-F5344CB8AC3E}">
        <p14:creationId xmlns:p14="http://schemas.microsoft.com/office/powerpoint/2010/main" val="1111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Minimum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8560"/>
            <a:ext cx="8686800" cy="52578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Federation imposes </a:t>
            </a:r>
            <a:r>
              <a:rPr lang="en-GB" sz="2800" i="1" dirty="0" smtClean="0">
                <a:solidFill>
                  <a:srgbClr val="C00000"/>
                </a:solidFill>
              </a:rPr>
              <a:t>minimum requirements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smtClean="0"/>
              <a:t>on identity provider participants</a:t>
            </a:r>
          </a:p>
          <a:p>
            <a:pPr lvl="1"/>
            <a:r>
              <a:rPr lang="en-GB" sz="2400" dirty="0" smtClean="0"/>
              <a:t>Reflect </a:t>
            </a:r>
            <a:r>
              <a:rPr lang="en-GB" sz="2400" dirty="0" smtClean="0">
                <a:solidFill>
                  <a:srgbClr val="C00000"/>
                </a:solidFill>
              </a:rPr>
              <a:t>operational and security needs</a:t>
            </a:r>
            <a:r>
              <a:rPr lang="en-GB" sz="2400" dirty="0" smtClean="0"/>
              <a:t> of </a:t>
            </a:r>
            <a:r>
              <a:rPr lang="en-GB" sz="2400" dirty="0" smtClean="0">
                <a:solidFill>
                  <a:srgbClr val="C00000"/>
                </a:solidFill>
              </a:rPr>
              <a:t>resource providers</a:t>
            </a:r>
          </a:p>
          <a:p>
            <a:pPr lvl="1"/>
            <a:r>
              <a:rPr lang="en-GB" sz="2400" dirty="0" smtClean="0"/>
              <a:t>Differentiated </a:t>
            </a:r>
            <a:r>
              <a:rPr lang="en-GB" sz="2400" dirty="0" err="1" smtClean="0"/>
              <a:t>LoA</a:t>
            </a:r>
            <a:r>
              <a:rPr lang="en-GB" sz="2400" dirty="0" smtClean="0"/>
              <a:t> support</a:t>
            </a:r>
            <a:endParaRPr lang="en-GB" sz="2400" dirty="0"/>
          </a:p>
          <a:p>
            <a:pPr lvl="2"/>
            <a:r>
              <a:rPr lang="en-GB" sz="2000" dirty="0" smtClean="0"/>
              <a:t>classic user-based subscriber services: serve </a:t>
            </a:r>
            <a:r>
              <a:rPr lang="en-GB" sz="2000" dirty="0" smtClean="0">
                <a:solidFill>
                  <a:srgbClr val="C00000"/>
                </a:solidFill>
              </a:rPr>
              <a:t>all users</a:t>
            </a:r>
          </a:p>
          <a:p>
            <a:pPr lvl="2"/>
            <a:r>
              <a:rPr lang="en-GB" sz="2000" dirty="0" smtClean="0"/>
              <a:t>identity services leveraging (R&amp;E) </a:t>
            </a:r>
            <a:r>
              <a:rPr lang="en-GB" sz="2000" dirty="0" smtClean="0">
                <a:solidFill>
                  <a:srgbClr val="C00000"/>
                </a:solidFill>
              </a:rPr>
              <a:t>federations with ID vetting</a:t>
            </a:r>
          </a:p>
          <a:p>
            <a:pPr lvl="2"/>
            <a:r>
              <a:rPr lang="en-GB" sz="2000" dirty="0" smtClean="0"/>
              <a:t>‘LoA1+’ </a:t>
            </a:r>
            <a:r>
              <a:rPr lang="en-GB" sz="2000" dirty="0" smtClean="0">
                <a:solidFill>
                  <a:srgbClr val="C00000"/>
                </a:solidFill>
              </a:rPr>
              <a:t>Identifier-Only </a:t>
            </a:r>
            <a:r>
              <a:rPr lang="en-GB" sz="2000" dirty="0">
                <a:solidFill>
                  <a:srgbClr val="C00000"/>
                </a:solidFill>
              </a:rPr>
              <a:t>T</a:t>
            </a:r>
            <a:r>
              <a:rPr lang="en-GB" sz="2000" dirty="0" smtClean="0">
                <a:solidFill>
                  <a:srgbClr val="C00000"/>
                </a:solidFill>
              </a:rPr>
              <a:t>rust Assurance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– </a:t>
            </a:r>
            <a:r>
              <a:rPr lang="en-GB" sz="2000" i="1" dirty="0" smtClean="0"/>
              <a:t>if relying party has other ways to vet its users, allow for </a:t>
            </a:r>
            <a:br>
              <a:rPr lang="en-GB" sz="2000" i="1" dirty="0" smtClean="0"/>
            </a:br>
            <a:r>
              <a:rPr lang="en-GB" sz="2000" i="1" dirty="0" smtClean="0"/>
              <a:t>lower-assurance identifiers, thus enabling more ID federations</a:t>
            </a:r>
          </a:p>
          <a:p>
            <a:pPr lvl="1"/>
            <a:endParaRPr lang="en-GB" sz="2400" b="1" dirty="0" smtClean="0"/>
          </a:p>
          <a:p>
            <a:pPr lvl="1"/>
            <a:r>
              <a:rPr lang="en-GB" sz="2400" b="1" dirty="0" smtClean="0"/>
              <a:t>Research-inspired </a:t>
            </a:r>
            <a:r>
              <a:rPr lang="en-GB" sz="2400" b="1" dirty="0" smtClean="0">
                <a:solidFill>
                  <a:srgbClr val="C00000"/>
                </a:solidFill>
              </a:rPr>
              <a:t>verification process</a:t>
            </a:r>
            <a:r>
              <a:rPr lang="en-GB" sz="2400" dirty="0" smtClean="0"/>
              <a:t>: self-audits, </a:t>
            </a:r>
            <a:br>
              <a:rPr lang="en-GB" sz="2400" dirty="0" smtClean="0"/>
            </a:br>
            <a:r>
              <a:rPr lang="en-GB" sz="2400" dirty="0" smtClean="0"/>
              <a:t>peer-review, transparent open policies and processes</a:t>
            </a:r>
          </a:p>
          <a:p>
            <a:pPr lvl="1"/>
            <a:r>
              <a:rPr lang="en-GB" sz="2400" dirty="0" smtClean="0"/>
              <a:t>‘meet or exceed’ required minimum standards</a:t>
            </a:r>
            <a:endParaRPr lang="en-US" sz="2400" dirty="0"/>
          </a:p>
        </p:txBody>
      </p:sp>
      <p:sp>
        <p:nvSpPr>
          <p:cNvPr id="4" name="Right Brace 3"/>
          <p:cNvSpPr/>
          <p:nvPr/>
        </p:nvSpPr>
        <p:spPr>
          <a:xfrm>
            <a:off x="8082643" y="3322864"/>
            <a:ext cx="97971" cy="69396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13274" y="3506566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‘LoA2-’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9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think of the IGTF?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996" y="1196753"/>
            <a:ext cx="8579296" cy="504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i="1" dirty="0"/>
              <a:t>I</a:t>
            </a:r>
            <a:r>
              <a:rPr lang="en-GB" i="1" dirty="0" smtClean="0"/>
              <a:t>t may not be what you might think it is </a:t>
            </a:r>
            <a:r>
              <a:rPr lang="en-GB" i="1" dirty="0" smtClean="0"/>
              <a:t>…</a:t>
            </a:r>
          </a:p>
          <a:p>
            <a:pPr marL="0" indent="0">
              <a:buNone/>
            </a:pPr>
            <a:endParaRPr lang="en-GB" i="1" dirty="0" smtClean="0"/>
          </a:p>
          <a:p>
            <a:endParaRPr lang="en-GB" i="1" dirty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115616" y="3074070"/>
            <a:ext cx="5205021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Harmonized set of </a:t>
            </a:r>
            <a:r>
              <a:rPr lang="en-GB" sz="2400" dirty="0" err="1"/>
              <a:t>LoA</a:t>
            </a:r>
            <a:r>
              <a:rPr lang="en-GB" sz="2400" dirty="0"/>
              <a:t> requirements set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by resource </a:t>
            </a:r>
            <a:r>
              <a:rPr lang="en-GB" sz="2400" dirty="0"/>
              <a:t>providers (e-Infrastructures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6515276" y="2156663"/>
            <a:ext cx="252028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Use-case driven differentiated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err="1" smtClean="0"/>
              <a:t>LoA</a:t>
            </a:r>
            <a:r>
              <a:rPr lang="en-GB" sz="2400" dirty="0" smtClean="0"/>
              <a:t> </a:t>
            </a:r>
            <a:r>
              <a:rPr lang="en-GB" sz="2400" dirty="0"/>
              <a:t>coordination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634" y="1844824"/>
            <a:ext cx="5976664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 smtClean="0"/>
              <a:t>Coordination </a:t>
            </a:r>
            <a:r>
              <a:rPr lang="en-GB" sz="2400" dirty="0"/>
              <a:t>body for of policy and credential </a:t>
            </a:r>
            <a:br>
              <a:rPr lang="en-GB" sz="2400" dirty="0"/>
            </a:br>
            <a:r>
              <a:rPr lang="en-GB" sz="2400" dirty="0"/>
              <a:t>best practices for research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5177819" y="4859678"/>
            <a:ext cx="385192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Supporting collective services </a:t>
            </a:r>
            <a:r>
              <a:rPr lang="en-GB" sz="2400" dirty="0" smtClean="0"/>
              <a:t>acting </a:t>
            </a:r>
            <a:r>
              <a:rPr lang="en-GB" sz="2400" dirty="0"/>
              <a:t>coherently </a:t>
            </a:r>
            <a:r>
              <a:rPr lang="en-GB" sz="2400" dirty="0" smtClean="0"/>
              <a:t>worldwide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1090554" y="4127776"/>
            <a:ext cx="3744416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An inclusive bottom-up </a:t>
            </a:r>
            <a:r>
              <a:rPr lang="en-GB" sz="2400" dirty="0" smtClean="0"/>
              <a:t>‘</a:t>
            </a:r>
            <a:r>
              <a:rPr lang="en-GB" sz="2400" dirty="0" err="1" smtClean="0"/>
              <a:t>IdP</a:t>
            </a:r>
            <a:r>
              <a:rPr lang="en-GB" sz="2400" dirty="0" smtClean="0"/>
              <a:t> cooperative’ </a:t>
            </a:r>
            <a:r>
              <a:rPr lang="en-GB" sz="2400" dirty="0"/>
              <a:t>for distributed </a:t>
            </a:r>
            <a:br>
              <a:rPr lang="en-GB" sz="2400" dirty="0"/>
            </a:br>
            <a:r>
              <a:rPr lang="en-GB" sz="2400" dirty="0"/>
              <a:t>research communities with widely dispersed users</a:t>
            </a:r>
            <a:endParaRPr lang="en-GB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4499992" y="5877272"/>
            <a:ext cx="457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… as a part of a larger jigsaw puzzle</a:t>
            </a:r>
          </a:p>
        </p:txBody>
      </p:sp>
      <p:pic>
        <p:nvPicPr>
          <p:cNvPr id="12" name="Picture 2" descr="H:\Home\davidg\EUGridPMA\Presentations\images\igtf-worldstatus-newlogo-201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192" y="3602417"/>
            <a:ext cx="2599716" cy="105071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2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part of the jigsaw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2568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IGTF by now supports many things</a:t>
            </a:r>
          </a:p>
          <a:p>
            <a:r>
              <a:rPr lang="en-GB" dirty="0" smtClean="0"/>
              <a:t>agreed </a:t>
            </a:r>
            <a:r>
              <a:rPr lang="en-GB" dirty="0" err="1" smtClean="0"/>
              <a:t>LoAs</a:t>
            </a:r>
            <a:r>
              <a:rPr lang="en-GB" dirty="0" smtClean="0"/>
              <a:t> for e-Infrastructures for research</a:t>
            </a:r>
            <a:br>
              <a:rPr lang="en-GB" dirty="0" smtClean="0"/>
            </a:br>
            <a:r>
              <a:rPr lang="en-GB" sz="2400" i="1" dirty="0" smtClean="0">
                <a:solidFill>
                  <a:srgbClr val="C00000"/>
                </a:solidFill>
              </a:rPr>
              <a:t>‘LoA2-’ MICS, IOTA, Robots &amp; credential translation</a:t>
            </a:r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/>
              <a:t>levels inspired by current RPs: infra</a:t>
            </a:r>
            <a:r>
              <a:rPr lang="en-GB" dirty="0"/>
              <a:t> </a:t>
            </a:r>
            <a:r>
              <a:rPr lang="en-GB" dirty="0" smtClean="0"/>
              <a:t>&amp; user</a:t>
            </a:r>
          </a:p>
          <a:p>
            <a:r>
              <a:rPr lang="en-GB" dirty="0" smtClean="0"/>
              <a:t>globally-coordinated unique identifiers</a:t>
            </a:r>
            <a:br>
              <a:rPr lang="en-GB" dirty="0" smtClean="0"/>
            </a:br>
            <a:r>
              <a:rPr lang="en-GB" sz="2400" i="1" dirty="0" smtClean="0">
                <a:solidFill>
                  <a:srgbClr val="C00000"/>
                </a:solidFill>
              </a:rPr>
              <a:t>key to cross-domain services with many SPs/RPs</a:t>
            </a:r>
          </a:p>
          <a:p>
            <a:r>
              <a:rPr lang="en-GB" dirty="0" smtClean="0"/>
              <a:t>‘best practices’ for </a:t>
            </a:r>
            <a:r>
              <a:rPr lang="en-GB" dirty="0" err="1" smtClean="0"/>
              <a:t>AuthZ</a:t>
            </a:r>
            <a:r>
              <a:rPr lang="en-GB" dirty="0" smtClean="0"/>
              <a:t>, credential management, operational security and response for ID providers</a:t>
            </a:r>
          </a:p>
          <a:p>
            <a:r>
              <a:rPr lang="en-GB" dirty="0" smtClean="0"/>
              <a:t>qualified trust anchor distribution mechanism</a:t>
            </a:r>
          </a:p>
          <a:p>
            <a:r>
              <a:rPr lang="en-GB" dirty="0" smtClean="0"/>
              <a:t>modelled on assurance processes inspired by </a:t>
            </a:r>
            <a:r>
              <a:rPr lang="en-GB" dirty="0" smtClean="0"/>
              <a:t>research</a:t>
            </a:r>
          </a:p>
          <a:p>
            <a:r>
              <a:rPr lang="en-GB" dirty="0" smtClean="0"/>
              <a:t>bottom-up extends to all researchers (coverage)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but by design cannot and should not ‘do it all’!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7175019" y="1049265"/>
            <a:ext cx="1968981" cy="2420008"/>
            <a:chOff x="7355548" y="1052736"/>
            <a:chExt cx="1968981" cy="2420008"/>
          </a:xfrm>
        </p:grpSpPr>
        <p:sp>
          <p:nvSpPr>
            <p:cNvPr id="7" name="Puzzle3"/>
            <p:cNvSpPr>
              <a:spLocks noEditPoints="1" noChangeArrowheads="1"/>
            </p:cNvSpPr>
            <p:nvPr/>
          </p:nvSpPr>
          <p:spPr bwMode="auto">
            <a:xfrm>
              <a:off x="8314332" y="1052736"/>
              <a:ext cx="773975" cy="1050778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IGTF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8" name="Puzzle2"/>
            <p:cNvSpPr>
              <a:spLocks noEditPoints="1" noChangeArrowheads="1"/>
            </p:cNvSpPr>
            <p:nvPr/>
          </p:nvSpPr>
          <p:spPr bwMode="auto">
            <a:xfrm>
              <a:off x="8089227" y="1818263"/>
              <a:ext cx="1235302" cy="957083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SCI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9" name="Puzzle4"/>
            <p:cNvSpPr>
              <a:spLocks noEditPoints="1" noChangeArrowheads="1"/>
            </p:cNvSpPr>
            <p:nvPr/>
          </p:nvSpPr>
          <p:spPr bwMode="auto">
            <a:xfrm>
              <a:off x="7611225" y="1806465"/>
              <a:ext cx="744794" cy="1223595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REFEDS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Puzzle1"/>
            <p:cNvSpPr>
              <a:spLocks noEditPoints="1" noChangeArrowheads="1"/>
            </p:cNvSpPr>
            <p:nvPr/>
          </p:nvSpPr>
          <p:spPr bwMode="auto">
            <a:xfrm>
              <a:off x="7355549" y="1370607"/>
              <a:ext cx="1250587" cy="729437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GB" sz="1000" b="1" dirty="0" smtClean="0">
                  <a:solidFill>
                    <a:srgbClr val="002060"/>
                  </a:solidFill>
                </a:rPr>
                <a:t/>
              </a:r>
              <a:br>
                <a:rPr lang="en-GB" sz="1000" b="1" dirty="0" smtClean="0">
                  <a:solidFill>
                    <a:srgbClr val="002060"/>
                  </a:solidFill>
                </a:rPr>
              </a:br>
              <a:r>
                <a:rPr lang="en-GB" sz="1100" b="1" dirty="0" smtClean="0">
                  <a:solidFill>
                    <a:srgbClr val="002060"/>
                  </a:solidFill>
                </a:rPr>
                <a:t>FIM4R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Puzzle3"/>
            <p:cNvSpPr>
              <a:spLocks noEditPoints="1" noChangeArrowheads="1"/>
            </p:cNvSpPr>
            <p:nvPr/>
          </p:nvSpPr>
          <p:spPr bwMode="auto">
            <a:xfrm>
              <a:off x="8314332" y="2421966"/>
              <a:ext cx="773975" cy="1050778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GEANT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4" name="Puzzle1"/>
            <p:cNvSpPr>
              <a:spLocks noEditPoints="1" noChangeArrowheads="1"/>
            </p:cNvSpPr>
            <p:nvPr/>
          </p:nvSpPr>
          <p:spPr bwMode="auto">
            <a:xfrm>
              <a:off x="7355548" y="2739836"/>
              <a:ext cx="1250587" cy="729437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0" tIns="36000" rIns="0" bIns="3600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50" b="1" dirty="0" smtClean="0">
                  <a:solidFill>
                    <a:srgbClr val="002060"/>
                  </a:solidFill>
                </a:rPr>
                <a:t>INFRA7</a:t>
              </a:r>
              <a:r>
                <a:rPr lang="en-GB" sz="1100" b="1" dirty="0" smtClean="0">
                  <a:solidFill>
                    <a:srgbClr val="002060"/>
                  </a:solidFill>
                </a:rPr>
                <a:t> AAI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18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Going forward from here </a:t>
            </a:r>
            <a:r>
              <a:rPr lang="en-GB" dirty="0" smtClean="0"/>
              <a:t>…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Beyond authentication and identity, </a:t>
            </a:r>
            <a:r>
              <a:rPr lang="en-US" b="1" dirty="0" smtClean="0"/>
              <a:t>attributes </a:t>
            </a:r>
            <a:r>
              <a:rPr lang="en-US" dirty="0"/>
              <a:t>and </a:t>
            </a:r>
            <a:r>
              <a:rPr lang="en-US" b="1" dirty="0"/>
              <a:t>authorization </a:t>
            </a:r>
            <a:r>
              <a:rPr lang="en-US" dirty="0" smtClean="0"/>
              <a:t>are (and are becoming more) important for </a:t>
            </a:r>
            <a:r>
              <a:rPr lang="en-US" dirty="0" smtClean="0"/>
              <a:t>e-infrastructures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mere </a:t>
            </a:r>
            <a:r>
              <a:rPr lang="en-US" dirty="0" smtClean="0"/>
              <a:t>authentication likely commonplace </a:t>
            </a:r>
            <a:r>
              <a:rPr lang="en-US" dirty="0"/>
              <a:t>in the years to </a:t>
            </a:r>
            <a:r>
              <a:rPr lang="en-US" dirty="0" smtClean="0"/>
              <a:t>come</a:t>
            </a:r>
            <a:endParaRPr lang="en-US" dirty="0"/>
          </a:p>
          <a:p>
            <a:r>
              <a:rPr lang="en-GB" dirty="0" smtClean="0"/>
              <a:t>authorization</a:t>
            </a:r>
            <a:r>
              <a:rPr lang="en-GB" dirty="0"/>
              <a:t>, (community) assured attributes, and attribute composition are </a:t>
            </a:r>
            <a:r>
              <a:rPr lang="en-GB" dirty="0" smtClean="0"/>
              <a:t>still unsolved </a:t>
            </a:r>
            <a:r>
              <a:rPr lang="en-GB" dirty="0"/>
              <a:t>for </a:t>
            </a:r>
            <a:r>
              <a:rPr lang="en-GB" dirty="0" smtClean="0"/>
              <a:t>research e-infrastructures</a:t>
            </a:r>
          </a:p>
          <a:p>
            <a:r>
              <a:rPr lang="en-GB" dirty="0" smtClean="0"/>
              <a:t>IGTF </a:t>
            </a:r>
            <a:r>
              <a:rPr lang="en-GB" dirty="0" smtClean="0"/>
              <a:t>to generalise </a:t>
            </a:r>
            <a:r>
              <a:rPr lang="en-GB" dirty="0" smtClean="0"/>
              <a:t>the current profiles into ‘</a:t>
            </a:r>
            <a:r>
              <a:rPr lang="en-GB" dirty="0" err="1" smtClean="0"/>
              <a:t>LoA</a:t>
            </a:r>
            <a:r>
              <a:rPr lang="en-GB" dirty="0" smtClean="0"/>
              <a:t>’ documents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should be able to do away with most of the ‘classical’ independent ID </a:t>
            </a:r>
            <a:r>
              <a:rPr lang="en-US" dirty="0" smtClean="0"/>
              <a:t>provisioning </a:t>
            </a:r>
            <a:r>
              <a:rPr lang="en-US" dirty="0" smtClean="0"/>
              <a:t>in Europe … </a:t>
            </a:r>
          </a:p>
          <a:p>
            <a:pPr lvl="1"/>
            <a:r>
              <a:rPr lang="en-US" dirty="0" smtClean="0"/>
              <a:t>but we will still need ways to get to full 100% </a:t>
            </a:r>
            <a:r>
              <a:rPr lang="en-US" dirty="0" smtClean="0"/>
              <a:t>coverage: </a:t>
            </a:r>
            <a:r>
              <a:rPr lang="en-US" b="1" dirty="0" smtClean="0"/>
              <a:t>catch-all</a:t>
            </a:r>
            <a:r>
              <a:rPr lang="en-US" dirty="0" smtClean="0"/>
              <a:t>!</a:t>
            </a:r>
            <a:endParaRPr lang="en-US" dirty="0" smtClean="0"/>
          </a:p>
          <a:p>
            <a:pPr lvl="1"/>
            <a:r>
              <a:rPr lang="en-US" dirty="0" smtClean="0"/>
              <a:t>both inside but </a:t>
            </a:r>
            <a:r>
              <a:rPr lang="en-US" b="1" dirty="0" smtClean="0"/>
              <a:t>also </a:t>
            </a:r>
            <a:r>
              <a:rPr lang="en-US" dirty="0" smtClean="0"/>
              <a:t>outside of Europe – research is global</a:t>
            </a:r>
            <a:r>
              <a:rPr lang="en-US" dirty="0" smtClean="0"/>
              <a:t>!</a:t>
            </a:r>
          </a:p>
          <a:p>
            <a:pPr lvl="1"/>
            <a:r>
              <a:rPr lang="en-GB" dirty="0" smtClean="0"/>
              <a:t>higher level </a:t>
            </a:r>
            <a:r>
              <a:rPr lang="en-GB" dirty="0" err="1" smtClean="0"/>
              <a:t>LoA</a:t>
            </a:r>
            <a:r>
              <a:rPr lang="en-GB" dirty="0" smtClean="0"/>
              <a:t> catch-all services should be fully integrated</a:t>
            </a:r>
            <a:endParaRPr lang="en-US" dirty="0" smtClean="0"/>
          </a:p>
          <a:p>
            <a:pPr lvl="1"/>
            <a:r>
              <a:rPr lang="en-GB" dirty="0" smtClean="0"/>
              <a:t>don‘t forget about </a:t>
            </a:r>
            <a:r>
              <a:rPr lang="en-GB" b="1" dirty="0" smtClean="0"/>
              <a:t>industrial research and SME partners </a:t>
            </a:r>
            <a:r>
              <a:rPr lang="en-GB" dirty="0" smtClean="0"/>
              <a:t>– they’re our research partners and collaborate in projects just like academia!</a:t>
            </a:r>
          </a:p>
          <a:p>
            <a:pPr lvl="1"/>
            <a:endParaRPr lang="en-US" dirty="0" smtClean="0"/>
          </a:p>
          <a:p>
            <a:pPr marL="0" indent="0" algn="ctr">
              <a:buNone/>
            </a:pPr>
            <a:r>
              <a:rPr lang="en-GB" dirty="0" smtClean="0">
                <a:solidFill>
                  <a:srgbClr val="C00000"/>
                </a:solidFill>
              </a:rPr>
              <a:t>It is our collective challenge to make it all work together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global trust fabric</a:t>
            </a:r>
            <a:br>
              <a:rPr lang="en-GB" dirty="0" smtClean="0"/>
            </a:br>
            <a:r>
              <a:rPr lang="en-GB" dirty="0" smtClean="0"/>
              <a:t>www.igtf.net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Interoperable Global Trust Federation</a:t>
            </a:r>
            <a:r>
              <a:rPr lang="en-GB" dirty="0"/>
              <a:t> </a:t>
            </a:r>
            <a:r>
              <a:rPr lang="en-GB" dirty="0" smtClean="0"/>
              <a:t>– AP EU TAG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IGTF 2005 - 2014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TF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Ins="0" rtlCol="0" anchor="b">
        <a:spAutoFit/>
      </a:bodyPr>
      <a:lstStyle>
        <a:defPPr algn="r"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IGTF-template</Template>
  <TotalTime>1833</TotalTime>
  <Words>376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IGTF-template</vt:lpstr>
      <vt:lpstr>Enabling global trust through  requirements profiling</vt:lpstr>
      <vt:lpstr>IGTF: Interoperable Global Trust Federation supporting distributed IT infrastructures for research</vt:lpstr>
      <vt:lpstr>IGTF – Interoperable Global Trust Federation supporting distributed IT infrastructures for research</vt:lpstr>
      <vt:lpstr>Minimum Requirements</vt:lpstr>
      <vt:lpstr>How to think of the IGTF?</vt:lpstr>
      <vt:lpstr>A part of the jigsaw …</vt:lpstr>
      <vt:lpstr>Going forward from here … ?</vt:lpstr>
      <vt:lpstr>Building a global trust fabric www.igtf.net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IGTF</dc:title>
  <dc:creator>DavidG</dc:creator>
  <cp:lastModifiedBy>DavidG</cp:lastModifiedBy>
  <cp:revision>41</cp:revision>
  <dcterms:created xsi:type="dcterms:W3CDTF">2014-05-10T13:27:08Z</dcterms:created>
  <dcterms:modified xsi:type="dcterms:W3CDTF">2014-05-20T11:03:56Z</dcterms:modified>
</cp:coreProperties>
</file>