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38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740" r:id="rId1"/>
    <p:sldMasterId id="2147483726" r:id="rId2"/>
  </p:sldMasterIdLst>
  <p:notesMasterIdLst>
    <p:notesMasterId r:id="rId13"/>
  </p:notesMasterIdLst>
  <p:handoutMasterIdLst>
    <p:handoutMasterId r:id="rId14"/>
  </p:handoutMasterIdLst>
  <p:sldIdLst>
    <p:sldId id="256" r:id="rId3"/>
    <p:sldId id="263" r:id="rId4"/>
    <p:sldId id="258" r:id="rId5"/>
    <p:sldId id="261" r:id="rId6"/>
    <p:sldId id="262" r:id="rId7"/>
    <p:sldId id="259" r:id="rId8"/>
    <p:sldId id="260" r:id="rId9"/>
    <p:sldId id="264" r:id="rId10"/>
    <p:sldId id="257" r:id="rId11"/>
    <p:sldId id="265" r:id="rId12"/>
  </p:sldIdLst>
  <p:sldSz cx="9144000" cy="5143500" type="screen16x9"/>
  <p:notesSz cx="6858000" cy="9144000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8572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17145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25717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34290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42862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51435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60007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68580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2575"/>
    <a:srgbClr val="FFFFFF"/>
    <a:srgbClr val="E3D8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1" autoAdjust="0"/>
    <p:restoredTop sz="95948" autoAdjust="0"/>
  </p:normalViewPr>
  <p:slideViewPr>
    <p:cSldViewPr snapToGrid="0" snapToObjects="1">
      <p:cViewPr varScale="1">
        <p:scale>
          <a:sx n="125" d="100"/>
          <a:sy n="125" d="100"/>
        </p:scale>
        <p:origin x="61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8" d="100"/>
          <a:sy n="68" d="100"/>
        </p:scale>
        <p:origin x="405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8E9CF-6ECB-41C1-8DD6-9BF6F92CECC7}" type="datetimeFigureOut">
              <a:rPr lang="en-GB" smtClean="0"/>
              <a:t>02/04/2025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F6F17-2B88-4A13-AF5C-86B2AC9067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57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13" name="Shape 61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1pPr>
    <a:lvl2pPr indent="8572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2pPr>
    <a:lvl3pPr indent="17145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3pPr>
    <a:lvl4pPr indent="25717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4pPr>
    <a:lvl5pPr indent="34290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5pPr>
    <a:lvl6pPr indent="42862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6pPr>
    <a:lvl7pPr indent="51435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7pPr>
    <a:lvl8pPr indent="60007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8pPr>
    <a:lvl9pPr indent="68580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w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5.jpe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8.w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ik - Voorbla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" name="NIKHEF_PATROON1.png" descr="NIKHEF_PATROON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8926" y="98775"/>
            <a:ext cx="7123931" cy="494595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Vorm"/>
          <p:cNvSpPr/>
          <p:nvPr/>
        </p:nvSpPr>
        <p:spPr>
          <a:xfrm>
            <a:off x="7262180" y="1067"/>
            <a:ext cx="1916944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21113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" name="Driehoek"/>
          <p:cNvSpPr/>
          <p:nvPr/>
        </p:nvSpPr>
        <p:spPr>
          <a:xfrm>
            <a:off x="-819" y="1067"/>
            <a:ext cx="7262999" cy="2643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dirty="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lIns="0" rIns="0" anchor="b"/>
          <a:lstStyle>
            <a:lvl1pPr>
              <a:defRPr sz="3375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0" name="Tekst"/>
          <p:cNvSpPr txBox="1">
            <a:spLocks noGrp="1"/>
          </p:cNvSpPr>
          <p:nvPr>
            <p:ph type="body" sz="quarter" idx="13"/>
          </p:nvPr>
        </p:nvSpPr>
        <p:spPr>
          <a:xfrm>
            <a:off x="5768975" y="2716932"/>
            <a:ext cx="2443114" cy="2182697"/>
          </a:xfrm>
          <a:prstGeom prst="rect">
            <a:avLst/>
          </a:prstGeom>
        </p:spPr>
        <p:txBody>
          <a:bodyPr anchor="b"/>
          <a:lstStyle>
            <a:lvl1pPr>
              <a:defRPr sz="1600" baseline="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3404301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 - Subsec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280613"/>
            <a:ext cx="5772150" cy="993775"/>
          </a:xfrm>
          <a:prstGeom prst="rect">
            <a:avLst/>
          </a:prstGeom>
        </p:spPr>
        <p:txBody>
          <a:bodyPr lIns="0" rIns="0"/>
          <a:lstStyle>
            <a:lvl1pPr>
              <a:defRPr sz="3600">
                <a:solidFill>
                  <a:srgbClr val="6F257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7" r="-3946"/>
          <a:stretch/>
        </p:blipFill>
        <p:spPr>
          <a:xfrm>
            <a:off x="0" y="187608"/>
            <a:ext cx="2743200" cy="408678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3200" y="2022475"/>
            <a:ext cx="5772150" cy="914400"/>
          </a:xfrm>
        </p:spPr>
        <p:txBody>
          <a:bodyPr anchor="b"/>
          <a:lstStyle>
            <a:lvl1pPr marL="0" marR="0" indent="0" algn="l" defTabSz="309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6F2575"/>
                </a:solidFill>
              </a:defRPr>
            </a:lvl1pPr>
            <a:lvl2pPr marL="0" indent="0">
              <a:defRPr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31834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 - Night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8669759" cy="337303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rgbClr val="E3D88B"/>
                </a:solidFill>
              </a:defRPr>
            </a:lvl1pPr>
            <a:lvl2pPr marL="119063" indent="0">
              <a:buFont typeface="Arial" panose="020B0604020202020204" pitchFamily="34" charset="0"/>
              <a:buNone/>
              <a:defRPr sz="1400"/>
            </a:lvl2pPr>
            <a:lvl3pPr marL="288925" indent="0">
              <a:buFont typeface="Arial" panose="020B0604020202020204" pitchFamily="34" charset="0"/>
              <a:buNone/>
              <a:defRPr sz="1200"/>
            </a:lvl3pPr>
            <a:lvl4pPr marL="401638" indent="0">
              <a:buFont typeface="Arial" panose="020B0604020202020204" pitchFamily="34" charset="0"/>
              <a:buNone/>
              <a:defRPr sz="1100"/>
            </a:lvl4pPr>
            <a:lvl5pPr marL="515938" indent="0">
              <a:buFont typeface="Arial" panose="020B0604020202020204" pitchFamily="34" charset="0"/>
              <a:buNone/>
              <a:defRPr sz="11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596499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 - NightTekst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8669759" cy="332075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rgbClr val="E3D88B"/>
                </a:solidFill>
              </a:defRPr>
            </a:lvl1pPr>
            <a:lvl2pPr marL="119063" indent="0">
              <a:buFont typeface="Arial" panose="020B0604020202020204" pitchFamily="34" charset="0"/>
              <a:buNone/>
              <a:defRPr sz="1400"/>
            </a:lvl2pPr>
            <a:lvl3pPr marL="288925" indent="0">
              <a:buFont typeface="Arial" panose="020B0604020202020204" pitchFamily="34" charset="0"/>
              <a:buNone/>
              <a:defRPr sz="1200"/>
            </a:lvl3pPr>
            <a:lvl4pPr marL="401638" indent="0">
              <a:buFont typeface="Arial" panose="020B0604020202020204" pitchFamily="34" charset="0"/>
              <a:buNone/>
              <a:defRPr sz="1100"/>
            </a:lvl4pPr>
            <a:lvl5pPr marL="515938" indent="0">
              <a:buFont typeface="Arial" panose="020B0604020202020204" pitchFamily="34" charset="0"/>
              <a:buNone/>
              <a:defRPr sz="11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238125" y="4357313"/>
            <a:ext cx="8667750" cy="151268"/>
          </a:xfrm>
        </p:spPr>
        <p:txBody>
          <a:bodyPr/>
          <a:lstStyle>
            <a:lvl1pPr>
              <a:defRPr sz="900">
                <a:solidFill>
                  <a:srgbClr val="E3D88B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928181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 - Nigh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451645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 - NightBeeld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238125" y="4357313"/>
            <a:ext cx="8667750" cy="151268"/>
          </a:xfrm>
        </p:spPr>
        <p:txBody>
          <a:bodyPr/>
          <a:lstStyle>
            <a:lvl1pPr>
              <a:defRPr sz="900">
                <a:solidFill>
                  <a:srgbClr val="E3D88B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178373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 - NightSubsec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94418" y="3280613"/>
            <a:ext cx="5020932" cy="993775"/>
          </a:xfrm>
          <a:prstGeom prst="rect">
            <a:avLst/>
          </a:prstGeom>
        </p:spPr>
        <p:txBody>
          <a:bodyPr lIns="0" rIns="0"/>
          <a:lstStyle>
            <a:lvl1pPr>
              <a:defRPr sz="3600">
                <a:solidFill>
                  <a:srgbClr val="E3D88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10" name="NIKHEF_PATROON1.png" descr="NIKHEF_PATROON1.png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l="3709" t="15831" r="44950" b="12066"/>
          <a:stretch/>
        </p:blipFill>
        <p:spPr>
          <a:xfrm rot="10800000">
            <a:off x="0" y="505593"/>
            <a:ext cx="3657600" cy="356616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95040" y="2022475"/>
            <a:ext cx="5020310" cy="914400"/>
          </a:xfrm>
        </p:spPr>
        <p:txBody>
          <a:bodyPr anchor="b"/>
          <a:lstStyle>
            <a:lvl1pPr marL="0" marR="0" indent="0" algn="l" defTabSz="309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E3D88B"/>
                </a:solidFill>
              </a:defRPr>
            </a:lvl1pPr>
            <a:lvl2pPr marL="0" indent="0">
              <a:defRPr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866048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4191769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070"/>
            <a:ext cx="4193009" cy="337375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328996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9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9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B83153A6-F6AA-7F44-8E1F-AAB407344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DC859610-B140-AC4F-91F1-D90108BC3EA2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362322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7" name="HOOFDTITEL VAN DEZE SLIDE, EVENTUEEL OVER MEERDERE REGELS.">
            <a:extLst>
              <a:ext uri="{FF2B5EF4-FFF2-40B4-BE49-F238E27FC236}">
                <a16:creationId xmlns:a16="http://schemas.microsoft.com/office/drawing/2014/main" id="{B102C488-C56D-1745-89EB-AEBECD0741F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Hoofdtekst">
            <a:extLst>
              <a:ext uri="{FF2B5EF4-FFF2-40B4-BE49-F238E27FC236}">
                <a16:creationId xmlns:a16="http://schemas.microsoft.com/office/drawing/2014/main" id="{C74FE25D-C6A2-C04E-A06E-A3DFC5860968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9" name="Afbeelding">
            <a:extLst>
              <a:ext uri="{FF2B5EF4-FFF2-40B4-BE49-F238E27FC236}">
                <a16:creationId xmlns:a16="http://schemas.microsoft.com/office/drawing/2014/main" id="{14E92ADA-9A18-D848-96CE-8133951A757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16904246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79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0" name="Afbeelding"/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48000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ik - Voorbla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">
            <a:extLst>
              <a:ext uri="{FF2B5EF4-FFF2-40B4-BE49-F238E27FC236}">
                <a16:creationId xmlns:a16="http://schemas.microsoft.com/office/drawing/2014/main" id="{CF5EDDB9-7A86-D04C-9401-98EF4D0D7E6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4" name="NIKHEF_PATROON5.png">
            <a:extLst>
              <a:ext uri="{FF2B5EF4-FFF2-40B4-BE49-F238E27FC236}">
                <a16:creationId xmlns:a16="http://schemas.microsoft.com/office/drawing/2014/main" id="{10B15CBC-C311-4E4C-B35B-5B9ACCE31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70" y="873934"/>
            <a:ext cx="4044130" cy="3692993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Vorm">
            <a:extLst>
              <a:ext uri="{FF2B5EF4-FFF2-40B4-BE49-F238E27FC236}">
                <a16:creationId xmlns:a16="http://schemas.microsoft.com/office/drawing/2014/main" id="{2F26257E-A76C-5E40-B770-327856CFA5B4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" name="Tekst">
            <a:extLst>
              <a:ext uri="{FF2B5EF4-FFF2-40B4-BE49-F238E27FC236}">
                <a16:creationId xmlns:a16="http://schemas.microsoft.com/office/drawing/2014/main" id="{095B19CA-2E01-7341-ABB3-F760D1C40DC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lIns="0" rIns="0" anchor="b"/>
          <a:lstStyle>
            <a:lvl1pPr>
              <a:defRPr sz="3375" cap="none" baseline="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8" name="NIKHEF_LOGO_groot2.png" descr="NIKHEF_LOGO_groot2.png">
            <a:extLst>
              <a:ext uri="{FF2B5EF4-FFF2-40B4-BE49-F238E27FC236}">
                <a16:creationId xmlns:a16="http://schemas.microsoft.com/office/drawing/2014/main" id="{59A200F2-14CE-0F42-A103-3A81AC649A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1" cy="7483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94183405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16CD789B-2FDE-9E4F-B724-313FCDA4D89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F383F54-563B-9A4F-83CE-8C5D2AAC2411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1121"/>
            <a:ext cx="4193009" cy="33797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57899EC2-C516-AE4D-BD74-2DE60B519F2C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4715495" y="961860"/>
            <a:ext cx="4191769" cy="337201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81607339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854D6915-EC47-0443-8D2D-B4C6FA02950F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238125" y="961121"/>
            <a:ext cx="4191769" cy="3372754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4D92B7DB-1453-9C41-A644-6FDD87329F0A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1121"/>
            <a:ext cx="4193009" cy="33797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04D00369-1CA4-7747-BA9D-8239C719DFA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5933633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19E42B3-C5CA-B34A-BFA7-5538D5460E4D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EC571EEC-5282-8A4B-BBE3-EC6B17059A06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1AFB6DD2-2DB6-054C-8587-4E89E3A6EE4B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7912011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CECC546E-8411-2446-B343-37FCE081BA5D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32AADFA-B07E-7045-93DC-A348550AB487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FFA60698-6560-1741-B899-43E9278DBA3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61339778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3" name="Foto bijschrift">
            <a:extLst>
              <a:ext uri="{FF2B5EF4-FFF2-40B4-BE49-F238E27FC236}">
                <a16:creationId xmlns:a16="http://schemas.microsoft.com/office/drawing/2014/main" id="{E424E1FF-715F-A04E-A5DD-28E5C7DF8C7F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9B31A421-C084-6941-A8A8-5DFA5DB6612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78687553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1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2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8D32B9B-485B-7448-AEFC-33F6D51139A7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4F1FD79B-1171-2E4D-AE4A-521A5A58D973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4715495" y="968520"/>
            <a:ext cx="4191769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16174032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1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2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4191769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8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070"/>
            <a:ext cx="4193009" cy="337375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2168874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2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3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25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F86E10D-74D2-C949-AFEC-6FE315C0C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F596623C-DCE5-7141-B4B8-F3C3FF99FC7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92293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HOOFDTITEL VAN DEZE SLIDE, EVENTUEEL OVER MEERDERE REGELS."/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70" name="Afbeelding"/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9722192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2" name="Foto bijschrift">
            <a:extLst>
              <a:ext uri="{FF2B5EF4-FFF2-40B4-BE49-F238E27FC236}">
                <a16:creationId xmlns:a16="http://schemas.microsoft.com/office/drawing/2014/main" id="{5CB58DAA-4A13-1D45-8D6B-C9714A08623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A69A5FC-118C-FD41-9E0E-390B213F5EC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7412397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ik - Voorbla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">
            <a:extLst>
              <a:ext uri="{FF2B5EF4-FFF2-40B4-BE49-F238E27FC236}">
                <a16:creationId xmlns:a16="http://schemas.microsoft.com/office/drawing/2014/main" id="{239C9850-7907-4B45-AD97-31A4432A1B9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0" name="NIKHEF_PATROON6.png">
            <a:extLst>
              <a:ext uri="{FF2B5EF4-FFF2-40B4-BE49-F238E27FC236}">
                <a16:creationId xmlns:a16="http://schemas.microsoft.com/office/drawing/2014/main" id="{97CF3DCA-6A1B-6F45-9EA9-4D7C469FCE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443" y="531491"/>
            <a:ext cx="4364024" cy="398511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Vorm">
            <a:extLst>
              <a:ext uri="{FF2B5EF4-FFF2-40B4-BE49-F238E27FC236}">
                <a16:creationId xmlns:a16="http://schemas.microsoft.com/office/drawing/2014/main" id="{649A8509-C260-3449-8987-DC7F00F54DDA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2" name="Tekst">
            <a:extLst>
              <a:ext uri="{FF2B5EF4-FFF2-40B4-BE49-F238E27FC236}">
                <a16:creationId xmlns:a16="http://schemas.microsoft.com/office/drawing/2014/main" id="{1BE53F92-048C-8D4C-9E5F-D05CF7DDA73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7" name="NIKHEF_LOGO_groot3.png" descr="NIKHEF_LOGO_groot3.png">
            <a:extLst>
              <a:ext uri="{FF2B5EF4-FFF2-40B4-BE49-F238E27FC236}">
                <a16:creationId xmlns:a16="http://schemas.microsoft.com/office/drawing/2014/main" id="{6DF12E6D-91A2-994D-A848-DF0527EFDC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1" cy="74834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lIns="0" rIns="0" anchor="b"/>
          <a:lstStyle>
            <a:lvl1pPr>
              <a:defRPr sz="3375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2728547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1121"/>
            <a:ext cx="7440464" cy="33797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4093756150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947EFE01-6BFF-0E44-8E51-5AF6FA991248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149102221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71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3573314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7070"/>
            <a:ext cx="3572718" cy="337375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3670025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0E4F1D00-CFCD-EF44-B83A-277DE284857E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4044333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5" name="Hoofdtekst">
            <a:extLst>
              <a:ext uri="{FF2B5EF4-FFF2-40B4-BE49-F238E27FC236}">
                <a16:creationId xmlns:a16="http://schemas.microsoft.com/office/drawing/2014/main" id="{CE3A2554-74BD-F447-B71D-43C908BF2C3B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6" name="HOOFDTITEL VAN DEZE SLIDE, EVENTUEEL OVER MEERDERE REGELS.">
            <a:extLst>
              <a:ext uri="{FF2B5EF4-FFF2-40B4-BE49-F238E27FC236}">
                <a16:creationId xmlns:a16="http://schemas.microsoft.com/office/drawing/2014/main" id="{0E4203EE-2136-E44A-A60B-E597DA61CB31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ijdelijke aanduiding voor afbeelding 6">
            <a:extLst>
              <a:ext uri="{FF2B5EF4-FFF2-40B4-BE49-F238E27FC236}">
                <a16:creationId xmlns:a16="http://schemas.microsoft.com/office/drawing/2014/main" id="{B78BA9A3-8950-384F-A16D-93BFCA9CD9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5178964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5" name="Foto bijschrift">
            <a:extLst>
              <a:ext uri="{FF2B5EF4-FFF2-40B4-BE49-F238E27FC236}">
                <a16:creationId xmlns:a16="http://schemas.microsoft.com/office/drawing/2014/main" id="{1D5E391E-F142-F047-84DE-09F983F5C0BE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Afbeelding">
            <a:extLst>
              <a:ext uri="{FF2B5EF4-FFF2-40B4-BE49-F238E27FC236}">
                <a16:creationId xmlns:a16="http://schemas.microsoft.com/office/drawing/2014/main" id="{99AD337A-CABF-0047-B43E-BC0DE0A2E04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68879878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7708383" y="0"/>
            <a:ext cx="1435618" cy="5143500"/>
            <a:chOff x="20555686" y="0"/>
            <a:chExt cx="3828315" cy="13716001"/>
          </a:xfrm>
        </p:grpSpPr>
        <p:sp>
          <p:nvSpPr>
            <p:cNvPr id="373" name="Driehoek"/>
            <p:cNvSpPr/>
            <p:nvPr/>
          </p:nvSpPr>
          <p:spPr>
            <a:xfrm rot="10800000">
              <a:off x="20555686" y="2972716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20555686" y="0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D8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7440464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2851580926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E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3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3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6" name="Afbeelding"/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3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40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38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39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41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E68A322A-3985-3B49-AA98-C343E61D2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F35E133F-D95E-8E45-933F-D96D674818C3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1940150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E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85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38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8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8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38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91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3573314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7070"/>
            <a:ext cx="3572718" cy="337375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39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BE53EAE-91D2-0F45-8264-18BC28E7F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ABD9389-69DC-CC4D-968D-0A5DB05399E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6650536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E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3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39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37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38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4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4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1121"/>
            <a:ext cx="3572718" cy="33797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4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1121"/>
            <a:ext cx="3572718" cy="33797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F001C348-CEDD-784C-B610-CC25AEDCD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47B0887D-9623-2946-B53A-991301EDF138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878956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ik - Voorbla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351" y="436086"/>
            <a:ext cx="3919974" cy="408678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Vorm">
            <a:extLst>
              <a:ext uri="{FF2B5EF4-FFF2-40B4-BE49-F238E27FC236}">
                <a16:creationId xmlns:a16="http://schemas.microsoft.com/office/drawing/2014/main" id="{96100131-228D-D34D-9A53-6D440D784316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8" name="Tekst">
            <a:extLst>
              <a:ext uri="{FF2B5EF4-FFF2-40B4-BE49-F238E27FC236}">
                <a16:creationId xmlns:a16="http://schemas.microsoft.com/office/drawing/2014/main" id="{BDDDFCA9-F825-5B4E-AE28-D51CB58FFAB5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lIns="0" rIns="0" anchor="b"/>
          <a:lstStyle>
            <a:lvl1pPr>
              <a:defRPr sz="3375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11421751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E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8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91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8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9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9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94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495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49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60D94FB-0949-CB4E-91C0-0724EE1FE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2748CE92-E070-CE4E-B752-519B819C788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4831298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E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3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41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3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4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542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45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4B1549F1-2F10-9040-818E-36A7E8D5C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69834E08-80D4-0E46-994C-FDD2C37F929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71514775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F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0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1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54" name="Afbeelding"/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5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5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5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59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jdelijke aanduiding voor voettekst 9">
            <a:extLst>
              <a:ext uri="{FF2B5EF4-FFF2-40B4-BE49-F238E27FC236}">
                <a16:creationId xmlns:a16="http://schemas.microsoft.com/office/drawing/2014/main" id="{D9CDCAAD-3409-3C49-BBDB-06E189C1E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EBA045EE-B5B8-7742-A8E2-6836CA85EE1D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1047627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F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02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0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0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0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0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08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1121"/>
            <a:ext cx="3573314" cy="3372754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0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0380"/>
            <a:ext cx="3572718" cy="338044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1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77CCFCBD-9079-D54E-988E-EBE654181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C20BBACA-BDFE-9341-8ED2-C6E910F3D52F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341121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F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5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56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54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55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59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6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61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211BF1ED-0B01-484D-8756-2F0EF1152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D2DA546-8064-7A48-B17D-4C25C7637D8A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5996908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F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05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0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0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0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50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11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512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514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A56256B-307C-794B-9ADB-E6E5BD1FD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78164A18-3028-8F4E-8E60-C70DBE92E8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3202005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F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54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57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55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56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55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55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61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C0F6039B-D945-4343-8C53-87D4543F3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E170D58-885D-C949-B35D-094D7AD090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05539118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eeld scherm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Afbeelding"/>
          <p:cNvSpPr>
            <a:spLocks noGrp="1"/>
          </p:cNvSpPr>
          <p:nvPr>
            <p:ph type="pic" idx="13"/>
          </p:nvPr>
        </p:nvSpPr>
        <p:spPr>
          <a:xfrm>
            <a:off x="-23243" y="-7317"/>
            <a:ext cx="9190485" cy="515813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00369490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eeld schermv. vla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Afbeelding"/>
          <p:cNvSpPr>
            <a:spLocks noGrp="1"/>
          </p:cNvSpPr>
          <p:nvPr>
            <p:ph type="pic" idx="13"/>
          </p:nvPr>
        </p:nvSpPr>
        <p:spPr>
          <a:xfrm>
            <a:off x="-12247" y="0"/>
            <a:ext cx="9156247" cy="5161686"/>
          </a:xfrm>
          <a:custGeom>
            <a:avLst/>
            <a:gdLst>
              <a:gd name="connsiteX0" fmla="*/ 0 w 24384000"/>
              <a:gd name="connsiteY0" fmla="*/ 0 h 13748168"/>
              <a:gd name="connsiteX1" fmla="*/ 24384000 w 24384000"/>
              <a:gd name="connsiteY1" fmla="*/ 0 h 13748168"/>
              <a:gd name="connsiteX2" fmla="*/ 24384000 w 24384000"/>
              <a:gd name="connsiteY2" fmla="*/ 13748168 h 13748168"/>
              <a:gd name="connsiteX3" fmla="*/ 0 w 24384000"/>
              <a:gd name="connsiteY3" fmla="*/ 13748168 h 13748168"/>
              <a:gd name="connsiteX4" fmla="*/ 0 w 24384000"/>
              <a:gd name="connsiteY4" fmla="*/ 0 h 13748168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0 w 24384000"/>
              <a:gd name="connsiteY4" fmla="*/ 0 h 13764497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4539343 w 24384000"/>
              <a:gd name="connsiteY4" fmla="*/ 5061857 h 13764497"/>
              <a:gd name="connsiteX5" fmla="*/ 0 w 24384000"/>
              <a:gd name="connsiteY5" fmla="*/ 0 h 13764497"/>
              <a:gd name="connsiteX0" fmla="*/ 16329 w 24400329"/>
              <a:gd name="connsiteY0" fmla="*/ 0 h 13764497"/>
              <a:gd name="connsiteX1" fmla="*/ 24400329 w 24400329"/>
              <a:gd name="connsiteY1" fmla="*/ 0 h 13764497"/>
              <a:gd name="connsiteX2" fmla="*/ 24400329 w 24400329"/>
              <a:gd name="connsiteY2" fmla="*/ 13748168 h 13764497"/>
              <a:gd name="connsiteX3" fmla="*/ 12360729 w 24400329"/>
              <a:gd name="connsiteY3" fmla="*/ 13764497 h 13764497"/>
              <a:gd name="connsiteX4" fmla="*/ 0 w 24400329"/>
              <a:gd name="connsiteY4" fmla="*/ 6874328 h 13764497"/>
              <a:gd name="connsiteX5" fmla="*/ 16329 w 24400329"/>
              <a:gd name="connsiteY5" fmla="*/ 0 h 13764497"/>
              <a:gd name="connsiteX0" fmla="*/ 32658 w 24416658"/>
              <a:gd name="connsiteY0" fmla="*/ 0 h 13764497"/>
              <a:gd name="connsiteX1" fmla="*/ 24416658 w 24416658"/>
              <a:gd name="connsiteY1" fmla="*/ 0 h 13764497"/>
              <a:gd name="connsiteX2" fmla="*/ 24416658 w 24416658"/>
              <a:gd name="connsiteY2" fmla="*/ 13748168 h 13764497"/>
              <a:gd name="connsiteX3" fmla="*/ 12377058 w 24416658"/>
              <a:gd name="connsiteY3" fmla="*/ 13764497 h 13764497"/>
              <a:gd name="connsiteX4" fmla="*/ 0 w 24416658"/>
              <a:gd name="connsiteY4" fmla="*/ 8850086 h 13764497"/>
              <a:gd name="connsiteX5" fmla="*/ 32658 w 24416658"/>
              <a:gd name="connsiteY5" fmla="*/ 0 h 13764497"/>
              <a:gd name="connsiteX0" fmla="*/ 32658 w 24416658"/>
              <a:gd name="connsiteY0" fmla="*/ 0 h 13748168"/>
              <a:gd name="connsiteX1" fmla="*/ 24416658 w 24416658"/>
              <a:gd name="connsiteY1" fmla="*/ 0 h 13748168"/>
              <a:gd name="connsiteX2" fmla="*/ 24416658 w 24416658"/>
              <a:gd name="connsiteY2" fmla="*/ 13748168 h 13748168"/>
              <a:gd name="connsiteX3" fmla="*/ 14597744 w 24416658"/>
              <a:gd name="connsiteY3" fmla="*/ 13748168 h 13748168"/>
              <a:gd name="connsiteX4" fmla="*/ 0 w 24416658"/>
              <a:gd name="connsiteY4" fmla="*/ 8850086 h 13748168"/>
              <a:gd name="connsiteX5" fmla="*/ 32658 w 24416658"/>
              <a:gd name="connsiteY5" fmla="*/ 0 h 13748168"/>
              <a:gd name="connsiteX0" fmla="*/ 32658 w 24416658"/>
              <a:gd name="connsiteY0" fmla="*/ 0 h 13764496"/>
              <a:gd name="connsiteX1" fmla="*/ 24416658 w 24416658"/>
              <a:gd name="connsiteY1" fmla="*/ 0 h 13764496"/>
              <a:gd name="connsiteX2" fmla="*/ 24416658 w 24416658"/>
              <a:gd name="connsiteY2" fmla="*/ 13748168 h 13764496"/>
              <a:gd name="connsiteX3" fmla="*/ 14173201 w 24416658"/>
              <a:gd name="connsiteY3" fmla="*/ 13764496 h 13764496"/>
              <a:gd name="connsiteX4" fmla="*/ 0 w 24416658"/>
              <a:gd name="connsiteY4" fmla="*/ 8850086 h 13764496"/>
              <a:gd name="connsiteX5" fmla="*/ 32658 w 24416658"/>
              <a:gd name="connsiteY5" fmla="*/ 0 h 137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16658" h="13764496">
                <a:moveTo>
                  <a:pt x="32658" y="0"/>
                </a:moveTo>
                <a:lnTo>
                  <a:pt x="24416658" y="0"/>
                </a:lnTo>
                <a:lnTo>
                  <a:pt x="24416658" y="13748168"/>
                </a:lnTo>
                <a:lnTo>
                  <a:pt x="14173201" y="13764496"/>
                </a:lnTo>
                <a:lnTo>
                  <a:pt x="0" y="8850086"/>
                </a:lnTo>
                <a:lnTo>
                  <a:pt x="32658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587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238125" y="3581243"/>
            <a:ext cx="2300040" cy="1319526"/>
          </a:xfrm>
          <a:prstGeom prst="rect">
            <a:avLst/>
          </a:prstGeom>
        </p:spPr>
        <p:txBody>
          <a:bodyPr anchor="b"/>
          <a:lstStyle>
            <a:lvl1pPr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861827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eeld schermv. vla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Afbeelding"/>
          <p:cNvSpPr>
            <a:spLocks noGrp="1"/>
          </p:cNvSpPr>
          <p:nvPr>
            <p:ph type="pic" idx="13"/>
          </p:nvPr>
        </p:nvSpPr>
        <p:spPr>
          <a:xfrm>
            <a:off x="-3348" y="-12520"/>
            <a:ext cx="8438094" cy="5156293"/>
          </a:xfrm>
          <a:custGeom>
            <a:avLst/>
            <a:gdLst>
              <a:gd name="connsiteX0" fmla="*/ 0 w 22501585"/>
              <a:gd name="connsiteY0" fmla="*/ 0 h 13717457"/>
              <a:gd name="connsiteX1" fmla="*/ 22501585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0 h 13717457"/>
              <a:gd name="connsiteX1" fmla="*/ 17896927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16329 h 13733786"/>
              <a:gd name="connsiteX1" fmla="*/ 17456057 w 22501585"/>
              <a:gd name="connsiteY1" fmla="*/ 0 h 13733786"/>
              <a:gd name="connsiteX2" fmla="*/ 22501585 w 22501585"/>
              <a:gd name="connsiteY2" fmla="*/ 13733786 h 13733786"/>
              <a:gd name="connsiteX3" fmla="*/ 0 w 22501585"/>
              <a:gd name="connsiteY3" fmla="*/ 13733786 h 13733786"/>
              <a:gd name="connsiteX4" fmla="*/ 0 w 22501585"/>
              <a:gd name="connsiteY4" fmla="*/ 16329 h 13733786"/>
              <a:gd name="connsiteX0" fmla="*/ 0 w 22501585"/>
              <a:gd name="connsiteY0" fmla="*/ 32657 h 13750114"/>
              <a:gd name="connsiteX1" fmla="*/ 17080499 w 22501585"/>
              <a:gd name="connsiteY1" fmla="*/ 0 h 13750114"/>
              <a:gd name="connsiteX2" fmla="*/ 22501585 w 22501585"/>
              <a:gd name="connsiteY2" fmla="*/ 13750114 h 13750114"/>
              <a:gd name="connsiteX3" fmla="*/ 0 w 22501585"/>
              <a:gd name="connsiteY3" fmla="*/ 13750114 h 13750114"/>
              <a:gd name="connsiteX4" fmla="*/ 0 w 22501585"/>
              <a:gd name="connsiteY4" fmla="*/ 32657 h 1375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01585" h="13750114">
                <a:moveTo>
                  <a:pt x="0" y="32657"/>
                </a:moveTo>
                <a:lnTo>
                  <a:pt x="17080499" y="0"/>
                </a:lnTo>
                <a:lnTo>
                  <a:pt x="22501585" y="13750114"/>
                </a:lnTo>
                <a:lnTo>
                  <a:pt x="0" y="13750114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96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7070725" y="242731"/>
            <a:ext cx="1832273" cy="4658039"/>
          </a:xfrm>
          <a:prstGeom prst="rect">
            <a:avLst/>
          </a:prstGeom>
        </p:spPr>
        <p:txBody>
          <a:bodyPr/>
          <a:lstStyle>
            <a:lvl1pPr algn="r"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368925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ik - Voorbla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riehoek">
            <a:extLst>
              <a:ext uri="{FF2B5EF4-FFF2-40B4-BE49-F238E27FC236}">
                <a16:creationId xmlns:a16="http://schemas.microsoft.com/office/drawing/2014/main" id="{D94CC9BE-E0E2-DD44-99EA-8079FEA30B0A}"/>
              </a:ext>
            </a:extLst>
          </p:cNvPr>
          <p:cNvSpPr/>
          <p:nvPr userDrawn="1"/>
        </p:nvSpPr>
        <p:spPr>
          <a:xfrm>
            <a:off x="-819" y="1067"/>
            <a:ext cx="7262999" cy="2643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lIns="0" rIns="0" anchor="b"/>
          <a:lstStyle>
            <a:lvl1pPr>
              <a:defRPr sz="3375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FF3F697-74A7-814C-A92A-9DAF02A44E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70202" y="0"/>
            <a:ext cx="4673798" cy="5149623"/>
          </a:xfrm>
          <a:custGeom>
            <a:avLst/>
            <a:gdLst>
              <a:gd name="connsiteX0" fmla="*/ 0 w 12463462"/>
              <a:gd name="connsiteY0" fmla="*/ 0 h 13716000"/>
              <a:gd name="connsiteX1" fmla="*/ 12463462 w 12463462"/>
              <a:gd name="connsiteY1" fmla="*/ 0 h 13716000"/>
              <a:gd name="connsiteX2" fmla="*/ 12463462 w 12463462"/>
              <a:gd name="connsiteY2" fmla="*/ 13716000 h 13716000"/>
              <a:gd name="connsiteX3" fmla="*/ 0 w 12463462"/>
              <a:gd name="connsiteY3" fmla="*/ 13716000 h 13716000"/>
              <a:gd name="connsiteX4" fmla="*/ 0 w 12463462"/>
              <a:gd name="connsiteY4" fmla="*/ 0 h 13716000"/>
              <a:gd name="connsiteX0" fmla="*/ 0 w 12463462"/>
              <a:gd name="connsiteY0" fmla="*/ 0 h 13732328"/>
              <a:gd name="connsiteX1" fmla="*/ 12463462 w 12463462"/>
              <a:gd name="connsiteY1" fmla="*/ 0 h 13732328"/>
              <a:gd name="connsiteX2" fmla="*/ 12463462 w 12463462"/>
              <a:gd name="connsiteY2" fmla="*/ 13716000 h 13732328"/>
              <a:gd name="connsiteX3" fmla="*/ 4980215 w 12463462"/>
              <a:gd name="connsiteY3" fmla="*/ 13732328 h 13732328"/>
              <a:gd name="connsiteX4" fmla="*/ 0 w 12463462"/>
              <a:gd name="connsiteY4" fmla="*/ 0 h 1373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3462" h="13732328">
                <a:moveTo>
                  <a:pt x="0" y="0"/>
                </a:moveTo>
                <a:lnTo>
                  <a:pt x="12463462" y="0"/>
                </a:lnTo>
                <a:lnTo>
                  <a:pt x="12463462" y="13716000"/>
                </a:lnTo>
                <a:lnTo>
                  <a:pt x="4980215" y="13732328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8019193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eeld schermv. vla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Afbeelding"/>
          <p:cNvSpPr>
            <a:spLocks noGrp="1"/>
          </p:cNvSpPr>
          <p:nvPr>
            <p:ph type="pic" idx="13"/>
          </p:nvPr>
        </p:nvSpPr>
        <p:spPr>
          <a:xfrm>
            <a:off x="-3349" y="-23174"/>
            <a:ext cx="9175924" cy="5166947"/>
          </a:xfrm>
          <a:custGeom>
            <a:avLst/>
            <a:gdLst>
              <a:gd name="connsiteX0" fmla="*/ 0 w 24401860"/>
              <a:gd name="connsiteY0" fmla="*/ 0 h 13745869"/>
              <a:gd name="connsiteX1" fmla="*/ 24401860 w 24401860"/>
              <a:gd name="connsiteY1" fmla="*/ 0 h 13745869"/>
              <a:gd name="connsiteX2" fmla="*/ 24401860 w 24401860"/>
              <a:gd name="connsiteY2" fmla="*/ 13745869 h 13745869"/>
              <a:gd name="connsiteX3" fmla="*/ 0 w 24401860"/>
              <a:gd name="connsiteY3" fmla="*/ 13745869 h 13745869"/>
              <a:gd name="connsiteX4" fmla="*/ 0 w 24401860"/>
              <a:gd name="connsiteY4" fmla="*/ 0 h 13745869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24401860 w 24401860"/>
              <a:gd name="connsiteY2" fmla="*/ 13778526 h 13778526"/>
              <a:gd name="connsiteX3" fmla="*/ 0 w 24401860"/>
              <a:gd name="connsiteY3" fmla="*/ 13778526 h 13778526"/>
              <a:gd name="connsiteX4" fmla="*/ 0 w 24401860"/>
              <a:gd name="connsiteY4" fmla="*/ 32657 h 13778526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15423101 w 24401860"/>
              <a:gd name="connsiteY2" fmla="*/ 5074668 h 13778526"/>
              <a:gd name="connsiteX3" fmla="*/ 24401860 w 24401860"/>
              <a:gd name="connsiteY3" fmla="*/ 13778526 h 13778526"/>
              <a:gd name="connsiteX4" fmla="*/ 0 w 24401860"/>
              <a:gd name="connsiteY4" fmla="*/ 13778526 h 13778526"/>
              <a:gd name="connsiteX5" fmla="*/ 0 w 24401860"/>
              <a:gd name="connsiteY5" fmla="*/ 32657 h 13778526"/>
              <a:gd name="connsiteX0" fmla="*/ 0 w 24469130"/>
              <a:gd name="connsiteY0" fmla="*/ 32657 h 13778526"/>
              <a:gd name="connsiteX1" fmla="*/ 10244988 w 24469130"/>
              <a:gd name="connsiteY1" fmla="*/ 0 h 13778526"/>
              <a:gd name="connsiteX2" fmla="*/ 24469130 w 24469130"/>
              <a:gd name="connsiteY2" fmla="*/ 5384911 h 13778526"/>
              <a:gd name="connsiteX3" fmla="*/ 24401860 w 24469130"/>
              <a:gd name="connsiteY3" fmla="*/ 13778526 h 13778526"/>
              <a:gd name="connsiteX4" fmla="*/ 0 w 24469130"/>
              <a:gd name="connsiteY4" fmla="*/ 13778526 h 13778526"/>
              <a:gd name="connsiteX5" fmla="*/ 0 w 24469130"/>
              <a:gd name="connsiteY5" fmla="*/ 32657 h 1377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69130" h="13778526">
                <a:moveTo>
                  <a:pt x="0" y="32657"/>
                </a:moveTo>
                <a:lnTo>
                  <a:pt x="10244988" y="0"/>
                </a:lnTo>
                <a:lnTo>
                  <a:pt x="24469130" y="5384911"/>
                </a:lnTo>
                <a:lnTo>
                  <a:pt x="24401860" y="13778526"/>
                </a:lnTo>
                <a:lnTo>
                  <a:pt x="0" y="13778526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605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6289303" y="242731"/>
            <a:ext cx="2613695" cy="1498269"/>
          </a:xfrm>
          <a:prstGeom prst="rect">
            <a:avLst/>
          </a:prstGeom>
        </p:spPr>
        <p:txBody>
          <a:bodyPr/>
          <a:lstStyle>
            <a:lvl1pPr algn="r"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1923566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UM-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209" y="1293854"/>
            <a:ext cx="6220749" cy="3373223"/>
          </a:xfrm>
          <a:prstGeom prst="rect">
            <a:avLst/>
          </a:prstGeom>
        </p:spPr>
      </p:pic>
      <p:sp>
        <p:nvSpPr>
          <p:cNvPr id="5" name="Driehoek"/>
          <p:cNvSpPr/>
          <p:nvPr userDrawn="1"/>
        </p:nvSpPr>
        <p:spPr>
          <a:xfrm rot="10800000" flipH="1">
            <a:off x="-2967" y="637787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7" name="Rechthoek"/>
          <p:cNvSpPr/>
          <p:nvPr userDrawn="1"/>
        </p:nvSpPr>
        <p:spPr>
          <a:xfrm>
            <a:off x="-27822" y="-16147"/>
            <a:ext cx="9171822" cy="659246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8" name="Dianummer"/>
          <p:cNvSpPr txBox="1">
            <a:spLocks/>
          </p:cNvSpPr>
          <p:nvPr userDrawn="1"/>
        </p:nvSpPr>
        <p:spPr>
          <a:xfrm>
            <a:off x="8801243" y="4913264"/>
            <a:ext cx="256081" cy="227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9" tIns="26789" rIns="26789" bIns="2678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+mn-ea"/>
                <a:cs typeface="+mn-cs"/>
                <a:sym typeface="Candara"/>
              </a:defRPr>
            </a:lvl1pPr>
            <a:lvl2pPr marL="0" marR="0" indent="228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GB" sz="1125" smtClean="0"/>
              <a:pPr/>
              <a:t>‹#›</a:t>
            </a:fld>
            <a:endParaRPr lang="en-GB" sz="1125"/>
          </a:p>
        </p:txBody>
      </p:sp>
      <p:sp>
        <p:nvSpPr>
          <p:cNvPr id="9" name="Physics Data Processing…"/>
          <p:cNvSpPr txBox="1">
            <a:spLocks noGrp="1"/>
          </p:cNvSpPr>
          <p:nvPr>
            <p:ph type="title" hasCustomPrompt="1"/>
          </p:nvPr>
        </p:nvSpPr>
        <p:spPr>
          <a:xfrm>
            <a:off x="-800" y="89583"/>
            <a:ext cx="9145600" cy="139700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  <a:lvl2pPr algn="ctr">
              <a:defRPr sz="2700">
                <a:latin typeface="Akkurat Std"/>
                <a:ea typeface="Akkurat Std"/>
                <a:cs typeface="Akkurat Std"/>
                <a:sym typeface="Akkurat Std"/>
              </a:defRPr>
            </a:lvl2pPr>
          </a:lstStyle>
          <a:p>
            <a:r>
              <a:rPr lang="en-US" dirty="0" smtClean="0">
                <a:solidFill>
                  <a:schemeClr val="bg1"/>
                </a:solidFill>
              </a:rPr>
              <a:t>Main Title</a:t>
            </a:r>
            <a:endParaRPr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/>
              <a:t>Subtitle text</a:t>
            </a:r>
            <a:endParaRPr dirty="0"/>
          </a:p>
        </p:txBody>
      </p:sp>
      <p:sp>
        <p:nvSpPr>
          <p:cNvPr id="11" name="Driehoek"/>
          <p:cNvSpPr/>
          <p:nvPr userDrawn="1"/>
        </p:nvSpPr>
        <p:spPr>
          <a:xfrm rot="5400000">
            <a:off x="310601" y="299996"/>
            <a:ext cx="1378257" cy="1997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88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12" name="Driehoek"/>
          <p:cNvSpPr/>
          <p:nvPr userDrawn="1"/>
        </p:nvSpPr>
        <p:spPr>
          <a:xfrm>
            <a:off x="-2967" y="1655381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79950" y="3281869"/>
            <a:ext cx="4180852" cy="923697"/>
          </a:xfrm>
          <a:prstGeom prst="rect">
            <a:avLst/>
          </a:prstGeom>
        </p:spPr>
        <p:txBody>
          <a:bodyPr lIns="0" rIns="0"/>
          <a:lstStyle>
            <a:lvl1pPr marL="15240" indent="0" algn="r">
              <a:buNone/>
              <a:defRPr sz="1800">
                <a:solidFill>
                  <a:schemeClr val="bg1"/>
                </a:solidFill>
                <a:latin typeface="Akkurat Std" panose="02000503000000000000" pitchFamily="2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0" name="Rechthoek"/>
          <p:cNvSpPr/>
          <p:nvPr userDrawn="1"/>
        </p:nvSpPr>
        <p:spPr>
          <a:xfrm>
            <a:off x="-824" y="4674995"/>
            <a:ext cx="9144824" cy="476250"/>
          </a:xfrm>
          <a:prstGeom prst="rect">
            <a:avLst/>
          </a:pr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17" name="2011-2016…"/>
          <p:cNvSpPr txBox="1"/>
          <p:nvPr userDrawn="1"/>
        </p:nvSpPr>
        <p:spPr>
          <a:xfrm>
            <a:off x="7543867" y="4551606"/>
            <a:ext cx="1317668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r">
              <a:defRPr sz="4800" b="0" i="0">
                <a:solidFill>
                  <a:srgbClr val="FFFFFF"/>
                </a:solidFill>
                <a:latin typeface="Akkurat Std"/>
                <a:ea typeface="Akkurat Std"/>
                <a:cs typeface="Akkurat Std"/>
                <a:sym typeface="Akkurat Std"/>
              </a:defRPr>
            </a:pPr>
            <a:r>
              <a:rPr lang="en-US" sz="1600" cap="none" baseline="0" dirty="0" smtClean="0">
                <a:solidFill>
                  <a:srgbClr val="E3D88A"/>
                </a:solidFill>
              </a:rPr>
              <a:t>David </a:t>
            </a:r>
            <a:r>
              <a:rPr lang="en-US" sz="1600" cap="none" baseline="0" dirty="0" err="1" smtClean="0">
                <a:solidFill>
                  <a:srgbClr val="E3D88A"/>
                </a:solidFill>
              </a:rPr>
              <a:t>Groep</a:t>
            </a:r>
            <a:endParaRPr lang="en-US" sz="1600" cap="none" baseline="0" dirty="0" smtClean="0">
              <a:solidFill>
                <a:srgbClr val="E3D88A"/>
              </a:solidFill>
            </a:endParaRPr>
          </a:p>
          <a:p>
            <a:pPr algn="r">
              <a:defRPr sz="4800" b="0" i="0">
                <a:solidFill>
                  <a:srgbClr val="FFFFFF"/>
                </a:solidFill>
                <a:latin typeface="Akkurat Std"/>
                <a:ea typeface="Akkurat Std"/>
                <a:cs typeface="Akkurat Std"/>
                <a:sym typeface="Akkurat Std"/>
              </a:defRPr>
            </a:pPr>
            <a:r>
              <a:rPr lang="en-US" sz="1200" cap="none" baseline="0" dirty="0" smtClean="0">
                <a:solidFill>
                  <a:srgbClr val="6F2575"/>
                </a:solidFill>
              </a:rPr>
              <a:t>davidg@nikhef.nl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435" y="4473814"/>
            <a:ext cx="1186455" cy="461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317" y="4390909"/>
            <a:ext cx="3017492" cy="62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517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Only-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209" y="1293854"/>
            <a:ext cx="6220749" cy="3373223"/>
          </a:xfrm>
          <a:prstGeom prst="rect">
            <a:avLst/>
          </a:prstGeom>
        </p:spPr>
      </p:pic>
      <p:sp>
        <p:nvSpPr>
          <p:cNvPr id="5" name="Driehoek"/>
          <p:cNvSpPr/>
          <p:nvPr userDrawn="1"/>
        </p:nvSpPr>
        <p:spPr>
          <a:xfrm rot="10800000" flipH="1">
            <a:off x="-2967" y="637787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7" name="Rechthoek"/>
          <p:cNvSpPr/>
          <p:nvPr userDrawn="1"/>
        </p:nvSpPr>
        <p:spPr>
          <a:xfrm>
            <a:off x="-27822" y="-16147"/>
            <a:ext cx="9171822" cy="659246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8" name="Dianummer"/>
          <p:cNvSpPr txBox="1">
            <a:spLocks/>
          </p:cNvSpPr>
          <p:nvPr userDrawn="1"/>
        </p:nvSpPr>
        <p:spPr>
          <a:xfrm>
            <a:off x="8801243" y="4913264"/>
            <a:ext cx="256081" cy="227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9" tIns="26789" rIns="26789" bIns="2678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+mn-ea"/>
                <a:cs typeface="+mn-cs"/>
                <a:sym typeface="Candara"/>
              </a:defRPr>
            </a:lvl1pPr>
            <a:lvl2pPr marL="0" marR="0" indent="228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GB" sz="1125" smtClean="0"/>
              <a:pPr/>
              <a:t>‹#›</a:t>
            </a:fld>
            <a:endParaRPr lang="en-GB" sz="1125"/>
          </a:p>
        </p:txBody>
      </p:sp>
      <p:sp>
        <p:nvSpPr>
          <p:cNvPr id="9" name="Physics Data Processing…"/>
          <p:cNvSpPr txBox="1">
            <a:spLocks noGrp="1"/>
          </p:cNvSpPr>
          <p:nvPr>
            <p:ph type="title" hasCustomPrompt="1"/>
          </p:nvPr>
        </p:nvSpPr>
        <p:spPr>
          <a:xfrm>
            <a:off x="-800" y="89583"/>
            <a:ext cx="9145600" cy="139700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  <a:lvl2pPr algn="ctr">
              <a:defRPr sz="2700">
                <a:latin typeface="Akkurat Std"/>
                <a:ea typeface="Akkurat Std"/>
                <a:cs typeface="Akkurat Std"/>
                <a:sym typeface="Akkurat Std"/>
              </a:defRPr>
            </a:lvl2pPr>
          </a:lstStyle>
          <a:p>
            <a:r>
              <a:rPr lang="en-US" dirty="0" smtClean="0">
                <a:solidFill>
                  <a:schemeClr val="bg1"/>
                </a:solidFill>
              </a:rPr>
              <a:t>Main Title</a:t>
            </a:r>
            <a:endParaRPr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/>
              <a:t>Subtitle text</a:t>
            </a:r>
            <a:endParaRPr dirty="0"/>
          </a:p>
        </p:txBody>
      </p:sp>
      <p:sp>
        <p:nvSpPr>
          <p:cNvPr id="11" name="Driehoek"/>
          <p:cNvSpPr/>
          <p:nvPr userDrawn="1"/>
        </p:nvSpPr>
        <p:spPr>
          <a:xfrm rot="5400000">
            <a:off x="310601" y="299996"/>
            <a:ext cx="1378257" cy="1997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88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12" name="Driehoek"/>
          <p:cNvSpPr/>
          <p:nvPr userDrawn="1"/>
        </p:nvSpPr>
        <p:spPr>
          <a:xfrm>
            <a:off x="-2967" y="1655381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79950" y="3281869"/>
            <a:ext cx="4180852" cy="923697"/>
          </a:xfrm>
          <a:prstGeom prst="rect">
            <a:avLst/>
          </a:prstGeom>
        </p:spPr>
        <p:txBody>
          <a:bodyPr lIns="0" rIns="0"/>
          <a:lstStyle>
            <a:lvl1pPr marL="15240" indent="0" algn="r">
              <a:buNone/>
              <a:defRPr sz="1800">
                <a:solidFill>
                  <a:schemeClr val="bg1"/>
                </a:solidFill>
                <a:latin typeface="Akkurat Std" panose="02000503000000000000" pitchFamily="2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0" name="Rechthoek"/>
          <p:cNvSpPr/>
          <p:nvPr userDrawn="1"/>
        </p:nvSpPr>
        <p:spPr>
          <a:xfrm>
            <a:off x="-824" y="4674995"/>
            <a:ext cx="9144824" cy="476250"/>
          </a:xfrm>
          <a:prstGeom prst="rect">
            <a:avLst/>
          </a:pr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17" name="2011-2016…"/>
          <p:cNvSpPr txBox="1"/>
          <p:nvPr userDrawn="1"/>
        </p:nvSpPr>
        <p:spPr>
          <a:xfrm>
            <a:off x="7543867" y="4551606"/>
            <a:ext cx="1317668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r">
              <a:defRPr sz="4800" b="0" i="0">
                <a:solidFill>
                  <a:srgbClr val="FFFFFF"/>
                </a:solidFill>
                <a:latin typeface="Akkurat Std"/>
                <a:ea typeface="Akkurat Std"/>
                <a:cs typeface="Akkurat Std"/>
                <a:sym typeface="Akkurat Std"/>
              </a:defRPr>
            </a:pPr>
            <a:r>
              <a:rPr lang="en-US" sz="1600" cap="none" baseline="0" dirty="0" smtClean="0">
                <a:solidFill>
                  <a:srgbClr val="E3D88A"/>
                </a:solidFill>
              </a:rPr>
              <a:t>David </a:t>
            </a:r>
            <a:r>
              <a:rPr lang="en-US" sz="1600" cap="none" baseline="0" dirty="0" err="1" smtClean="0">
                <a:solidFill>
                  <a:srgbClr val="E3D88A"/>
                </a:solidFill>
              </a:rPr>
              <a:t>Groep</a:t>
            </a:r>
            <a:endParaRPr lang="en-US" sz="1600" cap="none" baseline="0" dirty="0" smtClean="0">
              <a:solidFill>
                <a:srgbClr val="E3D88A"/>
              </a:solidFill>
            </a:endParaRPr>
          </a:p>
          <a:p>
            <a:pPr algn="r">
              <a:defRPr sz="4800" b="0" i="0">
                <a:solidFill>
                  <a:srgbClr val="FFFFFF"/>
                </a:solidFill>
                <a:latin typeface="Akkurat Std"/>
                <a:ea typeface="Akkurat Std"/>
                <a:cs typeface="Akkurat Std"/>
                <a:sym typeface="Akkurat Std"/>
              </a:defRPr>
            </a:pPr>
            <a:r>
              <a:rPr lang="en-US" sz="1200" cap="none" baseline="0" dirty="0" smtClean="0">
                <a:solidFill>
                  <a:srgbClr val="6F2575"/>
                </a:solidFill>
              </a:rPr>
              <a:t>davidg@nikhef.nl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435" y="4473814"/>
            <a:ext cx="1186455" cy="46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462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UM-ORC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599440"/>
            <a:ext cx="7029450" cy="742932"/>
          </a:xfrm>
          <a:prstGeom prst="rect">
            <a:avLst/>
          </a:prstGeom>
        </p:spPr>
        <p:txBody>
          <a:bodyPr lIns="0" rIns="0" anchor="ctr"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19" y="4411198"/>
            <a:ext cx="1481513" cy="580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86" y="4487082"/>
            <a:ext cx="2428073" cy="5047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1" y="4801870"/>
            <a:ext cx="813818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91420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Only-ORC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599440"/>
            <a:ext cx="7029450" cy="742932"/>
          </a:xfrm>
          <a:prstGeom prst="rect">
            <a:avLst/>
          </a:prstGeom>
        </p:spPr>
        <p:txBody>
          <a:bodyPr lIns="0" rIns="0" anchor="ctr"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19" y="4411198"/>
            <a:ext cx="1481513" cy="5806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1" y="4801870"/>
            <a:ext cx="813818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27587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UM-EC-ORC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568960"/>
            <a:ext cx="7029450" cy="773412"/>
          </a:xfrm>
          <a:prstGeom prst="rect">
            <a:avLst/>
          </a:prstGeom>
        </p:spPr>
        <p:txBody>
          <a:bodyPr lIns="0" rIns="0" anchor="ctr"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19" y="4411198"/>
            <a:ext cx="1481513" cy="580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86" y="4487082"/>
            <a:ext cx="2428073" cy="5047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5" y="45688"/>
            <a:ext cx="552054" cy="3750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1" y="4801870"/>
            <a:ext cx="813818" cy="1524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559206" y="-8110"/>
            <a:ext cx="335540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650" kern="1200" cap="none" dirty="0" smtClean="0">
                <a:solidFill>
                  <a:srgbClr val="E3D88B"/>
                </a:solidFill>
                <a:effectLst/>
              </a:rPr>
              <a:t>This work has also been co-supported by projects that have received funding from </a:t>
            </a:r>
            <a:br>
              <a:rPr lang="en-GB" sz="650" kern="1200" cap="none" dirty="0" smtClean="0">
                <a:solidFill>
                  <a:srgbClr val="E3D88B"/>
                </a:solidFill>
                <a:effectLst/>
              </a:rPr>
            </a:br>
            <a:r>
              <a:rPr lang="en-GB" sz="650" kern="1200" cap="none" dirty="0" smtClean="0">
                <a:solidFill>
                  <a:srgbClr val="E3D88B"/>
                </a:solidFill>
                <a:effectLst/>
              </a:rPr>
              <a:t>the European Union’s Horizon research and innovation programmes.</a:t>
            </a:r>
            <a:endParaRPr lang="en-GB" sz="650" cap="none" dirty="0">
              <a:solidFill>
                <a:srgbClr val="E3D8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90727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Only-EC-ORC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568960"/>
            <a:ext cx="7029450" cy="773412"/>
          </a:xfrm>
          <a:prstGeom prst="rect">
            <a:avLst/>
          </a:prstGeom>
        </p:spPr>
        <p:txBody>
          <a:bodyPr lIns="0" rIns="0" anchor="ctr"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19" y="4411198"/>
            <a:ext cx="1481513" cy="580668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59206" y="-8110"/>
            <a:ext cx="335540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650" kern="1200" cap="none" dirty="0" smtClean="0">
                <a:solidFill>
                  <a:srgbClr val="E3D88B"/>
                </a:solidFill>
                <a:effectLst/>
              </a:rPr>
              <a:t>This work has also been co-supported by projects that have received funding from </a:t>
            </a:r>
            <a:br>
              <a:rPr lang="en-GB" sz="650" kern="1200" cap="none" dirty="0" smtClean="0">
                <a:solidFill>
                  <a:srgbClr val="E3D88B"/>
                </a:solidFill>
                <a:effectLst/>
              </a:rPr>
            </a:br>
            <a:r>
              <a:rPr lang="en-GB" sz="650" kern="1200" cap="none" dirty="0" smtClean="0">
                <a:solidFill>
                  <a:srgbClr val="E3D88B"/>
                </a:solidFill>
                <a:effectLst/>
              </a:rPr>
              <a:t>the European Union’s Horizon research and innovation programmes.</a:t>
            </a:r>
            <a:endParaRPr lang="en-GB" sz="650" cap="none" dirty="0">
              <a:solidFill>
                <a:srgbClr val="E3D88B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5" y="45688"/>
            <a:ext cx="552054" cy="3750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1" y="4801870"/>
            <a:ext cx="813818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36193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Only-RD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791" y="1095615"/>
            <a:ext cx="6135650" cy="3613544"/>
          </a:xfrm>
          <a:prstGeom prst="rect">
            <a:avLst/>
          </a:prstGeom>
        </p:spPr>
      </p:pic>
      <p:sp>
        <p:nvSpPr>
          <p:cNvPr id="6" name="Driehoek"/>
          <p:cNvSpPr/>
          <p:nvPr userDrawn="1"/>
        </p:nvSpPr>
        <p:spPr>
          <a:xfrm rot="10800000" flipH="1">
            <a:off x="-2967" y="637787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7" name="Rechthoek"/>
          <p:cNvSpPr/>
          <p:nvPr userDrawn="1"/>
        </p:nvSpPr>
        <p:spPr>
          <a:xfrm>
            <a:off x="0" y="-14108"/>
            <a:ext cx="9146966" cy="657208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8" name="Driehoek"/>
          <p:cNvSpPr/>
          <p:nvPr userDrawn="1"/>
        </p:nvSpPr>
        <p:spPr>
          <a:xfrm rot="5400000">
            <a:off x="310601" y="299996"/>
            <a:ext cx="1378257" cy="1997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88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9" name="Driehoek"/>
          <p:cNvSpPr/>
          <p:nvPr userDrawn="1"/>
        </p:nvSpPr>
        <p:spPr>
          <a:xfrm>
            <a:off x="-2967" y="1655381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348597"/>
            <a:ext cx="7029450" cy="993775"/>
          </a:xfrm>
          <a:prstGeom prst="rect">
            <a:avLst/>
          </a:prstGeom>
        </p:spPr>
        <p:txBody>
          <a:bodyPr lIns="0" rIns="0" anchor="ctr"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731" y="3964856"/>
            <a:ext cx="1834422" cy="718988"/>
          </a:xfrm>
          <a:prstGeom prst="rect">
            <a:avLst/>
          </a:prstGeom>
        </p:spPr>
      </p:pic>
      <p:sp>
        <p:nvSpPr>
          <p:cNvPr id="10" name="Rechthoek"/>
          <p:cNvSpPr/>
          <p:nvPr userDrawn="1"/>
        </p:nvSpPr>
        <p:spPr>
          <a:xfrm>
            <a:off x="1130" y="4667250"/>
            <a:ext cx="9147791" cy="476250"/>
          </a:xfrm>
          <a:prstGeom prst="rect">
            <a:avLst/>
          </a:pr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064467" y="3720459"/>
            <a:ext cx="3936975" cy="1105431"/>
            <a:chOff x="13257342" y="9941877"/>
            <a:chExt cx="10498600" cy="2947816"/>
          </a:xfrm>
        </p:grpSpPr>
        <p:sp>
          <p:nvSpPr>
            <p:cNvPr id="12" name="2011-2016…"/>
            <p:cNvSpPr txBox="1"/>
            <p:nvPr/>
          </p:nvSpPr>
          <p:spPr>
            <a:xfrm>
              <a:off x="13257342" y="9941877"/>
              <a:ext cx="10498600" cy="294781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101600" tIns="101600" rIns="101600" bIns="101600" anchor="ctr">
              <a:spAutoFit/>
            </a:bodyPr>
            <a:lstStyle/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sz="1800" cap="none" baseline="0" dirty="0" smtClean="0">
                  <a:solidFill>
                    <a:schemeClr val="bg1"/>
                  </a:solidFill>
                </a:rPr>
                <a:t>David </a:t>
              </a:r>
              <a:r>
                <a:rPr lang="en-US" sz="1800" cap="none" baseline="0" dirty="0" err="1" smtClean="0">
                  <a:solidFill>
                    <a:schemeClr val="bg1"/>
                  </a:solidFill>
                </a:rPr>
                <a:t>Groep</a:t>
              </a:r>
              <a:endParaRPr lang="en-US" sz="1800" cap="none" baseline="0" dirty="0" smtClean="0">
                <a:solidFill>
                  <a:schemeClr val="bg1"/>
                </a:solidFill>
              </a:endParaRP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sz="1300" cap="none" baseline="0" dirty="0" smtClean="0">
                  <a:solidFill>
                    <a:srgbClr val="6F2575"/>
                  </a:solidFill>
                </a:rPr>
                <a:t>davidg@nikhef.nl</a:t>
              </a: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GB" sz="1300" cap="none" baseline="0" dirty="0">
                  <a:solidFill>
                    <a:srgbClr val="6F2575"/>
                  </a:solidFill>
                </a:rPr>
                <a:t>https://www.nikhef.nl/~davidg/presentations</a:t>
              </a:r>
              <a:r>
                <a:rPr lang="en-GB" sz="1300" cap="none" baseline="0" dirty="0" smtClean="0">
                  <a:solidFill>
                    <a:srgbClr val="6F2575"/>
                  </a:solidFill>
                </a:rPr>
                <a:t>/</a:t>
              </a: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sz="1300" cap="none" baseline="0" dirty="0">
                  <a:solidFill>
                    <a:srgbClr val="6F2575"/>
                  </a:solidFill>
                </a:rPr>
                <a:t>https://orcid.org/0000-0003-1026-6606</a:t>
              </a:r>
              <a:endParaRPr sz="1300" cap="none" baseline="0" dirty="0">
                <a:solidFill>
                  <a:srgbClr val="6F2575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8979" y="12028322"/>
              <a:ext cx="529432" cy="529432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652" y="3957111"/>
            <a:ext cx="1834422" cy="7189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1" y="4801870"/>
            <a:ext cx="813818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71480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UM-SURF-ORC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348597"/>
            <a:ext cx="7029450" cy="993775"/>
          </a:xfrm>
          <a:prstGeom prst="rect">
            <a:avLst/>
          </a:prstGeom>
        </p:spPr>
        <p:txBody>
          <a:bodyPr lIns="0" rIns="0" anchor="ctr"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930" y="4177514"/>
            <a:ext cx="1259675" cy="493720"/>
          </a:xfrm>
          <a:prstGeom prst="rect">
            <a:avLst/>
          </a:prstGeom>
        </p:spPr>
      </p:pic>
      <p:sp>
        <p:nvSpPr>
          <p:cNvPr id="4" name="Title 4"/>
          <p:cNvSpPr txBox="1">
            <a:spLocks/>
          </p:cNvSpPr>
          <p:nvPr userDrawn="1"/>
        </p:nvSpPr>
        <p:spPr>
          <a:xfrm>
            <a:off x="-1" y="4759692"/>
            <a:ext cx="8097011" cy="272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 anchorCtr="0"/>
          <a:lstStyle>
            <a:lvl1pPr marL="21675" marR="21675" indent="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Akkurat Std" panose="02000503000000000000" pitchFamily="2" charset="0"/>
                <a:cs typeface="Akkurat Std" panose="02000503000000000000" pitchFamily="2" charset="0"/>
                <a:sym typeface="Akkurat Std Mono"/>
              </a:defRPr>
            </a:lvl1pPr>
            <a:lvl2pPr marL="21675" marR="21675" indent="85725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2pPr>
            <a:lvl3pPr marL="21675" marR="21675" indent="17145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3pPr>
            <a:lvl4pPr marL="21675" marR="21675" indent="257175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4pPr>
            <a:lvl5pPr marL="21675" marR="21675" indent="34290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5pPr>
            <a:lvl6pPr marL="21675" marR="21675" indent="428625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6pPr>
            <a:lvl7pPr marL="21675" marR="21675" indent="51435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7pPr>
            <a:lvl8pPr marL="21675" marR="21675" indent="600075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8pPr>
            <a:lvl9pPr marL="21675" marR="21675" indent="68580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9pPr>
          </a:lstStyle>
          <a:p>
            <a:pPr marL="21675" marR="21675" lvl="0" indent="0" algn="ctr" defTabSz="485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0" cap="none" spc="0" normalizeH="0" baseline="0" noProof="0" dirty="0" smtClean="0">
                <a:ln>
                  <a:noFill/>
                </a:ln>
                <a:solidFill>
                  <a:srgbClr val="E3D88B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sym typeface="Akkurat Std Mono"/>
              </a:rPr>
              <a:t>this work co-funded by and contributing to the Dutch National e-Infrastructure coordinated by SURF</a:t>
            </a: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srgbClr val="E3D88B"/>
              </a:solidFill>
              <a:effectLst/>
              <a:uLnTx/>
              <a:uFill>
                <a:solidFill>
                  <a:srgbClr val="000000"/>
                </a:solidFill>
              </a:uFill>
              <a:latin typeface="Akkurat Std" panose="02000503000000000000" pitchFamily="2" charset="0"/>
              <a:sym typeface="Akkurat Std Mono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883" y="4215439"/>
            <a:ext cx="1010653" cy="5151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256" y="4017975"/>
            <a:ext cx="622642" cy="7766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1" y="4801870"/>
            <a:ext cx="813818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0985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 -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8669759" cy="337303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119063" indent="0">
              <a:buFont typeface="Arial" panose="020B0604020202020204" pitchFamily="34" charset="0"/>
              <a:buNone/>
              <a:defRPr sz="1400"/>
            </a:lvl2pPr>
            <a:lvl3pPr marL="288925" indent="0">
              <a:buFont typeface="Arial" panose="020B0604020202020204" pitchFamily="34" charset="0"/>
              <a:buNone/>
              <a:defRPr sz="1200"/>
            </a:lvl3pPr>
            <a:lvl4pPr marL="401638" indent="0">
              <a:buFont typeface="Arial" panose="020B0604020202020204" pitchFamily="34" charset="0"/>
              <a:buNone/>
              <a:defRPr sz="1100"/>
            </a:lvl4pPr>
            <a:lvl5pPr marL="515938" indent="0">
              <a:buFont typeface="Arial" panose="020B0604020202020204" pitchFamily="34" charset="0"/>
              <a:buNone/>
              <a:defRPr sz="11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874920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 - Tekst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8669759" cy="329077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119063" indent="0">
              <a:buFont typeface="Arial" panose="020B0604020202020204" pitchFamily="34" charset="0"/>
              <a:buNone/>
              <a:defRPr sz="1400"/>
            </a:lvl2pPr>
            <a:lvl3pPr marL="288925" indent="0">
              <a:buFont typeface="Arial" panose="020B0604020202020204" pitchFamily="34" charset="0"/>
              <a:buNone/>
              <a:defRPr sz="1200"/>
            </a:lvl3pPr>
            <a:lvl4pPr marL="401638" indent="0">
              <a:buFont typeface="Arial" panose="020B0604020202020204" pitchFamily="34" charset="0"/>
              <a:buNone/>
              <a:defRPr sz="1100"/>
            </a:lvl4pPr>
            <a:lvl5pPr marL="515938" indent="0">
              <a:buFont typeface="Arial" panose="020B0604020202020204" pitchFamily="34" charset="0"/>
              <a:buNone/>
              <a:defRPr sz="11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238125" y="4357313"/>
            <a:ext cx="8667750" cy="151268"/>
          </a:xfrm>
        </p:spPr>
        <p:txBody>
          <a:bodyPr/>
          <a:lstStyle>
            <a:lvl1pPr>
              <a:defRPr sz="900">
                <a:solidFill>
                  <a:srgbClr val="6F2575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010529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 -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97533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 - Beeld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238125" y="4357313"/>
            <a:ext cx="8667750" cy="151268"/>
          </a:xfrm>
        </p:spPr>
        <p:txBody>
          <a:bodyPr/>
          <a:lstStyle>
            <a:lvl1pPr>
              <a:defRPr sz="900">
                <a:solidFill>
                  <a:srgbClr val="6F2575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467966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55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54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>
              <a:defRPr sz="1125" cap="none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NIKHEF_LOGO.png" descr="NIKHEF_LOGO.png"/>
          <p:cNvPicPr>
            <a:picLocks noChangeAspect="1"/>
          </p:cNvPicPr>
          <p:nvPr/>
        </p:nvPicPr>
        <p:blipFill>
          <a:blip r:embed="rId5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238125" y="242731"/>
            <a:ext cx="4133850" cy="4098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één</a:t>
            </a:r>
            <a:endParaRPr dirty="0"/>
          </a:p>
          <a:p>
            <a:pPr lvl="1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twee</a:t>
            </a:r>
          </a:p>
          <a:p>
            <a:pPr lvl="2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drie</a:t>
            </a:r>
            <a:endParaRPr dirty="0"/>
          </a:p>
          <a:p>
            <a:pPr lvl="3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vier</a:t>
            </a:r>
            <a:endParaRPr dirty="0"/>
          </a:p>
          <a:p>
            <a:pPr lvl="4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vijf</a:t>
            </a:r>
            <a:endParaRPr dirty="0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69D6A5BF-E03A-3B42-9900-EB97AADCD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317481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86136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93" r:id="rId7"/>
    <p:sldLayoutId id="2147483748" r:id="rId8"/>
    <p:sldLayoutId id="2147483794" r:id="rId9"/>
    <p:sldLayoutId id="2147483749" r:id="rId10"/>
    <p:sldLayoutId id="2147483750" r:id="rId11"/>
    <p:sldLayoutId id="2147483796" r:id="rId12"/>
    <p:sldLayoutId id="2147483751" r:id="rId13"/>
    <p:sldLayoutId id="2147483795" r:id="rId14"/>
    <p:sldLayoutId id="2147483752" r:id="rId15"/>
    <p:sldLayoutId id="2147483753" r:id="rId16"/>
    <p:sldLayoutId id="2147483754" r:id="rId17"/>
    <p:sldLayoutId id="2147483755" r:id="rId18"/>
    <p:sldLayoutId id="2147483756" r:id="rId19"/>
    <p:sldLayoutId id="2147483757" r:id="rId20"/>
    <p:sldLayoutId id="2147483758" r:id="rId21"/>
    <p:sldLayoutId id="2147483759" r:id="rId22"/>
    <p:sldLayoutId id="2147483760" r:id="rId23"/>
    <p:sldLayoutId id="2147483761" r:id="rId24"/>
    <p:sldLayoutId id="2147483762" r:id="rId25"/>
    <p:sldLayoutId id="2147483763" r:id="rId26"/>
    <p:sldLayoutId id="2147483764" r:id="rId27"/>
    <p:sldLayoutId id="2147483765" r:id="rId28"/>
    <p:sldLayoutId id="2147483766" r:id="rId29"/>
    <p:sldLayoutId id="2147483767" r:id="rId30"/>
    <p:sldLayoutId id="2147483768" r:id="rId31"/>
    <p:sldLayoutId id="2147483769" r:id="rId32"/>
    <p:sldLayoutId id="2147483770" r:id="rId33"/>
    <p:sldLayoutId id="2147483771" r:id="rId34"/>
    <p:sldLayoutId id="2147483772" r:id="rId35"/>
    <p:sldLayoutId id="2147483773" r:id="rId36"/>
    <p:sldLayoutId id="2147483774" r:id="rId37"/>
    <p:sldLayoutId id="2147483775" r:id="rId38"/>
    <p:sldLayoutId id="2147483776" r:id="rId39"/>
    <p:sldLayoutId id="2147483777" r:id="rId40"/>
    <p:sldLayoutId id="2147483778" r:id="rId41"/>
    <p:sldLayoutId id="2147483779" r:id="rId42"/>
    <p:sldLayoutId id="2147483780" r:id="rId43"/>
    <p:sldLayoutId id="2147483781" r:id="rId44"/>
    <p:sldLayoutId id="2147483782" r:id="rId45"/>
    <p:sldLayoutId id="2147483783" r:id="rId46"/>
    <p:sldLayoutId id="2147483784" r:id="rId47"/>
    <p:sldLayoutId id="2147483785" r:id="rId48"/>
    <p:sldLayoutId id="2147483786" r:id="rId49"/>
    <p:sldLayoutId id="2147483787" r:id="rId50"/>
  </p:sldLayoutIdLst>
  <p:transition spd="med"/>
  <p:hf hdr="0" ftr="0" dt="0"/>
  <p:txStyles>
    <p:title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2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 userDrawn="1"/>
        </p:nvSpPr>
        <p:spPr>
          <a:xfrm>
            <a:off x="160522" y="4838753"/>
            <a:ext cx="2921000" cy="237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lvl="0" indent="0" algn="l" defTabSz="1714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43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kkurat Std" charset="0"/>
                <a:ea typeface="Helvetica Neue"/>
                <a:cs typeface="Helvetica Neue"/>
                <a:sym typeface="Helvetica Neue"/>
              </a:rPr>
              <a:t>Event</a:t>
            </a:r>
            <a:endParaRPr kumimoji="0" lang="nl-NL" sz="1043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kkurat Std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3791" y="1226905"/>
            <a:ext cx="6429375" cy="3448050"/>
          </a:xfrm>
          <a:prstGeom prst="rect">
            <a:avLst/>
          </a:prstGeom>
        </p:spPr>
      </p:pic>
      <p:sp>
        <p:nvSpPr>
          <p:cNvPr id="11" name="Driehoek"/>
          <p:cNvSpPr/>
          <p:nvPr userDrawn="1"/>
        </p:nvSpPr>
        <p:spPr>
          <a:xfrm rot="10800000" flipH="1">
            <a:off x="-2967" y="637787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sp>
        <p:nvSpPr>
          <p:cNvPr id="12" name="Rechthoek"/>
          <p:cNvSpPr/>
          <p:nvPr userDrawn="1"/>
        </p:nvSpPr>
        <p:spPr>
          <a:xfrm>
            <a:off x="0" y="-14108"/>
            <a:ext cx="9146966" cy="657208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sp>
        <p:nvSpPr>
          <p:cNvPr id="13" name="Rechthoek"/>
          <p:cNvSpPr/>
          <p:nvPr userDrawn="1"/>
        </p:nvSpPr>
        <p:spPr>
          <a:xfrm>
            <a:off x="-3791" y="4674995"/>
            <a:ext cx="9147791" cy="476250"/>
          </a:xfrm>
          <a:prstGeom prst="rect">
            <a:avLst/>
          </a:pr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sp>
        <p:nvSpPr>
          <p:cNvPr id="15" name="Driehoek"/>
          <p:cNvSpPr/>
          <p:nvPr userDrawn="1"/>
        </p:nvSpPr>
        <p:spPr>
          <a:xfrm rot="5400000">
            <a:off x="310601" y="299996"/>
            <a:ext cx="1378257" cy="1997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88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sp>
        <p:nvSpPr>
          <p:cNvPr id="16" name="Driehoek"/>
          <p:cNvSpPr/>
          <p:nvPr userDrawn="1"/>
        </p:nvSpPr>
        <p:spPr>
          <a:xfrm>
            <a:off x="-2967" y="1655381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5059546" y="3728204"/>
            <a:ext cx="3936975" cy="1105431"/>
            <a:chOff x="13257342" y="9941877"/>
            <a:chExt cx="10498600" cy="2947816"/>
          </a:xfrm>
        </p:grpSpPr>
        <p:sp>
          <p:nvSpPr>
            <p:cNvPr id="18" name="2011-2016…"/>
            <p:cNvSpPr txBox="1"/>
            <p:nvPr/>
          </p:nvSpPr>
          <p:spPr>
            <a:xfrm>
              <a:off x="13257342" y="9941877"/>
              <a:ext cx="10498600" cy="294781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101600" tIns="101600" rIns="101600" bIns="101600" anchor="ctr">
              <a:spAutoFit/>
            </a:bodyPr>
            <a:lstStyle/>
            <a:p>
              <a:pPr marL="0" marR="0" lvl="0" indent="0" algn="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kkurat Std"/>
                  <a:sym typeface="Akkurat Std"/>
                </a:rPr>
                <a:t>David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kkurat Std"/>
                  <a:sym typeface="Akkurat Std"/>
                </a:rPr>
                <a:t>Groep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kkurat Std"/>
                <a:sym typeface="Akkurat Std"/>
              </a:endParaRPr>
            </a:p>
            <a:p>
              <a:pPr marL="0" marR="0" lvl="0" indent="0" algn="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kumimoji="0" 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F2575"/>
                  </a:solidFill>
                  <a:effectLst/>
                  <a:uLnTx/>
                  <a:uFillTx/>
                  <a:latin typeface="Akkurat Std"/>
                  <a:sym typeface="Akkurat Std"/>
                </a:rPr>
                <a:t>davidg@nikhef.nl</a:t>
              </a:r>
            </a:p>
            <a:p>
              <a:pPr marL="0" marR="0" lvl="0" indent="0" algn="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kumimoji="0" lang="en-GB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6F2575"/>
                  </a:solidFill>
                  <a:effectLst/>
                  <a:uLnTx/>
                  <a:uFillTx/>
                  <a:latin typeface="Akkurat Std"/>
                  <a:sym typeface="Akkurat Std"/>
                </a:rPr>
                <a:t>https://www.nikhef.nl/~</a:t>
              </a:r>
              <a:r>
                <a:rPr kumimoji="0" lang="en-GB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F2575"/>
                  </a:solidFill>
                  <a:effectLst/>
                  <a:uLnTx/>
                  <a:uFillTx/>
                  <a:latin typeface="Akkurat Std"/>
                  <a:sym typeface="Akkurat Std"/>
                </a:rPr>
                <a:t>davidg/presentations/</a:t>
              </a:r>
            </a:p>
            <a:p>
              <a:pPr marL="0" marR="0" lvl="0" indent="0" algn="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6F2575"/>
                  </a:solidFill>
                  <a:effectLst/>
                  <a:uLnTx/>
                  <a:uFillTx/>
                  <a:latin typeface="Akkurat Std"/>
                  <a:sym typeface="Akkurat Std"/>
                </a:rPr>
                <a:t>https://orcid.org/0000-0003-1026-6606</a:t>
              </a:r>
              <a:endPara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6F2575"/>
                </a:solidFill>
                <a:effectLst/>
                <a:uLnTx/>
                <a:uFillTx/>
                <a:latin typeface="Akkurat Std"/>
                <a:sym typeface="Akkurat Std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9550" y="12056840"/>
              <a:ext cx="529432" cy="5294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721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89" r:id="rId2"/>
    <p:sldLayoutId id="2147483727" r:id="rId3"/>
    <p:sldLayoutId id="2147483788" r:id="rId4"/>
    <p:sldLayoutId id="2147483739" r:id="rId5"/>
    <p:sldLayoutId id="2147483790" r:id="rId6"/>
    <p:sldLayoutId id="2147483729" r:id="rId7"/>
    <p:sldLayoutId id="2147483728" r:id="rId8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marL="21675" marR="21675" indent="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bg1"/>
          </a:solidFill>
          <a:uFill>
            <a:solidFill>
              <a:srgbClr val="000000"/>
            </a:solidFill>
          </a:uFill>
          <a:latin typeface="Akkurat Std" panose="02000503000000000000" pitchFamily="2" charset="0"/>
          <a:ea typeface="Akkurat Std" panose="02000503000000000000" pitchFamily="2" charset="0"/>
          <a:cs typeface="Akkurat Std" panose="02000503000000000000" pitchFamily="2" charset="0"/>
          <a:sym typeface="Akkurat Std Mono"/>
        </a:defRPr>
      </a:lvl1pPr>
      <a:lvl2pPr marL="21675" marR="21675" indent="8572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2pPr>
      <a:lvl3pPr marL="21675" marR="21675" indent="17145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3pPr>
      <a:lvl4pPr marL="21675" marR="21675" indent="25717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4pPr>
      <a:lvl5pPr marL="21675" marR="21675" indent="34290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5pPr>
      <a:lvl6pPr marL="21675" marR="21675" indent="42862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6pPr>
      <a:lvl7pPr marL="21675" marR="21675" indent="51435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7pPr>
      <a:lvl8pPr marL="21675" marR="21675" indent="60007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8pPr>
      <a:lvl9pPr marL="21675" marR="21675" indent="68580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9pPr>
    </p:titleStyle>
    <p:bodyStyle>
      <a:lvl1pPr marL="235192" marR="21675" indent="-21995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1pPr>
      <a:lvl2pPr marL="391547" marR="21675" indent="-204857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2pPr>
      <a:lvl3pPr marL="557144" marR="21675" indent="-199004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3pPr>
      <a:lvl4pPr marL="76176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4pPr>
      <a:lvl5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5pPr>
      <a:lvl6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6pPr>
      <a:lvl7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7pPr>
      <a:lvl8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8pPr>
      <a:lvl9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9pPr>
    </p:bodyStyle>
    <p:otherStyle>
      <a:lvl1pPr marL="0" marR="0" indent="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1pPr>
      <a:lvl2pPr marL="0" marR="0" indent="8572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2pPr>
      <a:lvl3pPr marL="0" marR="0" indent="17145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3pPr>
      <a:lvl4pPr marL="0" marR="0" indent="25717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4pPr>
      <a:lvl5pPr marL="0" marR="0" indent="34290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5pPr>
      <a:lvl6pPr marL="0" marR="0" indent="42862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6pPr>
      <a:lvl7pPr marL="0" marR="0" indent="51435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7pPr>
      <a:lvl8pPr marL="0" marR="0" indent="60007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8pPr>
      <a:lvl9pPr marL="0" marR="0" indent="68580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g"/><Relationship Id="rId7" Type="http://schemas.openxmlformats.org/officeDocument/2006/relationships/image" Target="../media/image42.png"/><Relationship Id="rId12" Type="http://schemas.openxmlformats.org/officeDocument/2006/relationships/image" Target="../media/image47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February 9-13, 2026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TIIME 2026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An Extended </a:t>
            </a:r>
            <a:r>
              <a:rPr lang="en-GB" dirty="0"/>
              <a:t>Week for </a:t>
            </a:r>
            <a:r>
              <a:rPr lang="en-GB" dirty="0" smtClean="0"/>
              <a:t>Trust </a:t>
            </a:r>
            <a:r>
              <a:rPr lang="en-GB" dirty="0"/>
              <a:t>and Identity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229" y="186255"/>
            <a:ext cx="1542472" cy="78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9241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10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What we usually do …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4503421" y="-1"/>
            <a:ext cx="4640580" cy="4583147"/>
            <a:chOff x="4503421" y="-1"/>
            <a:chExt cx="4640580" cy="4583147"/>
          </a:xfrm>
        </p:grpSpPr>
        <p:pic>
          <p:nvPicPr>
            <p:cNvPr id="5" name="Grafik 36"/>
            <p:cNvPicPr/>
            <p:nvPr/>
          </p:nvPicPr>
          <p:blipFill>
            <a:blip r:embed="rId2"/>
            <a:srcRect l="-21" t="-21" r="-21" b="-21"/>
            <a:stretch>
              <a:fillRect/>
            </a:stretch>
          </p:blipFill>
          <p:spPr bwMode="auto">
            <a:xfrm>
              <a:off x="4503421" y="-1"/>
              <a:ext cx="4640580" cy="4583147"/>
            </a:xfrm>
            <a:prstGeom prst="rect">
              <a:avLst/>
            </a:prstGeom>
          </p:spPr>
        </p:pic>
        <p:pic>
          <p:nvPicPr>
            <p:cNvPr id="6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89254" y="261896"/>
              <a:ext cx="271367" cy="441960"/>
            </a:xfrm>
            <a:prstGeom prst="rect">
              <a:avLst/>
            </a:prstGeom>
          </p:spPr>
        </p:pic>
      </p:grpSp>
      <p:sp>
        <p:nvSpPr>
          <p:cNvPr id="7" name="Shape 243"/>
          <p:cNvSpPr/>
          <p:nvPr/>
        </p:nvSpPr>
        <p:spPr>
          <a:xfrm>
            <a:off x="1519477" y="1245528"/>
            <a:ext cx="6486526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/>
          <a:lstStyle>
            <a:lvl1pPr marR="40639" defTabSz="914400">
              <a:spcBef>
                <a:spcPts val="700"/>
              </a:spcBef>
              <a:defRPr sz="3000" b="1" i="1">
                <a:uFill>
                  <a:solidFill>
                    <a:srgbClr val="000000"/>
                  </a:solidFill>
                </a:uFill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endParaRPr sz="2250" dirty="0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09413" y="950941"/>
            <a:ext cx="2902299" cy="1018562"/>
            <a:chOff x="208921" y="920880"/>
            <a:chExt cx="4082563" cy="1432777"/>
          </a:xfrm>
        </p:grpSpPr>
        <p:grpSp>
          <p:nvGrpSpPr>
            <p:cNvPr id="9" name="Group 8"/>
            <p:cNvGrpSpPr/>
            <p:nvPr/>
          </p:nvGrpSpPr>
          <p:grpSpPr>
            <a:xfrm>
              <a:off x="208921" y="920880"/>
              <a:ext cx="2382840" cy="1432777"/>
              <a:chOff x="2042105" y="2800522"/>
              <a:chExt cx="2736595" cy="1645487"/>
            </a:xfrm>
          </p:grpSpPr>
          <p:pic>
            <p:nvPicPr>
              <p:cNvPr id="12" name="user88.lbl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t="20454" r="536"/>
              <a:stretch>
                <a:fillRect/>
              </a:stretch>
            </p:blipFill>
            <p:spPr>
              <a:xfrm>
                <a:off x="2105729" y="2800522"/>
                <a:ext cx="2672971" cy="162161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3" name="Shape 231"/>
              <p:cNvSpPr/>
              <p:nvPr/>
            </p:nvSpPr>
            <p:spPr>
              <a:xfrm>
                <a:off x="2042105" y="4048239"/>
                <a:ext cx="1929289" cy="39777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38100" tIns="38100" rIns="38100" bIns="38100" numCol="1" anchor="ctr">
                <a:spAutoFit/>
              </a:bodyPr>
              <a:lstStyle>
                <a:lvl1pPr algn="ctr" defTabSz="406400">
                  <a:defRPr sz="2000">
                    <a:solidFill>
                      <a:srgbClr val="F5EC00"/>
                    </a:solidFill>
                    <a:latin typeface="Candara"/>
                    <a:ea typeface="Candara"/>
                    <a:cs typeface="Candara"/>
                    <a:sym typeface="Candara"/>
                  </a:defRPr>
                </a:lvl1pPr>
              </a:lstStyle>
              <a:p>
                <a:r>
                  <a:rPr lang="en-GB" sz="1100" dirty="0" smtClean="0"/>
                  <a:t>Particle</a:t>
                </a:r>
                <a:r>
                  <a:rPr sz="1100" dirty="0" smtClean="0"/>
                  <a:t> </a:t>
                </a:r>
                <a:r>
                  <a:rPr sz="1100" dirty="0"/>
                  <a:t>physics</a:t>
                </a: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655835" y="920880"/>
              <a:ext cx="1635649" cy="13565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t">
              <a:spAutoFit/>
            </a:bodyPr>
            <a:lstStyle/>
            <a:p>
              <a:pPr marL="342900" marR="0" indent="-34290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en-GB" sz="1400" b="0" i="0" u="none" strike="noStrike" cap="none" spc="0" normalizeH="0" dirty="0" smtClean="0">
                  <a:ln>
                    <a:noFill/>
                  </a:ln>
                  <a:solidFill>
                    <a:srgbClr val="6F2575"/>
                  </a:solidFill>
                  <a:effectLst/>
                  <a:uFillTx/>
                  <a:sym typeface="Arial"/>
                </a:rPr>
                <a:t>Atlas</a:t>
              </a:r>
            </a:p>
            <a:p>
              <a:pPr marL="342900" marR="0" indent="-34290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en-GB" sz="1400" cap="none" dirty="0" smtClean="0">
                  <a:solidFill>
                    <a:srgbClr val="6F2575"/>
                  </a:solidFill>
                </a:rPr>
                <a:t>LHCb</a:t>
              </a:r>
            </a:p>
            <a:p>
              <a:pPr marL="342900" marR="0" indent="-34290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en-GB" sz="1400" b="0" i="0" u="none" strike="noStrike" cap="none" spc="0" normalizeH="0" dirty="0" smtClean="0">
                  <a:ln>
                    <a:noFill/>
                  </a:ln>
                  <a:solidFill>
                    <a:srgbClr val="6F2575"/>
                  </a:solidFill>
                  <a:effectLst/>
                  <a:uFillTx/>
                  <a:sym typeface="Arial"/>
                </a:rPr>
                <a:t>Alice</a:t>
              </a:r>
            </a:p>
            <a:p>
              <a:pPr marL="342900" marR="0" indent="-34290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en-GB" sz="1400" cap="none" dirty="0" err="1" smtClean="0">
                  <a:solidFill>
                    <a:srgbClr val="6F2575"/>
                  </a:solidFill>
                </a:rPr>
                <a:t>eEDM</a:t>
              </a:r>
              <a:endParaRPr kumimoji="0" lang="en-GB" sz="14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sym typeface="Arial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7056" y="963167"/>
              <a:ext cx="990798" cy="415673"/>
            </a:xfrm>
            <a:prstGeom prst="rect">
              <a:avLst/>
            </a:prstGeom>
            <a:effectLst>
              <a:glow rad="101600">
                <a:srgbClr val="DDDDDD">
                  <a:alpha val="60000"/>
                </a:srgbClr>
              </a:glow>
            </a:effectLst>
          </p:spPr>
        </p:pic>
      </p:grpSp>
      <p:grpSp>
        <p:nvGrpSpPr>
          <p:cNvPr id="14" name="Group 13"/>
          <p:cNvGrpSpPr/>
          <p:nvPr/>
        </p:nvGrpSpPr>
        <p:grpSpPr>
          <a:xfrm>
            <a:off x="211567" y="2192229"/>
            <a:ext cx="3760768" cy="1025922"/>
            <a:chOff x="243604" y="2934417"/>
            <a:chExt cx="5466338" cy="1491194"/>
          </a:xfrm>
        </p:grpSpPr>
        <p:grpSp>
          <p:nvGrpSpPr>
            <p:cNvPr id="15" name="Group 14"/>
            <p:cNvGrpSpPr/>
            <p:nvPr/>
          </p:nvGrpSpPr>
          <p:grpSpPr>
            <a:xfrm>
              <a:off x="243604" y="2973134"/>
              <a:ext cx="2826279" cy="1419504"/>
              <a:chOff x="4867116" y="2805154"/>
              <a:chExt cx="3245868" cy="1630244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4867116" y="2805154"/>
                <a:ext cx="3245868" cy="1630244"/>
                <a:chOff x="4867116" y="2805154"/>
                <a:chExt cx="3245868" cy="1630244"/>
              </a:xfrm>
            </p:grpSpPr>
            <p:pic>
              <p:nvPicPr>
                <p:cNvPr id="19" name="astro-web-titel_eng.png"/>
                <p:cNvPicPr>
                  <a:picLocks noChangeAspect="1"/>
                </p:cNvPicPr>
                <p:nvPr/>
              </p:nvPicPr>
              <p:blipFill>
                <a:blip r:embed="rId6">
                  <a:extLst/>
                </a:blip>
                <a:stretch>
                  <a:fillRect/>
                </a:stretch>
              </p:blipFill>
              <p:spPr>
                <a:xfrm>
                  <a:off x="4906195" y="2805154"/>
                  <a:ext cx="2821467" cy="1612269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20" name="Shape 232"/>
                <p:cNvSpPr/>
                <p:nvPr/>
              </p:nvSpPr>
              <p:spPr>
                <a:xfrm>
                  <a:off x="4867116" y="4037224"/>
                  <a:ext cx="3245868" cy="39817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none" lIns="38100" tIns="38100" rIns="38100" bIns="38100" numCol="1" anchor="ctr">
                  <a:spAutoFit/>
                </a:bodyPr>
                <a:lstStyle>
                  <a:lvl1pPr algn="ctr" defTabSz="406400">
                    <a:defRPr sz="2000">
                      <a:solidFill>
                        <a:srgbClr val="F5EC00"/>
                      </a:solidFill>
                      <a:latin typeface="Candara"/>
                      <a:ea typeface="Candara"/>
                      <a:cs typeface="Candara"/>
                      <a:sym typeface="Candara"/>
                    </a:defRPr>
                  </a:lvl1pPr>
                </a:lstStyle>
                <a:p>
                  <a:r>
                    <a:rPr sz="1050" dirty="0" err="1"/>
                    <a:t>Astroparticle</a:t>
                  </a:r>
                  <a:r>
                    <a:rPr sz="1050" dirty="0"/>
                    <a:t> physics              </a:t>
                  </a:r>
                </a:p>
              </p:txBody>
            </p:sp>
          </p:grpSp>
          <p:pic>
            <p:nvPicPr>
              <p:cNvPr id="18" name="Picture 7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92235" y="2805154"/>
                <a:ext cx="1126716" cy="544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6" name="TextBox 15"/>
            <p:cNvSpPr txBox="1"/>
            <p:nvPr/>
          </p:nvSpPr>
          <p:spPr>
            <a:xfrm>
              <a:off x="2802847" y="2934417"/>
              <a:ext cx="2907095" cy="14911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t">
              <a:spAutoFit/>
            </a:bodyPr>
            <a:lstStyle/>
            <a:p>
              <a:pPr marL="342900" marR="0" indent="-34290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en-GB" sz="1200" b="0" i="0" u="none" strike="noStrike" cap="none" spc="0" normalizeH="0" dirty="0" smtClean="0">
                  <a:ln>
                    <a:noFill/>
                  </a:ln>
                  <a:solidFill>
                    <a:srgbClr val="6F2575"/>
                  </a:solidFill>
                  <a:effectLst/>
                  <a:uFillTx/>
                  <a:sym typeface="Arial"/>
                </a:rPr>
                <a:t>Neutrinos</a:t>
              </a:r>
            </a:p>
            <a:p>
              <a:pPr marL="342900" marR="0" indent="-34290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en-GB" sz="1200" cap="none" dirty="0" smtClean="0">
                  <a:solidFill>
                    <a:srgbClr val="6F2575"/>
                  </a:solidFill>
                </a:rPr>
                <a:t>Gravitational </a:t>
              </a:r>
              <a:br>
                <a:rPr lang="en-GB" sz="1200" cap="none" dirty="0" smtClean="0">
                  <a:solidFill>
                    <a:srgbClr val="6F2575"/>
                  </a:solidFill>
                </a:rPr>
              </a:br>
              <a:r>
                <a:rPr lang="en-GB" sz="1200" cap="none" dirty="0" smtClean="0">
                  <a:solidFill>
                    <a:srgbClr val="6F2575"/>
                  </a:solidFill>
                </a:rPr>
                <a:t> waves</a:t>
              </a:r>
            </a:p>
            <a:p>
              <a:pPr marL="342900" marR="0" indent="-34290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en-GB" sz="1200" b="0" i="0" u="none" strike="noStrike" cap="none" spc="0" normalizeH="0" dirty="0" smtClean="0">
                  <a:ln>
                    <a:noFill/>
                  </a:ln>
                  <a:solidFill>
                    <a:srgbClr val="6F2575"/>
                  </a:solidFill>
                  <a:effectLst/>
                  <a:uFillTx/>
                  <a:sym typeface="Arial"/>
                </a:rPr>
                <a:t>Cosmic Rays</a:t>
              </a:r>
            </a:p>
            <a:p>
              <a:pPr marL="342900" marR="0" indent="-34290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en-GB" sz="1200" cap="none" dirty="0" smtClean="0">
                  <a:solidFill>
                    <a:srgbClr val="6F2575"/>
                  </a:solidFill>
                </a:rPr>
                <a:t>Dark Matter</a:t>
              </a:r>
              <a:endParaRPr kumimoji="0" lang="en-GB" sz="12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sym typeface="Arial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22070" y="3434061"/>
            <a:ext cx="1238077" cy="1173922"/>
            <a:chOff x="4278943" y="920880"/>
            <a:chExt cx="1907824" cy="1808963"/>
          </a:xfrm>
        </p:grpSpPr>
        <p:grpSp>
          <p:nvGrpSpPr>
            <p:cNvPr id="22" name="Group 21"/>
            <p:cNvGrpSpPr/>
            <p:nvPr/>
          </p:nvGrpSpPr>
          <p:grpSpPr>
            <a:xfrm>
              <a:off x="4446857" y="920880"/>
              <a:ext cx="1586725" cy="1564541"/>
              <a:chOff x="237825" y="2800522"/>
              <a:chExt cx="1805307" cy="1780067"/>
            </a:xfrm>
          </p:grpSpPr>
          <p:sp>
            <p:nvSpPr>
              <p:cNvPr id="24" name="Shape 228"/>
              <p:cNvSpPr/>
              <p:nvPr/>
            </p:nvSpPr>
            <p:spPr>
              <a:xfrm>
                <a:off x="237825" y="2800522"/>
                <a:ext cx="1805307" cy="1621534"/>
              </a:xfrm>
              <a:prstGeom prst="rect">
                <a:avLst/>
              </a:prstGeom>
              <a:solidFill>
                <a:srgbClr val="669C35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 defTabSz="304800">
                  <a:defRPr sz="28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05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grpSp>
            <p:nvGrpSpPr>
              <p:cNvPr id="25" name="Group 235"/>
              <p:cNvGrpSpPr/>
              <p:nvPr/>
            </p:nvGrpSpPr>
            <p:grpSpPr>
              <a:xfrm>
                <a:off x="418817" y="3193436"/>
                <a:ext cx="757490" cy="537855"/>
                <a:chOff x="24490" y="76564"/>
                <a:chExt cx="889909" cy="631879"/>
              </a:xfrm>
            </p:grpSpPr>
            <p:pic>
              <p:nvPicPr>
                <p:cNvPr id="31" name="DoublyResonant.pdf"/>
                <p:cNvPicPr>
                  <a:picLocks noChangeAspect="1"/>
                </p:cNvPicPr>
                <p:nvPr/>
              </p:nvPicPr>
              <p:blipFill>
                <a:blip r:embed="rId8">
                  <a:extLst/>
                </a:blip>
                <a:srcRect r="71734"/>
                <a:stretch>
                  <a:fillRect/>
                </a:stretch>
              </p:blipFill>
              <p:spPr>
                <a:xfrm>
                  <a:off x="24490" y="76564"/>
                  <a:ext cx="889910" cy="59354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32" name="Shape 234"/>
                <p:cNvSpPr/>
                <p:nvPr/>
              </p:nvSpPr>
              <p:spPr>
                <a:xfrm flipH="1">
                  <a:off x="492433" y="361764"/>
                  <a:ext cx="1" cy="346681"/>
                </a:xfrm>
                <a:prstGeom prst="line">
                  <a:avLst/>
                </a:prstGeom>
                <a:noFill/>
                <a:ln w="25400" cap="flat">
                  <a:solidFill>
                    <a:srgbClr val="FF40FF"/>
                  </a:solidFill>
                  <a:custDash>
                    <a:ds d="300000" sp="300000"/>
                  </a:custDash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34290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 sz="200"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</a:endParaRPr>
                </a:p>
              </p:txBody>
            </p:sp>
          </p:grpSp>
          <p:sp>
            <p:nvSpPr>
              <p:cNvPr id="26" name="Shape 236"/>
              <p:cNvSpPr/>
              <p:nvPr/>
            </p:nvSpPr>
            <p:spPr>
              <a:xfrm>
                <a:off x="238126" y="3913657"/>
                <a:ext cx="1783082" cy="6669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8100" tIns="38100" rIns="38100" bIns="38100" numCol="1" anchor="ctr">
                <a:spAutoFit/>
              </a:bodyPr>
              <a:lstStyle>
                <a:lvl1pPr algn="ctr" defTabSz="406400">
                  <a:defRPr sz="2000">
                    <a:solidFill>
                      <a:srgbClr val="F5EC00"/>
                    </a:solidFill>
                    <a:latin typeface="Candara"/>
                    <a:ea typeface="Candara"/>
                    <a:cs typeface="Candara"/>
                    <a:sym typeface="Candara"/>
                  </a:defRPr>
                </a:lvl1pPr>
              </a:lstStyle>
              <a:p>
                <a:r>
                  <a:rPr sz="800" dirty="0"/>
                  <a:t>Phenomenology</a:t>
                </a:r>
              </a:p>
            </p:txBody>
          </p:sp>
          <p:pic>
            <p:nvPicPr>
              <p:cNvPr id="27" name="droppedImage.pdf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rcRect r="19532" b="429"/>
              <a:stretch>
                <a:fillRect/>
              </a:stretch>
            </p:blipFill>
            <p:spPr>
              <a:xfrm>
                <a:off x="350481" y="3832043"/>
                <a:ext cx="1557741" cy="2583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grpSp>
            <p:nvGrpSpPr>
              <p:cNvPr id="28" name="Group 240"/>
              <p:cNvGrpSpPr/>
              <p:nvPr/>
            </p:nvGrpSpPr>
            <p:grpSpPr>
              <a:xfrm>
                <a:off x="1143101" y="3193436"/>
                <a:ext cx="757490" cy="537855"/>
                <a:chOff x="24490" y="76564"/>
                <a:chExt cx="889909" cy="631879"/>
              </a:xfrm>
            </p:grpSpPr>
            <p:pic>
              <p:nvPicPr>
                <p:cNvPr id="29" name="DoublyResonant.pdf"/>
                <p:cNvPicPr>
                  <a:picLocks noChangeAspect="1"/>
                </p:cNvPicPr>
                <p:nvPr/>
              </p:nvPicPr>
              <p:blipFill>
                <a:blip r:embed="rId8">
                  <a:extLst/>
                </a:blip>
                <a:srcRect r="71734"/>
                <a:stretch>
                  <a:fillRect/>
                </a:stretch>
              </p:blipFill>
              <p:spPr>
                <a:xfrm>
                  <a:off x="24490" y="76564"/>
                  <a:ext cx="889910" cy="59354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30" name="Shape 239"/>
                <p:cNvSpPr/>
                <p:nvPr/>
              </p:nvSpPr>
              <p:spPr>
                <a:xfrm flipH="1">
                  <a:off x="498783" y="361764"/>
                  <a:ext cx="1" cy="346681"/>
                </a:xfrm>
                <a:prstGeom prst="line">
                  <a:avLst/>
                </a:prstGeom>
                <a:noFill/>
                <a:ln w="25400" cap="flat">
                  <a:solidFill>
                    <a:srgbClr val="FF40FF"/>
                  </a:solidFill>
                  <a:custDash>
                    <a:ds d="300000" sp="300000"/>
                  </a:custDash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34290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 sz="200"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</a:endParaRPr>
                </a:p>
              </p:txBody>
            </p:sp>
          </p:grpSp>
        </p:grpSp>
        <p:sp>
          <p:nvSpPr>
            <p:cNvPr id="23" name="TextBox 22"/>
            <p:cNvSpPr txBox="1"/>
            <p:nvPr/>
          </p:nvSpPr>
          <p:spPr>
            <a:xfrm>
              <a:off x="4278943" y="2334618"/>
              <a:ext cx="1907824" cy="3952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t">
              <a:spAutoFit/>
            </a:bodyPr>
            <a:lstStyle/>
            <a:p>
              <a:pPr marR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</a:pPr>
              <a:r>
                <a:rPr kumimoji="0" lang="en-GB" sz="1000" b="0" i="0" u="none" strike="noStrike" cap="none" spc="0" normalizeH="0" dirty="0" smtClean="0">
                  <a:ln>
                    <a:noFill/>
                  </a:ln>
                  <a:solidFill>
                    <a:srgbClr val="6F2575"/>
                  </a:solidFill>
                  <a:effectLst/>
                  <a:uFillTx/>
                  <a:sym typeface="Arial"/>
                </a:rPr>
                <a:t>Theoretical  Physics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948927" y="3434061"/>
            <a:ext cx="5550618" cy="1488197"/>
            <a:chOff x="4473872" y="1848017"/>
            <a:chExt cx="5550618" cy="1488197"/>
          </a:xfrm>
        </p:grpSpPr>
        <p:grpSp>
          <p:nvGrpSpPr>
            <p:cNvPr id="34" name="Group 33"/>
            <p:cNvGrpSpPr/>
            <p:nvPr/>
          </p:nvGrpSpPr>
          <p:grpSpPr>
            <a:xfrm>
              <a:off x="4473872" y="1848017"/>
              <a:ext cx="1581742" cy="1475725"/>
              <a:chOff x="6850147" y="701602"/>
              <a:chExt cx="1799638" cy="1679015"/>
            </a:xfrm>
          </p:grpSpPr>
          <p:sp>
            <p:nvSpPr>
              <p:cNvPr id="36" name="Shape 228"/>
              <p:cNvSpPr/>
              <p:nvPr/>
            </p:nvSpPr>
            <p:spPr>
              <a:xfrm>
                <a:off x="6850147" y="701602"/>
                <a:ext cx="1799638" cy="1679015"/>
              </a:xfrm>
              <a:prstGeom prst="rect">
                <a:avLst/>
              </a:prstGeom>
              <a:solidFill>
                <a:schemeClr val="bg1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 defTabSz="304800">
                  <a:defRPr sz="28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37" name="Shape 236"/>
              <p:cNvSpPr/>
              <p:nvPr/>
            </p:nvSpPr>
            <p:spPr>
              <a:xfrm>
                <a:off x="6866701" y="1970623"/>
                <a:ext cx="1783082" cy="3357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8100" tIns="38100" rIns="38100" bIns="38100" numCol="1" anchor="ctr">
                <a:spAutoFit/>
              </a:bodyPr>
              <a:lstStyle>
                <a:lvl1pPr algn="ctr" defTabSz="406400">
                  <a:defRPr sz="2000">
                    <a:solidFill>
                      <a:srgbClr val="F5EC00"/>
                    </a:solidFill>
                    <a:latin typeface="Candara"/>
                    <a:ea typeface="Candara"/>
                    <a:cs typeface="Candara"/>
                    <a:sym typeface="Candara"/>
                  </a:defRPr>
                </a:lvl1pPr>
              </a:lstStyle>
              <a:p>
                <a:r>
                  <a:rPr lang="en-US" sz="1400" dirty="0" smtClean="0"/>
                  <a:t>Technology R&amp;D</a:t>
                </a:r>
                <a:endParaRPr sz="1400" dirty="0"/>
              </a:p>
            </p:txBody>
          </p:sp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914563" y="788399"/>
                <a:ext cx="594268" cy="914258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72395" y="1087080"/>
                <a:ext cx="1557740" cy="875281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28054" y="783256"/>
                <a:ext cx="654006" cy="872007"/>
              </a:xfrm>
              <a:prstGeom prst="rect">
                <a:avLst/>
              </a:prstGeom>
            </p:spPr>
          </p:pic>
        </p:grpSp>
        <p:sp>
          <p:nvSpPr>
            <p:cNvPr id="35" name="TextBox 34"/>
            <p:cNvSpPr txBox="1"/>
            <p:nvPr/>
          </p:nvSpPr>
          <p:spPr>
            <a:xfrm>
              <a:off x="6090993" y="1848627"/>
              <a:ext cx="3933497" cy="1487587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6F2575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t">
              <a:spAutoFit/>
            </a:bodyPr>
            <a:lstStyle/>
            <a:p>
              <a:pPr marL="342900" marR="0" indent="-34290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en-GB" sz="1800" cap="none" dirty="0" smtClean="0">
                  <a:solidFill>
                    <a:srgbClr val="6F2575"/>
                  </a:solidFill>
                </a:rPr>
                <a:t>Physics Data Processing</a:t>
              </a:r>
              <a:br>
                <a:rPr lang="en-GB" sz="1800" cap="none" dirty="0" smtClean="0">
                  <a:solidFill>
                    <a:srgbClr val="6F2575"/>
                  </a:solidFill>
                </a:rPr>
              </a:br>
              <a:r>
                <a:rPr lang="en-GB" sz="1800" cap="none" dirty="0" smtClean="0">
                  <a:solidFill>
                    <a:srgbClr val="6F2575"/>
                  </a:solidFill>
                </a:rPr>
                <a:t>- better algorithms, faster physics</a:t>
              </a:r>
              <a:br>
                <a:rPr lang="en-GB" sz="1800" cap="none" dirty="0" smtClean="0">
                  <a:solidFill>
                    <a:srgbClr val="6F2575"/>
                  </a:solidFill>
                </a:rPr>
              </a:br>
              <a:r>
                <a:rPr lang="en-GB" sz="1800" cap="none" dirty="0" smtClean="0">
                  <a:solidFill>
                    <a:srgbClr val="6F2575"/>
                  </a:solidFill>
                </a:rPr>
                <a:t>- infrastructure for collaboration</a:t>
              </a:r>
              <a:br>
                <a:rPr lang="en-GB" sz="1800" cap="none" dirty="0" smtClean="0">
                  <a:solidFill>
                    <a:srgbClr val="6F2575"/>
                  </a:solidFill>
                </a:rPr>
              </a:br>
              <a:r>
                <a:rPr lang="en-GB" sz="1800" cap="none" dirty="0" smtClean="0">
                  <a:solidFill>
                    <a:srgbClr val="6F2575"/>
                  </a:solidFill>
                </a:rPr>
                <a:t>- networks and system innovation</a:t>
              </a:r>
            </a:p>
            <a:p>
              <a:pPr marL="342900" indent="-342900" defTabSz="825500">
                <a:buFont typeface="Arial" panose="020B0604020202020204" pitchFamily="34" charset="0"/>
                <a:buChar char="•"/>
              </a:pPr>
              <a:r>
                <a:rPr lang="en-GB" sz="1800" cap="none" dirty="0">
                  <a:solidFill>
                    <a:srgbClr val="6F2575"/>
                  </a:solidFill>
                </a:rPr>
                <a:t>Detector </a:t>
              </a:r>
              <a:r>
                <a:rPr lang="en-GB" sz="1800" cap="none" dirty="0" smtClean="0">
                  <a:solidFill>
                    <a:srgbClr val="6F2575"/>
                  </a:solidFill>
                </a:rPr>
                <a:t>R&amp;D</a:t>
              </a:r>
              <a:endParaRPr lang="en-GB" sz="1800" cap="none" dirty="0">
                <a:solidFill>
                  <a:srgbClr val="6F257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214931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8" b="12640"/>
          <a:stretch/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b="1" dirty="0" smtClean="0"/>
              <a:t>Hosting TIIME 2026 in Amsterdam: February 11-12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7485" y="2238054"/>
            <a:ext cx="5129609" cy="841256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6F257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sym typeface="Arial"/>
              </a:rPr>
              <a:t>Wednesday &amp; Thursday 11-12 February 2026: TIIME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sym typeface="Arial"/>
              </a:rPr>
              <a:t>Tuesday 10: AARC TREE symposium</a:t>
            </a:r>
          </a:p>
          <a:p>
            <a:pPr defTabSz="825500"/>
            <a:r>
              <a:rPr lang="en-GB" sz="1600" cap="none" dirty="0">
                <a:solidFill>
                  <a:srgbClr val="6F2575"/>
                </a:solidFill>
              </a:rPr>
              <a:t>Monday 9 &amp; Friday 13: held for smaller side </a:t>
            </a:r>
            <a:r>
              <a:rPr lang="en-GB" sz="1600" cap="none" dirty="0" smtClean="0">
                <a:solidFill>
                  <a:srgbClr val="6F2575"/>
                </a:solidFill>
              </a:rPr>
              <a:t>meetings</a:t>
            </a:r>
            <a:endParaRPr lang="en-GB" sz="1600" cap="none" dirty="0">
              <a:solidFill>
                <a:srgbClr val="6F2575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47484" y="3207774"/>
            <a:ext cx="5781368" cy="1196521"/>
            <a:chOff x="2492477" y="411053"/>
            <a:chExt cx="5129609" cy="1196521"/>
          </a:xfrm>
        </p:grpSpPr>
        <p:sp>
          <p:nvSpPr>
            <p:cNvPr id="7" name="TextBox 6"/>
            <p:cNvSpPr txBox="1"/>
            <p:nvPr/>
          </p:nvSpPr>
          <p:spPr>
            <a:xfrm>
              <a:off x="2492477" y="411053"/>
              <a:ext cx="5129609" cy="1196521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6F2575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b">
              <a:noAutofit/>
            </a:bodyPr>
            <a:lstStyle/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spc="0" normalizeH="0" dirty="0" smtClean="0">
                  <a:ln>
                    <a:noFill/>
                  </a:ln>
                  <a:solidFill>
                    <a:srgbClr val="6F2575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rPr>
                <a:t>joint SURF and Nikhef initiative </a:t>
              </a:r>
              <a:r>
                <a:rPr lang="en-GB" sz="1600" b="1" cap="none" dirty="0" smtClean="0">
                  <a:solidFill>
                    <a:srgbClr val="6F2575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tiime2026-loc@nikhef.nl</a:t>
              </a:r>
            </a:p>
            <a:p>
              <a:pPr defTabSz="825500"/>
              <a:r>
                <a:rPr lang="en-GB" sz="1600" cap="none" dirty="0" smtClean="0">
                  <a:solidFill>
                    <a:srgbClr val="6F2575"/>
                  </a:solidFill>
                </a:rPr>
                <a:t>with support from those you know and love: DAASI, GEANT, ..</a:t>
              </a:r>
              <a:endParaRPr kumimoji="0" lang="en-GB" sz="1600" b="1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Arial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469" y="481778"/>
              <a:ext cx="1068636" cy="54533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963" y="536414"/>
              <a:ext cx="1120877" cy="4360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179566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</p:spPr>
        <p:txBody>
          <a:bodyPr/>
          <a:lstStyle/>
          <a:p>
            <a:r>
              <a:rPr lang="en-GB" dirty="0" smtClean="0"/>
              <a:t>Nikhef: Dutch National Institute for Sub-atomic Physics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762320"/>
            <a:ext cx="8667750" cy="364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90540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4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A hub for computing, networking, physics, and lots of trust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820379"/>
            <a:ext cx="4532978" cy="33997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973" y="704389"/>
            <a:ext cx="3597931" cy="2768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709" y="2088749"/>
            <a:ext cx="2922858" cy="2391429"/>
          </a:xfrm>
          <a:prstGeom prst="rect">
            <a:avLst/>
          </a:prstGeom>
          <a:ln>
            <a:solidFill>
              <a:srgbClr val="6F2575"/>
            </a:solidFill>
          </a:ln>
        </p:spPr>
      </p:pic>
    </p:spTree>
    <p:extLst>
      <p:ext uri="{BB962C8B-B14F-4D97-AF65-F5344CB8AC3E}">
        <p14:creationId xmlns:p14="http://schemas.microsoft.com/office/powerpoint/2010/main" val="265839633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5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</p:spPr>
        <p:txBody>
          <a:bodyPr/>
          <a:lstStyle/>
          <a:p>
            <a:r>
              <a:rPr lang="en-GB" dirty="0" smtClean="0"/>
              <a:t>and … lots of space: 6 parallel rooms + lecture theatre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477" y="685225"/>
            <a:ext cx="5830398" cy="32581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55" y="2237793"/>
            <a:ext cx="4033684" cy="2268947"/>
          </a:xfrm>
          <a:prstGeom prst="rect">
            <a:avLst/>
          </a:prstGeom>
          <a:ln>
            <a:solidFill>
              <a:srgbClr val="6F2575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9" y="685225"/>
            <a:ext cx="2619375" cy="1743075"/>
          </a:xfrm>
          <a:prstGeom prst="rect">
            <a:avLst/>
          </a:prstGeom>
          <a:ln>
            <a:solidFill>
              <a:srgbClr val="6F2575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306528" y="3951042"/>
            <a:ext cx="459934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for side meetings and AARC Symposium: </a:t>
            </a:r>
            <a:br>
              <a:rPr kumimoji="0" lang="en-GB" sz="16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</a:br>
            <a:r>
              <a:rPr kumimoji="0" lang="en-GB" sz="16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70p plenary room and 3 side rooms 20-30p</a:t>
            </a:r>
          </a:p>
        </p:txBody>
      </p:sp>
    </p:spTree>
    <p:extLst>
      <p:ext uri="{BB962C8B-B14F-4D97-AF65-F5344CB8AC3E}">
        <p14:creationId xmlns:p14="http://schemas.microsoft.com/office/powerpoint/2010/main" val="380736763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6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Nikhef and WCW: plenty of room for lively discussions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894348"/>
            <a:ext cx="2413819" cy="18103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496" y="1623200"/>
            <a:ext cx="4266977" cy="28418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690" y="803466"/>
            <a:ext cx="2702064" cy="26513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89" y="2673885"/>
            <a:ext cx="1326707" cy="68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6459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7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800219"/>
          </a:xfrm>
        </p:spPr>
        <p:txBody>
          <a:bodyPr/>
          <a:lstStyle/>
          <a:p>
            <a:r>
              <a:rPr lang="en-GB" dirty="0" smtClean="0"/>
              <a:t>Easy to get to</a:t>
            </a:r>
            <a:br>
              <a:rPr lang="en-GB" dirty="0" smtClean="0"/>
            </a:br>
            <a:r>
              <a:rPr lang="en-GB" i="1" dirty="0" smtClean="0"/>
              <a:t>with direct trains from Amsterdam Airport, Paris, London</a:t>
            </a:r>
            <a:endParaRPr lang="en-GB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80" y="1038344"/>
            <a:ext cx="7189839" cy="346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27514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8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</p:spPr>
        <p:txBody>
          <a:bodyPr/>
          <a:lstStyle/>
          <a:p>
            <a:r>
              <a:rPr lang="en-GB" dirty="0" smtClean="0"/>
              <a:t>And Amsterdam has accommodation in all shapes &amp; sizes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098" y="1654891"/>
            <a:ext cx="4194994" cy="2796663"/>
          </a:xfrm>
          <a:prstGeom prst="rect">
            <a:avLst/>
          </a:prstGeom>
        </p:spPr>
      </p:pic>
      <p:pic>
        <p:nvPicPr>
          <p:cNvPr id="5" name="Picture 4" descr="C:\Users\davidg\Desktop\Trans\krasnapolsk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936" y="873809"/>
            <a:ext cx="3311412" cy="252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davidg\Desktop\Trans\Casa-400-Amsterdam-photos-Hotel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50" y="2602025"/>
            <a:ext cx="224155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8125" y="3654442"/>
            <a:ext cx="167834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1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More than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 3000 *** rooms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cap="none" dirty="0" smtClean="0">
                <a:solidFill>
                  <a:srgbClr val="6F2575"/>
                </a:solidFill>
              </a:rPr>
              <a:t>10000 **** rooms</a:t>
            </a:r>
            <a:endParaRPr kumimoji="0" lang="en-GB" sz="1600" b="0" i="0" u="none" strike="noStrike" cap="none" spc="0" normalizeH="0" dirty="0" smtClean="0">
              <a:ln>
                <a:noFill/>
              </a:ln>
              <a:solidFill>
                <a:srgbClr val="6F2575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281698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550274" y="3048268"/>
            <a:ext cx="3347884" cy="1243064"/>
            <a:chOff x="5631390" y="223952"/>
            <a:chExt cx="3347884" cy="1243064"/>
          </a:xfrm>
        </p:grpSpPr>
        <p:sp>
          <p:nvSpPr>
            <p:cNvPr id="10" name="TextBox 9"/>
            <p:cNvSpPr txBox="1"/>
            <p:nvPr/>
          </p:nvSpPr>
          <p:spPr>
            <a:xfrm>
              <a:off x="5631390" y="223952"/>
              <a:ext cx="3347884" cy="1243064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6F2575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b">
              <a:noAutofit/>
            </a:bodyPr>
            <a:lstStyle/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spc="0" normalizeH="0" dirty="0" smtClean="0">
                  <a:ln>
                    <a:noFill/>
                  </a:ln>
                  <a:solidFill>
                    <a:srgbClr val="6F2575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rPr>
                <a:t>A joint SURF and Nikhef initiative</a:t>
              </a:r>
              <a:br>
                <a:rPr kumimoji="0" lang="en-GB" sz="1600" b="0" i="0" u="none" strike="noStrike" cap="none" spc="0" normalizeH="0" dirty="0" smtClean="0">
                  <a:ln>
                    <a:noFill/>
                  </a:ln>
                  <a:solidFill>
                    <a:srgbClr val="6F2575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rPr>
              </a:br>
              <a:r>
                <a:rPr kumimoji="0" lang="en-GB" sz="1600" b="0" i="0" u="none" strike="noStrike" cap="none" spc="0" normalizeH="0" dirty="0" smtClean="0">
                  <a:ln>
                    <a:noFill/>
                  </a:ln>
                  <a:solidFill>
                    <a:srgbClr val="6F2575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rPr>
                <a:t>Q? </a:t>
              </a:r>
              <a:r>
                <a:rPr lang="en-GB" sz="1600" b="1" cap="none" dirty="0" smtClean="0">
                  <a:solidFill>
                    <a:srgbClr val="6F2575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tiime2026-loc@nikhef.nl</a:t>
              </a:r>
              <a:endParaRPr kumimoji="0" lang="en-GB" sz="1600" b="1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Arial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4381" y="328420"/>
              <a:ext cx="1068636" cy="54533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9751" y="399683"/>
              <a:ext cx="1120877" cy="436064"/>
            </a:xfrm>
            <a:prstGeom prst="rect">
              <a:avLst/>
            </a:prstGeom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22258" y="191528"/>
            <a:ext cx="7029450" cy="1541163"/>
          </a:xfrm>
        </p:spPr>
        <p:txBody>
          <a:bodyPr/>
          <a:lstStyle/>
          <a:p>
            <a:r>
              <a:rPr lang="en-GB" dirty="0" smtClean="0"/>
              <a:t>See you in 2026 at Nikhef</a:t>
            </a:r>
            <a:br>
              <a:rPr lang="en-GB" dirty="0" smtClean="0"/>
            </a:br>
            <a:r>
              <a:rPr lang="en-GB" sz="2400" dirty="0" smtClean="0"/>
              <a:t>Tuesday 10 Feb 	AARC Symposium</a:t>
            </a:r>
            <a:br>
              <a:rPr lang="en-GB" sz="2400" dirty="0" smtClean="0"/>
            </a:br>
            <a:r>
              <a:rPr lang="en-GB" sz="2400" dirty="0" smtClean="0"/>
              <a:t>Wed 11 + Thu 12 Feb 	</a:t>
            </a:r>
            <a:r>
              <a:rPr lang="en-GB" sz="2400" dirty="0" smtClean="0"/>
              <a:t>    </a:t>
            </a:r>
            <a:r>
              <a:rPr lang="en-GB" sz="2400" i="1" dirty="0" smtClean="0"/>
              <a:t>      </a:t>
            </a:r>
            <a:r>
              <a:rPr lang="en-GB" sz="2400" dirty="0" smtClean="0"/>
              <a:t>TIIME </a:t>
            </a:r>
            <a:r>
              <a:rPr lang="en-GB" sz="2400" dirty="0"/>
              <a:t>2026</a:t>
            </a:r>
            <a:br>
              <a:rPr lang="en-GB" sz="2400" dirty="0"/>
            </a:br>
            <a:r>
              <a:rPr lang="en-GB" sz="2400" b="1" dirty="0"/>
              <a:t>https://go.nikhef.nl/tiime2026</a:t>
            </a:r>
            <a:endParaRPr lang="en-GB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5763"/>
            <a:ext cx="964548" cy="96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17010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Nikhef-DG22-NikOnly-main">
  <a:themeElements>
    <a:clrScheme name="NIKHEF">
      <a:dk1>
        <a:srgbClr val="000000"/>
      </a:dk1>
      <a:lt1>
        <a:srgbClr val="E6223C"/>
      </a:lt1>
      <a:dk2>
        <a:srgbClr val="000000"/>
      </a:dk2>
      <a:lt2>
        <a:srgbClr val="702677"/>
      </a:lt2>
      <a:accent1>
        <a:srgbClr val="E6223C"/>
      </a:accent1>
      <a:accent2>
        <a:srgbClr val="702677"/>
      </a:accent2>
      <a:accent3>
        <a:srgbClr val="00B3C3"/>
      </a:accent3>
      <a:accent4>
        <a:srgbClr val="E3D88B"/>
      </a:accent4>
      <a:accent5>
        <a:srgbClr val="059F77"/>
      </a:accent5>
      <a:accent6>
        <a:srgbClr val="E6223C"/>
      </a:accent6>
      <a:hlink>
        <a:srgbClr val="0000FF"/>
      </a:hlink>
      <a:folHlink>
        <a:srgbClr val="00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dirty="0" err="1" smtClean="0">
            <a:ln>
              <a:noFill/>
            </a:ln>
            <a:solidFill>
              <a:srgbClr val="6F2575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ikhef_presentatie-template-lc-2018-DGUM-MF.potx" id="{F3EA46B6-B1CC-423D-8D72-303E5087AE02}" vid="{A204BAA0-0B4C-4777-9C9A-A1B2C4053E35}"/>
    </a:ext>
  </a:extLst>
</a:theme>
</file>

<file path=ppt/theme/theme2.xml><?xml version="1.0" encoding="utf-8"?>
<a:theme xmlns:a="http://schemas.openxmlformats.org/drawingml/2006/main" name="Nikhef-DG22-NikUM-Closures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Custom 1">
      <a:majorFont>
        <a:latin typeface="Candara"/>
        <a:ea typeface="Candara"/>
        <a:cs typeface="Candara"/>
      </a:majorFont>
      <a:minorFont>
        <a:latin typeface="Akkurat Std"/>
        <a:ea typeface="Candara"/>
        <a:cs typeface="Candar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8D6FF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1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ikhef_presentatie-template-lc-2018-DGUM-MF.potx" id="{F3EA46B6-B1CC-423D-8D72-303E5087AE02}" vid="{787E897D-5A26-4200-840E-39D1B0C9D5E5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000" b="0" i="0" u="none" strike="noStrike" cap="all" spc="0" normalizeH="0" baseline="0">
            <a:ln>
              <a:noFill/>
            </a:ln>
            <a:solidFill>
              <a:srgbClr val="E6223D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Nikhef_presentatie-template-lc-2018-DGUM-MF</Template>
  <TotalTime>71</TotalTime>
  <Words>253</Words>
  <Application>Microsoft Office PowerPoint</Application>
  <PresentationFormat>On-screen Show (16:9)</PresentationFormat>
  <Paragraphs>44</Paragraphs>
  <Slides>10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Akkurat Std</vt:lpstr>
      <vt:lpstr>Akkurat Std Mono</vt:lpstr>
      <vt:lpstr>Arial</vt:lpstr>
      <vt:lpstr>Calibri</vt:lpstr>
      <vt:lpstr>Candara</vt:lpstr>
      <vt:lpstr>Courier New</vt:lpstr>
      <vt:lpstr>Gill Sans</vt:lpstr>
      <vt:lpstr>Helvetica</vt:lpstr>
      <vt:lpstr>Helvetica Neue</vt:lpstr>
      <vt:lpstr>Helvetica Neue Medium</vt:lpstr>
      <vt:lpstr>Minion Pro</vt:lpstr>
      <vt:lpstr>Nikhef-DG22-NikOnly-main</vt:lpstr>
      <vt:lpstr>Nikhef-DG22-NikUM-Closures</vt:lpstr>
      <vt:lpstr>TIIME 2026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See you in 2026 at Nikhef Tuesday 10 Feb  AARC Symposium Wed 11 + Thu 12 Feb            TIIME 2026 https://go.nikhef.nl/tiime2026</vt:lpstr>
      <vt:lpstr>PowerPoint Presentation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TIIME 2026</dc:title>
  <dc:creator>davidg</dc:creator>
  <cp:lastModifiedBy>davidg</cp:lastModifiedBy>
  <cp:revision>30</cp:revision>
  <dcterms:created xsi:type="dcterms:W3CDTF">2025-03-30T09:09:07Z</dcterms:created>
  <dcterms:modified xsi:type="dcterms:W3CDTF">2025-04-02T21:33:00Z</dcterms:modified>
</cp:coreProperties>
</file>