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sldIdLst>
    <p:sldId id="278" r:id="rId5"/>
    <p:sldId id="299" r:id="rId6"/>
    <p:sldId id="300" r:id="rId7"/>
    <p:sldId id="301" r:id="rId8"/>
    <p:sldId id="302" r:id="rId9"/>
    <p:sldId id="287" r:id="rId10"/>
    <p:sldId id="303" r:id="rId11"/>
    <p:sldId id="304" r:id="rId12"/>
    <p:sldId id="298" r:id="rId1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556"/>
    <a:srgbClr val="003F5D"/>
    <a:srgbClr val="1C4161"/>
    <a:srgbClr val="004361"/>
    <a:srgbClr val="003F5E"/>
    <a:srgbClr val="013F5E"/>
    <a:srgbClr val="FFFFFF"/>
    <a:srgbClr val="0043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68" autoAdjust="0"/>
    <p:restoredTop sz="94660"/>
  </p:normalViewPr>
  <p:slideViewPr>
    <p:cSldViewPr snapToGrid="0">
      <p:cViewPr varScale="1">
        <p:scale>
          <a:sx n="90" d="100"/>
          <a:sy n="90" d="100"/>
        </p:scale>
        <p:origin x="472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3094772"/>
            <a:ext cx="9186861" cy="3779897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930191" y="2448121"/>
            <a:ext cx="5096933" cy="375289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30191" y="4552754"/>
            <a:ext cx="5003270" cy="4363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4168" y="272717"/>
            <a:ext cx="9023685" cy="1195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2258" y="770731"/>
            <a:ext cx="1834330" cy="977860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930191" y="1830667"/>
            <a:ext cx="5012795" cy="503459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30191" y="1331495"/>
            <a:ext cx="5012795" cy="473242"/>
          </a:xfrm>
        </p:spPr>
        <p:txBody>
          <a:bodyPr>
            <a:no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930191" y="4921723"/>
            <a:ext cx="5003270" cy="4283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930191" y="2821101"/>
            <a:ext cx="5096933" cy="347215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dirty="0" smtClean="0"/>
              <a:t>Role in Project, GÉANT Project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930191" y="3166006"/>
            <a:ext cx="6613609" cy="347215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15094" y="3682167"/>
            <a:ext cx="914400" cy="19039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4"/>
            <a:ext cx="4629150" cy="41442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716834"/>
            <a:ext cx="3236119" cy="41521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489285" y="304799"/>
            <a:ext cx="5553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3F5D"/>
                </a:solidFill>
              </a:rPr>
              <a:t>Style</a:t>
            </a:r>
            <a:r>
              <a:rPr lang="en-GB" sz="24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2400" baseline="0" dirty="0" smtClean="0">
                <a:solidFill>
                  <a:srgbClr val="ED1556"/>
                </a:solidFill>
              </a:rPr>
              <a:t>A Guide to Using the New GÉANT Template</a:t>
            </a:r>
            <a:endParaRPr lang="en-GB" sz="2400" dirty="0">
              <a:solidFill>
                <a:srgbClr val="ED1556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85273" y="1331499"/>
            <a:ext cx="76122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3F5D"/>
                </a:solidFill>
              </a:rPr>
              <a:t>This template is for use both to</a:t>
            </a:r>
            <a:r>
              <a:rPr lang="en-GB" baseline="0" dirty="0" smtClean="0">
                <a:solidFill>
                  <a:srgbClr val="003F5D"/>
                </a:solidFill>
              </a:rPr>
              <a:t> present information on behalf of the GÉANT Project (GN4-1) and for the 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aseline="0" dirty="0" smtClean="0">
              <a:solidFill>
                <a:srgbClr val="003F5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baseline="0" dirty="0" smtClean="0">
                <a:solidFill>
                  <a:srgbClr val="ED1556"/>
                </a:solidFill>
              </a:rPr>
              <a:t>Subtitle colour is Crimson and should be used sparingly. </a:t>
            </a:r>
            <a:r>
              <a:rPr lang="en-GB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baseline="0" dirty="0" smtClean="0">
              <a:solidFill>
                <a:srgbClr val="ED15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aseline="0" dirty="0" smtClean="0">
              <a:solidFill>
                <a:srgbClr val="ED155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GÉANT logo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aseline="0" dirty="0" smtClean="0">
              <a:solidFill>
                <a:srgbClr val="003F5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There are two end slide versions: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One for Project (GN4-1) presentations which includes EU logo, copyright, and funding statement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aseline="0" dirty="0" smtClean="0">
                <a:solidFill>
                  <a:srgbClr val="003F5D"/>
                </a:solidFill>
              </a:rPr>
              <a:t>One for when presenting on behalf of the organisation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baseline="0" dirty="0" smtClean="0">
                <a:solidFill>
                  <a:srgbClr val="003F5D"/>
                </a:solidFill>
              </a:rPr>
              <a:t> 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baseline="0" dirty="0" smtClean="0">
                <a:solidFill>
                  <a:srgbClr val="003F5D"/>
                </a:solidFill>
              </a:rPr>
              <a:t>If in doubt contact your line manager for clarification on which version to use</a:t>
            </a:r>
            <a:endParaRPr lang="en-GB" dirty="0">
              <a:solidFill>
                <a:srgbClr val="003F5D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6448923" y="3046373"/>
            <a:ext cx="545432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 userDrawn="1"/>
        </p:nvSpPr>
        <p:spPr>
          <a:xfrm>
            <a:off x="5694943" y="3046373"/>
            <a:ext cx="545432" cy="529390"/>
          </a:xfrm>
          <a:prstGeom prst="ellipse">
            <a:avLst/>
          </a:prstGeom>
          <a:solidFill>
            <a:srgbClr val="ED1556"/>
          </a:solidFill>
          <a:ln>
            <a:solidFill>
              <a:srgbClr val="ED15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GN4 related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-8021"/>
            <a:ext cx="9144000" cy="68580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3" name="Rectangle 12"/>
          <p:cNvSpPr/>
          <p:nvPr userDrawn="1"/>
        </p:nvSpPr>
        <p:spPr>
          <a:xfrm>
            <a:off x="1941584" y="1024187"/>
            <a:ext cx="5602848" cy="3984690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0" y="2970258"/>
            <a:ext cx="9144000" cy="58922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GB" sz="2100" b="0" dirty="0">
                <a:solidFill>
                  <a:schemeClr val="bg1"/>
                </a:solidFill>
              </a:rPr>
              <a:t>Thank </a:t>
            </a:r>
            <a:r>
              <a:rPr lang="en-GB" sz="2100" b="0" dirty="0" smtClean="0">
                <a:solidFill>
                  <a:schemeClr val="bg1"/>
                </a:solidFill>
              </a:rPr>
              <a:t>you</a:t>
            </a:r>
            <a:endParaRPr lang="en-GB" sz="2100" b="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3002547" y="5294836"/>
            <a:ext cx="311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Networks </a:t>
            </a:r>
            <a:r>
              <a:rPr lang="en-GB" sz="1200" baseline="0" dirty="0" smtClean="0">
                <a:solidFill>
                  <a:schemeClr val="bg1"/>
                </a:solidFill>
              </a:rPr>
              <a:t>∙ Services ∙ People        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dirty="0" smtClean="0">
                <a:solidFill>
                  <a:schemeClr val="bg1"/>
                </a:solidFill>
              </a:rPr>
              <a:t>www.geant.org</a:t>
            </a:r>
          </a:p>
          <a:p>
            <a:pPr algn="ctr"/>
            <a:r>
              <a:rPr lang="en-GB" sz="1200" i="0" baseline="0" dirty="0" smtClean="0">
                <a:solidFill>
                  <a:schemeClr val="bg1"/>
                </a:solidFill>
              </a:rPr>
              <a:t> </a:t>
            </a:r>
            <a:endParaRPr lang="en-GB" sz="1200" i="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678947" y="6224432"/>
            <a:ext cx="778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GEANT Limited on behalf of the GN4 Phase 1 project (GN4-1).</a:t>
            </a:r>
          </a:p>
          <a:p>
            <a:pPr algn="l"/>
            <a:r>
              <a:rPr lang="en-GB" sz="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research leading to these results has received funding from the European Union’s Horizon 2020 research and innovation programme under Grant Agreement No. 691567 (GN4-1).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4773547"/>
            <a:ext cx="1219200" cy="529760"/>
          </a:xfrm>
          <a:prstGeom prst="rect">
            <a:avLst/>
          </a:prstGeom>
        </p:spPr>
      </p:pic>
      <p:sp>
        <p:nvSpPr>
          <p:cNvPr id="15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2070100" y="3559174"/>
            <a:ext cx="5003800" cy="428625"/>
          </a:xfrm>
        </p:spPr>
        <p:txBody>
          <a:bodyPr>
            <a:noAutofit/>
          </a:bodyPr>
          <a:lstStyle>
            <a:lvl1pPr marL="0" indent="0" algn="ctr">
              <a:buNone/>
              <a:defRPr sz="2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Optional “Any Questions?” Text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74018" y="4222361"/>
            <a:ext cx="3795964" cy="263127"/>
          </a:xfrm>
        </p:spPr>
        <p:txBody>
          <a:bodyPr>
            <a:normAutofit/>
          </a:bodyPr>
          <a:lstStyle>
            <a:lvl1pPr marL="0" indent="0" algn="ctr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Presenter email</a:t>
            </a:r>
            <a:endParaRPr lang="en-GB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41313" y="241300"/>
            <a:ext cx="8510812" cy="3342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This end slide to be used for all GN4-1 Presentations</a:t>
            </a:r>
            <a:endParaRPr lang="en-GB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72" y="6246377"/>
            <a:ext cx="433675" cy="29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1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non project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3" name="Rectangle 12"/>
          <p:cNvSpPr/>
          <p:nvPr userDrawn="1"/>
        </p:nvSpPr>
        <p:spPr>
          <a:xfrm>
            <a:off x="1941584" y="1024187"/>
            <a:ext cx="5602848" cy="3984690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0" y="2970258"/>
            <a:ext cx="9144000" cy="58922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GB" sz="2100" b="0" dirty="0">
                <a:solidFill>
                  <a:schemeClr val="bg1"/>
                </a:solidFill>
              </a:rPr>
              <a:t>Thank </a:t>
            </a:r>
            <a:r>
              <a:rPr lang="en-GB" sz="2100" b="0" dirty="0" smtClean="0">
                <a:solidFill>
                  <a:schemeClr val="bg1"/>
                </a:solidFill>
              </a:rPr>
              <a:t>you</a:t>
            </a:r>
            <a:endParaRPr lang="en-GB" sz="2100" b="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3002547" y="5623697"/>
            <a:ext cx="311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bg1"/>
                </a:solidFill>
              </a:rPr>
              <a:t>Networks </a:t>
            </a:r>
            <a:r>
              <a:rPr lang="en-GB" sz="1200" baseline="0" dirty="0" smtClean="0">
                <a:solidFill>
                  <a:schemeClr val="bg1"/>
                </a:solidFill>
              </a:rPr>
              <a:t>∙ Services ∙ People        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dirty="0" smtClean="0">
                <a:solidFill>
                  <a:schemeClr val="bg1"/>
                </a:solidFill>
              </a:rPr>
              <a:t>www.geant.org</a:t>
            </a:r>
          </a:p>
          <a:p>
            <a:pPr algn="ctr"/>
            <a:r>
              <a:rPr lang="en-GB" sz="1200" i="0" baseline="0" dirty="0" smtClean="0">
                <a:solidFill>
                  <a:schemeClr val="bg1"/>
                </a:solidFill>
              </a:rPr>
              <a:t> </a:t>
            </a:r>
            <a:endParaRPr lang="en-GB" sz="1200" i="0" dirty="0">
              <a:solidFill>
                <a:schemeClr val="bg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5102408"/>
            <a:ext cx="1219200" cy="529760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2070100" y="3559174"/>
            <a:ext cx="5003800" cy="428625"/>
          </a:xfrm>
        </p:spPr>
        <p:txBody>
          <a:bodyPr>
            <a:noAutofit/>
          </a:bodyPr>
          <a:lstStyle>
            <a:lvl1pPr marL="0" indent="0" algn="ctr">
              <a:buNone/>
              <a:defRPr sz="2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Optional “Any Questions?” Text here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674019" y="4227842"/>
            <a:ext cx="3795964" cy="263127"/>
          </a:xfrm>
        </p:spPr>
        <p:txBody>
          <a:bodyPr>
            <a:normAutofit/>
          </a:bodyPr>
          <a:lstStyle>
            <a:lvl1pPr marL="0" indent="0" algn="ctr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Presenter email</a:t>
            </a:r>
            <a:endParaRPr lang="en-GB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41313" y="241300"/>
            <a:ext cx="8510812" cy="3342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This end slide to be used for all GÉANT Organisation Presentations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1" y="1681163"/>
            <a:ext cx="41362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1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524000"/>
            <a:ext cx="5898092" cy="4652963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39933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451593" y="1532467"/>
            <a:ext cx="2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28" y="4083050"/>
            <a:ext cx="8406062" cy="21813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5" y="1524586"/>
            <a:ext cx="8486943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8"/>
            <a:ext cx="4629150" cy="42095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42188"/>
            <a:ext cx="3236119" cy="422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3" y="74646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203200"/>
            <a:ext cx="6780516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5" y="1524000"/>
            <a:ext cx="8181975" cy="465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359" y="6406016"/>
            <a:ext cx="555766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26875" y="6413247"/>
            <a:ext cx="8362562" cy="0"/>
          </a:xfrm>
          <a:prstGeom prst="line">
            <a:avLst/>
          </a:prstGeom>
          <a:ln w="12700" cap="rnd">
            <a:solidFill>
              <a:srgbClr val="ED1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5599" y="6457890"/>
            <a:ext cx="3115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>
                <a:solidFill>
                  <a:srgbClr val="003F5E"/>
                </a:solidFill>
              </a:rPr>
              <a:t>Networks </a:t>
            </a:r>
            <a:r>
              <a:rPr lang="en-GB" sz="1000" baseline="0" dirty="0" smtClean="0">
                <a:solidFill>
                  <a:srgbClr val="003F5E"/>
                </a:solidFill>
              </a:rPr>
              <a:t>∙ Services ∙ People           </a:t>
            </a:r>
            <a:r>
              <a:rPr lang="en-GB" sz="1000" b="0" i="1" dirty="0" smtClean="0">
                <a:solidFill>
                  <a:srgbClr val="004361"/>
                </a:solidFill>
              </a:rPr>
              <a:t>www.geant.org</a:t>
            </a:r>
          </a:p>
          <a:p>
            <a:r>
              <a:rPr lang="en-GB" sz="1000" baseline="0" dirty="0" smtClean="0">
                <a:solidFill>
                  <a:srgbClr val="003F5E"/>
                </a:solidFill>
              </a:rPr>
              <a:t> </a:t>
            </a:r>
            <a:endParaRPr lang="en-GB" sz="1000" dirty="0">
              <a:solidFill>
                <a:srgbClr val="003F5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987" y="219648"/>
            <a:ext cx="1691439" cy="7599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90" y="1015675"/>
            <a:ext cx="8678778" cy="31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1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46053" y="3391096"/>
            <a:ext cx="5096933" cy="375289"/>
          </a:xfrm>
        </p:spPr>
        <p:txBody>
          <a:bodyPr/>
          <a:lstStyle/>
          <a:p>
            <a:r>
              <a:rPr lang="en-GB" dirty="0" smtClean="0"/>
              <a:t>David </a:t>
            </a:r>
            <a:r>
              <a:rPr lang="en-GB" dirty="0" err="1" smtClean="0"/>
              <a:t>Groep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EUGridPMA45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930191" y="1331494"/>
            <a:ext cx="5498962" cy="1081200"/>
          </a:xfrm>
        </p:spPr>
        <p:txBody>
          <a:bodyPr/>
          <a:lstStyle/>
          <a:p>
            <a:r>
              <a:rPr lang="en-GB" dirty="0" smtClean="0"/>
              <a:t>TCSG4 – requirements for Research and e-Infrastructures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January 2019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846053" y="3764076"/>
            <a:ext cx="5096933" cy="34721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TCS PMA and Nikhef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975961" y="2602427"/>
            <a:ext cx="5012795" cy="503459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5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long (but rather successful) road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0" name="Diagram group"/>
          <p:cNvGrpSpPr/>
          <p:nvPr/>
        </p:nvGrpSpPr>
        <p:grpSpPr>
          <a:xfrm>
            <a:off x="204888" y="4957995"/>
            <a:ext cx="8559537" cy="349368"/>
            <a:chOff x="4707" y="2282951"/>
            <a:chExt cx="8559537" cy="349368"/>
          </a:xfrm>
          <a:scene3d>
            <a:camera prst="isometricOffAxis2Left" zoom="95000"/>
            <a:lightRig rig="flat" dir="t"/>
          </a:scene3d>
        </p:grpSpPr>
        <p:grpSp>
          <p:nvGrpSpPr>
            <p:cNvPr id="11" name="Group 10"/>
            <p:cNvGrpSpPr/>
            <p:nvPr/>
          </p:nvGrpSpPr>
          <p:grpSpPr>
            <a:xfrm>
              <a:off x="4707" y="2282951"/>
              <a:ext cx="873422" cy="349368"/>
              <a:chOff x="4707" y="2282951"/>
              <a:chExt cx="873422" cy="349368"/>
            </a:xfrm>
          </p:grpSpPr>
          <p:sp>
            <p:nvSpPr>
              <p:cNvPr id="45" name="Pentagon 44"/>
              <p:cNvSpPr/>
              <p:nvPr/>
            </p:nvSpPr>
            <p:spPr>
              <a:xfrm>
                <a:off x="4707" y="2282951"/>
                <a:ext cx="873422" cy="349368"/>
              </a:xfrm>
              <a:prstGeom prst="homePlate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Pentagon 4"/>
              <p:cNvSpPr/>
              <p:nvPr/>
            </p:nvSpPr>
            <p:spPr>
              <a:xfrm>
                <a:off x="4707" y="2282951"/>
                <a:ext cx="786080" cy="34936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9342" tIns="34671" rIns="17336" bIns="34671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 smtClean="0"/>
                  <a:t>2004</a:t>
                </a:r>
                <a:endParaRPr lang="en-US" sz="1300" kern="1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03444" y="2282951"/>
              <a:ext cx="873422" cy="349368"/>
              <a:chOff x="703444" y="2282951"/>
              <a:chExt cx="873422" cy="349368"/>
            </a:xfrm>
          </p:grpSpPr>
          <p:sp>
            <p:nvSpPr>
              <p:cNvPr id="43" name="Chevron 42"/>
              <p:cNvSpPr/>
              <p:nvPr/>
            </p:nvSpPr>
            <p:spPr>
              <a:xfrm>
                <a:off x="703444" y="2282951"/>
                <a:ext cx="873422" cy="349368"/>
              </a:xfrm>
              <a:prstGeom prst="chevron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296093"/>
                  <a:satOff val="1018"/>
                  <a:lumOff val="-4884"/>
                  <a:alphaOff val="0"/>
                </a:schemeClr>
              </a:fillRef>
              <a:effectRef idx="0">
                <a:schemeClr val="accent5">
                  <a:hueOff val="296093"/>
                  <a:satOff val="1018"/>
                  <a:lumOff val="-4884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Chevron 6"/>
              <p:cNvSpPr/>
              <p:nvPr/>
            </p:nvSpPr>
            <p:spPr>
              <a:xfrm>
                <a:off x="878128" y="2282951"/>
                <a:ext cx="524054" cy="34936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007" tIns="34671" rIns="17336" bIns="34671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 smtClean="0"/>
                  <a:t>2005</a:t>
                </a:r>
                <a:endParaRPr lang="en-US" sz="1300" kern="1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402182" y="2282951"/>
              <a:ext cx="873422" cy="349368"/>
              <a:chOff x="1402182" y="2282951"/>
              <a:chExt cx="873422" cy="349368"/>
            </a:xfrm>
          </p:grpSpPr>
          <p:sp>
            <p:nvSpPr>
              <p:cNvPr id="41" name="Chevron 40"/>
              <p:cNvSpPr/>
              <p:nvPr/>
            </p:nvSpPr>
            <p:spPr>
              <a:xfrm>
                <a:off x="1402182" y="2282951"/>
                <a:ext cx="873422" cy="349368"/>
              </a:xfrm>
              <a:prstGeom prst="chevron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592187"/>
                  <a:satOff val="2036"/>
                  <a:lumOff val="-9768"/>
                  <a:alphaOff val="0"/>
                </a:schemeClr>
              </a:fillRef>
              <a:effectRef idx="0">
                <a:schemeClr val="accent5">
                  <a:hueOff val="592187"/>
                  <a:satOff val="2036"/>
                  <a:lumOff val="-976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Chevron 8"/>
              <p:cNvSpPr/>
              <p:nvPr/>
            </p:nvSpPr>
            <p:spPr>
              <a:xfrm>
                <a:off x="1576866" y="2282951"/>
                <a:ext cx="524054" cy="34936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007" tIns="34671" rIns="17336" bIns="34671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 smtClean="0"/>
                  <a:t>2006</a:t>
                </a:r>
                <a:endParaRPr lang="en-US" sz="1300" kern="12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100920" y="2282951"/>
              <a:ext cx="873422" cy="349368"/>
              <a:chOff x="2100920" y="2282951"/>
              <a:chExt cx="873422" cy="349368"/>
            </a:xfrm>
          </p:grpSpPr>
          <p:sp>
            <p:nvSpPr>
              <p:cNvPr id="39" name="Chevron 38"/>
              <p:cNvSpPr/>
              <p:nvPr/>
            </p:nvSpPr>
            <p:spPr>
              <a:xfrm>
                <a:off x="2100920" y="2282951"/>
                <a:ext cx="873422" cy="349368"/>
              </a:xfrm>
              <a:prstGeom prst="chevron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888280"/>
                  <a:satOff val="3053"/>
                  <a:lumOff val="-14653"/>
                  <a:alphaOff val="0"/>
                </a:schemeClr>
              </a:fillRef>
              <a:effectRef idx="0">
                <a:schemeClr val="accent5">
                  <a:hueOff val="888280"/>
                  <a:satOff val="3053"/>
                  <a:lumOff val="-14653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Chevron 10"/>
              <p:cNvSpPr/>
              <p:nvPr/>
            </p:nvSpPr>
            <p:spPr>
              <a:xfrm>
                <a:off x="2275604" y="2282951"/>
                <a:ext cx="524054" cy="34936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007" tIns="34671" rIns="17336" bIns="34671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 smtClean="0"/>
                  <a:t>2007</a:t>
                </a:r>
                <a:endParaRPr lang="en-US" sz="1300" kern="12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799658" y="2282951"/>
              <a:ext cx="873422" cy="349368"/>
              <a:chOff x="2799658" y="2282951"/>
              <a:chExt cx="873422" cy="349368"/>
            </a:xfrm>
          </p:grpSpPr>
          <p:sp>
            <p:nvSpPr>
              <p:cNvPr id="37" name="Chevron 36"/>
              <p:cNvSpPr/>
              <p:nvPr/>
            </p:nvSpPr>
            <p:spPr>
              <a:xfrm>
                <a:off x="2799658" y="2282951"/>
                <a:ext cx="873422" cy="349368"/>
              </a:xfrm>
              <a:prstGeom prst="chevron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1184373"/>
                  <a:satOff val="4071"/>
                  <a:lumOff val="-19537"/>
                  <a:alphaOff val="0"/>
                </a:schemeClr>
              </a:fillRef>
              <a:effectRef idx="0">
                <a:schemeClr val="accent5">
                  <a:hueOff val="1184373"/>
                  <a:satOff val="4071"/>
                  <a:lumOff val="-19537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Chevron 12"/>
              <p:cNvSpPr/>
              <p:nvPr/>
            </p:nvSpPr>
            <p:spPr>
              <a:xfrm>
                <a:off x="2974342" y="2282951"/>
                <a:ext cx="524054" cy="34936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007" tIns="34671" rIns="17336" bIns="34671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 smtClean="0"/>
                  <a:t>2008</a:t>
                </a:r>
                <a:endParaRPr lang="en-US" sz="1300" kern="1200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498395" y="2282951"/>
              <a:ext cx="873422" cy="349368"/>
              <a:chOff x="3498395" y="2282951"/>
              <a:chExt cx="873422" cy="349368"/>
            </a:xfrm>
          </p:grpSpPr>
          <p:sp>
            <p:nvSpPr>
              <p:cNvPr id="35" name="Chevron 34"/>
              <p:cNvSpPr/>
              <p:nvPr/>
            </p:nvSpPr>
            <p:spPr>
              <a:xfrm>
                <a:off x="3498395" y="2282951"/>
                <a:ext cx="873422" cy="349368"/>
              </a:xfrm>
              <a:prstGeom prst="chevron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1480466"/>
                  <a:satOff val="5089"/>
                  <a:lumOff val="-24421"/>
                  <a:alphaOff val="0"/>
                </a:schemeClr>
              </a:fillRef>
              <a:effectRef idx="0">
                <a:schemeClr val="accent5">
                  <a:hueOff val="1480466"/>
                  <a:satOff val="5089"/>
                  <a:lumOff val="-24421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Chevron 14"/>
              <p:cNvSpPr/>
              <p:nvPr/>
            </p:nvSpPr>
            <p:spPr>
              <a:xfrm>
                <a:off x="3673079" y="2282951"/>
                <a:ext cx="524054" cy="34936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007" tIns="34671" rIns="17336" bIns="34671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 smtClean="0"/>
                  <a:t>2009</a:t>
                </a:r>
                <a:endParaRPr lang="en-US" sz="1300" kern="12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197133" y="2282951"/>
              <a:ext cx="873422" cy="349368"/>
              <a:chOff x="4197133" y="2282951"/>
              <a:chExt cx="873422" cy="349368"/>
            </a:xfrm>
          </p:grpSpPr>
          <p:sp>
            <p:nvSpPr>
              <p:cNvPr id="33" name="Chevron 32"/>
              <p:cNvSpPr/>
              <p:nvPr/>
            </p:nvSpPr>
            <p:spPr>
              <a:xfrm>
                <a:off x="4197133" y="2282951"/>
                <a:ext cx="873422" cy="349368"/>
              </a:xfrm>
              <a:prstGeom prst="chevron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1776560"/>
                  <a:satOff val="6107"/>
                  <a:lumOff val="-29305"/>
                  <a:alphaOff val="0"/>
                </a:schemeClr>
              </a:fillRef>
              <a:effectRef idx="0">
                <a:schemeClr val="accent5">
                  <a:hueOff val="1776560"/>
                  <a:satOff val="6107"/>
                  <a:lumOff val="-29305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Chevron 16"/>
              <p:cNvSpPr/>
              <p:nvPr/>
            </p:nvSpPr>
            <p:spPr>
              <a:xfrm>
                <a:off x="4371817" y="2282951"/>
                <a:ext cx="524054" cy="34936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007" tIns="34671" rIns="17336" bIns="34671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 smtClean="0"/>
                  <a:t>2010</a:t>
                </a:r>
                <a:endParaRPr lang="en-US" sz="1300" kern="12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895871" y="2282951"/>
              <a:ext cx="873422" cy="349368"/>
              <a:chOff x="4895871" y="2282951"/>
              <a:chExt cx="873422" cy="349368"/>
            </a:xfrm>
          </p:grpSpPr>
          <p:sp>
            <p:nvSpPr>
              <p:cNvPr id="31" name="Chevron 30"/>
              <p:cNvSpPr/>
              <p:nvPr/>
            </p:nvSpPr>
            <p:spPr>
              <a:xfrm>
                <a:off x="4895871" y="2282951"/>
                <a:ext cx="873422" cy="349368"/>
              </a:xfrm>
              <a:prstGeom prst="chevron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2072653"/>
                  <a:satOff val="7125"/>
                  <a:lumOff val="-34189"/>
                  <a:alphaOff val="0"/>
                </a:schemeClr>
              </a:fillRef>
              <a:effectRef idx="0">
                <a:schemeClr val="accent5">
                  <a:hueOff val="2072653"/>
                  <a:satOff val="7125"/>
                  <a:lumOff val="-34189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Chevron 18"/>
              <p:cNvSpPr/>
              <p:nvPr/>
            </p:nvSpPr>
            <p:spPr>
              <a:xfrm>
                <a:off x="5070555" y="2282951"/>
                <a:ext cx="524054" cy="34936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007" tIns="34671" rIns="17336" bIns="34671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 smtClean="0"/>
                  <a:t>2011</a:t>
                </a:r>
                <a:endParaRPr lang="en-US" sz="1300" kern="12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594609" y="2282951"/>
              <a:ext cx="873422" cy="349368"/>
              <a:chOff x="5594609" y="2282951"/>
              <a:chExt cx="873422" cy="349368"/>
            </a:xfrm>
          </p:grpSpPr>
          <p:sp>
            <p:nvSpPr>
              <p:cNvPr id="29" name="Chevron 28"/>
              <p:cNvSpPr/>
              <p:nvPr/>
            </p:nvSpPr>
            <p:spPr>
              <a:xfrm>
                <a:off x="5594609" y="2282951"/>
                <a:ext cx="873422" cy="349368"/>
              </a:xfrm>
              <a:prstGeom prst="chevron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2368746"/>
                  <a:satOff val="8143"/>
                  <a:lumOff val="-39073"/>
                  <a:alphaOff val="0"/>
                </a:schemeClr>
              </a:fillRef>
              <a:effectRef idx="0">
                <a:schemeClr val="accent5">
                  <a:hueOff val="2368746"/>
                  <a:satOff val="8143"/>
                  <a:lumOff val="-39073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Chevron 20"/>
              <p:cNvSpPr/>
              <p:nvPr/>
            </p:nvSpPr>
            <p:spPr>
              <a:xfrm>
                <a:off x="5769293" y="2282951"/>
                <a:ext cx="524054" cy="34936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007" tIns="34671" rIns="17336" bIns="34671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 smtClean="0"/>
                  <a:t>2012</a:t>
                </a:r>
                <a:endParaRPr lang="en-US" sz="1300" kern="12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293347" y="2282951"/>
              <a:ext cx="873422" cy="349368"/>
              <a:chOff x="6293347" y="2282951"/>
              <a:chExt cx="873422" cy="349368"/>
            </a:xfrm>
          </p:grpSpPr>
          <p:sp>
            <p:nvSpPr>
              <p:cNvPr id="27" name="Chevron 26"/>
              <p:cNvSpPr/>
              <p:nvPr/>
            </p:nvSpPr>
            <p:spPr>
              <a:xfrm>
                <a:off x="6293347" y="2282951"/>
                <a:ext cx="873422" cy="349368"/>
              </a:xfrm>
              <a:prstGeom prst="chevron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2664839"/>
                  <a:satOff val="9160"/>
                  <a:lumOff val="-43958"/>
                  <a:alphaOff val="0"/>
                </a:schemeClr>
              </a:fillRef>
              <a:effectRef idx="0">
                <a:schemeClr val="accent5">
                  <a:hueOff val="2664839"/>
                  <a:satOff val="9160"/>
                  <a:lumOff val="-4395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Chevron 22"/>
              <p:cNvSpPr/>
              <p:nvPr/>
            </p:nvSpPr>
            <p:spPr>
              <a:xfrm>
                <a:off x="6468031" y="2282951"/>
                <a:ext cx="524054" cy="34936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007" tIns="34671" rIns="17336" bIns="34671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 smtClean="0"/>
                  <a:t>2013</a:t>
                </a:r>
                <a:endParaRPr lang="en-US" sz="1300" kern="12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6992084" y="2282951"/>
              <a:ext cx="873422" cy="349368"/>
              <a:chOff x="6992084" y="2282951"/>
              <a:chExt cx="873422" cy="349368"/>
            </a:xfrm>
          </p:grpSpPr>
          <p:sp>
            <p:nvSpPr>
              <p:cNvPr id="25" name="Chevron 24"/>
              <p:cNvSpPr/>
              <p:nvPr/>
            </p:nvSpPr>
            <p:spPr>
              <a:xfrm>
                <a:off x="6992084" y="2282951"/>
                <a:ext cx="873422" cy="349368"/>
              </a:xfrm>
              <a:prstGeom prst="chevron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2960933"/>
                  <a:satOff val="10178"/>
                  <a:lumOff val="-48842"/>
                  <a:alphaOff val="0"/>
                </a:schemeClr>
              </a:fillRef>
              <a:effectRef idx="0">
                <a:schemeClr val="accent5">
                  <a:hueOff val="2960933"/>
                  <a:satOff val="10178"/>
                  <a:lumOff val="-4884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Chevron 24"/>
              <p:cNvSpPr/>
              <p:nvPr/>
            </p:nvSpPr>
            <p:spPr>
              <a:xfrm>
                <a:off x="7166768" y="2282951"/>
                <a:ext cx="524054" cy="34936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007" tIns="34671" rIns="17336" bIns="34671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 smtClean="0"/>
                  <a:t>…</a:t>
                </a:r>
                <a:endParaRPr lang="en-US" sz="1300" kern="12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7690822" y="2282951"/>
              <a:ext cx="873422" cy="349368"/>
              <a:chOff x="7690822" y="2282951"/>
              <a:chExt cx="873422" cy="349368"/>
            </a:xfrm>
          </p:grpSpPr>
          <p:sp>
            <p:nvSpPr>
              <p:cNvPr id="23" name="Chevron 22"/>
              <p:cNvSpPr/>
              <p:nvPr/>
            </p:nvSpPr>
            <p:spPr>
              <a:xfrm>
                <a:off x="7690822" y="2282951"/>
                <a:ext cx="873422" cy="349368"/>
              </a:xfrm>
              <a:prstGeom prst="chevron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3257026"/>
                  <a:satOff val="11196"/>
                  <a:lumOff val="-53726"/>
                  <a:alphaOff val="0"/>
                </a:schemeClr>
              </a:fillRef>
              <a:effectRef idx="0">
                <a:schemeClr val="accent5">
                  <a:hueOff val="3257026"/>
                  <a:satOff val="11196"/>
                  <a:lumOff val="-53726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Chevron 26"/>
              <p:cNvSpPr/>
              <p:nvPr/>
            </p:nvSpPr>
            <p:spPr>
              <a:xfrm>
                <a:off x="7865506" y="2282951"/>
                <a:ext cx="524054" cy="34936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007" tIns="34671" rIns="17336" bIns="34671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 smtClean="0"/>
                  <a:t>2019</a:t>
                </a:r>
                <a:endParaRPr lang="en-US" sz="1300" kern="1200" dirty="0"/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990968" y="3406412"/>
            <a:ext cx="635110" cy="864096"/>
            <a:chOff x="990968" y="4221088"/>
            <a:chExt cx="635110" cy="864096"/>
          </a:xfrm>
        </p:grpSpPr>
        <p:sp>
          <p:nvSpPr>
            <p:cNvPr id="50" name="TextBox 49"/>
            <p:cNvSpPr txBox="1"/>
            <p:nvPr/>
          </p:nvSpPr>
          <p:spPr>
            <a:xfrm>
              <a:off x="990968" y="4221088"/>
              <a:ext cx="635110" cy="323486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IDEA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990968" y="4221088"/>
              <a:ext cx="0" cy="864096"/>
            </a:xfrm>
            <a:prstGeom prst="line">
              <a:avLst/>
            </a:prstGeom>
            <a:no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5" name="Group 54"/>
          <p:cNvGrpSpPr/>
          <p:nvPr/>
        </p:nvGrpSpPr>
        <p:grpSpPr>
          <a:xfrm>
            <a:off x="1626077" y="3552389"/>
            <a:ext cx="497875" cy="864096"/>
            <a:chOff x="1221946" y="4329650"/>
            <a:chExt cx="573434" cy="864096"/>
          </a:xfrm>
        </p:grpSpPr>
        <p:sp>
          <p:nvSpPr>
            <p:cNvPr id="53" name="TextBox 52"/>
            <p:cNvSpPr txBox="1"/>
            <p:nvPr/>
          </p:nvSpPr>
          <p:spPr>
            <a:xfrm flipH="1">
              <a:off x="1221946" y="4329650"/>
              <a:ext cx="573208" cy="350865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2060"/>
                  </a:solidFill>
                </a:rPr>
                <a:t>CfP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1795380" y="4329650"/>
              <a:ext cx="0" cy="864096"/>
            </a:xfrm>
            <a:prstGeom prst="line">
              <a:avLst/>
            </a:prstGeom>
            <a:no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2301101" y="2486074"/>
            <a:ext cx="1533625" cy="1984105"/>
            <a:chOff x="1665991" y="4329650"/>
            <a:chExt cx="1533625" cy="864096"/>
          </a:xfrm>
        </p:grpSpPr>
        <p:sp>
          <p:nvSpPr>
            <p:cNvPr id="58" name="TextBox 57"/>
            <p:cNvSpPr txBox="1"/>
            <p:nvPr/>
          </p:nvSpPr>
          <p:spPr>
            <a:xfrm>
              <a:off x="1665991" y="4329650"/>
              <a:ext cx="1533625" cy="160847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initial contract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1665991" y="4329650"/>
              <a:ext cx="0" cy="864096"/>
            </a:xfrm>
            <a:prstGeom prst="line">
              <a:avLst/>
            </a:prstGeom>
            <a:no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2376868" y="3208401"/>
            <a:ext cx="1316386" cy="1272409"/>
            <a:chOff x="1665991" y="4329650"/>
            <a:chExt cx="1316386" cy="864096"/>
          </a:xfrm>
        </p:grpSpPr>
        <p:sp>
          <p:nvSpPr>
            <p:cNvPr id="61" name="TextBox 60"/>
            <p:cNvSpPr txBox="1"/>
            <p:nvPr/>
          </p:nvSpPr>
          <p:spPr>
            <a:xfrm>
              <a:off x="1665991" y="4329650"/>
              <a:ext cx="1316386" cy="219680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Start of </a:t>
              </a:r>
              <a:r>
                <a:rPr lang="en-US" b="1" dirty="0" smtClean="0">
                  <a:solidFill>
                    <a:srgbClr val="002060"/>
                  </a:solidFill>
                </a:rPr>
                <a:t>SCS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1665991" y="4329650"/>
              <a:ext cx="0" cy="864096"/>
            </a:xfrm>
            <a:prstGeom prst="line">
              <a:avLst/>
            </a:prstGeom>
            <a:no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2833328" y="3759353"/>
            <a:ext cx="1010277" cy="786159"/>
            <a:chOff x="1665991" y="4329650"/>
            <a:chExt cx="1010277" cy="864096"/>
          </a:xfrm>
        </p:grpSpPr>
        <p:sp>
          <p:nvSpPr>
            <p:cNvPr id="64" name="TextBox 63"/>
            <p:cNvSpPr txBox="1"/>
            <p:nvPr/>
          </p:nvSpPr>
          <p:spPr>
            <a:xfrm>
              <a:off x="1665991" y="4329650"/>
              <a:ext cx="1010277" cy="639718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Contract </a:t>
              </a:r>
              <a:br>
                <a:rPr lang="en-US" dirty="0" smtClean="0">
                  <a:solidFill>
                    <a:srgbClr val="002060"/>
                  </a:solidFill>
                </a:rPr>
              </a:br>
              <a:r>
                <a:rPr lang="en-US" dirty="0" smtClean="0">
                  <a:solidFill>
                    <a:srgbClr val="002060"/>
                  </a:solidFill>
                </a:rPr>
                <a:t>renewed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1665991" y="4329650"/>
              <a:ext cx="0" cy="864096"/>
            </a:xfrm>
            <a:prstGeom prst="line">
              <a:avLst/>
            </a:prstGeom>
            <a:no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0" name="Group 69"/>
          <p:cNvGrpSpPr/>
          <p:nvPr/>
        </p:nvGrpSpPr>
        <p:grpSpPr>
          <a:xfrm>
            <a:off x="3426053" y="1340768"/>
            <a:ext cx="497875" cy="3361511"/>
            <a:chOff x="3347864" y="2060848"/>
            <a:chExt cx="497875" cy="3361511"/>
          </a:xfrm>
        </p:grpSpPr>
        <p:sp>
          <p:nvSpPr>
            <p:cNvPr id="67" name="TextBox 66"/>
            <p:cNvSpPr txBox="1"/>
            <p:nvPr/>
          </p:nvSpPr>
          <p:spPr>
            <a:xfrm flipH="1">
              <a:off x="3347864" y="2060848"/>
              <a:ext cx="497679" cy="582019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2</a:t>
              </a:r>
              <a:r>
                <a:rPr lang="en-US" baseline="30000" dirty="0" smtClean="0">
                  <a:solidFill>
                    <a:srgbClr val="002060"/>
                  </a:solidFill>
                </a:rPr>
                <a:t>nd</a:t>
              </a:r>
              <a:r>
                <a:rPr lang="en-US" dirty="0" smtClean="0">
                  <a:solidFill>
                    <a:srgbClr val="002060"/>
                  </a:solidFill>
                </a:rPr>
                <a:t> </a:t>
              </a:r>
              <a:r>
                <a:rPr lang="en-US" dirty="0" err="1" smtClean="0">
                  <a:solidFill>
                    <a:srgbClr val="002060"/>
                  </a:solidFill>
                </a:rPr>
                <a:t>CfP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>
              <a:off x="3845739" y="2060848"/>
              <a:ext cx="0" cy="3361511"/>
            </a:xfrm>
            <a:prstGeom prst="line">
              <a:avLst/>
            </a:prstGeom>
            <a:no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1" name="Group 70"/>
          <p:cNvGrpSpPr/>
          <p:nvPr/>
        </p:nvGrpSpPr>
        <p:grpSpPr>
          <a:xfrm>
            <a:off x="4199481" y="2757866"/>
            <a:ext cx="1998689" cy="1984105"/>
            <a:chOff x="1665991" y="4329650"/>
            <a:chExt cx="1998689" cy="864096"/>
          </a:xfrm>
        </p:grpSpPr>
        <p:sp>
          <p:nvSpPr>
            <p:cNvPr id="72" name="TextBox 71"/>
            <p:cNvSpPr txBox="1"/>
            <p:nvPr/>
          </p:nvSpPr>
          <p:spPr>
            <a:xfrm>
              <a:off x="1665991" y="4329650"/>
              <a:ext cx="1998689" cy="281483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renewed</a:t>
              </a:r>
              <a:br>
                <a:rPr lang="en-US" dirty="0" smtClean="0">
                  <a:solidFill>
                    <a:srgbClr val="002060"/>
                  </a:solidFill>
                </a:rPr>
              </a:br>
              <a:r>
                <a:rPr lang="en-US" dirty="0" smtClean="0">
                  <a:solidFill>
                    <a:srgbClr val="002060"/>
                  </a:solidFill>
                </a:rPr>
                <a:t>with more partners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1665991" y="4329650"/>
              <a:ext cx="0" cy="864096"/>
            </a:xfrm>
            <a:prstGeom prst="line">
              <a:avLst/>
            </a:prstGeom>
            <a:no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>
            <a:off x="4403274" y="3501775"/>
            <a:ext cx="1309974" cy="1272409"/>
            <a:chOff x="1665991" y="4329650"/>
            <a:chExt cx="1309974" cy="864096"/>
          </a:xfrm>
        </p:grpSpPr>
        <p:sp>
          <p:nvSpPr>
            <p:cNvPr id="75" name="TextBox 74"/>
            <p:cNvSpPr txBox="1"/>
            <p:nvPr/>
          </p:nvSpPr>
          <p:spPr>
            <a:xfrm>
              <a:off x="1665991" y="4329650"/>
              <a:ext cx="1309974" cy="219680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Start of </a:t>
              </a:r>
              <a:r>
                <a:rPr lang="en-US" b="1" dirty="0" smtClean="0">
                  <a:solidFill>
                    <a:srgbClr val="002060"/>
                  </a:solidFill>
                </a:rPr>
                <a:t>TCS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1665991" y="4329650"/>
              <a:ext cx="0" cy="864096"/>
            </a:xfrm>
            <a:prstGeom prst="line">
              <a:avLst/>
            </a:prstGeom>
            <a:no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7" name="Group 76"/>
          <p:cNvGrpSpPr/>
          <p:nvPr/>
        </p:nvGrpSpPr>
        <p:grpSpPr>
          <a:xfrm>
            <a:off x="4638874" y="3919020"/>
            <a:ext cx="1075936" cy="921544"/>
            <a:chOff x="1665991" y="4329650"/>
            <a:chExt cx="1075936" cy="864096"/>
          </a:xfrm>
        </p:grpSpPr>
        <p:sp>
          <p:nvSpPr>
            <p:cNvPr id="78" name="TextBox 77"/>
            <p:cNvSpPr txBox="1"/>
            <p:nvPr/>
          </p:nvSpPr>
          <p:spPr>
            <a:xfrm>
              <a:off x="1665991" y="4329650"/>
              <a:ext cx="1075936" cy="571409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Start </a:t>
              </a:r>
              <a:r>
                <a:rPr lang="en-US" b="1" dirty="0" smtClean="0">
                  <a:solidFill>
                    <a:srgbClr val="002060"/>
                  </a:solidFill>
                </a:rPr>
                <a:t>TCS</a:t>
              </a:r>
            </a:p>
            <a:p>
              <a:r>
                <a:rPr lang="en-US" b="1" dirty="0" err="1" smtClean="0">
                  <a:solidFill>
                    <a:srgbClr val="002060"/>
                  </a:solidFill>
                </a:rPr>
                <a:t>eScience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 bwMode="auto">
            <a:xfrm>
              <a:off x="1665991" y="4329650"/>
              <a:ext cx="0" cy="864096"/>
            </a:xfrm>
            <a:prstGeom prst="line">
              <a:avLst/>
            </a:prstGeom>
            <a:no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0" name="Group 79"/>
          <p:cNvGrpSpPr/>
          <p:nvPr/>
        </p:nvGrpSpPr>
        <p:grpSpPr>
          <a:xfrm flipH="1" flipV="1">
            <a:off x="3471960" y="5417992"/>
            <a:ext cx="1192955" cy="819320"/>
            <a:chOff x="1672559" y="4329650"/>
            <a:chExt cx="997135" cy="864096"/>
          </a:xfrm>
        </p:grpSpPr>
        <p:sp>
          <p:nvSpPr>
            <p:cNvPr id="81" name="TextBox 80"/>
            <p:cNvSpPr txBox="1"/>
            <p:nvPr/>
          </p:nvSpPr>
          <p:spPr>
            <a:xfrm rot="10800000">
              <a:off x="1672559" y="4329651"/>
              <a:ext cx="997135" cy="370040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End of SCS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 bwMode="auto">
            <a:xfrm>
              <a:off x="1672580" y="4329650"/>
              <a:ext cx="0" cy="864096"/>
            </a:xfrm>
            <a:prstGeom prst="line">
              <a:avLst/>
            </a:prstGeom>
            <a:no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8" name="Group 97"/>
          <p:cNvGrpSpPr/>
          <p:nvPr/>
        </p:nvGrpSpPr>
        <p:grpSpPr>
          <a:xfrm>
            <a:off x="7245822" y="3231666"/>
            <a:ext cx="1321772" cy="1984105"/>
            <a:chOff x="1665991" y="4329650"/>
            <a:chExt cx="1321772" cy="864096"/>
          </a:xfrm>
        </p:grpSpPr>
        <p:sp>
          <p:nvSpPr>
            <p:cNvPr id="99" name="TextBox 98"/>
            <p:cNvSpPr txBox="1"/>
            <p:nvPr/>
          </p:nvSpPr>
          <p:spPr>
            <a:xfrm>
              <a:off x="1665991" y="4329650"/>
              <a:ext cx="1321772" cy="281483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NRENs </a:t>
              </a:r>
              <a:br>
                <a:rPr lang="en-US" dirty="0" smtClean="0">
                  <a:solidFill>
                    <a:srgbClr val="002060"/>
                  </a:solidFill>
                </a:rPr>
              </a:br>
              <a:r>
                <a:rPr lang="en-US" dirty="0" smtClean="0">
                  <a:solidFill>
                    <a:srgbClr val="002060"/>
                  </a:solidFill>
                </a:rPr>
                <a:t>keep joining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100" name="Straight Connector 99"/>
            <p:cNvCxnSpPr/>
            <p:nvPr/>
          </p:nvCxnSpPr>
          <p:spPr bwMode="auto">
            <a:xfrm>
              <a:off x="1665991" y="4329650"/>
              <a:ext cx="0" cy="864096"/>
            </a:xfrm>
            <a:prstGeom prst="line">
              <a:avLst/>
            </a:prstGeom>
            <a:no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142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bg2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bg2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bg2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bg2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bg2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Helvetica CE" pitchFamily="112" charset="-18"/>
              <a:defRPr sz="1400">
                <a:solidFill>
                  <a:schemeClr val="bg2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Helvetica CE" pitchFamily="112" charset="-18"/>
              <a:defRPr sz="1400">
                <a:solidFill>
                  <a:schemeClr val="bg2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Helvetica CE" pitchFamily="112" charset="-18"/>
              <a:defRPr sz="1400">
                <a:solidFill>
                  <a:schemeClr val="bg2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Helvetica CE" pitchFamily="112" charset="-18"/>
              <a:defRPr sz="1400">
                <a:solidFill>
                  <a:schemeClr val="bg2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481887" cy="46101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50000"/>
              </a:spcAft>
            </a:pPr>
            <a:r>
              <a:rPr lang="en-US" altLang="en-US" sz="2400" dirty="0" smtClean="0"/>
              <a:t>Actually the ‘</a:t>
            </a:r>
            <a:r>
              <a:rPr lang="en-US" altLang="en-US" sz="2400" dirty="0" err="1" smtClean="0"/>
              <a:t>eScience</a:t>
            </a:r>
            <a:r>
              <a:rPr lang="en-US" altLang="en-US" sz="2400" dirty="0" smtClean="0"/>
              <a:t>’ certificates are generally useful for </a:t>
            </a:r>
            <a:r>
              <a:rPr lang="en-US" altLang="en-US" sz="2400" i="1" dirty="0" smtClean="0"/>
              <a:t>client authentication purposes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spcAft>
                <a:spcPct val="50000"/>
              </a:spcAft>
            </a:pPr>
            <a:r>
              <a:rPr lang="en-US" altLang="en-US" sz="2400" dirty="0" smtClean="0"/>
              <a:t>Also services act as clients (e.g. for accounting)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spcAft>
                <a:spcPct val="50000"/>
              </a:spcAft>
            </a:pPr>
            <a:r>
              <a:rPr lang="en-US" altLang="en-US" sz="2400" dirty="0" smtClean="0"/>
              <a:t>Product types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2200" dirty="0" smtClean="0"/>
              <a:t>End-user personal certificates (S/MIME and </a:t>
            </a:r>
            <a:r>
              <a:rPr lang="en-US" altLang="en-US" sz="2200" dirty="0" err="1" smtClean="0"/>
              <a:t>auth</a:t>
            </a:r>
            <a:r>
              <a:rPr lang="en-US" altLang="en-US" sz="2200" dirty="0" smtClean="0"/>
              <a:t> variants)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2200" dirty="0" smtClean="0"/>
              <a:t>Robots (personal, or team ‘email’)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2200" dirty="0" smtClean="0"/>
              <a:t>Server (OV verified with specific namespace)</a:t>
            </a:r>
            <a:endParaRPr lang="en-GB" alt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R/E Infrastructure certificates today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919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TCS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GEANT </a:t>
            </a:r>
            <a:r>
              <a:rPr lang="en-US" sz="2400" dirty="0" smtClean="0"/>
              <a:t>is the ‘owner’ of the certificate services, which is procures on behalf of the participating NRENs </a:t>
            </a:r>
            <a:r>
              <a:rPr lang="en-US" sz="2400" dirty="0" smtClean="0"/>
              <a:t>(GEANT </a:t>
            </a:r>
            <a:r>
              <a:rPr lang="en-US" sz="2400" dirty="0" smtClean="0"/>
              <a:t>members)</a:t>
            </a:r>
          </a:p>
          <a:p>
            <a:r>
              <a:rPr lang="en-US" sz="2400" dirty="0" smtClean="0"/>
              <a:t>It sources the issuing service from a commercial CA service provider and sets the requirements</a:t>
            </a:r>
          </a:p>
          <a:p>
            <a:pPr lvl="1"/>
            <a:r>
              <a:rPr lang="en-US" sz="2000" dirty="0" smtClean="0"/>
              <a:t>Via the tender/</a:t>
            </a:r>
            <a:r>
              <a:rPr lang="en-US" sz="2000" dirty="0" err="1" smtClean="0"/>
              <a:t>RfP</a:t>
            </a:r>
            <a:r>
              <a:rPr lang="en-US" sz="2000" dirty="0" smtClean="0"/>
              <a:t> requirements</a:t>
            </a:r>
          </a:p>
          <a:p>
            <a:pPr lvl="1"/>
            <a:r>
              <a:rPr lang="en-US" sz="2000" dirty="0" smtClean="0"/>
              <a:t>Via updates to the CP/CPS</a:t>
            </a:r>
          </a:p>
          <a:p>
            <a:r>
              <a:rPr lang="en-US" sz="2400" dirty="0" smtClean="0"/>
              <a:t>NRENs then act as the user-facing end of the service</a:t>
            </a:r>
          </a:p>
          <a:p>
            <a:pPr lvl="1"/>
            <a:r>
              <a:rPr lang="en-US" sz="2000" dirty="0" smtClean="0"/>
              <a:t>They </a:t>
            </a:r>
            <a:r>
              <a:rPr lang="en-US" sz="2000" dirty="0" smtClean="0"/>
              <a:t>can (or could) define some of the processes</a:t>
            </a:r>
          </a:p>
          <a:p>
            <a:pPr lvl="1"/>
            <a:r>
              <a:rPr lang="en-US" sz="2000" dirty="0" smtClean="0"/>
              <a:t>All have to agree to the same CP/CPS and contract(s)</a:t>
            </a:r>
          </a:p>
          <a:p>
            <a:pPr lvl="1"/>
            <a:r>
              <a:rPr lang="en-US" sz="2000" dirty="0" smtClean="0"/>
              <a:t>Leveraged federated ID from eduGAIN as much as possible for users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/>
              <a:t>TCS PMA controlling the CP/CPS is comprised </a:t>
            </a:r>
            <a:br>
              <a:rPr lang="en-US" sz="2000" dirty="0" smtClean="0"/>
            </a:br>
            <a:r>
              <a:rPr lang="en-US" sz="2000" dirty="0" smtClean="0"/>
              <a:t>of experts from across the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5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33" y="1828800"/>
            <a:ext cx="8334723" cy="426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By its intention, the TCS CAs should </a:t>
            </a:r>
          </a:p>
          <a:p>
            <a:pPr lvl="1"/>
            <a:r>
              <a:rPr lang="en-US" sz="2000" dirty="0" smtClean="0"/>
              <a:t>Be </a:t>
            </a:r>
            <a:r>
              <a:rPr lang="en-US" sz="2000" i="1" dirty="0" smtClean="0"/>
              <a:t>publicly trusted </a:t>
            </a:r>
            <a:r>
              <a:rPr lang="en-US" sz="2000" dirty="0" smtClean="0"/>
              <a:t>in all major (mobile) systems</a:t>
            </a:r>
          </a:p>
          <a:p>
            <a:pPr lvl="1"/>
            <a:r>
              <a:rPr lang="en-US" sz="2000" dirty="0" smtClean="0"/>
              <a:t>Use mechanisms that scale to the European R&amp;E community</a:t>
            </a:r>
          </a:p>
          <a:p>
            <a:pPr lvl="1"/>
            <a:r>
              <a:rPr lang="en-US" sz="2000" dirty="0" smtClean="0"/>
              <a:t>Don’t burden the subscribers (institutions) too much – in particular for auditing</a:t>
            </a:r>
          </a:p>
          <a:p>
            <a:pPr lvl="1"/>
            <a:r>
              <a:rPr lang="en-US" sz="2000" dirty="0" smtClean="0"/>
              <a:t>Preserve under </a:t>
            </a:r>
            <a:r>
              <a:rPr lang="en-US" sz="2000" dirty="0" smtClean="0"/>
              <a:t>GEANT’s </a:t>
            </a:r>
            <a:r>
              <a:rPr lang="en-US" sz="2000" dirty="0" smtClean="0"/>
              <a:t>control key elements that ensure continuity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(</a:t>
            </a:r>
            <a:r>
              <a:rPr lang="en-US" sz="2000" dirty="0" smtClean="0"/>
              <a:t>no vendor lock-in) </a:t>
            </a:r>
            <a:r>
              <a:rPr lang="en-US" sz="2000" dirty="0" smtClean="0"/>
              <a:t>– for </a:t>
            </a:r>
            <a:r>
              <a:rPr lang="en-US" sz="2000" dirty="0" err="1" smtClean="0"/>
              <a:t>eScience</a:t>
            </a:r>
            <a:r>
              <a:rPr lang="en-US" sz="2000" dirty="0" smtClean="0"/>
              <a:t>, this means e.g. </a:t>
            </a:r>
            <a:r>
              <a:rPr lang="en-US" sz="2000" dirty="0" smtClean="0"/>
              <a:t>subject </a:t>
            </a:r>
            <a:r>
              <a:rPr lang="en-US" sz="2000" dirty="0" smtClean="0"/>
              <a:t>namespace</a:t>
            </a:r>
            <a:endParaRPr lang="en-US" sz="2000" dirty="0"/>
          </a:p>
          <a:p>
            <a:r>
              <a:rPr lang="en-US" sz="2400" dirty="0" smtClean="0"/>
              <a:t>but of course not everything is under our control</a:t>
            </a:r>
          </a:p>
          <a:p>
            <a:pPr lvl="1"/>
            <a:r>
              <a:rPr lang="en-US" sz="2000" dirty="0" smtClean="0"/>
              <a:t>Changes to baseline requirements affect us</a:t>
            </a:r>
          </a:p>
          <a:p>
            <a:pPr lvl="1"/>
            <a:r>
              <a:rPr lang="en-US" sz="2000" dirty="0" smtClean="0"/>
              <a:t>Way </a:t>
            </a:r>
            <a:r>
              <a:rPr lang="en-US" sz="2000" dirty="0" smtClean="0"/>
              <a:t>the CA interprets those changes affects us even </a:t>
            </a:r>
            <a:r>
              <a:rPr lang="en-US" sz="2000" dirty="0" smtClean="0"/>
              <a:t>more</a:t>
            </a:r>
            <a:br>
              <a:rPr lang="en-US" sz="2000" dirty="0" smtClean="0"/>
            </a:br>
            <a:r>
              <a:rPr lang="en-US" sz="2000" i="1" dirty="0" smtClean="0"/>
              <a:t>organization naming for instance, or ASCII-</a:t>
            </a:r>
            <a:r>
              <a:rPr lang="en-US" sz="2000" i="1" dirty="0" err="1" smtClean="0"/>
              <a:t>fication</a:t>
            </a:r>
            <a:endParaRPr lang="en-US" sz="2000" dirty="0" smtClean="0"/>
          </a:p>
          <a:p>
            <a:pPr lvl="1"/>
            <a:r>
              <a:rPr lang="en-US" sz="2000" dirty="0" smtClean="0"/>
              <a:t>Server certs are more tightly controlled than personal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092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TCS </a:t>
            </a:r>
            <a:r>
              <a:rPr lang="en-US" dirty="0" err="1" smtClean="0"/>
              <a:t>eScience</a:t>
            </a:r>
            <a:r>
              <a:rPr lang="en-US" dirty="0"/>
              <a:t> </a:t>
            </a:r>
            <a:r>
              <a:rPr lang="en-US" dirty="0" smtClean="0"/>
              <a:t>and research requirements</a:t>
            </a:r>
            <a:endParaRPr lang="en-US" dirty="0"/>
          </a:p>
        </p:txBody>
      </p:sp>
      <p:pic>
        <p:nvPicPr>
          <p:cNvPr id="5" name="Content Placeholder 4" descr="personal--ca-with-federation_kaal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7989" y="1524000"/>
            <a:ext cx="6092747" cy="46529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23337" y="6125254"/>
            <a:ext cx="34543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Graphic courtesy Jan Meijer, </a:t>
            </a:r>
            <a:r>
              <a:rPr lang="en-US" sz="1400" dirty="0" err="1" smtClean="0"/>
              <a:t>Uninett</a:t>
            </a:r>
            <a:r>
              <a:rPr lang="en-US" sz="1400" dirty="0" smtClean="0"/>
              <a:t>, 2009(!)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78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Landscape is changing again</a:t>
            </a:r>
          </a:p>
          <a:p>
            <a:r>
              <a:rPr lang="en-US" sz="2400" dirty="0" smtClean="0"/>
              <a:t>dynamic ‘DevOps’ provisioning of micro-services and popularity of ACME</a:t>
            </a:r>
          </a:p>
          <a:p>
            <a:r>
              <a:rPr lang="en-US" sz="2400" dirty="0" smtClean="0"/>
              <a:t>browser reaction to certificate types (and to faults)</a:t>
            </a:r>
          </a:p>
          <a:p>
            <a:r>
              <a:rPr lang="en-US" sz="2400" dirty="0" smtClean="0"/>
              <a:t>more cross-over between </a:t>
            </a:r>
            <a:r>
              <a:rPr lang="en-US" sz="2400" dirty="0" err="1" smtClean="0"/>
              <a:t>eScience</a:t>
            </a:r>
            <a:r>
              <a:rPr lang="en-US" sz="2400" dirty="0" smtClean="0"/>
              <a:t> and other </a:t>
            </a:r>
            <a:r>
              <a:rPr lang="en-US" sz="2400" dirty="0" err="1" smtClean="0"/>
              <a:t>authN</a:t>
            </a:r>
            <a:r>
              <a:rPr lang="en-US" sz="2400" dirty="0" smtClean="0"/>
              <a:t> use cases (credentials and signing by teams and mailing lists)</a:t>
            </a:r>
          </a:p>
          <a:p>
            <a:r>
              <a:rPr lang="en-US" sz="2400" dirty="0" smtClean="0"/>
              <a:t>‘weird’ use cases </a:t>
            </a:r>
            <a:br>
              <a:rPr lang="en-US" sz="2400" dirty="0" smtClean="0"/>
            </a:br>
            <a:r>
              <a:rPr lang="en-US" sz="2400" dirty="0" smtClean="0"/>
              <a:t>(&gt;150 SAN </a:t>
            </a:r>
            <a:r>
              <a:rPr lang="en-US" sz="2400" dirty="0" err="1" smtClean="0"/>
              <a:t>dNSNames</a:t>
            </a:r>
            <a:r>
              <a:rPr lang="en-US" sz="2400" dirty="0" smtClean="0"/>
              <a:t> in one cert, proxies, &amp;c)</a:t>
            </a:r>
          </a:p>
          <a:p>
            <a:r>
              <a:rPr lang="en-US" sz="2400" dirty="0" smtClean="0"/>
              <a:t>low-power, mobile, and </a:t>
            </a:r>
            <a:r>
              <a:rPr lang="en-US" sz="2400" dirty="0" err="1" smtClean="0"/>
              <a:t>IoT</a:t>
            </a:r>
            <a:r>
              <a:rPr lang="en-US" sz="2400" dirty="0" smtClean="0"/>
              <a:t> like use cases</a:t>
            </a:r>
          </a:p>
          <a:p>
            <a:r>
              <a:rPr lang="en-US" sz="2400" dirty="0" smtClean="0"/>
              <a:t>eIDAS and the ‘electronic campus’</a:t>
            </a:r>
          </a:p>
          <a:p>
            <a:r>
              <a:rPr lang="en-US" sz="2400" dirty="0" smtClean="0"/>
              <a:t>Google doing its own thing entirely </a:t>
            </a:r>
            <a:r>
              <a:rPr lang="en-US" sz="2400" dirty="0" smtClean="0">
                <a:sym typeface="Wingdings" panose="05000000000000000000" pitchFamily="2" charset="2"/>
              </a:rPr>
              <a:t></a:t>
            </a:r>
            <a:endParaRPr lang="en-US" sz="2400" dirty="0" smtClean="0"/>
          </a:p>
          <a:p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TCS Gen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93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4" y="1524000"/>
            <a:ext cx="8810625" cy="4882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to definitely keep?</a:t>
            </a:r>
          </a:p>
          <a:p>
            <a:r>
              <a:rPr lang="en-US" sz="2400" dirty="0" smtClean="0"/>
              <a:t>distinguished namespace for OV </a:t>
            </a:r>
            <a:r>
              <a:rPr lang="en-US" sz="2400" dirty="0" err="1" smtClean="0"/>
              <a:t>eInfra</a:t>
            </a:r>
            <a:r>
              <a:rPr lang="en-US" sz="2400" dirty="0" smtClean="0"/>
              <a:t> certificates (specific profile)</a:t>
            </a:r>
          </a:p>
          <a:p>
            <a:r>
              <a:rPr lang="en-US" sz="2400" dirty="0" smtClean="0"/>
              <a:t>eduGAIN </a:t>
            </a:r>
            <a:r>
              <a:rPr lang="en-US" sz="2400" dirty="0" err="1" smtClean="0"/>
              <a:t>fedID</a:t>
            </a:r>
            <a:r>
              <a:rPr lang="en-US" sz="2400" dirty="0" smtClean="0"/>
              <a:t> integration</a:t>
            </a:r>
          </a:p>
          <a:p>
            <a:r>
              <a:rPr lang="en-US" sz="2400" dirty="0" smtClean="0"/>
              <a:t>single installable trust chain for all platforms</a:t>
            </a:r>
          </a:p>
          <a:p>
            <a:r>
              <a:rPr lang="en-US" sz="2400" dirty="0" smtClean="0"/>
              <a:t>plenty SAN </a:t>
            </a:r>
            <a:r>
              <a:rPr lang="en-US" sz="2400" dirty="0" err="1" smtClean="0"/>
              <a:t>dNSNames</a:t>
            </a: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What to definitely add and request?</a:t>
            </a:r>
          </a:p>
          <a:p>
            <a:r>
              <a:rPr lang="en-US" sz="2400" dirty="0" smtClean="0"/>
              <a:t>(continued) use of ECC up to an ECC root</a:t>
            </a:r>
          </a:p>
          <a:p>
            <a:r>
              <a:rPr lang="en-US" sz="2400" dirty="0" smtClean="0"/>
              <a:t>handling (at least) OV with ACME-like protocol – can we push providers to push this one (server API keys, or server </a:t>
            </a:r>
            <a:r>
              <a:rPr lang="en-US" sz="2400" dirty="0" err="1" smtClean="0"/>
              <a:t>oAuth</a:t>
            </a:r>
            <a:r>
              <a:rPr lang="en-US" sz="2400" dirty="0" smtClean="0"/>
              <a:t>?)</a:t>
            </a:r>
          </a:p>
          <a:p>
            <a:r>
              <a:rPr lang="en-US" sz="2400" b="1" i="1" dirty="0" smtClean="0"/>
              <a:t>more?</a:t>
            </a:r>
            <a:endParaRPr lang="en-GB" sz="24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key requirements should there be on TCSG4?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746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05803" y="3534122"/>
            <a:ext cx="6560333" cy="428625"/>
          </a:xfrm>
        </p:spPr>
        <p:txBody>
          <a:bodyPr/>
          <a:lstStyle/>
          <a:p>
            <a:r>
              <a:rPr lang="en-US" i="1" dirty="0" smtClean="0"/>
              <a:t>and keep the output of this discussion a bit </a:t>
            </a:r>
            <a:r>
              <a:rPr lang="en-US" i="1" dirty="0" smtClean="0"/>
              <a:t>confidential</a:t>
            </a:r>
            <a:endParaRPr lang="en-US" i="1" dirty="0" smtClean="0"/>
          </a:p>
          <a:p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davidg@nikhef.nl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-org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659A5F6485DA47BC28F389B3825E8D" ma:contentTypeVersion="0" ma:contentTypeDescription="Create a new document." ma:contentTypeScope="" ma:versionID="4d502413b4053c5b1dff63403de2493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c4616042e3e0b0e1463e599a383c76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97C649-A5AC-43C3-9B67-9737259F30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Geant-org-template</Template>
  <TotalTime>869</TotalTime>
  <Words>432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PGothic</vt:lpstr>
      <vt:lpstr>Arial</vt:lpstr>
      <vt:lpstr>Calibri</vt:lpstr>
      <vt:lpstr>Verdana</vt:lpstr>
      <vt:lpstr>Wingdings</vt:lpstr>
      <vt:lpstr>Geant-org-template</vt:lpstr>
      <vt:lpstr>PowerPoint Presentation</vt:lpstr>
      <vt:lpstr>A long (but rather successful) road</vt:lpstr>
      <vt:lpstr>R/E Infrastructure certificates today</vt:lpstr>
      <vt:lpstr>The TCS structure</vt:lpstr>
      <vt:lpstr>Interesting elements</vt:lpstr>
      <vt:lpstr>TCS eScience and research requirements</vt:lpstr>
      <vt:lpstr>TCS Gen 4</vt:lpstr>
      <vt:lpstr>What key requirements should there be on TCSG4?</vt:lpstr>
      <vt:lpstr>PowerPoint Presentation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DavidG</dc:creator>
  <cp:lastModifiedBy>davidg</cp:lastModifiedBy>
  <cp:revision>65</cp:revision>
  <cp:lastPrinted>2015-05-01T10:30:08Z</cp:lastPrinted>
  <dcterms:created xsi:type="dcterms:W3CDTF">2015-06-14T10:23:17Z</dcterms:created>
  <dcterms:modified xsi:type="dcterms:W3CDTF">2019-01-21T09:32:35Z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0x010100A2659A5F6485DA47BC28F389B3825E8D</vt:lpwstr>
  </property>
</Properties>
</file>