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4"/>
  </p:notesMasterIdLst>
  <p:sldIdLst>
    <p:sldId id="278" r:id="rId5"/>
    <p:sldId id="299" r:id="rId6"/>
    <p:sldId id="300" r:id="rId7"/>
    <p:sldId id="301" r:id="rId8"/>
    <p:sldId id="302" r:id="rId9"/>
    <p:sldId id="287" r:id="rId10"/>
    <p:sldId id="303" r:id="rId11"/>
    <p:sldId id="304" r:id="rId12"/>
    <p:sldId id="298" r:id="rId13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556"/>
    <a:srgbClr val="003F5D"/>
    <a:srgbClr val="1C4161"/>
    <a:srgbClr val="004361"/>
    <a:srgbClr val="003F5E"/>
    <a:srgbClr val="013F5E"/>
    <a:srgbClr val="FFFFFF"/>
    <a:srgbClr val="0043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468" autoAdjust="0"/>
    <p:restoredTop sz="94660"/>
  </p:normalViewPr>
  <p:slideViewPr>
    <p:cSldViewPr snapToGrid="0">
      <p:cViewPr varScale="1">
        <p:scale>
          <a:sx n="90" d="100"/>
          <a:sy n="90" d="100"/>
        </p:scale>
        <p:origin x="472" y="5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D8A83-A817-41E3-A602-3B517E18334E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C110B-1C27-4A5B-8007-E6BF4BB6C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2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50" y="3094772"/>
            <a:ext cx="9186861" cy="3779897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930191" y="2448121"/>
            <a:ext cx="5096933" cy="375289"/>
          </a:xfrm>
        </p:spPr>
        <p:txBody>
          <a:bodyPr/>
          <a:lstStyle>
            <a:lvl1pPr marL="0" indent="0">
              <a:buNone/>
              <a:defRPr b="1" baseline="0"/>
            </a:lvl1pPr>
          </a:lstStyle>
          <a:p>
            <a:pPr lvl="0"/>
            <a:r>
              <a:rPr lang="en-US" dirty="0" smtClean="0"/>
              <a:t>Presenter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30191" y="4552754"/>
            <a:ext cx="5003270" cy="43634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Event, Location</a:t>
            </a:r>
            <a:endParaRPr lang="en-GB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64168" y="272717"/>
            <a:ext cx="9023685" cy="1195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72258" y="770731"/>
            <a:ext cx="1834330" cy="977860"/>
          </a:xfrm>
          <a:prstGeom prst="rect">
            <a:avLst/>
          </a:prstGeom>
        </p:spPr>
      </p:pic>
      <p:sp>
        <p:nvSpPr>
          <p:cNvPr id="12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930191" y="1830667"/>
            <a:ext cx="5012795" cy="503459"/>
          </a:xfrm>
        </p:spPr>
        <p:txBody>
          <a:bodyPr>
            <a:normAutofit/>
          </a:bodyPr>
          <a:lstStyle>
            <a:lvl1pPr marL="0" indent="0">
              <a:buNone/>
              <a:defRPr sz="2600"/>
            </a:lvl1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930191" y="1331495"/>
            <a:ext cx="5012795" cy="473242"/>
          </a:xfrm>
        </p:spPr>
        <p:txBody>
          <a:bodyPr>
            <a:noAutofit/>
          </a:bodyPr>
          <a:lstStyle>
            <a:lvl1pPr marL="0" indent="0">
              <a:buNone/>
              <a:defRPr sz="3200" b="1"/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930191" y="4921723"/>
            <a:ext cx="5003270" cy="42831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Date</a:t>
            </a:r>
            <a:endParaRPr lang="en-GB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930191" y="2821101"/>
            <a:ext cx="5096933" cy="347215"/>
          </a:xfrm>
        </p:spPr>
        <p:txBody>
          <a:bodyPr/>
          <a:lstStyle>
            <a:lvl1pPr marL="0" indent="0">
              <a:buNone/>
              <a:defRPr b="0" baseline="0"/>
            </a:lvl1pPr>
          </a:lstStyle>
          <a:p>
            <a:pPr lvl="0"/>
            <a:r>
              <a:rPr lang="en-US" dirty="0" smtClean="0"/>
              <a:t>Role in Project, GÉANT Project (if applicable)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930191" y="3166006"/>
            <a:ext cx="6613609" cy="347215"/>
          </a:xfrm>
        </p:spPr>
        <p:txBody>
          <a:bodyPr/>
          <a:lstStyle>
            <a:lvl1pPr marL="0" indent="0">
              <a:buNone/>
              <a:defRPr b="0" baseline="0"/>
            </a:lvl1pPr>
          </a:lstStyle>
          <a:p>
            <a:pPr lvl="0"/>
            <a:r>
              <a:rPr lang="en-US" dirty="0" smtClean="0"/>
              <a:t>Role in Organisation, Organisation Name (if Applicable)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15094" y="3682167"/>
            <a:ext cx="914400" cy="190399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en-US" dirty="0" smtClean="0"/>
              <a:t>Logo (optional)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4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1716834"/>
            <a:ext cx="4629150" cy="41442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716834"/>
            <a:ext cx="3236119" cy="415215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41733" y="74646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18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e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extBox 1"/>
          <p:cNvSpPr txBox="1"/>
          <p:nvPr userDrawn="1"/>
        </p:nvSpPr>
        <p:spPr>
          <a:xfrm>
            <a:off x="489285" y="304799"/>
            <a:ext cx="55533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003F5D"/>
                </a:solidFill>
              </a:rPr>
              <a:t>Style</a:t>
            </a:r>
            <a:r>
              <a:rPr lang="en-GB" sz="2400" b="1" baseline="0" dirty="0" smtClean="0">
                <a:solidFill>
                  <a:srgbClr val="003F5D"/>
                </a:solidFill>
              </a:rPr>
              <a:t> Guide</a:t>
            </a:r>
          </a:p>
          <a:p>
            <a:r>
              <a:rPr lang="en-GB" sz="2400" baseline="0" dirty="0" smtClean="0">
                <a:solidFill>
                  <a:srgbClr val="ED1556"/>
                </a:solidFill>
              </a:rPr>
              <a:t>A Guide to Using the New GÉANT Template</a:t>
            </a:r>
            <a:endParaRPr lang="en-GB" sz="2400" dirty="0">
              <a:solidFill>
                <a:srgbClr val="ED1556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585273" y="1331499"/>
            <a:ext cx="761224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3F5D"/>
                </a:solidFill>
              </a:rPr>
              <a:t>This template is for use both to</a:t>
            </a:r>
            <a:r>
              <a:rPr lang="en-GB" baseline="0" dirty="0" smtClean="0">
                <a:solidFill>
                  <a:srgbClr val="003F5D"/>
                </a:solidFill>
              </a:rPr>
              <a:t> present information on behalf of the GÉANT Project (GN4-1) and for the organisation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aseline="0" dirty="0" smtClean="0">
              <a:solidFill>
                <a:srgbClr val="003F5D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aseline="0" dirty="0" smtClean="0">
                <a:solidFill>
                  <a:srgbClr val="003F5D"/>
                </a:solidFill>
              </a:rPr>
              <a:t>Font is Calibri and will auto-size. Avoid using a font size less than 18pt.  Main font colour is Teal, </a:t>
            </a:r>
            <a:r>
              <a:rPr lang="en-GB" baseline="0" dirty="0" smtClean="0">
                <a:solidFill>
                  <a:srgbClr val="ED1556"/>
                </a:solidFill>
              </a:rPr>
              <a:t>Subtitle colour is Crimson and should be used sparingly. </a:t>
            </a:r>
            <a:r>
              <a:rPr lang="en-GB" baseline="0" dirty="0" smtClean="0">
                <a:solidFill>
                  <a:srgbClr val="003F5D"/>
                </a:solidFill>
              </a:rPr>
              <a:t>If the colours are not shown in PowerPoint use the colour picker to select the correct colour from the logo or these samples</a:t>
            </a:r>
            <a:endParaRPr lang="en-GB" baseline="0" dirty="0" smtClean="0">
              <a:solidFill>
                <a:srgbClr val="ED155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aseline="0" dirty="0" smtClean="0">
              <a:solidFill>
                <a:srgbClr val="ED155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aseline="0" dirty="0" smtClean="0">
                <a:solidFill>
                  <a:srgbClr val="003F5D"/>
                </a:solidFill>
              </a:rPr>
              <a:t>The title slide has space for the speaker’s own organisation logo which should be no larger than the main GÉANT logo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aseline="0" dirty="0" smtClean="0">
              <a:solidFill>
                <a:srgbClr val="003F5D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aseline="0" dirty="0" smtClean="0">
                <a:solidFill>
                  <a:srgbClr val="003F5D"/>
                </a:solidFill>
              </a:rPr>
              <a:t>There are two end slide versions: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aseline="0" dirty="0" smtClean="0">
                <a:solidFill>
                  <a:srgbClr val="003F5D"/>
                </a:solidFill>
              </a:rPr>
              <a:t>One for Project (GN4-1) presentations which includes EU logo, copyright, and funding statement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aseline="0" dirty="0" smtClean="0">
                <a:solidFill>
                  <a:srgbClr val="003F5D"/>
                </a:solidFill>
              </a:rPr>
              <a:t>One for when presenting on behalf of the organisation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baseline="0" dirty="0" smtClean="0">
                <a:solidFill>
                  <a:srgbClr val="003F5D"/>
                </a:solidFill>
              </a:rPr>
              <a:t> 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GB" baseline="0" dirty="0" smtClean="0">
                <a:solidFill>
                  <a:srgbClr val="003F5D"/>
                </a:solidFill>
              </a:rPr>
              <a:t>If in doubt contact your line manager for clarification on which version to use</a:t>
            </a:r>
            <a:endParaRPr lang="en-GB" dirty="0">
              <a:solidFill>
                <a:srgbClr val="003F5D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6448923" y="3046373"/>
            <a:ext cx="545432" cy="529390"/>
          </a:xfrm>
          <a:prstGeom prst="ellipse">
            <a:avLst/>
          </a:prstGeom>
          <a:solidFill>
            <a:srgbClr val="003F5D"/>
          </a:solidFill>
          <a:ln>
            <a:solidFill>
              <a:srgbClr val="003F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 userDrawn="1"/>
        </p:nvSpPr>
        <p:spPr>
          <a:xfrm>
            <a:off x="5694943" y="3046373"/>
            <a:ext cx="545432" cy="529390"/>
          </a:xfrm>
          <a:prstGeom prst="ellipse">
            <a:avLst/>
          </a:prstGeom>
          <a:solidFill>
            <a:srgbClr val="ED1556"/>
          </a:solidFill>
          <a:ln>
            <a:solidFill>
              <a:srgbClr val="ED15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045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for GN4 related present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-8021"/>
            <a:ext cx="9144000" cy="6858000"/>
          </a:xfrm>
          <a:prstGeom prst="rect">
            <a:avLst/>
          </a:prstGeom>
          <a:solidFill>
            <a:srgbClr val="1C41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857250"/>
            <a:ext cx="9144000" cy="5143500"/>
          </a:xfrm>
          <a:prstGeom prst="rect">
            <a:avLst/>
          </a:prstGeom>
          <a:solidFill>
            <a:srgbClr val="1C41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3" name="Rectangle 12"/>
          <p:cNvSpPr/>
          <p:nvPr userDrawn="1"/>
        </p:nvSpPr>
        <p:spPr>
          <a:xfrm>
            <a:off x="1941584" y="1024187"/>
            <a:ext cx="5602848" cy="3984690"/>
          </a:xfrm>
          <a:prstGeom prst="rect">
            <a:avLst/>
          </a:prstGeom>
          <a:blipFill dpi="0" rotWithShape="1">
            <a:blip r:embed="rId2">
              <a:alphaModFix amt="12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4" name="Title 3"/>
          <p:cNvSpPr txBox="1">
            <a:spLocks/>
          </p:cNvSpPr>
          <p:nvPr userDrawn="1"/>
        </p:nvSpPr>
        <p:spPr>
          <a:xfrm>
            <a:off x="0" y="2970258"/>
            <a:ext cx="9144000" cy="58922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 baseline="0">
                <a:solidFill>
                  <a:srgbClr val="004361"/>
                </a:solidFill>
                <a:latin typeface="Calibri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en-GB" sz="2100" b="0" dirty="0">
                <a:solidFill>
                  <a:schemeClr val="bg1"/>
                </a:solidFill>
              </a:rPr>
              <a:t>Thank </a:t>
            </a:r>
            <a:r>
              <a:rPr lang="en-GB" sz="2100" b="0" dirty="0" smtClean="0">
                <a:solidFill>
                  <a:schemeClr val="bg1"/>
                </a:solidFill>
              </a:rPr>
              <a:t>you</a:t>
            </a:r>
            <a:endParaRPr lang="en-GB" sz="2100" b="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 userDrawn="1"/>
        </p:nvSpPr>
        <p:spPr>
          <a:xfrm>
            <a:off x="3002547" y="5294836"/>
            <a:ext cx="311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solidFill>
                  <a:schemeClr val="bg1"/>
                </a:solidFill>
              </a:rPr>
              <a:t>Networks </a:t>
            </a:r>
            <a:r>
              <a:rPr lang="en-GB" sz="1200" baseline="0" dirty="0" smtClean="0">
                <a:solidFill>
                  <a:schemeClr val="bg1"/>
                </a:solidFill>
              </a:rPr>
              <a:t>∙ Services ∙ People        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dirty="0" smtClean="0">
                <a:solidFill>
                  <a:schemeClr val="bg1"/>
                </a:solidFill>
              </a:rPr>
              <a:t>www.geant.org</a:t>
            </a:r>
          </a:p>
          <a:p>
            <a:pPr algn="ctr"/>
            <a:r>
              <a:rPr lang="en-GB" sz="1200" i="0" baseline="0" dirty="0" smtClean="0">
                <a:solidFill>
                  <a:schemeClr val="bg1"/>
                </a:solidFill>
              </a:rPr>
              <a:t> </a:t>
            </a:r>
            <a:endParaRPr lang="en-GB" sz="1200" i="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 userDrawn="1"/>
        </p:nvSpPr>
        <p:spPr>
          <a:xfrm>
            <a:off x="678947" y="6224432"/>
            <a:ext cx="778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8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 GEANT Limited on behalf of the GN4 Phase 1 project (GN4-1).</a:t>
            </a:r>
          </a:p>
          <a:p>
            <a:pPr algn="l"/>
            <a:r>
              <a:rPr lang="en-GB" sz="8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The research leading to these results has received funding from the European Union’s Horizon 2020 research and innovation programme under Grant Agreement No. 691567 (GN4-1).</a:t>
            </a:r>
            <a:endParaRPr lang="en-GB" sz="800" dirty="0">
              <a:solidFill>
                <a:schemeClr val="bg1"/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799" y="4773547"/>
            <a:ext cx="1219200" cy="529760"/>
          </a:xfrm>
          <a:prstGeom prst="rect">
            <a:avLst/>
          </a:prstGeom>
        </p:spPr>
      </p:pic>
      <p:sp>
        <p:nvSpPr>
          <p:cNvPr id="15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2070100" y="3559174"/>
            <a:ext cx="5003800" cy="428625"/>
          </a:xfrm>
        </p:spPr>
        <p:txBody>
          <a:bodyPr>
            <a:noAutofit/>
          </a:bodyPr>
          <a:lstStyle>
            <a:lvl1pPr marL="0" indent="0" algn="ctr">
              <a:buNone/>
              <a:defRPr sz="2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Optional “Any Questions?” Text here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2674018" y="4222361"/>
            <a:ext cx="3795964" cy="263127"/>
          </a:xfrm>
        </p:spPr>
        <p:txBody>
          <a:bodyPr>
            <a:normAutofit/>
          </a:bodyPr>
          <a:lstStyle>
            <a:lvl1pPr marL="0" indent="0" algn="ctr">
              <a:buNone/>
              <a:defRPr sz="9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Presenter email</a:t>
            </a:r>
            <a:endParaRPr lang="en-GB" dirty="0"/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41313" y="241300"/>
            <a:ext cx="8510812" cy="3342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This end slide to be used for all GN4-1 Presentations</a:t>
            </a:r>
            <a:endParaRPr lang="en-GB" dirty="0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72" y="6246377"/>
            <a:ext cx="433675" cy="294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516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for non project present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C41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857250"/>
            <a:ext cx="9144000" cy="5143500"/>
          </a:xfrm>
          <a:prstGeom prst="rect">
            <a:avLst/>
          </a:prstGeom>
          <a:solidFill>
            <a:srgbClr val="1C41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3" name="Rectangle 12"/>
          <p:cNvSpPr/>
          <p:nvPr userDrawn="1"/>
        </p:nvSpPr>
        <p:spPr>
          <a:xfrm>
            <a:off x="1941584" y="1024187"/>
            <a:ext cx="5602848" cy="3984690"/>
          </a:xfrm>
          <a:prstGeom prst="rect">
            <a:avLst/>
          </a:prstGeom>
          <a:blipFill dpi="0" rotWithShape="1">
            <a:blip r:embed="rId2">
              <a:alphaModFix amt="12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4" name="Title 3"/>
          <p:cNvSpPr txBox="1">
            <a:spLocks/>
          </p:cNvSpPr>
          <p:nvPr userDrawn="1"/>
        </p:nvSpPr>
        <p:spPr>
          <a:xfrm>
            <a:off x="0" y="2970258"/>
            <a:ext cx="9144000" cy="58922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 baseline="0">
                <a:solidFill>
                  <a:srgbClr val="004361"/>
                </a:solidFill>
                <a:latin typeface="Calibri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en-GB" sz="2100" b="0" dirty="0">
                <a:solidFill>
                  <a:schemeClr val="bg1"/>
                </a:solidFill>
              </a:rPr>
              <a:t>Thank </a:t>
            </a:r>
            <a:r>
              <a:rPr lang="en-GB" sz="2100" b="0" dirty="0" smtClean="0">
                <a:solidFill>
                  <a:schemeClr val="bg1"/>
                </a:solidFill>
              </a:rPr>
              <a:t>you</a:t>
            </a:r>
            <a:endParaRPr lang="en-GB" sz="2100" b="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 userDrawn="1"/>
        </p:nvSpPr>
        <p:spPr>
          <a:xfrm>
            <a:off x="3002547" y="5623697"/>
            <a:ext cx="311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solidFill>
                  <a:schemeClr val="bg1"/>
                </a:solidFill>
              </a:rPr>
              <a:t>Networks </a:t>
            </a:r>
            <a:r>
              <a:rPr lang="en-GB" sz="1200" baseline="0" dirty="0" smtClean="0">
                <a:solidFill>
                  <a:schemeClr val="bg1"/>
                </a:solidFill>
              </a:rPr>
              <a:t>∙ Services ∙ People        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dirty="0" smtClean="0">
                <a:solidFill>
                  <a:schemeClr val="bg1"/>
                </a:solidFill>
              </a:rPr>
              <a:t>www.geant.org</a:t>
            </a:r>
          </a:p>
          <a:p>
            <a:pPr algn="ctr"/>
            <a:r>
              <a:rPr lang="en-GB" sz="1200" i="0" baseline="0" dirty="0" smtClean="0">
                <a:solidFill>
                  <a:schemeClr val="bg1"/>
                </a:solidFill>
              </a:rPr>
              <a:t> </a:t>
            </a:r>
            <a:endParaRPr lang="en-GB" sz="1200" i="0" dirty="0">
              <a:solidFill>
                <a:schemeClr val="bg1"/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799" y="5102408"/>
            <a:ext cx="1219200" cy="529760"/>
          </a:xfrm>
          <a:prstGeom prst="rect">
            <a:avLst/>
          </a:prstGeom>
        </p:spPr>
      </p:pic>
      <p:sp>
        <p:nvSpPr>
          <p:cNvPr id="11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2070100" y="3559174"/>
            <a:ext cx="5003800" cy="428625"/>
          </a:xfrm>
        </p:spPr>
        <p:txBody>
          <a:bodyPr>
            <a:noAutofit/>
          </a:bodyPr>
          <a:lstStyle>
            <a:lvl1pPr marL="0" indent="0" algn="ctr">
              <a:buNone/>
              <a:defRPr sz="2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Optional “Any Questions?” Text here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2674019" y="4227842"/>
            <a:ext cx="3795964" cy="263127"/>
          </a:xfrm>
        </p:spPr>
        <p:txBody>
          <a:bodyPr>
            <a:normAutofit/>
          </a:bodyPr>
          <a:lstStyle>
            <a:lvl1pPr marL="0" indent="0" algn="ctr">
              <a:buNone/>
              <a:defRPr sz="9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Presenter email</a:t>
            </a:r>
            <a:endParaRPr lang="en-GB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41313" y="241300"/>
            <a:ext cx="8510812" cy="3342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This end slide to be used for all GÉANT Organisation Presentations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3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>
                <a:latin typeface="+mn-lt"/>
              </a:defRPr>
            </a:lvl1pPr>
            <a:lvl2pPr>
              <a:defRPr>
                <a:solidFill>
                  <a:srgbClr val="004361"/>
                </a:solidFill>
                <a:latin typeface="+mn-lt"/>
              </a:defRPr>
            </a:lvl2pPr>
            <a:lvl3pPr>
              <a:defRPr>
                <a:solidFill>
                  <a:srgbClr val="003F5E"/>
                </a:solidFill>
                <a:latin typeface="+mn-lt"/>
              </a:defRPr>
            </a:lvl3pPr>
            <a:lvl4pPr>
              <a:defRPr>
                <a:latin typeface="+mn-lt"/>
              </a:defRPr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41733" y="74646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39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825625"/>
            <a:ext cx="417195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87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951" y="1681163"/>
            <a:ext cx="41362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1951" y="2489201"/>
            <a:ext cx="4164806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41733" y="74646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48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6:33 Text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6" y="1524000"/>
            <a:ext cx="5898092" cy="4652963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>
                <a:solidFill>
                  <a:srgbClr val="004361"/>
                </a:solidFill>
                <a:latin typeface="+mn-lt"/>
              </a:defRPr>
            </a:lvl2pPr>
            <a:lvl3pPr>
              <a:defRPr>
                <a:solidFill>
                  <a:srgbClr val="003F5E"/>
                </a:solidFill>
                <a:latin typeface="+mn-lt"/>
              </a:defRPr>
            </a:lvl3pPr>
            <a:lvl4pPr>
              <a:defRPr>
                <a:latin typeface="+mn-lt"/>
              </a:defRPr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41733" y="74646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6239933" y="153246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6451593" y="1532467"/>
            <a:ext cx="2" cy="4682066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651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341733" y="74646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07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341733" y="74646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1676400"/>
            <a:ext cx="9144000" cy="2165684"/>
          </a:xfrm>
          <a:prstGeom prst="rect">
            <a:avLst/>
          </a:prstGeom>
          <a:solidFill>
            <a:srgbClr val="004361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52928" y="4083050"/>
            <a:ext cx="8406062" cy="21813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50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341733" y="74646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3858126"/>
            <a:ext cx="9144000" cy="2165684"/>
          </a:xfrm>
          <a:prstGeom prst="rect">
            <a:avLst/>
          </a:prstGeom>
          <a:solidFill>
            <a:srgbClr val="004361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36215" y="1524586"/>
            <a:ext cx="8486943" cy="21009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25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651518"/>
            <a:ext cx="4629150" cy="42095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642188"/>
            <a:ext cx="3236119" cy="4226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41733" y="74646"/>
            <a:ext cx="720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03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0201" y="203200"/>
            <a:ext cx="6780516" cy="9277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</a:t>
            </a:r>
            <a:br>
              <a:rPr lang="en-US" dirty="0" smtClean="0"/>
            </a:br>
            <a:r>
              <a:rPr lang="en-US" dirty="0" smtClean="0"/>
              <a:t>subtitle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3375" y="1524000"/>
            <a:ext cx="8181975" cy="465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6359" y="6406016"/>
            <a:ext cx="555766" cy="274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26875" y="6413247"/>
            <a:ext cx="8362562" cy="0"/>
          </a:xfrm>
          <a:prstGeom prst="line">
            <a:avLst/>
          </a:prstGeom>
          <a:ln w="12700" cap="rnd">
            <a:solidFill>
              <a:srgbClr val="ED15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55599" y="6457890"/>
            <a:ext cx="31157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smtClean="0">
                <a:solidFill>
                  <a:srgbClr val="003F5E"/>
                </a:solidFill>
              </a:rPr>
              <a:t>Networks </a:t>
            </a:r>
            <a:r>
              <a:rPr lang="en-GB" sz="1000" baseline="0" dirty="0" smtClean="0">
                <a:solidFill>
                  <a:srgbClr val="003F5E"/>
                </a:solidFill>
              </a:rPr>
              <a:t>∙ Services ∙ People           </a:t>
            </a:r>
            <a:r>
              <a:rPr lang="en-GB" sz="1000" b="0" i="1" dirty="0" smtClean="0">
                <a:solidFill>
                  <a:srgbClr val="004361"/>
                </a:solidFill>
              </a:rPr>
              <a:t>www.geant.org</a:t>
            </a:r>
          </a:p>
          <a:p>
            <a:r>
              <a:rPr lang="en-GB" sz="1000" baseline="0" dirty="0" smtClean="0">
                <a:solidFill>
                  <a:srgbClr val="003F5E"/>
                </a:solidFill>
              </a:rPr>
              <a:t> </a:t>
            </a:r>
            <a:endParaRPr lang="en-GB" sz="1000" dirty="0">
              <a:solidFill>
                <a:srgbClr val="003F5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987" y="219648"/>
            <a:ext cx="1691439" cy="75992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90" y="1015675"/>
            <a:ext cx="8678778" cy="314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0" r:id="rId2"/>
    <p:sldLayoutId id="2147483652" r:id="rId3"/>
    <p:sldLayoutId id="2147483653" r:id="rId4"/>
    <p:sldLayoutId id="2147483660" r:id="rId5"/>
    <p:sldLayoutId id="2147483654" r:id="rId6"/>
    <p:sldLayoutId id="2147483655" r:id="rId7"/>
    <p:sldLayoutId id="2147483659" r:id="rId8"/>
    <p:sldLayoutId id="2147483656" r:id="rId9"/>
    <p:sldLayoutId id="2147483657" r:id="rId10"/>
    <p:sldLayoutId id="2147483663" r:id="rId11"/>
    <p:sldLayoutId id="2147483661" r:id="rId12"/>
    <p:sldLayoutId id="2147483662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3F5E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846053" y="3391096"/>
            <a:ext cx="5096933" cy="375289"/>
          </a:xfrm>
        </p:spPr>
        <p:txBody>
          <a:bodyPr/>
          <a:lstStyle/>
          <a:p>
            <a:r>
              <a:rPr lang="en-GB" dirty="0" smtClean="0"/>
              <a:t>David </a:t>
            </a:r>
            <a:r>
              <a:rPr lang="en-GB" dirty="0" err="1" smtClean="0"/>
              <a:t>Groep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EUGridPMA45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930191" y="1331494"/>
            <a:ext cx="5498962" cy="1081200"/>
          </a:xfrm>
        </p:spPr>
        <p:txBody>
          <a:bodyPr/>
          <a:lstStyle/>
          <a:p>
            <a:r>
              <a:rPr lang="en-GB" dirty="0" smtClean="0"/>
              <a:t>TCSG4 – requirements for Research and e-Infrastructures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 smtClean="0"/>
              <a:t>January 2019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846053" y="3764076"/>
            <a:ext cx="5096933" cy="347215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TCS PMA and Nikhef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975961" y="2602427"/>
            <a:ext cx="5012795" cy="503459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52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long (but rather successful) road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10" name="Diagram group"/>
          <p:cNvGrpSpPr/>
          <p:nvPr/>
        </p:nvGrpSpPr>
        <p:grpSpPr>
          <a:xfrm>
            <a:off x="204888" y="4957995"/>
            <a:ext cx="8559537" cy="349368"/>
            <a:chOff x="4707" y="2282951"/>
            <a:chExt cx="8559537" cy="349368"/>
          </a:xfrm>
          <a:scene3d>
            <a:camera prst="isometricOffAxis2Left" zoom="95000"/>
            <a:lightRig rig="flat" dir="t"/>
          </a:scene3d>
        </p:grpSpPr>
        <p:grpSp>
          <p:nvGrpSpPr>
            <p:cNvPr id="11" name="Group 10"/>
            <p:cNvGrpSpPr/>
            <p:nvPr/>
          </p:nvGrpSpPr>
          <p:grpSpPr>
            <a:xfrm>
              <a:off x="4707" y="2282951"/>
              <a:ext cx="873422" cy="349368"/>
              <a:chOff x="4707" y="2282951"/>
              <a:chExt cx="873422" cy="349368"/>
            </a:xfrm>
          </p:grpSpPr>
          <p:sp>
            <p:nvSpPr>
              <p:cNvPr id="45" name="Pentagon 44"/>
              <p:cNvSpPr/>
              <p:nvPr/>
            </p:nvSpPr>
            <p:spPr>
              <a:xfrm>
                <a:off x="4707" y="2282951"/>
                <a:ext cx="873422" cy="349368"/>
              </a:xfrm>
              <a:prstGeom prst="homePlate">
                <a:avLst/>
              </a:prstGeom>
              <a:sp3d extrusionH="381000" contourW="38100" prstMaterial="matte">
                <a:contourClr>
                  <a:schemeClr val="lt1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6" name="Pentagon 4"/>
              <p:cNvSpPr/>
              <p:nvPr/>
            </p:nvSpPr>
            <p:spPr>
              <a:xfrm>
                <a:off x="4707" y="2282951"/>
                <a:ext cx="786080" cy="349368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9342" tIns="34671" rIns="17336" bIns="34671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300" kern="1200" dirty="0" smtClean="0"/>
                  <a:t>2004</a:t>
                </a:r>
                <a:endParaRPr lang="en-US" sz="1300" kern="12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703444" y="2282951"/>
              <a:ext cx="873422" cy="349368"/>
              <a:chOff x="703444" y="2282951"/>
              <a:chExt cx="873422" cy="349368"/>
            </a:xfrm>
          </p:grpSpPr>
          <p:sp>
            <p:nvSpPr>
              <p:cNvPr id="43" name="Chevron 42"/>
              <p:cNvSpPr/>
              <p:nvPr/>
            </p:nvSpPr>
            <p:spPr>
              <a:xfrm>
                <a:off x="703444" y="2282951"/>
                <a:ext cx="873422" cy="349368"/>
              </a:xfrm>
              <a:prstGeom prst="chevron">
                <a:avLst/>
              </a:prstGeom>
              <a:sp3d extrusionH="381000" contourW="38100" prstMaterial="matte">
                <a:contourClr>
                  <a:schemeClr val="lt1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296093"/>
                  <a:satOff val="1018"/>
                  <a:lumOff val="-4884"/>
                  <a:alphaOff val="0"/>
                </a:schemeClr>
              </a:fillRef>
              <a:effectRef idx="0">
                <a:schemeClr val="accent5">
                  <a:hueOff val="296093"/>
                  <a:satOff val="1018"/>
                  <a:lumOff val="-4884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4" name="Chevron 6"/>
              <p:cNvSpPr/>
              <p:nvPr/>
            </p:nvSpPr>
            <p:spPr>
              <a:xfrm>
                <a:off x="878128" y="2282951"/>
                <a:ext cx="524054" cy="349368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2007" tIns="34671" rIns="17336" bIns="34671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300" kern="1200" dirty="0" smtClean="0"/>
                  <a:t>2005</a:t>
                </a:r>
                <a:endParaRPr lang="en-US" sz="1300" kern="12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1402182" y="2282951"/>
              <a:ext cx="873422" cy="349368"/>
              <a:chOff x="1402182" y="2282951"/>
              <a:chExt cx="873422" cy="349368"/>
            </a:xfrm>
          </p:grpSpPr>
          <p:sp>
            <p:nvSpPr>
              <p:cNvPr id="41" name="Chevron 40"/>
              <p:cNvSpPr/>
              <p:nvPr/>
            </p:nvSpPr>
            <p:spPr>
              <a:xfrm>
                <a:off x="1402182" y="2282951"/>
                <a:ext cx="873422" cy="349368"/>
              </a:xfrm>
              <a:prstGeom prst="chevron">
                <a:avLst/>
              </a:prstGeom>
              <a:sp3d extrusionH="381000" contourW="38100" prstMaterial="matte">
                <a:contourClr>
                  <a:schemeClr val="lt1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592187"/>
                  <a:satOff val="2036"/>
                  <a:lumOff val="-9768"/>
                  <a:alphaOff val="0"/>
                </a:schemeClr>
              </a:fillRef>
              <a:effectRef idx="0">
                <a:schemeClr val="accent5">
                  <a:hueOff val="592187"/>
                  <a:satOff val="2036"/>
                  <a:lumOff val="-9768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2" name="Chevron 8"/>
              <p:cNvSpPr/>
              <p:nvPr/>
            </p:nvSpPr>
            <p:spPr>
              <a:xfrm>
                <a:off x="1576866" y="2282951"/>
                <a:ext cx="524054" cy="349368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2007" tIns="34671" rIns="17336" bIns="34671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300" kern="1200" dirty="0" smtClean="0"/>
                  <a:t>2006</a:t>
                </a:r>
                <a:endParaRPr lang="en-US" sz="1300" kern="1200" dirty="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2100920" y="2282951"/>
              <a:ext cx="873422" cy="349368"/>
              <a:chOff x="2100920" y="2282951"/>
              <a:chExt cx="873422" cy="349368"/>
            </a:xfrm>
          </p:grpSpPr>
          <p:sp>
            <p:nvSpPr>
              <p:cNvPr id="39" name="Chevron 38"/>
              <p:cNvSpPr/>
              <p:nvPr/>
            </p:nvSpPr>
            <p:spPr>
              <a:xfrm>
                <a:off x="2100920" y="2282951"/>
                <a:ext cx="873422" cy="349368"/>
              </a:xfrm>
              <a:prstGeom prst="chevron">
                <a:avLst/>
              </a:prstGeom>
              <a:sp3d extrusionH="381000" contourW="38100" prstMaterial="matte">
                <a:contourClr>
                  <a:schemeClr val="lt1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888280"/>
                  <a:satOff val="3053"/>
                  <a:lumOff val="-14653"/>
                  <a:alphaOff val="0"/>
                </a:schemeClr>
              </a:fillRef>
              <a:effectRef idx="0">
                <a:schemeClr val="accent5">
                  <a:hueOff val="888280"/>
                  <a:satOff val="3053"/>
                  <a:lumOff val="-14653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0" name="Chevron 10"/>
              <p:cNvSpPr/>
              <p:nvPr/>
            </p:nvSpPr>
            <p:spPr>
              <a:xfrm>
                <a:off x="2275604" y="2282951"/>
                <a:ext cx="524054" cy="349368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2007" tIns="34671" rIns="17336" bIns="34671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300" kern="1200" dirty="0" smtClean="0"/>
                  <a:t>2007</a:t>
                </a:r>
                <a:endParaRPr lang="en-US" sz="1300" kern="1200" dirty="0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2799658" y="2282951"/>
              <a:ext cx="873422" cy="349368"/>
              <a:chOff x="2799658" y="2282951"/>
              <a:chExt cx="873422" cy="349368"/>
            </a:xfrm>
          </p:grpSpPr>
          <p:sp>
            <p:nvSpPr>
              <p:cNvPr id="37" name="Chevron 36"/>
              <p:cNvSpPr/>
              <p:nvPr/>
            </p:nvSpPr>
            <p:spPr>
              <a:xfrm>
                <a:off x="2799658" y="2282951"/>
                <a:ext cx="873422" cy="349368"/>
              </a:xfrm>
              <a:prstGeom prst="chevron">
                <a:avLst/>
              </a:prstGeom>
              <a:sp3d extrusionH="381000" contourW="38100" prstMaterial="matte">
                <a:contourClr>
                  <a:schemeClr val="lt1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1184373"/>
                  <a:satOff val="4071"/>
                  <a:lumOff val="-19537"/>
                  <a:alphaOff val="0"/>
                </a:schemeClr>
              </a:fillRef>
              <a:effectRef idx="0">
                <a:schemeClr val="accent5">
                  <a:hueOff val="1184373"/>
                  <a:satOff val="4071"/>
                  <a:lumOff val="-19537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8" name="Chevron 12"/>
              <p:cNvSpPr/>
              <p:nvPr/>
            </p:nvSpPr>
            <p:spPr>
              <a:xfrm>
                <a:off x="2974342" y="2282951"/>
                <a:ext cx="524054" cy="349368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2007" tIns="34671" rIns="17336" bIns="34671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300" kern="1200" dirty="0" smtClean="0"/>
                  <a:t>2008</a:t>
                </a:r>
                <a:endParaRPr lang="en-US" sz="1300" kern="1200" dirty="0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3498395" y="2282951"/>
              <a:ext cx="873422" cy="349368"/>
              <a:chOff x="3498395" y="2282951"/>
              <a:chExt cx="873422" cy="349368"/>
            </a:xfrm>
          </p:grpSpPr>
          <p:sp>
            <p:nvSpPr>
              <p:cNvPr id="35" name="Chevron 34"/>
              <p:cNvSpPr/>
              <p:nvPr/>
            </p:nvSpPr>
            <p:spPr>
              <a:xfrm>
                <a:off x="3498395" y="2282951"/>
                <a:ext cx="873422" cy="349368"/>
              </a:xfrm>
              <a:prstGeom prst="chevron">
                <a:avLst/>
              </a:prstGeom>
              <a:sp3d extrusionH="381000" contourW="38100" prstMaterial="matte">
                <a:contourClr>
                  <a:schemeClr val="lt1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1480466"/>
                  <a:satOff val="5089"/>
                  <a:lumOff val="-24421"/>
                  <a:alphaOff val="0"/>
                </a:schemeClr>
              </a:fillRef>
              <a:effectRef idx="0">
                <a:schemeClr val="accent5">
                  <a:hueOff val="1480466"/>
                  <a:satOff val="5089"/>
                  <a:lumOff val="-24421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6" name="Chevron 14"/>
              <p:cNvSpPr/>
              <p:nvPr/>
            </p:nvSpPr>
            <p:spPr>
              <a:xfrm>
                <a:off x="3673079" y="2282951"/>
                <a:ext cx="524054" cy="349368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2007" tIns="34671" rIns="17336" bIns="34671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300" kern="1200" dirty="0" smtClean="0"/>
                  <a:t>2009</a:t>
                </a:r>
                <a:endParaRPr lang="en-US" sz="1300" kern="1200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4197133" y="2282951"/>
              <a:ext cx="873422" cy="349368"/>
              <a:chOff x="4197133" y="2282951"/>
              <a:chExt cx="873422" cy="349368"/>
            </a:xfrm>
          </p:grpSpPr>
          <p:sp>
            <p:nvSpPr>
              <p:cNvPr id="33" name="Chevron 32"/>
              <p:cNvSpPr/>
              <p:nvPr/>
            </p:nvSpPr>
            <p:spPr>
              <a:xfrm>
                <a:off x="4197133" y="2282951"/>
                <a:ext cx="873422" cy="349368"/>
              </a:xfrm>
              <a:prstGeom prst="chevron">
                <a:avLst/>
              </a:prstGeom>
              <a:sp3d extrusionH="381000" contourW="38100" prstMaterial="matte">
                <a:contourClr>
                  <a:schemeClr val="lt1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1776560"/>
                  <a:satOff val="6107"/>
                  <a:lumOff val="-29305"/>
                  <a:alphaOff val="0"/>
                </a:schemeClr>
              </a:fillRef>
              <a:effectRef idx="0">
                <a:schemeClr val="accent5">
                  <a:hueOff val="1776560"/>
                  <a:satOff val="6107"/>
                  <a:lumOff val="-29305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4" name="Chevron 16"/>
              <p:cNvSpPr/>
              <p:nvPr/>
            </p:nvSpPr>
            <p:spPr>
              <a:xfrm>
                <a:off x="4371817" y="2282951"/>
                <a:ext cx="524054" cy="349368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2007" tIns="34671" rIns="17336" bIns="34671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300" kern="1200" dirty="0" smtClean="0"/>
                  <a:t>2010</a:t>
                </a:r>
                <a:endParaRPr lang="en-US" sz="1300" kern="1200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4895871" y="2282951"/>
              <a:ext cx="873422" cy="349368"/>
              <a:chOff x="4895871" y="2282951"/>
              <a:chExt cx="873422" cy="349368"/>
            </a:xfrm>
          </p:grpSpPr>
          <p:sp>
            <p:nvSpPr>
              <p:cNvPr id="31" name="Chevron 30"/>
              <p:cNvSpPr/>
              <p:nvPr/>
            </p:nvSpPr>
            <p:spPr>
              <a:xfrm>
                <a:off x="4895871" y="2282951"/>
                <a:ext cx="873422" cy="349368"/>
              </a:xfrm>
              <a:prstGeom prst="chevron">
                <a:avLst/>
              </a:prstGeom>
              <a:sp3d extrusionH="381000" contourW="38100" prstMaterial="matte">
                <a:contourClr>
                  <a:schemeClr val="lt1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2072653"/>
                  <a:satOff val="7125"/>
                  <a:lumOff val="-34189"/>
                  <a:alphaOff val="0"/>
                </a:schemeClr>
              </a:fillRef>
              <a:effectRef idx="0">
                <a:schemeClr val="accent5">
                  <a:hueOff val="2072653"/>
                  <a:satOff val="7125"/>
                  <a:lumOff val="-34189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2" name="Chevron 18"/>
              <p:cNvSpPr/>
              <p:nvPr/>
            </p:nvSpPr>
            <p:spPr>
              <a:xfrm>
                <a:off x="5070555" y="2282951"/>
                <a:ext cx="524054" cy="349368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2007" tIns="34671" rIns="17336" bIns="34671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300" kern="1200" dirty="0" smtClean="0"/>
                  <a:t>2011</a:t>
                </a:r>
                <a:endParaRPr lang="en-US" sz="1300" kern="1200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5594609" y="2282951"/>
              <a:ext cx="873422" cy="349368"/>
              <a:chOff x="5594609" y="2282951"/>
              <a:chExt cx="873422" cy="349368"/>
            </a:xfrm>
          </p:grpSpPr>
          <p:sp>
            <p:nvSpPr>
              <p:cNvPr id="29" name="Chevron 28"/>
              <p:cNvSpPr/>
              <p:nvPr/>
            </p:nvSpPr>
            <p:spPr>
              <a:xfrm>
                <a:off x="5594609" y="2282951"/>
                <a:ext cx="873422" cy="349368"/>
              </a:xfrm>
              <a:prstGeom prst="chevron">
                <a:avLst/>
              </a:prstGeom>
              <a:sp3d extrusionH="381000" contourW="38100" prstMaterial="matte">
                <a:contourClr>
                  <a:schemeClr val="lt1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2368746"/>
                  <a:satOff val="8143"/>
                  <a:lumOff val="-39073"/>
                  <a:alphaOff val="0"/>
                </a:schemeClr>
              </a:fillRef>
              <a:effectRef idx="0">
                <a:schemeClr val="accent5">
                  <a:hueOff val="2368746"/>
                  <a:satOff val="8143"/>
                  <a:lumOff val="-39073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0" name="Chevron 20"/>
              <p:cNvSpPr/>
              <p:nvPr/>
            </p:nvSpPr>
            <p:spPr>
              <a:xfrm>
                <a:off x="5769293" y="2282951"/>
                <a:ext cx="524054" cy="349368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2007" tIns="34671" rIns="17336" bIns="34671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300" kern="1200" dirty="0" smtClean="0"/>
                  <a:t>2012</a:t>
                </a:r>
                <a:endParaRPr lang="en-US" sz="1300" kern="12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6293347" y="2282951"/>
              <a:ext cx="873422" cy="349368"/>
              <a:chOff x="6293347" y="2282951"/>
              <a:chExt cx="873422" cy="349368"/>
            </a:xfrm>
          </p:grpSpPr>
          <p:sp>
            <p:nvSpPr>
              <p:cNvPr id="27" name="Chevron 26"/>
              <p:cNvSpPr/>
              <p:nvPr/>
            </p:nvSpPr>
            <p:spPr>
              <a:xfrm>
                <a:off x="6293347" y="2282951"/>
                <a:ext cx="873422" cy="349368"/>
              </a:xfrm>
              <a:prstGeom prst="chevron">
                <a:avLst/>
              </a:prstGeom>
              <a:sp3d extrusionH="381000" contourW="38100" prstMaterial="matte">
                <a:contourClr>
                  <a:schemeClr val="lt1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2664839"/>
                  <a:satOff val="9160"/>
                  <a:lumOff val="-43958"/>
                  <a:alphaOff val="0"/>
                </a:schemeClr>
              </a:fillRef>
              <a:effectRef idx="0">
                <a:schemeClr val="accent5">
                  <a:hueOff val="2664839"/>
                  <a:satOff val="9160"/>
                  <a:lumOff val="-43958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8" name="Chevron 22"/>
              <p:cNvSpPr/>
              <p:nvPr/>
            </p:nvSpPr>
            <p:spPr>
              <a:xfrm>
                <a:off x="6468031" y="2282951"/>
                <a:ext cx="524054" cy="349368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2007" tIns="34671" rIns="17336" bIns="34671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300" kern="1200" dirty="0" smtClean="0"/>
                  <a:t>2013</a:t>
                </a:r>
                <a:endParaRPr lang="en-US" sz="1300" kern="12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6992084" y="2282951"/>
              <a:ext cx="873422" cy="349368"/>
              <a:chOff x="6992084" y="2282951"/>
              <a:chExt cx="873422" cy="349368"/>
            </a:xfrm>
          </p:grpSpPr>
          <p:sp>
            <p:nvSpPr>
              <p:cNvPr id="25" name="Chevron 24"/>
              <p:cNvSpPr/>
              <p:nvPr/>
            </p:nvSpPr>
            <p:spPr>
              <a:xfrm>
                <a:off x="6992084" y="2282951"/>
                <a:ext cx="873422" cy="349368"/>
              </a:xfrm>
              <a:prstGeom prst="chevron">
                <a:avLst/>
              </a:prstGeom>
              <a:sp3d extrusionH="381000" contourW="38100" prstMaterial="matte">
                <a:contourClr>
                  <a:schemeClr val="lt1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2960933"/>
                  <a:satOff val="10178"/>
                  <a:lumOff val="-48842"/>
                  <a:alphaOff val="0"/>
                </a:schemeClr>
              </a:fillRef>
              <a:effectRef idx="0">
                <a:schemeClr val="accent5">
                  <a:hueOff val="2960933"/>
                  <a:satOff val="10178"/>
                  <a:lumOff val="-48842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6" name="Chevron 24"/>
              <p:cNvSpPr/>
              <p:nvPr/>
            </p:nvSpPr>
            <p:spPr>
              <a:xfrm>
                <a:off x="7166768" y="2282951"/>
                <a:ext cx="524054" cy="349368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2007" tIns="34671" rIns="17336" bIns="34671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300" kern="1200" dirty="0" smtClean="0"/>
                  <a:t>…</a:t>
                </a:r>
                <a:endParaRPr lang="en-US" sz="1300" kern="1200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7690822" y="2282951"/>
              <a:ext cx="873422" cy="349368"/>
              <a:chOff x="7690822" y="2282951"/>
              <a:chExt cx="873422" cy="349368"/>
            </a:xfrm>
          </p:grpSpPr>
          <p:sp>
            <p:nvSpPr>
              <p:cNvPr id="23" name="Chevron 22"/>
              <p:cNvSpPr/>
              <p:nvPr/>
            </p:nvSpPr>
            <p:spPr>
              <a:xfrm>
                <a:off x="7690822" y="2282951"/>
                <a:ext cx="873422" cy="349368"/>
              </a:xfrm>
              <a:prstGeom prst="chevron">
                <a:avLst/>
              </a:prstGeom>
              <a:sp3d extrusionH="381000" contourW="38100" prstMaterial="matte">
                <a:contourClr>
                  <a:schemeClr val="lt1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3257026"/>
                  <a:satOff val="11196"/>
                  <a:lumOff val="-53726"/>
                  <a:alphaOff val="0"/>
                </a:schemeClr>
              </a:fillRef>
              <a:effectRef idx="0">
                <a:schemeClr val="accent5">
                  <a:hueOff val="3257026"/>
                  <a:satOff val="11196"/>
                  <a:lumOff val="-53726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Chevron 26"/>
              <p:cNvSpPr/>
              <p:nvPr/>
            </p:nvSpPr>
            <p:spPr>
              <a:xfrm>
                <a:off x="7865506" y="2282951"/>
                <a:ext cx="524054" cy="349368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2007" tIns="34671" rIns="17336" bIns="34671" numCol="1" spcCol="1270" anchor="ctr" anchorCtr="0">
                <a:noAutofit/>
              </a:bodyPr>
              <a:lstStyle/>
              <a:p>
                <a:pPr lvl="0"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300" kern="1200" dirty="0" smtClean="0"/>
                  <a:t>2019</a:t>
                </a:r>
                <a:endParaRPr lang="en-US" sz="1300" kern="1200" dirty="0"/>
              </a:p>
            </p:txBody>
          </p:sp>
        </p:grpSp>
      </p:grpSp>
      <p:grpSp>
        <p:nvGrpSpPr>
          <p:cNvPr id="56" name="Group 55"/>
          <p:cNvGrpSpPr/>
          <p:nvPr/>
        </p:nvGrpSpPr>
        <p:grpSpPr>
          <a:xfrm>
            <a:off x="990968" y="3406412"/>
            <a:ext cx="635110" cy="864096"/>
            <a:chOff x="990968" y="4221088"/>
            <a:chExt cx="635110" cy="864096"/>
          </a:xfrm>
        </p:grpSpPr>
        <p:sp>
          <p:nvSpPr>
            <p:cNvPr id="50" name="TextBox 49"/>
            <p:cNvSpPr txBox="1"/>
            <p:nvPr/>
          </p:nvSpPr>
          <p:spPr>
            <a:xfrm>
              <a:off x="990968" y="4221088"/>
              <a:ext cx="635110" cy="323486"/>
            </a:xfrm>
            <a:prstGeom prst="rect">
              <a:avLst/>
            </a:prstGeom>
            <a:noFill/>
            <a:ln>
              <a:solidFill>
                <a:srgbClr val="8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2060"/>
                  </a:solidFill>
                </a:rPr>
                <a:t>IDEA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 bwMode="auto">
            <a:xfrm>
              <a:off x="990968" y="4221088"/>
              <a:ext cx="0" cy="864096"/>
            </a:xfrm>
            <a:prstGeom prst="line">
              <a:avLst/>
            </a:prstGeom>
            <a:noFill/>
            <a:ln w="9525" cap="flat" cmpd="sng" algn="ctr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5" name="Group 54"/>
          <p:cNvGrpSpPr/>
          <p:nvPr/>
        </p:nvGrpSpPr>
        <p:grpSpPr>
          <a:xfrm>
            <a:off x="1626077" y="3552389"/>
            <a:ext cx="497875" cy="864096"/>
            <a:chOff x="1221946" y="4329650"/>
            <a:chExt cx="573434" cy="864096"/>
          </a:xfrm>
        </p:grpSpPr>
        <p:sp>
          <p:nvSpPr>
            <p:cNvPr id="53" name="TextBox 52"/>
            <p:cNvSpPr txBox="1"/>
            <p:nvPr/>
          </p:nvSpPr>
          <p:spPr>
            <a:xfrm flipH="1">
              <a:off x="1221946" y="4329650"/>
              <a:ext cx="573208" cy="350865"/>
            </a:xfrm>
            <a:prstGeom prst="rect">
              <a:avLst/>
            </a:prstGeom>
            <a:noFill/>
            <a:ln>
              <a:solidFill>
                <a:srgbClr val="8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rgbClr val="002060"/>
                  </a:solidFill>
                </a:rPr>
                <a:t>CfP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 bwMode="auto">
            <a:xfrm>
              <a:off x="1795380" y="4329650"/>
              <a:ext cx="0" cy="864096"/>
            </a:xfrm>
            <a:prstGeom prst="line">
              <a:avLst/>
            </a:prstGeom>
            <a:noFill/>
            <a:ln w="9525" cap="flat" cmpd="sng" algn="ctr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7" name="Group 56"/>
          <p:cNvGrpSpPr/>
          <p:nvPr/>
        </p:nvGrpSpPr>
        <p:grpSpPr>
          <a:xfrm>
            <a:off x="2301101" y="2486074"/>
            <a:ext cx="1533625" cy="1984105"/>
            <a:chOff x="1665991" y="4329650"/>
            <a:chExt cx="1533625" cy="864096"/>
          </a:xfrm>
        </p:grpSpPr>
        <p:sp>
          <p:nvSpPr>
            <p:cNvPr id="58" name="TextBox 57"/>
            <p:cNvSpPr txBox="1"/>
            <p:nvPr/>
          </p:nvSpPr>
          <p:spPr>
            <a:xfrm>
              <a:off x="1665991" y="4329650"/>
              <a:ext cx="1533625" cy="160847"/>
            </a:xfrm>
            <a:prstGeom prst="rect">
              <a:avLst/>
            </a:prstGeom>
            <a:noFill/>
            <a:ln>
              <a:solidFill>
                <a:srgbClr val="8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2060"/>
                  </a:solidFill>
                </a:rPr>
                <a:t>initial contract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>
              <a:off x="1665991" y="4329650"/>
              <a:ext cx="0" cy="864096"/>
            </a:xfrm>
            <a:prstGeom prst="line">
              <a:avLst/>
            </a:prstGeom>
            <a:noFill/>
            <a:ln w="9525" cap="flat" cmpd="sng" algn="ctr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0" name="Group 59"/>
          <p:cNvGrpSpPr/>
          <p:nvPr/>
        </p:nvGrpSpPr>
        <p:grpSpPr>
          <a:xfrm>
            <a:off x="2376868" y="3208401"/>
            <a:ext cx="1316386" cy="1272409"/>
            <a:chOff x="1665991" y="4329650"/>
            <a:chExt cx="1316386" cy="864096"/>
          </a:xfrm>
        </p:grpSpPr>
        <p:sp>
          <p:nvSpPr>
            <p:cNvPr id="61" name="TextBox 60"/>
            <p:cNvSpPr txBox="1"/>
            <p:nvPr/>
          </p:nvSpPr>
          <p:spPr>
            <a:xfrm>
              <a:off x="1665991" y="4329650"/>
              <a:ext cx="1316386" cy="219680"/>
            </a:xfrm>
            <a:prstGeom prst="rect">
              <a:avLst/>
            </a:prstGeom>
            <a:noFill/>
            <a:ln>
              <a:solidFill>
                <a:srgbClr val="8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2060"/>
                  </a:solidFill>
                </a:rPr>
                <a:t>Start of </a:t>
              </a:r>
              <a:r>
                <a:rPr lang="en-US" b="1" dirty="0" smtClean="0">
                  <a:solidFill>
                    <a:srgbClr val="002060"/>
                  </a:solidFill>
                </a:rPr>
                <a:t>SCS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  <p:cxnSp>
          <p:nvCxnSpPr>
            <p:cNvPr id="62" name="Straight Connector 61"/>
            <p:cNvCxnSpPr/>
            <p:nvPr/>
          </p:nvCxnSpPr>
          <p:spPr bwMode="auto">
            <a:xfrm>
              <a:off x="1665991" y="4329650"/>
              <a:ext cx="0" cy="864096"/>
            </a:xfrm>
            <a:prstGeom prst="line">
              <a:avLst/>
            </a:prstGeom>
            <a:noFill/>
            <a:ln w="9525" cap="flat" cmpd="sng" algn="ctr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3" name="Group 62"/>
          <p:cNvGrpSpPr/>
          <p:nvPr/>
        </p:nvGrpSpPr>
        <p:grpSpPr>
          <a:xfrm>
            <a:off x="2833328" y="3759353"/>
            <a:ext cx="1010277" cy="786159"/>
            <a:chOff x="1665991" y="4329650"/>
            <a:chExt cx="1010277" cy="864096"/>
          </a:xfrm>
        </p:grpSpPr>
        <p:sp>
          <p:nvSpPr>
            <p:cNvPr id="64" name="TextBox 63"/>
            <p:cNvSpPr txBox="1"/>
            <p:nvPr/>
          </p:nvSpPr>
          <p:spPr>
            <a:xfrm>
              <a:off x="1665991" y="4329650"/>
              <a:ext cx="1010277" cy="639718"/>
            </a:xfrm>
            <a:prstGeom prst="rect">
              <a:avLst/>
            </a:prstGeom>
            <a:noFill/>
            <a:ln>
              <a:solidFill>
                <a:srgbClr val="8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2060"/>
                  </a:solidFill>
                </a:rPr>
                <a:t>Contract </a:t>
              </a:r>
              <a:br>
                <a:rPr lang="en-US" dirty="0" smtClean="0">
                  <a:solidFill>
                    <a:srgbClr val="002060"/>
                  </a:solidFill>
                </a:rPr>
              </a:br>
              <a:r>
                <a:rPr lang="en-US" dirty="0" smtClean="0">
                  <a:solidFill>
                    <a:srgbClr val="002060"/>
                  </a:solidFill>
                </a:rPr>
                <a:t>renewed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cxnSp>
          <p:nvCxnSpPr>
            <p:cNvPr id="65" name="Straight Connector 64"/>
            <p:cNvCxnSpPr/>
            <p:nvPr/>
          </p:nvCxnSpPr>
          <p:spPr bwMode="auto">
            <a:xfrm>
              <a:off x="1665991" y="4329650"/>
              <a:ext cx="0" cy="864096"/>
            </a:xfrm>
            <a:prstGeom prst="line">
              <a:avLst/>
            </a:prstGeom>
            <a:noFill/>
            <a:ln w="9525" cap="flat" cmpd="sng" algn="ctr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0" name="Group 69"/>
          <p:cNvGrpSpPr/>
          <p:nvPr/>
        </p:nvGrpSpPr>
        <p:grpSpPr>
          <a:xfrm>
            <a:off x="3426053" y="1340768"/>
            <a:ext cx="497875" cy="3361511"/>
            <a:chOff x="3347864" y="2060848"/>
            <a:chExt cx="497875" cy="3361511"/>
          </a:xfrm>
        </p:grpSpPr>
        <p:sp>
          <p:nvSpPr>
            <p:cNvPr id="67" name="TextBox 66"/>
            <p:cNvSpPr txBox="1"/>
            <p:nvPr/>
          </p:nvSpPr>
          <p:spPr>
            <a:xfrm flipH="1">
              <a:off x="3347864" y="2060848"/>
              <a:ext cx="497679" cy="582019"/>
            </a:xfrm>
            <a:prstGeom prst="rect">
              <a:avLst/>
            </a:prstGeom>
            <a:noFill/>
            <a:ln>
              <a:solidFill>
                <a:srgbClr val="8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2060"/>
                  </a:solidFill>
                </a:rPr>
                <a:t>2</a:t>
              </a:r>
              <a:r>
                <a:rPr lang="en-US" baseline="30000" dirty="0" smtClean="0">
                  <a:solidFill>
                    <a:srgbClr val="002060"/>
                  </a:solidFill>
                </a:rPr>
                <a:t>nd</a:t>
              </a:r>
              <a:r>
                <a:rPr lang="en-US" dirty="0" smtClean="0">
                  <a:solidFill>
                    <a:srgbClr val="002060"/>
                  </a:solidFill>
                </a:rPr>
                <a:t> </a:t>
              </a:r>
              <a:r>
                <a:rPr lang="en-US" dirty="0" err="1" smtClean="0">
                  <a:solidFill>
                    <a:srgbClr val="002060"/>
                  </a:solidFill>
                </a:rPr>
                <a:t>CfP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cxnSp>
          <p:nvCxnSpPr>
            <p:cNvPr id="68" name="Straight Connector 67"/>
            <p:cNvCxnSpPr/>
            <p:nvPr/>
          </p:nvCxnSpPr>
          <p:spPr bwMode="auto">
            <a:xfrm>
              <a:off x="3845739" y="2060848"/>
              <a:ext cx="0" cy="3361511"/>
            </a:xfrm>
            <a:prstGeom prst="line">
              <a:avLst/>
            </a:prstGeom>
            <a:noFill/>
            <a:ln w="9525" cap="flat" cmpd="sng" algn="ctr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1" name="Group 70"/>
          <p:cNvGrpSpPr/>
          <p:nvPr/>
        </p:nvGrpSpPr>
        <p:grpSpPr>
          <a:xfrm>
            <a:off x="4199481" y="2757866"/>
            <a:ext cx="1998689" cy="1984105"/>
            <a:chOff x="1665991" y="4329650"/>
            <a:chExt cx="1998689" cy="864096"/>
          </a:xfrm>
        </p:grpSpPr>
        <p:sp>
          <p:nvSpPr>
            <p:cNvPr id="72" name="TextBox 71"/>
            <p:cNvSpPr txBox="1"/>
            <p:nvPr/>
          </p:nvSpPr>
          <p:spPr>
            <a:xfrm>
              <a:off x="1665991" y="4329650"/>
              <a:ext cx="1998689" cy="281483"/>
            </a:xfrm>
            <a:prstGeom prst="rect">
              <a:avLst/>
            </a:prstGeom>
            <a:noFill/>
            <a:ln>
              <a:solidFill>
                <a:srgbClr val="8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2060"/>
                  </a:solidFill>
                </a:rPr>
                <a:t>renewed</a:t>
              </a:r>
              <a:br>
                <a:rPr lang="en-US" dirty="0" smtClean="0">
                  <a:solidFill>
                    <a:srgbClr val="002060"/>
                  </a:solidFill>
                </a:rPr>
              </a:br>
              <a:r>
                <a:rPr lang="en-US" dirty="0" smtClean="0">
                  <a:solidFill>
                    <a:srgbClr val="002060"/>
                  </a:solidFill>
                </a:rPr>
                <a:t>with more partners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cxnSp>
          <p:nvCxnSpPr>
            <p:cNvPr id="73" name="Straight Connector 72"/>
            <p:cNvCxnSpPr/>
            <p:nvPr/>
          </p:nvCxnSpPr>
          <p:spPr bwMode="auto">
            <a:xfrm>
              <a:off x="1665991" y="4329650"/>
              <a:ext cx="0" cy="864096"/>
            </a:xfrm>
            <a:prstGeom prst="line">
              <a:avLst/>
            </a:prstGeom>
            <a:noFill/>
            <a:ln w="9525" cap="flat" cmpd="sng" algn="ctr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4" name="Group 73"/>
          <p:cNvGrpSpPr/>
          <p:nvPr/>
        </p:nvGrpSpPr>
        <p:grpSpPr>
          <a:xfrm>
            <a:off x="4403274" y="3501775"/>
            <a:ext cx="1309974" cy="1272409"/>
            <a:chOff x="1665991" y="4329650"/>
            <a:chExt cx="1309974" cy="864096"/>
          </a:xfrm>
        </p:grpSpPr>
        <p:sp>
          <p:nvSpPr>
            <p:cNvPr id="75" name="TextBox 74"/>
            <p:cNvSpPr txBox="1"/>
            <p:nvPr/>
          </p:nvSpPr>
          <p:spPr>
            <a:xfrm>
              <a:off x="1665991" y="4329650"/>
              <a:ext cx="1309974" cy="219680"/>
            </a:xfrm>
            <a:prstGeom prst="rect">
              <a:avLst/>
            </a:prstGeom>
            <a:noFill/>
            <a:ln>
              <a:solidFill>
                <a:srgbClr val="8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2060"/>
                  </a:solidFill>
                </a:rPr>
                <a:t>Start of </a:t>
              </a:r>
              <a:r>
                <a:rPr lang="en-US" b="1" dirty="0" smtClean="0">
                  <a:solidFill>
                    <a:srgbClr val="002060"/>
                  </a:solidFill>
                </a:rPr>
                <a:t>TCS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>
              <a:off x="1665991" y="4329650"/>
              <a:ext cx="0" cy="864096"/>
            </a:xfrm>
            <a:prstGeom prst="line">
              <a:avLst/>
            </a:prstGeom>
            <a:noFill/>
            <a:ln w="9525" cap="flat" cmpd="sng" algn="ctr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7" name="Group 76"/>
          <p:cNvGrpSpPr/>
          <p:nvPr/>
        </p:nvGrpSpPr>
        <p:grpSpPr>
          <a:xfrm>
            <a:off x="4638874" y="3919020"/>
            <a:ext cx="1075936" cy="921544"/>
            <a:chOff x="1665991" y="4329650"/>
            <a:chExt cx="1075936" cy="864096"/>
          </a:xfrm>
        </p:grpSpPr>
        <p:sp>
          <p:nvSpPr>
            <p:cNvPr id="78" name="TextBox 77"/>
            <p:cNvSpPr txBox="1"/>
            <p:nvPr/>
          </p:nvSpPr>
          <p:spPr>
            <a:xfrm>
              <a:off x="1665991" y="4329650"/>
              <a:ext cx="1075936" cy="571409"/>
            </a:xfrm>
            <a:prstGeom prst="rect">
              <a:avLst/>
            </a:prstGeom>
            <a:noFill/>
            <a:ln>
              <a:solidFill>
                <a:srgbClr val="8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2060"/>
                  </a:solidFill>
                </a:rPr>
                <a:t>Start </a:t>
              </a:r>
              <a:r>
                <a:rPr lang="en-US" b="1" dirty="0" smtClean="0">
                  <a:solidFill>
                    <a:srgbClr val="002060"/>
                  </a:solidFill>
                </a:rPr>
                <a:t>TCS</a:t>
              </a:r>
            </a:p>
            <a:p>
              <a:r>
                <a:rPr lang="en-US" b="1" dirty="0" err="1" smtClean="0">
                  <a:solidFill>
                    <a:srgbClr val="002060"/>
                  </a:solidFill>
                </a:rPr>
                <a:t>eScience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  <p:cxnSp>
          <p:nvCxnSpPr>
            <p:cNvPr id="79" name="Straight Connector 78"/>
            <p:cNvCxnSpPr/>
            <p:nvPr/>
          </p:nvCxnSpPr>
          <p:spPr bwMode="auto">
            <a:xfrm>
              <a:off x="1665991" y="4329650"/>
              <a:ext cx="0" cy="864096"/>
            </a:xfrm>
            <a:prstGeom prst="line">
              <a:avLst/>
            </a:prstGeom>
            <a:noFill/>
            <a:ln w="9525" cap="flat" cmpd="sng" algn="ctr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0" name="Group 79"/>
          <p:cNvGrpSpPr/>
          <p:nvPr/>
        </p:nvGrpSpPr>
        <p:grpSpPr>
          <a:xfrm flipH="1" flipV="1">
            <a:off x="3471960" y="5417992"/>
            <a:ext cx="1192955" cy="819320"/>
            <a:chOff x="1672559" y="4329650"/>
            <a:chExt cx="997135" cy="864096"/>
          </a:xfrm>
        </p:grpSpPr>
        <p:sp>
          <p:nvSpPr>
            <p:cNvPr id="81" name="TextBox 80"/>
            <p:cNvSpPr txBox="1"/>
            <p:nvPr/>
          </p:nvSpPr>
          <p:spPr>
            <a:xfrm rot="10800000">
              <a:off x="1672559" y="4329651"/>
              <a:ext cx="997135" cy="370040"/>
            </a:xfrm>
            <a:prstGeom prst="rect">
              <a:avLst/>
            </a:prstGeom>
            <a:noFill/>
            <a:ln>
              <a:solidFill>
                <a:srgbClr val="8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2060"/>
                  </a:solidFill>
                </a:rPr>
                <a:t>End of SCS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cxnSp>
          <p:nvCxnSpPr>
            <p:cNvPr id="82" name="Straight Connector 81"/>
            <p:cNvCxnSpPr/>
            <p:nvPr/>
          </p:nvCxnSpPr>
          <p:spPr bwMode="auto">
            <a:xfrm>
              <a:off x="1672580" y="4329650"/>
              <a:ext cx="0" cy="864096"/>
            </a:xfrm>
            <a:prstGeom prst="line">
              <a:avLst/>
            </a:prstGeom>
            <a:noFill/>
            <a:ln w="9525" cap="flat" cmpd="sng" algn="ctr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8" name="Group 97"/>
          <p:cNvGrpSpPr/>
          <p:nvPr/>
        </p:nvGrpSpPr>
        <p:grpSpPr>
          <a:xfrm>
            <a:off x="7245822" y="3231666"/>
            <a:ext cx="1321772" cy="1984105"/>
            <a:chOff x="1665991" y="4329650"/>
            <a:chExt cx="1321772" cy="864096"/>
          </a:xfrm>
        </p:grpSpPr>
        <p:sp>
          <p:nvSpPr>
            <p:cNvPr id="99" name="TextBox 98"/>
            <p:cNvSpPr txBox="1"/>
            <p:nvPr/>
          </p:nvSpPr>
          <p:spPr>
            <a:xfrm>
              <a:off x="1665991" y="4329650"/>
              <a:ext cx="1321772" cy="281483"/>
            </a:xfrm>
            <a:prstGeom prst="rect">
              <a:avLst/>
            </a:prstGeom>
            <a:noFill/>
            <a:ln>
              <a:solidFill>
                <a:srgbClr val="8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2060"/>
                  </a:solidFill>
                </a:rPr>
                <a:t>NRENs </a:t>
              </a:r>
              <a:br>
                <a:rPr lang="en-US" dirty="0" smtClean="0">
                  <a:solidFill>
                    <a:srgbClr val="002060"/>
                  </a:solidFill>
                </a:rPr>
              </a:br>
              <a:r>
                <a:rPr lang="en-US" dirty="0" smtClean="0">
                  <a:solidFill>
                    <a:srgbClr val="002060"/>
                  </a:solidFill>
                </a:rPr>
                <a:t>keep joining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cxnSp>
          <p:nvCxnSpPr>
            <p:cNvPr id="100" name="Straight Connector 99"/>
            <p:cNvCxnSpPr/>
            <p:nvPr/>
          </p:nvCxnSpPr>
          <p:spPr bwMode="auto">
            <a:xfrm>
              <a:off x="1665991" y="4329650"/>
              <a:ext cx="0" cy="864096"/>
            </a:xfrm>
            <a:prstGeom prst="line">
              <a:avLst/>
            </a:prstGeom>
            <a:noFill/>
            <a:ln w="9525" cap="flat" cmpd="sng" algn="ctr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81421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bg2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bg2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bg2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bg2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bg2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Helvetica CE" pitchFamily="112" charset="-18"/>
              <a:defRPr sz="1400">
                <a:solidFill>
                  <a:schemeClr val="bg2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Helvetica CE" pitchFamily="112" charset="-18"/>
              <a:defRPr sz="1400">
                <a:solidFill>
                  <a:schemeClr val="bg2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Helvetica CE" pitchFamily="112" charset="-18"/>
              <a:defRPr sz="1400">
                <a:solidFill>
                  <a:schemeClr val="bg2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Helvetica CE" pitchFamily="112" charset="-18"/>
              <a:defRPr sz="1400">
                <a:solidFill>
                  <a:schemeClr val="bg2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0113" y="1484313"/>
            <a:ext cx="7481887" cy="4610100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50000"/>
              </a:spcAft>
            </a:pPr>
            <a:r>
              <a:rPr lang="en-US" altLang="en-US" sz="2400" dirty="0" smtClean="0"/>
              <a:t>Actually the ‘</a:t>
            </a:r>
            <a:r>
              <a:rPr lang="en-US" altLang="en-US" sz="2400" dirty="0" err="1" smtClean="0"/>
              <a:t>eScience</a:t>
            </a:r>
            <a:r>
              <a:rPr lang="en-US" altLang="en-US" sz="2400" dirty="0" smtClean="0"/>
              <a:t>’ certificates are generally useful for </a:t>
            </a:r>
            <a:r>
              <a:rPr lang="en-US" altLang="en-US" sz="2400" i="1" dirty="0" smtClean="0"/>
              <a:t>client authentication purposes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spcAft>
                <a:spcPct val="50000"/>
              </a:spcAft>
            </a:pPr>
            <a:r>
              <a:rPr lang="en-US" altLang="en-US" sz="2400" dirty="0" smtClean="0"/>
              <a:t>Also services act as clients (e.g. for accounting)</a:t>
            </a:r>
          </a:p>
          <a:p>
            <a:pPr eaLnBrk="1" hangingPunct="1">
              <a:spcBef>
                <a:spcPct val="0"/>
              </a:spcBef>
              <a:spcAft>
                <a:spcPct val="50000"/>
              </a:spcAft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spcAft>
                <a:spcPct val="50000"/>
              </a:spcAft>
            </a:pPr>
            <a:r>
              <a:rPr lang="en-US" altLang="en-US" sz="2400" dirty="0" smtClean="0"/>
              <a:t>Product types</a:t>
            </a:r>
          </a:p>
          <a:p>
            <a:pPr lvl="1">
              <a:spcBef>
                <a:spcPct val="0"/>
              </a:spcBef>
              <a:spcAft>
                <a:spcPct val="50000"/>
              </a:spcAft>
            </a:pPr>
            <a:r>
              <a:rPr lang="en-US" altLang="en-US" sz="2200" dirty="0" smtClean="0"/>
              <a:t>End-user personal certificates (S/MIME and </a:t>
            </a:r>
            <a:r>
              <a:rPr lang="en-US" altLang="en-US" sz="2200" dirty="0" err="1" smtClean="0"/>
              <a:t>auth</a:t>
            </a:r>
            <a:r>
              <a:rPr lang="en-US" altLang="en-US" sz="2200" dirty="0" smtClean="0"/>
              <a:t> variants)</a:t>
            </a:r>
          </a:p>
          <a:p>
            <a:pPr lvl="1">
              <a:spcBef>
                <a:spcPct val="0"/>
              </a:spcBef>
              <a:spcAft>
                <a:spcPct val="50000"/>
              </a:spcAft>
            </a:pPr>
            <a:r>
              <a:rPr lang="en-US" altLang="en-US" sz="2200" dirty="0" smtClean="0"/>
              <a:t>Robots (personal, or team ‘email’)</a:t>
            </a:r>
          </a:p>
          <a:p>
            <a:pPr lvl="1">
              <a:spcBef>
                <a:spcPct val="0"/>
              </a:spcBef>
              <a:spcAft>
                <a:spcPct val="50000"/>
              </a:spcAft>
            </a:pPr>
            <a:r>
              <a:rPr lang="en-US" altLang="en-US" sz="2200" dirty="0" smtClean="0"/>
              <a:t>Server (OV verified with specific namespace)</a:t>
            </a:r>
            <a:endParaRPr lang="en-GB" altLang="en-US" sz="22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R/E Infrastructure certificates today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39198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TCS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GEANT </a:t>
            </a:r>
            <a:r>
              <a:rPr lang="en-US" sz="2400" dirty="0" smtClean="0"/>
              <a:t>is the ‘owner’ of the certificate services, which is procures on behalf of the participating NRENs </a:t>
            </a:r>
            <a:r>
              <a:rPr lang="en-US" sz="2400" dirty="0" smtClean="0"/>
              <a:t>(GEANT </a:t>
            </a:r>
            <a:r>
              <a:rPr lang="en-US" sz="2400" dirty="0" smtClean="0"/>
              <a:t>members)</a:t>
            </a:r>
          </a:p>
          <a:p>
            <a:r>
              <a:rPr lang="en-US" sz="2400" dirty="0" smtClean="0"/>
              <a:t>It sources the issuing service from a commercial CA service provider and sets the requirements</a:t>
            </a:r>
          </a:p>
          <a:p>
            <a:pPr lvl="1"/>
            <a:r>
              <a:rPr lang="en-US" sz="2000" dirty="0" smtClean="0"/>
              <a:t>Via the tender/</a:t>
            </a:r>
            <a:r>
              <a:rPr lang="en-US" sz="2000" dirty="0" err="1" smtClean="0"/>
              <a:t>RfP</a:t>
            </a:r>
            <a:r>
              <a:rPr lang="en-US" sz="2000" dirty="0" smtClean="0"/>
              <a:t> requirements</a:t>
            </a:r>
          </a:p>
          <a:p>
            <a:pPr lvl="1"/>
            <a:r>
              <a:rPr lang="en-US" sz="2000" dirty="0" smtClean="0"/>
              <a:t>Via updates to the CP/CPS</a:t>
            </a:r>
          </a:p>
          <a:p>
            <a:r>
              <a:rPr lang="en-US" sz="2400" dirty="0" smtClean="0"/>
              <a:t>NRENs then act as the user-facing end of the service</a:t>
            </a:r>
          </a:p>
          <a:p>
            <a:pPr lvl="1"/>
            <a:r>
              <a:rPr lang="en-US" sz="2000" dirty="0" smtClean="0"/>
              <a:t>They </a:t>
            </a:r>
            <a:r>
              <a:rPr lang="en-US" sz="2000" dirty="0" smtClean="0"/>
              <a:t>can (or could) define some of the processes</a:t>
            </a:r>
          </a:p>
          <a:p>
            <a:pPr lvl="1"/>
            <a:r>
              <a:rPr lang="en-US" sz="2000" dirty="0" smtClean="0"/>
              <a:t>All have to agree to the same CP/CPS and contract(s)</a:t>
            </a:r>
          </a:p>
          <a:p>
            <a:pPr lvl="1"/>
            <a:r>
              <a:rPr lang="en-US" sz="2000" dirty="0" smtClean="0"/>
              <a:t>Leveraged federated ID from eduGAIN as much as possible for users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 smtClean="0"/>
              <a:t>TCS PMA controlling the CP/CPS is comprised </a:t>
            </a:r>
            <a:br>
              <a:rPr lang="en-US" sz="2000" dirty="0" smtClean="0"/>
            </a:br>
            <a:r>
              <a:rPr lang="en-US" sz="2000" dirty="0" smtClean="0"/>
              <a:t>of experts from across the community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05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733" y="1828800"/>
            <a:ext cx="8334723" cy="4267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By its intention, the TCS CAs should </a:t>
            </a:r>
          </a:p>
          <a:p>
            <a:pPr lvl="1"/>
            <a:r>
              <a:rPr lang="en-US" sz="2000" dirty="0" smtClean="0"/>
              <a:t>Be </a:t>
            </a:r>
            <a:r>
              <a:rPr lang="en-US" sz="2000" i="1" dirty="0" smtClean="0"/>
              <a:t>publicly trusted </a:t>
            </a:r>
            <a:r>
              <a:rPr lang="en-US" sz="2000" dirty="0" smtClean="0"/>
              <a:t>in all major (mobile) systems</a:t>
            </a:r>
          </a:p>
          <a:p>
            <a:pPr lvl="1"/>
            <a:r>
              <a:rPr lang="en-US" sz="2000" dirty="0" smtClean="0"/>
              <a:t>Use mechanisms that scale to the European R&amp;E community</a:t>
            </a:r>
          </a:p>
          <a:p>
            <a:pPr lvl="1"/>
            <a:r>
              <a:rPr lang="en-US" sz="2000" dirty="0" smtClean="0"/>
              <a:t>Don’t burden the subscribers (institutions) too much – in particular for auditing</a:t>
            </a:r>
          </a:p>
          <a:p>
            <a:pPr lvl="1"/>
            <a:r>
              <a:rPr lang="en-US" sz="2000" dirty="0" smtClean="0"/>
              <a:t>Preserve under </a:t>
            </a:r>
            <a:r>
              <a:rPr lang="en-US" sz="2000" dirty="0" smtClean="0"/>
              <a:t>GEANT’s </a:t>
            </a:r>
            <a:r>
              <a:rPr lang="en-US" sz="2000" dirty="0" smtClean="0"/>
              <a:t>control key elements that ensure continuity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(</a:t>
            </a:r>
            <a:r>
              <a:rPr lang="en-US" sz="2000" dirty="0" smtClean="0"/>
              <a:t>no vendor lock-in) </a:t>
            </a:r>
            <a:r>
              <a:rPr lang="en-US" sz="2000" dirty="0" smtClean="0"/>
              <a:t>– for </a:t>
            </a:r>
            <a:r>
              <a:rPr lang="en-US" sz="2000" dirty="0" err="1" smtClean="0"/>
              <a:t>eScience</a:t>
            </a:r>
            <a:r>
              <a:rPr lang="en-US" sz="2000" dirty="0" smtClean="0"/>
              <a:t>, this means e.g. </a:t>
            </a:r>
            <a:r>
              <a:rPr lang="en-US" sz="2000" dirty="0" smtClean="0"/>
              <a:t>subject </a:t>
            </a:r>
            <a:r>
              <a:rPr lang="en-US" sz="2000" dirty="0" smtClean="0"/>
              <a:t>namespace</a:t>
            </a:r>
            <a:endParaRPr lang="en-US" sz="2000" dirty="0"/>
          </a:p>
          <a:p>
            <a:r>
              <a:rPr lang="en-US" sz="2400" dirty="0" smtClean="0"/>
              <a:t>but of course not everything is under our control</a:t>
            </a:r>
          </a:p>
          <a:p>
            <a:pPr lvl="1"/>
            <a:r>
              <a:rPr lang="en-US" sz="2000" dirty="0" smtClean="0"/>
              <a:t>Changes to baseline requirements affect us</a:t>
            </a:r>
          </a:p>
          <a:p>
            <a:pPr lvl="1"/>
            <a:r>
              <a:rPr lang="en-US" sz="2000" dirty="0" smtClean="0"/>
              <a:t>Way </a:t>
            </a:r>
            <a:r>
              <a:rPr lang="en-US" sz="2000" dirty="0" smtClean="0"/>
              <a:t>the CA interprets those changes affects us even </a:t>
            </a:r>
            <a:r>
              <a:rPr lang="en-US" sz="2000" dirty="0" smtClean="0"/>
              <a:t>more</a:t>
            </a:r>
            <a:br>
              <a:rPr lang="en-US" sz="2000" dirty="0" smtClean="0"/>
            </a:br>
            <a:r>
              <a:rPr lang="en-US" sz="2000" i="1" dirty="0" smtClean="0"/>
              <a:t>organization naming for instance, or ASCII-</a:t>
            </a:r>
            <a:r>
              <a:rPr lang="en-US" sz="2000" i="1" dirty="0" err="1" smtClean="0"/>
              <a:t>fication</a:t>
            </a:r>
            <a:endParaRPr lang="en-US" sz="2000" dirty="0" smtClean="0"/>
          </a:p>
          <a:p>
            <a:pPr lvl="1"/>
            <a:r>
              <a:rPr lang="en-US" sz="2000" dirty="0" smtClean="0"/>
              <a:t>Server certs are more tightly controlled than personal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3092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TCS </a:t>
            </a:r>
            <a:r>
              <a:rPr lang="en-US" dirty="0" err="1" smtClean="0"/>
              <a:t>eScience</a:t>
            </a:r>
            <a:r>
              <a:rPr lang="en-US" dirty="0"/>
              <a:t> </a:t>
            </a:r>
            <a:r>
              <a:rPr lang="en-US" dirty="0" smtClean="0"/>
              <a:t>and research requirements</a:t>
            </a:r>
            <a:endParaRPr lang="en-US" dirty="0"/>
          </a:p>
        </p:txBody>
      </p:sp>
      <p:pic>
        <p:nvPicPr>
          <p:cNvPr id="5" name="Content Placeholder 4" descr="personal--ca-with-federation_kaal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77989" y="1524000"/>
            <a:ext cx="6092747" cy="46529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423337" y="6125254"/>
            <a:ext cx="34543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Graphic courtesy Jan Meijer, </a:t>
            </a:r>
            <a:r>
              <a:rPr lang="en-US" sz="1400" dirty="0" err="1" smtClean="0"/>
              <a:t>Uninett</a:t>
            </a:r>
            <a:r>
              <a:rPr lang="en-US" sz="1400" dirty="0" smtClean="0"/>
              <a:t>, 2009(!)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2781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Landscape is changing again</a:t>
            </a:r>
          </a:p>
          <a:p>
            <a:r>
              <a:rPr lang="en-US" sz="2400" dirty="0" smtClean="0"/>
              <a:t>dynamic ‘DevOps’ provisioning of micro-services and popularity of ACME</a:t>
            </a:r>
          </a:p>
          <a:p>
            <a:r>
              <a:rPr lang="en-US" sz="2400" dirty="0" smtClean="0"/>
              <a:t>browser reaction to certificate types (and to faults)</a:t>
            </a:r>
          </a:p>
          <a:p>
            <a:r>
              <a:rPr lang="en-US" sz="2400" dirty="0" smtClean="0"/>
              <a:t>more cross-over between </a:t>
            </a:r>
            <a:r>
              <a:rPr lang="en-US" sz="2400" dirty="0" err="1" smtClean="0"/>
              <a:t>eScience</a:t>
            </a:r>
            <a:r>
              <a:rPr lang="en-US" sz="2400" dirty="0" smtClean="0"/>
              <a:t> and other </a:t>
            </a:r>
            <a:r>
              <a:rPr lang="en-US" sz="2400" dirty="0" err="1" smtClean="0"/>
              <a:t>authN</a:t>
            </a:r>
            <a:r>
              <a:rPr lang="en-US" sz="2400" dirty="0" smtClean="0"/>
              <a:t> use cases (credentials and signing by teams and mailing lists)</a:t>
            </a:r>
          </a:p>
          <a:p>
            <a:r>
              <a:rPr lang="en-US" sz="2400" dirty="0" smtClean="0"/>
              <a:t>‘weird’ use cases </a:t>
            </a:r>
            <a:br>
              <a:rPr lang="en-US" sz="2400" dirty="0" smtClean="0"/>
            </a:br>
            <a:r>
              <a:rPr lang="en-US" sz="2400" dirty="0" smtClean="0"/>
              <a:t>(&gt;150 SAN </a:t>
            </a:r>
            <a:r>
              <a:rPr lang="en-US" sz="2400" dirty="0" err="1" smtClean="0"/>
              <a:t>dNSNames</a:t>
            </a:r>
            <a:r>
              <a:rPr lang="en-US" sz="2400" dirty="0" smtClean="0"/>
              <a:t> in one cert, proxies, &amp;c)</a:t>
            </a:r>
          </a:p>
          <a:p>
            <a:r>
              <a:rPr lang="en-US" sz="2400" dirty="0" smtClean="0"/>
              <a:t>low-power, mobile, and </a:t>
            </a:r>
            <a:r>
              <a:rPr lang="en-US" sz="2400" dirty="0" err="1" smtClean="0"/>
              <a:t>IoT</a:t>
            </a:r>
            <a:r>
              <a:rPr lang="en-US" sz="2400" dirty="0" smtClean="0"/>
              <a:t> like use cases</a:t>
            </a:r>
          </a:p>
          <a:p>
            <a:r>
              <a:rPr lang="en-US" sz="2400" dirty="0" smtClean="0"/>
              <a:t>eIDAS and the ‘electronic campus’</a:t>
            </a:r>
          </a:p>
          <a:p>
            <a:r>
              <a:rPr lang="en-US" sz="2400" dirty="0" smtClean="0"/>
              <a:t>Google doing its own thing entirely </a:t>
            </a:r>
            <a:r>
              <a:rPr lang="en-US" sz="2400" dirty="0" smtClean="0">
                <a:sym typeface="Wingdings" panose="05000000000000000000" pitchFamily="2" charset="2"/>
              </a:rPr>
              <a:t></a:t>
            </a:r>
            <a:endParaRPr lang="en-US" sz="2400" dirty="0" smtClean="0"/>
          </a:p>
          <a:p>
            <a:endParaRPr lang="en-GB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TCS Gen 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935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3374" y="1524000"/>
            <a:ext cx="8810625" cy="48820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What to definitely keep?</a:t>
            </a:r>
          </a:p>
          <a:p>
            <a:r>
              <a:rPr lang="en-US" sz="2400" dirty="0" smtClean="0"/>
              <a:t>distinguished namespace for OV </a:t>
            </a:r>
            <a:r>
              <a:rPr lang="en-US" sz="2400" dirty="0" err="1" smtClean="0"/>
              <a:t>eInfra</a:t>
            </a:r>
            <a:r>
              <a:rPr lang="en-US" sz="2400" dirty="0" smtClean="0"/>
              <a:t> certificates (specific profile)</a:t>
            </a:r>
          </a:p>
          <a:p>
            <a:r>
              <a:rPr lang="en-US" sz="2400" dirty="0" smtClean="0"/>
              <a:t>eduGAIN </a:t>
            </a:r>
            <a:r>
              <a:rPr lang="en-US" sz="2400" dirty="0" err="1" smtClean="0"/>
              <a:t>fedID</a:t>
            </a:r>
            <a:r>
              <a:rPr lang="en-US" sz="2400" dirty="0" smtClean="0"/>
              <a:t> integration</a:t>
            </a:r>
          </a:p>
          <a:p>
            <a:r>
              <a:rPr lang="en-US" sz="2400" dirty="0" smtClean="0"/>
              <a:t>single installable trust chain for all platforms</a:t>
            </a:r>
          </a:p>
          <a:p>
            <a:r>
              <a:rPr lang="en-US" sz="2400" dirty="0" smtClean="0"/>
              <a:t>plenty SAN </a:t>
            </a:r>
            <a:r>
              <a:rPr lang="en-US" sz="2400" dirty="0" err="1" smtClean="0"/>
              <a:t>dNSNames</a:t>
            </a:r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What to definitely add and request?</a:t>
            </a:r>
          </a:p>
          <a:p>
            <a:r>
              <a:rPr lang="en-US" sz="2400" dirty="0" smtClean="0"/>
              <a:t>(continued) use of ECC up to an ECC root</a:t>
            </a:r>
          </a:p>
          <a:p>
            <a:r>
              <a:rPr lang="en-US" sz="2400" dirty="0" smtClean="0"/>
              <a:t>handling (at least) OV with ACME-like protocol – can we push providers to push this one (server API keys, or server </a:t>
            </a:r>
            <a:r>
              <a:rPr lang="en-US" sz="2400" dirty="0" err="1" smtClean="0"/>
              <a:t>oAuth</a:t>
            </a:r>
            <a:r>
              <a:rPr lang="en-US" sz="2400" dirty="0" smtClean="0"/>
              <a:t>?)</a:t>
            </a:r>
          </a:p>
          <a:p>
            <a:r>
              <a:rPr lang="en-US" sz="2400" b="1" i="1" dirty="0" smtClean="0"/>
              <a:t>more?</a:t>
            </a:r>
            <a:endParaRPr lang="en-GB" sz="2400" b="1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key requirements should there be on TCSG4?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1746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>
          <a:xfrm>
            <a:off x="1205803" y="3534122"/>
            <a:ext cx="6560333" cy="428625"/>
          </a:xfrm>
        </p:spPr>
        <p:txBody>
          <a:bodyPr/>
          <a:lstStyle/>
          <a:p>
            <a:r>
              <a:rPr lang="en-US" i="1" dirty="0" smtClean="0"/>
              <a:t>and keep the output of this discussion a bit </a:t>
            </a:r>
            <a:r>
              <a:rPr lang="en-US" i="1" dirty="0" smtClean="0"/>
              <a:t>confidential</a:t>
            </a:r>
            <a:endParaRPr lang="en-US" i="1" dirty="0" smtClean="0"/>
          </a:p>
          <a:p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davidg@nikhef.nl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11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ant-org-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0D0992E-CCCF-45DB-AB26-A4F50B75E4D6}" vid="{C2252C9B-28CB-4431-8278-C26B15A7694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659A5F6485DA47BC28F389B3825E8D" ma:contentTypeVersion="0" ma:contentTypeDescription="Create a new document." ma:contentTypeScope="" ma:versionID="4d502413b4053c5b1dff63403de2493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c4616042e3e0b0e1463e599a383c76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AA3960-760A-4B61-8C8B-DBF90F37C8C8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2C07721-32FF-48B6-9D36-E09F4CC3A6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97C649-A5AC-43C3-9B67-9737259F30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Geant-org-template</Template>
  <TotalTime>869</TotalTime>
  <Words>432</Words>
  <Application>Microsoft Office PowerPoint</Application>
  <PresentationFormat>On-screen Show (4:3)</PresentationFormat>
  <Paragraphs>86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MS PGothic</vt:lpstr>
      <vt:lpstr>Arial</vt:lpstr>
      <vt:lpstr>Calibri</vt:lpstr>
      <vt:lpstr>Verdana</vt:lpstr>
      <vt:lpstr>Wingdings</vt:lpstr>
      <vt:lpstr>Geant-org-template</vt:lpstr>
      <vt:lpstr>PowerPoint Presentation</vt:lpstr>
      <vt:lpstr>A long (but rather successful) road</vt:lpstr>
      <vt:lpstr>R/E Infrastructure certificates today</vt:lpstr>
      <vt:lpstr>The TCS structure</vt:lpstr>
      <vt:lpstr>Interesting elements</vt:lpstr>
      <vt:lpstr>TCS eScience and research requirements</vt:lpstr>
      <vt:lpstr>TCS Gen 4</vt:lpstr>
      <vt:lpstr>What key requirements should there be on TCSG4?</vt:lpstr>
      <vt:lpstr>PowerPoint Presentation</vt:lpstr>
    </vt:vector>
  </TitlesOfParts>
  <Company>Nikhef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DavidG</dc:creator>
  <cp:lastModifiedBy>davidg</cp:lastModifiedBy>
  <cp:revision>65</cp:revision>
  <cp:lastPrinted>2015-05-01T10:30:08Z</cp:lastPrinted>
  <dcterms:created xsi:type="dcterms:W3CDTF">2015-06-14T10:23:17Z</dcterms:created>
  <dcterms:modified xsi:type="dcterms:W3CDTF">2019-01-21T09:32:35Z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0x010100A2659A5F6485DA47BC28F389B3825E8D</vt:lpwstr>
  </property>
</Properties>
</file>