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2"/>
    <p:sldMasterId id="2147483732" r:id="rId3"/>
  </p:sldMasterIdLst>
  <p:notesMasterIdLst>
    <p:notesMasterId r:id="rId18"/>
  </p:notesMasterIdLst>
  <p:handoutMasterIdLst>
    <p:handoutMasterId r:id="rId19"/>
  </p:handoutMasterIdLst>
  <p:sldIdLst>
    <p:sldId id="256" r:id="rId4"/>
    <p:sldId id="293" r:id="rId5"/>
    <p:sldId id="294" r:id="rId6"/>
    <p:sldId id="295" r:id="rId7"/>
    <p:sldId id="296" r:id="rId8"/>
    <p:sldId id="297" r:id="rId9"/>
    <p:sldId id="299" r:id="rId10"/>
    <p:sldId id="300" r:id="rId11"/>
    <p:sldId id="266" r:id="rId12"/>
    <p:sldId id="301" r:id="rId13"/>
    <p:sldId id="298" r:id="rId14"/>
    <p:sldId id="302" r:id="rId15"/>
    <p:sldId id="271" r:id="rId16"/>
    <p:sldId id="265" r:id="rId17"/>
  </p:sldIdLst>
  <p:sldSz cx="9144000" cy="6858000" type="screen4x3"/>
  <p:notesSz cx="9874250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8F8F8"/>
    <a:srgbClr val="000066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9" autoAdjust="0"/>
    <p:restoredTop sz="87048" autoAdjust="0"/>
  </p:normalViewPr>
  <p:slideViewPr>
    <p:cSldViewPr>
      <p:cViewPr varScale="1">
        <p:scale>
          <a:sx n="79" d="100"/>
          <a:sy n="79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918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027" y="1"/>
            <a:ext cx="4279918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0C4A3919-05FA-4948-9698-006D5DE96FD6}" type="datetimeFigureOut">
              <a:rPr lang="en-GB"/>
              <a:pPr>
                <a:defRPr/>
              </a:pPr>
              <a:t>09/06/2011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379"/>
            <a:ext cx="4279918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027" y="6456379"/>
            <a:ext cx="4279918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BF3FB11-64C8-45FF-9361-A12776D44A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918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027" y="1"/>
            <a:ext cx="4279918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00B832-3BAE-40D1-A71E-031E11C1856E}" type="datetimeFigureOut">
              <a:rPr lang="en-US"/>
              <a:pPr>
                <a:defRPr/>
              </a:pPr>
              <a:t>2011-06-09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966" y="3229277"/>
            <a:ext cx="7900322" cy="305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379"/>
            <a:ext cx="4279918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027" y="6456379"/>
            <a:ext cx="4279918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587BB4-7E55-4C2A-80D0-34EC40CE7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CC3207-1114-4DAC-AAB8-3C804B11DB8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Home\davidg\Template\Logos\fom-min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333375"/>
            <a:ext cx="504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Placeholder 4" descr="pdpbw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3" y="841375"/>
            <a:ext cx="4556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62181-72B4-4BE8-84DA-629A9A8E39C6}" type="datetimeFigureOut">
              <a:rPr lang="en-US"/>
              <a:pPr>
                <a:defRPr/>
              </a:pPr>
              <a:t>2011-06-09</a:t>
            </a:fld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EED0-EC39-45DF-A111-A62964FC2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1538" y="1447800"/>
            <a:ext cx="7862912" cy="480060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6C5C1-4F16-4CC8-A951-D00350483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6E4F4-A436-4E34-B584-0CC9C62AFBD9}" type="datetimeFigureOut">
              <a:rPr lang="en-US"/>
              <a:pPr>
                <a:defRPr/>
              </a:pPr>
              <a:t>2011-06-09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2342F-D951-4907-9339-C476FA0B7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8F90-9186-42AC-9560-958DDC939DB0}" type="datetimeFigureOut">
              <a:rPr lang="en-US"/>
              <a:pPr>
                <a:defRPr/>
              </a:pPr>
              <a:t>2011-06-09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912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F1524-9596-4AD7-9EC6-7BC7D8446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8A1F7-2B21-4DD8-BC36-F75C285BCD42}" type="datetimeFigureOut">
              <a:rPr lang="en-US"/>
              <a:pPr>
                <a:defRPr/>
              </a:pPr>
              <a:t>2011-06-09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CEA9-9190-4BDB-8417-F8B030F447D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09.06.2011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1EF3-6D86-4D77-82CC-078B3A992E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CEA9-9190-4BDB-8417-F8B030F447D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09.06.2011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1EF3-6D86-4D77-82CC-078B3A992E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CEA9-9190-4BDB-8417-F8B030F447D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09.06.2011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1EF3-6D86-4D77-82CC-078B3A992E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CEA9-9190-4BDB-8417-F8B030F447D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09.06.2011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1EF3-6D86-4D77-82CC-078B3A992E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CEA9-9190-4BDB-8417-F8B030F447D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09.06.2011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1EF3-6D86-4D77-82CC-078B3A992E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CEA9-9190-4BDB-8417-F8B030F447D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09.06.2011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1EF3-6D86-4D77-82CC-078B3A992E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CEA9-9190-4BDB-8417-F8B030F447D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09.06.2011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1EF3-6D86-4D77-82CC-078B3A992E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5075E-AB75-42DD-A576-BFD9C73AF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34569-B6BC-4426-A03A-FDFDEF12EB4F}" type="datetimeFigureOut">
              <a:rPr lang="en-US"/>
              <a:pPr>
                <a:defRPr/>
              </a:pPr>
              <a:t>2011-06-09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CEA9-9190-4BDB-8417-F8B030F447D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09.06.2011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1EF3-6D86-4D77-82CC-078B3A992E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CEA9-9190-4BDB-8417-F8B030F447D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09.06.2011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1EF3-6D86-4D77-82CC-078B3A992E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CEA9-9190-4BDB-8417-F8B030F447D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09.06.2011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1EF3-6D86-4D77-82CC-078B3A992E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CEA9-9190-4BDB-8417-F8B030F447D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09.06.2011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1EF3-6D86-4D77-82CC-078B3A992E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invGray">
          <a:xfrm>
            <a:off x="2286000" y="285750"/>
            <a:ext cx="71438" cy="5715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6D4C9-9D9C-4E31-8426-2EDA19DF634E}" type="datetimeFigureOut">
              <a:rPr lang="en-US"/>
              <a:pPr>
                <a:defRPr/>
              </a:pPr>
              <a:t>2011-06-09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51099-9F8B-4908-8B2F-68CC64F4E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201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6871-BCB5-474A-9628-106D47527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F006E-CFAD-45BC-9D69-16AE55416F3E}" type="datetimeFigureOut">
              <a:rPr lang="en-US"/>
              <a:pPr>
                <a:defRPr/>
              </a:pPr>
              <a:t>2011-06-09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3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4917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153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7777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44541-800F-4C37-93D1-FE781E8F2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7AD5-E76F-445A-AEDC-CA521E968D09}" type="datetimeFigureOut">
              <a:rPr lang="en-US"/>
              <a:pPr>
                <a:defRPr/>
              </a:pPr>
              <a:t>2011-06-09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92504-707C-4E16-96E0-5DA0C08CD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39D31-780C-4EC8-AB4D-BE159F36992D}" type="datetimeFigureOut">
              <a:rPr lang="en-US"/>
              <a:pPr>
                <a:defRPr/>
              </a:pPr>
              <a:t>2011-06-09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A04D1-827A-4836-9C22-1FB2A6E86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CD264-E296-47E5-AFA1-367478BCB9B6}" type="datetimeFigureOut">
              <a:rPr lang="en-US"/>
              <a:pPr>
                <a:defRPr/>
              </a:pPr>
              <a:t>2011-06-09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16778"/>
            <a:ext cx="3672047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1538" y="1406964"/>
            <a:ext cx="3672047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1538" y="2133600"/>
            <a:ext cx="785818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F944-2378-435A-AA0D-12FA21537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9CF08-13FF-4B99-8F03-324DDF13DA9E}" type="datetimeFigureOut">
              <a:rPr lang="en-US"/>
              <a:pPr>
                <a:defRPr/>
              </a:pPr>
              <a:t>2011-06-09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928694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7" name="Flowchart: Process 8"/>
          <p:cNvSpPr/>
          <p:nvPr/>
        </p:nvSpPr>
        <p:spPr>
          <a:xfrm rot="19468671">
            <a:off x="563563" y="954088"/>
            <a:ext cx="685800" cy="204787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Process 9"/>
          <p:cNvSpPr/>
          <p:nvPr/>
        </p:nvSpPr>
        <p:spPr>
          <a:xfrm rot="2103354" flipH="1">
            <a:off x="5143500" y="9842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lowchart: Process 10"/>
          <p:cNvSpPr/>
          <p:nvPr/>
        </p:nvSpPr>
        <p:spPr>
          <a:xfrm rot="21222350" flipH="1">
            <a:off x="2857500" y="55816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4894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4894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5929313" y="3429000"/>
            <a:ext cx="2714625" cy="228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C4511F-C569-41B2-BE5A-C7172A81D7B5}" type="datetimeFigureOut">
              <a:rPr lang="en-US"/>
              <a:pPr>
                <a:defRPr/>
              </a:pPr>
              <a:t>2011-06-09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C4B8F9-F5BF-4E50-9EF6-56BECDB3E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tile tx="0" ty="5715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14313"/>
            <a:ext cx="9144000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4" name="TextBox 13"/>
          <p:cNvSpPr txBox="1"/>
          <p:nvPr/>
        </p:nvSpPr>
        <p:spPr>
          <a:xfrm>
            <a:off x="0" y="5072063"/>
            <a:ext cx="1562100" cy="104775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David Groep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Nikhef</a:t>
            </a:r>
            <a:b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</a:b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Amsterdam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C00000"/>
                </a:solidFill>
                <a:latin typeface="+mn-lt"/>
                <a:cs typeface="+mn-cs"/>
              </a:rPr>
              <a:t>PDP &amp; Grid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FF0000">
                  <a:alpha val="79000"/>
                </a:srgbClr>
              </a:gs>
              <a:gs pos="50000">
                <a:srgbClr val="FF0000"/>
              </a:gs>
              <a:gs pos="100000">
                <a:srgbClr val="FF0000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3" name="Picture 12" descr="nikhef_logo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500" y="6215063"/>
            <a:ext cx="10080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Isosceles Triangle 12"/>
          <p:cNvSpPr/>
          <p:nvPr/>
        </p:nvSpPr>
        <p:spPr>
          <a:xfrm flipV="1">
            <a:off x="0" y="6072188"/>
            <a:ext cx="9144000" cy="4286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5626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613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A84E061-262E-4B15-907E-F8C2C4DDC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928938" y="6305550"/>
            <a:ext cx="2633662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1013DCD-F922-4E51-BD7F-3F04F01A5193}" type="datetimeFigureOut">
              <a:rPr lang="en-US"/>
              <a:pPr>
                <a:defRPr/>
              </a:pPr>
              <a:t>2011-06-09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69975" y="214313"/>
            <a:ext cx="73025" cy="592931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8"/>
          <p:cNvSpPr/>
          <p:nvPr/>
        </p:nvSpPr>
        <p:spPr>
          <a:xfrm>
            <a:off x="1012117" y="1344613"/>
            <a:ext cx="63500" cy="6508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7"/>
          <p:cNvSpPr/>
          <p:nvPr/>
        </p:nvSpPr>
        <p:spPr>
          <a:xfrm>
            <a:off x="928662" y="1566202"/>
            <a:ext cx="210312" cy="21031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8"/>
          <p:cNvSpPr/>
          <p:nvPr/>
        </p:nvSpPr>
        <p:spPr>
          <a:xfrm>
            <a:off x="1164517" y="1497013"/>
            <a:ext cx="63500" cy="6508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0" r:id="rId2"/>
    <p:sldLayoutId id="214748373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31" r:id="rId9"/>
    <p:sldLayoutId id="2147483726" r:id="rId10"/>
    <p:sldLayoutId id="2147483727" r:id="rId11"/>
    <p:sldLayoutId id="2147483728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rgbClr val="FF0000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9FCEA9-9190-4BDB-8417-F8B030F447DF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09.06.2011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231EF3-6D86-4D77-82CC-078B3A992EAB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6.gif"/><Relationship Id="rId2" Type="http://schemas.openxmlformats.org/officeDocument/2006/relationships/image" Target="../media/image11.png"/><Relationship Id="rId16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wmf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TERENA Certificate Service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Certificates4All!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David </a:t>
            </a:r>
            <a:r>
              <a:rPr lang="en-US" dirty="0" err="1" smtClean="0"/>
              <a:t>Groep</a:t>
            </a:r>
            <a:endParaRPr lang="en-US" dirty="0" smtClean="0"/>
          </a:p>
          <a:p>
            <a:pPr>
              <a:defRPr/>
            </a:pPr>
            <a:r>
              <a:rPr lang="en-US" i="1" dirty="0" smtClean="0"/>
              <a:t>standing in for </a:t>
            </a:r>
            <a:r>
              <a:rPr lang="en-US" i="1" dirty="0" err="1" smtClean="0"/>
              <a:t>Licia</a:t>
            </a:r>
            <a:r>
              <a:rPr lang="en-US" i="1" dirty="0" smtClean="0"/>
              <a:t> Florio, TERENA, </a:t>
            </a:r>
            <a:br>
              <a:rPr lang="en-US" i="1" dirty="0" smtClean="0"/>
            </a:br>
            <a:r>
              <a:rPr lang="en-US" i="1" dirty="0" smtClean="0"/>
              <a:t>using material from Jan Meijer</a:t>
            </a:r>
            <a:r>
              <a:rPr lang="en-US" i="1" dirty="0" smtClean="0"/>
              <a:t>, Kevin </a:t>
            </a:r>
            <a:r>
              <a:rPr lang="en-US" i="1" dirty="0" err="1" smtClean="0"/>
              <a:t>Meynell</a:t>
            </a:r>
            <a:r>
              <a:rPr lang="en-US" i="1" dirty="0" smtClean="0"/>
              <a:t> and others</a:t>
            </a:r>
            <a:endParaRPr lang="en-US" i="1" dirty="0"/>
          </a:p>
        </p:txBody>
      </p:sp>
      <p:pic>
        <p:nvPicPr>
          <p:cNvPr id="1026" name="Picture 2" descr="H:\Home\davidg\Template\Logos\terena-ne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365104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Deployment: centralised portal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Denmark</a:t>
            </a:r>
            <a:r>
              <a:rPr lang="en-GB" dirty="0" smtClean="0"/>
              <a:t>, </a:t>
            </a:r>
            <a:r>
              <a:rPr lang="en-GB" i="1" dirty="0" smtClean="0"/>
              <a:t>France</a:t>
            </a:r>
            <a:r>
              <a:rPr lang="en-GB" dirty="0" smtClean="0"/>
              <a:t>, Netherlands, Norway, Sweden, </a:t>
            </a:r>
            <a:r>
              <a:rPr lang="en-GB" dirty="0" smtClean="0"/>
              <a:t>Finland (</a:t>
            </a:r>
            <a:r>
              <a:rPr lang="en-GB" i="1" dirty="0" smtClean="0"/>
              <a:t>Czech Republic: dedicated portal)</a:t>
            </a:r>
            <a:endParaRPr lang="en-GB" i="1" dirty="0" smtClean="0"/>
          </a:p>
          <a:p>
            <a:endParaRPr lang="en-GB" dirty="0" smtClean="0"/>
          </a:p>
          <a:p>
            <a:r>
              <a:rPr lang="en-GB" dirty="0" smtClean="0"/>
              <a:t>TERENA: financial clearing house</a:t>
            </a:r>
          </a:p>
          <a:p>
            <a:r>
              <a:rPr lang="en-GB" dirty="0" smtClean="0"/>
              <a:t>UNINETT: project coordination</a:t>
            </a:r>
          </a:p>
          <a:p>
            <a:r>
              <a:rPr lang="en-GB" dirty="0" err="1" smtClean="0"/>
              <a:t>SURFnet</a:t>
            </a:r>
            <a:r>
              <a:rPr lang="en-GB" dirty="0" smtClean="0"/>
              <a:t>: portal operations</a:t>
            </a:r>
          </a:p>
          <a:p>
            <a:endParaRPr lang="en-GB" dirty="0" smtClean="0"/>
          </a:p>
          <a:p>
            <a:r>
              <a:rPr lang="en-GB" dirty="0" smtClean="0"/>
              <a:t>Uses ‘</a:t>
            </a:r>
            <a:r>
              <a:rPr lang="en-GB" dirty="0" err="1" smtClean="0"/>
              <a:t>Confusa</a:t>
            </a:r>
            <a:r>
              <a:rPr lang="en-GB" dirty="0" smtClean="0"/>
              <a:t>’ software</a:t>
            </a:r>
          </a:p>
          <a:p>
            <a:endParaRPr lang="en-GB" dirty="0" smtClean="0"/>
          </a:p>
          <a:p>
            <a:r>
              <a:rPr lang="en-GB" dirty="0" smtClean="0"/>
              <a:t>Portal up and running since </a:t>
            </a:r>
            <a:r>
              <a:rPr lang="en-GB" dirty="0" smtClean="0"/>
              <a:t>October</a:t>
            </a:r>
            <a:endParaRPr lang="nb-NO" dirty="0"/>
          </a:p>
        </p:txBody>
      </p:sp>
      <p:pic>
        <p:nvPicPr>
          <p:cNvPr id="4" name="Picture 2" descr="H:\Home\davidg\Template\Logos\terena-n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880" y="155848"/>
            <a:ext cx="1256928" cy="1256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:\Home\davidg\EUGridPMA\Presentations\images\map-eugridpma-emea-TC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086024"/>
            <a:ext cx="9144000" cy="55833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Reach of the TCS Personal service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7310" y="3402192"/>
            <a:ext cx="4199186" cy="333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014616" y="5733256"/>
            <a:ext cx="3557384" cy="923330"/>
          </a:xfrm>
          <a:prstGeom prst="rect">
            <a:avLst/>
          </a:prstGeom>
          <a:solidFill>
            <a:srgbClr val="F8F8F8">
              <a:alpha val="50196"/>
            </a:srgb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dirty="0" smtClean="0">
                <a:solidFill>
                  <a:srgbClr val="800000"/>
                </a:solidFill>
              </a:rPr>
              <a:t>TCS shared portal and </a:t>
            </a:r>
            <a:r>
              <a:rPr lang="en-GB" dirty="0" err="1" smtClean="0">
                <a:solidFill>
                  <a:srgbClr val="800000"/>
                </a:solidFill>
              </a:rPr>
              <a:t>Confusa</a:t>
            </a:r>
            <a:r>
              <a:rPr lang="en-GB" dirty="0" smtClean="0">
                <a:solidFill>
                  <a:srgbClr val="800000"/>
                </a:solidFill>
              </a:rPr>
              <a:t>: </a:t>
            </a:r>
            <a:br>
              <a:rPr lang="en-GB" dirty="0" smtClean="0">
                <a:solidFill>
                  <a:srgbClr val="800000"/>
                </a:solidFill>
              </a:rPr>
            </a:br>
            <a:r>
              <a:rPr lang="en-GB" dirty="0" smtClean="0">
                <a:solidFill>
                  <a:srgbClr val="800000"/>
                </a:solidFill>
              </a:rPr>
              <a:t>trustworthy credentials </a:t>
            </a:r>
            <a:br>
              <a:rPr lang="en-GB" dirty="0" smtClean="0">
                <a:solidFill>
                  <a:srgbClr val="800000"/>
                </a:solidFill>
              </a:rPr>
            </a:br>
            <a:r>
              <a:rPr lang="en-GB" dirty="0" smtClean="0">
                <a:solidFill>
                  <a:srgbClr val="800000"/>
                </a:solidFill>
              </a:rPr>
              <a:t>in 3 clicks and 2 minutes</a:t>
            </a:r>
            <a:endParaRPr lang="en-GB" dirty="0">
              <a:solidFill>
                <a:srgbClr val="800000"/>
              </a:solidFill>
            </a:endParaRPr>
          </a:p>
        </p:txBody>
      </p:sp>
      <p:pic>
        <p:nvPicPr>
          <p:cNvPr id="8" name="Picture 2" descr="H:\Home\davidg\Template\Logos\terena-new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7880" y="155848"/>
            <a:ext cx="1256928" cy="1256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TCS Server SSL most prevalent</a:t>
            </a:r>
            <a:br>
              <a:rPr lang="en-GB" sz="2400" dirty="0" smtClean="0"/>
            </a:br>
            <a:r>
              <a:rPr lang="en-GB" sz="2400" dirty="0" smtClean="0"/>
              <a:t>usage in 2010 more than tripled to 36000 </a:t>
            </a:r>
            <a:r>
              <a:rPr lang="en-GB" sz="2400" dirty="0" err="1" smtClean="0"/>
              <a:t>certs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TCS (</a:t>
            </a:r>
            <a:r>
              <a:rPr lang="en-GB" sz="2400" dirty="0" err="1" smtClean="0"/>
              <a:t>eScience</a:t>
            </a:r>
            <a:r>
              <a:rPr lang="en-GB" sz="2400" dirty="0" smtClean="0"/>
              <a:t>) Personal is taking off as well</a:t>
            </a:r>
            <a:br>
              <a:rPr lang="en-GB" sz="2400" dirty="0" smtClean="0"/>
            </a:br>
            <a:r>
              <a:rPr lang="en-GB" sz="2400" dirty="0" smtClean="0"/>
              <a:t>few thousand now, </a:t>
            </a:r>
            <a:br>
              <a:rPr lang="en-GB" sz="2400" dirty="0" smtClean="0"/>
            </a:br>
            <a:r>
              <a:rPr lang="en-GB" sz="2400" i="1" dirty="0" smtClean="0"/>
              <a:t>limited mainly by home organisation participation!</a:t>
            </a:r>
            <a:endParaRPr lang="en-GB" sz="2400" dirty="0" smtClean="0"/>
          </a:p>
          <a:p>
            <a:endParaRPr lang="en-GB" sz="2400" i="1" dirty="0" smtClean="0"/>
          </a:p>
          <a:p>
            <a:r>
              <a:rPr lang="en-GB" sz="2400" dirty="0" smtClean="0"/>
              <a:t>Code-signing </a:t>
            </a:r>
            <a:r>
              <a:rPr lang="en-GB" sz="2400" dirty="0" err="1" smtClean="0"/>
              <a:t>certs</a:t>
            </a:r>
            <a:r>
              <a:rPr lang="en-GB" sz="2400" dirty="0" smtClean="0"/>
              <a:t> slowly growing</a:t>
            </a:r>
            <a:br>
              <a:rPr lang="en-GB" sz="2400" dirty="0" smtClean="0"/>
            </a:br>
            <a:r>
              <a:rPr lang="en-GB" sz="2400" i="1" dirty="0" smtClean="0"/>
              <a:t>but take much more effort to get ...</a:t>
            </a:r>
            <a:endParaRPr lang="en-GB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TCS Deployment</a:t>
            </a:r>
            <a:endParaRPr lang="en-GB" dirty="0"/>
          </a:p>
        </p:txBody>
      </p:sp>
      <p:pic>
        <p:nvPicPr>
          <p:cNvPr id="4" name="Picture 2" descr="H:\Home\davidg\Template\Logos\terena-n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880" y="155848"/>
            <a:ext cx="1256928" cy="1256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TCS Personal: global recognition</a:t>
            </a:r>
            <a:endParaRPr lang="en-GB" dirty="0"/>
          </a:p>
        </p:txBody>
      </p:sp>
      <p:pic>
        <p:nvPicPr>
          <p:cNvPr id="1026" name="Picture 2" descr="H:\Home\davidg\EUGridPMA\Presentations\images\igtf-worldstatus-20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252" y="1772816"/>
            <a:ext cx="8010748" cy="4680520"/>
          </a:xfrm>
          <a:prstGeom prst="rect">
            <a:avLst/>
          </a:prstGeom>
          <a:noFill/>
        </p:spPr>
      </p:pic>
      <p:pic>
        <p:nvPicPr>
          <p:cNvPr id="5" name="Picture 20" descr="IGTF-logo-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653136"/>
            <a:ext cx="1728192" cy="799887"/>
          </a:xfrm>
          <a:prstGeom prst="rect">
            <a:avLst/>
          </a:prstGeom>
          <a:noFill/>
        </p:spPr>
      </p:pic>
      <p:pic>
        <p:nvPicPr>
          <p:cNvPr id="8" name="Picture 2" descr="H:\Home\davidg\Template\Logos\terena-new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7880" y="155848"/>
            <a:ext cx="1256928" cy="1256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79912" y="1484784"/>
            <a:ext cx="5364088" cy="1333128"/>
          </a:xfrm>
        </p:spPr>
        <p:txBody>
          <a:bodyPr/>
          <a:lstStyle/>
          <a:p>
            <a:r>
              <a:rPr lang="en-GB" sz="2400" dirty="0" smtClean="0"/>
              <a:t>web-SSO federations have </a:t>
            </a:r>
            <a:r>
              <a:rPr lang="en-GB" sz="2400" dirty="0" smtClean="0"/>
              <a:t>matured</a:t>
            </a:r>
          </a:p>
          <a:p>
            <a:endParaRPr lang="en-GB" sz="2400" dirty="0" smtClean="0"/>
          </a:p>
          <a:p>
            <a:r>
              <a:rPr lang="en-GB" sz="2400" dirty="0" smtClean="0"/>
              <a:t>integration of  ‘high-value grid’ &amp; </a:t>
            </a:r>
            <a:br>
              <a:rPr lang="en-GB" sz="2400" dirty="0" smtClean="0"/>
            </a:br>
            <a:r>
              <a:rPr lang="en-GB" sz="2400" dirty="0" smtClean="0"/>
              <a:t>web federation now becomes reality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... so from now </a:t>
            </a:r>
            <a:r>
              <a:rPr lang="en-GB" dirty="0" smtClean="0"/>
              <a:t>on:  TCS!</a:t>
            </a:r>
            <a:endParaRPr lang="en-GB" dirty="0"/>
          </a:p>
        </p:txBody>
      </p:sp>
      <p:pic>
        <p:nvPicPr>
          <p:cNvPr id="22531" name="Picture 3" descr="H:\Home\davidg\Nikhef\Jaarvergadering2010\federation-TCS-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2376264" cy="1592411"/>
          </a:xfrm>
          <a:prstGeom prst="rect">
            <a:avLst/>
          </a:prstGeom>
          <a:noFill/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971600" y="3717032"/>
            <a:ext cx="79928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lang="en-GB" sz="2400" dirty="0" smtClean="0">
                <a:latin typeface="+mn-lt"/>
                <a:cs typeface="+mn-cs"/>
              </a:rPr>
              <a:t>Significant benefits for </a:t>
            </a:r>
            <a:r>
              <a:rPr lang="en-GB" sz="2400" dirty="0" smtClean="0">
                <a:latin typeface="+mn-lt"/>
                <a:cs typeface="+mn-cs"/>
              </a:rPr>
              <a:t>e-Infrastructure and far beyond</a:t>
            </a: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Char char=""/>
              <a:tabLst/>
              <a:defRPr/>
            </a:pPr>
            <a:endParaRPr lang="en-GB" sz="2400" dirty="0" smtClean="0">
              <a:latin typeface="+mn-lt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lang="en-GB" sz="2400" dirty="0" smtClean="0">
                <a:latin typeface="+mn-lt"/>
                <a:cs typeface="+mn-cs"/>
              </a:rPr>
              <a:t>R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elying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parties world-wide now can rely </a:t>
            </a:r>
            <a:b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trusted institutes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have signed up to the TCS</a:t>
            </a:r>
            <a:endParaRPr kumimoji="0" lang="en-GB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 descr="H:\Home\davidg\Template\Logos\terena-ne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880" y="155848"/>
            <a:ext cx="1256928" cy="1256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100" y="1412776"/>
            <a:ext cx="7499350" cy="4800600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NREN collaboration</a:t>
            </a:r>
            <a:r>
              <a:rPr lang="nb-NO" dirty="0" smtClean="0"/>
              <a:t> </a:t>
            </a:r>
          </a:p>
          <a:p>
            <a:pPr algn="ctr">
              <a:buNone/>
            </a:pPr>
            <a:endParaRPr lang="nb-NO" dirty="0" smtClean="0"/>
          </a:p>
          <a:p>
            <a:pPr algn="ctr">
              <a:buNone/>
            </a:pPr>
            <a:r>
              <a:rPr lang="nb-NO" dirty="0" smtClean="0"/>
              <a:t>joint procurement &amp; operation</a:t>
            </a:r>
          </a:p>
          <a:p>
            <a:pPr algn="ctr">
              <a:buNone/>
            </a:pPr>
            <a:r>
              <a:rPr lang="en-GB" dirty="0" smtClean="0"/>
              <a:t>of</a:t>
            </a:r>
            <a:endParaRPr lang="nb-NO" dirty="0" smtClean="0"/>
          </a:p>
          <a:p>
            <a:pPr algn="ctr">
              <a:buNone/>
            </a:pPr>
            <a:r>
              <a:rPr lang="en-GB" dirty="0" smtClean="0"/>
              <a:t>x.509 certificate service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b="1" dirty="0" err="1" smtClean="0"/>
              <a:t>Comodo</a:t>
            </a:r>
            <a:r>
              <a:rPr lang="en-GB" dirty="0" smtClean="0"/>
              <a:t> current service </a:t>
            </a:r>
            <a:r>
              <a:rPr lang="en-GB" dirty="0" smtClean="0"/>
              <a:t>provider</a:t>
            </a:r>
            <a:br>
              <a:rPr lang="en-GB" dirty="0" smtClean="0"/>
            </a:br>
            <a:endParaRPr lang="en-GB" dirty="0" smtClean="0"/>
          </a:p>
          <a:p>
            <a:pPr algn="ctr">
              <a:buNone/>
            </a:pPr>
            <a:r>
              <a:rPr lang="en-GB" dirty="0" smtClean="0"/>
              <a:t>recognised in all common browsers and </a:t>
            </a:r>
            <a:br>
              <a:rPr lang="en-GB" dirty="0" smtClean="0"/>
            </a:br>
            <a:r>
              <a:rPr lang="en-GB" dirty="0" smtClean="0"/>
              <a:t>accredited by the IGTF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TCS in four lines</a:t>
            </a:r>
            <a:endParaRPr lang="en-GB" dirty="0"/>
          </a:p>
        </p:txBody>
      </p:sp>
      <p:pic>
        <p:nvPicPr>
          <p:cNvPr id="4" name="Picture 2" descr="H:\Home\davidg\Template\Logos\terena-n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880" y="155848"/>
            <a:ext cx="1256928" cy="1256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T</a:t>
            </a:r>
            <a:r>
              <a:rPr lang="en-GB" b="1" dirty="0" smtClean="0"/>
              <a:t>ERENA </a:t>
            </a:r>
            <a:r>
              <a:rPr lang="en-GB" b="1" u="sng" dirty="0" smtClean="0"/>
              <a:t>C</a:t>
            </a:r>
            <a:r>
              <a:rPr lang="en-GB" b="1" dirty="0" smtClean="0"/>
              <a:t>ertificate </a:t>
            </a:r>
            <a:r>
              <a:rPr lang="en-GB" b="1" u="sng" dirty="0" smtClean="0"/>
              <a:t>S</a:t>
            </a:r>
            <a:r>
              <a:rPr lang="en-GB" b="1" dirty="0" smtClean="0"/>
              <a:t>ervice</a:t>
            </a:r>
            <a:endParaRPr lang="nb-NO" b="1" dirty="0"/>
          </a:p>
        </p:txBody>
      </p:sp>
      <p:pic>
        <p:nvPicPr>
          <p:cNvPr id="6" name="Picture 5" descr="tcs_timelinev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85926"/>
            <a:ext cx="8858280" cy="4357087"/>
          </a:xfrm>
          <a:prstGeom prst="rect">
            <a:avLst/>
          </a:prstGeom>
        </p:spPr>
      </p:pic>
      <p:pic>
        <p:nvPicPr>
          <p:cNvPr id="4" name="Picture 2" descr="H:\Home\davidg\Template\Logos\terena-ne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880" y="155848"/>
            <a:ext cx="1256928" cy="1256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TERENA Certificate Service</a:t>
            </a:r>
            <a:endParaRPr lang="nb-NO" b="1" dirty="0"/>
          </a:p>
        </p:txBody>
      </p:sp>
      <p:pic>
        <p:nvPicPr>
          <p:cNvPr id="5" name="Picture 4" descr="tcs_all_cas_in_one_pic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500174"/>
            <a:ext cx="7429552" cy="4876488"/>
          </a:xfrm>
          <a:prstGeom prst="rect">
            <a:avLst/>
          </a:prstGeom>
        </p:spPr>
      </p:pic>
      <p:pic>
        <p:nvPicPr>
          <p:cNvPr id="4" name="Picture 2" descr="H:\Home\davidg\Template\Logos\terena-ne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880" y="155848"/>
            <a:ext cx="1256928" cy="1256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TCS organisation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 smtClean="0"/>
              <a:t>TERENA</a:t>
            </a:r>
            <a:r>
              <a:rPr lang="en-GB" dirty="0" smtClean="0"/>
              <a:t> </a:t>
            </a:r>
          </a:p>
          <a:p>
            <a:pPr lvl="1">
              <a:buNone/>
            </a:pPr>
            <a:r>
              <a:rPr lang="en-GB" dirty="0" smtClean="0"/>
              <a:t>	contractual party, financial clearinghouse, contact conduit to </a:t>
            </a:r>
            <a:r>
              <a:rPr lang="en-GB" dirty="0" err="1" smtClean="0"/>
              <a:t>Comodo</a:t>
            </a:r>
            <a:endParaRPr lang="en-GB" dirty="0" smtClean="0"/>
          </a:p>
          <a:p>
            <a:r>
              <a:rPr lang="en-GB" b="1" dirty="0" smtClean="0"/>
              <a:t>TCS Representatives</a:t>
            </a:r>
          </a:p>
          <a:p>
            <a:pPr lvl="1">
              <a:buNone/>
            </a:pPr>
            <a:r>
              <a:rPr lang="en-GB" dirty="0" smtClean="0"/>
              <a:t>	1 per NREN, Formal decisions</a:t>
            </a:r>
          </a:p>
          <a:p>
            <a:r>
              <a:rPr lang="en-GB" b="1" dirty="0" smtClean="0"/>
              <a:t>TCS RAs</a:t>
            </a:r>
          </a:p>
          <a:p>
            <a:pPr lvl="1">
              <a:buNone/>
            </a:pPr>
            <a:r>
              <a:rPr lang="en-GB" dirty="0" smtClean="0"/>
              <a:t>	day to day operations</a:t>
            </a:r>
          </a:p>
          <a:p>
            <a:r>
              <a:rPr lang="en-GB" b="1" dirty="0" smtClean="0"/>
              <a:t>TCS PMA</a:t>
            </a:r>
            <a:r>
              <a:rPr lang="en-GB" dirty="0" smtClean="0"/>
              <a:t> </a:t>
            </a:r>
          </a:p>
          <a:p>
            <a:pPr lvl="1">
              <a:buNone/>
            </a:pPr>
            <a:r>
              <a:rPr lang="en-GB" dirty="0" smtClean="0"/>
              <a:t>	responsible for policy</a:t>
            </a:r>
          </a:p>
          <a:p>
            <a:pPr lvl="1">
              <a:buNone/>
            </a:pPr>
            <a:r>
              <a:rPr lang="en-GB" dirty="0" smtClean="0"/>
              <a:t>	Kent </a:t>
            </a:r>
            <a:r>
              <a:rPr lang="en-GB" dirty="0" err="1" smtClean="0"/>
              <a:t>Engstrom</a:t>
            </a:r>
            <a:r>
              <a:rPr lang="en-GB" dirty="0" smtClean="0"/>
              <a:t>, Jan Meijer, Kevin </a:t>
            </a:r>
            <a:r>
              <a:rPr lang="en-GB" dirty="0" err="1" smtClean="0"/>
              <a:t>Meynell</a:t>
            </a:r>
            <a:r>
              <a:rPr lang="en-GB" dirty="0" smtClean="0"/>
              <a:t>,, </a:t>
            </a:r>
            <a:r>
              <a:rPr lang="en-GB" dirty="0" err="1" smtClean="0"/>
              <a:t>Teun</a:t>
            </a:r>
            <a:r>
              <a:rPr lang="en-GB" dirty="0" smtClean="0"/>
              <a:t> </a:t>
            </a:r>
            <a:r>
              <a:rPr lang="en-GB" dirty="0" err="1" smtClean="0"/>
              <a:t>Nijssen</a:t>
            </a:r>
            <a:r>
              <a:rPr lang="en-GB" dirty="0" smtClean="0"/>
              <a:t>, Milan </a:t>
            </a:r>
            <a:r>
              <a:rPr lang="en-GB" dirty="0" err="1" smtClean="0"/>
              <a:t>Sova</a:t>
            </a:r>
            <a:endParaRPr lang="en-GB" dirty="0" smtClean="0"/>
          </a:p>
          <a:p>
            <a:r>
              <a:rPr lang="en-GB" b="1" dirty="0" smtClean="0"/>
              <a:t>NREN community</a:t>
            </a:r>
          </a:p>
          <a:p>
            <a:pPr lvl="1">
              <a:buNone/>
            </a:pPr>
            <a:r>
              <a:rPr lang="en-GB" dirty="0" smtClean="0"/>
              <a:t>	various other tasks (portal software, etc.)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5696" y="6237312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nb-NO" b="1" dirty="0" smtClean="0">
                <a:solidFill>
                  <a:srgbClr val="800000"/>
                </a:solidFill>
              </a:rPr>
              <a:t>http://www.terena.org/activities/tcs/repository</a:t>
            </a:r>
            <a:endParaRPr lang="nb-NO" b="1" dirty="0">
              <a:solidFill>
                <a:srgbClr val="800000"/>
              </a:solidFill>
            </a:endParaRPr>
          </a:p>
        </p:txBody>
      </p:sp>
      <p:pic>
        <p:nvPicPr>
          <p:cNvPr id="5" name="Picture 2" descr="H:\Home\davidg\Template\Logos\terena-n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880" y="155848"/>
            <a:ext cx="1256928" cy="1256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293191" y="2864639"/>
            <a:ext cx="6300822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Participating NRENs</a:t>
            </a:r>
            <a:endParaRPr lang="nb-NO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57356" y="357166"/>
          <a:ext cx="6715172" cy="6700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8827"/>
                <a:gridCol w="1500197"/>
                <a:gridCol w="1071570"/>
                <a:gridCol w="1071570"/>
                <a:gridCol w="1143008"/>
              </a:tblGrid>
              <a:tr h="391406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Country</a:t>
                      </a:r>
                      <a:endParaRPr lang="nb-N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Member org.</a:t>
                      </a:r>
                      <a:endParaRPr lang="nb-N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Server </a:t>
                      </a:r>
                      <a:endParaRPr lang="nb-N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Code</a:t>
                      </a:r>
                      <a:r>
                        <a:rPr lang="en-GB" sz="1200" b="1" baseline="0" dirty="0" smtClean="0"/>
                        <a:t> Signing</a:t>
                      </a:r>
                      <a:endParaRPr lang="nb-N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Personal</a:t>
                      </a:r>
                      <a:endParaRPr lang="nb-NO" sz="1200" b="1" dirty="0"/>
                    </a:p>
                  </a:txBody>
                  <a:tcPr/>
                </a:tc>
              </a:tr>
              <a:tr h="252891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Austria</a:t>
                      </a:r>
                      <a:endParaRPr lang="nb-N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ACOnet</a:t>
                      </a:r>
                      <a:r>
                        <a:rPr lang="en-GB" sz="1200" dirty="0" smtClean="0"/>
                        <a:t> 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X</a:t>
                      </a:r>
                      <a:endParaRPr lang="nb-NO" sz="1200" b="1" dirty="0"/>
                    </a:p>
                  </a:txBody>
                  <a:tcPr/>
                </a:tc>
              </a:tr>
              <a:tr h="252891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Belgium</a:t>
                      </a:r>
                      <a:endParaRPr lang="nb-N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BELNET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X</a:t>
                      </a:r>
                      <a:endParaRPr lang="nb-NO" sz="1200" b="1" dirty="0"/>
                    </a:p>
                  </a:txBody>
                  <a:tcPr/>
                </a:tc>
              </a:tr>
              <a:tr h="252891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Croatia</a:t>
                      </a:r>
                      <a:endParaRPr lang="nb-N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CARnet</a:t>
                      </a:r>
                      <a:r>
                        <a:rPr lang="en-GB" sz="1200" dirty="0" smtClean="0"/>
                        <a:t> 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b="1" dirty="0"/>
                    </a:p>
                  </a:txBody>
                  <a:tcPr/>
                </a:tc>
              </a:tr>
              <a:tr h="252891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Czech Republic</a:t>
                      </a:r>
                      <a:endParaRPr lang="nb-N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CESNET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X</a:t>
                      </a:r>
                      <a:endParaRPr lang="nb-NO" sz="1200" b="1" dirty="0"/>
                    </a:p>
                  </a:txBody>
                  <a:tcPr/>
                </a:tc>
              </a:tr>
              <a:tr h="252891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Denmark</a:t>
                      </a:r>
                      <a:endParaRPr lang="nb-N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UNI-C 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b="1" dirty="0"/>
                    </a:p>
                  </a:txBody>
                  <a:tcPr/>
                </a:tc>
              </a:tr>
              <a:tr h="252891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Finland</a:t>
                      </a:r>
                      <a:endParaRPr lang="nb-N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CSC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X</a:t>
                      </a:r>
                      <a:endParaRPr lang="nb-NO" sz="1200" b="1" dirty="0"/>
                    </a:p>
                  </a:txBody>
                  <a:tcPr/>
                </a:tc>
              </a:tr>
              <a:tr h="252891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France</a:t>
                      </a:r>
                      <a:endParaRPr lang="nb-N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RENATER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X</a:t>
                      </a:r>
                      <a:endParaRPr lang="nb-NO" sz="1200" b="1" dirty="0"/>
                    </a:p>
                  </a:txBody>
                  <a:tcPr/>
                </a:tc>
              </a:tr>
              <a:tr h="252891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Greece</a:t>
                      </a:r>
                      <a:endParaRPr lang="nb-N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GRNET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X</a:t>
                      </a:r>
                      <a:endParaRPr lang="nb-NO" sz="1200" b="1" dirty="0"/>
                    </a:p>
                  </a:txBody>
                  <a:tcPr/>
                </a:tc>
              </a:tr>
              <a:tr h="252891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Hungary</a:t>
                      </a:r>
                      <a:endParaRPr lang="nb-N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HUNGARNET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b="1" dirty="0"/>
                    </a:p>
                  </a:txBody>
                  <a:tcPr/>
                </a:tc>
              </a:tr>
              <a:tr h="252891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Ireland</a:t>
                      </a:r>
                      <a:endParaRPr lang="nb-N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HEAnet</a:t>
                      </a:r>
                      <a:r>
                        <a:rPr lang="en-GB" sz="1200" dirty="0" smtClean="0"/>
                        <a:t> 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X</a:t>
                      </a:r>
                      <a:endParaRPr lang="nb-NO" sz="1200" b="1" dirty="0"/>
                    </a:p>
                  </a:txBody>
                  <a:tcPr/>
                </a:tc>
              </a:tr>
              <a:tr h="252891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Italy</a:t>
                      </a:r>
                      <a:endParaRPr lang="nb-N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GARR 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b="1" dirty="0"/>
                    </a:p>
                  </a:txBody>
                  <a:tcPr/>
                </a:tc>
              </a:tr>
              <a:tr h="252891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Lithuania</a:t>
                      </a:r>
                      <a:endParaRPr lang="nb-N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LITNET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X</a:t>
                      </a:r>
                      <a:endParaRPr lang="nb-NO" sz="1200" b="1" dirty="0"/>
                    </a:p>
                  </a:txBody>
                  <a:tcPr/>
                </a:tc>
              </a:tr>
              <a:tr h="252891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Malta</a:t>
                      </a:r>
                      <a:endParaRPr lang="nb-N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UoM</a:t>
                      </a:r>
                      <a:r>
                        <a:rPr lang="en-GB" sz="1200" dirty="0" smtClean="0"/>
                        <a:t> 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b="1" dirty="0"/>
                    </a:p>
                  </a:txBody>
                  <a:tcPr/>
                </a:tc>
              </a:tr>
              <a:tr h="252891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Netherlands</a:t>
                      </a:r>
                      <a:endParaRPr lang="nb-N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SURFnet</a:t>
                      </a:r>
                      <a:r>
                        <a:rPr lang="en-GB" sz="1200" dirty="0" smtClean="0"/>
                        <a:t> 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X</a:t>
                      </a:r>
                      <a:endParaRPr lang="nb-NO" sz="1200" b="1" dirty="0"/>
                    </a:p>
                  </a:txBody>
                  <a:tcPr/>
                </a:tc>
              </a:tr>
              <a:tr h="252891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Norway</a:t>
                      </a:r>
                      <a:endParaRPr lang="nb-N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UNINETT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X</a:t>
                      </a:r>
                      <a:endParaRPr lang="nb-NO" sz="1200" b="1" dirty="0"/>
                    </a:p>
                  </a:txBody>
                  <a:tcPr/>
                </a:tc>
              </a:tr>
              <a:tr h="252891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Poland</a:t>
                      </a:r>
                      <a:endParaRPr lang="nb-N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PSNC 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X</a:t>
                      </a:r>
                      <a:endParaRPr lang="nb-NO" sz="1200" b="1" dirty="0"/>
                    </a:p>
                  </a:txBody>
                  <a:tcPr/>
                </a:tc>
              </a:tr>
              <a:tr h="252891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Portugal</a:t>
                      </a:r>
                      <a:endParaRPr lang="nb-N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FCCN 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b="1" dirty="0"/>
                    </a:p>
                  </a:txBody>
                  <a:tcPr/>
                </a:tc>
              </a:tr>
              <a:tr h="252891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Serbia</a:t>
                      </a:r>
                      <a:endParaRPr lang="nb-N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AMRES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X</a:t>
                      </a:r>
                      <a:endParaRPr lang="nb-NO" sz="1200" b="1" dirty="0"/>
                    </a:p>
                  </a:txBody>
                  <a:tcPr/>
                </a:tc>
              </a:tr>
              <a:tr h="252891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Slovenia</a:t>
                      </a:r>
                      <a:endParaRPr lang="nb-N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ARNES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b="1" dirty="0"/>
                    </a:p>
                  </a:txBody>
                  <a:tcPr/>
                </a:tc>
              </a:tr>
              <a:tr h="252891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Spain</a:t>
                      </a:r>
                      <a:endParaRPr lang="nb-N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RedIRIS</a:t>
                      </a:r>
                      <a:r>
                        <a:rPr lang="en-GB" sz="1200" dirty="0" smtClean="0"/>
                        <a:t> 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X</a:t>
                      </a:r>
                      <a:endParaRPr lang="nb-NO" sz="1200" b="1" dirty="0"/>
                    </a:p>
                  </a:txBody>
                  <a:tcPr/>
                </a:tc>
              </a:tr>
              <a:tr h="252891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Sweden</a:t>
                      </a:r>
                      <a:endParaRPr lang="nb-N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SUNET 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X</a:t>
                      </a:r>
                      <a:endParaRPr lang="nb-NO" sz="1200" b="1" dirty="0"/>
                    </a:p>
                  </a:txBody>
                  <a:tcPr/>
                </a:tc>
              </a:tr>
              <a:tr h="252891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UK</a:t>
                      </a:r>
                      <a:endParaRPr lang="nb-N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JANET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X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</a:tr>
              <a:tr h="252891">
                <a:tc>
                  <a:txBody>
                    <a:bodyPr/>
                    <a:lstStyle/>
                    <a:p>
                      <a:endParaRPr lang="nb-N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/>
                        <a:t>22</a:t>
                      </a:r>
                      <a:endParaRPr lang="nb-NO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/>
                        <a:t>7</a:t>
                      </a:r>
                      <a:endParaRPr lang="nb-NO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smtClean="0"/>
                        <a:t>14</a:t>
                      </a:r>
                      <a:endParaRPr lang="nb-NO" sz="1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:\Home\davidg\Template\Logos\terena-n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880" y="155848"/>
            <a:ext cx="1256928" cy="1256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Delegated Responsibilities</a:t>
            </a:r>
            <a:endParaRPr lang="nb-NO" dirty="0"/>
          </a:p>
        </p:txBody>
      </p:sp>
      <p:pic>
        <p:nvPicPr>
          <p:cNvPr id="6" name="Picture 5" descr="personal_ca_responsibility_hierarch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428736"/>
            <a:ext cx="7529513" cy="5076349"/>
          </a:xfrm>
          <a:prstGeom prst="rect">
            <a:avLst/>
          </a:prstGeom>
        </p:spPr>
      </p:pic>
      <p:pic>
        <p:nvPicPr>
          <p:cNvPr id="4" name="Picture 2" descr="H:\Home\davidg\Template\Logos\terena-ne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880" y="155848"/>
            <a:ext cx="1256928" cy="1256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Built using contracts</a:t>
            </a:r>
            <a:endParaRPr lang="nb-NO" dirty="0"/>
          </a:p>
        </p:txBody>
      </p:sp>
      <p:pic>
        <p:nvPicPr>
          <p:cNvPr id="6" name="Picture 5" descr="personal_ca_overview_contrac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8072462" cy="5399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196752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buFont typeface="Arial" pitchFamily="34" charset="0"/>
              <a:buChar char="•"/>
            </a:pPr>
            <a:r>
              <a:rPr lang="en-GB" dirty="0" smtClean="0"/>
              <a:t>scales well to large numbers of organisations and users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GB" dirty="0" smtClean="0"/>
              <a:t>assurance requirements on subscribers ensure quality ID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GB" dirty="0" smtClean="0"/>
              <a:t>bound through legal contracts</a:t>
            </a:r>
          </a:p>
        </p:txBody>
      </p:sp>
      <p:pic>
        <p:nvPicPr>
          <p:cNvPr id="5" name="Picture 2" descr="H:\Home\davidg\Template\Logos\terena-ne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880" y="155848"/>
            <a:ext cx="1256928" cy="1256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4389140" cy="31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419872" y="2204864"/>
            <a:ext cx="1440160" cy="20882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852936"/>
            <a:ext cx="86409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 smtClean="0"/>
              <a:t>Authenticating users </a:t>
            </a:r>
            <a:br>
              <a:rPr lang="en-GB" sz="3600" dirty="0" smtClean="0"/>
            </a:br>
            <a:r>
              <a:rPr lang="en-GB" sz="3600" dirty="0" smtClean="0"/>
              <a:t>via Subscriber and Federation</a:t>
            </a:r>
            <a:endParaRPr lang="en-GB" sz="3600" dirty="0"/>
          </a:p>
        </p:txBody>
      </p:sp>
      <p:pic>
        <p:nvPicPr>
          <p:cNvPr id="17410" name="Picture 2" descr="H:\Home\davidg\Template\Logos\NIKHEF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56992"/>
            <a:ext cx="1200715" cy="529491"/>
          </a:xfrm>
          <a:prstGeom prst="rect">
            <a:avLst/>
          </a:prstGeom>
          <a:noFill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568724"/>
            <a:ext cx="1656184" cy="48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848645"/>
            <a:ext cx="792088" cy="43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1776636"/>
            <a:ext cx="1763688" cy="82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573016"/>
            <a:ext cx="2915816" cy="94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36353" y="2348880"/>
            <a:ext cx="607647" cy="71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115616" y="5085184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>
                <a:latin typeface="+mj-lt"/>
              </a:rPr>
              <a:t>National research-education federations provide the basis for authenticating users and obtaining key attributes</a:t>
            </a:r>
          </a:p>
          <a:p>
            <a:pPr algn="ctr"/>
            <a:r>
              <a:rPr lang="en-GB" sz="2000" b="1" i="1" dirty="0" smtClean="0">
                <a:latin typeface="+mj-lt"/>
              </a:rPr>
              <a:t>including assurance level via service entitlements</a:t>
            </a:r>
            <a:endParaRPr lang="en-GB" sz="2000" b="1" i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636912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User’s </a:t>
            </a:r>
            <a:br>
              <a:rPr lang="en-GB" dirty="0" smtClean="0"/>
            </a:br>
            <a:r>
              <a:rPr lang="en-GB" dirty="0" smtClean="0"/>
              <a:t>home organisation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2780928"/>
            <a:ext cx="1156717" cy="48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9912" y="4149080"/>
            <a:ext cx="1122040" cy="3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46398" y="3284983"/>
            <a:ext cx="820901" cy="36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843808" y="1412776"/>
            <a:ext cx="2693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800000"/>
                </a:solidFill>
              </a:rPr>
              <a:t>NREN or Federation Operator</a:t>
            </a:r>
            <a:endParaRPr lang="en-GB" sz="1400" b="1" dirty="0">
              <a:solidFill>
                <a:srgbClr val="800000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11960" y="2492896"/>
            <a:ext cx="737765" cy="42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47864" y="3933056"/>
            <a:ext cx="1094860" cy="52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07904" y="3501008"/>
            <a:ext cx="105407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H:\Home\davidg\Template\Logos\SURFfederatie-110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05584" y="1916831"/>
            <a:ext cx="1310432" cy="726695"/>
          </a:xfrm>
          <a:prstGeom prst="rect">
            <a:avLst/>
          </a:prstGeom>
          <a:noFill/>
        </p:spPr>
      </p:pic>
      <p:pic>
        <p:nvPicPr>
          <p:cNvPr id="25" name="Picture 2" descr="H:\Home\davidg\Template\Logos\terena-new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97880" y="155848"/>
            <a:ext cx="1256928" cy="1256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khef-PDP-presentation-ne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Props1.xml><?xml version="1.0" encoding="utf-8"?>
<ds:datastoreItem xmlns:ds="http://schemas.openxmlformats.org/officeDocument/2006/customXml" ds:itemID="{03338BC8-BBF3-4152-8114-248CD4A24091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Nikhef-PDP-presentation-new</Template>
  <TotalTime>31124</TotalTime>
  <Words>300</Words>
  <Application>Microsoft Office PowerPoint</Application>
  <PresentationFormat>On-screen Show (4:3)</PresentationFormat>
  <Paragraphs>163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Nikhef-PDP-presentation-new</vt:lpstr>
      <vt:lpstr>Office Theme</vt:lpstr>
      <vt:lpstr>TERENA Certificate Service</vt:lpstr>
      <vt:lpstr>TCS in four lines</vt:lpstr>
      <vt:lpstr>TERENA Certificate Service</vt:lpstr>
      <vt:lpstr>TERENA Certificate Service</vt:lpstr>
      <vt:lpstr>TCS organisation</vt:lpstr>
      <vt:lpstr>Participating NRENs</vt:lpstr>
      <vt:lpstr>Delegated Responsibilities</vt:lpstr>
      <vt:lpstr>Built using contracts</vt:lpstr>
      <vt:lpstr>Authenticating users  via Subscriber and Federation</vt:lpstr>
      <vt:lpstr>Deployment: centralised portal</vt:lpstr>
      <vt:lpstr>Reach of the TCS Personal service</vt:lpstr>
      <vt:lpstr>TCS Deployment</vt:lpstr>
      <vt:lpstr>TCS Personal: global recognition</vt:lpstr>
      <vt:lpstr>... so from now on:  TCS!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Grid We Trust</dc:title>
  <dc:creator>davidg</dc:creator>
  <cp:lastModifiedBy>davidg</cp:lastModifiedBy>
  <cp:revision>607</cp:revision>
  <cp:lastPrinted>2011-03-17T15:45:54Z</cp:lastPrinted>
  <dcterms:created xsi:type="dcterms:W3CDTF">2011-02-11T11:06:43Z</dcterms:created>
  <dcterms:modified xsi:type="dcterms:W3CDTF">2011-06-09T09:07:02Z</dcterms:modified>
</cp:coreProperties>
</file>