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9144000" cy="5143500" type="screen16x9"/>
  <p:notesSz cx="7099300" cy="10234613"/>
  <p:defaultTextStyle>
    <a:defPPr>
      <a:defRPr lang="es-ES"/>
    </a:defPPr>
    <a:lvl1pPr algn="ctr" rtl="0" fontAlgn="base">
      <a:spcBef>
        <a:spcPct val="0"/>
      </a:spcBef>
      <a:spcAft>
        <a:spcPct val="0"/>
      </a:spcAft>
      <a:defRPr sz="2000" kern="1200">
        <a:solidFill>
          <a:schemeClr val="tx1"/>
        </a:solidFill>
        <a:latin typeface="Verdana" pitchFamily="34" charset="0"/>
        <a:ea typeface="+mn-ea"/>
        <a:cs typeface="+mn-cs"/>
      </a:defRPr>
    </a:lvl1pPr>
    <a:lvl2pPr marL="457200" algn="ctr" rtl="0" fontAlgn="base">
      <a:spcBef>
        <a:spcPct val="0"/>
      </a:spcBef>
      <a:spcAft>
        <a:spcPct val="0"/>
      </a:spcAft>
      <a:defRPr sz="2000" kern="1200">
        <a:solidFill>
          <a:schemeClr val="tx1"/>
        </a:solidFill>
        <a:latin typeface="Verdana" pitchFamily="34" charset="0"/>
        <a:ea typeface="+mn-ea"/>
        <a:cs typeface="+mn-cs"/>
      </a:defRPr>
    </a:lvl2pPr>
    <a:lvl3pPr marL="914400" algn="ctr" rtl="0" fontAlgn="base">
      <a:spcBef>
        <a:spcPct val="0"/>
      </a:spcBef>
      <a:spcAft>
        <a:spcPct val="0"/>
      </a:spcAft>
      <a:defRPr sz="2000" kern="1200">
        <a:solidFill>
          <a:schemeClr val="tx1"/>
        </a:solidFill>
        <a:latin typeface="Verdana" pitchFamily="34" charset="0"/>
        <a:ea typeface="+mn-ea"/>
        <a:cs typeface="+mn-cs"/>
      </a:defRPr>
    </a:lvl3pPr>
    <a:lvl4pPr marL="1371600" algn="ctr" rtl="0" fontAlgn="base">
      <a:spcBef>
        <a:spcPct val="0"/>
      </a:spcBef>
      <a:spcAft>
        <a:spcPct val="0"/>
      </a:spcAft>
      <a:defRPr sz="2000" kern="1200">
        <a:solidFill>
          <a:schemeClr val="tx1"/>
        </a:solidFill>
        <a:latin typeface="Verdana" pitchFamily="34" charset="0"/>
        <a:ea typeface="+mn-ea"/>
        <a:cs typeface="+mn-cs"/>
      </a:defRPr>
    </a:lvl4pPr>
    <a:lvl5pPr marL="1828800" algn="ctr" rtl="0" fontAlgn="base">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F5E"/>
    <a:srgbClr val="990000"/>
    <a:srgbClr val="000066"/>
    <a:srgbClr val="FFFFFF"/>
    <a:srgbClr val="FF0000"/>
    <a:srgbClr val="000099"/>
    <a:srgbClr val="F8F8F8"/>
    <a:srgbClr val="3333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76" autoAdjust="0"/>
    <p:restoredTop sz="94737" autoAdjust="0"/>
  </p:normalViewPr>
  <p:slideViewPr>
    <p:cSldViewPr snapToGrid="0">
      <p:cViewPr varScale="1">
        <p:scale>
          <a:sx n="112" d="100"/>
          <a:sy n="112" d="100"/>
        </p:scale>
        <p:origin x="-77" y="-461"/>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10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l" defTabSz="955675">
              <a:defRPr sz="1200">
                <a:latin typeface="Times New Roman" pitchFamily="18" charset="0"/>
              </a:defRPr>
            </a:lvl1pPr>
          </a:lstStyle>
          <a:p>
            <a:pPr>
              <a:defRPr/>
            </a:pPr>
            <a:endParaRPr lang="en-GB"/>
          </a:p>
        </p:txBody>
      </p:sp>
      <p:sp>
        <p:nvSpPr>
          <p:cNvPr id="92163" name="Rectangle 3"/>
          <p:cNvSpPr>
            <a:spLocks noGrp="1" noChangeArrowheads="1"/>
          </p:cNvSpPr>
          <p:nvPr>
            <p:ph type="dt" sz="quarter" idx="1"/>
          </p:nvPr>
        </p:nvSpPr>
        <p:spPr bwMode="auto">
          <a:xfrm>
            <a:off x="4022725"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defTabSz="955675">
              <a:defRPr sz="1200">
                <a:latin typeface="Times New Roman" pitchFamily="18" charset="0"/>
              </a:defRPr>
            </a:lvl1pPr>
          </a:lstStyle>
          <a:p>
            <a:pPr>
              <a:defRPr/>
            </a:pPr>
            <a:endParaRPr lang="en-GB"/>
          </a:p>
        </p:txBody>
      </p:sp>
      <p:sp>
        <p:nvSpPr>
          <p:cNvPr id="92164" name="Rectangle 4"/>
          <p:cNvSpPr>
            <a:spLocks noGrp="1" noChangeArrowheads="1"/>
          </p:cNvSpPr>
          <p:nvPr>
            <p:ph type="ftr" sz="quarter" idx="2"/>
          </p:nvPr>
        </p:nvSpPr>
        <p:spPr bwMode="auto">
          <a:xfrm>
            <a:off x="0" y="9721850"/>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l" defTabSz="955675">
              <a:defRPr sz="1200">
                <a:latin typeface="Times New Roman" pitchFamily="18" charset="0"/>
              </a:defRPr>
            </a:lvl1pPr>
          </a:lstStyle>
          <a:p>
            <a:pPr>
              <a:defRPr/>
            </a:pPr>
            <a:endParaRPr lang="en-GB"/>
          </a:p>
        </p:txBody>
      </p:sp>
      <p:sp>
        <p:nvSpPr>
          <p:cNvPr id="92165" name="Rectangle 5"/>
          <p:cNvSpPr>
            <a:spLocks noGrp="1" noChangeArrowheads="1"/>
          </p:cNvSpPr>
          <p:nvPr>
            <p:ph type="sldNum" sz="quarter" idx="3"/>
          </p:nvPr>
        </p:nvSpPr>
        <p:spPr bwMode="auto">
          <a:xfrm>
            <a:off x="4022725" y="9721850"/>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defTabSz="955675">
              <a:defRPr sz="1200">
                <a:latin typeface="Times New Roman" pitchFamily="18" charset="0"/>
              </a:defRPr>
            </a:lvl1pPr>
          </a:lstStyle>
          <a:p>
            <a:pPr>
              <a:defRPr/>
            </a:pPr>
            <a:fld id="{767E252A-B0F2-4B77-8C7A-CCD99C84423F}" type="slidenum">
              <a:rPr lang="en-GB"/>
              <a:pPr>
                <a:defRPr/>
              </a:pPr>
              <a:t>‹#›</a:t>
            </a:fld>
            <a:endParaRPr lang="en-GB"/>
          </a:p>
        </p:txBody>
      </p:sp>
    </p:spTree>
    <p:extLst>
      <p:ext uri="{BB962C8B-B14F-4D97-AF65-F5344CB8AC3E}">
        <p14:creationId xmlns:p14="http://schemas.microsoft.com/office/powerpoint/2010/main" val="3711654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l" defTabSz="955675">
              <a:defRPr sz="1200">
                <a:latin typeface="Times New Roman" pitchFamily="18" charset="0"/>
              </a:defRPr>
            </a:lvl1pPr>
          </a:lstStyle>
          <a:p>
            <a:pPr>
              <a:defRPr/>
            </a:pPr>
            <a:endParaRPr lang="es-ES"/>
          </a:p>
        </p:txBody>
      </p:sp>
      <p:sp>
        <p:nvSpPr>
          <p:cNvPr id="6147" name="Rectangle 3"/>
          <p:cNvSpPr>
            <a:spLocks noGrp="1" noChangeArrowheads="1"/>
          </p:cNvSpPr>
          <p:nvPr>
            <p:ph type="dt" idx="1"/>
          </p:nvPr>
        </p:nvSpPr>
        <p:spPr bwMode="auto">
          <a:xfrm>
            <a:off x="4024313" y="0"/>
            <a:ext cx="3074987"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defTabSz="955675">
              <a:defRPr sz="1200">
                <a:latin typeface="Times New Roman" pitchFamily="18" charset="0"/>
              </a:defRPr>
            </a:lvl1pPr>
          </a:lstStyle>
          <a:p>
            <a:pPr>
              <a:defRPr/>
            </a:pPr>
            <a:endParaRPr lang="es-ES"/>
          </a:p>
        </p:txBody>
      </p:sp>
      <p:sp>
        <p:nvSpPr>
          <p:cNvPr id="36868" name="Rectangle 4"/>
          <p:cNvSpPr>
            <a:spLocks noGrp="1" noRot="1" noChangeAspect="1" noChangeArrowheads="1" noTextEdit="1"/>
          </p:cNvSpPr>
          <p:nvPr>
            <p:ph type="sldImg" idx="2"/>
          </p:nvPr>
        </p:nvSpPr>
        <p:spPr bwMode="auto">
          <a:xfrm>
            <a:off x="141288" y="768350"/>
            <a:ext cx="681831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150" name="Rectangle 6"/>
          <p:cNvSpPr>
            <a:spLocks noGrp="1" noChangeArrowheads="1"/>
          </p:cNvSpPr>
          <p:nvPr>
            <p:ph type="ftr" sz="quarter" idx="4"/>
          </p:nvPr>
        </p:nvSpPr>
        <p:spPr bwMode="auto">
          <a:xfrm>
            <a:off x="0" y="9723438"/>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l" defTabSz="955675">
              <a:defRPr sz="1200">
                <a:latin typeface="Times New Roman" pitchFamily="18" charset="0"/>
              </a:defRPr>
            </a:lvl1pPr>
          </a:lstStyle>
          <a:p>
            <a:pPr>
              <a:defRPr/>
            </a:pPr>
            <a:endParaRPr lang="es-ES"/>
          </a:p>
        </p:txBody>
      </p:sp>
      <p:sp>
        <p:nvSpPr>
          <p:cNvPr id="6151" name="Rectangle 7"/>
          <p:cNvSpPr>
            <a:spLocks noGrp="1" noChangeArrowheads="1"/>
          </p:cNvSpPr>
          <p:nvPr>
            <p:ph type="sldNum" sz="quarter" idx="5"/>
          </p:nvPr>
        </p:nvSpPr>
        <p:spPr bwMode="auto">
          <a:xfrm>
            <a:off x="4024313" y="9723438"/>
            <a:ext cx="3074987"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defTabSz="955675">
              <a:defRPr sz="1200">
                <a:latin typeface="Times New Roman" pitchFamily="18" charset="0"/>
              </a:defRPr>
            </a:lvl1pPr>
          </a:lstStyle>
          <a:p>
            <a:pPr>
              <a:defRPr/>
            </a:pPr>
            <a:fld id="{EE1FA4EF-7505-4E35-8F9C-A588B570EA91}" type="slidenum">
              <a:rPr lang="es-ES"/>
              <a:pPr>
                <a:defRPr/>
              </a:pPr>
              <a:t>‹#›</a:t>
            </a:fld>
            <a:endParaRPr lang="es-ES"/>
          </a:p>
        </p:txBody>
      </p:sp>
    </p:spTree>
    <p:extLst>
      <p:ext uri="{BB962C8B-B14F-4D97-AF65-F5344CB8AC3E}">
        <p14:creationId xmlns:p14="http://schemas.microsoft.com/office/powerpoint/2010/main" val="23701348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2000">
                <a:solidFill>
                  <a:schemeClr val="tx1"/>
                </a:solidFill>
                <a:latin typeface="Verdana" pitchFamily="34" charset="0"/>
              </a:defRPr>
            </a:lvl1pPr>
            <a:lvl2pPr marL="742950" indent="-285750" defTabSz="955675" eaLnBrk="0" hangingPunct="0">
              <a:defRPr sz="2000">
                <a:solidFill>
                  <a:schemeClr val="tx1"/>
                </a:solidFill>
                <a:latin typeface="Verdana" pitchFamily="34" charset="0"/>
              </a:defRPr>
            </a:lvl2pPr>
            <a:lvl3pPr marL="1143000" indent="-228600" defTabSz="955675" eaLnBrk="0" hangingPunct="0">
              <a:defRPr sz="2000">
                <a:solidFill>
                  <a:schemeClr val="tx1"/>
                </a:solidFill>
                <a:latin typeface="Verdana" pitchFamily="34" charset="0"/>
              </a:defRPr>
            </a:lvl3pPr>
            <a:lvl4pPr marL="1600200" indent="-228600" defTabSz="955675" eaLnBrk="0" hangingPunct="0">
              <a:defRPr sz="2000">
                <a:solidFill>
                  <a:schemeClr val="tx1"/>
                </a:solidFill>
                <a:latin typeface="Verdana" pitchFamily="34" charset="0"/>
              </a:defRPr>
            </a:lvl4pPr>
            <a:lvl5pPr marL="2057400" indent="-228600" defTabSz="955675" eaLnBrk="0" hangingPunct="0">
              <a:defRPr sz="2000">
                <a:solidFill>
                  <a:schemeClr val="tx1"/>
                </a:solidFill>
                <a:latin typeface="Verdana" pitchFamily="34" charset="0"/>
              </a:defRPr>
            </a:lvl5pPr>
            <a:lvl6pPr marL="2514600" indent="-228600" algn="ctr" defTabSz="955675" eaLnBrk="0" fontAlgn="base" hangingPunct="0">
              <a:spcBef>
                <a:spcPct val="0"/>
              </a:spcBef>
              <a:spcAft>
                <a:spcPct val="0"/>
              </a:spcAft>
              <a:defRPr sz="2000">
                <a:solidFill>
                  <a:schemeClr val="tx1"/>
                </a:solidFill>
                <a:latin typeface="Verdana" pitchFamily="34" charset="0"/>
              </a:defRPr>
            </a:lvl6pPr>
            <a:lvl7pPr marL="2971800" indent="-228600" algn="ctr" defTabSz="955675" eaLnBrk="0" fontAlgn="base" hangingPunct="0">
              <a:spcBef>
                <a:spcPct val="0"/>
              </a:spcBef>
              <a:spcAft>
                <a:spcPct val="0"/>
              </a:spcAft>
              <a:defRPr sz="2000">
                <a:solidFill>
                  <a:schemeClr val="tx1"/>
                </a:solidFill>
                <a:latin typeface="Verdana" pitchFamily="34" charset="0"/>
              </a:defRPr>
            </a:lvl7pPr>
            <a:lvl8pPr marL="3429000" indent="-228600" algn="ctr" defTabSz="955675" eaLnBrk="0" fontAlgn="base" hangingPunct="0">
              <a:spcBef>
                <a:spcPct val="0"/>
              </a:spcBef>
              <a:spcAft>
                <a:spcPct val="0"/>
              </a:spcAft>
              <a:defRPr sz="2000">
                <a:solidFill>
                  <a:schemeClr val="tx1"/>
                </a:solidFill>
                <a:latin typeface="Verdana" pitchFamily="34" charset="0"/>
              </a:defRPr>
            </a:lvl8pPr>
            <a:lvl9pPr marL="3886200" indent="-228600" algn="ctr" defTabSz="955675" eaLnBrk="0" fontAlgn="base" hangingPunct="0">
              <a:spcBef>
                <a:spcPct val="0"/>
              </a:spcBef>
              <a:spcAft>
                <a:spcPct val="0"/>
              </a:spcAft>
              <a:defRPr sz="2000">
                <a:solidFill>
                  <a:schemeClr val="tx1"/>
                </a:solidFill>
                <a:latin typeface="Verdana" pitchFamily="34" charset="0"/>
              </a:defRPr>
            </a:lvl9pPr>
          </a:lstStyle>
          <a:p>
            <a:pPr eaLnBrk="1" hangingPunct="1"/>
            <a:fld id="{2AE45085-B309-424B-897C-B0C619473069}" type="slidenum">
              <a:rPr lang="es-ES" sz="1200" smtClean="0">
                <a:latin typeface="Times New Roman" pitchFamily="18" charset="0"/>
              </a:rPr>
              <a:pPr eaLnBrk="1" hangingPunct="1"/>
              <a:t>1</a:t>
            </a:fld>
            <a:endParaRPr lang="es-ES" sz="1200" smtClean="0">
              <a:latin typeface="Times New Roman" pitchFamily="18" charset="0"/>
            </a:endParaRPr>
          </a:p>
        </p:txBody>
      </p:sp>
      <p:sp>
        <p:nvSpPr>
          <p:cNvPr id="37891" name="Rectangle 2"/>
          <p:cNvSpPr>
            <a:spLocks noGrp="1" noRot="1" noChangeAspect="1" noChangeArrowheads="1" noTextEdit="1"/>
          </p:cNvSpPr>
          <p:nvPr>
            <p:ph type="sldImg"/>
          </p:nvPr>
        </p:nvSpPr>
        <p:spPr>
          <a:xfrm>
            <a:off x="141288" y="768350"/>
            <a:ext cx="6819900" cy="3836988"/>
          </a:xfrm>
          <a:solidFill>
            <a:srgbClr val="FFFFFF"/>
          </a:solidFill>
          <a:ln/>
        </p:spPr>
      </p:sp>
      <p:sp>
        <p:nvSpPr>
          <p:cNvPr id="37892" name="Rectangle 3"/>
          <p:cNvSpPr>
            <a:spLocks noGrp="1" noChangeArrowheads="1"/>
          </p:cNvSpPr>
          <p:nvPr>
            <p:ph type="body" idx="1"/>
          </p:nvPr>
        </p:nvSpPr>
        <p:spPr>
          <a:xfrm>
            <a:off x="944563" y="4859338"/>
            <a:ext cx="5208587" cy="4610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14"/>
          <p:cNvSpPr>
            <a:spLocks noChangeArrowheads="1"/>
          </p:cNvSpPr>
          <p:nvPr/>
        </p:nvSpPr>
        <p:spPr bwMode="auto">
          <a:xfrm>
            <a:off x="0" y="0"/>
            <a:ext cx="9144000" cy="5143500"/>
          </a:xfrm>
          <a:prstGeom prst="rect">
            <a:avLst/>
          </a:prstGeom>
          <a:gradFill rotWithShape="0">
            <a:gsLst>
              <a:gs pos="0">
                <a:schemeClr val="hlink"/>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4" name="Picture 18" descr="eugridpma-02v0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80712" y="258290"/>
            <a:ext cx="3761985" cy="1600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3" name="Rectangle 17"/>
          <p:cNvSpPr>
            <a:spLocks noGrp="1" noChangeArrowheads="1"/>
          </p:cNvSpPr>
          <p:nvPr>
            <p:ph type="ctrTitle" sz="quarter"/>
          </p:nvPr>
        </p:nvSpPr>
        <p:spPr>
          <a:xfrm>
            <a:off x="685800" y="2857500"/>
            <a:ext cx="7772400" cy="1885950"/>
          </a:xfrm>
          <a:noFill/>
        </p:spPr>
        <p:txBody>
          <a:bodyPr lIns="91440" tIns="45720" rIns="91440" bIns="45720"/>
          <a:lstStyle>
            <a:lvl1pPr algn="ctr">
              <a:defRPr sz="4000"/>
            </a:lvl1pPr>
          </a:lstStyle>
          <a:p>
            <a:r>
              <a:rPr lang="en-GB" dirty="0" err="1"/>
              <a:t>Haga</a:t>
            </a:r>
            <a:r>
              <a:rPr lang="en-GB" dirty="0"/>
              <a:t> </a:t>
            </a:r>
            <a:r>
              <a:rPr lang="en-GB" dirty="0" err="1"/>
              <a:t>clic</a:t>
            </a:r>
            <a:r>
              <a:rPr lang="en-GB" dirty="0"/>
              <a:t> para </a:t>
            </a:r>
            <a:r>
              <a:rPr lang="en-GB" dirty="0" err="1"/>
              <a:t>modificar</a:t>
            </a:r>
            <a:r>
              <a:rPr lang="en-GB" dirty="0"/>
              <a:t> el </a:t>
            </a:r>
            <a:r>
              <a:rPr lang="en-GB" dirty="0" err="1"/>
              <a:t>estilo</a:t>
            </a:r>
            <a:r>
              <a:rPr lang="en-GB" dirty="0"/>
              <a:t> de </a:t>
            </a:r>
            <a:r>
              <a:rPr lang="en-GB" dirty="0" err="1"/>
              <a:t>título</a:t>
            </a:r>
            <a:r>
              <a:rPr lang="en-GB" dirty="0"/>
              <a:t> del </a:t>
            </a:r>
            <a:r>
              <a:rPr lang="en-GB" dirty="0" err="1"/>
              <a:t>patrón</a:t>
            </a:r>
            <a:endParaRPr lang="en-GB" dirty="0"/>
          </a:p>
        </p:txBody>
      </p:sp>
    </p:spTree>
    <p:extLst>
      <p:ext uri="{BB962C8B-B14F-4D97-AF65-F5344CB8AC3E}">
        <p14:creationId xmlns:p14="http://schemas.microsoft.com/office/powerpoint/2010/main" val="843926905"/>
      </p:ext>
    </p:extLst>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82613247"/>
      </p:ext>
    </p:extLst>
  </p:cSld>
  <p:clrMapOvr>
    <a:masterClrMapping/>
  </p:clrMapOvr>
  <p:transition spd="med"/>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2288" y="114300"/>
            <a:ext cx="2011362" cy="4733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114300"/>
            <a:ext cx="5881688" cy="4733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8081272"/>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Box 3"/>
          <p:cNvSpPr txBox="1"/>
          <p:nvPr userDrawn="1"/>
        </p:nvSpPr>
        <p:spPr>
          <a:xfrm>
            <a:off x="5390535" y="4903839"/>
            <a:ext cx="3495368" cy="276999"/>
          </a:xfrm>
          <a:prstGeom prst="rect">
            <a:avLst/>
          </a:prstGeom>
          <a:noFill/>
        </p:spPr>
        <p:txBody>
          <a:bodyPr wrap="square" rtlCol="0">
            <a:spAutoFit/>
          </a:bodyPr>
          <a:lstStyle/>
          <a:p>
            <a:pPr algn="r"/>
            <a:endParaRPr lang="en-US" sz="1200" dirty="0">
              <a:solidFill>
                <a:srgbClr val="003F5E"/>
              </a:solidFill>
            </a:endParaRPr>
          </a:p>
        </p:txBody>
      </p:sp>
    </p:spTree>
    <p:extLst>
      <p:ext uri="{BB962C8B-B14F-4D97-AF65-F5344CB8AC3E}">
        <p14:creationId xmlns:p14="http://schemas.microsoft.com/office/powerpoint/2010/main" val="3972049559"/>
      </p:ext>
    </p:extLst>
  </p:cSld>
  <p:clrMapOvr>
    <a:masterClrMapping/>
  </p:clrMapOvr>
  <p:transition spd="med"/>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2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44870002"/>
      </p:ext>
    </p:extLst>
  </p:cSld>
  <p:clrMapOvr>
    <a:masterClrMapping/>
  </p:clrMapOvr>
  <p:transition spd="med"/>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38200" y="971550"/>
            <a:ext cx="3943350" cy="3876675"/>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933950" y="971550"/>
            <a:ext cx="3944938" cy="3876675"/>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7201601"/>
      </p:ext>
    </p:extLst>
  </p:cSld>
  <p:clrMapOvr>
    <a:masterClrMapping/>
  </p:clrMapOvr>
  <p:transition spd="med"/>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20185517"/>
      </p:ext>
    </p:extLst>
  </p:cSld>
  <p:clrMapOvr>
    <a:masterClrMapping/>
  </p:clrMapOvr>
  <p:transition spd="med"/>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153891498"/>
      </p:ext>
    </p:extLst>
  </p:cSld>
  <p:clrMapOvr>
    <a:masterClrMapping/>
  </p:clrMapOvr>
  <p:transition spd="med"/>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776164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04788"/>
            <a:ext cx="5111750" cy="4389835"/>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44063751"/>
      </p:ext>
    </p:extLst>
  </p:cSld>
  <p:clrMapOvr>
    <a:masterClrMapping/>
  </p:clrMapOvr>
  <p:transition spd="med"/>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52305901"/>
      </p:ext>
    </p:extLst>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0"/>
            <a:ext cx="9144000" cy="1543050"/>
          </a:xfrm>
          <a:prstGeom prst="rect">
            <a:avLst/>
          </a:prstGeom>
          <a:gradFill rotWithShape="0">
            <a:gsLst>
              <a:gs pos="0">
                <a:schemeClr val="hlink"/>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1027" name="Picture 20" descr="eugridpma-02v03trozo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42860" y="1251769"/>
            <a:ext cx="1501140" cy="3215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15"/>
          <p:cNvSpPr>
            <a:spLocks noGrp="1" noChangeArrowheads="1"/>
          </p:cNvSpPr>
          <p:nvPr>
            <p:ph type="title"/>
          </p:nvPr>
        </p:nvSpPr>
        <p:spPr bwMode="auto">
          <a:xfrm>
            <a:off x="838200" y="114301"/>
            <a:ext cx="8045450" cy="659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dirty="0" smtClean="0"/>
              <a:t>Click to edit the title text format</a:t>
            </a:r>
          </a:p>
        </p:txBody>
      </p:sp>
      <p:sp>
        <p:nvSpPr>
          <p:cNvPr id="1031" name="Rectangle 16"/>
          <p:cNvSpPr>
            <a:spLocks noGrp="1" noChangeArrowheads="1"/>
          </p:cNvSpPr>
          <p:nvPr>
            <p:ph type="body" idx="1"/>
          </p:nvPr>
        </p:nvSpPr>
        <p:spPr bwMode="auto">
          <a:xfrm>
            <a:off x="838200" y="971550"/>
            <a:ext cx="8040688"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pic>
        <p:nvPicPr>
          <p:cNvPr id="1032" name="Picture 21" descr="eugridpma-02v0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6201" y="4767262"/>
            <a:ext cx="741947" cy="32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userDrawn="1"/>
        </p:nvSpPr>
        <p:spPr>
          <a:xfrm>
            <a:off x="8391829" y="4876191"/>
            <a:ext cx="589936" cy="276999"/>
          </a:xfrm>
          <a:prstGeom prst="rect">
            <a:avLst/>
          </a:prstGeom>
          <a:noFill/>
        </p:spPr>
        <p:txBody>
          <a:bodyPr wrap="square" rtlCol="0">
            <a:spAutoFit/>
          </a:bodyPr>
          <a:lstStyle/>
          <a:p>
            <a:pPr algn="r"/>
            <a:fld id="{F064CD9B-369C-4C9F-8ECD-FEDA6D0883F2}" type="slidenum">
              <a:rPr lang="en-US" sz="1200" smtClean="0">
                <a:solidFill>
                  <a:srgbClr val="003F5E"/>
                </a:solidFill>
                <a:latin typeface="+mn-lt"/>
              </a:rPr>
              <a:t>‹#›</a:t>
            </a:fld>
            <a:endParaRPr lang="en-US" sz="1200" dirty="0">
              <a:solidFill>
                <a:srgbClr val="003F5E"/>
              </a:solidFill>
              <a:latin typeface="+mn-lt"/>
            </a:endParaRPr>
          </a:p>
        </p:txBody>
      </p:sp>
    </p:spTree>
  </p:cSld>
  <p:clrMap bg1="lt1" tx1="dk1" bg2="lt2" tx2="dk2" accent1="accent1" accent2="accent2" accent3="accent3" accent4="accent4" accent5="accent5" accent6="accent6" hlink="hlink" folHlink="folHlink"/>
  <p:sldLayoutIdLst>
    <p:sldLayoutId id="214748442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Lst>
  <p:transition spd="med"/>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000066"/>
          </a:solidFill>
          <a:latin typeface="+mj-lt"/>
          <a:ea typeface="+mj-ea"/>
          <a:cs typeface="+mj-cs"/>
        </a:defRPr>
      </a:lvl1pPr>
      <a:lvl2pPr algn="l" rtl="0" eaLnBrk="0" fontAlgn="base" hangingPunct="0">
        <a:spcBef>
          <a:spcPct val="0"/>
        </a:spcBef>
        <a:spcAft>
          <a:spcPct val="0"/>
        </a:spcAft>
        <a:defRPr sz="3000" b="1">
          <a:solidFill>
            <a:srgbClr val="000066"/>
          </a:solidFill>
          <a:latin typeface="Lucida Sans" pitchFamily="34" charset="0"/>
        </a:defRPr>
      </a:lvl2pPr>
      <a:lvl3pPr algn="l" rtl="0" eaLnBrk="0" fontAlgn="base" hangingPunct="0">
        <a:spcBef>
          <a:spcPct val="0"/>
        </a:spcBef>
        <a:spcAft>
          <a:spcPct val="0"/>
        </a:spcAft>
        <a:defRPr sz="3000" b="1">
          <a:solidFill>
            <a:srgbClr val="000066"/>
          </a:solidFill>
          <a:latin typeface="Lucida Sans" pitchFamily="34" charset="0"/>
        </a:defRPr>
      </a:lvl3pPr>
      <a:lvl4pPr algn="l" rtl="0" eaLnBrk="0" fontAlgn="base" hangingPunct="0">
        <a:spcBef>
          <a:spcPct val="0"/>
        </a:spcBef>
        <a:spcAft>
          <a:spcPct val="0"/>
        </a:spcAft>
        <a:defRPr sz="3000" b="1">
          <a:solidFill>
            <a:srgbClr val="000066"/>
          </a:solidFill>
          <a:latin typeface="Lucida Sans" pitchFamily="34" charset="0"/>
        </a:defRPr>
      </a:lvl4pPr>
      <a:lvl5pPr algn="l" rtl="0" eaLnBrk="0" fontAlgn="base" hangingPunct="0">
        <a:spcBef>
          <a:spcPct val="0"/>
        </a:spcBef>
        <a:spcAft>
          <a:spcPct val="0"/>
        </a:spcAft>
        <a:defRPr sz="3000" b="1">
          <a:solidFill>
            <a:srgbClr val="000066"/>
          </a:solidFill>
          <a:latin typeface="Lucida Sans" pitchFamily="34" charset="0"/>
        </a:defRPr>
      </a:lvl5pPr>
      <a:lvl6pPr marL="457200" algn="l" rtl="0" fontAlgn="base">
        <a:spcBef>
          <a:spcPct val="0"/>
        </a:spcBef>
        <a:spcAft>
          <a:spcPct val="0"/>
        </a:spcAft>
        <a:defRPr sz="3000" b="1">
          <a:solidFill>
            <a:srgbClr val="000066"/>
          </a:solidFill>
          <a:latin typeface="Lucida Sans" pitchFamily="34" charset="0"/>
        </a:defRPr>
      </a:lvl6pPr>
      <a:lvl7pPr marL="914400" algn="l" rtl="0" fontAlgn="base">
        <a:spcBef>
          <a:spcPct val="0"/>
        </a:spcBef>
        <a:spcAft>
          <a:spcPct val="0"/>
        </a:spcAft>
        <a:defRPr sz="3000" b="1">
          <a:solidFill>
            <a:srgbClr val="000066"/>
          </a:solidFill>
          <a:latin typeface="Lucida Sans" pitchFamily="34" charset="0"/>
        </a:defRPr>
      </a:lvl7pPr>
      <a:lvl8pPr marL="1371600" algn="l" rtl="0" fontAlgn="base">
        <a:spcBef>
          <a:spcPct val="0"/>
        </a:spcBef>
        <a:spcAft>
          <a:spcPct val="0"/>
        </a:spcAft>
        <a:defRPr sz="3000" b="1">
          <a:solidFill>
            <a:srgbClr val="000066"/>
          </a:solidFill>
          <a:latin typeface="Lucida Sans" pitchFamily="34" charset="0"/>
        </a:defRPr>
      </a:lvl8pPr>
      <a:lvl9pPr marL="1828800" algn="l" rtl="0" fontAlgn="base">
        <a:spcBef>
          <a:spcPct val="0"/>
        </a:spcBef>
        <a:spcAft>
          <a:spcPct val="0"/>
        </a:spcAft>
        <a:defRPr sz="3000" b="1">
          <a:solidFill>
            <a:srgbClr val="000066"/>
          </a:solidFill>
          <a:latin typeface="Lucida Sans" pitchFamily="34" charset="0"/>
        </a:defRPr>
      </a:lvl9pPr>
    </p:titleStyle>
    <p:bodyStyle>
      <a:lvl1pPr marL="265113" indent="-265113" algn="l" rtl="0" eaLnBrk="0" fontAlgn="base" hangingPunct="0">
        <a:spcBef>
          <a:spcPct val="20000"/>
        </a:spcBef>
        <a:spcAft>
          <a:spcPct val="0"/>
        </a:spcAft>
        <a:buFont typeface="Symbol" pitchFamily="18" charset="2"/>
        <a:buChar char="·"/>
        <a:defRPr sz="2000">
          <a:solidFill>
            <a:srgbClr val="000066"/>
          </a:solidFill>
          <a:latin typeface="+mn-lt"/>
          <a:ea typeface="+mn-ea"/>
          <a:cs typeface="+mn-cs"/>
        </a:defRPr>
      </a:lvl1pPr>
      <a:lvl2pPr marL="627063" indent="-169863" algn="l" rtl="0" eaLnBrk="0" fontAlgn="base" hangingPunct="0">
        <a:spcBef>
          <a:spcPct val="20000"/>
        </a:spcBef>
        <a:spcAft>
          <a:spcPct val="0"/>
        </a:spcAft>
        <a:buClr>
          <a:schemeClr val="bg2"/>
        </a:buClr>
        <a:buFont typeface="Symbol" pitchFamily="18" charset="2"/>
        <a:buChar char="·"/>
        <a:defRPr sz="1800">
          <a:solidFill>
            <a:srgbClr val="000066"/>
          </a:solidFill>
          <a:latin typeface="+mn-lt"/>
        </a:defRPr>
      </a:lvl2pPr>
      <a:lvl3pPr marL="1076325" indent="-161925" algn="l" rtl="0" eaLnBrk="0" fontAlgn="base" hangingPunct="0">
        <a:spcBef>
          <a:spcPct val="20000"/>
        </a:spcBef>
        <a:spcAft>
          <a:spcPct val="0"/>
        </a:spcAft>
        <a:buFont typeface="Symbol" pitchFamily="18" charset="2"/>
        <a:buChar char="·"/>
        <a:defRPr sz="1600">
          <a:solidFill>
            <a:srgbClr val="000066"/>
          </a:solidFill>
          <a:latin typeface="+mn-lt"/>
        </a:defRPr>
      </a:lvl3pPr>
      <a:lvl4pPr marL="1527175" indent="-155575" algn="l" rtl="0" eaLnBrk="0" fontAlgn="base" hangingPunct="0">
        <a:spcBef>
          <a:spcPct val="20000"/>
        </a:spcBef>
        <a:spcAft>
          <a:spcPct val="0"/>
        </a:spcAft>
        <a:buClr>
          <a:schemeClr val="bg2"/>
        </a:buClr>
        <a:buFont typeface="Symbol" pitchFamily="18" charset="2"/>
        <a:buChar char="·"/>
        <a:defRPr sz="1400">
          <a:solidFill>
            <a:srgbClr val="000066"/>
          </a:solidFill>
          <a:latin typeface="+mn-lt"/>
        </a:defRPr>
      </a:lvl4pPr>
      <a:lvl5pPr marL="1976438" indent="-147638" algn="l" rtl="0" eaLnBrk="0" fontAlgn="base" hangingPunct="0">
        <a:spcBef>
          <a:spcPct val="20000"/>
        </a:spcBef>
        <a:spcAft>
          <a:spcPct val="0"/>
        </a:spcAft>
        <a:buFont typeface="Symbol" pitchFamily="18" charset="2"/>
        <a:buChar char="·"/>
        <a:defRPr sz="1000">
          <a:solidFill>
            <a:srgbClr val="000066"/>
          </a:solidFill>
          <a:latin typeface="+mn-lt"/>
        </a:defRPr>
      </a:lvl5pPr>
      <a:lvl6pPr marL="2514600" indent="-228600" algn="l" rtl="0" fontAlgn="base">
        <a:spcBef>
          <a:spcPct val="20000"/>
        </a:spcBef>
        <a:spcAft>
          <a:spcPct val="0"/>
        </a:spcAft>
        <a:buFont typeface="Symbol" pitchFamily="18" charset="2"/>
        <a:buChar char="·"/>
        <a:defRPr sz="1600">
          <a:solidFill>
            <a:srgbClr val="000066"/>
          </a:solidFill>
          <a:latin typeface="+mn-lt"/>
        </a:defRPr>
      </a:lvl6pPr>
      <a:lvl7pPr marL="2971800" indent="-228600" algn="l" rtl="0" fontAlgn="base">
        <a:spcBef>
          <a:spcPct val="20000"/>
        </a:spcBef>
        <a:spcAft>
          <a:spcPct val="0"/>
        </a:spcAft>
        <a:buFont typeface="Symbol" pitchFamily="18" charset="2"/>
        <a:buChar char="·"/>
        <a:defRPr sz="1600">
          <a:solidFill>
            <a:srgbClr val="000066"/>
          </a:solidFill>
          <a:latin typeface="+mn-lt"/>
        </a:defRPr>
      </a:lvl7pPr>
      <a:lvl8pPr marL="3429000" indent="-228600" algn="l" rtl="0" fontAlgn="base">
        <a:spcBef>
          <a:spcPct val="20000"/>
        </a:spcBef>
        <a:spcAft>
          <a:spcPct val="0"/>
        </a:spcAft>
        <a:buFont typeface="Symbol" pitchFamily="18" charset="2"/>
        <a:buChar char="·"/>
        <a:defRPr sz="1600">
          <a:solidFill>
            <a:srgbClr val="000066"/>
          </a:solidFill>
          <a:latin typeface="+mn-lt"/>
        </a:defRPr>
      </a:lvl8pPr>
      <a:lvl9pPr marL="3886200" indent="-228600" algn="l" rtl="0" fontAlgn="base">
        <a:spcBef>
          <a:spcPct val="20000"/>
        </a:spcBef>
        <a:spcAft>
          <a:spcPct val="0"/>
        </a:spcAft>
        <a:buFont typeface="Symbol" pitchFamily="18" charset="2"/>
        <a:buChar char="·"/>
        <a:defRPr sz="16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23838" y="2197510"/>
            <a:ext cx="8623300" cy="2772159"/>
          </a:xfrm>
        </p:spPr>
        <p:txBody>
          <a:bodyPr/>
          <a:lstStyle/>
          <a:p>
            <a:pPr eaLnBrk="1" hangingPunct="1"/>
            <a:r>
              <a:rPr lang="en-US" sz="3600" dirty="0" smtClean="0">
                <a:solidFill>
                  <a:srgbClr val="990000"/>
                </a:solidFill>
              </a:rPr>
              <a:t>Extending host credential validity</a:t>
            </a:r>
            <a:r>
              <a:rPr lang="en-US" sz="3600" dirty="0" smtClean="0">
                <a:solidFill>
                  <a:srgbClr val="990000"/>
                </a:solidFill>
              </a:rPr>
              <a:t/>
            </a:r>
            <a:br>
              <a:rPr lang="en-US" sz="3600" dirty="0" smtClean="0">
                <a:solidFill>
                  <a:srgbClr val="990000"/>
                </a:solidFill>
              </a:rPr>
            </a:br>
            <a:r>
              <a:rPr lang="en-US" sz="2800" i="1" dirty="0" smtClean="0">
                <a:solidFill>
                  <a:srgbClr val="990000"/>
                </a:solidFill>
              </a:rPr>
              <a:t>in presence of DCV &amp; OV controls</a:t>
            </a:r>
            <a:r>
              <a:rPr lang="en-US" sz="3600" dirty="0" smtClean="0"/>
              <a:t/>
            </a:r>
            <a:br>
              <a:rPr lang="en-US" sz="3600" dirty="0" smtClean="0"/>
            </a:br>
            <a:r>
              <a:rPr lang="en-US" sz="900" dirty="0" smtClean="0"/>
              <a:t/>
            </a:r>
            <a:br>
              <a:rPr lang="en-US" sz="900" dirty="0" smtClean="0"/>
            </a:br>
            <a:r>
              <a:rPr lang="en-US" sz="1800" dirty="0" smtClean="0"/>
              <a:t>October 2016</a:t>
            </a:r>
            <a:br>
              <a:rPr lang="en-US" sz="1800" dirty="0" smtClean="0"/>
            </a:br>
            <a:r>
              <a:rPr lang="en-US" sz="1800" dirty="0" smtClean="0"/>
              <a:t>TAGPMA24 meeting</a:t>
            </a:r>
            <a:br>
              <a:rPr lang="en-US" sz="1800" dirty="0" smtClean="0"/>
            </a:br>
            <a:r>
              <a:rPr lang="en-US" sz="1800" dirty="0" smtClean="0"/>
              <a:t/>
            </a:r>
            <a:br>
              <a:rPr lang="en-US" sz="1800" dirty="0" smtClean="0"/>
            </a:br>
            <a:r>
              <a:rPr lang="en-US" sz="1800" b="0" i="1" dirty="0" smtClean="0"/>
              <a:t>David </a:t>
            </a:r>
            <a:r>
              <a:rPr lang="en-US" sz="1800" b="0" i="1" dirty="0" err="1" smtClean="0"/>
              <a:t>Groep</a:t>
            </a:r>
            <a:r>
              <a:rPr lang="en-US" sz="1800" b="0" i="1" dirty="0" smtClean="0"/>
              <a:t>, Nikhef &amp; EUGridPMA</a:t>
            </a:r>
            <a:endParaRPr lang="en-GB" sz="1600" b="0" i="1"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t>
            </a:r>
            <a:r>
              <a:rPr lang="en-US" dirty="0" err="1" smtClean="0"/>
              <a:t>hostcerts</a:t>
            </a:r>
            <a:r>
              <a:rPr lang="en-US" dirty="0" smtClean="0"/>
              <a:t> are only just that</a:t>
            </a:r>
            <a:endParaRPr lang="en-US" dirty="0"/>
          </a:p>
        </p:txBody>
      </p:sp>
      <p:sp>
        <p:nvSpPr>
          <p:cNvPr id="3" name="Content Placeholder 2"/>
          <p:cNvSpPr>
            <a:spLocks noGrp="1"/>
          </p:cNvSpPr>
          <p:nvPr>
            <p:ph idx="1"/>
          </p:nvPr>
        </p:nvSpPr>
        <p:spPr/>
        <p:txBody>
          <a:bodyPr/>
          <a:lstStyle/>
          <a:p>
            <a:r>
              <a:rPr lang="en-US" dirty="0" smtClean="0"/>
              <a:t>Used to verify connection to the proper end-point</a:t>
            </a:r>
          </a:p>
          <a:p>
            <a:r>
              <a:rPr lang="en-US" dirty="0" smtClean="0"/>
              <a:t>End-point verification always in conjunction with a connection</a:t>
            </a:r>
          </a:p>
          <a:p>
            <a:r>
              <a:rPr lang="en-US" dirty="0" smtClean="0"/>
              <a:t>Not used as robots or as clients towards other endpoints</a:t>
            </a:r>
            <a:endParaRPr lang="en-US" dirty="0"/>
          </a:p>
        </p:txBody>
      </p:sp>
    </p:spTree>
    <p:extLst>
      <p:ext uri="{BB962C8B-B14F-4D97-AF65-F5344CB8AC3E}">
        <p14:creationId xmlns:p14="http://schemas.microsoft.com/office/powerpoint/2010/main" val="53294131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Identifier assignment controls (3.2)</a:t>
            </a:r>
            <a:endParaRPr lang="en-US" dirty="0"/>
          </a:p>
        </p:txBody>
      </p:sp>
      <p:sp>
        <p:nvSpPr>
          <p:cNvPr id="3" name="Content Placeholder 2"/>
          <p:cNvSpPr>
            <a:spLocks noGrp="1"/>
          </p:cNvSpPr>
          <p:nvPr>
            <p:ph idx="1"/>
          </p:nvPr>
        </p:nvSpPr>
        <p:spPr/>
        <p:txBody>
          <a:bodyPr/>
          <a:lstStyle/>
          <a:p>
            <a:r>
              <a:rPr lang="en-US" dirty="0" smtClean="0"/>
              <a:t>Define ‘org domain name ownership validation’</a:t>
            </a:r>
          </a:p>
          <a:p>
            <a:pPr marL="0" indent="0">
              <a:buNone/>
            </a:pPr>
            <a:r>
              <a:rPr lang="en-GB" sz="1600" i="1" dirty="0"/>
              <a:t>For organisational sub-domain name ownership validation, the domain name registrant must be verified. This verification should be via one of these processes: 1. Confirming the Applicant as the Domain Name Registrant directly with the Domain Name Registrar; 2. Communicating directly with the Domain Name Registrant using an address, email, or telephone number provided by the Domain Name Registrar; 3. Communicating directly with the Domain Name Registrant using the contact information listed in the WHOIS record’s “registrant”, “technical”, or “administrative” </a:t>
            </a:r>
            <a:r>
              <a:rPr lang="en-GB" sz="1600" i="1" dirty="0" err="1"/>
              <a:t>field;or</a:t>
            </a:r>
            <a:r>
              <a:rPr lang="en-GB" sz="1600" i="1" dirty="0"/>
              <a:t> 4. Communicating with the Domain’s administrator using an email address created by pre‐pending ‘admin’, ‘administrator’, ‘webmaster’, ‘</a:t>
            </a:r>
            <a:r>
              <a:rPr lang="en-GB" sz="1600" i="1" dirty="0" err="1"/>
              <a:t>hostmaster</a:t>
            </a:r>
            <a:r>
              <a:rPr lang="en-GB" sz="1600" i="1" dirty="0"/>
              <a:t>’, or ‘postmaster’ in the local part, followed by the at‐sign (“@”), followed by the Domain Name, which may be formed by pruning zero or more components from the requested FQDN.</a:t>
            </a:r>
            <a:endParaRPr lang="en-US" sz="1600" i="1" dirty="0"/>
          </a:p>
          <a:p>
            <a:pPr marL="0" indent="0">
              <a:buNone/>
            </a:pPr>
            <a:endParaRPr lang="en-US" dirty="0"/>
          </a:p>
        </p:txBody>
      </p:sp>
    </p:spTree>
    <p:extLst>
      <p:ext uri="{BB962C8B-B14F-4D97-AF65-F5344CB8AC3E}">
        <p14:creationId xmlns:p14="http://schemas.microsoft.com/office/powerpoint/2010/main" val="325103219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Credential validity (4.6) then uses that</a:t>
            </a:r>
            <a:endParaRPr lang="en-US" dirty="0"/>
          </a:p>
        </p:txBody>
      </p:sp>
      <p:sp>
        <p:nvSpPr>
          <p:cNvPr id="3" name="Content Placeholder 2"/>
          <p:cNvSpPr>
            <a:spLocks noGrp="1"/>
          </p:cNvSpPr>
          <p:nvPr>
            <p:ph idx="1"/>
          </p:nvPr>
        </p:nvSpPr>
        <p:spPr/>
        <p:txBody>
          <a:bodyPr/>
          <a:lstStyle/>
          <a:p>
            <a:r>
              <a:rPr lang="en-US" dirty="0" smtClean="0"/>
              <a:t>For BIRCH and CEDAR assurance</a:t>
            </a:r>
          </a:p>
          <a:p>
            <a:pPr marL="0" indent="0">
              <a:buNone/>
            </a:pPr>
            <a:r>
              <a:rPr lang="en-GB" sz="1800" i="1" dirty="0"/>
              <a:t>Credential life time should be either </a:t>
            </a:r>
            <a:endParaRPr lang="en-US" sz="1800" i="1" dirty="0"/>
          </a:p>
          <a:p>
            <a:pPr lvl="0"/>
            <a:r>
              <a:rPr lang="en-GB" sz="1800" i="1" dirty="0"/>
              <a:t>no more than 400 days if the credential is stored in a file and is further protected with a single authentication factor. The credential MAY be extended or renewed up to 4 times 400 days based on the same data (or for the lifetime of the subject for biometric data) if the credential is protected with at least two authentication factors at least one of which is a hardware token; or </a:t>
            </a:r>
            <a:endParaRPr lang="en-US" sz="1800" i="1" dirty="0"/>
          </a:p>
          <a:p>
            <a:r>
              <a:rPr lang="en-GB" sz="1800" i="1" dirty="0"/>
              <a:t>in the case of network and service entities for which the organisational sub-domain name ownership has also been validated, no more than 1200 days, without the possibility for extension or renewal.</a:t>
            </a:r>
            <a:endParaRPr lang="en-US" sz="1800" i="1" dirty="0"/>
          </a:p>
        </p:txBody>
      </p:sp>
    </p:spTree>
    <p:extLst>
      <p:ext uri="{BB962C8B-B14F-4D97-AF65-F5344CB8AC3E}">
        <p14:creationId xmlns:p14="http://schemas.microsoft.com/office/powerpoint/2010/main" val="257117470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Compensatory controls</a:t>
            </a:r>
            <a:endParaRPr lang="en-US" dirty="0"/>
          </a:p>
        </p:txBody>
      </p:sp>
      <p:sp>
        <p:nvSpPr>
          <p:cNvPr id="3" name="Content Placeholder 2"/>
          <p:cNvSpPr>
            <a:spLocks noGrp="1"/>
          </p:cNvSpPr>
          <p:nvPr>
            <p:ph idx="1"/>
          </p:nvPr>
        </p:nvSpPr>
        <p:spPr/>
        <p:txBody>
          <a:bodyPr/>
          <a:lstStyle/>
          <a:p>
            <a:r>
              <a:rPr lang="en-US" dirty="0" smtClean="0"/>
              <a:t>The extended (1200) days validity should be endorsed by the </a:t>
            </a:r>
            <a:r>
              <a:rPr lang="en-US" dirty="0" err="1" smtClean="0"/>
              <a:t>organisation</a:t>
            </a:r>
            <a:r>
              <a:rPr lang="en-US" dirty="0" smtClean="0"/>
              <a:t> and domain </a:t>
            </a:r>
            <a:r>
              <a:rPr lang="en-US" smtClean="0"/>
              <a:t>owner </a:t>
            </a:r>
            <a:br>
              <a:rPr lang="en-US" smtClean="0"/>
            </a:br>
            <a:r>
              <a:rPr lang="en-US" smtClean="0"/>
              <a:t>– </a:t>
            </a:r>
            <a:r>
              <a:rPr lang="en-US" dirty="0" smtClean="0"/>
              <a:t>who is expected to ensure longevity and traceability</a:t>
            </a:r>
          </a:p>
          <a:p>
            <a:r>
              <a:rPr lang="en-US" dirty="0" smtClean="0"/>
              <a:t>Being a ‘mere sysadmin’ is not enough – RA needs to check more than just that</a:t>
            </a:r>
          </a:p>
          <a:p>
            <a:r>
              <a:rPr lang="en-US" dirty="0" smtClean="0"/>
              <a:t>Use only a subset of the DCV controls</a:t>
            </a:r>
          </a:p>
          <a:p>
            <a:r>
              <a:rPr lang="en-US" dirty="0" smtClean="0"/>
              <a:t>Proposal in PKI rendering: limit </a:t>
            </a:r>
            <a:r>
              <a:rPr lang="en-US" dirty="0" err="1" smtClean="0"/>
              <a:t>eKU</a:t>
            </a:r>
            <a:r>
              <a:rPr lang="en-US" dirty="0" smtClean="0"/>
              <a:t> to </a:t>
            </a:r>
            <a:r>
              <a:rPr lang="en-US" dirty="0" err="1" smtClean="0"/>
              <a:t>TLSWebServer</a:t>
            </a:r>
            <a:r>
              <a:rPr lang="en-US" dirty="0" smtClean="0"/>
              <a:t> only</a:t>
            </a:r>
            <a:endParaRPr lang="en-US" dirty="0"/>
          </a:p>
        </p:txBody>
      </p:sp>
    </p:spTree>
    <p:extLst>
      <p:ext uri="{BB962C8B-B14F-4D97-AF65-F5344CB8AC3E}">
        <p14:creationId xmlns:p14="http://schemas.microsoft.com/office/powerpoint/2010/main" val="3567005333"/>
      </p:ext>
    </p:extLst>
  </p:cSld>
  <p:clrMapOvr>
    <a:masterClrMapping/>
  </p:clrMapOvr>
  <p:transition spd="med"/>
</p:sld>
</file>

<file path=ppt/theme/theme1.xml><?xml version="1.0" encoding="utf-8"?>
<a:theme xmlns:a="http://schemas.openxmlformats.org/drawingml/2006/main" name="eugridpma">
  <a:themeElements>
    <a:clrScheme name="eugridp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ugridpma">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FF9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66FF9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ugridpm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ugridp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ugridpm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ugridpm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ugridp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ugridp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ugridp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D:\Home\davidg\Template\eugridpma.pot</Template>
  <TotalTime>97218</TotalTime>
  <Words>354</Words>
  <Application>Microsoft Office PowerPoint</Application>
  <PresentationFormat>On-screen Show (16:9)</PresentationFormat>
  <Paragraphs>19</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eugridpma</vt:lpstr>
      <vt:lpstr>Extending host credential validity in presence of DCV &amp; OV controls  October 2016 TAGPMA24 meeting  David Groep, Nikhef &amp; EUGridPMA</vt:lpstr>
      <vt:lpstr>When hostcerts are only just that</vt:lpstr>
      <vt:lpstr>Identifier assignment controls (3.2)</vt:lpstr>
      <vt:lpstr>Credential validity (4.6) then uses that</vt:lpstr>
      <vt:lpstr>Compensatory controls</vt:lpstr>
    </vt:vector>
  </TitlesOfParts>
  <Company>NIKHEF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Grid Policy Management Authority</dc:title>
  <dc:creator>David Groep</dc:creator>
  <cp:lastModifiedBy>DavidG</cp:lastModifiedBy>
  <cp:revision>784</cp:revision>
  <dcterms:created xsi:type="dcterms:W3CDTF">2004-04-13T08:36:56Z</dcterms:created>
  <dcterms:modified xsi:type="dcterms:W3CDTF">2016-10-21T13:28:37Z</dcterms:modified>
</cp:coreProperties>
</file>