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2"/>
  </p:sldMasterIdLst>
  <p:notesMasterIdLst>
    <p:notesMasterId r:id="rId32"/>
  </p:notesMasterIdLst>
  <p:handoutMasterIdLst>
    <p:handoutMasterId r:id="rId33"/>
  </p:handoutMasterIdLst>
  <p:sldIdLst>
    <p:sldId id="256" r:id="rId3"/>
    <p:sldId id="262" r:id="rId4"/>
    <p:sldId id="264" r:id="rId5"/>
    <p:sldId id="265" r:id="rId6"/>
    <p:sldId id="259" r:id="rId7"/>
    <p:sldId id="284" r:id="rId8"/>
    <p:sldId id="285" r:id="rId9"/>
    <p:sldId id="287" r:id="rId10"/>
    <p:sldId id="263" r:id="rId11"/>
    <p:sldId id="267" r:id="rId12"/>
    <p:sldId id="268" r:id="rId13"/>
    <p:sldId id="269" r:id="rId14"/>
    <p:sldId id="270" r:id="rId15"/>
    <p:sldId id="272" r:id="rId16"/>
    <p:sldId id="271" r:id="rId17"/>
    <p:sldId id="292" r:id="rId18"/>
    <p:sldId id="288" r:id="rId19"/>
    <p:sldId id="289" r:id="rId20"/>
    <p:sldId id="258" r:id="rId21"/>
    <p:sldId id="282" r:id="rId22"/>
    <p:sldId id="260" r:id="rId23"/>
    <p:sldId id="273" r:id="rId24"/>
    <p:sldId id="276" r:id="rId25"/>
    <p:sldId id="278" r:id="rId26"/>
    <p:sldId id="279" r:id="rId27"/>
    <p:sldId id="281" r:id="rId28"/>
    <p:sldId id="280" r:id="rId29"/>
    <p:sldId id="291" r:id="rId30"/>
    <p:sldId id="290" r:id="rId31"/>
  </p:sldIdLst>
  <p:sldSz cx="9144000" cy="5143500" type="screen16x9"/>
  <p:notesSz cx="9942513" cy="68103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9" autoAdjust="0"/>
    <p:restoredTop sz="87048" autoAdjust="0"/>
  </p:normalViewPr>
  <p:slideViewPr>
    <p:cSldViewPr>
      <p:cViewPr>
        <p:scale>
          <a:sx n="100" d="100"/>
          <a:sy n="100" d="100"/>
        </p:scale>
        <p:origin x="-638" y="-72"/>
      </p:cViewPr>
      <p:guideLst>
        <p:guide orient="horz" pos="162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9506" cy="340846"/>
          </a:xfrm>
          <a:prstGeom prst="rect">
            <a:avLst/>
          </a:prstGeom>
        </p:spPr>
        <p:txBody>
          <a:bodyPr vert="horz" lIns="91586" tIns="45793" rIns="91586" bIns="45793" rtlCol="0"/>
          <a:lstStyle>
            <a:lvl1pPr algn="l">
              <a:defRPr sz="1200">
                <a:latin typeface="Arial" charset="0"/>
                <a:cs typeface="+mn-cs"/>
              </a:defRPr>
            </a:lvl1pPr>
          </a:lstStyle>
          <a:p>
            <a:pPr>
              <a:defRPr/>
            </a:pPr>
            <a:endParaRPr lang="en-GB"/>
          </a:p>
        </p:txBody>
      </p:sp>
      <p:sp>
        <p:nvSpPr>
          <p:cNvPr id="3" name="Date Placeholder 2"/>
          <p:cNvSpPr>
            <a:spLocks noGrp="1"/>
          </p:cNvSpPr>
          <p:nvPr>
            <p:ph type="dt" sz="quarter" idx="1"/>
          </p:nvPr>
        </p:nvSpPr>
        <p:spPr>
          <a:xfrm>
            <a:off x="5630686" y="0"/>
            <a:ext cx="4309506" cy="340846"/>
          </a:xfrm>
          <a:prstGeom prst="rect">
            <a:avLst/>
          </a:prstGeom>
        </p:spPr>
        <p:txBody>
          <a:bodyPr vert="horz" lIns="91586" tIns="45793" rIns="91586" bIns="45793" rtlCol="0"/>
          <a:lstStyle>
            <a:lvl1pPr algn="r">
              <a:defRPr sz="1200">
                <a:latin typeface="Arial" charset="0"/>
                <a:cs typeface="+mn-cs"/>
              </a:defRPr>
            </a:lvl1pPr>
          </a:lstStyle>
          <a:p>
            <a:pPr>
              <a:defRPr/>
            </a:pPr>
            <a:fld id="{07E42258-42D5-42C4-B0C7-EB54ABB7E416}" type="datetimeFigureOut">
              <a:rPr lang="en-GB"/>
              <a:pPr>
                <a:defRPr/>
              </a:pPr>
              <a:t>14/12/2016</a:t>
            </a:fld>
            <a:endParaRPr lang="en-GB"/>
          </a:p>
        </p:txBody>
      </p:sp>
      <p:sp>
        <p:nvSpPr>
          <p:cNvPr id="4" name="Footer Placeholder 3"/>
          <p:cNvSpPr>
            <a:spLocks noGrp="1"/>
          </p:cNvSpPr>
          <p:nvPr>
            <p:ph type="ftr" sz="quarter" idx="2"/>
          </p:nvPr>
        </p:nvSpPr>
        <p:spPr>
          <a:xfrm>
            <a:off x="1" y="6468441"/>
            <a:ext cx="4309506" cy="340846"/>
          </a:xfrm>
          <a:prstGeom prst="rect">
            <a:avLst/>
          </a:prstGeom>
        </p:spPr>
        <p:txBody>
          <a:bodyPr vert="horz" lIns="91586" tIns="45793" rIns="91586" bIns="45793" rtlCol="0" anchor="b"/>
          <a:lstStyle>
            <a:lvl1pPr algn="l">
              <a:defRPr sz="1200">
                <a:latin typeface="Arial" charset="0"/>
                <a:cs typeface="+mn-cs"/>
              </a:defRPr>
            </a:lvl1pPr>
          </a:lstStyle>
          <a:p>
            <a:pPr>
              <a:defRPr/>
            </a:pPr>
            <a:endParaRPr lang="en-GB"/>
          </a:p>
        </p:txBody>
      </p:sp>
      <p:sp>
        <p:nvSpPr>
          <p:cNvPr id="5" name="Slide Number Placeholder 4"/>
          <p:cNvSpPr>
            <a:spLocks noGrp="1"/>
          </p:cNvSpPr>
          <p:nvPr>
            <p:ph type="sldNum" sz="quarter" idx="3"/>
          </p:nvPr>
        </p:nvSpPr>
        <p:spPr>
          <a:xfrm>
            <a:off x="5630686" y="6468441"/>
            <a:ext cx="4309506" cy="340846"/>
          </a:xfrm>
          <a:prstGeom prst="rect">
            <a:avLst/>
          </a:prstGeom>
        </p:spPr>
        <p:txBody>
          <a:bodyPr vert="horz" lIns="91586" tIns="45793" rIns="91586" bIns="45793" rtlCol="0" anchor="b"/>
          <a:lstStyle>
            <a:lvl1pPr algn="r">
              <a:defRPr sz="1200">
                <a:latin typeface="Arial" charset="0"/>
                <a:cs typeface="+mn-cs"/>
              </a:defRPr>
            </a:lvl1pPr>
          </a:lstStyle>
          <a:p>
            <a:pPr>
              <a:defRPr/>
            </a:pPr>
            <a:fld id="{1643DFE0-6132-4027-8DD8-4FF5E766DEDE}" type="slidenum">
              <a:rPr lang="en-GB"/>
              <a:pPr>
                <a:defRPr/>
              </a:pPr>
              <a:t>‹#›</a:t>
            </a:fld>
            <a:endParaRPr lang="en-GB"/>
          </a:p>
        </p:txBody>
      </p:sp>
    </p:spTree>
    <p:extLst>
      <p:ext uri="{BB962C8B-B14F-4D97-AF65-F5344CB8AC3E}">
        <p14:creationId xmlns:p14="http://schemas.microsoft.com/office/powerpoint/2010/main" val="3971583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9506" cy="340846"/>
          </a:xfrm>
          <a:prstGeom prst="rect">
            <a:avLst/>
          </a:prstGeom>
        </p:spPr>
        <p:txBody>
          <a:bodyPr vert="horz" lIns="91586" tIns="45793" rIns="91586" bIns="4579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630686" y="0"/>
            <a:ext cx="4309506" cy="340846"/>
          </a:xfrm>
          <a:prstGeom prst="rect">
            <a:avLst/>
          </a:prstGeom>
        </p:spPr>
        <p:txBody>
          <a:bodyPr vert="horz" lIns="91586" tIns="45793" rIns="91586" bIns="45793" rtlCol="0"/>
          <a:lstStyle>
            <a:lvl1pPr algn="r" fontAlgn="auto">
              <a:spcBef>
                <a:spcPts val="0"/>
              </a:spcBef>
              <a:spcAft>
                <a:spcPts val="0"/>
              </a:spcAft>
              <a:defRPr sz="1200">
                <a:latin typeface="+mn-lt"/>
                <a:cs typeface="+mn-cs"/>
              </a:defRPr>
            </a:lvl1pPr>
          </a:lstStyle>
          <a:p>
            <a:pPr>
              <a:defRPr/>
            </a:pPr>
            <a:fld id="{EEF61B48-036A-4416-9AE8-73C85B8ECEED}" type="datetimeFigureOut">
              <a:rPr lang="en-US"/>
              <a:pPr>
                <a:defRPr/>
              </a:pPr>
              <a:t>12/14/2016</a:t>
            </a:fld>
            <a:endParaRPr lang="en-US"/>
          </a:p>
        </p:txBody>
      </p:sp>
      <p:sp>
        <p:nvSpPr>
          <p:cNvPr id="4" name="Slide Image Placeholder 3"/>
          <p:cNvSpPr>
            <a:spLocks noGrp="1" noRot="1" noChangeAspect="1"/>
          </p:cNvSpPr>
          <p:nvPr>
            <p:ph type="sldImg" idx="2"/>
          </p:nvPr>
        </p:nvSpPr>
        <p:spPr>
          <a:xfrm>
            <a:off x="2701925" y="511175"/>
            <a:ext cx="4538663" cy="2552700"/>
          </a:xfrm>
          <a:prstGeom prst="rect">
            <a:avLst/>
          </a:prstGeom>
          <a:noFill/>
          <a:ln w="12700">
            <a:solidFill>
              <a:prstClr val="black"/>
            </a:solidFill>
          </a:ln>
        </p:spPr>
        <p:txBody>
          <a:bodyPr vert="horz" lIns="91586" tIns="45793" rIns="91586" bIns="45793" rtlCol="0" anchor="ctr"/>
          <a:lstStyle/>
          <a:p>
            <a:pPr lvl="0"/>
            <a:endParaRPr lang="en-US" noProof="0"/>
          </a:p>
        </p:txBody>
      </p:sp>
      <p:sp>
        <p:nvSpPr>
          <p:cNvPr id="5" name="Notes Placeholder 4"/>
          <p:cNvSpPr>
            <a:spLocks noGrp="1"/>
          </p:cNvSpPr>
          <p:nvPr>
            <p:ph type="body" sz="quarter" idx="3"/>
          </p:nvPr>
        </p:nvSpPr>
        <p:spPr>
          <a:xfrm>
            <a:off x="993788" y="3235310"/>
            <a:ext cx="7954939" cy="3064342"/>
          </a:xfrm>
          <a:prstGeom prst="rect">
            <a:avLst/>
          </a:prstGeom>
        </p:spPr>
        <p:txBody>
          <a:bodyPr vert="horz" lIns="91586" tIns="45793" rIns="91586" bIns="4579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6468441"/>
            <a:ext cx="4309506" cy="340846"/>
          </a:xfrm>
          <a:prstGeom prst="rect">
            <a:avLst/>
          </a:prstGeom>
        </p:spPr>
        <p:txBody>
          <a:bodyPr vert="horz" lIns="91586" tIns="45793" rIns="91586" bIns="45793"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630686" y="6468441"/>
            <a:ext cx="4309506" cy="340846"/>
          </a:xfrm>
          <a:prstGeom prst="rect">
            <a:avLst/>
          </a:prstGeom>
        </p:spPr>
        <p:txBody>
          <a:bodyPr vert="horz" lIns="91586" tIns="45793" rIns="91586" bIns="45793" rtlCol="0" anchor="b"/>
          <a:lstStyle>
            <a:lvl1pPr algn="r" fontAlgn="auto">
              <a:spcBef>
                <a:spcPts val="0"/>
              </a:spcBef>
              <a:spcAft>
                <a:spcPts val="0"/>
              </a:spcAft>
              <a:defRPr sz="1200">
                <a:latin typeface="+mn-lt"/>
                <a:cs typeface="+mn-cs"/>
              </a:defRPr>
            </a:lvl1pPr>
          </a:lstStyle>
          <a:p>
            <a:pPr>
              <a:defRPr/>
            </a:pPr>
            <a:fld id="{A8407586-99DD-49BF-BFF9-FA8B8D7F44A3}" type="slidenum">
              <a:rPr lang="en-US"/>
              <a:pPr>
                <a:defRPr/>
              </a:pPr>
              <a:t>‹#›</a:t>
            </a:fld>
            <a:endParaRPr lang="en-US"/>
          </a:p>
        </p:txBody>
      </p:sp>
    </p:spTree>
    <p:extLst>
      <p:ext uri="{BB962C8B-B14F-4D97-AF65-F5344CB8AC3E}">
        <p14:creationId xmlns:p14="http://schemas.microsoft.com/office/powerpoint/2010/main" val="987761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37B077-EE9F-455E-94EA-7B874295DDE1}"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1925" y="511175"/>
            <a:ext cx="4538663"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2B2B5-DEB0-B047-98DB-310A4991C9FB}" type="slidenum">
              <a:rPr lang="en-GB" smtClean="0"/>
              <a:t>4</a:t>
            </a:fld>
            <a:endParaRPr lang="en-GB"/>
          </a:p>
        </p:txBody>
      </p:sp>
    </p:spTree>
    <p:extLst>
      <p:ext uri="{BB962C8B-B14F-4D97-AF65-F5344CB8AC3E}">
        <p14:creationId xmlns:p14="http://schemas.microsoft.com/office/powerpoint/2010/main" val="808842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descr="H:\Home\davidg\Template\Logos\fom-min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49238"/>
            <a:ext cx="333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invGray">
          <a:xfrm>
            <a:off x="1042988" y="160338"/>
            <a:ext cx="73025" cy="444817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a:xfrm>
            <a:off x="358775" y="950913"/>
            <a:ext cx="468313" cy="54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13"/>
          <p:cNvSpPr txBox="1">
            <a:spLocks noChangeArrowheads="1"/>
          </p:cNvSpPr>
          <p:nvPr/>
        </p:nvSpPr>
        <p:spPr bwMode="auto">
          <a:xfrm>
            <a:off x="0" y="3803650"/>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900" dirty="0" smtClean="0">
                <a:solidFill>
                  <a:srgbClr val="C00000"/>
                </a:solidFill>
                <a:latin typeface="Gill Sans MT" pitchFamily="34" charset="0"/>
              </a:rPr>
              <a:t>David </a:t>
            </a:r>
            <a:r>
              <a:rPr lang="en-US" altLang="en-US" sz="900" dirty="0" err="1" smtClean="0">
                <a:solidFill>
                  <a:srgbClr val="C00000"/>
                </a:solidFill>
                <a:latin typeface="Gill Sans MT" pitchFamily="34" charset="0"/>
              </a:rPr>
              <a:t>Groep</a:t>
            </a:r>
            <a:endParaRPr lang="en-US" altLang="en-US" sz="900" dirty="0" smtClean="0">
              <a:solidFill>
                <a:srgbClr val="C00000"/>
              </a:solidFill>
              <a:latin typeface="Gill Sans MT" pitchFamily="34" charset="0"/>
            </a:endParaRPr>
          </a:p>
          <a:p>
            <a:pPr eaLnBrk="1" hangingPunct="1">
              <a:defRPr/>
            </a:pPr>
            <a:r>
              <a:rPr lang="en-US" altLang="en-US" sz="900" dirty="0" smtClean="0">
                <a:solidFill>
                  <a:srgbClr val="C00000"/>
                </a:solidFill>
                <a:latin typeface="Gill Sans MT" pitchFamily="34" charset="0"/>
              </a:rPr>
              <a:t>Nikhef</a:t>
            </a:r>
            <a:br>
              <a:rPr lang="en-US" altLang="en-US" sz="900" dirty="0" smtClean="0">
                <a:solidFill>
                  <a:srgbClr val="C00000"/>
                </a:solidFill>
                <a:latin typeface="Gill Sans MT" pitchFamily="34" charset="0"/>
              </a:rPr>
            </a:br>
            <a:r>
              <a:rPr lang="en-US" altLang="en-US" sz="900" i="1" dirty="0" smtClean="0">
                <a:solidFill>
                  <a:srgbClr val="C00000"/>
                </a:solidFill>
                <a:latin typeface="Gill Sans MT" pitchFamily="34" charset="0"/>
              </a:rPr>
              <a:t>PDP – </a:t>
            </a:r>
            <a:br>
              <a:rPr lang="en-US" altLang="en-US" sz="900" i="1" dirty="0" smtClean="0">
                <a:solidFill>
                  <a:srgbClr val="C00000"/>
                </a:solidFill>
                <a:latin typeface="Gill Sans MT" pitchFamily="34" charset="0"/>
              </a:rPr>
            </a:br>
            <a:r>
              <a:rPr lang="en-US" altLang="en-US" sz="900" i="1" dirty="0" smtClean="0">
                <a:solidFill>
                  <a:srgbClr val="C00000"/>
                </a:solidFill>
                <a:latin typeface="Gill Sans MT" pitchFamily="34" charset="0"/>
              </a:rPr>
              <a:t>Advanced</a:t>
            </a:r>
            <a:r>
              <a:rPr lang="en-US" altLang="en-US" sz="900" i="1" baseline="0" dirty="0" smtClean="0">
                <a:solidFill>
                  <a:srgbClr val="C00000"/>
                </a:solidFill>
                <a:latin typeface="Gill Sans MT" pitchFamily="34" charset="0"/>
              </a:rPr>
              <a:t> </a:t>
            </a:r>
            <a:r>
              <a:rPr lang="en-US" altLang="en-US" sz="900" i="1" dirty="0" smtClean="0">
                <a:solidFill>
                  <a:srgbClr val="C00000"/>
                </a:solidFill>
                <a:latin typeface="Gill Sans MT" pitchFamily="34" charset="0"/>
              </a:rPr>
              <a:t>Computing for Research</a:t>
            </a:r>
          </a:p>
        </p:txBody>
      </p:sp>
      <p:pic>
        <p:nvPicPr>
          <p:cNvPr id="8" name="Picture 3" descr="H:\Home\davidg\Template\Logos\2b_NWO_LogoBasis_CMYK.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15913"/>
            <a:ext cx="35401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
          <p:cNvGrpSpPr>
            <a:grpSpLocks/>
          </p:cNvGrpSpPr>
          <p:nvPr/>
        </p:nvGrpSpPr>
        <p:grpSpPr bwMode="auto">
          <a:xfrm>
            <a:off x="938213" y="1008063"/>
            <a:ext cx="236537" cy="323850"/>
            <a:chOff x="928662" y="1344613"/>
            <a:chExt cx="299355" cy="431901"/>
          </a:xfrm>
        </p:grpSpPr>
        <p:sp>
          <p:nvSpPr>
            <p:cNvPr id="10"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1"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2"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sp>
        <p:nvSpPr>
          <p:cNvPr id="14" name="Title 13"/>
          <p:cNvSpPr>
            <a:spLocks noGrp="1"/>
          </p:cNvSpPr>
          <p:nvPr>
            <p:ph type="ctrTitle"/>
          </p:nvPr>
        </p:nvSpPr>
        <p:spPr>
          <a:xfrm>
            <a:off x="1432560" y="269923"/>
            <a:ext cx="7406640" cy="1104138"/>
          </a:xfrm>
        </p:spPr>
        <p:txBody>
          <a:bodyPr anchor="b"/>
          <a:lstStyle>
            <a:lvl1pPr algn="l">
              <a:defRPr/>
            </a:lvl1pPr>
            <a:extLst/>
          </a:lstStyle>
          <a:p>
            <a:r>
              <a:rPr lang="en-US" dirty="0" smtClean="0"/>
              <a:t>Click to edit Master title style</a:t>
            </a:r>
            <a:endParaRPr lang="en-US" dirty="0"/>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3" name="Date Placeholder 12"/>
          <p:cNvSpPr>
            <a:spLocks noGrp="1"/>
          </p:cNvSpPr>
          <p:nvPr>
            <p:ph type="dt" sz="half" idx="10"/>
          </p:nvPr>
        </p:nvSpPr>
        <p:spPr/>
        <p:txBody>
          <a:bodyPr/>
          <a:lstStyle>
            <a:lvl1pPr>
              <a:defRPr/>
            </a:lvl1pPr>
          </a:lstStyle>
          <a:p>
            <a:pPr>
              <a:defRPr/>
            </a:pPr>
            <a:r>
              <a:rPr lang="en-US"/>
              <a:t>3 October 2016</a:t>
            </a:r>
          </a:p>
        </p:txBody>
      </p:sp>
      <p:sp>
        <p:nvSpPr>
          <p:cNvPr id="15" name="Slide Number Placeholder 14"/>
          <p:cNvSpPr>
            <a:spLocks noGrp="1"/>
          </p:cNvSpPr>
          <p:nvPr>
            <p:ph type="sldNum" sz="quarter" idx="11"/>
          </p:nvPr>
        </p:nvSpPr>
        <p:spPr/>
        <p:txBody>
          <a:bodyPr/>
          <a:lstStyle>
            <a:lvl1pPr>
              <a:defRPr/>
            </a:lvl1pPr>
          </a:lstStyle>
          <a:p>
            <a:pPr>
              <a:defRPr/>
            </a:pPr>
            <a:fld id="{F58A8776-1A9D-459A-8D04-5598DDB83C99}" type="slidenum">
              <a:rPr lang="en-US"/>
              <a:pPr>
                <a:defRPr/>
              </a:pPr>
              <a:t>‹#›</a:t>
            </a:fld>
            <a:endParaRPr lang="en-US"/>
          </a:p>
        </p:txBody>
      </p:sp>
      <p:sp>
        <p:nvSpPr>
          <p:cNvPr id="16" name="Footer Placeholder 1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79608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p:cNvSpPr/>
          <p:nvPr/>
        </p:nvSpPr>
        <p:spPr>
          <a:xfrm>
            <a:off x="0" y="3598863"/>
            <a:ext cx="9144000" cy="1544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1538" y="205740"/>
            <a:ext cx="7862150" cy="857250"/>
          </a:xfrm>
        </p:spPr>
        <p:txBody>
          <a:bodyPr/>
          <a:lstStyle>
            <a:lvl1pPr algn="ctr">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1071538" y="1143000"/>
            <a:ext cx="4021670" cy="349758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12018" y="1143000"/>
            <a:ext cx="4021670" cy="349758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9"/>
          <p:cNvSpPr>
            <a:spLocks noGrp="1"/>
          </p:cNvSpPr>
          <p:nvPr>
            <p:ph type="ftr" sz="quarter" idx="10"/>
          </p:nvPr>
        </p:nvSpPr>
        <p:spPr/>
        <p:txBody>
          <a:bodyPr/>
          <a:lstStyle>
            <a:lvl1pPr>
              <a:defRPr/>
            </a:lvl1pPr>
          </a:lstStyle>
          <a:p>
            <a:pPr>
              <a:defRPr/>
            </a:pPr>
            <a:endParaRPr lang="en-US"/>
          </a:p>
        </p:txBody>
      </p:sp>
      <p:sp>
        <p:nvSpPr>
          <p:cNvPr id="7" name="Slide Number Placeholder 21"/>
          <p:cNvSpPr>
            <a:spLocks noGrp="1"/>
          </p:cNvSpPr>
          <p:nvPr>
            <p:ph type="sldNum" sz="quarter" idx="11"/>
          </p:nvPr>
        </p:nvSpPr>
        <p:spPr/>
        <p:txBody>
          <a:bodyPr/>
          <a:lstStyle>
            <a:lvl1pPr>
              <a:defRPr/>
            </a:lvl1pPr>
          </a:lstStyle>
          <a:p>
            <a:pPr>
              <a:defRPr/>
            </a:pPr>
            <a:fld id="{ECC80FFB-CC9F-4194-8DF8-E3DECCD5C2CD}" type="slidenum">
              <a:rPr lang="en-US"/>
              <a:pPr>
                <a:defRPr/>
              </a:pPr>
              <a:t>‹#›</a:t>
            </a:fld>
            <a:endParaRPr lang="en-US"/>
          </a:p>
        </p:txBody>
      </p:sp>
      <p:sp>
        <p:nvSpPr>
          <p:cNvPr id="8" name="Date Placeholder 23"/>
          <p:cNvSpPr>
            <a:spLocks noGrp="1"/>
          </p:cNvSpPr>
          <p:nvPr>
            <p:ph type="dt" sz="half" idx="12"/>
          </p:nvPr>
        </p:nvSpPr>
        <p:spPr/>
        <p:txBody>
          <a:bodyPr/>
          <a:lstStyle>
            <a:lvl1pPr>
              <a:defRPr/>
            </a:lvl1pPr>
          </a:lstStyle>
          <a:p>
            <a:pPr>
              <a:defRPr/>
            </a:pPr>
            <a:fld id="{D4A71DE9-CA41-4813-8C6C-B674EA2DE00D}" type="datetimeFigureOut">
              <a:rPr lang="en-US"/>
              <a:pPr>
                <a:defRPr/>
              </a:pPr>
              <a:t>12/14/2016</a:t>
            </a:fld>
            <a:endParaRPr lang="en-US"/>
          </a:p>
        </p:txBody>
      </p:sp>
    </p:spTree>
    <p:extLst>
      <p:ext uri="{BB962C8B-B14F-4D97-AF65-F5344CB8AC3E}">
        <p14:creationId xmlns:p14="http://schemas.microsoft.com/office/powerpoint/2010/main" val="246938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p:nvSpPr>
        <p:spPr>
          <a:xfrm>
            <a:off x="0" y="3598863"/>
            <a:ext cx="9144000" cy="1544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79512" y="205740"/>
            <a:ext cx="8754176" cy="857250"/>
          </a:xfrm>
        </p:spPr>
        <p:txBody>
          <a:bodyPr/>
          <a:lstStyle>
            <a:lvl1pPr algn="l">
              <a:defRPr/>
            </a:lvl1pPr>
            <a:extLst/>
          </a:lstStyle>
          <a:p>
            <a:r>
              <a:rPr lang="en-US" smtClean="0"/>
              <a:t>Click to edit Master title style</a:t>
            </a:r>
            <a:endParaRPr lang="en-US" dirty="0"/>
          </a:p>
        </p:txBody>
      </p:sp>
      <p:sp>
        <p:nvSpPr>
          <p:cNvPr id="4" name="Footer Placeholder 9"/>
          <p:cNvSpPr>
            <a:spLocks noGrp="1"/>
          </p:cNvSpPr>
          <p:nvPr>
            <p:ph type="ftr" sz="quarter" idx="10"/>
          </p:nvPr>
        </p:nvSpPr>
        <p:spPr/>
        <p:txBody>
          <a:bodyPr/>
          <a:lstStyle>
            <a:lvl1pPr>
              <a:defRPr/>
            </a:lvl1pPr>
          </a:lstStyle>
          <a:p>
            <a:pPr>
              <a:defRPr/>
            </a:pPr>
            <a:endParaRPr lang="en-US"/>
          </a:p>
        </p:txBody>
      </p:sp>
      <p:sp>
        <p:nvSpPr>
          <p:cNvPr id="5" name="Slide Number Placeholder 21"/>
          <p:cNvSpPr>
            <a:spLocks noGrp="1"/>
          </p:cNvSpPr>
          <p:nvPr>
            <p:ph type="sldNum" sz="quarter" idx="11"/>
          </p:nvPr>
        </p:nvSpPr>
        <p:spPr/>
        <p:txBody>
          <a:bodyPr/>
          <a:lstStyle>
            <a:lvl1pPr>
              <a:defRPr/>
            </a:lvl1pPr>
          </a:lstStyle>
          <a:p>
            <a:pPr>
              <a:defRPr/>
            </a:pPr>
            <a:fld id="{611AB872-3306-4157-8389-59EB3361558C}" type="slidenum">
              <a:rPr lang="en-US"/>
              <a:pPr>
                <a:defRPr/>
              </a:pPr>
              <a:t>‹#›</a:t>
            </a:fld>
            <a:endParaRPr lang="en-US"/>
          </a:p>
        </p:txBody>
      </p:sp>
      <p:sp>
        <p:nvSpPr>
          <p:cNvPr id="6" name="Date Placeholder 23"/>
          <p:cNvSpPr>
            <a:spLocks noGrp="1"/>
          </p:cNvSpPr>
          <p:nvPr>
            <p:ph type="dt" sz="half" idx="12"/>
          </p:nvPr>
        </p:nvSpPr>
        <p:spPr/>
        <p:txBody>
          <a:bodyPr/>
          <a:lstStyle>
            <a:lvl1pPr>
              <a:defRPr/>
            </a:lvl1pPr>
          </a:lstStyle>
          <a:p>
            <a:pPr>
              <a:defRPr/>
            </a:pPr>
            <a:fld id="{CB40A5ED-B6D3-4DBA-99AB-132B584A3964}" type="datetimeFigureOut">
              <a:rPr lang="en-US"/>
              <a:pPr>
                <a:defRPr/>
              </a:pPr>
              <a:t>12/14/2016</a:t>
            </a:fld>
            <a:endParaRPr lang="en-US"/>
          </a:p>
        </p:txBody>
      </p:sp>
    </p:spTree>
    <p:extLst>
      <p:ext uri="{BB962C8B-B14F-4D97-AF65-F5344CB8AC3E}">
        <p14:creationId xmlns:p14="http://schemas.microsoft.com/office/powerpoint/2010/main" val="364430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0" y="3598863"/>
            <a:ext cx="9144000" cy="1544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ooter Placeholder 9"/>
          <p:cNvSpPr>
            <a:spLocks noGrp="1"/>
          </p:cNvSpPr>
          <p:nvPr>
            <p:ph type="ftr" sz="quarter" idx="10"/>
          </p:nvPr>
        </p:nvSpPr>
        <p:spPr/>
        <p:txBody>
          <a:bodyPr/>
          <a:lstStyle>
            <a:lvl1pPr>
              <a:defRPr/>
            </a:lvl1pPr>
          </a:lstStyle>
          <a:p>
            <a:pPr>
              <a:defRPr/>
            </a:pPr>
            <a:endParaRPr lang="en-US"/>
          </a:p>
        </p:txBody>
      </p:sp>
      <p:sp>
        <p:nvSpPr>
          <p:cNvPr id="4" name="Slide Number Placeholder 21"/>
          <p:cNvSpPr>
            <a:spLocks noGrp="1"/>
          </p:cNvSpPr>
          <p:nvPr>
            <p:ph type="sldNum" sz="quarter" idx="11"/>
          </p:nvPr>
        </p:nvSpPr>
        <p:spPr/>
        <p:txBody>
          <a:bodyPr/>
          <a:lstStyle>
            <a:lvl1pPr>
              <a:defRPr/>
            </a:lvl1pPr>
          </a:lstStyle>
          <a:p>
            <a:pPr>
              <a:defRPr/>
            </a:pPr>
            <a:fld id="{51518660-69CC-4672-A2E6-988BE2DADB2A}" type="slidenum">
              <a:rPr lang="en-US"/>
              <a:pPr>
                <a:defRPr/>
              </a:pPr>
              <a:t>‹#›</a:t>
            </a:fld>
            <a:endParaRPr lang="en-US"/>
          </a:p>
        </p:txBody>
      </p:sp>
      <p:sp>
        <p:nvSpPr>
          <p:cNvPr id="5" name="Date Placeholder 23"/>
          <p:cNvSpPr>
            <a:spLocks noGrp="1"/>
          </p:cNvSpPr>
          <p:nvPr>
            <p:ph type="dt" sz="half" idx="12"/>
          </p:nvPr>
        </p:nvSpPr>
        <p:spPr/>
        <p:txBody>
          <a:bodyPr/>
          <a:lstStyle>
            <a:lvl1pPr>
              <a:defRPr/>
            </a:lvl1pPr>
          </a:lstStyle>
          <a:p>
            <a:pPr>
              <a:defRPr/>
            </a:pPr>
            <a:fld id="{BD0D6A5D-B4BA-4CE3-B1C9-5D4FE255E907}" type="datetimeFigureOut">
              <a:rPr lang="en-US"/>
              <a:pPr>
                <a:defRPr/>
              </a:pPr>
              <a:t>12/14/2016</a:t>
            </a:fld>
            <a:endParaRPr lang="en-US"/>
          </a:p>
        </p:txBody>
      </p:sp>
    </p:spTree>
    <p:extLst>
      <p:ext uri="{BB962C8B-B14F-4D97-AF65-F5344CB8AC3E}">
        <p14:creationId xmlns:p14="http://schemas.microsoft.com/office/powerpoint/2010/main" val="201486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3598863"/>
            <a:ext cx="9144000" cy="1544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1538" y="205979"/>
            <a:ext cx="7862912" cy="857250"/>
          </a:xfrm>
        </p:spPr>
        <p:txBody>
          <a:bodyPr/>
          <a:lstStyle/>
          <a:p>
            <a:r>
              <a:rPr lang="en-US" smtClean="0"/>
              <a:t>Click to edit Master title style</a:t>
            </a:r>
            <a:endParaRPr lang="en-US"/>
          </a:p>
        </p:txBody>
      </p:sp>
      <p:sp>
        <p:nvSpPr>
          <p:cNvPr id="3" name="Content Placeholder 2"/>
          <p:cNvSpPr>
            <a:spLocks noGrp="1"/>
          </p:cNvSpPr>
          <p:nvPr>
            <p:ph idx="1"/>
          </p:nvPr>
        </p:nvSpPr>
        <p:spPr>
          <a:xfrm>
            <a:off x="1071538" y="1085850"/>
            <a:ext cx="786291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9"/>
          <p:cNvSpPr>
            <a:spLocks noGrp="1"/>
          </p:cNvSpPr>
          <p:nvPr>
            <p:ph type="ftr" sz="quarter" idx="10"/>
          </p:nvPr>
        </p:nvSpPr>
        <p:spPr/>
        <p:txBody>
          <a:bodyPr/>
          <a:lstStyle>
            <a:lvl1pPr>
              <a:defRPr/>
            </a:lvl1pPr>
          </a:lstStyle>
          <a:p>
            <a:pPr>
              <a:defRPr/>
            </a:pPr>
            <a:endParaRPr lang="en-US"/>
          </a:p>
        </p:txBody>
      </p:sp>
      <p:sp>
        <p:nvSpPr>
          <p:cNvPr id="6" name="Slide Number Placeholder 21"/>
          <p:cNvSpPr>
            <a:spLocks noGrp="1"/>
          </p:cNvSpPr>
          <p:nvPr>
            <p:ph type="sldNum" sz="quarter" idx="11"/>
          </p:nvPr>
        </p:nvSpPr>
        <p:spPr/>
        <p:txBody>
          <a:bodyPr/>
          <a:lstStyle>
            <a:lvl1pPr>
              <a:defRPr/>
            </a:lvl1pPr>
          </a:lstStyle>
          <a:p>
            <a:pPr>
              <a:defRPr/>
            </a:pPr>
            <a:fld id="{034BD9CA-4881-4115-BAD5-E98792481B72}" type="slidenum">
              <a:rPr lang="en-US"/>
              <a:pPr>
                <a:defRPr/>
              </a:pPr>
              <a:t>‹#›</a:t>
            </a:fld>
            <a:endParaRPr lang="en-US"/>
          </a:p>
        </p:txBody>
      </p:sp>
      <p:sp>
        <p:nvSpPr>
          <p:cNvPr id="7" name="Date Placeholder 23"/>
          <p:cNvSpPr>
            <a:spLocks noGrp="1"/>
          </p:cNvSpPr>
          <p:nvPr>
            <p:ph type="dt" sz="half" idx="12"/>
          </p:nvPr>
        </p:nvSpPr>
        <p:spPr/>
        <p:txBody>
          <a:bodyPr/>
          <a:lstStyle>
            <a:lvl1pPr>
              <a:defRPr/>
            </a:lvl1pPr>
          </a:lstStyle>
          <a:p>
            <a:pPr>
              <a:defRPr/>
            </a:pPr>
            <a:fld id="{413A59FA-76BF-4D7E-B906-369572927C2A}" type="datetimeFigureOut">
              <a:rPr lang="en-US"/>
              <a:pPr>
                <a:defRPr/>
              </a:pPr>
              <a:t>12/14/2016</a:t>
            </a:fld>
            <a:endParaRPr lang="en-US"/>
          </a:p>
        </p:txBody>
      </p:sp>
    </p:spTree>
    <p:extLst>
      <p:ext uri="{BB962C8B-B14F-4D97-AF65-F5344CB8AC3E}">
        <p14:creationId xmlns:p14="http://schemas.microsoft.com/office/powerpoint/2010/main" val="1736431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740"/>
            <a:ext cx="7470648" cy="857250"/>
          </a:xfrm>
        </p:spPr>
        <p:txBody>
          <a:bodyPr anchor="ctr"/>
          <a:lstStyle>
            <a:lvl1pPr algn="l">
              <a:defRPr sz="4600"/>
            </a:lvl1pPr>
          </a:lstStyle>
          <a:p>
            <a:r>
              <a:rPr kumimoji="0" lang="fr-CH" smtClean="0"/>
              <a:t>Click to edit Master title style</a:t>
            </a:r>
            <a:endParaRPr kumimoji="0" lang="en-US"/>
          </a:p>
        </p:txBody>
      </p:sp>
      <p:sp>
        <p:nvSpPr>
          <p:cNvPr id="4" name="Date Placeholder 1"/>
          <p:cNvSpPr>
            <a:spLocks noGrp="1"/>
          </p:cNvSpPr>
          <p:nvPr>
            <p:ph type="dt" sz="half" idx="2"/>
          </p:nvPr>
        </p:nvSpPr>
        <p:spPr>
          <a:xfrm>
            <a:off x="2969335" y="4771784"/>
            <a:ext cx="2133600" cy="273844"/>
          </a:xfrm>
          <a:prstGeom prst="rect">
            <a:avLst/>
          </a:prstGeom>
        </p:spPr>
        <p:txBody>
          <a:bodyPr vert="horz" lIns="91430" tIns="45715" rIns="91430" bIns="45715" rtlCol="0" anchor="ctr"/>
          <a:lstStyle>
            <a:lvl1pPr algn="l">
              <a:defRPr sz="900">
                <a:solidFill>
                  <a:schemeClr val="tx1">
                    <a:tint val="75000"/>
                  </a:schemeClr>
                </a:solidFill>
              </a:defRPr>
            </a:lvl1pPr>
          </a:lstStyle>
          <a:p>
            <a:r>
              <a:rPr lang="en-US" smtClean="0"/>
              <a:t>8 October 2016</a:t>
            </a:r>
            <a:endParaRPr lang="en-US" dirty="0"/>
          </a:p>
        </p:txBody>
      </p:sp>
      <p:sp>
        <p:nvSpPr>
          <p:cNvPr id="5" name="Footer Placeholder 2"/>
          <p:cNvSpPr>
            <a:spLocks noGrp="1"/>
          </p:cNvSpPr>
          <p:nvPr>
            <p:ph type="ftr" sz="quarter" idx="3"/>
          </p:nvPr>
        </p:nvSpPr>
        <p:spPr>
          <a:xfrm>
            <a:off x="5182756" y="4767264"/>
            <a:ext cx="28956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r>
              <a:rPr lang="en-US" smtClean="0"/>
              <a:t>Ian Bird</a:t>
            </a:r>
            <a:endParaRPr lang="en-US" dirty="0"/>
          </a:p>
        </p:txBody>
      </p:sp>
      <p:sp>
        <p:nvSpPr>
          <p:cNvPr id="6" name="Slide Number Placeholder 3"/>
          <p:cNvSpPr>
            <a:spLocks noGrp="1"/>
          </p:cNvSpPr>
          <p:nvPr>
            <p:ph type="sldNum" sz="quarter" idx="4"/>
          </p:nvPr>
        </p:nvSpPr>
        <p:spPr>
          <a:xfrm>
            <a:off x="8185377" y="4767264"/>
            <a:ext cx="501424"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9715482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085850"/>
            <a:ext cx="7890842" cy="360045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a:xfrm>
            <a:off x="179512" y="205979"/>
            <a:ext cx="8754938" cy="857250"/>
          </a:xfrm>
        </p:spPr>
        <p:txBody>
          <a:bodyPr/>
          <a:lstStyle>
            <a:lvl1pPr algn="l">
              <a:defRPr/>
            </a:lvl1pPr>
          </a:lstStyle>
          <a:p>
            <a:r>
              <a:rPr lang="en-US" smtClean="0"/>
              <a:t>Click to edit Master title style</a:t>
            </a:r>
            <a:endParaRPr lang="en-US"/>
          </a:p>
        </p:txBody>
      </p:sp>
      <p:sp>
        <p:nvSpPr>
          <p:cNvPr id="4" name="Footer Placeholder 9"/>
          <p:cNvSpPr>
            <a:spLocks noGrp="1"/>
          </p:cNvSpPr>
          <p:nvPr>
            <p:ph type="ftr" sz="quarter" idx="10"/>
          </p:nvPr>
        </p:nvSpPr>
        <p:spPr/>
        <p:txBody>
          <a:bodyPr/>
          <a:lstStyle>
            <a:lvl1pPr>
              <a:defRPr/>
            </a:lvl1pPr>
          </a:lstStyle>
          <a:p>
            <a:pPr>
              <a:defRPr/>
            </a:pPr>
            <a:endParaRPr lang="en-US"/>
          </a:p>
        </p:txBody>
      </p:sp>
      <p:sp>
        <p:nvSpPr>
          <p:cNvPr id="5" name="Slide Number Placeholder 21"/>
          <p:cNvSpPr>
            <a:spLocks noGrp="1"/>
          </p:cNvSpPr>
          <p:nvPr>
            <p:ph type="sldNum" sz="quarter" idx="11"/>
          </p:nvPr>
        </p:nvSpPr>
        <p:spPr/>
        <p:txBody>
          <a:bodyPr/>
          <a:lstStyle>
            <a:lvl1pPr>
              <a:defRPr/>
            </a:lvl1pPr>
          </a:lstStyle>
          <a:p>
            <a:pPr>
              <a:defRPr/>
            </a:pPr>
            <a:fld id="{A0429E14-44BB-4FC5-B5FC-D7A2BA24C247}" type="slidenum">
              <a:rPr lang="en-US"/>
              <a:pPr>
                <a:defRPr/>
              </a:pPr>
              <a:t>‹#›</a:t>
            </a:fld>
            <a:endParaRPr lang="en-US"/>
          </a:p>
        </p:txBody>
      </p:sp>
      <p:sp>
        <p:nvSpPr>
          <p:cNvPr id="6" name="Date Placeholder 23"/>
          <p:cNvSpPr>
            <a:spLocks noGrp="1"/>
          </p:cNvSpPr>
          <p:nvPr>
            <p:ph type="dt" sz="half" idx="12"/>
          </p:nvPr>
        </p:nvSpPr>
        <p:spPr/>
        <p:txBody>
          <a:bodyPr/>
          <a:lstStyle>
            <a:lvl1pPr>
              <a:defRPr/>
            </a:lvl1pPr>
          </a:lstStyle>
          <a:p>
            <a:pPr>
              <a:defRPr/>
            </a:pPr>
            <a:fld id="{F986C3A0-82A3-435E-B158-90B218D422DB}" type="datetime3">
              <a:rPr lang="en-US"/>
              <a:pPr>
                <a:defRPr/>
              </a:pPr>
              <a:t>14 December 2016</a:t>
            </a:fld>
            <a:endParaRPr lang="en-US" dirty="0"/>
          </a:p>
        </p:txBody>
      </p:sp>
    </p:spTree>
    <p:extLst>
      <p:ext uri="{BB962C8B-B14F-4D97-AF65-F5344CB8AC3E}">
        <p14:creationId xmlns:p14="http://schemas.microsoft.com/office/powerpoint/2010/main" val="29828139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4" name="Rectangle 3"/>
          <p:cNvSpPr/>
          <p:nvPr/>
        </p:nvSpPr>
        <p:spPr bwMode="invGray">
          <a:xfrm>
            <a:off x="1042988" y="160338"/>
            <a:ext cx="73025" cy="444817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a:xfrm>
            <a:off x="358775" y="950913"/>
            <a:ext cx="468313" cy="54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
          <p:cNvGrpSpPr>
            <a:grpSpLocks/>
          </p:cNvGrpSpPr>
          <p:nvPr/>
        </p:nvGrpSpPr>
        <p:grpSpPr bwMode="auto">
          <a:xfrm>
            <a:off x="938213" y="1008063"/>
            <a:ext cx="236537" cy="323850"/>
            <a:chOff x="928662" y="1344613"/>
            <a:chExt cx="299355" cy="431901"/>
          </a:xfrm>
        </p:grpSpPr>
        <p:sp>
          <p:nvSpPr>
            <p:cNvPr id="7"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8"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9"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sp>
        <p:nvSpPr>
          <p:cNvPr id="3" name="Text Placeholder 2"/>
          <p:cNvSpPr>
            <a:spLocks noGrp="1"/>
          </p:cNvSpPr>
          <p:nvPr>
            <p:ph type="body" idx="1"/>
          </p:nvPr>
        </p:nvSpPr>
        <p:spPr>
          <a:xfrm>
            <a:off x="1259632" y="203169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11" name="Title 10"/>
          <p:cNvSpPr>
            <a:spLocks noGrp="1"/>
          </p:cNvSpPr>
          <p:nvPr>
            <p:ph type="title"/>
          </p:nvPr>
        </p:nvSpPr>
        <p:spPr>
          <a:xfrm>
            <a:off x="1259632" y="3273828"/>
            <a:ext cx="7416824" cy="587220"/>
          </a:xfrm>
        </p:spPr>
        <p:txBody>
          <a:bodyPr/>
          <a:lstStyle>
            <a:lvl1pPr algn="l">
              <a:defRPr sz="3600"/>
            </a:lvl1pPr>
          </a:lstStyle>
          <a:p>
            <a:r>
              <a:rPr lang="en-US" dirty="0" smtClean="0"/>
              <a:t>Click to edit Master title style</a:t>
            </a:r>
            <a:endParaRPr lang="en-US" dirty="0"/>
          </a:p>
        </p:txBody>
      </p:sp>
      <p:sp>
        <p:nvSpPr>
          <p:cNvPr id="10" name="Date Placeholder 11"/>
          <p:cNvSpPr>
            <a:spLocks noGrp="1"/>
          </p:cNvSpPr>
          <p:nvPr>
            <p:ph type="dt" sz="half" idx="10"/>
          </p:nvPr>
        </p:nvSpPr>
        <p:spPr/>
        <p:txBody>
          <a:bodyPr/>
          <a:lstStyle>
            <a:lvl1pPr>
              <a:defRPr/>
            </a:lvl1pPr>
          </a:lstStyle>
          <a:p>
            <a:pPr>
              <a:defRPr/>
            </a:pPr>
            <a:fld id="{3FE6E8BB-F072-4715-92C6-6AD0F7ED4633}" type="datetime3">
              <a:rPr lang="en-US"/>
              <a:pPr>
                <a:defRPr/>
              </a:pPr>
              <a:t>14 December 2016</a:t>
            </a:fld>
            <a:endParaRPr lang="en-US" dirty="0"/>
          </a:p>
        </p:txBody>
      </p:sp>
      <p:sp>
        <p:nvSpPr>
          <p:cNvPr id="12" name="Slide Number Placeholder 12"/>
          <p:cNvSpPr>
            <a:spLocks noGrp="1"/>
          </p:cNvSpPr>
          <p:nvPr>
            <p:ph type="sldNum" sz="quarter" idx="11"/>
          </p:nvPr>
        </p:nvSpPr>
        <p:spPr/>
        <p:txBody>
          <a:bodyPr/>
          <a:lstStyle>
            <a:lvl1pPr>
              <a:defRPr/>
            </a:lvl1pPr>
          </a:lstStyle>
          <a:p>
            <a:pPr>
              <a:defRPr/>
            </a:pPr>
            <a:fld id="{95D478F7-0BEF-4DC0-BFE9-906F454224E2}" type="slidenum">
              <a:rPr lang="en-US"/>
              <a:pPr>
                <a:defRPr/>
              </a:pPr>
              <a:t>‹#›</a:t>
            </a:fld>
            <a:endParaRPr lang="en-US"/>
          </a:p>
        </p:txBody>
      </p:sp>
      <p:sp>
        <p:nvSpPr>
          <p:cNvPr id="13"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523526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538" y="205740"/>
            <a:ext cx="7862150" cy="857250"/>
          </a:xfrm>
        </p:spPr>
        <p:txBody>
          <a:bodyPr/>
          <a:lstStyle>
            <a:lvl1pPr algn="ctr">
              <a:defRPr/>
            </a:lvl1pPr>
            <a:extLst/>
          </a:lstStyle>
          <a:p>
            <a:r>
              <a:rPr lang="en-US" dirty="0" smtClean="0"/>
              <a:t>Click to edit Master title style</a:t>
            </a:r>
            <a:endParaRPr lang="en-US" dirty="0"/>
          </a:p>
        </p:txBody>
      </p:sp>
      <p:sp>
        <p:nvSpPr>
          <p:cNvPr id="3" name="Content Placeholder 2"/>
          <p:cNvSpPr>
            <a:spLocks noGrp="1"/>
          </p:cNvSpPr>
          <p:nvPr>
            <p:ph sz="half" idx="1"/>
          </p:nvPr>
        </p:nvSpPr>
        <p:spPr>
          <a:xfrm>
            <a:off x="1071538" y="1143000"/>
            <a:ext cx="4021670" cy="349758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12018" y="1143000"/>
            <a:ext cx="4021670" cy="349758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9"/>
          <p:cNvSpPr>
            <a:spLocks noGrp="1"/>
          </p:cNvSpPr>
          <p:nvPr>
            <p:ph type="ftr" sz="quarter" idx="10"/>
          </p:nvPr>
        </p:nvSpPr>
        <p:spPr/>
        <p:txBody>
          <a:bodyPr/>
          <a:lstStyle>
            <a:lvl1pPr>
              <a:defRPr/>
            </a:lvl1pPr>
          </a:lstStyle>
          <a:p>
            <a:pPr>
              <a:defRPr/>
            </a:pPr>
            <a:endParaRPr lang="en-US"/>
          </a:p>
        </p:txBody>
      </p:sp>
      <p:sp>
        <p:nvSpPr>
          <p:cNvPr id="6" name="Slide Number Placeholder 21"/>
          <p:cNvSpPr>
            <a:spLocks noGrp="1"/>
          </p:cNvSpPr>
          <p:nvPr>
            <p:ph type="sldNum" sz="quarter" idx="11"/>
          </p:nvPr>
        </p:nvSpPr>
        <p:spPr/>
        <p:txBody>
          <a:bodyPr/>
          <a:lstStyle>
            <a:lvl1pPr>
              <a:defRPr/>
            </a:lvl1pPr>
          </a:lstStyle>
          <a:p>
            <a:pPr>
              <a:defRPr/>
            </a:pPr>
            <a:fld id="{9E5F974B-07CF-4227-B12D-18D980C77EB2}" type="slidenum">
              <a:rPr lang="en-US"/>
              <a:pPr>
                <a:defRPr/>
              </a:pPr>
              <a:t>‹#›</a:t>
            </a:fld>
            <a:endParaRPr lang="en-US"/>
          </a:p>
        </p:txBody>
      </p:sp>
      <p:sp>
        <p:nvSpPr>
          <p:cNvPr id="7" name="Date Placeholder 23"/>
          <p:cNvSpPr>
            <a:spLocks noGrp="1"/>
          </p:cNvSpPr>
          <p:nvPr>
            <p:ph type="dt" sz="half" idx="12"/>
          </p:nvPr>
        </p:nvSpPr>
        <p:spPr/>
        <p:txBody>
          <a:bodyPr/>
          <a:lstStyle>
            <a:lvl1pPr>
              <a:defRPr/>
            </a:lvl1pPr>
          </a:lstStyle>
          <a:p>
            <a:pPr>
              <a:defRPr/>
            </a:pPr>
            <a:fld id="{838B91AD-F7DF-4565-BC3B-3A5DB69EECD0}" type="datetime3">
              <a:rPr lang="en-US"/>
              <a:pPr>
                <a:defRPr/>
              </a:pPr>
              <a:t>14 December 2016</a:t>
            </a:fld>
            <a:endParaRPr lang="en-US" dirty="0"/>
          </a:p>
        </p:txBody>
      </p:sp>
    </p:spTree>
    <p:extLst>
      <p:ext uri="{BB962C8B-B14F-4D97-AF65-F5344CB8AC3E}">
        <p14:creationId xmlns:p14="http://schemas.microsoft.com/office/powerpoint/2010/main" val="28762499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205740"/>
            <a:ext cx="8754176" cy="857250"/>
          </a:xfrm>
        </p:spPr>
        <p:txBody>
          <a:bodyPr/>
          <a:lstStyle>
            <a:lvl1pPr algn="l">
              <a:defRPr/>
            </a:lvl1pPr>
            <a:extLst/>
          </a:lstStyle>
          <a:p>
            <a:r>
              <a:rPr lang="en-US" smtClean="0"/>
              <a:t>Click to edit Master title style</a:t>
            </a:r>
            <a:endParaRPr lang="en-US" dirty="0"/>
          </a:p>
        </p:txBody>
      </p:sp>
      <p:sp>
        <p:nvSpPr>
          <p:cNvPr id="3" name="Footer Placeholder 9"/>
          <p:cNvSpPr>
            <a:spLocks noGrp="1"/>
          </p:cNvSpPr>
          <p:nvPr>
            <p:ph type="ftr" sz="quarter" idx="10"/>
          </p:nvPr>
        </p:nvSpPr>
        <p:spPr/>
        <p:txBody>
          <a:bodyPr/>
          <a:lstStyle>
            <a:lvl1pPr>
              <a:defRPr/>
            </a:lvl1pPr>
          </a:lstStyle>
          <a:p>
            <a:pPr>
              <a:defRPr/>
            </a:pPr>
            <a:endParaRPr lang="en-US"/>
          </a:p>
        </p:txBody>
      </p:sp>
      <p:sp>
        <p:nvSpPr>
          <p:cNvPr id="4" name="Slide Number Placeholder 21"/>
          <p:cNvSpPr>
            <a:spLocks noGrp="1"/>
          </p:cNvSpPr>
          <p:nvPr>
            <p:ph type="sldNum" sz="quarter" idx="11"/>
          </p:nvPr>
        </p:nvSpPr>
        <p:spPr/>
        <p:txBody>
          <a:bodyPr/>
          <a:lstStyle>
            <a:lvl1pPr>
              <a:defRPr/>
            </a:lvl1pPr>
          </a:lstStyle>
          <a:p>
            <a:pPr>
              <a:defRPr/>
            </a:pPr>
            <a:fld id="{5D9293CA-BBB4-41BB-B8F7-33F36AA0DA65}" type="slidenum">
              <a:rPr lang="en-US"/>
              <a:pPr>
                <a:defRPr/>
              </a:pPr>
              <a:t>‹#›</a:t>
            </a:fld>
            <a:endParaRPr lang="en-US"/>
          </a:p>
        </p:txBody>
      </p:sp>
      <p:sp>
        <p:nvSpPr>
          <p:cNvPr id="5" name="Date Placeholder 23"/>
          <p:cNvSpPr>
            <a:spLocks noGrp="1"/>
          </p:cNvSpPr>
          <p:nvPr>
            <p:ph type="dt" sz="half" idx="12"/>
          </p:nvPr>
        </p:nvSpPr>
        <p:spPr/>
        <p:txBody>
          <a:bodyPr/>
          <a:lstStyle>
            <a:lvl1pPr>
              <a:defRPr/>
            </a:lvl1pPr>
          </a:lstStyle>
          <a:p>
            <a:pPr>
              <a:defRPr/>
            </a:pPr>
            <a:fld id="{EB8C9D13-38B5-4D36-9667-4C49C5D40880}" type="datetime3">
              <a:rPr lang="en-US"/>
              <a:pPr>
                <a:defRPr/>
              </a:pPr>
              <a:t>14 December 2016</a:t>
            </a:fld>
            <a:endParaRPr lang="en-US" dirty="0"/>
          </a:p>
        </p:txBody>
      </p:sp>
    </p:spTree>
    <p:extLst>
      <p:ext uri="{BB962C8B-B14F-4D97-AF65-F5344CB8AC3E}">
        <p14:creationId xmlns:p14="http://schemas.microsoft.com/office/powerpoint/2010/main" val="4091341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9"/>
          <p:cNvSpPr>
            <a:spLocks noGrp="1"/>
          </p:cNvSpPr>
          <p:nvPr>
            <p:ph type="ftr" sz="quarter" idx="10"/>
          </p:nvPr>
        </p:nvSpPr>
        <p:spPr/>
        <p:txBody>
          <a:bodyPr/>
          <a:lstStyle>
            <a:lvl1pPr>
              <a:defRPr/>
            </a:lvl1pPr>
          </a:lstStyle>
          <a:p>
            <a:pPr>
              <a:defRPr/>
            </a:pPr>
            <a:endParaRPr lang="en-US"/>
          </a:p>
        </p:txBody>
      </p:sp>
      <p:sp>
        <p:nvSpPr>
          <p:cNvPr id="3" name="Slide Number Placeholder 21"/>
          <p:cNvSpPr>
            <a:spLocks noGrp="1"/>
          </p:cNvSpPr>
          <p:nvPr>
            <p:ph type="sldNum" sz="quarter" idx="11"/>
          </p:nvPr>
        </p:nvSpPr>
        <p:spPr/>
        <p:txBody>
          <a:bodyPr/>
          <a:lstStyle>
            <a:lvl1pPr>
              <a:defRPr/>
            </a:lvl1pPr>
          </a:lstStyle>
          <a:p>
            <a:pPr>
              <a:defRPr/>
            </a:pPr>
            <a:fld id="{B76E530F-1435-4845-9F28-B7014B1E7ACF}" type="slidenum">
              <a:rPr lang="en-US"/>
              <a:pPr>
                <a:defRPr/>
              </a:pPr>
              <a:t>‹#›</a:t>
            </a:fld>
            <a:endParaRPr lang="en-US"/>
          </a:p>
        </p:txBody>
      </p:sp>
      <p:sp>
        <p:nvSpPr>
          <p:cNvPr id="4" name="Date Placeholder 23"/>
          <p:cNvSpPr>
            <a:spLocks noGrp="1"/>
          </p:cNvSpPr>
          <p:nvPr>
            <p:ph type="dt" sz="half" idx="12"/>
          </p:nvPr>
        </p:nvSpPr>
        <p:spPr/>
        <p:txBody>
          <a:bodyPr/>
          <a:lstStyle>
            <a:lvl1pPr>
              <a:defRPr/>
            </a:lvl1pPr>
          </a:lstStyle>
          <a:p>
            <a:pPr>
              <a:defRPr/>
            </a:pPr>
            <a:fld id="{3A7D77FC-1644-479C-9211-A9A11BEE03D5}" type="datetime3">
              <a:rPr lang="en-US"/>
              <a:pPr>
                <a:defRPr/>
              </a:pPr>
              <a:t>14 December 2016</a:t>
            </a:fld>
            <a:endParaRPr lang="en-US" dirty="0"/>
          </a:p>
        </p:txBody>
      </p:sp>
    </p:spTree>
    <p:extLst>
      <p:ext uri="{BB962C8B-B14F-4D97-AF65-F5344CB8AC3E}">
        <p14:creationId xmlns:p14="http://schemas.microsoft.com/office/powerpoint/2010/main" val="129680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538" y="205979"/>
            <a:ext cx="7862912" cy="857250"/>
          </a:xfrm>
        </p:spPr>
        <p:txBody>
          <a:bodyPr/>
          <a:lstStyle/>
          <a:p>
            <a:r>
              <a:rPr lang="en-US" smtClean="0"/>
              <a:t>Click to edit Master title style</a:t>
            </a:r>
            <a:endParaRPr lang="en-US"/>
          </a:p>
        </p:txBody>
      </p:sp>
      <p:sp>
        <p:nvSpPr>
          <p:cNvPr id="3" name="Content Placeholder 2"/>
          <p:cNvSpPr>
            <a:spLocks noGrp="1"/>
          </p:cNvSpPr>
          <p:nvPr>
            <p:ph idx="1"/>
          </p:nvPr>
        </p:nvSpPr>
        <p:spPr>
          <a:xfrm>
            <a:off x="1071538" y="1085850"/>
            <a:ext cx="786291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9"/>
          <p:cNvSpPr>
            <a:spLocks noGrp="1"/>
          </p:cNvSpPr>
          <p:nvPr>
            <p:ph type="ftr" sz="quarter" idx="10"/>
          </p:nvPr>
        </p:nvSpPr>
        <p:spPr/>
        <p:txBody>
          <a:bodyPr/>
          <a:lstStyle>
            <a:lvl1pPr>
              <a:defRPr/>
            </a:lvl1pPr>
          </a:lstStyle>
          <a:p>
            <a:pPr>
              <a:defRPr/>
            </a:pPr>
            <a:endParaRPr lang="en-US"/>
          </a:p>
        </p:txBody>
      </p:sp>
      <p:sp>
        <p:nvSpPr>
          <p:cNvPr id="5" name="Slide Number Placeholder 21"/>
          <p:cNvSpPr>
            <a:spLocks noGrp="1"/>
          </p:cNvSpPr>
          <p:nvPr>
            <p:ph type="sldNum" sz="quarter" idx="11"/>
          </p:nvPr>
        </p:nvSpPr>
        <p:spPr/>
        <p:txBody>
          <a:bodyPr/>
          <a:lstStyle>
            <a:lvl1pPr>
              <a:defRPr/>
            </a:lvl1pPr>
          </a:lstStyle>
          <a:p>
            <a:pPr>
              <a:defRPr/>
            </a:pPr>
            <a:fld id="{7C32FA07-8D69-40F4-A0E3-CEC30C3D2EDB}" type="slidenum">
              <a:rPr lang="en-US"/>
              <a:pPr>
                <a:defRPr/>
              </a:pPr>
              <a:t>‹#›</a:t>
            </a:fld>
            <a:endParaRPr lang="en-US"/>
          </a:p>
        </p:txBody>
      </p:sp>
      <p:sp>
        <p:nvSpPr>
          <p:cNvPr id="6" name="Date Placeholder 23"/>
          <p:cNvSpPr>
            <a:spLocks noGrp="1"/>
          </p:cNvSpPr>
          <p:nvPr>
            <p:ph type="dt" sz="half" idx="12"/>
          </p:nvPr>
        </p:nvSpPr>
        <p:spPr/>
        <p:txBody>
          <a:bodyPr/>
          <a:lstStyle>
            <a:lvl1pPr>
              <a:defRPr/>
            </a:lvl1pPr>
          </a:lstStyle>
          <a:p>
            <a:pPr>
              <a:defRPr/>
            </a:pPr>
            <a:fld id="{2BC8D951-83A9-4596-A726-A4F0A5C5697C}" type="datetime3">
              <a:rPr lang="en-US"/>
              <a:pPr>
                <a:defRPr/>
              </a:pPr>
              <a:t>14 December 2016</a:t>
            </a:fld>
            <a:endParaRPr lang="en-US" dirty="0"/>
          </a:p>
        </p:txBody>
      </p:sp>
    </p:spTree>
    <p:extLst>
      <p:ext uri="{BB962C8B-B14F-4D97-AF65-F5344CB8AC3E}">
        <p14:creationId xmlns:p14="http://schemas.microsoft.com/office/powerpoint/2010/main" val="66690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p:nvSpPr>
        <p:spPr>
          <a:xfrm>
            <a:off x="0" y="3598863"/>
            <a:ext cx="9144000" cy="1544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1043608" y="1085850"/>
            <a:ext cx="7890842" cy="360045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a:xfrm>
            <a:off x="179512" y="205979"/>
            <a:ext cx="8754938" cy="857250"/>
          </a:xfrm>
        </p:spPr>
        <p:txBody>
          <a:bodyPr/>
          <a:lstStyle>
            <a:lvl1pPr algn="l">
              <a:defRPr/>
            </a:lvl1pPr>
          </a:lstStyle>
          <a:p>
            <a:r>
              <a:rPr lang="en-US" smtClean="0"/>
              <a:t>Click to edit Master title style</a:t>
            </a:r>
            <a:endParaRPr lang="en-US"/>
          </a:p>
        </p:txBody>
      </p:sp>
      <p:sp>
        <p:nvSpPr>
          <p:cNvPr id="5" name="Footer Placeholder 9"/>
          <p:cNvSpPr>
            <a:spLocks noGrp="1"/>
          </p:cNvSpPr>
          <p:nvPr>
            <p:ph type="ftr" sz="quarter" idx="10"/>
          </p:nvPr>
        </p:nvSpPr>
        <p:spPr/>
        <p:txBody>
          <a:bodyPr/>
          <a:lstStyle>
            <a:lvl1pPr>
              <a:defRPr/>
            </a:lvl1pPr>
          </a:lstStyle>
          <a:p>
            <a:pPr>
              <a:defRPr/>
            </a:pPr>
            <a:endParaRPr lang="en-US"/>
          </a:p>
        </p:txBody>
      </p:sp>
      <p:sp>
        <p:nvSpPr>
          <p:cNvPr id="6" name="Slide Number Placeholder 21"/>
          <p:cNvSpPr>
            <a:spLocks noGrp="1"/>
          </p:cNvSpPr>
          <p:nvPr>
            <p:ph type="sldNum" sz="quarter" idx="11"/>
          </p:nvPr>
        </p:nvSpPr>
        <p:spPr/>
        <p:txBody>
          <a:bodyPr/>
          <a:lstStyle>
            <a:lvl1pPr>
              <a:defRPr/>
            </a:lvl1pPr>
          </a:lstStyle>
          <a:p>
            <a:pPr>
              <a:defRPr/>
            </a:pPr>
            <a:fld id="{26E8FB64-903E-4F44-9FB6-3F66C59253DA}" type="slidenum">
              <a:rPr lang="en-US"/>
              <a:pPr>
                <a:defRPr/>
              </a:pPr>
              <a:t>‹#›</a:t>
            </a:fld>
            <a:endParaRPr lang="en-US"/>
          </a:p>
        </p:txBody>
      </p:sp>
      <p:sp>
        <p:nvSpPr>
          <p:cNvPr id="7" name="Date Placeholder 23"/>
          <p:cNvSpPr>
            <a:spLocks noGrp="1"/>
          </p:cNvSpPr>
          <p:nvPr>
            <p:ph type="dt" sz="half" idx="12"/>
          </p:nvPr>
        </p:nvSpPr>
        <p:spPr/>
        <p:txBody>
          <a:bodyPr/>
          <a:lstStyle>
            <a:lvl1pPr>
              <a:defRPr/>
            </a:lvl1pPr>
          </a:lstStyle>
          <a:p>
            <a:pPr>
              <a:defRPr/>
            </a:pPr>
            <a:fld id="{6ABF8FF3-9350-4D70-892D-859122A1F348}" type="datetimeFigureOut">
              <a:rPr lang="en-US"/>
              <a:pPr>
                <a:defRPr/>
              </a:pPr>
              <a:t>12/14/2016</a:t>
            </a:fld>
            <a:endParaRPr lang="en-US"/>
          </a:p>
        </p:txBody>
      </p:sp>
    </p:spTree>
    <p:extLst>
      <p:ext uri="{BB962C8B-B14F-4D97-AF65-F5344CB8AC3E}">
        <p14:creationId xmlns:p14="http://schemas.microsoft.com/office/powerpoint/2010/main" val="3072387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4" name="Rectangle 3"/>
          <p:cNvSpPr/>
          <p:nvPr/>
        </p:nvSpPr>
        <p:spPr>
          <a:xfrm>
            <a:off x="0" y="3598863"/>
            <a:ext cx="9144000" cy="1544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bwMode="invGray">
          <a:xfrm>
            <a:off x="1042988" y="160338"/>
            <a:ext cx="80962" cy="4983162"/>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a:xfrm>
            <a:off x="358775" y="950913"/>
            <a:ext cx="468313" cy="54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 name="Group 1"/>
          <p:cNvGrpSpPr>
            <a:grpSpLocks/>
          </p:cNvGrpSpPr>
          <p:nvPr/>
        </p:nvGrpSpPr>
        <p:grpSpPr bwMode="auto">
          <a:xfrm>
            <a:off x="931863" y="1008063"/>
            <a:ext cx="236537" cy="323850"/>
            <a:chOff x="928662" y="1344613"/>
            <a:chExt cx="299355" cy="431901"/>
          </a:xfrm>
        </p:grpSpPr>
        <p:sp>
          <p:nvSpPr>
            <p:cNvPr id="8"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9"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0"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sp>
        <p:nvSpPr>
          <p:cNvPr id="3" name="Text Placeholder 2"/>
          <p:cNvSpPr>
            <a:spLocks noGrp="1"/>
          </p:cNvSpPr>
          <p:nvPr>
            <p:ph type="body" idx="1"/>
          </p:nvPr>
        </p:nvSpPr>
        <p:spPr>
          <a:xfrm>
            <a:off x="1259632" y="203169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11" name="Title 10"/>
          <p:cNvSpPr>
            <a:spLocks noGrp="1"/>
          </p:cNvSpPr>
          <p:nvPr>
            <p:ph type="title"/>
          </p:nvPr>
        </p:nvSpPr>
        <p:spPr>
          <a:xfrm>
            <a:off x="1259632" y="3273828"/>
            <a:ext cx="7416824" cy="587220"/>
          </a:xfrm>
        </p:spPr>
        <p:txBody>
          <a:bodyPr/>
          <a:lstStyle>
            <a:lvl1pPr algn="l">
              <a:defRPr sz="3600"/>
            </a:lvl1pPr>
          </a:lstStyle>
          <a:p>
            <a:r>
              <a:rPr lang="en-US" smtClean="0"/>
              <a:t>Click to edit Master title style</a:t>
            </a:r>
            <a:endParaRPr lang="en-US"/>
          </a:p>
        </p:txBody>
      </p:sp>
      <p:sp>
        <p:nvSpPr>
          <p:cNvPr id="12" name="Date Placeholder 11"/>
          <p:cNvSpPr>
            <a:spLocks noGrp="1"/>
          </p:cNvSpPr>
          <p:nvPr>
            <p:ph type="dt" sz="half" idx="10"/>
          </p:nvPr>
        </p:nvSpPr>
        <p:spPr/>
        <p:txBody>
          <a:bodyPr/>
          <a:lstStyle>
            <a:lvl1pPr>
              <a:defRPr/>
            </a:lvl1pPr>
          </a:lstStyle>
          <a:p>
            <a:pPr>
              <a:defRPr/>
            </a:pPr>
            <a:fld id="{4F0833ED-AE77-4836-A2CF-6A59F1DB1A59}" type="datetimeFigureOut">
              <a:rPr lang="en-US"/>
              <a:pPr>
                <a:defRPr/>
              </a:pPr>
              <a:t>12/14/2016</a:t>
            </a:fld>
            <a:endParaRPr lang="en-US"/>
          </a:p>
        </p:txBody>
      </p:sp>
      <p:sp>
        <p:nvSpPr>
          <p:cNvPr id="13" name="Slide Number Placeholder 12"/>
          <p:cNvSpPr>
            <a:spLocks noGrp="1"/>
          </p:cNvSpPr>
          <p:nvPr>
            <p:ph type="sldNum" sz="quarter" idx="11"/>
          </p:nvPr>
        </p:nvSpPr>
        <p:spPr/>
        <p:txBody>
          <a:bodyPr/>
          <a:lstStyle>
            <a:lvl1pPr>
              <a:defRPr/>
            </a:lvl1pPr>
          </a:lstStyle>
          <a:p>
            <a:pPr>
              <a:defRPr/>
            </a:pPr>
            <a:fld id="{401CE5CA-5915-4AF5-B586-936AC3FB3EEC}" type="slidenum">
              <a:rPr lang="en-US"/>
              <a:pPr>
                <a:defRPr/>
              </a:pPr>
              <a:t>‹#›</a:t>
            </a:fld>
            <a:endParaRPr lang="en-US"/>
          </a:p>
        </p:txBody>
      </p:sp>
      <p:sp>
        <p:nvSpPr>
          <p:cNvPr id="14"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1823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160338"/>
            <a:ext cx="9144000" cy="43942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79388" y="206375"/>
            <a:ext cx="8755062" cy="857250"/>
          </a:xfrm>
          <a:prstGeom prst="rect">
            <a:avLst/>
          </a:prstGeom>
        </p:spPr>
        <p:txBody>
          <a:bodyPr anchor="ctr">
            <a:normAutofit/>
          </a:bodyPr>
          <a:lstStyle>
            <a:extLst/>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1042988" y="1085850"/>
            <a:ext cx="78914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6" name="Rectangle 15"/>
          <p:cNvSpPr/>
          <p:nvPr/>
        </p:nvSpPr>
        <p:spPr>
          <a:xfrm>
            <a:off x="0" y="4554154"/>
            <a:ext cx="9144000" cy="589346"/>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12"/>
          <p:cNvSpPr/>
          <p:nvPr/>
        </p:nvSpPr>
        <p:spPr>
          <a:xfrm flipV="1">
            <a:off x="0" y="4554538"/>
            <a:ext cx="9144000" cy="3206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Footer Placeholder 9"/>
          <p:cNvSpPr>
            <a:spLocks noGrp="1"/>
          </p:cNvSpPr>
          <p:nvPr>
            <p:ph type="ftr" sz="quarter" idx="3"/>
          </p:nvPr>
        </p:nvSpPr>
        <p:spPr>
          <a:xfrm>
            <a:off x="5562600" y="4729163"/>
            <a:ext cx="2895600" cy="357187"/>
          </a:xfrm>
          <a:prstGeom prst="rect">
            <a:avLst/>
          </a:prstGeom>
        </p:spPr>
        <p:txBody>
          <a:bodyPr anchor="b"/>
          <a:lstStyle>
            <a:lvl1pPr eaLnBrk="1" fontAlgn="auto" latinLnBrk="0" hangingPunct="1">
              <a:spcBef>
                <a:spcPts val="0"/>
              </a:spcBef>
              <a:spcAft>
                <a:spcPts val="0"/>
              </a:spcAft>
              <a:defRPr kumimoji="0" sz="1200" b="0" i="0">
                <a:solidFill>
                  <a:schemeClr val="bg1"/>
                </a:solidFill>
                <a:effectLst/>
                <a:latin typeface="+mn-lt"/>
                <a:cs typeface="+mn-cs"/>
              </a:defRPr>
            </a:lvl1pPr>
            <a:extLst/>
          </a:lstStyle>
          <a:p>
            <a:pPr>
              <a:defRPr/>
            </a:pPr>
            <a:endParaRPr lang="en-US"/>
          </a:p>
        </p:txBody>
      </p:sp>
      <p:sp>
        <p:nvSpPr>
          <p:cNvPr id="22" name="Slide Number Placeholder 21"/>
          <p:cNvSpPr>
            <a:spLocks noGrp="1"/>
          </p:cNvSpPr>
          <p:nvPr>
            <p:ph type="sldNum" sz="quarter" idx="4"/>
          </p:nvPr>
        </p:nvSpPr>
        <p:spPr>
          <a:xfrm>
            <a:off x="8461375" y="4729163"/>
            <a:ext cx="457200" cy="357187"/>
          </a:xfrm>
          <a:prstGeom prst="rect">
            <a:avLst/>
          </a:prstGeom>
        </p:spPr>
        <p:txBody>
          <a:bodyPr anchor="b"/>
          <a:lstStyle>
            <a:lvl1pPr algn="ctr" eaLnBrk="1" fontAlgn="auto" latinLnBrk="0" hangingPunct="1">
              <a:spcBef>
                <a:spcPts val="0"/>
              </a:spcBef>
              <a:spcAft>
                <a:spcPts val="0"/>
              </a:spcAft>
              <a:defRPr kumimoji="0" sz="1200" b="0" i="0">
                <a:solidFill>
                  <a:schemeClr val="bg1"/>
                </a:solidFill>
                <a:effectLst/>
                <a:latin typeface="+mn-lt"/>
                <a:cs typeface="+mn-cs"/>
              </a:defRPr>
            </a:lvl1pPr>
            <a:extLst/>
          </a:lstStyle>
          <a:p>
            <a:pPr>
              <a:defRPr/>
            </a:pPr>
            <a:fld id="{B5A45BF8-5A71-410E-8F62-98438FA3E88E}" type="slidenum">
              <a:rPr lang="en-US"/>
              <a:pPr>
                <a:defRPr/>
              </a:pPr>
              <a:t>‹#›</a:t>
            </a:fld>
            <a:endParaRPr lang="en-US"/>
          </a:p>
        </p:txBody>
      </p:sp>
      <p:sp>
        <p:nvSpPr>
          <p:cNvPr id="24" name="Date Placeholder 23"/>
          <p:cNvSpPr>
            <a:spLocks noGrp="1"/>
          </p:cNvSpPr>
          <p:nvPr>
            <p:ph type="dt" sz="half" idx="2"/>
          </p:nvPr>
        </p:nvSpPr>
        <p:spPr>
          <a:xfrm>
            <a:off x="2928938" y="4729163"/>
            <a:ext cx="2633662" cy="357187"/>
          </a:xfrm>
          <a:prstGeom prst="rect">
            <a:avLst/>
          </a:prstGeom>
        </p:spPr>
        <p:txBody>
          <a:bodyPr anchor="b"/>
          <a:lstStyle>
            <a:lvl1pPr algn="r" eaLnBrk="1" fontAlgn="auto" latinLnBrk="0" hangingPunct="1">
              <a:spcBef>
                <a:spcPts val="0"/>
              </a:spcBef>
              <a:spcAft>
                <a:spcPts val="0"/>
              </a:spcAft>
              <a:defRPr kumimoji="0" sz="1200" b="0" i="0">
                <a:solidFill>
                  <a:schemeClr val="bg1"/>
                </a:solidFill>
                <a:latin typeface="+mn-lt"/>
                <a:cs typeface="+mn-cs"/>
              </a:defRPr>
            </a:lvl1pPr>
            <a:extLst/>
          </a:lstStyle>
          <a:p>
            <a:pPr>
              <a:defRPr/>
            </a:pPr>
            <a:fld id="{76F61A3F-7D30-4194-85EE-FC1065FF12E4}" type="datetime3">
              <a:rPr lang="en-US"/>
              <a:pPr>
                <a:defRPr/>
              </a:pPr>
              <a:t>14 December 2016</a:t>
            </a:fld>
            <a:endParaRPr lang="en-US" dirty="0"/>
          </a:p>
        </p:txBody>
      </p:sp>
      <p:grpSp>
        <p:nvGrpSpPr>
          <p:cNvPr id="1036" name="Group 1"/>
          <p:cNvGrpSpPr>
            <a:grpSpLocks/>
          </p:cNvGrpSpPr>
          <p:nvPr/>
        </p:nvGrpSpPr>
        <p:grpSpPr bwMode="auto">
          <a:xfrm>
            <a:off x="455613" y="1008063"/>
            <a:ext cx="236537" cy="323850"/>
            <a:chOff x="928662" y="1344613"/>
            <a:chExt cx="299355" cy="431901"/>
          </a:xfrm>
        </p:grpSpPr>
        <p:sp>
          <p:nvSpPr>
            <p:cNvPr id="17"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8"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9"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pic>
        <p:nvPicPr>
          <p:cNvPr id="1037" name="Picture 24" descr="H:\Home\davidg\Nikhef\AdminFormalities\Logo2014\logo-final\Nikhef-200x8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600" y="4714875"/>
            <a:ext cx="708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4" r:id="rId1"/>
    <p:sldLayoutId id="2147483839" r:id="rId2"/>
    <p:sldLayoutId id="2147483845" r:id="rId3"/>
    <p:sldLayoutId id="2147483840" r:id="rId4"/>
    <p:sldLayoutId id="2147483841" r:id="rId5"/>
    <p:sldLayoutId id="2147483842" r:id="rId6"/>
    <p:sldLayoutId id="2147483843" r:id="rId7"/>
    <p:sldLayoutId id="2147483846" r:id="rId8"/>
    <p:sldLayoutId id="2147483847" r:id="rId9"/>
    <p:sldLayoutId id="2147483848" r:id="rId10"/>
    <p:sldLayoutId id="2147483849" r:id="rId11"/>
    <p:sldLayoutId id="2147483850" r:id="rId12"/>
    <p:sldLayoutId id="2147483851" r:id="rId13"/>
    <p:sldLayoutId id="2147483852" r:id="rId14"/>
  </p:sldLayoutIdLst>
  <p:timing>
    <p:tnLst>
      <p:par>
        <p:cTn id="1" dur="indefinite" restart="never" nodeType="tmRoot"/>
      </p:par>
    </p:tnLst>
  </p:timing>
  <p:txStyles>
    <p:titleStyle>
      <a:lvl1pPr algn="l" rtl="0" eaLnBrk="1" fontAlgn="base" hangingPunct="1">
        <a:spcBef>
          <a:spcPct val="0"/>
        </a:spcBef>
        <a:spcAft>
          <a:spcPct val="0"/>
        </a:spcAft>
        <a:defRPr sz="36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72314"/>
          </a:solidFill>
          <a:latin typeface="Gill Sans MT" pitchFamily="34" charset="0"/>
        </a:defRPr>
      </a:lvl2pPr>
      <a:lvl3pPr algn="l" rtl="0" eaLnBrk="1" fontAlgn="base" hangingPunct="1">
        <a:spcBef>
          <a:spcPct val="0"/>
        </a:spcBef>
        <a:spcAft>
          <a:spcPct val="0"/>
        </a:spcAft>
        <a:defRPr sz="4300">
          <a:solidFill>
            <a:srgbClr val="572314"/>
          </a:solidFill>
          <a:latin typeface="Gill Sans MT" pitchFamily="34" charset="0"/>
        </a:defRPr>
      </a:lvl3pPr>
      <a:lvl4pPr algn="l" rtl="0" eaLnBrk="1" fontAlgn="base" hangingPunct="1">
        <a:spcBef>
          <a:spcPct val="0"/>
        </a:spcBef>
        <a:spcAft>
          <a:spcPct val="0"/>
        </a:spcAft>
        <a:defRPr sz="4300">
          <a:solidFill>
            <a:srgbClr val="572314"/>
          </a:solidFill>
          <a:latin typeface="Gill Sans MT" pitchFamily="34" charset="0"/>
        </a:defRPr>
      </a:lvl4pPr>
      <a:lvl5pPr algn="l" rtl="0" eaLnBrk="1" fontAlgn="base" hangingPunct="1">
        <a:spcBef>
          <a:spcPct val="0"/>
        </a:spcBef>
        <a:spcAft>
          <a:spcPct val="0"/>
        </a:spcAft>
        <a:defRPr sz="4300">
          <a:solidFill>
            <a:srgbClr val="572314"/>
          </a:solidFill>
          <a:latin typeface="Gill Sans MT" pitchFamily="34" charset="0"/>
        </a:defRPr>
      </a:lvl5pPr>
      <a:lvl6pPr marL="457200" algn="l" rtl="0" eaLnBrk="1" fontAlgn="base" hangingPunct="1">
        <a:spcBef>
          <a:spcPct val="0"/>
        </a:spcBef>
        <a:spcAft>
          <a:spcPct val="0"/>
        </a:spcAft>
        <a:defRPr sz="4300">
          <a:solidFill>
            <a:srgbClr val="572314"/>
          </a:solidFill>
          <a:latin typeface="Gill Sans MT" pitchFamily="34" charset="0"/>
        </a:defRPr>
      </a:lvl6pPr>
      <a:lvl7pPr marL="914400" algn="l" rtl="0" eaLnBrk="1" fontAlgn="base" hangingPunct="1">
        <a:spcBef>
          <a:spcPct val="0"/>
        </a:spcBef>
        <a:spcAft>
          <a:spcPct val="0"/>
        </a:spcAft>
        <a:defRPr sz="4300">
          <a:solidFill>
            <a:srgbClr val="572314"/>
          </a:solidFill>
          <a:latin typeface="Gill Sans MT" pitchFamily="34" charset="0"/>
        </a:defRPr>
      </a:lvl7pPr>
      <a:lvl8pPr marL="1371600" algn="l" rtl="0" eaLnBrk="1" fontAlgn="base" hangingPunct="1">
        <a:spcBef>
          <a:spcPct val="0"/>
        </a:spcBef>
        <a:spcAft>
          <a:spcPct val="0"/>
        </a:spcAft>
        <a:defRPr sz="4300">
          <a:solidFill>
            <a:srgbClr val="572314"/>
          </a:solidFill>
          <a:latin typeface="Gill Sans MT" pitchFamily="34" charset="0"/>
        </a:defRPr>
      </a:lvl8pPr>
      <a:lvl9pPr marL="1828800" algn="l" rtl="0" eaLnBrk="1" fontAlgn="base" hangingPunct="1">
        <a:spcBef>
          <a:spcPct val="0"/>
        </a:spcBef>
        <a:spcAft>
          <a:spcPct val="0"/>
        </a:spcAft>
        <a:defRPr sz="4300">
          <a:solidFill>
            <a:srgbClr val="572314"/>
          </a:solidFill>
          <a:latin typeface="Gill Sans MT" pitchFamily="34" charset="0"/>
        </a:defRPr>
      </a:lvl9pPr>
      <a:extLst/>
    </p:titleStyle>
    <p:body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cern.ch/event/555063/contributions/2285842/"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hyperlink" Target="https://indico.cern.ch/event/555063/contributions/2285842/"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indico.cern.ch/event/555063/contributions/2285842/"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gif"/></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7.wmf"/><Relationship Id="rId4" Type="http://schemas.openxmlformats.org/officeDocument/2006/relationships/image" Target="../media/image7.wmf"/></Relationships>
</file>

<file path=ppt/slides/_rels/slide2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wm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gi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8.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16.wm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1925" y="269875"/>
            <a:ext cx="7407275" cy="1103313"/>
          </a:xfrm>
        </p:spPr>
        <p:txBody>
          <a:bodyPr>
            <a:normAutofit fontScale="90000"/>
          </a:bodyPr>
          <a:lstStyle/>
          <a:p>
            <a:pPr>
              <a:defRPr/>
            </a:pPr>
            <a:r>
              <a:rPr lang="en-US" dirty="0"/>
              <a:t>Accelerating Throughput – </a:t>
            </a:r>
            <a:r>
              <a:rPr lang="en-US" dirty="0" smtClean="0"/>
              <a:t/>
            </a:r>
            <a:br>
              <a:rPr lang="en-US" dirty="0" smtClean="0"/>
            </a:br>
            <a:r>
              <a:rPr lang="en-US" dirty="0" smtClean="0"/>
              <a:t>from </a:t>
            </a:r>
            <a:r>
              <a:rPr lang="en-US" dirty="0"/>
              <a:t>the LHC to the World</a:t>
            </a:r>
          </a:p>
        </p:txBody>
      </p:sp>
      <p:sp>
        <p:nvSpPr>
          <p:cNvPr id="3" name="Subtitle 2"/>
          <p:cNvSpPr>
            <a:spLocks noGrp="1"/>
          </p:cNvSpPr>
          <p:nvPr>
            <p:ph type="subTitle" idx="1"/>
          </p:nvPr>
        </p:nvSpPr>
        <p:spPr>
          <a:xfrm>
            <a:off x="1431925" y="1387475"/>
            <a:ext cx="7407275" cy="1314450"/>
          </a:xfrm>
        </p:spPr>
        <p:txBody>
          <a:bodyPr/>
          <a:lstStyle/>
          <a:p>
            <a:pPr eaLnBrk="1" hangingPunct="1">
              <a:defRPr/>
            </a:pPr>
            <a:endParaRPr lang="en-US" i="1" dirty="0" smtClean="0"/>
          </a:p>
          <a:p>
            <a:pPr eaLnBrk="1" hangingPunct="1">
              <a:defRPr/>
            </a:pPr>
            <a:r>
              <a:rPr lang="en-US" i="1" dirty="0" smtClean="0"/>
              <a:t>David </a:t>
            </a:r>
            <a:r>
              <a:rPr lang="en-US" i="1" dirty="0" err="1" smtClean="0"/>
              <a:t>Groep</a:t>
            </a:r>
            <a:r>
              <a:rPr lang="en-US" i="1" dirty="0" smtClean="0"/>
              <a:t/>
            </a:r>
            <a:br>
              <a:rPr lang="en-US" i="1" dirty="0" smtClean="0"/>
            </a:br>
            <a:endParaRPr lang="en-US" i="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524501"/>
            <a:ext cx="5393010" cy="301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Home\davidg\Template\Logos\nikhef-2015-compact.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2362199"/>
            <a:ext cx="1656184" cy="7206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71318" y="4763348"/>
            <a:ext cx="2772682" cy="369332"/>
          </a:xfrm>
          <a:prstGeom prst="rect">
            <a:avLst/>
          </a:prstGeom>
          <a:noFill/>
        </p:spPr>
        <p:txBody>
          <a:bodyPr wrap="none" rtlCol="0">
            <a:spAutoFit/>
          </a:bodyPr>
          <a:lstStyle/>
          <a:p>
            <a:pPr algn="r"/>
            <a:r>
              <a:rPr lang="en-US" b="1" dirty="0" smtClean="0">
                <a:solidFill>
                  <a:srgbClr val="800000"/>
                </a:solidFill>
                <a:latin typeface="+mj-lt"/>
              </a:rPr>
              <a:t>SURFsara Super-D 2016</a:t>
            </a:r>
          </a:p>
        </p:txBody>
      </p:sp>
      <p:sp>
        <p:nvSpPr>
          <p:cNvPr id="6" name="TextBox 5"/>
          <p:cNvSpPr txBox="1"/>
          <p:nvPr/>
        </p:nvSpPr>
        <p:spPr>
          <a:xfrm>
            <a:off x="899592" y="4803998"/>
            <a:ext cx="401072" cy="369332"/>
          </a:xfrm>
          <a:prstGeom prst="rect">
            <a:avLst/>
          </a:prstGeom>
          <a:noFill/>
        </p:spPr>
        <p:txBody>
          <a:bodyPr wrap="none" rtlCol="0">
            <a:spAutoFit/>
          </a:bodyPr>
          <a:lstStyle/>
          <a:p>
            <a:r>
              <a:rPr lang="en-US" dirty="0" smtClean="0">
                <a:solidFill>
                  <a:srgbClr val="C00000"/>
                </a:solidFill>
                <a:latin typeface="+mj-lt"/>
              </a:rPr>
              <a:t>v5</a:t>
            </a:r>
            <a:endParaRPr lang="en-US" dirty="0" smtClean="0">
              <a:solidFill>
                <a:srgbClr val="C00000"/>
              </a:solidFill>
              <a:latin typeface="+mj-l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From SC04, CCRC08, STEP09, .. to today …</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264911"/>
            <a:ext cx="4178278" cy="25568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845" y="1851670"/>
            <a:ext cx="4056804" cy="2706510"/>
          </a:xfrm>
          <a:prstGeom prst="rect">
            <a:avLst/>
          </a:prstGeom>
        </p:spPr>
      </p:pic>
      <p:sp>
        <p:nvSpPr>
          <p:cNvPr id="22" name="Content Placeholder 2"/>
          <p:cNvSpPr txBox="1">
            <a:spLocks/>
          </p:cNvSpPr>
          <p:nvPr/>
        </p:nvSpPr>
        <p:spPr>
          <a:xfrm>
            <a:off x="4605909" y="1163232"/>
            <a:ext cx="4464495" cy="747313"/>
          </a:xfrm>
          <a:prstGeom prst="rect">
            <a:avLst/>
          </a:prstGeom>
          <a:solidFill>
            <a:schemeClr val="bg1"/>
          </a:solidFill>
        </p:spPr>
        <p:txBody>
          <a:bodyPr vert="horz" lIns="91430" tIns="45715" rIns="91430" bIns="45715">
            <a:normAutofit/>
          </a:bodyPr>
          <a:lstStyle>
            <a:lvl1pPr marL="493725" indent="-457153" algn="l" rtl="0" eaLnBrk="1" latinLnBrk="0" hangingPunct="1">
              <a:spcBef>
                <a:spcPct val="20000"/>
              </a:spcBef>
              <a:buClr>
                <a:schemeClr val="tx2">
                  <a:lumMod val="40000"/>
                  <a:lumOff val="60000"/>
                </a:schemeClr>
              </a:buClr>
              <a:buSzPct val="80000"/>
              <a:buFont typeface="Wingdings" charset="2"/>
              <a:buChar char="q"/>
              <a:defRPr kumimoji="0" sz="3000" kern="1200">
                <a:solidFill>
                  <a:schemeClr val="tx1"/>
                </a:solidFill>
                <a:latin typeface="+mn-lt"/>
                <a:ea typeface="+mn-ea"/>
                <a:cs typeface="+mn-cs"/>
              </a:defRPr>
            </a:lvl1pPr>
            <a:lvl2pPr marL="905162" indent="-457153" algn="l" rtl="0" eaLnBrk="1" latinLnBrk="0" hangingPunct="1">
              <a:spcBef>
                <a:spcPct val="20000"/>
              </a:spcBef>
              <a:buClr>
                <a:srgbClr val="800000"/>
              </a:buClr>
              <a:buSzPct val="90000"/>
              <a:buFont typeface="Wingdings" charset="2"/>
              <a:buChar char="§"/>
              <a:defRPr kumimoji="0" sz="2600" u="none" kern="1200">
                <a:solidFill>
                  <a:schemeClr val="tx1"/>
                </a:solidFill>
                <a:latin typeface="+mn-lt"/>
                <a:ea typeface="+mn-ea"/>
                <a:cs typeface="+mn-cs"/>
              </a:defRPr>
            </a:lvl2pPr>
            <a:lvl3pPr marL="1092595" indent="-342865"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173" indent="-342865"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321" indent="-342865"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607" indent="-182861"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041" indent="-182861"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474"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478"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2" indent="0" defTabSz="914400">
              <a:buNone/>
            </a:pPr>
            <a:r>
              <a:rPr lang="en-GB" sz="1800" dirty="0" smtClean="0"/>
              <a:t>Global transfer rates increased to &gt; 40 GB/s </a:t>
            </a:r>
            <a:br>
              <a:rPr lang="en-GB" sz="1800" dirty="0" smtClean="0"/>
            </a:br>
            <a:r>
              <a:rPr lang="en-GB" sz="1800" dirty="0" smtClean="0"/>
              <a:t>Acquisition:10 PB/</a:t>
            </a:r>
            <a:r>
              <a:rPr lang="en-GB" sz="1800" dirty="0" err="1" smtClean="0"/>
              <a:t>mo</a:t>
            </a:r>
            <a:r>
              <a:rPr lang="en-GB" sz="1800" dirty="0" smtClean="0"/>
              <a:t> (~x2 for physics data)</a:t>
            </a:r>
            <a:endParaRPr lang="en-GB" sz="2000" dirty="0"/>
          </a:p>
        </p:txBody>
      </p:sp>
      <p:sp>
        <p:nvSpPr>
          <p:cNvPr id="20" name="TextBox 19"/>
          <p:cNvSpPr txBox="1"/>
          <p:nvPr/>
        </p:nvSpPr>
        <p:spPr>
          <a:xfrm>
            <a:off x="1043608" y="4876006"/>
            <a:ext cx="5442516" cy="253916"/>
          </a:xfrm>
          <a:prstGeom prst="rect">
            <a:avLst/>
          </a:prstGeom>
          <a:noFill/>
        </p:spPr>
        <p:txBody>
          <a:bodyPr wrap="none" rtlCol="0">
            <a:spAutoFit/>
          </a:bodyPr>
          <a:lstStyle/>
          <a:p>
            <a:r>
              <a:rPr lang="en-US" sz="1050" dirty="0" smtClean="0">
                <a:solidFill>
                  <a:schemeClr val="bg1">
                    <a:lumMod val="95000"/>
                  </a:schemeClr>
                </a:solidFill>
                <a:latin typeface="+mj-lt"/>
              </a:rPr>
              <a:t>STEP09 : Jamie </a:t>
            </a:r>
            <a:r>
              <a:rPr lang="en-US" sz="1050" dirty="0" err="1" smtClean="0">
                <a:solidFill>
                  <a:schemeClr val="bg1">
                    <a:lumMod val="95000"/>
                  </a:schemeClr>
                </a:solidFill>
                <a:latin typeface="+mj-lt"/>
              </a:rPr>
              <a:t>Shiers</a:t>
            </a:r>
            <a:r>
              <a:rPr lang="en-US" sz="1050" dirty="0" smtClean="0">
                <a:solidFill>
                  <a:schemeClr val="bg1">
                    <a:lumMod val="95000"/>
                  </a:schemeClr>
                </a:solidFill>
                <a:latin typeface="+mj-lt"/>
              </a:rPr>
              <a:t>, CERN IT/GS; Throughput 2016: WLCG Workshop 2016, Ian Bird, CERN</a:t>
            </a:r>
          </a:p>
        </p:txBody>
      </p:sp>
    </p:spTree>
    <p:extLst>
      <p:ext uri="{BB962C8B-B14F-4D97-AF65-F5344CB8AC3E}">
        <p14:creationId xmlns:p14="http://schemas.microsoft.com/office/powerpoint/2010/main" val="339537143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 and tomorrow ?!</a:t>
            </a:r>
            <a:endParaRPr lang="en-US" sz="3200" dirty="0"/>
          </a:p>
        </p:txBody>
      </p:sp>
      <p:pic>
        <p:nvPicPr>
          <p:cNvPr id="4" name="Picture 3"/>
          <p:cNvPicPr>
            <a:picLocks noChangeAspect="1"/>
          </p:cNvPicPr>
          <p:nvPr/>
        </p:nvPicPr>
        <p:blipFill>
          <a:blip r:embed="rId2"/>
          <a:stretch>
            <a:fillRect/>
          </a:stretch>
        </p:blipFill>
        <p:spPr>
          <a:xfrm>
            <a:off x="1575652" y="843559"/>
            <a:ext cx="3719144" cy="252028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423509" y="3426369"/>
            <a:ext cx="4232249" cy="800219"/>
          </a:xfrm>
          <a:prstGeom prst="rect">
            <a:avLst/>
          </a:prstGeom>
          <a:noFill/>
          <a:ln>
            <a:solidFill>
              <a:srgbClr val="7030A0"/>
            </a:solidFill>
          </a:ln>
        </p:spPr>
        <p:txBody>
          <a:bodyPr wrap="none" rtlCol="0">
            <a:spAutoFit/>
          </a:bodyPr>
          <a:lstStyle/>
          <a:p>
            <a:r>
              <a:rPr lang="en-US" dirty="0" smtClean="0"/>
              <a:t>Data:</a:t>
            </a:r>
          </a:p>
          <a:p>
            <a:pPr marL="285750" indent="-285750">
              <a:buFont typeface="Arial" charset="0"/>
              <a:buChar char="•"/>
            </a:pPr>
            <a:r>
              <a:rPr lang="en-US" sz="1400" dirty="0" smtClean="0"/>
              <a:t>Raw 2016: 50 PB </a:t>
            </a:r>
            <a:r>
              <a:rPr lang="en-US" sz="1400" dirty="0" smtClean="0">
                <a:sym typeface="Wingdings"/>
              </a:rPr>
              <a:t> </a:t>
            </a:r>
            <a:r>
              <a:rPr lang="en-US" sz="1400" dirty="0" smtClean="0"/>
              <a:t>2027: 600 PB</a:t>
            </a:r>
          </a:p>
          <a:p>
            <a:pPr marL="285750" indent="-285750">
              <a:buFont typeface="Arial" charset="0"/>
              <a:buChar char="•"/>
            </a:pPr>
            <a:r>
              <a:rPr lang="en-US" sz="1400" dirty="0" smtClean="0"/>
              <a:t>Derived (1 copy): 2016: 80 PB </a:t>
            </a:r>
            <a:r>
              <a:rPr lang="en-US" sz="1400" dirty="0" smtClean="0">
                <a:sym typeface="Wingdings"/>
              </a:rPr>
              <a:t> </a:t>
            </a:r>
            <a:r>
              <a:rPr lang="en-US" sz="1400" dirty="0" smtClean="0"/>
              <a:t>2027: 900 PB</a:t>
            </a:r>
            <a:endParaRPr lang="en-US" sz="1400" dirty="0"/>
          </a:p>
        </p:txBody>
      </p:sp>
      <p:sp>
        <p:nvSpPr>
          <p:cNvPr id="6" name="TextBox 5"/>
          <p:cNvSpPr txBox="1"/>
          <p:nvPr/>
        </p:nvSpPr>
        <p:spPr>
          <a:xfrm>
            <a:off x="1691680" y="4273654"/>
            <a:ext cx="5893793" cy="369332"/>
          </a:xfrm>
          <a:prstGeom prst="rect">
            <a:avLst/>
          </a:prstGeom>
          <a:noFill/>
          <a:ln>
            <a:solidFill>
              <a:srgbClr val="7030A0"/>
            </a:solidFill>
          </a:ln>
        </p:spPr>
        <p:txBody>
          <a:bodyPr wrap="none" rtlCol="0">
            <a:spAutoFit/>
          </a:bodyPr>
          <a:lstStyle/>
          <a:p>
            <a:r>
              <a:rPr lang="en-US" dirty="0" smtClean="0"/>
              <a:t>Technology at ~20%/year will bring x6-10 in 10-11 years</a:t>
            </a:r>
            <a:endParaRPr lang="en-US" dirty="0"/>
          </a:p>
        </p:txBody>
      </p:sp>
      <p:pic>
        <p:nvPicPr>
          <p:cNvPr id="7" name="Picture 6"/>
          <p:cNvPicPr>
            <a:picLocks noChangeAspect="1"/>
          </p:cNvPicPr>
          <p:nvPr/>
        </p:nvPicPr>
        <p:blipFill>
          <a:blip r:embed="rId3"/>
          <a:stretch>
            <a:fillRect/>
          </a:stretch>
        </p:blipFill>
        <p:spPr>
          <a:xfrm>
            <a:off x="6238120" y="843558"/>
            <a:ext cx="2285382" cy="252028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72737" y="3426369"/>
            <a:ext cx="1616148" cy="584775"/>
          </a:xfrm>
          <a:prstGeom prst="rect">
            <a:avLst/>
          </a:prstGeom>
          <a:noFill/>
          <a:ln>
            <a:solidFill>
              <a:srgbClr val="7030A0"/>
            </a:solidFill>
          </a:ln>
        </p:spPr>
        <p:txBody>
          <a:bodyPr wrap="none" rtlCol="0">
            <a:spAutoFit/>
          </a:bodyPr>
          <a:lstStyle/>
          <a:p>
            <a:r>
              <a:rPr lang="en-US" dirty="0" smtClean="0"/>
              <a:t>CPU:</a:t>
            </a:r>
          </a:p>
          <a:p>
            <a:pPr marL="285750" indent="-285750">
              <a:buFont typeface="Arial" charset="0"/>
              <a:buChar char="•"/>
            </a:pPr>
            <a:r>
              <a:rPr lang="en-US" sz="1400" dirty="0"/>
              <a:t>x</a:t>
            </a:r>
            <a:r>
              <a:rPr lang="en-US" sz="1400" dirty="0" smtClean="0"/>
              <a:t>60 from 2016</a:t>
            </a:r>
          </a:p>
        </p:txBody>
      </p:sp>
    </p:spTree>
    <p:extLst>
      <p:ext uri="{BB962C8B-B14F-4D97-AF65-F5344CB8AC3E}">
        <p14:creationId xmlns:p14="http://schemas.microsoft.com/office/powerpoint/2010/main" val="15850959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203548"/>
            <a:ext cx="7890842" cy="3600450"/>
          </a:xfrm>
        </p:spPr>
        <p:txBody>
          <a:bodyPr/>
          <a:lstStyle/>
          <a:p>
            <a:r>
              <a:rPr lang="en-US" dirty="0" smtClean="0"/>
              <a:t>CPU and disk both expensive, yet idling CPUs are ‘even costlier’</a:t>
            </a:r>
          </a:p>
          <a:p>
            <a:r>
              <a:rPr lang="en-US" dirty="0" smtClean="0"/>
              <a:t>architecture and performance matching averts any single bottleneck</a:t>
            </a:r>
          </a:p>
          <a:p>
            <a:r>
              <a:rPr lang="en-US" dirty="0" smtClean="0"/>
              <a:t>but requires knowledge of application (data flow) </a:t>
            </a:r>
            <a:r>
              <a:rPr lang="en-US" dirty="0" err="1" smtClean="0"/>
              <a:t>behaviour</a:t>
            </a:r>
            <a:r>
              <a:rPr lang="en-US" dirty="0"/>
              <a:t/>
            </a:r>
            <a:br>
              <a:rPr lang="en-US" dirty="0"/>
            </a:br>
            <a:r>
              <a:rPr lang="en-US" dirty="0" smtClean="0"/>
              <a:t>data pre-placement (local access),  mesh data federation (WAN access)</a:t>
            </a:r>
          </a:p>
          <a:p>
            <a:pPr marL="82550" indent="0">
              <a:buNone/>
            </a:pPr>
            <a:endParaRPr lang="en-US" dirty="0" smtClean="0"/>
          </a:p>
          <a:p>
            <a:pPr marL="82550" indent="0">
              <a:buNone/>
            </a:pPr>
            <a:r>
              <a:rPr lang="en-US" dirty="0" smtClean="0"/>
              <a:t>This is why e.g. your USB drive does not cut it </a:t>
            </a:r>
            <a:br>
              <a:rPr lang="en-US" dirty="0" smtClean="0"/>
            </a:br>
            <a:r>
              <a:rPr lang="en-US" dirty="0" smtClean="0"/>
              <a:t>– and neither does your ‘home NAS box’ </a:t>
            </a:r>
            <a:br>
              <a:rPr lang="en-US" dirty="0" smtClean="0"/>
            </a:br>
            <a:r>
              <a:rPr lang="en-US" i="1" dirty="0" smtClean="0"/>
              <a:t>… however much I like my home system using just</a:t>
            </a:r>
            <a:br>
              <a:rPr lang="en-US" i="1" dirty="0" smtClean="0"/>
            </a:br>
            <a:r>
              <a:rPr lang="en-US" i="1" dirty="0" smtClean="0"/>
              <a:t>15 Watt idle and offering 16TB for just </a:t>
            </a:r>
            <a:r>
              <a:rPr lang="en-GB" i="1" dirty="0" smtClean="0"/>
              <a:t>€ </a:t>
            </a:r>
            <a:r>
              <a:rPr lang="en-US" i="1" dirty="0" smtClean="0"/>
              <a:t>915 …</a:t>
            </a:r>
            <a:endParaRPr lang="en-US" i="1" dirty="0"/>
          </a:p>
        </p:txBody>
      </p:sp>
      <p:sp>
        <p:nvSpPr>
          <p:cNvPr id="3" name="Title 2"/>
          <p:cNvSpPr>
            <a:spLocks noGrp="1"/>
          </p:cNvSpPr>
          <p:nvPr>
            <p:ph type="title"/>
          </p:nvPr>
        </p:nvSpPr>
        <p:spPr/>
        <p:txBody>
          <a:bodyPr>
            <a:normAutofit fontScale="90000"/>
          </a:bodyPr>
          <a:lstStyle/>
          <a:p>
            <a:r>
              <a:rPr lang="en-US" dirty="0" smtClean="0"/>
              <a:t>Infrastructure for research: </a:t>
            </a:r>
            <a:br>
              <a:rPr lang="en-US" dirty="0" smtClean="0"/>
            </a:br>
            <a:r>
              <a:rPr lang="en-US" dirty="0" smtClean="0"/>
              <a:t>balancing network, CPU, and disk</a:t>
            </a:r>
            <a:endParaRPr lang="en-US" dirty="0"/>
          </a:p>
        </p:txBody>
      </p:sp>
      <p:grpSp>
        <p:nvGrpSpPr>
          <p:cNvPr id="5" name="Group 4"/>
          <p:cNvGrpSpPr/>
          <p:nvPr/>
        </p:nvGrpSpPr>
        <p:grpSpPr>
          <a:xfrm>
            <a:off x="6581221" y="2695194"/>
            <a:ext cx="2280419" cy="2160240"/>
            <a:chOff x="5436096" y="2571751"/>
            <a:chExt cx="2280419" cy="216024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2936734"/>
              <a:ext cx="2280419" cy="167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ultiply 3"/>
            <p:cNvSpPr/>
            <p:nvPr/>
          </p:nvSpPr>
          <p:spPr>
            <a:xfrm>
              <a:off x="5436096" y="2571751"/>
              <a:ext cx="2160240" cy="2160240"/>
            </a:xfrm>
            <a:prstGeom prst="mathMultiply">
              <a:avLst>
                <a:gd name="adj1" fmla="val 69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816761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118928" y="2499742"/>
            <a:ext cx="1945272" cy="12885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p:txBody>
          <a:bodyPr/>
          <a:lstStyle/>
          <a:p>
            <a:r>
              <a:rPr lang="en-US" dirty="0" smtClean="0"/>
              <a:t>Network built around application </a:t>
            </a:r>
            <a:r>
              <a:rPr lang="en-US" smtClean="0"/>
              <a:t>data flow</a:t>
            </a:r>
            <a:endParaRPr lang="en-US" dirty="0"/>
          </a:p>
        </p:txBody>
      </p:sp>
      <p:pic>
        <p:nvPicPr>
          <p:cNvPr id="3074" name="Picture 2" descr="H:\Home\davidg\Nikhef\Network\Schematics-DCLayout\Nikhef-parkwachter-ICs-ndpfonly-2016120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43558"/>
            <a:ext cx="6552728" cy="4288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915565"/>
            <a:ext cx="2304256" cy="1218561"/>
          </a:xfrm>
          <a:prstGeom prst="rect">
            <a:avLst/>
          </a:prstGeom>
          <a:noFill/>
          <a:ln>
            <a:noFill/>
          </a:ln>
          <a:effectLst>
            <a:outerShdw blurRad="76200" dist="63499" dir="5400000" algn="ctr" rotWithShape="0">
              <a:srgbClr val="00000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TextBox 3"/>
          <p:cNvSpPr txBox="1"/>
          <p:nvPr/>
        </p:nvSpPr>
        <p:spPr>
          <a:xfrm>
            <a:off x="4500063" y="3939902"/>
            <a:ext cx="4608441" cy="1200329"/>
          </a:xfrm>
          <a:prstGeom prst="rect">
            <a:avLst/>
          </a:prstGeom>
          <a:noFill/>
        </p:spPr>
        <p:txBody>
          <a:bodyPr wrap="none" rtlCol="0">
            <a:spAutoFit/>
          </a:bodyPr>
          <a:lstStyle/>
          <a:p>
            <a:pPr algn="r"/>
            <a:r>
              <a:rPr lang="en-US" b="1" i="1" dirty="0" smtClean="0">
                <a:solidFill>
                  <a:srgbClr val="002060"/>
                </a:solidFill>
                <a:latin typeface="+mj-lt"/>
              </a:rPr>
              <a:t>Need</a:t>
            </a:r>
            <a:r>
              <a:rPr lang="en-US" i="1" dirty="0" smtClean="0">
                <a:solidFill>
                  <a:srgbClr val="002060"/>
                </a:solidFill>
                <a:latin typeface="+mj-lt"/>
              </a:rPr>
              <a:t> to work together!</a:t>
            </a:r>
          </a:p>
          <a:p>
            <a:pPr algn="r"/>
            <a:r>
              <a:rPr lang="en-US" dirty="0" smtClean="0">
                <a:solidFill>
                  <a:srgbClr val="002060"/>
                </a:solidFill>
                <a:latin typeface="+mj-lt"/>
              </a:rPr>
              <a:t>without our SURFsara peering, </a:t>
            </a:r>
            <a:br>
              <a:rPr lang="en-US" dirty="0" smtClean="0">
                <a:solidFill>
                  <a:srgbClr val="002060"/>
                </a:solidFill>
                <a:latin typeface="+mj-lt"/>
              </a:rPr>
            </a:br>
            <a:r>
              <a:rPr lang="en-US" dirty="0" err="1" smtClean="0">
                <a:solidFill>
                  <a:srgbClr val="002060"/>
                </a:solidFill>
                <a:latin typeface="+mj-lt"/>
              </a:rPr>
              <a:t>SURFnet</a:t>
            </a:r>
            <a:r>
              <a:rPr lang="en-US" dirty="0" smtClean="0">
                <a:solidFill>
                  <a:srgbClr val="002060"/>
                </a:solidFill>
                <a:latin typeface="+mj-lt"/>
              </a:rPr>
              <a:t> gets flooded </a:t>
            </a:r>
            <a:r>
              <a:rPr lang="en-US" dirty="0" smtClean="0">
                <a:solidFill>
                  <a:srgbClr val="002060"/>
                </a:solidFill>
                <a:latin typeface="+mj-lt"/>
                <a:sym typeface="Wingdings" panose="05000000000000000000" pitchFamily="2" charset="2"/>
              </a:rPr>
              <a:t></a:t>
            </a:r>
            <a:br>
              <a:rPr lang="en-US" dirty="0" smtClean="0">
                <a:solidFill>
                  <a:srgbClr val="002060"/>
                </a:solidFill>
                <a:latin typeface="+mj-lt"/>
                <a:sym typeface="Wingdings" panose="05000000000000000000" pitchFamily="2" charset="2"/>
              </a:rPr>
            </a:br>
            <a:r>
              <a:rPr lang="en-US" dirty="0" smtClean="0">
                <a:solidFill>
                  <a:srgbClr val="002060"/>
                </a:solidFill>
                <a:latin typeface="+mj-lt"/>
                <a:sym typeface="Wingdings" panose="05000000000000000000" pitchFamily="2" charset="2"/>
              </a:rPr>
              <a:t>and: you really want many of your own </a:t>
            </a:r>
            <a:r>
              <a:rPr lang="en-US" dirty="0" err="1" smtClean="0">
                <a:solidFill>
                  <a:srgbClr val="002060"/>
                </a:solidFill>
                <a:latin typeface="+mj-lt"/>
                <a:sym typeface="Wingdings" panose="05000000000000000000" pitchFamily="2" charset="2"/>
              </a:rPr>
              <a:t>peerings</a:t>
            </a:r>
            <a:endParaRPr lang="en-US" dirty="0" smtClean="0">
              <a:solidFill>
                <a:srgbClr val="002060"/>
              </a:solidFill>
              <a:latin typeface="+mj-lt"/>
            </a:endParaRPr>
          </a:p>
        </p:txBody>
      </p:sp>
    </p:spTree>
    <p:extLst>
      <p:ext uri="{BB962C8B-B14F-4D97-AF65-F5344CB8AC3E}">
        <p14:creationId xmlns:p14="http://schemas.microsoft.com/office/powerpoint/2010/main" val="40930851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‘Homebrew’ SDN … from </a:t>
            </a:r>
            <a:r>
              <a:rPr lang="en-US" smtClean="0"/>
              <a:t>the ground up</a:t>
            </a:r>
            <a:endParaRPr lang="en-US" dirty="0"/>
          </a:p>
        </p:txBody>
      </p:sp>
      <p:pic>
        <p:nvPicPr>
          <p:cNvPr id="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058419"/>
            <a:ext cx="3386030" cy="3429677"/>
          </a:xfrm>
          <a:prstGeom prst="rect">
            <a:avLst/>
          </a:prstGeom>
          <a:noFill/>
          <a:ln>
            <a:noFill/>
          </a:ln>
          <a:effectLst>
            <a:outerShdw blurRad="76200" dist="63499" dir="5400000" algn="ctr" rotWithShape="0">
              <a:srgbClr val="00000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TextBox 4"/>
          <p:cNvSpPr txBox="1"/>
          <p:nvPr/>
        </p:nvSpPr>
        <p:spPr>
          <a:xfrm>
            <a:off x="4617734" y="1059582"/>
            <a:ext cx="4072397" cy="3416320"/>
          </a:xfrm>
          <a:prstGeom prst="rect">
            <a:avLst/>
          </a:prstGeom>
          <a:noFill/>
        </p:spPr>
        <p:txBody>
          <a:bodyPr wrap="none" rtlCol="0">
            <a:spAutoFit/>
          </a:bodyPr>
          <a:lstStyle/>
          <a:p>
            <a:pPr algn="r"/>
            <a:r>
              <a:rPr lang="en-US" b="1" dirty="0" smtClean="0">
                <a:latin typeface="+mj-lt"/>
              </a:rPr>
              <a:t>Software Defined Networking</a:t>
            </a:r>
            <a:r>
              <a:rPr lang="en-US" dirty="0" smtClean="0">
                <a:latin typeface="+mj-lt"/>
              </a:rPr>
              <a:t> (SDN)</a:t>
            </a:r>
          </a:p>
          <a:p>
            <a:pPr algn="r"/>
            <a:r>
              <a:rPr lang="en-US" dirty="0" smtClean="0">
                <a:latin typeface="+mj-lt"/>
              </a:rPr>
              <a:t>real-time re-programming</a:t>
            </a:r>
            <a:br>
              <a:rPr lang="en-US" dirty="0" smtClean="0">
                <a:latin typeface="+mj-lt"/>
              </a:rPr>
            </a:br>
            <a:r>
              <a:rPr lang="en-US" dirty="0" smtClean="0">
                <a:latin typeface="+mj-lt"/>
              </a:rPr>
              <a:t>of switches to follow</a:t>
            </a:r>
            <a:br>
              <a:rPr lang="en-US" dirty="0" smtClean="0">
                <a:latin typeface="+mj-lt"/>
              </a:rPr>
            </a:br>
            <a:r>
              <a:rPr lang="en-US" dirty="0" smtClean="0">
                <a:latin typeface="+mj-lt"/>
              </a:rPr>
              <a:t>connected topology</a:t>
            </a:r>
          </a:p>
          <a:p>
            <a:pPr algn="r"/>
            <a:r>
              <a:rPr lang="en-US" dirty="0" smtClean="0">
                <a:latin typeface="+mj-lt"/>
              </a:rPr>
              <a:t/>
            </a:r>
            <a:br>
              <a:rPr lang="en-US" dirty="0" smtClean="0">
                <a:latin typeface="+mj-lt"/>
              </a:rPr>
            </a:br>
            <a:r>
              <a:rPr lang="en-US" dirty="0" smtClean="0">
                <a:latin typeface="+mj-lt"/>
              </a:rPr>
              <a:t>“DIY SDN” using</a:t>
            </a:r>
            <a:br>
              <a:rPr lang="en-US" dirty="0" smtClean="0">
                <a:latin typeface="+mj-lt"/>
              </a:rPr>
            </a:br>
            <a:r>
              <a:rPr lang="en-US" dirty="0" smtClean="0">
                <a:latin typeface="+mj-lt"/>
              </a:rPr>
              <a:t>switch-native</a:t>
            </a:r>
            <a:br>
              <a:rPr lang="en-US" dirty="0" smtClean="0">
                <a:latin typeface="+mj-lt"/>
              </a:rPr>
            </a:br>
            <a:r>
              <a:rPr lang="en-US" dirty="0" smtClean="0">
                <a:latin typeface="+mj-lt"/>
              </a:rPr>
              <a:t>python capability</a:t>
            </a:r>
          </a:p>
          <a:p>
            <a:pPr algn="r"/>
            <a:endParaRPr lang="en-US" dirty="0">
              <a:latin typeface="+mj-lt"/>
            </a:endParaRPr>
          </a:p>
          <a:p>
            <a:pPr algn="r"/>
            <a:r>
              <a:rPr lang="en-US" dirty="0" smtClean="0">
                <a:latin typeface="+mj-lt"/>
              </a:rPr>
              <a:t>Giving in-switch</a:t>
            </a:r>
            <a:r>
              <a:rPr lang="en-US" dirty="0">
                <a:latin typeface="+mj-lt"/>
              </a:rPr>
              <a:t> </a:t>
            </a:r>
            <a:r>
              <a:rPr lang="en-US" dirty="0" smtClean="0">
                <a:latin typeface="+mj-lt"/>
              </a:rPr>
              <a:t>reprogramming</a:t>
            </a:r>
            <a:br>
              <a:rPr lang="en-US" dirty="0" smtClean="0">
                <a:latin typeface="+mj-lt"/>
              </a:rPr>
            </a:br>
            <a:r>
              <a:rPr lang="en-US" dirty="0" smtClean="0">
                <a:latin typeface="+mj-lt"/>
              </a:rPr>
              <a:t>to support LHCOPN/</a:t>
            </a:r>
            <a:r>
              <a:rPr lang="en-US" dirty="0" err="1" smtClean="0">
                <a:latin typeface="+mj-lt"/>
              </a:rPr>
              <a:t>LHCOne</a:t>
            </a:r>
            <a:r>
              <a:rPr lang="en-US" dirty="0" smtClean="0">
                <a:latin typeface="+mj-lt"/>
              </a:rPr>
              <a:t/>
            </a:r>
            <a:br>
              <a:rPr lang="en-US" dirty="0" smtClean="0">
                <a:latin typeface="+mj-lt"/>
              </a:rPr>
            </a:br>
            <a:r>
              <a:rPr lang="en-US" i="1" dirty="0" smtClean="0">
                <a:latin typeface="+mj-lt"/>
              </a:rPr>
              <a:t>policy based routes</a:t>
            </a:r>
            <a:endParaRPr lang="en-US" i="1" dirty="0">
              <a:latin typeface="+mj-lt"/>
            </a:endParaRPr>
          </a:p>
        </p:txBody>
      </p:sp>
    </p:spTree>
    <p:extLst>
      <p:ext uri="{BB962C8B-B14F-4D97-AF65-F5344CB8AC3E}">
        <p14:creationId xmlns:p14="http://schemas.microsoft.com/office/powerpoint/2010/main" val="283420052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Matching systems architecture</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9311" y="1627095"/>
            <a:ext cx="2577185" cy="195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67473" y="4731990"/>
            <a:ext cx="7856446" cy="446276"/>
          </a:xfrm>
          <a:prstGeom prst="rect">
            <a:avLst/>
          </a:prstGeom>
          <a:noFill/>
        </p:spPr>
        <p:txBody>
          <a:bodyPr wrap="none" rtlCol="0">
            <a:spAutoFit/>
          </a:bodyPr>
          <a:lstStyle/>
          <a:p>
            <a:r>
              <a:rPr lang="en-US" sz="1100" dirty="0">
                <a:solidFill>
                  <a:schemeClr val="bg1">
                    <a:lumMod val="85000"/>
                  </a:schemeClr>
                </a:solidFill>
              </a:rPr>
              <a:t>C. </a:t>
            </a:r>
            <a:r>
              <a:rPr lang="en-US" sz="1100" dirty="0" err="1">
                <a:solidFill>
                  <a:schemeClr val="bg1">
                    <a:lumMod val="85000"/>
                  </a:schemeClr>
                </a:solidFill>
              </a:rPr>
              <a:t>Bozzi</a:t>
            </a:r>
            <a:r>
              <a:rPr lang="en-US" sz="1100" dirty="0">
                <a:solidFill>
                  <a:schemeClr val="bg1">
                    <a:lumMod val="85000"/>
                  </a:schemeClr>
                </a:solidFill>
              </a:rPr>
              <a:t>, INFN and </a:t>
            </a:r>
            <a:r>
              <a:rPr lang="en-US" sz="1100" dirty="0" err="1">
                <a:solidFill>
                  <a:schemeClr val="bg1">
                    <a:lumMod val="85000"/>
                  </a:schemeClr>
                </a:solidFill>
              </a:rPr>
              <a:t>LHCb</a:t>
            </a:r>
            <a:endParaRPr lang="en-US" sz="1100" dirty="0">
              <a:solidFill>
                <a:schemeClr val="bg1">
                  <a:lumMod val="85000"/>
                </a:schemeClr>
              </a:solidFill>
            </a:endParaRPr>
          </a:p>
          <a:p>
            <a:r>
              <a:rPr lang="en-US" sz="1200" dirty="0" smtClean="0">
                <a:solidFill>
                  <a:schemeClr val="bg1">
                    <a:lumMod val="85000"/>
                  </a:schemeClr>
                </a:solidFill>
                <a:latin typeface="+mj-lt"/>
              </a:rPr>
              <a:t>Helge </a:t>
            </a:r>
            <a:r>
              <a:rPr lang="en-US" sz="1200" dirty="0" err="1" smtClean="0">
                <a:solidFill>
                  <a:schemeClr val="bg1">
                    <a:lumMod val="85000"/>
                  </a:schemeClr>
                </a:solidFill>
                <a:latin typeface="+mj-lt"/>
              </a:rPr>
              <a:t>Meinhard</a:t>
            </a:r>
            <a:r>
              <a:rPr lang="en-US" sz="1200" dirty="0" smtClean="0">
                <a:solidFill>
                  <a:schemeClr val="bg1">
                    <a:lumMod val="85000"/>
                  </a:schemeClr>
                </a:solidFill>
                <a:latin typeface="+mj-lt"/>
              </a:rPr>
              <a:t>, </a:t>
            </a:r>
            <a:r>
              <a:rPr lang="en-US" sz="1200" dirty="0">
                <a:solidFill>
                  <a:schemeClr val="bg1">
                    <a:lumMod val="85000"/>
                  </a:schemeClr>
                </a:solidFill>
                <a:latin typeface="+mj-lt"/>
              </a:rPr>
              <a:t>Bernd </a:t>
            </a:r>
            <a:r>
              <a:rPr lang="en-US" sz="1200" dirty="0" smtClean="0">
                <a:solidFill>
                  <a:schemeClr val="bg1">
                    <a:lumMod val="85000"/>
                  </a:schemeClr>
                </a:solidFill>
                <a:latin typeface="+mj-lt"/>
              </a:rPr>
              <a:t>Panzer-</a:t>
            </a:r>
            <a:r>
              <a:rPr lang="en-US" sz="1200" dirty="0" err="1" smtClean="0">
                <a:solidFill>
                  <a:schemeClr val="bg1">
                    <a:lumMod val="85000"/>
                  </a:schemeClr>
                </a:solidFill>
                <a:latin typeface="+mj-lt"/>
              </a:rPr>
              <a:t>Steindel</a:t>
            </a:r>
            <a:r>
              <a:rPr lang="en-US" sz="1200" dirty="0" smtClean="0">
                <a:solidFill>
                  <a:schemeClr val="bg1">
                    <a:lumMod val="85000"/>
                  </a:schemeClr>
                </a:solidFill>
                <a:latin typeface="+mj-lt"/>
              </a:rPr>
              <a:t>, Technology Evolution, </a:t>
            </a:r>
            <a:r>
              <a:rPr lang="en-US" sz="1200" dirty="0" smtClean="0">
                <a:solidFill>
                  <a:schemeClr val="bg1">
                    <a:lumMod val="85000"/>
                  </a:schemeClr>
                </a:solidFill>
                <a:latin typeface="+mj-lt"/>
                <a:hlinkClick r:id="rId3"/>
              </a:rPr>
              <a:t>https</a:t>
            </a:r>
            <a:r>
              <a:rPr lang="en-US" sz="1200" dirty="0">
                <a:solidFill>
                  <a:schemeClr val="bg1">
                    <a:lumMod val="85000"/>
                  </a:schemeClr>
                </a:solidFill>
                <a:latin typeface="+mj-lt"/>
                <a:hlinkClick r:id="rId3"/>
              </a:rPr>
              <a:t>://indico.cern.ch/event/555063/contributions/2285842</a:t>
            </a:r>
            <a:r>
              <a:rPr lang="en-US" sz="1200" dirty="0" smtClean="0">
                <a:solidFill>
                  <a:schemeClr val="bg1">
                    <a:lumMod val="85000"/>
                  </a:schemeClr>
                </a:solidFill>
                <a:latin typeface="+mj-lt"/>
                <a:hlinkClick r:id="rId3"/>
              </a:rPr>
              <a:t>/</a:t>
            </a:r>
            <a:endParaRPr lang="en-US" sz="1200" dirty="0" smtClean="0">
              <a:solidFill>
                <a:schemeClr val="bg1">
                  <a:lumMod val="85000"/>
                </a:schemeClr>
              </a:solidFill>
              <a:latin typeface="+mj-lt"/>
            </a:endParaRPr>
          </a:p>
        </p:txBody>
      </p:sp>
      <p:pic>
        <p:nvPicPr>
          <p:cNvPr id="6" name="Picture 5"/>
          <p:cNvPicPr>
            <a:picLocks noChangeAspect="1"/>
          </p:cNvPicPr>
          <p:nvPr/>
        </p:nvPicPr>
        <p:blipFill>
          <a:blip r:embed="rId4"/>
          <a:stretch>
            <a:fillRect/>
          </a:stretch>
        </p:blipFill>
        <p:spPr>
          <a:xfrm>
            <a:off x="251520" y="2427734"/>
            <a:ext cx="3456384" cy="2190666"/>
          </a:xfrm>
          <a:prstGeom prst="rect">
            <a:avLst/>
          </a:prstGeom>
        </p:spPr>
      </p:pic>
      <p:sp>
        <p:nvSpPr>
          <p:cNvPr id="7" name="Content Placeholder 1"/>
          <p:cNvSpPr txBox="1">
            <a:spLocks/>
          </p:cNvSpPr>
          <p:nvPr/>
        </p:nvSpPr>
        <p:spPr bwMode="auto">
          <a:xfrm>
            <a:off x="3995936" y="3507854"/>
            <a:ext cx="4968552" cy="112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Yet change must be: most gain to be had from SIMD vectorization and improved memory access patterns</a:t>
            </a:r>
          </a:p>
        </p:txBody>
      </p:sp>
      <p:sp>
        <p:nvSpPr>
          <p:cNvPr id="5" name="TextBox 4"/>
          <p:cNvSpPr txBox="1"/>
          <p:nvPr/>
        </p:nvSpPr>
        <p:spPr>
          <a:xfrm>
            <a:off x="4716016" y="2696602"/>
            <a:ext cx="1728192" cy="523220"/>
          </a:xfrm>
          <a:prstGeom prst="rect">
            <a:avLst/>
          </a:prstGeom>
          <a:noFill/>
        </p:spPr>
        <p:txBody>
          <a:bodyPr wrap="square" rtlCol="0">
            <a:spAutoFit/>
          </a:bodyPr>
          <a:lstStyle/>
          <a:p>
            <a:pPr algn="r"/>
            <a:r>
              <a:rPr lang="en-US" sz="1400" i="1" dirty="0" smtClean="0">
                <a:latin typeface="+mj-lt"/>
              </a:rPr>
              <a:t>sales volume of different architectures</a:t>
            </a:r>
          </a:p>
        </p:txBody>
      </p:sp>
      <p:sp>
        <p:nvSpPr>
          <p:cNvPr id="2" name="Content Placeholder 1"/>
          <p:cNvSpPr>
            <a:spLocks noGrp="1"/>
          </p:cNvSpPr>
          <p:nvPr>
            <p:ph idx="1"/>
          </p:nvPr>
        </p:nvSpPr>
        <p:spPr>
          <a:xfrm>
            <a:off x="683568" y="1085850"/>
            <a:ext cx="7848872" cy="1125860"/>
          </a:xfrm>
        </p:spPr>
        <p:txBody>
          <a:bodyPr/>
          <a:lstStyle/>
          <a:p>
            <a:r>
              <a:rPr lang="en-US" dirty="0" smtClean="0"/>
              <a:t>Most applications using x86 today, and probably will for a long time</a:t>
            </a:r>
          </a:p>
          <a:p>
            <a:r>
              <a:rPr lang="en-US" dirty="0" smtClean="0"/>
              <a:t>alternatives (GPGPU or Power) not quite viable </a:t>
            </a:r>
            <a:br>
              <a:rPr lang="en-US" dirty="0" smtClean="0"/>
            </a:br>
            <a:r>
              <a:rPr lang="en-US" dirty="0" smtClean="0"/>
              <a:t>… although for ‘dedicated farms’ FPGAs help,</a:t>
            </a:r>
            <a:br>
              <a:rPr lang="en-US" dirty="0" smtClean="0"/>
            </a:br>
            <a:r>
              <a:rPr lang="en-US" dirty="0" smtClean="0"/>
              <a:t>and KNH works better (we need the memory)</a:t>
            </a:r>
          </a:p>
        </p:txBody>
      </p:sp>
    </p:spTree>
    <p:extLst>
      <p:ext uri="{BB962C8B-B14F-4D97-AF65-F5344CB8AC3E}">
        <p14:creationId xmlns:p14="http://schemas.microsoft.com/office/powerpoint/2010/main" val="245365430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Waiting will not help you any more …</a:t>
            </a:r>
            <a:endParaRPr lang="en-US"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131590"/>
            <a:ext cx="6609668"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67473" y="4887039"/>
            <a:ext cx="7724359" cy="276999"/>
          </a:xfrm>
          <a:prstGeom prst="rect">
            <a:avLst/>
          </a:prstGeom>
          <a:noFill/>
        </p:spPr>
        <p:txBody>
          <a:bodyPr wrap="none" rtlCol="0">
            <a:spAutoFit/>
          </a:bodyPr>
          <a:lstStyle/>
          <a:p>
            <a:r>
              <a:rPr lang="en-US" sz="1200" dirty="0" smtClean="0">
                <a:solidFill>
                  <a:schemeClr val="bg1">
                    <a:lumMod val="85000"/>
                  </a:schemeClr>
                </a:solidFill>
                <a:latin typeface="+mj-lt"/>
              </a:rPr>
              <a:t>Helge </a:t>
            </a:r>
            <a:r>
              <a:rPr lang="en-US" sz="1200" dirty="0" err="1" smtClean="0">
                <a:solidFill>
                  <a:schemeClr val="bg1">
                    <a:lumMod val="85000"/>
                  </a:schemeClr>
                </a:solidFill>
                <a:latin typeface="+mj-lt"/>
              </a:rPr>
              <a:t>Meinhard</a:t>
            </a:r>
            <a:r>
              <a:rPr lang="en-US" sz="1200" dirty="0" smtClean="0">
                <a:solidFill>
                  <a:schemeClr val="bg1">
                    <a:lumMod val="85000"/>
                  </a:schemeClr>
                </a:solidFill>
                <a:latin typeface="+mj-lt"/>
              </a:rPr>
              <a:t>, </a:t>
            </a:r>
            <a:r>
              <a:rPr lang="en-US" sz="1200" dirty="0">
                <a:solidFill>
                  <a:schemeClr val="bg1">
                    <a:lumMod val="85000"/>
                  </a:schemeClr>
                </a:solidFill>
                <a:latin typeface="+mj-lt"/>
              </a:rPr>
              <a:t>Bernd </a:t>
            </a:r>
            <a:r>
              <a:rPr lang="en-US" sz="1200" dirty="0" smtClean="0">
                <a:solidFill>
                  <a:schemeClr val="bg1">
                    <a:lumMod val="85000"/>
                  </a:schemeClr>
                </a:solidFill>
                <a:latin typeface="+mj-lt"/>
              </a:rPr>
              <a:t>Panzer-</a:t>
            </a:r>
            <a:r>
              <a:rPr lang="en-US" sz="1200" dirty="0" err="1" smtClean="0">
                <a:solidFill>
                  <a:schemeClr val="bg1">
                    <a:lumMod val="85000"/>
                  </a:schemeClr>
                </a:solidFill>
                <a:latin typeface="+mj-lt"/>
              </a:rPr>
              <a:t>Steindel</a:t>
            </a:r>
            <a:r>
              <a:rPr lang="en-US" sz="1200" dirty="0" smtClean="0">
                <a:solidFill>
                  <a:schemeClr val="bg1">
                    <a:lumMod val="85000"/>
                  </a:schemeClr>
                </a:solidFill>
                <a:latin typeface="+mj-lt"/>
              </a:rPr>
              <a:t>, Technology Evolution, </a:t>
            </a:r>
            <a:r>
              <a:rPr lang="en-US" sz="1200" dirty="0" smtClean="0">
                <a:solidFill>
                  <a:schemeClr val="bg1">
                    <a:lumMod val="85000"/>
                  </a:schemeClr>
                </a:solidFill>
                <a:latin typeface="+mj-lt"/>
                <a:hlinkClick r:id="rId3"/>
              </a:rPr>
              <a:t>https</a:t>
            </a:r>
            <a:r>
              <a:rPr lang="en-US" sz="1200" dirty="0">
                <a:solidFill>
                  <a:schemeClr val="bg1">
                    <a:lumMod val="85000"/>
                  </a:schemeClr>
                </a:solidFill>
                <a:latin typeface="+mj-lt"/>
                <a:hlinkClick r:id="rId3"/>
              </a:rPr>
              <a:t>://indico.cern.ch/event/555063/contributions/2285842</a:t>
            </a:r>
            <a:r>
              <a:rPr lang="en-US" sz="1200" dirty="0" smtClean="0">
                <a:solidFill>
                  <a:schemeClr val="bg1">
                    <a:lumMod val="85000"/>
                  </a:schemeClr>
                </a:solidFill>
                <a:latin typeface="+mj-lt"/>
                <a:hlinkClick r:id="rId3"/>
              </a:rPr>
              <a:t>/</a:t>
            </a:r>
            <a:endParaRPr lang="en-US" sz="1200" dirty="0" smtClean="0">
              <a:solidFill>
                <a:schemeClr val="bg1">
                  <a:lumMod val="85000"/>
                </a:schemeClr>
              </a:solidFill>
              <a:latin typeface="+mj-lt"/>
            </a:endParaRPr>
          </a:p>
        </p:txBody>
      </p:sp>
    </p:spTree>
    <p:extLst>
      <p:ext uri="{BB962C8B-B14F-4D97-AF65-F5344CB8AC3E}">
        <p14:creationId xmlns:p14="http://schemas.microsoft.com/office/powerpoint/2010/main" val="34929383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3795886"/>
            <a:ext cx="7890842" cy="504056"/>
          </a:xfrm>
        </p:spPr>
        <p:txBody>
          <a:bodyPr/>
          <a:lstStyle/>
          <a:p>
            <a:pPr marL="82550" indent="0" algn="r">
              <a:buNone/>
            </a:pPr>
            <a:r>
              <a:rPr lang="en-US" sz="1800" i="1" dirty="0" smtClean="0"/>
              <a:t>review of algorithms gave overall +34% in </a:t>
            </a:r>
            <a:r>
              <a:rPr lang="en-US" sz="1800" i="1" dirty="0" err="1" smtClean="0"/>
              <a:t>LHCb</a:t>
            </a:r>
            <a:r>
              <a:rPr lang="en-US" sz="1800" i="1" dirty="0" smtClean="0"/>
              <a:t> – memory layout still to be done …</a:t>
            </a:r>
          </a:p>
        </p:txBody>
      </p:sp>
      <p:sp>
        <p:nvSpPr>
          <p:cNvPr id="3" name="Title 2"/>
          <p:cNvSpPr>
            <a:spLocks noGrp="1"/>
          </p:cNvSpPr>
          <p:nvPr>
            <p:ph type="title"/>
          </p:nvPr>
        </p:nvSpPr>
        <p:spPr/>
        <p:txBody>
          <a:bodyPr/>
          <a:lstStyle/>
          <a:p>
            <a:r>
              <a:rPr lang="en-US" dirty="0" smtClean="0"/>
              <a:t>Improvements at the application layer</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283718"/>
            <a:ext cx="7477746" cy="160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99592" y="4785330"/>
            <a:ext cx="7797327" cy="430887"/>
          </a:xfrm>
          <a:prstGeom prst="rect">
            <a:avLst/>
          </a:prstGeom>
          <a:noFill/>
        </p:spPr>
        <p:txBody>
          <a:bodyPr wrap="none" rtlCol="0">
            <a:spAutoFit/>
          </a:bodyPr>
          <a:lstStyle/>
          <a:p>
            <a:r>
              <a:rPr lang="en-US" sz="1100" dirty="0" smtClean="0">
                <a:solidFill>
                  <a:schemeClr val="bg1">
                    <a:lumMod val="85000"/>
                  </a:schemeClr>
                </a:solidFill>
              </a:rPr>
              <a:t>2007 Core 2 </a:t>
            </a:r>
            <a:r>
              <a:rPr lang="en-US" sz="1100" dirty="0" err="1" smtClean="0">
                <a:solidFill>
                  <a:schemeClr val="bg1">
                    <a:lumMod val="85000"/>
                  </a:schemeClr>
                </a:solidFill>
              </a:rPr>
              <a:t>efficientcy</a:t>
            </a:r>
            <a:r>
              <a:rPr lang="en-US" sz="1100" dirty="0" smtClean="0">
                <a:solidFill>
                  <a:schemeClr val="bg1">
                    <a:lumMod val="85000"/>
                  </a:schemeClr>
                </a:solidFill>
              </a:rPr>
              <a:t>: </a:t>
            </a:r>
            <a:r>
              <a:rPr lang="en-US" sz="1100" dirty="0" err="1" smtClean="0">
                <a:solidFill>
                  <a:schemeClr val="bg1">
                    <a:lumMod val="85000"/>
                  </a:schemeClr>
                </a:solidFill>
              </a:rPr>
              <a:t>Sverre</a:t>
            </a:r>
            <a:r>
              <a:rPr lang="en-US" sz="1100" dirty="0" smtClean="0">
                <a:solidFill>
                  <a:schemeClr val="bg1">
                    <a:lumMod val="85000"/>
                  </a:schemeClr>
                </a:solidFill>
              </a:rPr>
              <a:t> </a:t>
            </a:r>
            <a:r>
              <a:rPr lang="en-US" sz="1100" dirty="0" err="1" smtClean="0">
                <a:solidFill>
                  <a:schemeClr val="bg1">
                    <a:lumMod val="85000"/>
                  </a:schemeClr>
                </a:solidFill>
              </a:rPr>
              <a:t>Jarp</a:t>
            </a:r>
            <a:r>
              <a:rPr lang="en-US" sz="1100" dirty="0" smtClean="0">
                <a:solidFill>
                  <a:schemeClr val="bg1">
                    <a:lumMod val="85000"/>
                  </a:schemeClr>
                </a:solidFill>
              </a:rPr>
              <a:t>, CHEP2007</a:t>
            </a:r>
          </a:p>
          <a:p>
            <a:r>
              <a:rPr lang="en-US" sz="1100" dirty="0" smtClean="0">
                <a:solidFill>
                  <a:schemeClr val="bg1">
                    <a:lumMod val="85000"/>
                  </a:schemeClr>
                </a:solidFill>
              </a:rPr>
              <a:t>Performance data: M Schiller (CERN) et al. for </a:t>
            </a:r>
            <a:r>
              <a:rPr lang="en-US" sz="1100" dirty="0" err="1" smtClean="0">
                <a:solidFill>
                  <a:schemeClr val="bg1">
                    <a:lumMod val="85000"/>
                  </a:schemeClr>
                </a:solidFill>
              </a:rPr>
              <a:t>LHCb</a:t>
            </a:r>
            <a:r>
              <a:rPr lang="en-US" sz="1100" dirty="0" smtClean="0">
                <a:solidFill>
                  <a:schemeClr val="bg1">
                    <a:lumMod val="85000"/>
                  </a:schemeClr>
                </a:solidFill>
              </a:rPr>
              <a:t>,  - profiling progress (update) 2015;; work by: Gerhard Raven, Nikhef</a:t>
            </a:r>
            <a:endParaRPr lang="en-US" sz="1200" dirty="0" smtClean="0">
              <a:solidFill>
                <a:schemeClr val="bg1">
                  <a:lumMod val="85000"/>
                </a:schemeClr>
              </a:solidFill>
              <a:latin typeface="+mj-lt"/>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059582"/>
            <a:ext cx="2411302" cy="1552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p:cNvSpPr txBox="1">
            <a:spLocks/>
          </p:cNvSpPr>
          <p:nvPr/>
        </p:nvSpPr>
        <p:spPr bwMode="auto">
          <a:xfrm>
            <a:off x="1061723" y="1131590"/>
            <a:ext cx="5238469"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‘traditional’ (1990’s) style HEP applications were ‘lean’, and fail to scale even in pipelining</a:t>
            </a:r>
          </a:p>
          <a:p>
            <a:r>
              <a:rPr lang="en-US" dirty="0" smtClean="0"/>
              <a:t>let alone vector instructions or multicore</a:t>
            </a:r>
          </a:p>
        </p:txBody>
      </p:sp>
      <p:sp>
        <p:nvSpPr>
          <p:cNvPr id="5" name="TextBox 4"/>
          <p:cNvSpPr txBox="1"/>
          <p:nvPr/>
        </p:nvSpPr>
        <p:spPr>
          <a:xfrm>
            <a:off x="971600" y="3632125"/>
            <a:ext cx="543739" cy="307777"/>
          </a:xfrm>
          <a:prstGeom prst="rect">
            <a:avLst/>
          </a:prstGeom>
          <a:noFill/>
        </p:spPr>
        <p:txBody>
          <a:bodyPr wrap="none" rtlCol="0">
            <a:spAutoFit/>
          </a:bodyPr>
          <a:lstStyle/>
          <a:p>
            <a:r>
              <a:rPr lang="en-US" sz="1400" dirty="0" smtClean="0">
                <a:solidFill>
                  <a:srgbClr val="C00000"/>
                </a:solidFill>
                <a:latin typeface="+mj-lt"/>
              </a:rPr>
              <a:t>2012</a:t>
            </a:r>
          </a:p>
        </p:txBody>
      </p:sp>
      <p:sp>
        <p:nvSpPr>
          <p:cNvPr id="4" name="TextBox 3"/>
          <p:cNvSpPr txBox="1"/>
          <p:nvPr/>
        </p:nvSpPr>
        <p:spPr>
          <a:xfrm>
            <a:off x="323528" y="4218642"/>
            <a:ext cx="8950271" cy="369332"/>
          </a:xfrm>
          <a:prstGeom prst="rect">
            <a:avLst/>
          </a:prstGeom>
          <a:noFill/>
        </p:spPr>
        <p:txBody>
          <a:bodyPr wrap="none" rtlCol="0">
            <a:spAutoFit/>
          </a:bodyPr>
          <a:lstStyle/>
          <a:p>
            <a:r>
              <a:rPr lang="en-US" b="1" dirty="0" smtClean="0">
                <a:solidFill>
                  <a:srgbClr val="C00000"/>
                </a:solidFill>
                <a:latin typeface="+mj-lt"/>
              </a:rPr>
              <a:t>To use current processor generations, you need better – machine-aware! – code</a:t>
            </a:r>
          </a:p>
        </p:txBody>
      </p:sp>
    </p:spTree>
    <p:extLst>
      <p:ext uri="{BB962C8B-B14F-4D97-AF65-F5344CB8AC3E}">
        <p14:creationId xmlns:p14="http://schemas.microsoft.com/office/powerpoint/2010/main" val="306573316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987574"/>
            <a:ext cx="8100392" cy="3600450"/>
          </a:xfrm>
        </p:spPr>
        <p:txBody>
          <a:bodyPr/>
          <a:lstStyle/>
          <a:p>
            <a:pPr marL="82550" indent="0">
              <a:buNone/>
            </a:pPr>
            <a:r>
              <a:rPr lang="en-US" dirty="0" smtClean="0"/>
              <a:t>Many things you only find in production …</a:t>
            </a:r>
          </a:p>
          <a:p>
            <a:r>
              <a:rPr lang="en-US" dirty="0"/>
              <a:t>If you’re an ‘embarrassingly parallel’ application with a memory challenge</a:t>
            </a:r>
            <a:br>
              <a:rPr lang="en-US" dirty="0"/>
            </a:br>
            <a:r>
              <a:rPr lang="en-US" i="1" dirty="0"/>
              <a:t>why not try ‘priming’ of memory for the first few events and then fork?</a:t>
            </a:r>
            <a:endParaRPr lang="en-US" dirty="0"/>
          </a:p>
          <a:p>
            <a:endParaRPr lang="en-US" dirty="0" smtClean="0"/>
          </a:p>
          <a:p>
            <a:endParaRPr lang="en-US" dirty="0"/>
          </a:p>
          <a:p>
            <a:endParaRPr lang="en-US" dirty="0" smtClean="0"/>
          </a:p>
          <a:p>
            <a:endParaRPr lang="en-US" dirty="0"/>
          </a:p>
          <a:p>
            <a:endParaRPr lang="en-US" dirty="0" smtClean="0"/>
          </a:p>
          <a:p>
            <a:r>
              <a:rPr lang="en-US" dirty="0" smtClean="0"/>
              <a:t>Towards single-socket systems: </a:t>
            </a:r>
            <a:r>
              <a:rPr lang="en-US" dirty="0"/>
              <a:t>cache coherence </a:t>
            </a:r>
            <a:r>
              <a:rPr lang="en-US" dirty="0" smtClean="0"/>
              <a:t>hampering performance</a:t>
            </a:r>
            <a:br>
              <a:rPr lang="en-US" dirty="0" smtClean="0"/>
            </a:br>
            <a:r>
              <a:rPr lang="en-US" dirty="0" smtClean="0"/>
              <a:t>– there’s a penalty to pay </a:t>
            </a:r>
            <a:r>
              <a:rPr lang="en-US" dirty="0"/>
              <a:t>for massive </a:t>
            </a:r>
            <a:r>
              <a:rPr lang="en-US" dirty="0" smtClean="0"/>
              <a:t>multi-socket-big-memory hosts!</a:t>
            </a:r>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 name="Title 2"/>
          <p:cNvSpPr>
            <a:spLocks noGrp="1"/>
          </p:cNvSpPr>
          <p:nvPr>
            <p:ph type="title"/>
          </p:nvPr>
        </p:nvSpPr>
        <p:spPr/>
        <p:txBody>
          <a:bodyPr/>
          <a:lstStyle/>
          <a:p>
            <a:r>
              <a:rPr lang="en-US" dirty="0" smtClean="0"/>
              <a:t>Systems architecture and your application</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067694"/>
            <a:ext cx="4680520" cy="19165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827584" y="4948014"/>
            <a:ext cx="5386411" cy="261610"/>
          </a:xfrm>
          <a:prstGeom prst="rect">
            <a:avLst/>
          </a:prstGeom>
          <a:noFill/>
        </p:spPr>
        <p:txBody>
          <a:bodyPr wrap="none" rtlCol="0">
            <a:spAutoFit/>
          </a:bodyPr>
          <a:lstStyle/>
          <a:p>
            <a:r>
              <a:rPr lang="en-US" sz="1100" dirty="0" smtClean="0">
                <a:solidFill>
                  <a:schemeClr val="bg1">
                    <a:lumMod val="95000"/>
                  </a:schemeClr>
                </a:solidFill>
              </a:rPr>
              <a:t>Graphic: P van </a:t>
            </a:r>
            <a:r>
              <a:rPr lang="en-US" sz="1100" dirty="0" err="1" smtClean="0">
                <a:solidFill>
                  <a:schemeClr val="bg1">
                    <a:lumMod val="95000"/>
                  </a:schemeClr>
                </a:solidFill>
              </a:rPr>
              <a:t>Gemmeren</a:t>
            </a:r>
            <a:r>
              <a:rPr lang="en-US" sz="1100" dirty="0" smtClean="0">
                <a:solidFill>
                  <a:schemeClr val="bg1">
                    <a:lumMod val="95000"/>
                  </a:schemeClr>
                </a:solidFill>
              </a:rPr>
              <a:t> et al. </a:t>
            </a:r>
            <a:r>
              <a:rPr lang="en-US" sz="1100" dirty="0">
                <a:solidFill>
                  <a:schemeClr val="bg1">
                    <a:lumMod val="95000"/>
                  </a:schemeClr>
                </a:solidFill>
              </a:rPr>
              <a:t>ATLAS collaboration, </a:t>
            </a:r>
            <a:r>
              <a:rPr lang="en-US" sz="1100" dirty="0" smtClean="0">
                <a:solidFill>
                  <a:schemeClr val="bg1">
                    <a:lumMod val="95000"/>
                  </a:schemeClr>
                </a:solidFill>
              </a:rPr>
              <a:t>ATL-SOFT-PROC-2015-020</a:t>
            </a:r>
            <a:endParaRPr lang="en-US" sz="1100" dirty="0">
              <a:solidFill>
                <a:schemeClr val="bg1">
                  <a:lumMod val="95000"/>
                </a:schemeClr>
              </a:solidFill>
            </a:endParaRPr>
          </a:p>
        </p:txBody>
      </p:sp>
    </p:spTree>
    <p:extLst>
      <p:ext uri="{BB962C8B-B14F-4D97-AF65-F5344CB8AC3E}">
        <p14:creationId xmlns:p14="http://schemas.microsoft.com/office/powerpoint/2010/main" val="338254002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616" y="987574"/>
            <a:ext cx="3717528" cy="277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55576" y="1085850"/>
            <a:ext cx="7890842" cy="3600450"/>
          </a:xfrm>
        </p:spPr>
        <p:txBody>
          <a:bodyPr/>
          <a:lstStyle/>
          <a:p>
            <a:pPr marL="82550" indent="0">
              <a:buNone/>
            </a:pPr>
            <a:r>
              <a:rPr lang="en-US" dirty="0" smtClean="0"/>
              <a:t>IO characteristics at 20-30TByte HDD </a:t>
            </a:r>
            <a:br>
              <a:rPr lang="en-US" dirty="0" smtClean="0"/>
            </a:br>
            <a:r>
              <a:rPr lang="en-US" dirty="0" smtClean="0"/>
              <a:t>bring unpredictable latencies</a:t>
            </a:r>
          </a:p>
          <a:p>
            <a:r>
              <a:rPr lang="en-US" dirty="0" smtClean="0"/>
              <a:t>for new disk: IOPS/platter ~ constant</a:t>
            </a:r>
          </a:p>
          <a:p>
            <a:r>
              <a:rPr lang="en-US" dirty="0" smtClean="0"/>
              <a:t>any re-writing uses on-disk caches, </a:t>
            </a:r>
            <a:br>
              <a:rPr lang="en-US" dirty="0" smtClean="0"/>
            </a:br>
            <a:r>
              <a:rPr lang="en-US" dirty="0" smtClean="0"/>
              <a:t>those must not be trashed lightly …</a:t>
            </a:r>
          </a:p>
          <a:p>
            <a:r>
              <a:rPr lang="en-US" dirty="0" smtClean="0"/>
              <a:t>with disk vendors, exploring massive</a:t>
            </a:r>
            <a:br>
              <a:rPr lang="en-US" dirty="0" smtClean="0"/>
            </a:br>
            <a:r>
              <a:rPr lang="en-US" dirty="0" smtClean="0"/>
              <a:t>JBOD disk arrays, keeping ~12 </a:t>
            </a:r>
            <a:r>
              <a:rPr lang="en-US" dirty="0" err="1" smtClean="0"/>
              <a:t>MiB</a:t>
            </a:r>
            <a:r>
              <a:rPr lang="en-US" dirty="0" smtClean="0"/>
              <a:t>/s/</a:t>
            </a:r>
            <a:r>
              <a:rPr lang="en-US" dirty="0" err="1" smtClean="0"/>
              <a:t>TiB</a:t>
            </a:r>
            <a:endParaRPr lang="en-US" dirty="0" smtClean="0"/>
          </a:p>
          <a:p>
            <a:pPr marL="82550" indent="0">
              <a:buNone/>
            </a:pPr>
            <a:r>
              <a:rPr lang="en-US" b="1" dirty="0"/>
              <a:t>Don’t leave the </a:t>
            </a:r>
            <a:r>
              <a:rPr lang="en-US" b="1" dirty="0" smtClean="0"/>
              <a:t>CPU idle: write ordered data</a:t>
            </a:r>
          </a:p>
          <a:p>
            <a:r>
              <a:rPr lang="en-US" dirty="0" smtClean="0"/>
              <a:t>SSDs will not help us … we would outstrip supply </a:t>
            </a:r>
            <a:br>
              <a:rPr lang="en-US" dirty="0" smtClean="0"/>
            </a:br>
            <a:r>
              <a:rPr lang="en-US" dirty="0" smtClean="0"/>
              <a:t>and it’s hard to get more: initial Fab investments start at $100-200 B</a:t>
            </a:r>
          </a:p>
        </p:txBody>
      </p:sp>
      <p:sp>
        <p:nvSpPr>
          <p:cNvPr id="3" name="Title 2"/>
          <p:cNvSpPr>
            <a:spLocks noGrp="1"/>
          </p:cNvSpPr>
          <p:nvPr>
            <p:ph type="title"/>
          </p:nvPr>
        </p:nvSpPr>
        <p:spPr/>
        <p:txBody>
          <a:bodyPr/>
          <a:lstStyle/>
          <a:p>
            <a:r>
              <a:rPr lang="en-US" dirty="0" smtClean="0"/>
              <a:t>Surviving in the multi-petabyte world</a:t>
            </a:r>
            <a:endParaRPr lang="en-US" dirty="0"/>
          </a:p>
        </p:txBody>
      </p:sp>
      <p:sp>
        <p:nvSpPr>
          <p:cNvPr id="5" name="TextBox 4"/>
          <p:cNvSpPr txBox="1"/>
          <p:nvPr/>
        </p:nvSpPr>
        <p:spPr>
          <a:xfrm>
            <a:off x="967473" y="4731990"/>
            <a:ext cx="8279767" cy="461665"/>
          </a:xfrm>
          <a:prstGeom prst="rect">
            <a:avLst/>
          </a:prstGeom>
          <a:noFill/>
        </p:spPr>
        <p:txBody>
          <a:bodyPr wrap="none" rtlCol="0">
            <a:spAutoFit/>
          </a:bodyPr>
          <a:lstStyle/>
          <a:p>
            <a:r>
              <a:rPr lang="en-US" sz="1100" i="1" dirty="0" smtClean="0">
                <a:solidFill>
                  <a:schemeClr val="bg1">
                    <a:lumMod val="85000"/>
                  </a:schemeClr>
                </a:solidFill>
                <a:latin typeface="+mj-lt"/>
              </a:rPr>
              <a:t>total (all techs) 2016: ~ 600 EB shipped</a:t>
            </a:r>
          </a:p>
          <a:p>
            <a:r>
              <a:rPr lang="en-US" sz="1200" dirty="0" smtClean="0">
                <a:solidFill>
                  <a:schemeClr val="bg1">
                    <a:lumMod val="85000"/>
                  </a:schemeClr>
                </a:solidFill>
                <a:latin typeface="+mj-lt"/>
              </a:rPr>
              <a:t>Graphic: Helge </a:t>
            </a:r>
            <a:r>
              <a:rPr lang="en-US" sz="1200" dirty="0" err="1" smtClean="0">
                <a:solidFill>
                  <a:schemeClr val="bg1">
                    <a:lumMod val="85000"/>
                  </a:schemeClr>
                </a:solidFill>
                <a:latin typeface="+mj-lt"/>
              </a:rPr>
              <a:t>Meinhard</a:t>
            </a:r>
            <a:r>
              <a:rPr lang="en-US" sz="1200" dirty="0" smtClean="0">
                <a:solidFill>
                  <a:schemeClr val="bg1">
                    <a:lumMod val="85000"/>
                  </a:schemeClr>
                </a:solidFill>
                <a:latin typeface="+mj-lt"/>
              </a:rPr>
              <a:t>, </a:t>
            </a:r>
            <a:r>
              <a:rPr lang="en-US" sz="1200" dirty="0">
                <a:solidFill>
                  <a:schemeClr val="bg1">
                    <a:lumMod val="85000"/>
                  </a:schemeClr>
                </a:solidFill>
                <a:latin typeface="+mj-lt"/>
              </a:rPr>
              <a:t>Bernd </a:t>
            </a:r>
            <a:r>
              <a:rPr lang="en-US" sz="1200" dirty="0" smtClean="0">
                <a:solidFill>
                  <a:schemeClr val="bg1">
                    <a:lumMod val="85000"/>
                  </a:schemeClr>
                </a:solidFill>
                <a:latin typeface="+mj-lt"/>
              </a:rPr>
              <a:t>Panzer-</a:t>
            </a:r>
            <a:r>
              <a:rPr lang="en-US" sz="1200" dirty="0" err="1" smtClean="0">
                <a:solidFill>
                  <a:schemeClr val="bg1">
                    <a:lumMod val="85000"/>
                  </a:schemeClr>
                </a:solidFill>
                <a:latin typeface="+mj-lt"/>
              </a:rPr>
              <a:t>Steindel</a:t>
            </a:r>
            <a:r>
              <a:rPr lang="en-US" sz="1200" dirty="0" smtClean="0">
                <a:solidFill>
                  <a:schemeClr val="bg1">
                    <a:lumMod val="85000"/>
                  </a:schemeClr>
                </a:solidFill>
                <a:latin typeface="+mj-lt"/>
              </a:rPr>
              <a:t>, Technology Evolution, </a:t>
            </a:r>
            <a:r>
              <a:rPr lang="en-US" sz="1200" dirty="0" smtClean="0">
                <a:solidFill>
                  <a:schemeClr val="bg1">
                    <a:lumMod val="85000"/>
                  </a:schemeClr>
                </a:solidFill>
                <a:latin typeface="+mj-lt"/>
                <a:hlinkClick r:id="rId3"/>
              </a:rPr>
              <a:t>https</a:t>
            </a:r>
            <a:r>
              <a:rPr lang="en-US" sz="1200" dirty="0">
                <a:solidFill>
                  <a:schemeClr val="bg1">
                    <a:lumMod val="85000"/>
                  </a:schemeClr>
                </a:solidFill>
                <a:latin typeface="+mj-lt"/>
                <a:hlinkClick r:id="rId3"/>
              </a:rPr>
              <a:t>://indico.cern.ch/event/555063/contributions/2285842</a:t>
            </a:r>
            <a:r>
              <a:rPr lang="en-US" sz="1200" dirty="0" smtClean="0">
                <a:solidFill>
                  <a:schemeClr val="bg1">
                    <a:lumMod val="85000"/>
                  </a:schemeClr>
                </a:solidFill>
                <a:latin typeface="+mj-lt"/>
                <a:hlinkClick r:id="rId3"/>
              </a:rPr>
              <a:t>/</a:t>
            </a:r>
            <a:endParaRPr lang="en-US" sz="1200" dirty="0" smtClean="0">
              <a:solidFill>
                <a:schemeClr val="bg1">
                  <a:lumMod val="85000"/>
                </a:schemeClr>
              </a:solidFill>
              <a:latin typeface="+mj-lt"/>
            </a:endParaRPr>
          </a:p>
        </p:txBody>
      </p:sp>
    </p:spTree>
    <p:extLst>
      <p:ext uri="{BB962C8B-B14F-4D97-AF65-F5344CB8AC3E}">
        <p14:creationId xmlns:p14="http://schemas.microsoft.com/office/powerpoint/2010/main" val="143282545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83768" y="4628624"/>
            <a:ext cx="5023426" cy="369332"/>
          </a:xfrm>
          <a:prstGeom prst="rect">
            <a:avLst/>
          </a:prstGeom>
          <a:noFill/>
        </p:spPr>
        <p:txBody>
          <a:bodyPr wrap="none" rtlCol="0">
            <a:spAutoFit/>
          </a:bodyPr>
          <a:lstStyle/>
          <a:p>
            <a:r>
              <a:rPr lang="en-US" dirty="0" smtClean="0">
                <a:solidFill>
                  <a:schemeClr val="bg1"/>
                </a:solidFill>
                <a:latin typeface="+mj-lt"/>
              </a:rPr>
              <a:t>12.5 </a:t>
            </a:r>
            <a:r>
              <a:rPr lang="en-US" dirty="0" err="1" smtClean="0">
                <a:solidFill>
                  <a:schemeClr val="bg1"/>
                </a:solidFill>
                <a:latin typeface="+mj-lt"/>
              </a:rPr>
              <a:t>MByte</a:t>
            </a:r>
            <a:r>
              <a:rPr lang="en-US" dirty="0" smtClean="0">
                <a:solidFill>
                  <a:schemeClr val="bg1"/>
                </a:solidFill>
                <a:latin typeface="+mj-lt"/>
              </a:rPr>
              <a:t>/event … 120 </a:t>
            </a:r>
            <a:r>
              <a:rPr lang="en-US" dirty="0" err="1" smtClean="0">
                <a:solidFill>
                  <a:schemeClr val="bg1"/>
                </a:solidFill>
                <a:latin typeface="+mj-lt"/>
              </a:rPr>
              <a:t>TByte</a:t>
            </a:r>
            <a:r>
              <a:rPr lang="en-US" dirty="0" smtClean="0">
                <a:solidFill>
                  <a:schemeClr val="bg1"/>
                </a:solidFill>
                <a:latin typeface="+mj-lt"/>
              </a:rPr>
              <a:t>/s … </a:t>
            </a:r>
            <a:r>
              <a:rPr lang="en-US" i="1" dirty="0" smtClean="0">
                <a:solidFill>
                  <a:schemeClr val="bg1"/>
                </a:solidFill>
                <a:latin typeface="+mj-lt"/>
              </a:rPr>
              <a:t>and now what?</a:t>
            </a:r>
          </a:p>
        </p:txBody>
      </p:sp>
    </p:spTree>
    <p:extLst>
      <p:ext uri="{BB962C8B-B14F-4D97-AF65-F5344CB8AC3E}">
        <p14:creationId xmlns:p14="http://schemas.microsoft.com/office/powerpoint/2010/main" val="47910510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Application awareness in IO patterns</a:t>
            </a:r>
            <a:endParaRPr lang="en-US"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51119" y="1131590"/>
            <a:ext cx="4669353"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22618" y="4854659"/>
            <a:ext cx="6357894" cy="276999"/>
          </a:xfrm>
          <a:prstGeom prst="rect">
            <a:avLst/>
          </a:prstGeom>
          <a:noFill/>
        </p:spPr>
        <p:txBody>
          <a:bodyPr wrap="none" rtlCol="0">
            <a:spAutoFit/>
          </a:bodyPr>
          <a:lstStyle/>
          <a:p>
            <a:r>
              <a:rPr lang="en-US" sz="1200" dirty="0" smtClean="0">
                <a:solidFill>
                  <a:schemeClr val="bg1">
                    <a:lumMod val="95000"/>
                  </a:schemeClr>
                </a:solidFill>
                <a:latin typeface="+mj-lt"/>
              </a:rPr>
              <a:t>Data on Atlas </a:t>
            </a:r>
            <a:r>
              <a:rPr lang="en-US" sz="1200" dirty="0">
                <a:solidFill>
                  <a:schemeClr val="bg1">
                    <a:lumMod val="95000"/>
                  </a:schemeClr>
                </a:solidFill>
                <a:latin typeface="+mj-lt"/>
              </a:rPr>
              <a:t>file access </a:t>
            </a:r>
            <a:r>
              <a:rPr lang="en-US" sz="1200" dirty="0" smtClean="0">
                <a:solidFill>
                  <a:schemeClr val="bg1">
                    <a:lumMod val="95000"/>
                  </a:schemeClr>
                </a:solidFill>
                <a:latin typeface="+mj-lt"/>
              </a:rPr>
              <a:t>pattern: Wahid </a:t>
            </a:r>
            <a:r>
              <a:rPr lang="en-US" sz="1200" dirty="0" err="1">
                <a:solidFill>
                  <a:schemeClr val="bg1">
                    <a:lumMod val="95000"/>
                  </a:schemeClr>
                </a:solidFill>
                <a:latin typeface="+mj-lt"/>
              </a:rPr>
              <a:t>Bhimji</a:t>
            </a:r>
            <a:r>
              <a:rPr lang="en-US" sz="1200" dirty="0">
                <a:solidFill>
                  <a:schemeClr val="bg1">
                    <a:lumMod val="95000"/>
                  </a:schemeClr>
                </a:solidFill>
                <a:latin typeface="+mj-lt"/>
              </a:rPr>
              <a:t> </a:t>
            </a:r>
            <a:r>
              <a:rPr lang="en-US" sz="1200" dirty="0" smtClean="0">
                <a:solidFill>
                  <a:schemeClr val="bg1">
                    <a:lumMod val="95000"/>
                  </a:schemeClr>
                </a:solidFill>
                <a:latin typeface="+mj-lt"/>
              </a:rPr>
              <a:t>(</a:t>
            </a:r>
            <a:r>
              <a:rPr lang="en-US" sz="1200" dirty="0" err="1" smtClean="0">
                <a:solidFill>
                  <a:schemeClr val="bg1">
                    <a:lumMod val="95000"/>
                  </a:schemeClr>
                </a:solidFill>
                <a:latin typeface="+mj-lt"/>
              </a:rPr>
              <a:t>UEdinburgh</a:t>
            </a:r>
            <a:r>
              <a:rPr lang="en-US" sz="1200" dirty="0" smtClean="0">
                <a:solidFill>
                  <a:schemeClr val="bg1">
                    <a:lumMod val="95000"/>
                  </a:schemeClr>
                </a:solidFill>
                <a:latin typeface="+mj-lt"/>
              </a:rPr>
              <a:t>) "</a:t>
            </a:r>
            <a:r>
              <a:rPr lang="en-US" sz="1200" dirty="0">
                <a:solidFill>
                  <a:schemeClr val="bg1">
                    <a:lumMod val="95000"/>
                  </a:schemeClr>
                </a:solidFill>
                <a:latin typeface="+mj-lt"/>
              </a:rPr>
              <a:t>Filesystems and file </a:t>
            </a:r>
            <a:r>
              <a:rPr lang="en-US" sz="1200" dirty="0" smtClean="0">
                <a:solidFill>
                  <a:schemeClr val="bg1">
                    <a:lumMod val="95000"/>
                  </a:schemeClr>
                </a:solidFill>
                <a:latin typeface="+mj-lt"/>
              </a:rPr>
              <a:t>access“, GridPP24</a:t>
            </a:r>
          </a:p>
        </p:txBody>
      </p:sp>
      <p:sp>
        <p:nvSpPr>
          <p:cNvPr id="6" name="Content Placeholder 1"/>
          <p:cNvSpPr txBox="1">
            <a:spLocks/>
          </p:cNvSpPr>
          <p:nvPr/>
        </p:nvSpPr>
        <p:spPr bwMode="auto">
          <a:xfrm>
            <a:off x="1043608" y="1085850"/>
            <a:ext cx="3096344"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Jumping back 100 </a:t>
            </a:r>
            <a:r>
              <a:rPr lang="en-US" dirty="0" err="1" smtClean="0"/>
              <a:t>MByte</a:t>
            </a:r>
            <a:r>
              <a:rPr lang="en-US" dirty="0" smtClean="0"/>
              <a:t> leads to cache trashing</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139702"/>
            <a:ext cx="2880320" cy="239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776235"/>
            <a:ext cx="1847267" cy="201622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0904" y="483519"/>
            <a:ext cx="1637844" cy="15121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97460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987574"/>
            <a:ext cx="7890842" cy="3600450"/>
          </a:xfrm>
        </p:spPr>
        <p:txBody>
          <a:bodyPr/>
          <a:lstStyle/>
          <a:p>
            <a:r>
              <a:rPr lang="en-US" sz="1800" dirty="0" smtClean="0"/>
              <a:t>Power 8: more PCI lanes &amp; higher clock should </a:t>
            </a:r>
            <a:br>
              <a:rPr lang="en-US" sz="1800" dirty="0" smtClean="0"/>
            </a:br>
            <a:r>
              <a:rPr lang="en-US" sz="1800" dirty="0" smtClean="0"/>
              <a:t>give</a:t>
            </a:r>
            <a:r>
              <a:rPr lang="en-US" sz="1800" dirty="0"/>
              <a:t> </a:t>
            </a:r>
            <a:r>
              <a:rPr lang="en-US" sz="1800" dirty="0" smtClean="0"/>
              <a:t>more throughput – </a:t>
            </a:r>
            <a:r>
              <a:rPr lang="en-US" sz="1800" i="1" dirty="0" smtClean="0"/>
              <a:t>if all the bits fit together</a:t>
            </a:r>
          </a:p>
          <a:p>
            <a:r>
              <a:rPr lang="en-US" sz="1800" dirty="0" smtClean="0"/>
              <a:t>Only way to find out is … by trying it!</a:t>
            </a:r>
            <a:br>
              <a:rPr lang="en-US" sz="1800" dirty="0" smtClean="0"/>
            </a:br>
            <a:r>
              <a:rPr lang="en-US" sz="1800" i="1" dirty="0" smtClean="0"/>
              <a:t>joint experiment with Nikhef and SURFsara</a:t>
            </a:r>
            <a:br>
              <a:rPr lang="en-US" sz="1800" i="1" dirty="0" smtClean="0"/>
            </a:br>
            <a:r>
              <a:rPr lang="en-US" sz="1800" i="1" dirty="0" smtClean="0"/>
              <a:t>on comparing IO throughput between x86 &amp; P8</a:t>
            </a:r>
            <a:br>
              <a:rPr lang="en-US" sz="1800" i="1" dirty="0" smtClean="0"/>
            </a:br>
            <a:endParaRPr lang="en-US" sz="1800" dirty="0" smtClean="0"/>
          </a:p>
          <a:p>
            <a:pPr marL="82550" indent="0">
              <a:buNone/>
            </a:pPr>
            <a:r>
              <a:rPr lang="en-US" dirty="0" smtClean="0"/>
              <a:t>			  </a:t>
            </a:r>
            <a:r>
              <a:rPr lang="en-US" b="1" dirty="0" smtClean="0">
                <a:solidFill>
                  <a:srgbClr val="800000"/>
                </a:solidFill>
              </a:rPr>
              <a:t>yet more is needed</a:t>
            </a:r>
          </a:p>
        </p:txBody>
      </p:sp>
      <p:sp>
        <p:nvSpPr>
          <p:cNvPr id="3" name="Title 2"/>
          <p:cNvSpPr>
            <a:spLocks noGrp="1"/>
          </p:cNvSpPr>
          <p:nvPr>
            <p:ph type="title"/>
          </p:nvPr>
        </p:nvSpPr>
        <p:spPr/>
        <p:txBody>
          <a:bodyPr/>
          <a:lstStyle/>
          <a:p>
            <a:r>
              <a:rPr lang="en-US" dirty="0" smtClean="0"/>
              <a:t>Getting more bytes through?</a:t>
            </a:r>
            <a:endParaRPr lang="en-US" dirty="0"/>
          </a:p>
        </p:txBody>
      </p:sp>
      <p:sp>
        <p:nvSpPr>
          <p:cNvPr id="5" name="Content Placeholder 1"/>
          <p:cNvSpPr txBox="1">
            <a:spLocks/>
          </p:cNvSpPr>
          <p:nvPr/>
        </p:nvSpPr>
        <p:spPr bwMode="auto">
          <a:xfrm>
            <a:off x="3870127" y="3507854"/>
            <a:ext cx="5216723"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1800" dirty="0" smtClean="0"/>
              <a:t>RAID card are now a performance bottleneck</a:t>
            </a:r>
          </a:p>
          <a:p>
            <a:r>
              <a:rPr lang="en-US" sz="1800" dirty="0" smtClean="0"/>
              <a:t>JBOD changes CPU-disk ratio </a:t>
            </a:r>
            <a:endParaRPr lang="en-US" sz="1800" dirty="0"/>
          </a:p>
          <a:p>
            <a:r>
              <a:rPr lang="en-US" sz="1800" dirty="0" smtClean="0"/>
              <a:t>closer integration of networking to get &gt;100Gbps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939410"/>
            <a:ext cx="3834631" cy="216040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012" y="267494"/>
            <a:ext cx="1771094" cy="32403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676" y="2656775"/>
            <a:ext cx="2718949" cy="307777"/>
          </a:xfrm>
          <a:prstGeom prst="rect">
            <a:avLst/>
          </a:prstGeom>
          <a:noFill/>
        </p:spPr>
        <p:txBody>
          <a:bodyPr wrap="none" rtlCol="0">
            <a:spAutoFit/>
          </a:bodyPr>
          <a:lstStyle/>
          <a:p>
            <a:r>
              <a:rPr lang="en-US" sz="1400" i="1" dirty="0" smtClean="0">
                <a:solidFill>
                  <a:srgbClr val="002060"/>
                </a:solidFill>
                <a:latin typeface="+mj-lt"/>
              </a:rPr>
              <a:t>HGST: 480 </a:t>
            </a:r>
            <a:r>
              <a:rPr lang="en-US" sz="1400" i="1" dirty="0" err="1" smtClean="0">
                <a:solidFill>
                  <a:srgbClr val="002060"/>
                </a:solidFill>
                <a:latin typeface="+mj-lt"/>
              </a:rPr>
              <a:t>TByte</a:t>
            </a:r>
            <a:r>
              <a:rPr lang="en-US" sz="1400" i="1" dirty="0" smtClean="0">
                <a:solidFill>
                  <a:srgbClr val="002060"/>
                </a:solidFill>
                <a:latin typeface="+mj-lt"/>
              </a:rPr>
              <a:t> gross capacity/4RU</a:t>
            </a:r>
          </a:p>
        </p:txBody>
      </p:sp>
    </p:spTree>
    <p:extLst>
      <p:ext uri="{BB962C8B-B14F-4D97-AF65-F5344CB8AC3E}">
        <p14:creationId xmlns:p14="http://schemas.microsoft.com/office/powerpoint/2010/main" val="54200493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Shared infrastructure, efficient infrastructure!</a:t>
            </a:r>
            <a:endParaRPr lang="en-US" dirty="0"/>
          </a:p>
        </p:txBody>
      </p:sp>
      <p:sp>
        <p:nvSpPr>
          <p:cNvPr id="4" name="TextBox 3"/>
          <p:cNvSpPr txBox="1"/>
          <p:nvPr/>
        </p:nvSpPr>
        <p:spPr>
          <a:xfrm>
            <a:off x="5680167" y="4747230"/>
            <a:ext cx="3463833" cy="461665"/>
          </a:xfrm>
          <a:prstGeom prst="rect">
            <a:avLst/>
          </a:prstGeom>
          <a:noFill/>
        </p:spPr>
        <p:txBody>
          <a:bodyPr wrap="none" rtlCol="0">
            <a:spAutoFit/>
          </a:bodyPr>
          <a:lstStyle/>
          <a:p>
            <a:pPr algn="r"/>
            <a:r>
              <a:rPr lang="en-US" sz="1200" dirty="0" smtClean="0">
                <a:latin typeface="+mj-lt"/>
              </a:rPr>
              <a:t>Right:: NIKHEF-ELPROD facility, Friday, Dec 9</a:t>
            </a:r>
            <a:r>
              <a:rPr lang="en-US" sz="1200" baseline="30000" dirty="0" smtClean="0">
                <a:latin typeface="+mj-lt"/>
              </a:rPr>
              <a:t>th</a:t>
            </a:r>
            <a:r>
              <a:rPr lang="en-US" sz="1200" dirty="0" smtClean="0">
                <a:latin typeface="+mj-lt"/>
              </a:rPr>
              <a:t>, 2016</a:t>
            </a:r>
          </a:p>
          <a:p>
            <a:pPr algn="r"/>
            <a:r>
              <a:rPr lang="en-US" sz="1200" dirty="0" smtClean="0">
                <a:latin typeface="+mj-lt"/>
              </a:rPr>
              <a:t>Left: annual usage distribution 2013-2014</a:t>
            </a:r>
          </a:p>
        </p:txBody>
      </p:sp>
      <p:grpSp>
        <p:nvGrpSpPr>
          <p:cNvPr id="16" name="Group 15"/>
          <p:cNvGrpSpPr/>
          <p:nvPr/>
        </p:nvGrpSpPr>
        <p:grpSpPr>
          <a:xfrm>
            <a:off x="5188540" y="987574"/>
            <a:ext cx="3960440" cy="3637888"/>
            <a:chOff x="5188540" y="987574"/>
            <a:chExt cx="3960440" cy="3637888"/>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8540" y="987574"/>
              <a:ext cx="3960440" cy="363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064" y="1039837"/>
              <a:ext cx="1272432" cy="307777"/>
            </a:xfrm>
            <a:prstGeom prst="rect">
              <a:avLst/>
            </a:prstGeom>
            <a:solidFill>
              <a:srgbClr val="FFFFFF">
                <a:alpha val="50196"/>
              </a:srgbClr>
            </a:solidFill>
          </p:spPr>
          <p:txBody>
            <a:bodyPr wrap="square" rtlCol="0">
              <a:spAutoFit/>
            </a:bodyPr>
            <a:lstStyle/>
            <a:p>
              <a:r>
                <a:rPr lang="en-US" sz="1400" dirty="0" smtClean="0">
                  <a:latin typeface="+mj-lt"/>
                </a:rPr>
                <a:t>EGI biomedical </a:t>
              </a:r>
            </a:p>
          </p:txBody>
        </p:sp>
        <p:cxnSp>
          <p:nvCxnSpPr>
            <p:cNvPr id="7" name="Straight Arrow Connector 6"/>
            <p:cNvCxnSpPr/>
            <p:nvPr/>
          </p:nvCxnSpPr>
          <p:spPr>
            <a:xfrm flipH="1">
              <a:off x="6300192" y="1223244"/>
              <a:ext cx="144016" cy="2683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44208" y="1563638"/>
              <a:ext cx="2448272" cy="307777"/>
            </a:xfrm>
            <a:prstGeom prst="rect">
              <a:avLst/>
            </a:prstGeom>
            <a:solidFill>
              <a:srgbClr val="FFFFFF">
                <a:alpha val="50196"/>
              </a:srgbClr>
            </a:solidFill>
          </p:spPr>
          <p:txBody>
            <a:bodyPr wrap="square" rtlCol="0">
              <a:spAutoFit/>
            </a:bodyPr>
            <a:lstStyle/>
            <a:p>
              <a:r>
                <a:rPr lang="en-US" sz="1400" dirty="0" smtClean="0">
                  <a:latin typeface="+mj-lt"/>
                </a:rPr>
                <a:t>LIGO/Virgo gravitational waves</a:t>
              </a:r>
            </a:p>
          </p:txBody>
        </p:sp>
        <p:sp>
          <p:nvSpPr>
            <p:cNvPr id="13" name="TextBox 12"/>
            <p:cNvSpPr txBox="1"/>
            <p:nvPr/>
          </p:nvSpPr>
          <p:spPr>
            <a:xfrm>
              <a:off x="5865774" y="2139702"/>
              <a:ext cx="938474" cy="307777"/>
            </a:xfrm>
            <a:prstGeom prst="rect">
              <a:avLst/>
            </a:prstGeom>
            <a:solidFill>
              <a:srgbClr val="FFFFFF">
                <a:alpha val="50196"/>
              </a:srgbClr>
            </a:solidFill>
          </p:spPr>
          <p:txBody>
            <a:bodyPr wrap="square" rtlCol="0">
              <a:spAutoFit/>
            </a:bodyPr>
            <a:lstStyle/>
            <a:p>
              <a:r>
                <a:rPr lang="en-US" sz="1400" dirty="0" smtClean="0">
                  <a:latin typeface="+mj-lt"/>
                </a:rPr>
                <a:t>LHC Alice</a:t>
              </a:r>
            </a:p>
          </p:txBody>
        </p:sp>
        <p:sp>
          <p:nvSpPr>
            <p:cNvPr id="14" name="TextBox 13"/>
            <p:cNvSpPr txBox="1"/>
            <p:nvPr/>
          </p:nvSpPr>
          <p:spPr>
            <a:xfrm>
              <a:off x="7884368" y="2859782"/>
              <a:ext cx="938474" cy="307777"/>
            </a:xfrm>
            <a:prstGeom prst="rect">
              <a:avLst/>
            </a:prstGeom>
            <a:solidFill>
              <a:srgbClr val="FFFFFF">
                <a:alpha val="50196"/>
              </a:srgbClr>
            </a:solidFill>
          </p:spPr>
          <p:txBody>
            <a:bodyPr wrap="square" rtlCol="0">
              <a:spAutoFit/>
            </a:bodyPr>
            <a:lstStyle/>
            <a:p>
              <a:r>
                <a:rPr lang="en-US" sz="1400" dirty="0" smtClean="0">
                  <a:latin typeface="+mj-lt"/>
                </a:rPr>
                <a:t>LHC Atlas</a:t>
              </a:r>
            </a:p>
          </p:txBody>
        </p:sp>
        <p:sp>
          <p:nvSpPr>
            <p:cNvPr id="15" name="TextBox 14"/>
            <p:cNvSpPr txBox="1"/>
            <p:nvPr/>
          </p:nvSpPr>
          <p:spPr>
            <a:xfrm>
              <a:off x="7339580" y="3971542"/>
              <a:ext cx="657527" cy="307777"/>
            </a:xfrm>
            <a:prstGeom prst="rect">
              <a:avLst/>
            </a:prstGeom>
            <a:solidFill>
              <a:srgbClr val="FFFFFF">
                <a:alpha val="50196"/>
              </a:srgbClr>
            </a:solidFill>
          </p:spPr>
          <p:txBody>
            <a:bodyPr wrap="square" rtlCol="0">
              <a:spAutoFit/>
            </a:bodyPr>
            <a:lstStyle/>
            <a:p>
              <a:r>
                <a:rPr lang="en-US" sz="1400" dirty="0" err="1" smtClean="0">
                  <a:latin typeface="+mj-lt"/>
                </a:rPr>
                <a:t>LHCb</a:t>
              </a:r>
              <a:endParaRPr lang="en-US" sz="1400" dirty="0" smtClean="0">
                <a:latin typeface="+mj-lt"/>
              </a:endParaRPr>
            </a:p>
          </p:txBody>
        </p:sp>
        <p:sp>
          <p:nvSpPr>
            <p:cNvPr id="8" name="TextBox 7"/>
            <p:cNvSpPr txBox="1"/>
            <p:nvPr/>
          </p:nvSpPr>
          <p:spPr>
            <a:xfrm>
              <a:off x="5865774" y="1069356"/>
              <a:ext cx="1154498" cy="307777"/>
            </a:xfrm>
            <a:prstGeom prst="rect">
              <a:avLst/>
            </a:prstGeom>
            <a:solidFill>
              <a:srgbClr val="FFFFFF">
                <a:alpha val="50196"/>
              </a:srgbClr>
            </a:solidFill>
          </p:spPr>
          <p:txBody>
            <a:bodyPr wrap="square" rtlCol="0">
              <a:spAutoFit/>
            </a:bodyPr>
            <a:lstStyle/>
            <a:p>
              <a:r>
                <a:rPr lang="en-US" sz="1400" dirty="0" smtClean="0">
                  <a:latin typeface="+mj-lt"/>
                </a:rPr>
                <a:t>NL: </a:t>
              </a:r>
              <a:r>
                <a:rPr lang="en-US" sz="1400" dirty="0" err="1" smtClean="0">
                  <a:latin typeface="+mj-lt"/>
                </a:rPr>
                <a:t>WeNMR</a:t>
              </a:r>
              <a:endParaRPr lang="en-US" sz="1400" dirty="0" smtClean="0">
                <a:latin typeface="+mj-lt"/>
              </a:endParaRPr>
            </a:p>
          </p:txBody>
        </p:sp>
      </p:grpSp>
      <p:sp>
        <p:nvSpPr>
          <p:cNvPr id="10" name="Content Placeholder 9"/>
          <p:cNvSpPr>
            <a:spLocks noGrp="1"/>
          </p:cNvSpPr>
          <p:nvPr>
            <p:ph idx="1"/>
          </p:nvPr>
        </p:nvSpPr>
        <p:spPr>
          <a:xfrm>
            <a:off x="1043608" y="1085850"/>
            <a:ext cx="4032448" cy="3600450"/>
          </a:xfrm>
        </p:spPr>
        <p:txBody>
          <a:bodyPr/>
          <a:lstStyle/>
          <a:p>
            <a:r>
              <a:rPr lang="en-US" dirty="0" smtClean="0"/>
              <a:t>&gt;98% </a:t>
            </a:r>
            <a:r>
              <a:rPr lang="en-US" dirty="0" err="1" smtClean="0"/>
              <a:t>utilisation</a:t>
            </a:r>
            <a:r>
              <a:rPr lang="en-US" dirty="0" smtClean="0"/>
              <a:t>, &gt;90% efficiency</a:t>
            </a: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64" y="1923678"/>
            <a:ext cx="4755441"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29264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987574"/>
            <a:ext cx="7992888" cy="3600450"/>
          </a:xfrm>
        </p:spPr>
        <p:txBody>
          <a:bodyPr/>
          <a:lstStyle/>
          <a:p>
            <a:r>
              <a:rPr lang="en-US" dirty="0"/>
              <a:t>a</a:t>
            </a:r>
            <a:r>
              <a:rPr lang="en-US" dirty="0" smtClean="0"/>
              <a:t>ttract new HTC use cases beyond WLCG and traditional </a:t>
            </a:r>
            <a:r>
              <a:rPr lang="en-US" dirty="0" err="1" smtClean="0"/>
              <a:t>WeNMR</a:t>
            </a:r>
            <a:r>
              <a:rPr lang="en-US" dirty="0" smtClean="0"/>
              <a:t>/LS</a:t>
            </a:r>
            <a:br>
              <a:rPr lang="en-US" dirty="0" smtClean="0"/>
            </a:br>
            <a:r>
              <a:rPr lang="en-US" i="1" dirty="0" smtClean="0"/>
              <a:t>new communities prefer a different OS distribution and diverse software suites</a:t>
            </a:r>
            <a:br>
              <a:rPr lang="en-US" i="1" dirty="0" smtClean="0"/>
            </a:br>
            <a:r>
              <a:rPr lang="en-US" i="1" dirty="0" smtClean="0"/>
              <a:t>… although they still like a platform service and indulge in orchestration …</a:t>
            </a:r>
          </a:p>
          <a:p>
            <a:r>
              <a:rPr lang="en-US" dirty="0"/>
              <a:t>d</a:t>
            </a:r>
            <a:r>
              <a:rPr lang="en-US" dirty="0" smtClean="0"/>
              <a:t>ynamic scaling between DNI nodes, ex-DNI nodes, </a:t>
            </a:r>
            <a:br>
              <a:rPr lang="en-US" dirty="0" smtClean="0"/>
            </a:br>
            <a:r>
              <a:rPr lang="en-US" dirty="0" smtClean="0"/>
              <a:t>and local computing (‘</a:t>
            </a:r>
            <a:r>
              <a:rPr lang="en-US" dirty="0" err="1" smtClean="0"/>
              <a:t>stoomboot</a:t>
            </a:r>
            <a:r>
              <a:rPr lang="en-US" dirty="0" smtClean="0"/>
              <a:t>’) to allow short-term bursting</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endParaRPr lang="en-US" dirty="0"/>
          </a:p>
          <a:p>
            <a:r>
              <a:rPr lang="en-US" dirty="0" smtClean="0"/>
              <a:t>easier multi-core scheduling</a:t>
            </a:r>
            <a:r>
              <a:rPr lang="en-US" dirty="0"/>
              <a:t> </a:t>
            </a:r>
            <a:r>
              <a:rPr lang="en-US" dirty="0" smtClean="0"/>
              <a:t>and keep &gt;95% </a:t>
            </a:r>
            <a:r>
              <a:rPr lang="en-US" dirty="0" err="1" smtClean="0"/>
              <a:t>ocupancy</a:t>
            </a:r>
            <a:endParaRPr lang="en-US" dirty="0" smtClean="0"/>
          </a:p>
        </p:txBody>
      </p:sp>
      <p:sp>
        <p:nvSpPr>
          <p:cNvPr id="3" name="Title 2"/>
          <p:cNvSpPr>
            <a:spLocks noGrp="1"/>
          </p:cNvSpPr>
          <p:nvPr>
            <p:ph type="title"/>
          </p:nvPr>
        </p:nvSpPr>
        <p:spPr>
          <a:xfrm>
            <a:off x="179512" y="205979"/>
            <a:ext cx="8964488" cy="857250"/>
          </a:xfrm>
        </p:spPr>
        <p:txBody>
          <a:bodyPr>
            <a:normAutofit fontScale="90000"/>
          </a:bodyPr>
          <a:lstStyle/>
          <a:p>
            <a:r>
              <a:rPr lang="en-US" dirty="0" smtClean="0"/>
              <a:t>Improve </a:t>
            </a:r>
            <a:r>
              <a:rPr lang="en-US" dirty="0" err="1" smtClean="0"/>
              <a:t>utilisation</a:t>
            </a:r>
            <a:r>
              <a:rPr lang="en-US" dirty="0" smtClean="0"/>
              <a:t>: </a:t>
            </a:r>
            <a:r>
              <a:rPr lang="en-US" dirty="0"/>
              <a:t>t</a:t>
            </a:r>
            <a:r>
              <a:rPr lang="en-US" dirty="0" smtClean="0"/>
              <a:t>owards ‘</a:t>
            </a:r>
            <a:r>
              <a:rPr lang="en-US" dirty="0" err="1" smtClean="0"/>
              <a:t>cloudification</a:t>
            </a:r>
            <a:r>
              <a:rPr lang="en-US" dirty="0" smtClean="0"/>
              <a:t>’ @Nikhef</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9678" y="2679762"/>
            <a:ext cx="3883222" cy="1620180"/>
          </a:xfrm>
          <a:prstGeom prst="rect">
            <a:avLst/>
          </a:prstGeom>
          <a:noFill/>
          <a:ln>
            <a:noFill/>
          </a:ln>
        </p:spPr>
      </p:pic>
    </p:spTree>
    <p:extLst>
      <p:ext uri="{BB962C8B-B14F-4D97-AF65-F5344CB8AC3E}">
        <p14:creationId xmlns:p14="http://schemas.microsoft.com/office/powerpoint/2010/main" val="280174746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64185"/>
            <a:ext cx="4320480" cy="337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99592" y="4875052"/>
            <a:ext cx="5655907" cy="276999"/>
          </a:xfrm>
          <a:prstGeom prst="rect">
            <a:avLst/>
          </a:prstGeom>
          <a:noFill/>
        </p:spPr>
        <p:txBody>
          <a:bodyPr wrap="none" rtlCol="0">
            <a:spAutoFit/>
          </a:bodyPr>
          <a:lstStyle/>
          <a:p>
            <a:r>
              <a:rPr lang="en-US" sz="1200" dirty="0" smtClean="0">
                <a:solidFill>
                  <a:schemeClr val="bg1">
                    <a:lumMod val="95000"/>
                  </a:schemeClr>
                </a:solidFill>
                <a:latin typeface="+mj-lt"/>
              </a:rPr>
              <a:t>contrail graphic: http://www.juniper.net/assets/us/en/local/pdf/datasheets/1000521-en.pdf</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203598"/>
            <a:ext cx="1772454" cy="64807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Home\davidg\Nikhef\Network\Schematics-DCLayout\Nikhef-kroonsteentje-2016091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275606"/>
            <a:ext cx="3717836" cy="2735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53153" y="4011910"/>
            <a:ext cx="6984413" cy="646331"/>
          </a:xfrm>
          <a:prstGeom prst="rect">
            <a:avLst/>
          </a:prstGeom>
          <a:solidFill>
            <a:srgbClr val="FFFFFF">
              <a:alpha val="50196"/>
            </a:srgbClr>
          </a:solidFill>
        </p:spPr>
        <p:txBody>
          <a:bodyPr wrap="none" rtlCol="0">
            <a:spAutoFit/>
          </a:bodyPr>
          <a:lstStyle/>
          <a:p>
            <a:pPr algn="ctr"/>
            <a:r>
              <a:rPr lang="en-US" dirty="0" smtClean="0">
                <a:solidFill>
                  <a:srgbClr val="002060"/>
                </a:solidFill>
                <a:latin typeface="+mj-lt"/>
              </a:rPr>
              <a:t>for affordable global collaboration, your network path needs to be ‘dumb’</a:t>
            </a:r>
            <a:br>
              <a:rPr lang="en-US" dirty="0" smtClean="0">
                <a:solidFill>
                  <a:srgbClr val="002060"/>
                </a:solidFill>
                <a:latin typeface="+mj-lt"/>
              </a:rPr>
            </a:br>
            <a:r>
              <a:rPr lang="en-US" dirty="0" smtClean="0">
                <a:solidFill>
                  <a:srgbClr val="002060"/>
                </a:solidFill>
                <a:latin typeface="+mj-lt"/>
              </a:rPr>
              <a:t>and only your control plane virtual (and don’t start </a:t>
            </a:r>
            <a:r>
              <a:rPr lang="en-US" i="1" dirty="0" err="1" smtClean="0">
                <a:solidFill>
                  <a:srgbClr val="002060"/>
                </a:solidFill>
                <a:latin typeface="+mj-lt"/>
              </a:rPr>
              <a:t>NAT</a:t>
            </a:r>
            <a:r>
              <a:rPr lang="en-US" dirty="0" err="1" smtClean="0">
                <a:solidFill>
                  <a:srgbClr val="002060"/>
                </a:solidFill>
                <a:latin typeface="+mj-lt"/>
              </a:rPr>
              <a:t>ing</a:t>
            </a:r>
            <a:r>
              <a:rPr lang="en-US" dirty="0" smtClean="0">
                <a:solidFill>
                  <a:srgbClr val="002060"/>
                </a:solidFill>
                <a:latin typeface="+mj-lt"/>
              </a:rPr>
              <a:t>)</a:t>
            </a:r>
          </a:p>
        </p:txBody>
      </p:sp>
      <p:sp>
        <p:nvSpPr>
          <p:cNvPr id="4" name="Title 3"/>
          <p:cNvSpPr>
            <a:spLocks noGrp="1"/>
          </p:cNvSpPr>
          <p:nvPr>
            <p:ph type="title"/>
          </p:nvPr>
        </p:nvSpPr>
        <p:spPr>
          <a:xfrm>
            <a:off x="179512" y="195486"/>
            <a:ext cx="8754176" cy="857250"/>
          </a:xfrm>
        </p:spPr>
        <p:txBody>
          <a:bodyPr>
            <a:normAutofit fontScale="90000"/>
          </a:bodyPr>
          <a:lstStyle/>
          <a:p>
            <a:r>
              <a:rPr lang="en-US" dirty="0" smtClean="0"/>
              <a:t>Networking from </a:t>
            </a:r>
            <a:r>
              <a:rPr lang="en-US" dirty="0" err="1" smtClean="0"/>
              <a:t>Datacentre</a:t>
            </a:r>
            <a:r>
              <a:rPr lang="en-US" dirty="0" smtClean="0"/>
              <a:t> to WAN</a:t>
            </a:r>
            <a:br>
              <a:rPr lang="en-US" dirty="0" smtClean="0"/>
            </a:br>
            <a:r>
              <a:rPr lang="en-US" dirty="0" err="1" smtClean="0"/>
              <a:t>Virtualising</a:t>
            </a:r>
            <a:r>
              <a:rPr lang="en-US" dirty="0" smtClean="0"/>
              <a:t> a high-throughput  network</a:t>
            </a:r>
            <a:endParaRPr lang="en-US" dirty="0"/>
          </a:p>
        </p:txBody>
      </p:sp>
    </p:spTree>
    <p:extLst>
      <p:ext uri="{BB962C8B-B14F-4D97-AF65-F5344CB8AC3E}">
        <p14:creationId xmlns:p14="http://schemas.microsoft.com/office/powerpoint/2010/main" val="307006691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43608" y="1085850"/>
            <a:ext cx="8064896" cy="3600450"/>
          </a:xfrm>
        </p:spPr>
        <p:txBody>
          <a:bodyPr/>
          <a:lstStyle/>
          <a:p>
            <a:r>
              <a:rPr lang="nl-NL" i="1" dirty="0" smtClean="0"/>
              <a:t>High </a:t>
            </a:r>
            <a:r>
              <a:rPr lang="nl-NL" i="1" dirty="0" smtClean="0"/>
              <a:t>Throughput</a:t>
            </a:r>
            <a:r>
              <a:rPr lang="nl-NL" dirty="0" smtClean="0"/>
              <a:t> </a:t>
            </a:r>
            <a:r>
              <a:rPr lang="nl-NL" dirty="0" err="1" smtClean="0"/>
              <a:t>cloud</a:t>
            </a:r>
            <a:r>
              <a:rPr lang="nl-NL" dirty="0" smtClean="0"/>
              <a:t>, a </a:t>
            </a:r>
            <a:r>
              <a:rPr lang="nl-NL" dirty="0" err="1" smtClean="0"/>
              <a:t>quite</a:t>
            </a:r>
            <a:r>
              <a:rPr lang="nl-NL" dirty="0" smtClean="0"/>
              <a:t> different </a:t>
            </a:r>
            <a:r>
              <a:rPr lang="nl-NL" dirty="0" err="1" smtClean="0"/>
              <a:t>beast</a:t>
            </a:r>
            <a:endParaRPr lang="nl-NL" dirty="0" smtClean="0"/>
          </a:p>
          <a:p>
            <a:pPr lvl="1"/>
            <a:r>
              <a:rPr lang="nl-NL" dirty="0" err="1" smtClean="0"/>
              <a:t>from</a:t>
            </a:r>
            <a:r>
              <a:rPr lang="nl-NL" dirty="0" smtClean="0"/>
              <a:t> </a:t>
            </a:r>
            <a:r>
              <a:rPr lang="nl-NL" dirty="0" err="1" smtClean="0"/>
              <a:t>the</a:t>
            </a:r>
            <a:r>
              <a:rPr lang="nl-NL" dirty="0" smtClean="0"/>
              <a:t> HPC </a:t>
            </a:r>
            <a:r>
              <a:rPr lang="nl-NL" dirty="0" err="1" smtClean="0"/>
              <a:t>cloud</a:t>
            </a:r>
            <a:r>
              <a:rPr lang="nl-NL" dirty="0"/>
              <a:t> </a:t>
            </a:r>
            <a:r>
              <a:rPr lang="nl-NL" dirty="0" err="1" smtClean="0"/>
              <a:t>because</a:t>
            </a:r>
            <a:r>
              <a:rPr lang="nl-NL" dirty="0" smtClean="0"/>
              <a:t> of </a:t>
            </a:r>
            <a:r>
              <a:rPr lang="nl-NL" dirty="0" err="1" smtClean="0"/>
              <a:t>the</a:t>
            </a:r>
            <a:r>
              <a:rPr lang="nl-NL" dirty="0" smtClean="0"/>
              <a:t> bias of </a:t>
            </a:r>
            <a:r>
              <a:rPr lang="nl-NL" dirty="0" err="1" smtClean="0"/>
              <a:t>throughput</a:t>
            </a:r>
            <a:r>
              <a:rPr lang="nl-NL" dirty="0" smtClean="0"/>
              <a:t> over memory</a:t>
            </a:r>
            <a:br>
              <a:rPr lang="nl-NL" dirty="0" smtClean="0"/>
            </a:br>
            <a:r>
              <a:rPr lang="nl-NL" dirty="0" smtClean="0"/>
              <a:t>(</a:t>
            </a:r>
            <a:r>
              <a:rPr lang="nl-NL" dirty="0" err="1" smtClean="0"/>
              <a:t>and</a:t>
            </a:r>
            <a:r>
              <a:rPr lang="nl-NL" dirty="0" smtClean="0"/>
              <a:t> </a:t>
            </a:r>
            <a:r>
              <a:rPr lang="nl-NL" dirty="0" err="1" smtClean="0"/>
              <a:t>there’s</a:t>
            </a:r>
            <a:r>
              <a:rPr lang="nl-NL" dirty="0" smtClean="0"/>
              <a:t> a </a:t>
            </a:r>
            <a:r>
              <a:rPr lang="nl-NL" dirty="0" err="1" smtClean="0"/>
              <a:t>perfectly</a:t>
            </a:r>
            <a:r>
              <a:rPr lang="nl-NL" dirty="0" smtClean="0"/>
              <a:t> </a:t>
            </a:r>
            <a:r>
              <a:rPr lang="nl-NL" dirty="0" err="1" smtClean="0"/>
              <a:t>great</a:t>
            </a:r>
            <a:r>
              <a:rPr lang="nl-NL" dirty="0" smtClean="0"/>
              <a:t> HPC </a:t>
            </a:r>
            <a:r>
              <a:rPr lang="nl-NL" dirty="0" err="1" smtClean="0"/>
              <a:t>cloud</a:t>
            </a:r>
            <a:r>
              <a:rPr lang="nl-NL" dirty="0" smtClean="0"/>
              <a:t> </a:t>
            </a:r>
            <a:r>
              <a:rPr lang="nl-NL" dirty="0" err="1" smtClean="0"/>
              <a:t>already</a:t>
            </a:r>
            <a:r>
              <a:rPr lang="nl-NL" dirty="0" smtClean="0"/>
              <a:t> at SURFsara!)</a:t>
            </a:r>
          </a:p>
          <a:p>
            <a:pPr lvl="1"/>
            <a:r>
              <a:rPr lang="nl-NL" dirty="0" err="1" smtClean="0"/>
              <a:t>from</a:t>
            </a:r>
            <a:r>
              <a:rPr lang="nl-NL" dirty="0" smtClean="0"/>
              <a:t> public </a:t>
            </a:r>
            <a:r>
              <a:rPr lang="nl-NL" dirty="0" err="1" smtClean="0"/>
              <a:t>cloud</a:t>
            </a:r>
            <a:r>
              <a:rPr lang="nl-NL" dirty="0" smtClean="0"/>
              <a:t> </a:t>
            </a:r>
            <a:r>
              <a:rPr lang="nl-NL" dirty="0" err="1" smtClean="0"/>
              <a:t>offerings</a:t>
            </a:r>
            <a:r>
              <a:rPr lang="nl-NL" dirty="0" smtClean="0"/>
              <a:t>, </a:t>
            </a:r>
            <a:r>
              <a:rPr lang="nl-NL" dirty="0" err="1" smtClean="0"/>
              <a:t>because</a:t>
            </a:r>
            <a:r>
              <a:rPr lang="nl-NL" dirty="0" smtClean="0"/>
              <a:t> of </a:t>
            </a:r>
            <a:r>
              <a:rPr lang="nl-NL" dirty="0" err="1" smtClean="0"/>
              <a:t>unlimited</a:t>
            </a:r>
            <a:r>
              <a:rPr lang="nl-NL" dirty="0" smtClean="0"/>
              <a:t> </a:t>
            </a:r>
            <a:r>
              <a:rPr lang="nl-NL" dirty="0" err="1" smtClean="0"/>
              <a:t>and</a:t>
            </a:r>
            <a:r>
              <a:rPr lang="nl-NL" dirty="0" smtClean="0"/>
              <a:t> </a:t>
            </a:r>
            <a:r>
              <a:rPr lang="nl-NL" dirty="0" err="1" smtClean="0"/>
              <a:t>unmetered</a:t>
            </a:r>
            <a:r>
              <a:rPr lang="nl-NL" dirty="0" smtClean="0"/>
              <a:t> </a:t>
            </a:r>
            <a:r>
              <a:rPr lang="nl-NL" dirty="0" err="1" smtClean="0"/>
              <a:t>bandwidth</a:t>
            </a:r>
            <a:r>
              <a:rPr lang="nl-NL" dirty="0" smtClean="0"/>
              <a:t> </a:t>
            </a:r>
            <a:r>
              <a:rPr lang="nl-NL" dirty="0" err="1" smtClean="0"/>
              <a:t>and</a:t>
            </a:r>
            <a:r>
              <a:rPr lang="nl-NL" dirty="0" smtClean="0"/>
              <a:t> data transport</a:t>
            </a:r>
          </a:p>
          <a:p>
            <a:pPr lvl="1"/>
            <a:r>
              <a:rPr lang="nl-NL" dirty="0" err="1" smtClean="0"/>
              <a:t>Burstring</a:t>
            </a:r>
            <a:r>
              <a:rPr lang="nl-NL" dirty="0" smtClean="0"/>
              <a:t> at </a:t>
            </a:r>
            <a:r>
              <a:rPr lang="nl-NL" dirty="0" err="1" smtClean="0"/>
              <a:t>the</a:t>
            </a:r>
            <a:r>
              <a:rPr lang="nl-NL" dirty="0" smtClean="0"/>
              <a:t> </a:t>
            </a:r>
            <a:r>
              <a:rPr lang="nl-NL" dirty="0" err="1" smtClean="0"/>
              <a:t>application</a:t>
            </a:r>
            <a:r>
              <a:rPr lang="nl-NL" dirty="0" smtClean="0"/>
              <a:t> </a:t>
            </a:r>
            <a:r>
              <a:rPr lang="nl-NL" dirty="0" err="1" smtClean="0"/>
              <a:t>and</a:t>
            </a:r>
            <a:r>
              <a:rPr lang="nl-NL" dirty="0" smtClean="0"/>
              <a:t> at </a:t>
            </a:r>
            <a:r>
              <a:rPr lang="nl-NL" dirty="0" err="1" smtClean="0"/>
              <a:t>the</a:t>
            </a:r>
            <a:r>
              <a:rPr lang="nl-NL" dirty="0" smtClean="0"/>
              <a:t> </a:t>
            </a:r>
            <a:r>
              <a:rPr lang="nl-NL" dirty="0" err="1" smtClean="0"/>
              <a:t>network</a:t>
            </a:r>
            <a:r>
              <a:rPr lang="nl-NL" dirty="0" smtClean="0"/>
              <a:t> </a:t>
            </a:r>
            <a:r>
              <a:rPr lang="nl-NL" dirty="0" err="1" smtClean="0"/>
              <a:t>layer</a:t>
            </a:r>
            <a:r>
              <a:rPr lang="nl-NL" dirty="0" smtClean="0"/>
              <a:t> over </a:t>
            </a:r>
            <a:r>
              <a:rPr lang="nl-NL" dirty="0" err="1" smtClean="0"/>
              <a:t>lightpaths</a:t>
            </a:r>
            <a:endParaRPr lang="nl-NL" dirty="0" smtClean="0"/>
          </a:p>
          <a:p>
            <a:pPr lvl="1"/>
            <a:endParaRPr lang="nl-NL" dirty="0" smtClean="0"/>
          </a:p>
          <a:p>
            <a:r>
              <a:rPr lang="nl-NL" dirty="0" err="1" smtClean="0"/>
              <a:t>Empowering</a:t>
            </a:r>
            <a:r>
              <a:rPr lang="nl-NL" dirty="0" smtClean="0"/>
              <a:t> users, but </a:t>
            </a:r>
            <a:r>
              <a:rPr lang="nl-NL" dirty="0" err="1" smtClean="0"/>
              <a:t>protect</a:t>
            </a:r>
            <a:r>
              <a:rPr lang="nl-NL" dirty="0" smtClean="0"/>
              <a:t> </a:t>
            </a:r>
            <a:r>
              <a:rPr lang="nl-NL" dirty="0" err="1" smtClean="0"/>
              <a:t>them</a:t>
            </a:r>
            <a:r>
              <a:rPr lang="nl-NL" dirty="0" smtClean="0"/>
              <a:t> at </a:t>
            </a:r>
            <a:r>
              <a:rPr lang="nl-NL" dirty="0" err="1" smtClean="0"/>
              <a:t>the</a:t>
            </a:r>
            <a:r>
              <a:rPr lang="nl-NL" dirty="0" smtClean="0"/>
              <a:t> </a:t>
            </a:r>
            <a:r>
              <a:rPr lang="nl-NL" dirty="0" err="1" smtClean="0"/>
              <a:t>same</a:t>
            </a:r>
            <a:r>
              <a:rPr lang="nl-NL" dirty="0" smtClean="0"/>
              <a:t> time</a:t>
            </a:r>
          </a:p>
          <a:p>
            <a:pPr lvl="1"/>
            <a:r>
              <a:rPr lang="nl-NL" dirty="0" err="1" smtClean="0"/>
              <a:t>researchers</a:t>
            </a:r>
            <a:r>
              <a:rPr lang="nl-NL" dirty="0" smtClean="0"/>
              <a:t> ‘</a:t>
            </a:r>
            <a:r>
              <a:rPr lang="nl-NL" dirty="0" err="1" smtClean="0"/>
              <a:t>ill</a:t>
            </a:r>
            <a:r>
              <a:rPr lang="nl-NL" dirty="0" smtClean="0"/>
              <a:t> </a:t>
            </a:r>
            <a:r>
              <a:rPr lang="nl-NL" dirty="0" err="1" smtClean="0"/>
              <a:t>suited</a:t>
            </a:r>
            <a:r>
              <a:rPr lang="nl-NL" dirty="0" smtClean="0"/>
              <a:t>’ </a:t>
            </a:r>
            <a:r>
              <a:rPr lang="nl-NL" dirty="0" err="1" smtClean="0"/>
              <a:t>for</a:t>
            </a:r>
            <a:r>
              <a:rPr lang="nl-NL" dirty="0" smtClean="0"/>
              <a:t> system </a:t>
            </a:r>
            <a:r>
              <a:rPr lang="nl-NL" dirty="0" err="1" smtClean="0"/>
              <a:t>hardening</a:t>
            </a:r>
            <a:r>
              <a:rPr lang="nl-NL" dirty="0" smtClean="0"/>
              <a:t> &amp; engineering (</a:t>
            </a:r>
            <a:r>
              <a:rPr lang="nl-NL" dirty="0" err="1" smtClean="0"/>
              <a:t>we’ve</a:t>
            </a:r>
            <a:r>
              <a:rPr lang="nl-NL" dirty="0" smtClean="0"/>
              <a:t> </a:t>
            </a:r>
            <a:r>
              <a:rPr lang="nl-NL" dirty="0" err="1" smtClean="0"/>
              <a:t>seen</a:t>
            </a:r>
            <a:r>
              <a:rPr lang="nl-NL" dirty="0" smtClean="0"/>
              <a:t> </a:t>
            </a:r>
            <a:r>
              <a:rPr lang="nl-NL" dirty="0" err="1" smtClean="0"/>
              <a:t>that</a:t>
            </a:r>
            <a:r>
              <a:rPr lang="nl-NL" dirty="0" smtClean="0"/>
              <a:t>!)</a:t>
            </a:r>
          </a:p>
          <a:p>
            <a:pPr lvl="1"/>
            <a:r>
              <a:rPr lang="nl-NL" dirty="0" err="1" smtClean="0"/>
              <a:t>use</a:t>
            </a:r>
            <a:r>
              <a:rPr lang="nl-NL" dirty="0" smtClean="0"/>
              <a:t> </a:t>
            </a:r>
            <a:r>
              <a:rPr lang="nl-NL" dirty="0" err="1" smtClean="0"/>
              <a:t>offered</a:t>
            </a:r>
            <a:r>
              <a:rPr lang="nl-NL" dirty="0" smtClean="0"/>
              <a:t> </a:t>
            </a:r>
            <a:r>
              <a:rPr lang="nl-NL" dirty="0" err="1" smtClean="0"/>
              <a:t>collaboration</a:t>
            </a:r>
            <a:r>
              <a:rPr lang="nl-NL" dirty="0" smtClean="0"/>
              <a:t> </a:t>
            </a:r>
            <a:r>
              <a:rPr lang="nl-NL" dirty="0" err="1" smtClean="0"/>
              <a:t>and</a:t>
            </a:r>
            <a:r>
              <a:rPr lang="nl-NL" dirty="0" smtClean="0"/>
              <a:t> support – </a:t>
            </a:r>
            <a:r>
              <a:rPr lang="nl-NL" i="1" dirty="0" smtClean="0"/>
              <a:t>services </a:t>
            </a:r>
            <a:r>
              <a:rPr lang="nl-NL" dirty="0" smtClean="0"/>
              <a:t>are </a:t>
            </a:r>
            <a:r>
              <a:rPr lang="nl-NL" dirty="0" err="1" smtClean="0"/>
              <a:t>better</a:t>
            </a:r>
            <a:r>
              <a:rPr lang="nl-NL" dirty="0" smtClean="0"/>
              <a:t> </a:t>
            </a:r>
            <a:r>
              <a:rPr lang="nl-NL" dirty="0" err="1" smtClean="0"/>
              <a:t>than</a:t>
            </a:r>
            <a:r>
              <a:rPr lang="nl-NL" dirty="0" smtClean="0"/>
              <a:t> </a:t>
            </a:r>
            <a:r>
              <a:rPr lang="nl-NL" i="1" dirty="0" smtClean="0"/>
              <a:t>machines</a:t>
            </a:r>
          </a:p>
          <a:p>
            <a:endParaRPr lang="nl-NL" dirty="0"/>
          </a:p>
        </p:txBody>
      </p:sp>
      <p:sp>
        <p:nvSpPr>
          <p:cNvPr id="3" name="Title 2"/>
          <p:cNvSpPr>
            <a:spLocks noGrp="1"/>
          </p:cNvSpPr>
          <p:nvPr>
            <p:ph type="title"/>
          </p:nvPr>
        </p:nvSpPr>
        <p:spPr/>
        <p:txBody>
          <a:bodyPr>
            <a:normAutofit fontScale="90000"/>
          </a:bodyPr>
          <a:lstStyle/>
          <a:p>
            <a:r>
              <a:rPr lang="en-US" dirty="0" smtClean="0"/>
              <a:t>‘</a:t>
            </a:r>
            <a:r>
              <a:rPr lang="en-US" dirty="0" err="1" smtClean="0"/>
              <a:t>Cloudification</a:t>
            </a:r>
            <a:r>
              <a:rPr lang="en-US" dirty="0" smtClean="0"/>
              <a:t>’: operations </a:t>
            </a:r>
            <a:r>
              <a:rPr lang="en-US" dirty="0" smtClean="0"/>
              <a:t>and advanced </a:t>
            </a:r>
            <a:r>
              <a:rPr lang="en-US" dirty="0" smtClean="0"/>
              <a:t>use cases</a:t>
            </a:r>
            <a:endParaRPr lang="en-US" dirty="0"/>
          </a:p>
        </p:txBody>
      </p:sp>
      <p:pic>
        <p:nvPicPr>
          <p:cNvPr id="71682" name="Picture 2" descr="Image result for surfcone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0432" y="3575484"/>
            <a:ext cx="504056" cy="1483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5886"/>
            <a:ext cx="1409576" cy="76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033293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‘cloud’ is a means, not an end-all solution …</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03598"/>
            <a:ext cx="4190385" cy="24029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483606" y="3580442"/>
            <a:ext cx="3927678" cy="215444"/>
          </a:xfrm>
          <a:prstGeom prst="rect">
            <a:avLst/>
          </a:prstGeom>
          <a:noFill/>
        </p:spPr>
        <p:txBody>
          <a:bodyPr wrap="none" rtlCol="0">
            <a:spAutoFit/>
          </a:bodyPr>
          <a:lstStyle/>
          <a:p>
            <a:r>
              <a:rPr lang="en-US" sz="800" dirty="0">
                <a:solidFill>
                  <a:srgbClr val="C00000"/>
                </a:solidFill>
                <a:latin typeface="+mj-lt"/>
              </a:rPr>
              <a:t>Dario.Berzano@cern.ch - CHEP 2016 - Experiences with the ALICE </a:t>
            </a:r>
            <a:r>
              <a:rPr lang="en-US" sz="800" dirty="0" err="1">
                <a:solidFill>
                  <a:srgbClr val="C00000"/>
                </a:solidFill>
                <a:latin typeface="+mj-lt"/>
              </a:rPr>
              <a:t>Mesos</a:t>
            </a:r>
            <a:r>
              <a:rPr lang="en-US" sz="800" dirty="0">
                <a:solidFill>
                  <a:srgbClr val="C00000"/>
                </a:solidFill>
                <a:latin typeface="+mj-lt"/>
              </a:rPr>
              <a:t> infrastructure</a:t>
            </a:r>
            <a:endParaRPr lang="en-US" sz="800" dirty="0" smtClean="0">
              <a:solidFill>
                <a:srgbClr val="C00000"/>
              </a:solidFill>
              <a:latin typeface="+mj-lt"/>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23678"/>
            <a:ext cx="5092055" cy="261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22716" y="3939902"/>
            <a:ext cx="4215578" cy="646331"/>
          </a:xfrm>
          <a:prstGeom prst="rect">
            <a:avLst/>
          </a:prstGeom>
          <a:noFill/>
        </p:spPr>
        <p:txBody>
          <a:bodyPr wrap="none" rtlCol="0">
            <a:spAutoFit/>
          </a:bodyPr>
          <a:lstStyle/>
          <a:p>
            <a:r>
              <a:rPr lang="en-US" b="1" dirty="0" smtClean="0">
                <a:latin typeface="+mj-lt"/>
              </a:rPr>
              <a:t>Advantage of collaboration: </a:t>
            </a:r>
            <a:r>
              <a:rPr lang="en-US" b="1" i="1" dirty="0" smtClean="0">
                <a:latin typeface="+mj-lt"/>
              </a:rPr>
              <a:t>joint </a:t>
            </a:r>
            <a:br>
              <a:rPr lang="en-US" b="1" i="1" dirty="0" smtClean="0">
                <a:latin typeface="+mj-lt"/>
              </a:rPr>
            </a:br>
            <a:r>
              <a:rPr lang="en-US" b="1" i="1" dirty="0" smtClean="0">
                <a:latin typeface="+mj-lt"/>
              </a:rPr>
              <a:t>effort of infrastructure and experiments</a:t>
            </a:r>
            <a:endParaRPr lang="en-US" b="1" dirty="0" smtClean="0">
              <a:latin typeface="+mj-lt"/>
            </a:endParaRPr>
          </a:p>
        </p:txBody>
      </p:sp>
      <p:sp>
        <p:nvSpPr>
          <p:cNvPr id="8" name="TextBox 7"/>
          <p:cNvSpPr txBox="1"/>
          <p:nvPr/>
        </p:nvSpPr>
        <p:spPr>
          <a:xfrm>
            <a:off x="0" y="1635646"/>
            <a:ext cx="3366627" cy="215444"/>
          </a:xfrm>
          <a:prstGeom prst="rect">
            <a:avLst/>
          </a:prstGeom>
          <a:noFill/>
        </p:spPr>
        <p:txBody>
          <a:bodyPr wrap="none" rtlCol="0">
            <a:spAutoFit/>
          </a:bodyPr>
          <a:lstStyle/>
          <a:p>
            <a:r>
              <a:rPr lang="en-US" sz="800" dirty="0" smtClean="0">
                <a:solidFill>
                  <a:srgbClr val="C00000"/>
                </a:solidFill>
                <a:latin typeface="+mj-lt"/>
              </a:rPr>
              <a:t>E. </a:t>
            </a:r>
            <a:r>
              <a:rPr lang="en-US" sz="800" dirty="0" err="1" smtClean="0">
                <a:solidFill>
                  <a:srgbClr val="C00000"/>
                </a:solidFill>
                <a:latin typeface="+mj-lt"/>
              </a:rPr>
              <a:t>Tejedor</a:t>
            </a:r>
            <a:r>
              <a:rPr lang="en-US" sz="800" dirty="0">
                <a:solidFill>
                  <a:srgbClr val="C00000"/>
                </a:solidFill>
                <a:latin typeface="+mj-lt"/>
              </a:rPr>
              <a:t> </a:t>
            </a:r>
            <a:r>
              <a:rPr lang="en-US" sz="800" dirty="0" smtClean="0">
                <a:solidFill>
                  <a:srgbClr val="C00000"/>
                </a:solidFill>
                <a:latin typeface="+mj-lt"/>
              </a:rPr>
              <a:t>et al., CERN, SWAN Service for Web-based </a:t>
            </a:r>
            <a:r>
              <a:rPr lang="en-US" sz="800" dirty="0" err="1" smtClean="0">
                <a:solidFill>
                  <a:srgbClr val="C00000"/>
                </a:solidFill>
                <a:latin typeface="+mj-lt"/>
              </a:rPr>
              <a:t>Analtsis</a:t>
            </a:r>
            <a:r>
              <a:rPr lang="en-US" sz="800" dirty="0" smtClean="0">
                <a:solidFill>
                  <a:srgbClr val="C00000"/>
                </a:solidFill>
                <a:latin typeface="+mj-lt"/>
              </a:rPr>
              <a:t>, CHEP2016</a:t>
            </a:r>
          </a:p>
        </p:txBody>
      </p:sp>
      <p:sp>
        <p:nvSpPr>
          <p:cNvPr id="2" name="TextBox 1"/>
          <p:cNvSpPr txBox="1"/>
          <p:nvPr/>
        </p:nvSpPr>
        <p:spPr>
          <a:xfrm>
            <a:off x="2051720" y="989315"/>
            <a:ext cx="2135521" cy="646331"/>
          </a:xfrm>
          <a:prstGeom prst="rect">
            <a:avLst/>
          </a:prstGeom>
          <a:solidFill>
            <a:schemeClr val="bg1">
              <a:lumMod val="95000"/>
            </a:schemeClr>
          </a:solidFill>
          <a:ln>
            <a:solidFill>
              <a:schemeClr val="accent1"/>
            </a:solidFill>
          </a:ln>
        </p:spPr>
        <p:txBody>
          <a:bodyPr wrap="none" rtlCol="0">
            <a:spAutoFit/>
          </a:bodyPr>
          <a:lstStyle/>
          <a:p>
            <a:r>
              <a:rPr lang="en-US" b="1" dirty="0" smtClean="0">
                <a:solidFill>
                  <a:srgbClr val="C00000"/>
                </a:solidFill>
                <a:latin typeface="+mj-lt"/>
              </a:rPr>
              <a:t>/cvmfs/softdrive.nl</a:t>
            </a:r>
          </a:p>
          <a:p>
            <a:endParaRPr lang="en-US" b="1" dirty="0" smtClean="0">
              <a:solidFill>
                <a:srgbClr val="C00000"/>
              </a:solidFill>
              <a:latin typeface="+mj-lt"/>
            </a:endParaRPr>
          </a:p>
        </p:txBody>
      </p:sp>
      <p:cxnSp>
        <p:nvCxnSpPr>
          <p:cNvPr id="7" name="Straight Arrow Connector 6"/>
          <p:cNvCxnSpPr>
            <a:stCxn id="2" idx="2"/>
          </p:cNvCxnSpPr>
          <p:nvPr/>
        </p:nvCxnSpPr>
        <p:spPr>
          <a:xfrm flipH="1">
            <a:off x="2699803" y="1635646"/>
            <a:ext cx="419678" cy="129614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31640" y="4876006"/>
            <a:ext cx="6043642" cy="307777"/>
          </a:xfrm>
          <a:prstGeom prst="rect">
            <a:avLst/>
          </a:prstGeom>
          <a:noFill/>
        </p:spPr>
        <p:txBody>
          <a:bodyPr wrap="none" rtlCol="0">
            <a:spAutoFit/>
          </a:bodyPr>
          <a:lstStyle/>
          <a:p>
            <a:r>
              <a:rPr lang="en-US" sz="1400" dirty="0">
                <a:solidFill>
                  <a:schemeClr val="bg1">
                    <a:lumMod val="95000"/>
                  </a:schemeClr>
                </a:solidFill>
                <a:latin typeface="+mj-lt"/>
              </a:rPr>
              <a:t>http://doc.grid.surfsara.nl/en/latest/Pages/Advanced/grid_software.html#softdrive</a:t>
            </a:r>
            <a:endParaRPr lang="en-US" sz="1400" dirty="0" smtClean="0">
              <a:solidFill>
                <a:schemeClr val="bg1">
                  <a:lumMod val="95000"/>
                </a:schemeClr>
              </a:solidFill>
              <a:latin typeface="+mj-lt"/>
            </a:endParaRPr>
          </a:p>
        </p:txBody>
      </p:sp>
      <p:pic>
        <p:nvPicPr>
          <p:cNvPr id="1026" name="Picture 2" descr="H:\Home\davidg\Template\Logos\nikhef-2015-compact.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804" y="1331136"/>
            <a:ext cx="604376" cy="2629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Home\davidg\Template\Logos\SURFSARA-OK.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0535" y="1359739"/>
            <a:ext cx="566105" cy="21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40278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39" b="-1139"/>
          <a:stretch/>
        </p:blipFill>
        <p:spPr bwMode="auto">
          <a:xfrm>
            <a:off x="-10160" y="108000"/>
            <a:ext cx="9180512" cy="509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79512" y="4011910"/>
            <a:ext cx="8856984" cy="587220"/>
          </a:xfrm>
          <a:solidFill>
            <a:srgbClr val="FFFFFF">
              <a:alpha val="50196"/>
            </a:srgbClr>
          </a:solidFill>
        </p:spPr>
        <p:txBody>
          <a:bodyPr>
            <a:noAutofit/>
          </a:bodyPr>
          <a:lstStyle/>
          <a:p>
            <a:pPr algn="ctr"/>
            <a:r>
              <a:rPr lang="en-US" sz="3000" dirty="0" smtClean="0"/>
              <a:t>Fun, but not the solution to single-core performance </a:t>
            </a:r>
            <a:r>
              <a:rPr lang="en-US" sz="3000" dirty="0" smtClean="0">
                <a:sym typeface="Wingdings" panose="05000000000000000000" pitchFamily="2" charset="2"/>
              </a:rPr>
              <a:t>…</a:t>
            </a:r>
            <a:endParaRPr lang="en-US" sz="3000" dirty="0"/>
          </a:p>
        </p:txBody>
      </p:sp>
      <p:pic>
        <p:nvPicPr>
          <p:cNvPr id="8195" name="Picture 3" descr="H:\Home\davidg\Template\Logos\nikhef-2015-compact.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7742" y="224442"/>
            <a:ext cx="464058" cy="201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4832" y="4883626"/>
            <a:ext cx="5905784" cy="307777"/>
          </a:xfrm>
          <a:prstGeom prst="rect">
            <a:avLst/>
          </a:prstGeom>
          <a:solidFill>
            <a:srgbClr val="000000">
              <a:alpha val="50196"/>
            </a:srgbClr>
          </a:solidFill>
        </p:spPr>
        <p:txBody>
          <a:bodyPr wrap="none" rtlCol="0">
            <a:spAutoFit/>
          </a:bodyPr>
          <a:lstStyle/>
          <a:p>
            <a:pPr algn="ctr"/>
            <a:r>
              <a:rPr lang="en-US" sz="1400" dirty="0" smtClean="0">
                <a:solidFill>
                  <a:schemeClr val="bg1">
                    <a:lumMod val="75000"/>
                  </a:schemeClr>
                </a:solidFill>
                <a:latin typeface="+mj-lt"/>
              </a:rPr>
              <a:t>Collaboration of Intel™ and Nikhef PDP &amp; MT (Krista de </a:t>
            </a:r>
            <a:r>
              <a:rPr lang="en-US" sz="1400" dirty="0" err="1" smtClean="0">
                <a:solidFill>
                  <a:schemeClr val="bg1">
                    <a:lumMod val="75000"/>
                  </a:schemeClr>
                </a:solidFill>
                <a:latin typeface="+mj-lt"/>
              </a:rPr>
              <a:t>Roo</a:t>
            </a:r>
            <a:r>
              <a:rPr lang="en-US" sz="1400" dirty="0" smtClean="0">
                <a:solidFill>
                  <a:schemeClr val="bg1">
                    <a:lumMod val="75000"/>
                  </a:schemeClr>
                </a:solidFill>
                <a:latin typeface="+mj-lt"/>
              </a:rPr>
              <a:t>) </a:t>
            </a:r>
            <a:r>
              <a:rPr lang="en-US" sz="1400" dirty="0">
                <a:solidFill>
                  <a:schemeClr val="bg1">
                    <a:lumMod val="75000"/>
                  </a:schemeClr>
                </a:solidFill>
              </a:rPr>
              <a:t>“CO2 Inside” </a:t>
            </a:r>
            <a:endParaRPr lang="en-US" sz="1400" dirty="0" smtClean="0">
              <a:solidFill>
                <a:schemeClr val="bg1">
                  <a:lumMod val="75000"/>
                </a:schemeClr>
              </a:solidFill>
              <a:latin typeface="+mj-lt"/>
            </a:endParaRPr>
          </a:p>
        </p:txBody>
      </p:sp>
    </p:spTree>
    <p:extLst>
      <p:ext uri="{BB962C8B-B14F-4D97-AF65-F5344CB8AC3E}">
        <p14:creationId xmlns:p14="http://schemas.microsoft.com/office/powerpoint/2010/main" val="97709713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478"/>
            <a:ext cx="9144000" cy="50200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28120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3435846"/>
            <a:ext cx="6768752" cy="1200329"/>
          </a:xfrm>
          <a:prstGeom prst="rect">
            <a:avLst/>
          </a:prstGeom>
          <a:noFill/>
        </p:spPr>
        <p:txBody>
          <a:bodyPr wrap="square" rtlCol="0">
            <a:spAutoFit/>
          </a:bodyPr>
          <a:lstStyle/>
          <a:p>
            <a:r>
              <a:rPr lang="en-US" sz="1200" dirty="0" smtClean="0">
                <a:latin typeface="+mj-lt"/>
              </a:rPr>
              <a:t>Processing of really voluminous data requires more than just a set of disks with a processor glued on top. It needs global networks, continuous performance tuning of storage models, and tight integration with the application framework design to build an efficient data processing system that can span the globe. Using the Netherlands Tier-1 facility for the LHC Computing Grid as an example, we explore how the e-Infrastructure evolves and why the national collaboration is crucial for Nikhef to build such large facilities in a cost-effective way.</a:t>
            </a:r>
          </a:p>
        </p:txBody>
      </p:sp>
    </p:spTree>
    <p:extLst>
      <p:ext uri="{BB962C8B-B14F-4D97-AF65-F5344CB8AC3E}">
        <p14:creationId xmlns:p14="http://schemas.microsoft.com/office/powerpoint/2010/main" val="99206666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4212" y="0"/>
            <a:ext cx="9139788" cy="5143500"/>
          </a:xfrm>
          <a:prstGeom prst="rect">
            <a:avLst/>
          </a:prstGeom>
          <a:noFill/>
          <a:ln w="9525">
            <a:noFill/>
            <a:miter lim="800000"/>
            <a:headEnd/>
            <a:tailEnd/>
          </a:ln>
        </p:spPr>
      </p:pic>
      <p:cxnSp>
        <p:nvCxnSpPr>
          <p:cNvPr id="7" name="Straight Arrow Connector 6"/>
          <p:cNvCxnSpPr/>
          <p:nvPr/>
        </p:nvCxnSpPr>
        <p:spPr>
          <a:xfrm flipH="1" flipV="1">
            <a:off x="4932040" y="2847588"/>
            <a:ext cx="1008112" cy="102030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400092" y="2427734"/>
            <a:ext cx="2484276" cy="30517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15916" y="1560200"/>
            <a:ext cx="612068" cy="65151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627784" y="2732909"/>
            <a:ext cx="1188132" cy="106297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79912" y="2139702"/>
            <a:ext cx="1769652" cy="707886"/>
          </a:xfrm>
          <a:prstGeom prst="rect">
            <a:avLst/>
          </a:prstGeom>
          <a:noFill/>
        </p:spPr>
        <p:txBody>
          <a:bodyPr wrap="none" rtlCol="0">
            <a:spAutoFit/>
          </a:bodyPr>
          <a:lstStyle/>
          <a:p>
            <a:pPr algn="ctr"/>
            <a:r>
              <a:rPr lang="en-US" sz="2000" b="1" dirty="0" smtClean="0">
                <a:solidFill>
                  <a:schemeClr val="bg1"/>
                </a:solidFill>
                <a:latin typeface="+mj-lt"/>
              </a:rPr>
              <a:t>50 </a:t>
            </a:r>
            <a:r>
              <a:rPr lang="en-US" sz="2000" b="1" dirty="0" err="1" smtClean="0">
                <a:solidFill>
                  <a:schemeClr val="bg1"/>
                </a:solidFill>
                <a:latin typeface="+mj-lt"/>
              </a:rPr>
              <a:t>PiB</a:t>
            </a:r>
            <a:r>
              <a:rPr lang="en-US" sz="2000" b="1" dirty="0" smtClean="0">
                <a:solidFill>
                  <a:schemeClr val="bg1"/>
                </a:solidFill>
                <a:latin typeface="+mj-lt"/>
              </a:rPr>
              <a:t>/year</a:t>
            </a:r>
          </a:p>
          <a:p>
            <a:pPr algn="ctr"/>
            <a:r>
              <a:rPr lang="en-US" sz="2000" b="1" dirty="0" smtClean="0">
                <a:solidFill>
                  <a:schemeClr val="bg1"/>
                </a:solidFill>
                <a:latin typeface="+mj-lt"/>
              </a:rPr>
              <a:t>primary data</a:t>
            </a:r>
          </a:p>
        </p:txBody>
      </p:sp>
    </p:spTree>
    <p:extLst>
      <p:ext uri="{BB962C8B-B14F-4D97-AF65-F5344CB8AC3E}">
        <p14:creationId xmlns:p14="http://schemas.microsoft.com/office/powerpoint/2010/main" val="61220389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esktop/Screen%20Shot%202016-04-14%20at%2016.00"/>
          <p:cNvPicPr/>
          <p:nvPr/>
        </p:nvPicPr>
        <p:blipFill>
          <a:blip r:embed="rId3">
            <a:extLst>
              <a:ext uri="{28A0092B-C50C-407E-A947-70E740481C1C}">
                <a14:useLocalDpi xmlns:a14="http://schemas.microsoft.com/office/drawing/2010/main" val="0"/>
              </a:ext>
            </a:extLst>
          </a:blip>
          <a:srcRect/>
          <a:stretch>
            <a:fillRect/>
          </a:stretch>
        </p:blipFill>
        <p:spPr bwMode="auto">
          <a:xfrm>
            <a:off x="0" y="715575"/>
            <a:ext cx="9144000" cy="4011948"/>
          </a:xfrm>
          <a:prstGeom prst="rect">
            <a:avLst/>
          </a:prstGeom>
          <a:noFill/>
          <a:ln>
            <a:noFill/>
          </a:ln>
        </p:spPr>
      </p:pic>
      <p:sp>
        <p:nvSpPr>
          <p:cNvPr id="7" name="Title 6"/>
          <p:cNvSpPr>
            <a:spLocks noGrp="1"/>
          </p:cNvSpPr>
          <p:nvPr>
            <p:ph type="title"/>
          </p:nvPr>
        </p:nvSpPr>
        <p:spPr>
          <a:xfrm>
            <a:off x="0" y="123478"/>
            <a:ext cx="9143999" cy="626165"/>
          </a:xfrm>
        </p:spPr>
        <p:txBody>
          <a:bodyPr>
            <a:noAutofit/>
          </a:bodyPr>
          <a:lstStyle/>
          <a:p>
            <a:r>
              <a:rPr lang="en-US" sz="3600" dirty="0" smtClean="0"/>
              <a:t>Building the Infrastructure … in a federated way</a:t>
            </a:r>
            <a:endParaRPr lang="en-US" sz="3600" dirty="0"/>
          </a:p>
        </p:txBody>
      </p:sp>
      <p:sp>
        <p:nvSpPr>
          <p:cNvPr id="4" name="Date Placeholder 3"/>
          <p:cNvSpPr>
            <a:spLocks noGrp="1"/>
          </p:cNvSpPr>
          <p:nvPr>
            <p:ph type="dt" sz="half" idx="2"/>
          </p:nvPr>
        </p:nvSpPr>
        <p:spPr/>
        <p:txBody>
          <a:bodyPr/>
          <a:lstStyle/>
          <a:p>
            <a:r>
              <a:rPr lang="en-US" smtClean="0"/>
              <a:t>8 October 2016</a:t>
            </a:r>
            <a:endParaRPr lang="en-US" dirty="0"/>
          </a:p>
        </p:txBody>
      </p:sp>
      <p:sp>
        <p:nvSpPr>
          <p:cNvPr id="5" name="Footer Placeholder 4"/>
          <p:cNvSpPr>
            <a:spLocks noGrp="1"/>
          </p:cNvSpPr>
          <p:nvPr>
            <p:ph type="ftr" sz="quarter" idx="3"/>
          </p:nvPr>
        </p:nvSpPr>
        <p:spPr/>
        <p:txBody>
          <a:bodyPr/>
          <a:lstStyle/>
          <a:p>
            <a:r>
              <a:rPr lang="en-US" smtClean="0"/>
              <a:t>Ian Bird</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a:t>
            </a:fld>
            <a:endParaRPr lang="en-US" dirty="0"/>
          </a:p>
        </p:txBody>
      </p:sp>
      <p:sp>
        <p:nvSpPr>
          <p:cNvPr id="3" name="TextBox 2"/>
          <p:cNvSpPr txBox="1"/>
          <p:nvPr/>
        </p:nvSpPr>
        <p:spPr>
          <a:xfrm>
            <a:off x="6235722" y="833790"/>
            <a:ext cx="2781531" cy="923330"/>
          </a:xfrm>
          <a:prstGeom prst="rect">
            <a:avLst/>
          </a:prstGeom>
          <a:solidFill>
            <a:schemeClr val="bg2">
              <a:alpha val="78000"/>
            </a:schemeClr>
          </a:solidFill>
          <a:effectLst>
            <a:outerShdw blurRad="50800" dist="38100" dir="8100000" algn="tr" rotWithShape="0">
              <a:prstClr val="black">
                <a:alpha val="40000"/>
              </a:prstClr>
            </a:outerShdw>
          </a:effectLst>
        </p:spPr>
        <p:txBody>
          <a:bodyPr wrap="none" rtlCol="0">
            <a:spAutoFit/>
          </a:bodyPr>
          <a:lstStyle/>
          <a:p>
            <a:r>
              <a:rPr lang="en-US" dirty="0" smtClean="0"/>
              <a:t>September 2016:</a:t>
            </a:r>
          </a:p>
          <a:p>
            <a:pPr marL="285750" indent="-285750">
              <a:buFontTx/>
              <a:buChar char="-"/>
            </a:pPr>
            <a:r>
              <a:rPr lang="en-US" dirty="0" smtClean="0"/>
              <a:t>63 MoU’s</a:t>
            </a:r>
          </a:p>
          <a:p>
            <a:pPr marL="285750" indent="-285750">
              <a:buFontTx/>
              <a:buChar char="-"/>
            </a:pPr>
            <a:r>
              <a:rPr lang="en-US" dirty="0" smtClean="0"/>
              <a:t>167 sites; 42 countries</a:t>
            </a:r>
            <a:endParaRPr lang="en-US" dirty="0"/>
          </a:p>
        </p:txBody>
      </p:sp>
      <p:sp>
        <p:nvSpPr>
          <p:cNvPr id="11" name="Content Placeholder 6"/>
          <p:cNvSpPr txBox="1">
            <a:spLocks/>
          </p:cNvSpPr>
          <p:nvPr/>
        </p:nvSpPr>
        <p:spPr>
          <a:xfrm>
            <a:off x="1" y="4175628"/>
            <a:ext cx="6132613" cy="967872"/>
          </a:xfrm>
          <a:prstGeom prst="rect">
            <a:avLst/>
          </a:prstGeom>
          <a:solidFill>
            <a:srgbClr val="002060"/>
          </a:solidFill>
          <a:effectLst>
            <a:outerShdw blurRad="50800" dist="38100" algn="l" rotWithShape="0">
              <a:prstClr val="black">
                <a:alpha val="40000"/>
              </a:prstClr>
            </a:outerShdw>
          </a:effectLst>
        </p:spPr>
        <p:txBody>
          <a:bodyPr>
            <a:normAutofit fontScale="40000" lnSpcReduction="20000"/>
          </a:bodyPr>
          <a:lstStyle>
            <a:lvl1pPr marL="493725" indent="-457153" algn="l" rtl="0" eaLnBrk="1" latinLnBrk="0" hangingPunct="1">
              <a:spcBef>
                <a:spcPct val="20000"/>
              </a:spcBef>
              <a:buClr>
                <a:schemeClr val="tx2">
                  <a:lumMod val="40000"/>
                  <a:lumOff val="60000"/>
                </a:schemeClr>
              </a:buClr>
              <a:buSzPct val="80000"/>
              <a:buFont typeface="Wingdings" charset="2"/>
              <a:buChar char="q"/>
              <a:defRPr kumimoji="0" sz="3000" kern="1200">
                <a:solidFill>
                  <a:schemeClr val="tx1"/>
                </a:solidFill>
                <a:latin typeface="+mn-lt"/>
                <a:ea typeface="+mn-ea"/>
                <a:cs typeface="+mn-cs"/>
              </a:defRPr>
            </a:lvl1pPr>
            <a:lvl2pPr marL="905162" indent="-457153" algn="l" rtl="0" eaLnBrk="1" latinLnBrk="0" hangingPunct="1">
              <a:spcBef>
                <a:spcPct val="20000"/>
              </a:spcBef>
              <a:buClr>
                <a:srgbClr val="800000"/>
              </a:buClr>
              <a:buSzPct val="90000"/>
              <a:buFont typeface="Wingdings" charset="2"/>
              <a:buChar char="§"/>
              <a:defRPr kumimoji="0" sz="2600" u="none" kern="1200">
                <a:solidFill>
                  <a:schemeClr val="tx1"/>
                </a:solidFill>
                <a:latin typeface="+mn-lt"/>
                <a:ea typeface="+mn-ea"/>
                <a:cs typeface="+mn-cs"/>
              </a:defRPr>
            </a:lvl2pPr>
            <a:lvl3pPr marL="1092595" indent="-342865"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173" indent="-342865"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321" indent="-342865"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607" indent="-182861"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041" indent="-182861"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474"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478"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defTabSz="914400"/>
            <a:r>
              <a:rPr lang="en-US" dirty="0" smtClean="0">
                <a:solidFill>
                  <a:schemeClr val="bg1">
                    <a:lumMod val="85000"/>
                  </a:schemeClr>
                </a:solidFill>
              </a:rPr>
              <a:t>CPU: 3.8 M HepSpec06</a:t>
            </a:r>
          </a:p>
          <a:p>
            <a:pPr lvl="1" defTabSz="914400"/>
            <a:r>
              <a:rPr lang="en-US" dirty="0" smtClean="0">
                <a:solidFill>
                  <a:schemeClr val="bg1">
                    <a:lumMod val="85000"/>
                  </a:schemeClr>
                </a:solidFill>
              </a:rPr>
              <a:t>If today’s fastest cores: ~ 350,000 </a:t>
            </a:r>
            <a:r>
              <a:rPr lang="en-US" dirty="0" err="1" smtClean="0">
                <a:solidFill>
                  <a:schemeClr val="bg1">
                    <a:lumMod val="85000"/>
                  </a:schemeClr>
                </a:solidFill>
              </a:rPr>
              <a:t>cors</a:t>
            </a:r>
            <a:endParaRPr lang="en-US" dirty="0" smtClean="0">
              <a:solidFill>
                <a:schemeClr val="bg1">
                  <a:lumMod val="85000"/>
                </a:schemeClr>
              </a:solidFill>
            </a:endParaRPr>
          </a:p>
          <a:p>
            <a:pPr lvl="1" defTabSz="914400"/>
            <a:r>
              <a:rPr lang="en-US" dirty="0" smtClean="0">
                <a:solidFill>
                  <a:schemeClr val="bg1">
                    <a:lumMod val="85000"/>
                  </a:schemeClr>
                </a:solidFill>
              </a:rPr>
              <a:t>Actually many more (up to 5 </a:t>
            </a:r>
            <a:r>
              <a:rPr lang="en-US" dirty="0" err="1" smtClean="0">
                <a:solidFill>
                  <a:schemeClr val="bg1">
                    <a:lumMod val="85000"/>
                  </a:schemeClr>
                </a:solidFill>
              </a:rPr>
              <a:t>yr</a:t>
            </a:r>
            <a:r>
              <a:rPr lang="en-US" dirty="0" smtClean="0">
                <a:solidFill>
                  <a:schemeClr val="bg1">
                    <a:lumMod val="85000"/>
                  </a:schemeClr>
                </a:solidFill>
              </a:rPr>
              <a:t> old cores)</a:t>
            </a:r>
          </a:p>
          <a:p>
            <a:pPr defTabSz="914400"/>
            <a:r>
              <a:rPr lang="en-US" dirty="0" smtClean="0">
                <a:solidFill>
                  <a:schemeClr val="bg1">
                    <a:lumMod val="85000"/>
                  </a:schemeClr>
                </a:solidFill>
              </a:rPr>
              <a:t>Disk 310 PB</a:t>
            </a:r>
          </a:p>
          <a:p>
            <a:pPr defTabSz="914400"/>
            <a:r>
              <a:rPr lang="en-US" dirty="0" smtClean="0">
                <a:solidFill>
                  <a:schemeClr val="bg1">
                    <a:lumMod val="85000"/>
                  </a:schemeClr>
                </a:solidFill>
              </a:rPr>
              <a:t>Tape 390 PB</a:t>
            </a:r>
            <a:endParaRPr lang="en-US" dirty="0">
              <a:solidFill>
                <a:schemeClr val="bg1">
                  <a:lumMod val="85000"/>
                </a:schemeClr>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614" y="4080139"/>
            <a:ext cx="2987746" cy="1043135"/>
          </a:xfrm>
          <a:prstGeom prst="rect">
            <a:avLst/>
          </a:prstGeom>
          <a:ln>
            <a:noFill/>
          </a:ln>
          <a:effectLst>
            <a:outerShdw blurRad="292100" dist="139700" dir="2700000" algn="tl" rotWithShape="0">
              <a:srgbClr val="333333">
                <a:alpha val="65000"/>
              </a:srgbClr>
            </a:outerShdw>
          </a:effectLst>
        </p:spPr>
      </p:pic>
      <p:sp>
        <p:nvSpPr>
          <p:cNvPr id="2" name="Oval 1"/>
          <p:cNvSpPr/>
          <p:nvPr/>
        </p:nvSpPr>
        <p:spPr>
          <a:xfrm>
            <a:off x="6732240" y="4225825"/>
            <a:ext cx="1989056" cy="619913"/>
          </a:xfrm>
          <a:prstGeom prst="ellipse">
            <a:avLst/>
          </a:prstGeom>
          <a:noFill/>
          <a:ln w="31750">
            <a:solidFill>
              <a:srgbClr val="FF0000"/>
            </a:solidFill>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88184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7"/>
          <p:cNvPicPr>
            <a:picLocks noChangeAspect="1" noChangeArrowheads="1"/>
          </p:cNvPicPr>
          <p:nvPr/>
        </p:nvPicPr>
        <p:blipFill rotWithShape="1">
          <a:blip r:embed="rId2" cstate="print"/>
          <a:srcRect t="18834" b="198"/>
          <a:stretch/>
        </p:blipFill>
        <p:spPr bwMode="auto">
          <a:xfrm>
            <a:off x="0" y="-256510"/>
            <a:ext cx="9144000" cy="5400000"/>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251520" y="123478"/>
            <a:ext cx="2667346" cy="1008112"/>
          </a:xfrm>
          <a:prstGeom prst="rect">
            <a:avLst/>
          </a:prstGeom>
          <a:effectLst>
            <a:glow rad="101600">
              <a:schemeClr val="accent1">
                <a:satMod val="175000"/>
                <a:alpha val="40000"/>
              </a:schemeClr>
            </a:glow>
          </a:effectLst>
        </p:spPr>
      </p:pic>
      <p:pic>
        <p:nvPicPr>
          <p:cNvPr id="8"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11" y="690552"/>
            <a:ext cx="485565" cy="369030"/>
          </a:xfrm>
          <a:prstGeom prst="rect">
            <a:avLst/>
          </a:prstGeom>
        </p:spPr>
      </p:pic>
      <p:sp>
        <p:nvSpPr>
          <p:cNvPr id="5" name="TextBox 4"/>
          <p:cNvSpPr txBox="1"/>
          <p:nvPr/>
        </p:nvSpPr>
        <p:spPr>
          <a:xfrm>
            <a:off x="270011" y="1419622"/>
            <a:ext cx="2462469" cy="923330"/>
          </a:xfrm>
          <a:prstGeom prst="rect">
            <a:avLst/>
          </a:prstGeom>
          <a:noFill/>
        </p:spPr>
        <p:txBody>
          <a:bodyPr wrap="none" rtlCol="0">
            <a:spAutoFit/>
          </a:bodyPr>
          <a:lstStyle/>
          <a:p>
            <a:r>
              <a:rPr lang="en-US" dirty="0" smtClean="0">
                <a:solidFill>
                  <a:schemeClr val="bg1">
                    <a:lumMod val="95000"/>
                  </a:schemeClr>
                </a:solidFill>
                <a:latin typeface="+mj-lt"/>
              </a:rPr>
              <a:t>~300 resource </a:t>
            </a:r>
            <a:r>
              <a:rPr lang="en-US" dirty="0" err="1" smtClean="0">
                <a:solidFill>
                  <a:schemeClr val="bg1">
                    <a:lumMod val="95000"/>
                  </a:schemeClr>
                </a:solidFill>
                <a:latin typeface="+mj-lt"/>
              </a:rPr>
              <a:t>centres</a:t>
            </a:r>
            <a:r>
              <a:rPr lang="en-US" dirty="0" smtClean="0">
                <a:solidFill>
                  <a:schemeClr val="bg1">
                    <a:lumMod val="95000"/>
                  </a:schemeClr>
                </a:solidFill>
                <a:latin typeface="+mj-lt"/>
              </a:rPr>
              <a:t/>
            </a:r>
            <a:br>
              <a:rPr lang="en-US" dirty="0" smtClean="0">
                <a:solidFill>
                  <a:schemeClr val="bg1">
                    <a:lumMod val="95000"/>
                  </a:schemeClr>
                </a:solidFill>
                <a:latin typeface="+mj-lt"/>
              </a:rPr>
            </a:br>
            <a:r>
              <a:rPr lang="en-US" dirty="0" smtClean="0">
                <a:solidFill>
                  <a:schemeClr val="bg1">
                    <a:lumMod val="95000"/>
                  </a:schemeClr>
                </a:solidFill>
                <a:latin typeface="+mj-lt"/>
              </a:rPr>
              <a:t>~250 communities</a:t>
            </a:r>
            <a:endParaRPr lang="en-US" dirty="0">
              <a:solidFill>
                <a:schemeClr val="bg1">
                  <a:lumMod val="95000"/>
                </a:schemeClr>
              </a:solidFill>
              <a:latin typeface="+mj-lt"/>
            </a:endParaRPr>
          </a:p>
          <a:p>
            <a:r>
              <a:rPr lang="en-US" dirty="0" smtClean="0">
                <a:solidFill>
                  <a:schemeClr val="bg1">
                    <a:lumMod val="95000"/>
                  </a:schemeClr>
                </a:solidFill>
                <a:latin typeface="+mj-lt"/>
              </a:rPr>
              <a:t>Federated infrastructure</a:t>
            </a:r>
          </a:p>
        </p:txBody>
      </p:sp>
    </p:spTree>
    <p:extLst>
      <p:ext uri="{BB962C8B-B14F-4D97-AF65-F5344CB8AC3E}">
        <p14:creationId xmlns:p14="http://schemas.microsoft.com/office/powerpoint/2010/main" val="39683780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Home\davidg\EUGridPMA\Presentations\images\igtf-worldstatus-201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8656" y="2844327"/>
            <a:ext cx="4087949" cy="1599631"/>
          </a:xfrm>
          <a:prstGeom prst="rect">
            <a:avLst/>
          </a:prstGeom>
          <a:noFill/>
          <a:extLst>
            <a:ext uri="{909E8E84-426E-40DD-AFC4-6F175D3DCCD1}">
              <a14:hiddenFill xmlns:a14="http://schemas.microsoft.com/office/drawing/2010/main">
                <a:solidFill>
                  <a:srgbClr val="FFFFFF"/>
                </a:solidFill>
              </a14:hiddenFill>
            </a:ext>
          </a:extLst>
        </p:spPr>
      </p:pic>
      <p:sp>
        <p:nvSpPr>
          <p:cNvPr id="28674" name="Title 1"/>
          <p:cNvSpPr>
            <a:spLocks noGrp="1"/>
          </p:cNvSpPr>
          <p:nvPr>
            <p:ph type="title"/>
          </p:nvPr>
        </p:nvSpPr>
        <p:spPr>
          <a:xfrm>
            <a:off x="685800" y="457201"/>
            <a:ext cx="8134672" cy="507206"/>
          </a:xfrm>
        </p:spPr>
        <p:txBody>
          <a:bodyPr>
            <a:normAutofit fontScale="90000"/>
          </a:bodyPr>
          <a:lstStyle/>
          <a:p>
            <a:r>
              <a:rPr lang="en-US" dirty="0" smtClean="0"/>
              <a:t>Global collaboration – in a secure way</a:t>
            </a:r>
          </a:p>
        </p:txBody>
      </p:sp>
      <p:sp>
        <p:nvSpPr>
          <p:cNvPr id="28676" name="TextBox 4"/>
          <p:cNvSpPr txBox="1">
            <a:spLocks noChangeArrowheads="1"/>
          </p:cNvSpPr>
          <p:nvPr/>
        </p:nvSpPr>
        <p:spPr bwMode="auto">
          <a:xfrm>
            <a:off x="1187625" y="1091520"/>
            <a:ext cx="7742063" cy="400110"/>
          </a:xfrm>
          <a:prstGeom prst="rect">
            <a:avLst/>
          </a:prstGeom>
          <a:noFill/>
          <a:ln w="9525">
            <a:noFill/>
            <a:miter lim="800000"/>
            <a:headEnd/>
            <a:tailEnd/>
          </a:ln>
        </p:spPr>
        <p:txBody>
          <a:bodyPr wrap="square">
            <a:spAutoFit/>
          </a:bodyPr>
          <a:lstStyle/>
          <a:p>
            <a:pPr eaLnBrk="0" hangingPunct="0"/>
            <a:r>
              <a:rPr lang="en-US" sz="2000" i="1" dirty="0" smtClean="0">
                <a:solidFill>
                  <a:srgbClr val="C00000"/>
                </a:solidFill>
              </a:rPr>
              <a:t>Collaboration is people as well as (or even more than) systems</a:t>
            </a:r>
            <a:endParaRPr lang="en-US" sz="2000" i="1" dirty="0">
              <a:solidFill>
                <a:srgbClr val="C00000"/>
              </a:solidFill>
            </a:endParaRPr>
          </a:p>
        </p:txBody>
      </p:sp>
      <p:sp>
        <p:nvSpPr>
          <p:cNvPr id="7" name="Rectangle 3"/>
          <p:cNvSpPr txBox="1">
            <a:spLocks noChangeArrowheads="1"/>
          </p:cNvSpPr>
          <p:nvPr/>
        </p:nvSpPr>
        <p:spPr bwMode="auto">
          <a:xfrm>
            <a:off x="899592" y="1491630"/>
            <a:ext cx="7884939" cy="3062511"/>
          </a:xfrm>
          <a:prstGeom prst="rect">
            <a:avLst/>
          </a:prstGeom>
          <a:noFill/>
          <a:ln w="9525">
            <a:noFill/>
            <a:miter lim="800000"/>
            <a:headEnd/>
            <a:tailEnd/>
          </a:ln>
        </p:spPr>
        <p:txBody>
          <a:bodyPr/>
          <a:lstStyle/>
          <a:p>
            <a:pPr>
              <a:lnSpc>
                <a:spcPct val="90000"/>
              </a:lnSpc>
              <a:spcBef>
                <a:spcPct val="20000"/>
              </a:spcBef>
              <a:defRPr/>
            </a:pPr>
            <a:r>
              <a:rPr lang="en-GB" sz="2000" kern="0" dirty="0" smtClean="0">
                <a:latin typeface="+mn-lt"/>
                <a:cs typeface="+mn-cs"/>
              </a:rPr>
              <a:t>A global identity federation for e-Infra and </a:t>
            </a:r>
            <a:r>
              <a:rPr lang="en-GB" sz="2000" kern="0" dirty="0" smtClean="0">
                <a:latin typeface="+mn-lt"/>
                <a:cs typeface="+mn-cs"/>
              </a:rPr>
              <a:t>cyber research infrastructures </a:t>
            </a:r>
            <a:endParaRPr lang="en-GB" sz="2000" kern="0" dirty="0">
              <a:latin typeface="+mn-lt"/>
              <a:cs typeface="+mn-cs"/>
            </a:endParaRPr>
          </a:p>
          <a:p>
            <a:pPr marL="342900" indent="-342900">
              <a:lnSpc>
                <a:spcPct val="90000"/>
              </a:lnSpc>
              <a:spcBef>
                <a:spcPct val="20000"/>
              </a:spcBef>
              <a:buFont typeface="Arial" pitchFamily="34" charset="0"/>
              <a:buChar char="•"/>
              <a:defRPr/>
            </a:pPr>
            <a:r>
              <a:rPr lang="en-GB" kern="0" dirty="0" smtClean="0">
                <a:latin typeface="+mn-lt"/>
                <a:cs typeface="+mn-cs"/>
              </a:rPr>
              <a:t>Common baseline assurance </a:t>
            </a:r>
            <a:r>
              <a:rPr lang="en-GB" kern="0" dirty="0" smtClean="0">
                <a:latin typeface="+mn-lt"/>
                <a:cs typeface="+mn-cs"/>
              </a:rPr>
              <a:t>(trust) requirements</a:t>
            </a:r>
            <a:endParaRPr lang="en-GB" kern="0" dirty="0" smtClean="0">
              <a:latin typeface="+mn-lt"/>
            </a:endParaRPr>
          </a:p>
          <a:p>
            <a:pPr marL="342900" indent="-342900">
              <a:lnSpc>
                <a:spcPct val="90000"/>
              </a:lnSpc>
              <a:spcBef>
                <a:spcPct val="20000"/>
              </a:spcBef>
              <a:buFont typeface="Arial" pitchFamily="34" charset="0"/>
              <a:buChar char="•"/>
              <a:defRPr/>
            </a:pPr>
            <a:r>
              <a:rPr lang="en-GB" kern="0" dirty="0" smtClean="0">
                <a:latin typeface="+mn-lt"/>
                <a:cs typeface="+mn-cs"/>
              </a:rPr>
              <a:t>Persistent and globally unique</a:t>
            </a:r>
          </a:p>
          <a:p>
            <a:pPr marL="342900" indent="-342900">
              <a:lnSpc>
                <a:spcPct val="90000"/>
              </a:lnSpc>
              <a:spcBef>
                <a:spcPct val="20000"/>
              </a:spcBef>
              <a:buFont typeface="Arial" pitchFamily="34" charset="0"/>
              <a:buChar char="•"/>
              <a:defRPr/>
            </a:pPr>
            <a:endParaRPr lang="en-GB" kern="0" dirty="0" smtClean="0">
              <a:latin typeface="+mn-lt"/>
              <a:cs typeface="+mn-cs"/>
            </a:endParaRPr>
          </a:p>
          <a:p>
            <a:pPr>
              <a:lnSpc>
                <a:spcPct val="90000"/>
              </a:lnSpc>
              <a:spcBef>
                <a:spcPct val="20000"/>
              </a:spcBef>
              <a:defRPr/>
            </a:pPr>
            <a:r>
              <a:rPr lang="en-GB" sz="2000" kern="0" dirty="0" smtClean="0">
                <a:latin typeface="+mn-lt"/>
                <a:cs typeface="+mn-cs"/>
              </a:rPr>
              <a:t>needs a global scope – </a:t>
            </a:r>
            <a:r>
              <a:rPr lang="en-GB" sz="2000" kern="0" dirty="0">
                <a:latin typeface="+mn-lt"/>
                <a:cs typeface="+mn-cs"/>
              </a:rPr>
              <a:t>so we built the </a:t>
            </a:r>
            <a:r>
              <a:rPr lang="en-GB" sz="2000" kern="0" dirty="0" smtClean="0">
                <a:latin typeface="+mn-lt"/>
                <a:cs typeface="+mn-cs"/>
              </a:rPr>
              <a:t/>
            </a:r>
            <a:br>
              <a:rPr lang="en-GB" sz="2000" kern="0" dirty="0" smtClean="0">
                <a:latin typeface="+mn-lt"/>
                <a:cs typeface="+mn-cs"/>
              </a:rPr>
            </a:br>
            <a:r>
              <a:rPr lang="en-GB" sz="2000" kern="0" dirty="0" smtClean="0">
                <a:latin typeface="+mn-lt"/>
                <a:cs typeface="+mn-cs"/>
              </a:rPr>
              <a:t>Interoperable Global Trust </a:t>
            </a:r>
            <a:r>
              <a:rPr lang="en-GB" sz="2000" kern="0" dirty="0">
                <a:latin typeface="+mn-lt"/>
                <a:cs typeface="+mn-cs"/>
              </a:rPr>
              <a:t>Federation</a:t>
            </a:r>
          </a:p>
          <a:p>
            <a:pPr marL="800100" lvl="1" indent="-342900">
              <a:lnSpc>
                <a:spcPct val="90000"/>
              </a:lnSpc>
              <a:spcBef>
                <a:spcPct val="20000"/>
              </a:spcBef>
              <a:buFont typeface="Arial" pitchFamily="34" charset="0"/>
              <a:buChar char="•"/>
              <a:defRPr/>
            </a:pPr>
            <a:r>
              <a:rPr lang="en-GB" sz="2000" kern="0" dirty="0" smtClean="0">
                <a:latin typeface="+mn-lt"/>
                <a:cs typeface="+mn-cs"/>
              </a:rPr>
              <a:t>over </a:t>
            </a:r>
            <a:r>
              <a:rPr lang="en-GB" sz="2000" kern="0" dirty="0">
                <a:latin typeface="+mn-lt"/>
                <a:cs typeface="+mn-cs"/>
              </a:rPr>
              <a:t>80 member </a:t>
            </a:r>
            <a:r>
              <a:rPr lang="en-GB" sz="2000" kern="0" dirty="0" smtClean="0">
                <a:latin typeface="+mn-lt"/>
                <a:cs typeface="+mn-cs"/>
              </a:rPr>
              <a:t>Authorities</a:t>
            </a:r>
          </a:p>
          <a:p>
            <a:pPr marL="800100" lvl="1" indent="-342900">
              <a:lnSpc>
                <a:spcPct val="90000"/>
              </a:lnSpc>
              <a:spcBef>
                <a:spcPct val="20000"/>
              </a:spcBef>
              <a:buFont typeface="Arial" pitchFamily="34" charset="0"/>
              <a:buChar char="•"/>
              <a:defRPr/>
            </a:pPr>
            <a:r>
              <a:rPr lang="en-GB" sz="2000" kern="0" dirty="0" smtClean="0">
                <a:latin typeface="+mn-lt"/>
              </a:rPr>
              <a:t>Including your GÉANT</a:t>
            </a:r>
            <a:br>
              <a:rPr lang="en-GB" sz="2000" kern="0" dirty="0" smtClean="0">
                <a:latin typeface="+mn-lt"/>
              </a:rPr>
            </a:br>
            <a:r>
              <a:rPr lang="en-GB" sz="2000" kern="0" dirty="0" smtClean="0">
                <a:latin typeface="+mn-lt"/>
              </a:rPr>
              <a:t>Trusted Certificate Service</a:t>
            </a:r>
          </a:p>
        </p:txBody>
      </p:sp>
      <p:pic>
        <p:nvPicPr>
          <p:cNvPr id="3" name="Picture 4" descr="H:\Home\davidg\EUGridPMA\IGTF\IGTF-logos\IGTF_logo-interop.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227934"/>
            <a:ext cx="957955" cy="43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6986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But federation is much more …</a:t>
            </a:r>
            <a:endParaRPr lang="en-US"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70" y="1059583"/>
            <a:ext cx="5320808" cy="21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737582" y="2990368"/>
            <a:ext cx="1958894" cy="1136174"/>
            <a:chOff x="251520" y="1247923"/>
            <a:chExt cx="8229600" cy="5631925"/>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247923"/>
              <a:ext cx="6459364" cy="56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616210"/>
              <a:ext cx="82296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446200" y="1559698"/>
            <a:ext cx="2495459" cy="913413"/>
            <a:chOff x="4148493" y="1828358"/>
            <a:chExt cx="4633160" cy="2176706"/>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828358"/>
              <a:ext cx="30575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8493" y="2371283"/>
              <a:ext cx="4578129" cy="163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6" descr="https://educonf-directory.geant.net/pic/EduGAIN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8253" y="1164010"/>
            <a:ext cx="1421025" cy="236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43" y="3111810"/>
            <a:ext cx="2457187" cy="143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2442" y="2834811"/>
            <a:ext cx="2193229" cy="369332"/>
          </a:xfrm>
          <a:prstGeom prst="rect">
            <a:avLst/>
          </a:prstGeom>
          <a:noFill/>
        </p:spPr>
        <p:txBody>
          <a:bodyPr wrap="none" rtlCol="0">
            <a:spAutoFit/>
          </a:bodyPr>
          <a:lstStyle/>
          <a:p>
            <a:r>
              <a:rPr lang="en-US" b="1" dirty="0" smtClean="0">
                <a:latin typeface="+mj-lt"/>
              </a:rPr>
              <a:t>wLCG FIM4R pilot</a:t>
            </a:r>
            <a:endParaRPr lang="en-US" b="1" dirty="0">
              <a:latin typeface="+mj-lt"/>
            </a:endParaRPr>
          </a:p>
        </p:txBody>
      </p:sp>
      <p:pic>
        <p:nvPicPr>
          <p:cNvPr id="18" name="Picture 7" descr="H:\Home\davidg\Template\Logos\cilogon-service-heade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1658" y="2054656"/>
            <a:ext cx="3843569" cy="4184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34178" y="962188"/>
            <a:ext cx="2651046" cy="11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5230" y="1031830"/>
            <a:ext cx="1373333" cy="151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Home\davidg\EUGridPMA\Presentations\images\igtf-worldstatus-2015.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1223" y="2346961"/>
            <a:ext cx="6358439" cy="2519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Home\davidg\DutchGrid\CA\RCauth-Pilot-CA\RCauth-eu-logo.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67655" y="4131839"/>
            <a:ext cx="1391575" cy="6736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Home\davidg\EUGridPMA\IGTF\IGTF-logos\IGTF_logo-interop.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08884" y="4218589"/>
            <a:ext cx="1051457" cy="4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Home\davidg\Projects-misc\Terena\AARC\PR\AARC-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72400" y="267494"/>
            <a:ext cx="760040" cy="7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7261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lIns="68580" tIns="34290" rIns="68580" bIns="34290"/>
          <a:lstStyle/>
          <a:p>
            <a:fld id="{6F576E6A-F32A-4612-884C-86870357C6B4}" type="slidenum">
              <a:rPr lang="en-GB" smtClean="0"/>
              <a:pPr/>
              <a:t>8</a:t>
            </a:fld>
            <a:endParaRPr lang="en-GB"/>
          </a:p>
        </p:txBody>
      </p:sp>
      <p:sp>
        <p:nvSpPr>
          <p:cNvPr id="4" name="Title 3"/>
          <p:cNvSpPr>
            <a:spLocks noGrp="1"/>
          </p:cNvSpPr>
          <p:nvPr>
            <p:ph type="title"/>
          </p:nvPr>
        </p:nvSpPr>
        <p:spPr/>
        <p:txBody>
          <a:bodyPr lIns="68580" tIns="34290" rIns="68580" bIns="34290"/>
          <a:lstStyle/>
          <a:p>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0538"/>
            <a:ext cx="8973322" cy="507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429" y="4745781"/>
            <a:ext cx="4750595" cy="346249"/>
          </a:xfrm>
          <a:prstGeom prst="rect">
            <a:avLst/>
          </a:prstGeom>
          <a:solidFill>
            <a:srgbClr val="FFFFFF">
              <a:alpha val="50196"/>
            </a:srgbClr>
          </a:solidFill>
        </p:spPr>
        <p:txBody>
          <a:bodyPr wrap="square" lIns="68580" tIns="34290" rIns="68580" bIns="34290">
            <a:spAutoFit/>
          </a:bodyPr>
          <a:lstStyle/>
          <a:p>
            <a:r>
              <a:rPr lang="en-US" sz="900" dirty="0">
                <a:solidFill>
                  <a:srgbClr val="F6791C"/>
                </a:solidFill>
              </a:rPr>
              <a:t>https://aarc-project.eu/wp-content/uploads/2015/11/20151102-JRA1.2-Blueprint-Status-Hardt.pdf</a:t>
            </a:r>
          </a:p>
        </p:txBody>
      </p:sp>
      <p:sp>
        <p:nvSpPr>
          <p:cNvPr id="7" name="TextBox 6"/>
          <p:cNvSpPr txBox="1"/>
          <p:nvPr/>
        </p:nvSpPr>
        <p:spPr>
          <a:xfrm>
            <a:off x="35496" y="2283718"/>
            <a:ext cx="1707840" cy="2331407"/>
          </a:xfrm>
          <a:prstGeom prst="rect">
            <a:avLst/>
          </a:prstGeom>
          <a:noFill/>
        </p:spPr>
        <p:txBody>
          <a:bodyPr wrap="none" lIns="68580" tIns="34290" rIns="68580" bIns="34290" rtlCol="0">
            <a:spAutoFit/>
          </a:bodyPr>
          <a:lstStyle/>
          <a:p>
            <a:r>
              <a:rPr lang="en-US" sz="2100" b="1" dirty="0" smtClean="0">
                <a:solidFill>
                  <a:srgbClr val="003F5E"/>
                </a:solidFill>
              </a:rPr>
              <a:t>Federation</a:t>
            </a:r>
            <a:br>
              <a:rPr lang="en-US" sz="2100" b="1" dirty="0" smtClean="0">
                <a:solidFill>
                  <a:srgbClr val="003F5E"/>
                </a:solidFill>
              </a:rPr>
            </a:br>
            <a:r>
              <a:rPr lang="en-US" sz="2100" dirty="0" smtClean="0">
                <a:solidFill>
                  <a:srgbClr val="003F5E"/>
                </a:solidFill>
              </a:rPr>
              <a:t>same pattern</a:t>
            </a:r>
            <a:endParaRPr lang="en-US" sz="2100" dirty="0">
              <a:solidFill>
                <a:srgbClr val="003F5E"/>
              </a:solidFill>
            </a:endParaRPr>
          </a:p>
          <a:p>
            <a:r>
              <a:rPr lang="en-US" sz="2100" dirty="0" smtClean="0">
                <a:solidFill>
                  <a:srgbClr val="003F5E"/>
                </a:solidFill>
              </a:rPr>
              <a:t>Umbrella</a:t>
            </a:r>
            <a:endParaRPr lang="en-US" sz="2100" dirty="0" smtClean="0">
              <a:solidFill>
                <a:srgbClr val="003F5E"/>
              </a:solidFill>
            </a:endParaRPr>
          </a:p>
          <a:p>
            <a:r>
              <a:rPr lang="en-US" sz="2100" dirty="0" smtClean="0">
                <a:solidFill>
                  <a:srgbClr val="003F5E"/>
                </a:solidFill>
              </a:rPr>
              <a:t>ELIXIR</a:t>
            </a:r>
            <a:endParaRPr lang="en-US" sz="2100" dirty="0" smtClean="0">
              <a:solidFill>
                <a:srgbClr val="003F5E"/>
              </a:solidFill>
            </a:endParaRPr>
          </a:p>
          <a:p>
            <a:r>
              <a:rPr lang="en-US" sz="2100" dirty="0" smtClean="0">
                <a:solidFill>
                  <a:srgbClr val="003F5E"/>
                </a:solidFill>
              </a:rPr>
              <a:t>BBMRI</a:t>
            </a:r>
          </a:p>
          <a:p>
            <a:r>
              <a:rPr lang="en-US" sz="2100" dirty="0" smtClean="0">
                <a:solidFill>
                  <a:srgbClr val="003F5E"/>
                </a:solidFill>
              </a:rPr>
              <a:t>WLCG</a:t>
            </a:r>
            <a:endParaRPr lang="en-US" sz="2100" dirty="0">
              <a:solidFill>
                <a:srgbClr val="003F5E"/>
              </a:solidFill>
            </a:endParaRPr>
          </a:p>
          <a:p>
            <a:r>
              <a:rPr lang="en-US" sz="2100" dirty="0" smtClean="0">
                <a:solidFill>
                  <a:srgbClr val="003F5E"/>
                </a:solidFill>
              </a:rPr>
              <a:t>…</a:t>
            </a:r>
            <a:endParaRPr lang="en-US" sz="2100" dirty="0">
              <a:solidFill>
                <a:srgbClr val="003F5E"/>
              </a:solidFill>
            </a:endParaRPr>
          </a:p>
        </p:txBody>
      </p:sp>
      <p:pic>
        <p:nvPicPr>
          <p:cNvPr id="17410" name="Picture 2" descr="H:\Home\davidg\Projects-misc\Terena\AARC\PR\AAR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267494"/>
            <a:ext cx="760040" cy="760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430" y="555526"/>
            <a:ext cx="192021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903" y="915566"/>
            <a:ext cx="2021697"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52579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63888" y="1085850"/>
            <a:ext cx="5370562" cy="1269876"/>
          </a:xfrm>
        </p:spPr>
        <p:txBody>
          <a:bodyPr/>
          <a:lstStyle/>
          <a:p>
            <a:r>
              <a:rPr lang="en-US" dirty="0" smtClean="0"/>
              <a:t>From hierarchical data distribution to </a:t>
            </a:r>
            <a:br>
              <a:rPr lang="en-US" dirty="0" smtClean="0"/>
            </a:br>
            <a:r>
              <a:rPr lang="en-US" dirty="0" smtClean="0"/>
              <a:t>a full mesh and dynamic data placement</a:t>
            </a:r>
            <a:endParaRPr lang="en-US" dirty="0"/>
          </a:p>
        </p:txBody>
      </p:sp>
      <p:sp>
        <p:nvSpPr>
          <p:cNvPr id="3" name="Title 2"/>
          <p:cNvSpPr>
            <a:spLocks noGrp="1"/>
          </p:cNvSpPr>
          <p:nvPr>
            <p:ph type="title"/>
          </p:nvPr>
        </p:nvSpPr>
        <p:spPr/>
        <p:txBody>
          <a:bodyPr/>
          <a:lstStyle/>
          <a:p>
            <a:r>
              <a:rPr lang="en-US" dirty="0" smtClean="0"/>
              <a:t>Building the infrastructure for the LHC data</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059582"/>
            <a:ext cx="327341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descr="http://weblogs.mozillazine.org/asa/amsterdam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497" y="3347658"/>
            <a:ext cx="19494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28"/>
          <p:cNvSpPr txBox="1">
            <a:spLocks noChangeArrowheads="1"/>
          </p:cNvSpPr>
          <p:nvPr/>
        </p:nvSpPr>
        <p:spPr bwMode="auto">
          <a:xfrm>
            <a:off x="1682497" y="4716767"/>
            <a:ext cx="1893838" cy="26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altLang="en-US" sz="1100">
                <a:solidFill>
                  <a:srgbClr val="FFFF00"/>
                </a:solidFill>
              </a:rPr>
              <a:t>Amsterdam/NIKHEF-SARA</a:t>
            </a:r>
          </a:p>
        </p:txBody>
      </p:sp>
      <p:cxnSp>
        <p:nvCxnSpPr>
          <p:cNvPr id="59" name="Straight Connector 58"/>
          <p:cNvCxnSpPr/>
          <p:nvPr/>
        </p:nvCxnSpPr>
        <p:spPr>
          <a:xfrm>
            <a:off x="2555776" y="2499742"/>
            <a:ext cx="1076171" cy="864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682497" y="2499742"/>
            <a:ext cx="408833" cy="84791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851670"/>
            <a:ext cx="4274184" cy="320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99592" y="4948014"/>
            <a:ext cx="1781257" cy="253916"/>
          </a:xfrm>
          <a:prstGeom prst="rect">
            <a:avLst/>
          </a:prstGeom>
          <a:noFill/>
        </p:spPr>
        <p:txBody>
          <a:bodyPr wrap="none" rtlCol="0">
            <a:spAutoFit/>
          </a:bodyPr>
          <a:lstStyle/>
          <a:p>
            <a:r>
              <a:rPr lang="en-US" sz="1050" dirty="0" err="1" smtClean="0">
                <a:solidFill>
                  <a:schemeClr val="bg1">
                    <a:lumMod val="95000"/>
                  </a:schemeClr>
                </a:solidFill>
                <a:latin typeface="+mj-lt"/>
              </a:rPr>
              <a:t>LHCOne</a:t>
            </a:r>
            <a:r>
              <a:rPr lang="en-US" sz="1050" dirty="0" smtClean="0">
                <a:solidFill>
                  <a:schemeClr val="bg1">
                    <a:lumMod val="95000"/>
                  </a:schemeClr>
                </a:solidFill>
                <a:latin typeface="+mj-lt"/>
              </a:rPr>
              <a:t> graphic: lhcone.net</a:t>
            </a:r>
          </a:p>
        </p:txBody>
      </p:sp>
    </p:spTree>
    <p:extLst>
      <p:ext uri="{BB962C8B-B14F-4D97-AF65-F5344CB8AC3E}">
        <p14:creationId xmlns:p14="http://schemas.microsoft.com/office/powerpoint/2010/main" val="2462360610"/>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ikhef-PDP-presentation-2016-acr-16-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txDef>
      <a:spPr>
        <a:noFill/>
      </a:spPr>
      <a:bodyPr wrap="square" rtlCol="0">
        <a:spAutoFit/>
      </a:bodyPr>
      <a:lstStyle>
        <a:defPPr>
          <a:defRPr dirty="0"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Props1.xml><?xml version="1.0" encoding="utf-8"?>
<ds:datastoreItem xmlns:ds="http://schemas.openxmlformats.org/officeDocument/2006/customXml" ds:itemID="{03338BC8-BBF3-4152-8114-248CD4A24091}">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Nikhef-PDP-presentation-2016-acr-16-9</Template>
  <TotalTime>12863</TotalTime>
  <Words>939</Words>
  <Application>Microsoft Office PowerPoint</Application>
  <PresentationFormat>On-screen Show (16:9)</PresentationFormat>
  <Paragraphs>159</Paragraphs>
  <Slides>29</Slides>
  <Notes>2</Notes>
  <HiddenSlides>1</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Nikhef-PDP-presentation-2016-acr-16-9</vt:lpstr>
      <vt:lpstr>Accelerating Throughput –  from the LHC to the World</vt:lpstr>
      <vt:lpstr>PowerPoint Presentation</vt:lpstr>
      <vt:lpstr>PowerPoint Presentation</vt:lpstr>
      <vt:lpstr>Building the Infrastructure … in a federated way</vt:lpstr>
      <vt:lpstr>PowerPoint Presentation</vt:lpstr>
      <vt:lpstr>Global collaboration – in a secure way</vt:lpstr>
      <vt:lpstr>But federation is much more …</vt:lpstr>
      <vt:lpstr>PowerPoint Presentation</vt:lpstr>
      <vt:lpstr>Building the infrastructure for the LHC data</vt:lpstr>
      <vt:lpstr>From SC04, CCRC08, STEP09, .. to today …</vt:lpstr>
      <vt:lpstr>… and tomorrow ?!</vt:lpstr>
      <vt:lpstr>Infrastructure for research:  balancing network, CPU, and disk</vt:lpstr>
      <vt:lpstr>Network built around application data flow</vt:lpstr>
      <vt:lpstr>‘Homebrew’ SDN … from the ground up</vt:lpstr>
      <vt:lpstr>Matching systems architecture</vt:lpstr>
      <vt:lpstr>Waiting will not help you any more …</vt:lpstr>
      <vt:lpstr>Improvements at the application layer</vt:lpstr>
      <vt:lpstr>Systems architecture and your application</vt:lpstr>
      <vt:lpstr>Surviving in the multi-petabyte world</vt:lpstr>
      <vt:lpstr>Application awareness in IO patterns</vt:lpstr>
      <vt:lpstr>Getting more bytes through?</vt:lpstr>
      <vt:lpstr>Shared infrastructure, efficient infrastructure!</vt:lpstr>
      <vt:lpstr>Improve utilisation: towards ‘cloudification’ @Nikhef</vt:lpstr>
      <vt:lpstr>Networking from Datacentre to WAN Virtualising a high-throughput  network</vt:lpstr>
      <vt:lpstr>‘Cloudification’: operations and advanced use cases</vt:lpstr>
      <vt:lpstr>‘cloud’ is a means, not an end-all solution …</vt:lpstr>
      <vt:lpstr>Fun, but not the solution to single-core performance …</vt:lpstr>
      <vt:lpstr>PowerPoint Presentation</vt:lpstr>
      <vt:lpstr>PowerPoint Presentation</vt:lpstr>
    </vt:vector>
  </TitlesOfParts>
  <Company>Nikhef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DavidG</dc:creator>
  <cp:lastModifiedBy>DavidG</cp:lastModifiedBy>
  <cp:revision>253</cp:revision>
  <cp:lastPrinted>2016-12-14T16:03:36Z</cp:lastPrinted>
  <dcterms:created xsi:type="dcterms:W3CDTF">2016-12-06T08:06:17Z</dcterms:created>
  <dcterms:modified xsi:type="dcterms:W3CDTF">2016-12-15T06:41:23Z</dcterms:modified>
</cp:coreProperties>
</file>