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740" r:id="rId2"/>
    <p:sldMasterId id="2147483711" r:id="rId3"/>
    <p:sldMasterId id="2147483726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4" r:id="rId6"/>
    <p:sldId id="273" r:id="rId7"/>
    <p:sldId id="280" r:id="rId8"/>
    <p:sldId id="282" r:id="rId9"/>
    <p:sldId id="281" r:id="rId10"/>
    <p:sldId id="278" r:id="rId11"/>
    <p:sldId id="279" r:id="rId12"/>
    <p:sldId id="271" r:id="rId13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88B"/>
    <a:srgbClr val="6F257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43"/>
  </p:normalViewPr>
  <p:slideViewPr>
    <p:cSldViewPr snapToGrid="0" snapToObjects="1">
      <p:cViewPr>
        <p:scale>
          <a:sx n="138" d="100"/>
          <a:sy n="138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40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E9CF-6ECB-41C1-8DD6-9BF6F92CECC7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png"/><Relationship Id="rId4" Type="http://schemas.openxmlformats.org/officeDocument/2006/relationships/image" Target="../media/image2.w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w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28014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91420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27587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9206" y="-8110"/>
            <a:ext cx="2840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received funding from the European Union’s Horizon research and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innovation programmes under Grant Agreement No. 856726  (GN4-3),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101017536 (EOSC Future), 777536 (EOSC-hub), 730941 (AARC2).</a:t>
            </a:r>
            <a:endParaRPr lang="en-GB" sz="650" cap="none" dirty="0">
              <a:solidFill>
                <a:srgbClr val="E3D8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90727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9206" y="-8110"/>
            <a:ext cx="2840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received funding from the European Union’s Horizon research and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innovation programmes under Grant Agreement No. 856726  (GN4-3),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101017536 (EOSC Future), 777536 (EOSC-hub), 730941 (AARC2).</a:t>
            </a:r>
            <a:endParaRPr lang="en-GB" sz="650" cap="none" dirty="0">
              <a:solidFill>
                <a:srgbClr val="E3D8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36193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R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91" y="1095615"/>
            <a:ext cx="6135650" cy="3613544"/>
          </a:xfrm>
          <a:prstGeom prst="rect">
            <a:avLst/>
          </a:prstGeom>
        </p:spPr>
      </p:pic>
      <p:sp>
        <p:nvSpPr>
          <p:cNvPr id="6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10" name="Rechthoek"/>
          <p:cNvSpPr/>
          <p:nvPr userDrawn="1"/>
        </p:nvSpPr>
        <p:spPr>
          <a:xfrm>
            <a:off x="1130" y="4667250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64467" y="3720459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2" y="3957111"/>
            <a:ext cx="1834422" cy="718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1480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SURF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30" y="4177514"/>
            <a:ext cx="1259675" cy="49372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-1" y="4759692"/>
            <a:ext cx="8097011" cy="2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>
            <a:lvl1pPr marL="21675" marR="21675" indent="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21675" marR="21675" indent="857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2pPr>
            <a:lvl3pPr marL="21675" marR="21675" indent="1714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21675" marR="21675" indent="2571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21675" marR="21675" indent="3429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21675" marR="21675" indent="4286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21675" marR="21675" indent="5143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21675" marR="21675" indent="6000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21675" marR="21675" indent="6858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marL="21675" marR="21675" lvl="0" indent="0" algn="ctr" defTabSz="4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sym typeface="Akkurat Std Mono"/>
              </a:rPr>
              <a:t>this work co-funded by and contributing to the Dutch National e-Infrastructure coordinated by SURF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E3D88B"/>
              </a:solidFill>
              <a:effectLst/>
              <a:uLnTx/>
              <a:uFill>
                <a:solidFill>
                  <a:srgbClr val="000000"/>
                </a:solidFill>
              </a:uFill>
              <a:latin typeface="Akkurat Std" panose="02000503000000000000" pitchFamily="2" charset="0"/>
              <a:sym typeface="Akkurat Std Mono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3" y="4215439"/>
            <a:ext cx="1010653" cy="515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6" y="4017975"/>
            <a:ext cx="622642" cy="776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985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430625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6516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223532"/>
            <a:ext cx="2657839" cy="5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9726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4267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" y="1181003"/>
            <a:ext cx="2614842" cy="5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1770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684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37068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404301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418340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72854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142175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01919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/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74920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753344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1834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96499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51645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66048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289969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62322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119063" indent="0">
              <a:buFont typeface="Arial" panose="020B0604020202020204" pitchFamily="34" charset="0"/>
              <a:buNone/>
              <a:defRPr sz="1600"/>
            </a:lvl2pPr>
            <a:lvl3pPr marL="288925" indent="0">
              <a:buFont typeface="Arial" panose="020B0604020202020204" pitchFamily="34" charset="0"/>
              <a:buNone/>
              <a:defRPr sz="1400"/>
            </a:lvl3pPr>
            <a:lvl4pPr marL="401638" indent="0">
              <a:buFont typeface="Arial" panose="020B0604020202020204" pitchFamily="34" charset="0"/>
              <a:buNone/>
              <a:defRPr sz="1200"/>
            </a:lvl4pPr>
            <a:lvl5pPr marL="515938" indent="0">
              <a:buFont typeface="Arial" panose="020B0604020202020204" pitchFamily="34" charset="0"/>
              <a:buNone/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139330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6904246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480006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1607339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93363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91201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133977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8687553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6174032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168874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9229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88323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9722192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4123976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4093756150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49102221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670025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044333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178964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8879878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2851580926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9401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4657035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650536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789566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831298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1514775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047627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341121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996908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202005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5539118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036949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80311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61827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689257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923566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364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2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38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64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rgbClr val="E3D88B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2572084"/>
            <a:ext cx="7950994" cy="1598863"/>
          </a:xfrm>
          <a:prstGeom prst="rect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3273828"/>
            <a:ext cx="6691362" cy="58722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668191"/>
            <a:ext cx="6400800" cy="495783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  <a:latin typeface="Akkurat Std Bold" panose="02000803000000000000" pitchFamily="2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7087935" y="2572084"/>
            <a:ext cx="1729133" cy="1598863"/>
          </a:xfrm>
          <a:prstGeom prst="triangle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08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17" y="4390909"/>
            <a:ext cx="3017492" cy="6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6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8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02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0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8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30" r:id="rId2"/>
    <p:sldLayoutId id="2147483731" r:id="rId3"/>
    <p:sldLayoutId id="2147483732" r:id="rId4"/>
    <p:sldLayoutId id="2147483692" r:id="rId5"/>
    <p:sldLayoutId id="2147483735" r:id="rId6"/>
    <p:sldLayoutId id="2147483736" r:id="rId7"/>
    <p:sldLayoutId id="2147483734" r:id="rId8"/>
    <p:sldLayoutId id="2147483724" r:id="rId9"/>
    <p:sldLayoutId id="2147483733" r:id="rId10"/>
    <p:sldLayoutId id="2147483737" r:id="rId11"/>
    <p:sldLayoutId id="2147483708" r:id="rId12"/>
    <p:sldLayoutId id="2147483662" r:id="rId13"/>
    <p:sldLayoutId id="2147483701" r:id="rId14"/>
    <p:sldLayoutId id="2147483668" r:id="rId15"/>
    <p:sldLayoutId id="2147483660" r:id="rId16"/>
    <p:sldLayoutId id="2147483704" r:id="rId17"/>
    <p:sldLayoutId id="2147483705" r:id="rId18"/>
    <p:sldLayoutId id="2147483706" r:id="rId19"/>
    <p:sldLayoutId id="2147483707" r:id="rId20"/>
    <p:sldLayoutId id="2147483703" r:id="rId21"/>
    <p:sldLayoutId id="2147483661" r:id="rId22"/>
    <p:sldLayoutId id="2147483664" r:id="rId23"/>
    <p:sldLayoutId id="2147483667" r:id="rId24"/>
    <p:sldLayoutId id="2147483702" r:id="rId25"/>
    <p:sldLayoutId id="2147483697" r:id="rId26"/>
    <p:sldLayoutId id="2147483709" r:id="rId27"/>
    <p:sldLayoutId id="2147483674" r:id="rId28"/>
    <p:sldLayoutId id="2147483677" r:id="rId29"/>
    <p:sldLayoutId id="2147483698" r:id="rId30"/>
    <p:sldLayoutId id="2147483699" r:id="rId31"/>
    <p:sldLayoutId id="2147483710" r:id="rId32"/>
    <p:sldLayoutId id="2147483672" r:id="rId33"/>
    <p:sldLayoutId id="2147483675" r:id="rId34"/>
    <p:sldLayoutId id="2147483678" r:id="rId35"/>
    <p:sldLayoutId id="2147483681" r:id="rId36"/>
    <p:sldLayoutId id="2147483684" r:id="rId37"/>
    <p:sldLayoutId id="2147483673" r:id="rId38"/>
    <p:sldLayoutId id="2147483676" r:id="rId39"/>
    <p:sldLayoutId id="2147483679" r:id="rId40"/>
    <p:sldLayoutId id="2147483682" r:id="rId41"/>
    <p:sldLayoutId id="2147483685" r:id="rId42"/>
    <p:sldLayoutId id="2147483686" r:id="rId43"/>
    <p:sldLayoutId id="2147483688" r:id="rId44"/>
    <p:sldLayoutId id="2147483689" r:id="rId45"/>
    <p:sldLayoutId id="2147483690" r:id="rId46"/>
  </p:sldLayoutIdLst>
  <p:transition spd="med"/>
  <p:hf hdr="0" ft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8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8613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  <p:sldLayoutId id="2147483782" r:id="rId41"/>
    <p:sldLayoutId id="2147483783" r:id="rId42"/>
    <p:sldLayoutId id="2147483784" r:id="rId43"/>
    <p:sldLayoutId id="2147483785" r:id="rId44"/>
    <p:sldLayoutId id="2147483786" r:id="rId45"/>
    <p:sldLayoutId id="2147483787" r:id="rId46"/>
  </p:sldLayoutIdLst>
  <p:transition spd="med"/>
  <p:hf hdr="0" ft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6565"/>
            <a:ext cx="9152122" cy="704612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756160" y="4913264"/>
            <a:ext cx="346248" cy="31739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309563">
              <a:defRPr sz="1125" b="0" i="0"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896894" y="54568"/>
            <a:ext cx="7159227" cy="58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1714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43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3969" y="-7386"/>
            <a:ext cx="1647693" cy="706226"/>
          </a:xfrm>
          <a:custGeom>
            <a:avLst/>
            <a:gdLst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5" fmla="*/ 4202349 w 4202349"/>
              <a:gd name="connsiteY5" fmla="*/ 58366 h 1926077"/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14408 w 4143983"/>
              <a:gd name="connsiteY3" fmla="*/ 40285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489874 w 4143983"/>
              <a:gd name="connsiteY3" fmla="*/ 53498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7985 w 4147985"/>
              <a:gd name="connsiteY0" fmla="*/ 2242 h 1928319"/>
              <a:gd name="connsiteX1" fmla="*/ 3175219 w 4147985"/>
              <a:gd name="connsiteY1" fmla="*/ 1928319 h 1928319"/>
              <a:gd name="connsiteX2" fmla="*/ 4002 w 4147985"/>
              <a:gd name="connsiteY2" fmla="*/ 1928319 h 1928319"/>
              <a:gd name="connsiteX3" fmla="*/ 0 w 4147985"/>
              <a:gd name="connsiteY3" fmla="*/ 0 h 1928319"/>
              <a:gd name="connsiteX0" fmla="*/ 4153988 w 4153988"/>
              <a:gd name="connsiteY0" fmla="*/ 2242 h 1930489"/>
              <a:gd name="connsiteX1" fmla="*/ 3181222 w 4153988"/>
              <a:gd name="connsiteY1" fmla="*/ 1928319 h 1930489"/>
              <a:gd name="connsiteX2" fmla="*/ 0 w 4153988"/>
              <a:gd name="connsiteY2" fmla="*/ 1930489 h 1930489"/>
              <a:gd name="connsiteX3" fmla="*/ 6003 w 4153988"/>
              <a:gd name="connsiteY3" fmla="*/ 0 h 193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3988" h="1930489">
                <a:moveTo>
                  <a:pt x="4153988" y="2242"/>
                </a:moveTo>
                <a:lnTo>
                  <a:pt x="3181222" y="1928319"/>
                </a:lnTo>
                <a:lnTo>
                  <a:pt x="0" y="1930489"/>
                </a:lnTo>
                <a:lnTo>
                  <a:pt x="6003" y="0"/>
                </a:lnTo>
              </a:path>
            </a:pathLst>
          </a:custGeom>
          <a:solidFill>
            <a:srgbClr val="E3D88A"/>
          </a:solidFill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34290" tIns="17145" rIns="34290" bIns="17145" numCol="1" spcCol="38100" rtlCol="0" anchor="t">
            <a:noAutofit/>
          </a:bodyPr>
          <a:lstStyle/>
          <a:p>
            <a: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67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4" y="127607"/>
            <a:ext cx="1131580" cy="4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22" r:id="rId3"/>
    <p:sldLayoutId id="2147483723" r:id="rId4"/>
    <p:sldLayoutId id="2147483720" r:id="rId5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1714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3791" y="1226905"/>
            <a:ext cx="6429375" cy="3448050"/>
          </a:xfrm>
          <a:prstGeom prst="rect">
            <a:avLst/>
          </a:prstGeom>
        </p:spPr>
      </p:pic>
      <p:sp>
        <p:nvSpPr>
          <p:cNvPr id="11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2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3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5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6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8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Groep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kkurat Std"/>
              </a:endParaRP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davidg@nikhef.nl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https://www.nikhef.nl/~</a:t>
              </a: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davidg/presentations/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https://orcid.org/0000-0003-1026-6606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kkurat Std"/>
                <a:sym typeface="Akkurat Std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2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89" r:id="rId2"/>
    <p:sldLayoutId id="2147483727" r:id="rId3"/>
    <p:sldLayoutId id="2147483788" r:id="rId4"/>
    <p:sldLayoutId id="2147483739" r:id="rId5"/>
    <p:sldLayoutId id="2147483790" r:id="rId6"/>
    <p:sldLayoutId id="2147483729" r:id="rId7"/>
    <p:sldLayoutId id="2147483728" r:id="rId8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55550299/java-can-not-load-begin-trusted-certificate-format-certificate" TargetMode="External"/><Relationship Id="rId2" Type="http://schemas.openxmlformats.org/officeDocument/2006/relationships/hyperlink" Target="https://www.nikhef.nl/~davidg/tmp/make-trusted.sh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October 2023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 smtClean="0"/>
              <a:t>Update: </a:t>
            </a:r>
            <a:r>
              <a:rPr lang="en-US" dirty="0" err="1" smtClean="0"/>
              <a:t>RedHat</a:t>
            </a:r>
            <a:r>
              <a:rPr lang="en-US" dirty="0" smtClean="0"/>
              <a:t> </a:t>
            </a:r>
            <a:r>
              <a:rPr lang="en-US" dirty="0" smtClean="0"/>
              <a:t>9+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the</a:t>
            </a:r>
            <a:r>
              <a:rPr lang="en-US" dirty="0" smtClean="0"/>
              <a:t> issue </a:t>
            </a:r>
            <a:r>
              <a:rPr lang="en-US" dirty="0" smtClean="0"/>
              <a:t>of sha-1 roots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David Groep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We </a:t>
            </a:r>
            <a:r>
              <a:rPr lang="en-US" sz="1800" i="1" dirty="0" smtClean="0"/>
              <a:t>know </a:t>
            </a:r>
            <a:r>
              <a:rPr lang="en-US" sz="1800" dirty="0" smtClean="0"/>
              <a:t>SHA-1 </a:t>
            </a:r>
            <a:r>
              <a:rPr lang="en-US" sz="1800" dirty="0" smtClean="0"/>
              <a:t>is no longer secure </a:t>
            </a:r>
            <a:r>
              <a:rPr lang="en-US" sz="1800" dirty="0" smtClean="0"/>
              <a:t>as a crypto digest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all </a:t>
            </a:r>
            <a:r>
              <a:rPr lang="en-US" sz="1400" dirty="0" smtClean="0"/>
              <a:t>EECs and ICAs moved </a:t>
            </a:r>
            <a:r>
              <a:rPr lang="en-US" sz="1400" dirty="0" smtClean="0"/>
              <a:t>away ages ago</a:t>
            </a:r>
            <a:endParaRPr lang="en-US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but some </a:t>
            </a:r>
            <a:r>
              <a:rPr lang="en-US" sz="1800" dirty="0" smtClean="0"/>
              <a:t>projects and distros are </a:t>
            </a:r>
            <a:r>
              <a:rPr lang="en-US" sz="1800" i="1" dirty="0" smtClean="0"/>
              <a:t>uselessly </a:t>
            </a:r>
            <a:r>
              <a:rPr lang="en-US" sz="1800" dirty="0" smtClean="0"/>
              <a:t>deprecating SHA-1 </a:t>
            </a:r>
            <a:br>
              <a:rPr lang="en-US" sz="1800" dirty="0" smtClean="0"/>
            </a:br>
            <a:r>
              <a:rPr lang="en-US" sz="1800" i="1" dirty="0" smtClean="0"/>
              <a:t>for </a:t>
            </a:r>
            <a:r>
              <a:rPr lang="en-US" sz="1800" i="1" dirty="0" smtClean="0"/>
              <a:t>self-signed (root) </a:t>
            </a:r>
            <a:r>
              <a:rPr lang="en-US" sz="1800" i="1" dirty="0" smtClean="0"/>
              <a:t>certificates – where the signature is immaterial</a:t>
            </a:r>
            <a:endParaRPr lang="en-US" sz="18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This affects at least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FF103+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RHEL9+ (and rebuilds)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yet … in the cases we could find </a:t>
            </a:r>
            <a:r>
              <a:rPr lang="en-US" sz="1800" dirty="0" smtClean="0"/>
              <a:t>it </a:t>
            </a:r>
            <a:r>
              <a:rPr lang="en-US" sz="1800" i="1" dirty="0" smtClean="0"/>
              <a:t>only</a:t>
            </a:r>
            <a:r>
              <a:rPr lang="en-US" sz="1800" dirty="0" smtClean="0"/>
              <a:t> applies to CA </a:t>
            </a:r>
            <a:r>
              <a:rPr lang="en-US" sz="1800" dirty="0" smtClean="0"/>
              <a:t>certs </a:t>
            </a:r>
            <a:r>
              <a:rPr lang="en-US" sz="1800" dirty="0" smtClean="0"/>
              <a:t>that </a:t>
            </a:r>
            <a:br>
              <a:rPr lang="en-US" sz="1800" dirty="0" smtClean="0"/>
            </a:br>
            <a:r>
              <a:rPr lang="en-US" sz="1800" dirty="0" smtClean="0"/>
              <a:t>are </a:t>
            </a:r>
            <a:r>
              <a:rPr lang="en-US" sz="1800" i="1" dirty="0" smtClean="0"/>
              <a:t>not </a:t>
            </a:r>
            <a:r>
              <a:rPr lang="en-US" sz="1800" dirty="0" smtClean="0"/>
              <a:t>in the </a:t>
            </a:r>
            <a:r>
              <a:rPr lang="en-US" sz="1800" dirty="0" err="1" smtClean="0"/>
              <a:t>WebPKI</a:t>
            </a:r>
            <a:r>
              <a:rPr lang="en-US" sz="1800" dirty="0" smtClean="0"/>
              <a:t> (and distro) public trust list</a:t>
            </a:r>
          </a:p>
          <a:p>
            <a:endParaRPr lang="en-US" sz="1800" dirty="0" smtClean="0"/>
          </a:p>
          <a:p>
            <a:r>
              <a:rPr lang="en-US" sz="1800" dirty="0" smtClean="0"/>
              <a:t>This impacts both joint-trust and </a:t>
            </a:r>
            <a:r>
              <a:rPr lang="en-US" sz="1800" dirty="0" err="1" smtClean="0"/>
              <a:t>igtf</a:t>
            </a:r>
            <a:r>
              <a:rPr lang="en-US" sz="1800" dirty="0" smtClean="0"/>
              <a:t>-only trust when installed in a non-system location. But thy system locations are different is not obvious from the doc …</a:t>
            </a:r>
          </a:p>
          <a:p>
            <a:endParaRPr lang="en-GB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Although it conceptually makes no sense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3161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RHEL9 also </a:t>
            </a:r>
            <a:r>
              <a:rPr lang="en-US" dirty="0" smtClean="0"/>
              <a:t>deprecating </a:t>
            </a:r>
            <a:r>
              <a:rPr lang="en-US" dirty="0"/>
              <a:t>SHA-1, but </a:t>
            </a:r>
            <a:r>
              <a:rPr lang="en-US" i="1" dirty="0"/>
              <a:t>at the same </a:t>
            </a:r>
            <a:r>
              <a:rPr lang="en-US" i="1" dirty="0" smtClean="0"/>
              <a:t>time</a:t>
            </a:r>
            <a:endParaRPr lang="en-US" dirty="0"/>
          </a:p>
          <a:p>
            <a:r>
              <a:rPr lang="en-US" dirty="0"/>
              <a:t>still having self-signed SHA-1 based root certs in the ca-certificates</a:t>
            </a:r>
          </a:p>
          <a:p>
            <a:r>
              <a:rPr lang="en-US" dirty="0"/>
              <a:t>package,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unknown why that </a:t>
            </a:r>
            <a:r>
              <a:rPr lang="en-US" dirty="0"/>
              <a:t>distribution </a:t>
            </a:r>
            <a:r>
              <a:rPr lang="en-US" dirty="0" smtClean="0"/>
              <a:t>treats </a:t>
            </a:r>
            <a:r>
              <a:rPr lang="en-US" dirty="0"/>
              <a:t>SHA-1 certs </a:t>
            </a:r>
            <a:r>
              <a:rPr lang="en-US" dirty="0" smtClean="0"/>
              <a:t>in the X509_CERT_DIR</a:t>
            </a:r>
            <a:r>
              <a:rPr lang="en-US" dirty="0"/>
              <a:t> </a:t>
            </a:r>
            <a:r>
              <a:rPr lang="en-US" dirty="0" smtClean="0"/>
              <a:t>differently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least there </a:t>
            </a:r>
            <a:r>
              <a:rPr lang="en-US" dirty="0" smtClean="0"/>
              <a:t>is </a:t>
            </a:r>
            <a:r>
              <a:rPr lang="en-US" dirty="0"/>
              <a:t>a policy </a:t>
            </a:r>
            <a:r>
              <a:rPr lang="en-US" dirty="0" smtClean="0"/>
              <a:t>override for now</a:t>
            </a:r>
            <a:endParaRPr lang="en-US" dirty="0"/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update-crypto-policies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--set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DEFAULT:SHA1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even </a:t>
            </a:r>
            <a:r>
              <a:rPr lang="en-US" dirty="0"/>
              <a:t>if that </a:t>
            </a:r>
            <a:r>
              <a:rPr lang="en-US" dirty="0" smtClean="0"/>
              <a:t>is a </a:t>
            </a:r>
            <a:r>
              <a:rPr lang="en-US" dirty="0"/>
              <a:t>rather course-grained </a:t>
            </a:r>
            <a:r>
              <a:rPr lang="en-US" dirty="0" smtClean="0"/>
              <a:t>tool (and do not pick LEGACY)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Rocky9+, AlmaLinux9+, RHEL9+ and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6897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sz="1800" dirty="0"/>
              <a:t>Interestingly, EL9 </a:t>
            </a:r>
            <a:r>
              <a:rPr lang="en-US" sz="1800" i="1" dirty="0"/>
              <a:t>does</a:t>
            </a:r>
            <a:r>
              <a:rPr lang="en-US" sz="1800" dirty="0"/>
              <a:t> ship with a lot of SHA-1 root CAs in </a:t>
            </a:r>
            <a:br>
              <a:rPr lang="en-US" sz="1800" dirty="0"/>
            </a:br>
            <a:r>
              <a:rPr lang="en-US" sz="1800" dirty="0"/>
              <a:t>	ca-certificates-2022.2.54-90.2.el9.noarch.rpm</a:t>
            </a:r>
          </a:p>
          <a:p>
            <a:r>
              <a:rPr lang="en-US" sz="1800" dirty="0"/>
              <a:t>and the p11-kit sources thereof (and thus e.g. /</a:t>
            </a:r>
            <a:r>
              <a:rPr lang="en-US" sz="1800" dirty="0" err="1"/>
              <a:t>etc</a:t>
            </a:r>
            <a:r>
              <a:rPr lang="en-US" sz="1800" dirty="0"/>
              <a:t>/</a:t>
            </a:r>
            <a:r>
              <a:rPr lang="en-US" sz="1800" dirty="0" err="1"/>
              <a:t>pki</a:t>
            </a:r>
            <a:r>
              <a:rPr lang="en-US" sz="1800" dirty="0"/>
              <a:t>/</a:t>
            </a:r>
            <a:r>
              <a:rPr lang="en-US" sz="1800" dirty="0" err="1"/>
              <a:t>tls</a:t>
            </a:r>
            <a:r>
              <a:rPr lang="en-US" sz="1800" dirty="0"/>
              <a:t>/certs/ca-bundle.crt) </a:t>
            </a:r>
            <a:br>
              <a:rPr lang="en-US" sz="1800" dirty="0"/>
            </a:br>
            <a:r>
              <a:rPr lang="en-US" sz="1800" dirty="0"/>
              <a:t>contain SHA-1 self-signed roots that do work on EL9. </a:t>
            </a:r>
          </a:p>
          <a:p>
            <a:endParaRPr lang="en-US" sz="18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this relies on the OSSL proprietary ‘trust bytes’ in a BEGIN TRUSTED CERTIFICATE blob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such blobs allow SHA-1 for self-signed roots, but are not </a:t>
            </a:r>
            <a:r>
              <a:rPr lang="en-US" sz="1800" dirty="0" err="1"/>
              <a:t>standarised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Yet the ‘simple’ solution, to ship both the EL/OSSL proprietary ‘trust’ bytes as well as a regular PEM formatted root does </a:t>
            </a:r>
            <a:r>
              <a:rPr lang="en-US" sz="1800" i="1" dirty="0"/>
              <a:t>not</a:t>
            </a:r>
            <a:r>
              <a:rPr lang="en-US" sz="1800" dirty="0"/>
              <a:t> work (thanks to Brian Lin for testing that!)</a:t>
            </a: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309555"/>
            <a:fld id="{86CB4B4D-7CA3-9044-876B-883B54F8677D}" type="slidenum">
              <a:rPr lang="en-GB" kern="0">
                <a:latin typeface="Arial"/>
                <a:cs typeface="Arial"/>
                <a:sym typeface="Arial"/>
              </a:rPr>
              <a:pPr defTabSz="309555"/>
              <a:t>4</a:t>
            </a:fld>
            <a:endParaRPr lang="en-GB" kern="0">
              <a:latin typeface="Arial"/>
              <a:cs typeface="Arial"/>
              <a:sym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The ca-certificates package in RH9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5259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 smtClean="0"/>
              <a:t>OSG shipped the dual-blob mode for a few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using </a:t>
            </a:r>
            <a:r>
              <a:rPr lang="en-GB" dirty="0"/>
              <a:t>something like </a:t>
            </a:r>
            <a:r>
              <a:rPr lang="en-GB" dirty="0">
                <a:hlinkClick r:id="rId2"/>
              </a:rPr>
              <a:t>https://www.nikhef.nl/~</a:t>
            </a:r>
            <a:r>
              <a:rPr lang="en-GB" dirty="0" smtClean="0">
                <a:hlinkClick r:id="rId2"/>
              </a:rPr>
              <a:t>davidg/tmp/make-trusted.sh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first a “BEGIN TRUSTED CERTIFICATE”, </a:t>
            </a:r>
            <a:br>
              <a:rPr lang="en-GB" dirty="0" smtClean="0"/>
            </a:br>
            <a:r>
              <a:rPr lang="en-GB" dirty="0" smtClean="0"/>
              <a:t>then </a:t>
            </a:r>
            <a:r>
              <a:rPr lang="en-GB" i="1" dirty="0" smtClean="0"/>
              <a:t>in the same file </a:t>
            </a:r>
            <a:r>
              <a:rPr lang="en-GB" dirty="0" smtClean="0"/>
              <a:t>“BEGIN CERTIFICATE”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However, it broke: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CANL-Java, extending </a:t>
            </a:r>
            <a:r>
              <a:rPr lang="en-GB" dirty="0" err="1" smtClean="0"/>
              <a:t>BouncyCastle</a:t>
            </a:r>
            <a:r>
              <a:rPr lang="en-GB" dirty="0" smtClean="0"/>
              <a:t>, cannot process this blob and will balk even if it does </a:t>
            </a:r>
            <a:r>
              <a:rPr lang="en-GB" dirty="0"/>
              <a:t>not recognise it</a:t>
            </a:r>
            <a:br>
              <a:rPr lang="en-GB" dirty="0"/>
            </a:br>
            <a:r>
              <a:rPr lang="en-GB" sz="1300" dirty="0" smtClean="0"/>
              <a:t>(</a:t>
            </a:r>
            <a:r>
              <a:rPr lang="en-GB" sz="1300" dirty="0" smtClean="0">
                <a:hlinkClick r:id="rId3"/>
              </a:rPr>
              <a:t>https</a:t>
            </a:r>
            <a:r>
              <a:rPr lang="en-GB" sz="1300" dirty="0">
                <a:hlinkClick r:id="rId3"/>
              </a:rPr>
              <a:t>://</a:t>
            </a:r>
            <a:r>
              <a:rPr lang="en-GB" sz="1300" dirty="0" smtClean="0">
                <a:hlinkClick r:id="rId3"/>
              </a:rPr>
              <a:t>stackoverflow.com/questions/55550299/java-can-not-load-begin-trusted-certificate-format-certificate</a:t>
            </a:r>
            <a:r>
              <a:rPr lang="en-GB" sz="13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open as a </a:t>
            </a:r>
            <a:r>
              <a:rPr lang="en-GB" dirty="0" err="1" smtClean="0"/>
              <a:t>dCache</a:t>
            </a:r>
            <a:r>
              <a:rPr lang="en-GB" dirty="0" smtClean="0"/>
              <a:t> Feature Enhancement on CANL Java by Paul Millar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will not be fixed overnight, of course. And we my find other issues thereafter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The OSG experiment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1442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sz="1800" dirty="0"/>
              <a:t>Meanwhile, 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1800" dirty="0"/>
              <a:t>if you still have a SHA-1 root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1800" dirty="0"/>
              <a:t>and you are able to re-issue with the same key (and new serial)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1800" dirty="0"/>
              <a:t>and your EECs </a:t>
            </a:r>
            <a:r>
              <a:rPr lang="en-US" sz="1800" i="1" dirty="0"/>
              <a:t>do not </a:t>
            </a:r>
            <a:r>
              <a:rPr lang="en-US" sz="1800" dirty="0"/>
              <a:t>have </a:t>
            </a:r>
            <a:r>
              <a:rPr lang="en-US" sz="1800" dirty="0" err="1"/>
              <a:t>dirname+serial</a:t>
            </a:r>
            <a:r>
              <a:rPr lang="en-US" sz="1800" dirty="0"/>
              <a:t> in their AKI</a:t>
            </a:r>
          </a:p>
          <a:p>
            <a:r>
              <a:rPr lang="en-US" sz="1800" dirty="0"/>
              <a:t>your CAs should probably re-issuing its root because that is easier. </a:t>
            </a:r>
          </a:p>
          <a:p>
            <a:endParaRPr lang="en-US" sz="1800" dirty="0"/>
          </a:p>
          <a:p>
            <a:r>
              <a:rPr lang="en-US" sz="1800" dirty="0"/>
              <a:t>But for the large ones, esp. the </a:t>
            </a:r>
            <a:r>
              <a:rPr lang="en-US" sz="1800" dirty="0" err="1"/>
              <a:t>DigiCert</a:t>
            </a:r>
            <a:r>
              <a:rPr lang="en-US" sz="1800" dirty="0"/>
              <a:t> Assured ID Root from 2006 for instance, that will be hard. </a:t>
            </a:r>
          </a:p>
          <a:p>
            <a:r>
              <a:rPr lang="en-US" sz="1800" dirty="0"/>
              <a:t>And migrating to another (SHA-2 rooted) signing hierarchy will take at least 395 days ... and a lot of engineering on the RP and CA side</a:t>
            </a:r>
          </a:p>
          <a:p>
            <a:endParaRPr lang="en-US" sz="1800" dirty="0"/>
          </a:p>
          <a:p>
            <a:r>
              <a:rPr lang="en-US" sz="1800" dirty="0"/>
              <a:t>The root cause is with RH not understanding what a self-signed trust</a:t>
            </a:r>
          </a:p>
          <a:p>
            <a:r>
              <a:rPr lang="en-US" sz="1800" dirty="0"/>
              <a:t>anchor is, but that will not help us in the short term.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309555"/>
            <a:fld id="{86CB4B4D-7CA3-9044-876B-883B54F8677D}" type="slidenum">
              <a:rPr lang="en-GB" kern="0">
                <a:latin typeface="Arial"/>
                <a:cs typeface="Arial"/>
                <a:sym typeface="Arial"/>
              </a:rPr>
              <a:pPr defTabSz="309555"/>
              <a:t>6</a:t>
            </a:fld>
            <a:endParaRPr lang="en-GB" kern="0">
              <a:latin typeface="Arial"/>
              <a:cs typeface="Arial"/>
              <a:sym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Mitigations?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87974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6116" y="715036"/>
            <a:ext cx="8669759" cy="2843512"/>
          </a:xfrm>
        </p:spPr>
        <p:txBody>
          <a:bodyPr/>
          <a:lstStyle/>
          <a:p>
            <a:r>
              <a:rPr lang="en-GB" sz="1800" dirty="0" smtClean="0"/>
              <a:t>ASGCCA-2007							</a:t>
            </a:r>
            <a:r>
              <a:rPr lang="en-GB" sz="1800" dirty="0" err="1" smtClean="0"/>
              <a:t>ArmeSFo</a:t>
            </a:r>
            <a:endParaRPr lang="en-GB" sz="1800" dirty="0"/>
          </a:p>
          <a:p>
            <a:r>
              <a:rPr lang="en-GB" sz="1800" dirty="0" smtClean="0"/>
              <a:t>BYGCA										CESNET-CA-Root</a:t>
            </a:r>
            <a:endParaRPr lang="en-GB" sz="1800" dirty="0"/>
          </a:p>
          <a:p>
            <a:r>
              <a:rPr lang="en-GB" sz="1800" dirty="0" smtClean="0"/>
              <a:t>CNIC											DFN-</a:t>
            </a:r>
            <a:r>
              <a:rPr lang="en-GB" sz="1800" dirty="0" err="1" smtClean="0"/>
              <a:t>GridGermany</a:t>
            </a:r>
            <a:r>
              <a:rPr lang="en-GB" sz="1800" dirty="0" smtClean="0"/>
              <a:t>-Root</a:t>
            </a:r>
            <a:endParaRPr lang="en-GB" sz="1800" dirty="0"/>
          </a:p>
          <a:p>
            <a:r>
              <a:rPr lang="en-GB" sz="1800" dirty="0" err="1" smtClean="0"/>
              <a:t>DZeScience</a:t>
            </a:r>
            <a:r>
              <a:rPr lang="en-GB" sz="1800" dirty="0" smtClean="0"/>
              <a:t>								</a:t>
            </a:r>
            <a:r>
              <a:rPr lang="en-GB" sz="1800" b="1" dirty="0" err="1" smtClean="0"/>
              <a:t>DigiCertAssuredIDRootCA</a:t>
            </a:r>
            <a:r>
              <a:rPr lang="en-GB" sz="1800" b="1" dirty="0" smtClean="0"/>
              <a:t>-Root</a:t>
            </a:r>
            <a:endParaRPr lang="en-GB" sz="1800" b="1" dirty="0"/>
          </a:p>
          <a:p>
            <a:r>
              <a:rPr lang="en-GB" sz="1800" dirty="0" err="1" smtClean="0"/>
              <a:t>DigiCertGridRootCA</a:t>
            </a:r>
            <a:r>
              <a:rPr lang="en-GB" sz="1800" dirty="0" smtClean="0"/>
              <a:t>-Root</a:t>
            </a:r>
            <a:r>
              <a:rPr lang="en-GB" sz="1800" dirty="0"/>
              <a:t>	</a:t>
            </a:r>
            <a:r>
              <a:rPr lang="en-GB" sz="1800" dirty="0" smtClean="0"/>
              <a:t>			IHEP-2013</a:t>
            </a:r>
            <a:endParaRPr lang="en-GB" sz="1800" dirty="0"/>
          </a:p>
          <a:p>
            <a:r>
              <a:rPr lang="en-GB" sz="1800" dirty="0" smtClean="0"/>
              <a:t>KEK											LIPCA</a:t>
            </a:r>
            <a:endParaRPr lang="en-GB" sz="1800" dirty="0"/>
          </a:p>
          <a:p>
            <a:r>
              <a:rPr lang="en-GB" sz="1800" dirty="0" smtClean="0"/>
              <a:t>MARGI										</a:t>
            </a:r>
            <a:r>
              <a:rPr lang="en-GB" sz="1800" b="1" dirty="0" smtClean="0"/>
              <a:t>QuoVadis-Root-CA2</a:t>
            </a:r>
            <a:endParaRPr lang="en-GB" sz="1800" b="1" dirty="0"/>
          </a:p>
          <a:p>
            <a:r>
              <a:rPr lang="en-GB" sz="1800" dirty="0" smtClean="0"/>
              <a:t>RDIG											</a:t>
            </a:r>
            <a:r>
              <a:rPr lang="en-GB" sz="1800" dirty="0" err="1" smtClean="0"/>
              <a:t>RomanianGRID</a:t>
            </a:r>
            <a:endParaRPr lang="en-GB" sz="1800" dirty="0"/>
          </a:p>
          <a:p>
            <a:r>
              <a:rPr lang="en-GB" sz="1800" dirty="0" smtClean="0"/>
              <a:t>SRCE										</a:t>
            </a:r>
            <a:r>
              <a:rPr lang="en-GB" sz="1800" dirty="0" err="1" smtClean="0"/>
              <a:t>SiGNET</a:t>
            </a:r>
            <a:r>
              <a:rPr lang="en-GB" sz="1800" dirty="0" smtClean="0"/>
              <a:t>-CA</a:t>
            </a:r>
            <a:endParaRPr lang="en-GB" sz="1800" dirty="0"/>
          </a:p>
          <a:p>
            <a:r>
              <a:rPr lang="en-GB" sz="1800" dirty="0" err="1" smtClean="0"/>
              <a:t>TRGrid</a:t>
            </a:r>
            <a:r>
              <a:rPr lang="en-GB" sz="1800" dirty="0" smtClean="0"/>
              <a:t>										seegrid-ca-2013</a:t>
            </a: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Reissuance of roots?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3551" y="3647648"/>
            <a:ext cx="874232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en-GB" sz="1600" b="1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Fixed by now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: </a:t>
            </a:r>
            <a:r>
              <a:rPr kumimoji="0" lang="en-GB" sz="16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GridCanada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, </a:t>
            </a:r>
            <a:r>
              <a:rPr kumimoji="0" lang="en-GB" sz="16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CILogon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basic/silver/</a:t>
            </a:r>
            <a:r>
              <a:rPr kumimoji="0" lang="en-GB" sz="16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OpenID</a:t>
            </a:r>
            <a:r>
              <a:rPr lang="en-GB" sz="1600" cap="none" dirty="0">
                <a:solidFill>
                  <a:srgbClr val="6F2575"/>
                </a:solidFill>
              </a:rPr>
              <a:t>, UKeScienceRoot-2007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defTabSz="825500"/>
            <a:r>
              <a:rPr lang="en-GB" sz="1600" b="1" cap="none" dirty="0">
                <a:solidFill>
                  <a:srgbClr val="6F2575"/>
                </a:solidFill>
              </a:rPr>
              <a:t>Removed</a:t>
            </a:r>
            <a:r>
              <a:rPr lang="en-GB" sz="1600" cap="none" dirty="0">
                <a:solidFill>
                  <a:srgbClr val="6F2575"/>
                </a:solidFill>
              </a:rPr>
              <a:t>: </a:t>
            </a:r>
            <a:r>
              <a:rPr lang="en-GB" sz="1600" cap="none" dirty="0" smtClean="0">
                <a:solidFill>
                  <a:srgbClr val="6F2575"/>
                </a:solidFill>
              </a:rPr>
              <a:t>DigiCertGridCA-1-Classic</a:t>
            </a:r>
            <a:r>
              <a:rPr lang="en-GB" sz="1600" cap="none" dirty="0">
                <a:solidFill>
                  <a:srgbClr val="6F2575"/>
                </a:solidFill>
              </a:rPr>
              <a:t>, </a:t>
            </a:r>
            <a:r>
              <a:rPr lang="en-GB" sz="1600" cap="none" dirty="0" err="1">
                <a:solidFill>
                  <a:srgbClr val="6F2575"/>
                </a:solidFill>
              </a:rPr>
              <a:t>DigiCertGridTrustCA</a:t>
            </a:r>
            <a:r>
              <a:rPr lang="en-GB" sz="1600" cap="none" dirty="0">
                <a:solidFill>
                  <a:srgbClr val="6F2575"/>
                </a:solidFill>
              </a:rPr>
              <a:t>-Classic </a:t>
            </a:r>
            <a:endParaRPr lang="en-GB" sz="1600" cap="none" dirty="0" smtClean="0">
              <a:solidFill>
                <a:srgbClr val="6F2575"/>
              </a:solidFill>
            </a:endParaRPr>
          </a:p>
          <a:p>
            <a:pPr defTabSz="825500"/>
            <a:r>
              <a:rPr kumimoji="0" lang="en-GB" sz="1600" b="1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Will be discontinued 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soon: </a:t>
            </a:r>
            <a:r>
              <a:rPr kumimoji="0" lang="en-GB" sz="16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GermanGrid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(</a:t>
            </a:r>
            <a:r>
              <a:rPr kumimoji="0" lang="en-GB" sz="16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GridKA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04564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</a:t>
            </a:r>
            <a:r>
              <a:rPr lang="en-GB" i="1" dirty="0" smtClean="0"/>
              <a:t>you</a:t>
            </a:r>
            <a:r>
              <a:rPr lang="en-GB" dirty="0" smtClean="0"/>
              <a:t> do?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34640" y="2022475"/>
            <a:ext cx="5680710" cy="914400"/>
          </a:xfrm>
        </p:spPr>
        <p:txBody>
          <a:bodyPr/>
          <a:lstStyle/>
          <a:p>
            <a:r>
              <a:rPr lang="en-US" i="1" dirty="0" smtClean="0"/>
              <a:t>Discussion</a:t>
            </a:r>
            <a:endParaRPr lang="en-GB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76213" y="4763136"/>
            <a:ext cx="176213" cy="174625"/>
          </a:xfrm>
        </p:spPr>
        <p:txBody>
          <a:bodyPr/>
          <a:lstStyle/>
          <a:p>
            <a:fld id="{86CB4B4D-7CA3-9044-876B-883B54F867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921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704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khef-DG22-NikUM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B269EC47-FC74-43FA-AA4E-D2624E121557}"/>
    </a:ext>
  </a:extLst>
</a:theme>
</file>

<file path=ppt/theme/theme2.xml><?xml version="1.0" encoding="utf-8"?>
<a:theme xmlns:a="http://schemas.openxmlformats.org/drawingml/2006/main" name="Nikhef-DG22-NikOnly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86EA9C1F-1A98-4DFB-B614-68BD42A61A3A}"/>
    </a:ext>
  </a:extLst>
</a:theme>
</file>

<file path=ppt/theme/theme3.xml><?xml version="1.0" encoding="utf-8"?>
<a:theme xmlns:a="http://schemas.openxmlformats.org/drawingml/2006/main" name="Nikhef-DG22-2018-legacy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EF368345-ED6E-4C79-B8B6-2E96EF2E4FA5}"/>
    </a:ext>
  </a:extLst>
</a:theme>
</file>

<file path=ppt/theme/theme4.xml><?xml version="1.0" encoding="utf-8"?>
<a:theme xmlns:a="http://schemas.openxmlformats.org/drawingml/2006/main" name="Nikhef-DG22-NikUM-Closur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7E00089A-B55B-4F91-A0B1-ACAA0F72C4E6}"/>
    </a:ext>
  </a:ext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Nikhef_presentatie-template-lc-2018-DGUM-MF</Template>
  <TotalTime>229</TotalTime>
  <Words>683</Words>
  <Application>Microsoft Office PowerPoint</Application>
  <PresentationFormat>On-screen Show (16:9)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Akkurat Std</vt:lpstr>
      <vt:lpstr>Akkurat Std Bold</vt:lpstr>
      <vt:lpstr>Akkurat Std Mono</vt:lpstr>
      <vt:lpstr>Arial</vt:lpstr>
      <vt:lpstr>Calibri</vt:lpstr>
      <vt:lpstr>Candara</vt:lpstr>
      <vt:lpstr>Courier New</vt:lpstr>
      <vt:lpstr>Helvetica Neue</vt:lpstr>
      <vt:lpstr>Helvetica Neue Medium</vt:lpstr>
      <vt:lpstr>Minion Pro</vt:lpstr>
      <vt:lpstr>Nikhef-DG22-NikUM-main</vt:lpstr>
      <vt:lpstr>Nikhef-DG22-NikOnly-main</vt:lpstr>
      <vt:lpstr>Nikhef-DG22-2018-legacy</vt:lpstr>
      <vt:lpstr>Nikhef-DG22-NikUM-Closures</vt:lpstr>
      <vt:lpstr>Update: RedHat 9+ and  the issue of sha-1 roots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you do?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RedHat 9+ &amp; FF103:  the issue of sha-1 roots</dc:title>
  <dc:creator>davidg</dc:creator>
  <cp:lastModifiedBy>davidg</cp:lastModifiedBy>
  <cp:revision>22</cp:revision>
  <dcterms:created xsi:type="dcterms:W3CDTF">2022-10-02T12:23:46Z</dcterms:created>
  <dcterms:modified xsi:type="dcterms:W3CDTF">2023-10-03T16:30:21Z</dcterms:modified>
</cp:coreProperties>
</file>