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288" r:id="rId5"/>
    <p:sldId id="289" r:id="rId6"/>
    <p:sldId id="300" r:id="rId7"/>
    <p:sldId id="290" r:id="rId8"/>
    <p:sldId id="301" r:id="rId9"/>
    <p:sldId id="287" r:id="rId1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A1E"/>
    <a:srgbClr val="003F5E"/>
    <a:srgbClr val="F6791C"/>
    <a:srgbClr val="F57B20"/>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2" autoAdjust="0"/>
    <p:restoredTop sz="94701" autoAdjust="0"/>
  </p:normalViewPr>
  <p:slideViewPr>
    <p:cSldViewPr snapToGrid="0">
      <p:cViewPr varScale="1">
        <p:scale>
          <a:sx n="91" d="100"/>
          <a:sy n="91" d="100"/>
        </p:scale>
        <p:origin x="114" y="90"/>
      </p:cViewPr>
      <p:guideLst/>
    </p:cSldViewPr>
  </p:slideViewPr>
  <p:notesTextViewPr>
    <p:cViewPr>
      <p:scale>
        <a:sx n="3" d="2"/>
        <a:sy n="3" d="2"/>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22/05/2021</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wmf"/><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smtClean="0"/>
              <a:t>WISE Community meeting</a:t>
            </a:r>
            <a:endParaRPr lang="en-GB" dirty="0"/>
          </a:p>
        </p:txBody>
      </p:sp>
      <p:sp>
        <p:nvSpPr>
          <p:cNvPr id="8" name="Text Placeholder 7"/>
          <p:cNvSpPr>
            <a:spLocks noGrp="1"/>
          </p:cNvSpPr>
          <p:nvPr>
            <p:ph type="body" sz="quarter" idx="17"/>
          </p:nvPr>
        </p:nvSpPr>
        <p:spPr>
          <a:xfrm>
            <a:off x="1240257" y="2804346"/>
            <a:ext cx="7828928" cy="503459"/>
          </a:xfrm>
        </p:spPr>
        <p:txBody>
          <a:bodyPr>
            <a:normAutofit/>
          </a:bodyPr>
          <a:lstStyle/>
          <a:p>
            <a:r>
              <a:rPr lang="en-GB" dirty="0" smtClean="0"/>
              <a:t>Security Communications Challenge Coordination – all in it together</a:t>
            </a:r>
            <a:endParaRPr lang="en-GB" dirty="0"/>
          </a:p>
        </p:txBody>
      </p:sp>
      <p:sp>
        <p:nvSpPr>
          <p:cNvPr id="7" name="Text Placeholder 6"/>
          <p:cNvSpPr>
            <a:spLocks noGrp="1"/>
          </p:cNvSpPr>
          <p:nvPr>
            <p:ph type="body" sz="quarter" idx="14"/>
          </p:nvPr>
        </p:nvSpPr>
        <p:spPr/>
        <p:txBody>
          <a:bodyPr/>
          <a:lstStyle/>
          <a:p>
            <a:r>
              <a:rPr lang="en-GB" dirty="0" smtClean="0"/>
              <a:t>Get in touch </a:t>
            </a:r>
            <a:r>
              <a:rPr lang="en-NL" dirty="0" smtClean="0"/>
              <a:t>–</a:t>
            </a:r>
            <a:r>
              <a:rPr lang="en-GB" dirty="0" smtClean="0"/>
              <a:t> and be sure to get an answer?</a:t>
            </a:r>
            <a:endParaRPr lang="en-GB" dirty="0"/>
          </a:p>
        </p:txBody>
      </p:sp>
      <p:sp>
        <p:nvSpPr>
          <p:cNvPr id="9" name="Text Placeholder 8"/>
          <p:cNvSpPr>
            <a:spLocks noGrp="1"/>
          </p:cNvSpPr>
          <p:nvPr>
            <p:ph type="body" sz="quarter" idx="18"/>
          </p:nvPr>
        </p:nvSpPr>
        <p:spPr/>
        <p:txBody>
          <a:bodyPr/>
          <a:lstStyle/>
          <a:p>
            <a:r>
              <a:rPr lang="en-GB" dirty="0" smtClean="0"/>
              <a:t>May 2021</a:t>
            </a:r>
            <a:endParaRPr lang="en-GB" dirty="0"/>
          </a:p>
        </p:txBody>
      </p:sp>
      <p:sp>
        <p:nvSpPr>
          <p:cNvPr id="10" name="Text Placeholder 9"/>
          <p:cNvSpPr>
            <a:spLocks noGrp="1"/>
          </p:cNvSpPr>
          <p:nvPr>
            <p:ph type="body" sz="quarter" idx="19"/>
          </p:nvPr>
        </p:nvSpPr>
        <p:spPr/>
        <p:txBody>
          <a:bodyPr/>
          <a:lstStyle/>
          <a:p>
            <a:r>
              <a:rPr lang="en-GB" dirty="0" smtClean="0"/>
              <a:t>AARC Community, policy and best practice area</a:t>
            </a:r>
            <a:endParaRPr lang="en-GB" dirty="0"/>
          </a:p>
        </p:txBody>
      </p:sp>
      <p:sp>
        <p:nvSpPr>
          <p:cNvPr id="11" name="Text Placeholder 10"/>
          <p:cNvSpPr>
            <a:spLocks noGrp="1"/>
          </p:cNvSpPr>
          <p:nvPr>
            <p:ph type="body" sz="quarter" idx="20"/>
          </p:nvPr>
        </p:nvSpPr>
        <p:spPr/>
        <p:txBody>
          <a:bodyPr/>
          <a:lstStyle/>
          <a:p>
            <a:r>
              <a:rPr lang="en-GB" i="1" dirty="0" smtClean="0"/>
              <a:t>Nikhef PDP programme</a:t>
            </a:r>
            <a:endParaRPr lang="en-GB" i="1"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034" y="4660326"/>
            <a:ext cx="726194" cy="281924"/>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Many communities test, test, and test again</a:t>
            </a:r>
            <a:endParaRPr lang="en-GB" dirty="0"/>
          </a:p>
        </p:txBody>
      </p:sp>
      <p:pic>
        <p:nvPicPr>
          <p:cNvPr id="5" name="Picture 4"/>
          <p:cNvPicPr>
            <a:picLocks noChangeAspect="1"/>
          </p:cNvPicPr>
          <p:nvPr/>
        </p:nvPicPr>
        <p:blipFill>
          <a:blip r:embed="rId3"/>
          <a:stretch>
            <a:fillRect/>
          </a:stretch>
        </p:blipFill>
        <p:spPr>
          <a:xfrm>
            <a:off x="232756" y="1400212"/>
            <a:ext cx="6145876" cy="428219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64808510"/>
              </p:ext>
            </p:extLst>
          </p:nvPr>
        </p:nvGraphicFramePr>
        <p:xfrm>
          <a:off x="2158480" y="1952861"/>
          <a:ext cx="7473893" cy="4728031"/>
        </p:xfrm>
        <a:graphic>
          <a:graphicData uri="http://schemas.openxmlformats.org/presentationml/2006/ole">
            <mc:AlternateContent xmlns:mc="http://schemas.openxmlformats.org/markup-compatibility/2006">
              <mc:Choice xmlns:v="urn:schemas-microsoft-com:vml" Requires="v">
                <p:oleObj spid="_x0000_s1062" name="PHOTO-PAINT" r:id="rId4" imgW="5530680" imgH="3498840" progId="CorelPHOTOPAINT.Image.16">
                  <p:embed/>
                </p:oleObj>
              </mc:Choice>
              <mc:Fallback>
                <p:oleObj name="PHOTO-PAINT" r:id="rId4" imgW="5530680" imgH="3498840" progId="CorelPHOTOPAINT.Image.16">
                  <p:embed/>
                  <p:pic>
                    <p:nvPicPr>
                      <p:cNvPr id="0" name=""/>
                      <p:cNvPicPr/>
                      <p:nvPr/>
                    </p:nvPicPr>
                    <p:blipFill>
                      <a:blip r:embed="rId5"/>
                      <a:stretch>
                        <a:fillRect/>
                      </a:stretch>
                    </p:blipFill>
                    <p:spPr>
                      <a:xfrm>
                        <a:off x="2158480" y="1952861"/>
                        <a:ext cx="7473893" cy="4728031"/>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5012575" y="1758142"/>
            <a:ext cx="5575155" cy="3175721"/>
          </a:xfrm>
          <a:prstGeom prst="rect">
            <a:avLst/>
          </a:prstGeom>
        </p:spPr>
      </p:pic>
      <p:pic>
        <p:nvPicPr>
          <p:cNvPr id="9" name="Picture 8"/>
          <p:cNvPicPr>
            <a:picLocks noChangeAspect="1"/>
          </p:cNvPicPr>
          <p:nvPr/>
        </p:nvPicPr>
        <p:blipFill>
          <a:blip r:embed="rId7"/>
          <a:stretch>
            <a:fillRect/>
          </a:stretch>
        </p:blipFill>
        <p:spPr>
          <a:xfrm>
            <a:off x="6585277" y="3182865"/>
            <a:ext cx="5294900" cy="2946829"/>
          </a:xfrm>
          <a:prstGeom prst="rect">
            <a:avLst/>
          </a:prstGeom>
          <a:effectLst>
            <a:glow rad="101600">
              <a:srgbClr val="0C3959">
                <a:alpha val="60000"/>
              </a:srgbClr>
            </a:glow>
          </a:effectLst>
        </p:spPr>
      </p:pic>
      <p:grpSp>
        <p:nvGrpSpPr>
          <p:cNvPr id="10" name="Group 9"/>
          <p:cNvGrpSpPr/>
          <p:nvPr/>
        </p:nvGrpSpPr>
        <p:grpSpPr>
          <a:xfrm>
            <a:off x="7588026" y="2927341"/>
            <a:ext cx="4501983" cy="1820523"/>
            <a:chOff x="342635" y="3010798"/>
            <a:chExt cx="7195442" cy="2909711"/>
          </a:xfrm>
        </p:grpSpPr>
        <p:pic>
          <p:nvPicPr>
            <p:cNvPr id="11" name="Picture 10"/>
            <p:cNvPicPr>
              <a:picLocks noChangeAspect="1"/>
            </p:cNvPicPr>
            <p:nvPr/>
          </p:nvPicPr>
          <p:blipFill>
            <a:blip r:embed="rId8"/>
            <a:stretch>
              <a:fillRect/>
            </a:stretch>
          </p:blipFill>
          <p:spPr>
            <a:xfrm>
              <a:off x="342635" y="3010798"/>
              <a:ext cx="7195442" cy="2909711"/>
            </a:xfrm>
            <a:prstGeom prst="rect">
              <a:avLst/>
            </a:prstGeom>
            <a:effectLst>
              <a:glow rad="101600">
                <a:srgbClr val="0C3959">
                  <a:alpha val="60000"/>
                </a:srgbClr>
              </a:glow>
            </a:effectLst>
          </p:spPr>
        </p:pic>
        <p:pic>
          <p:nvPicPr>
            <p:cNvPr id="12" name="Picture 11"/>
            <p:cNvPicPr>
              <a:picLocks noChangeAspect="1"/>
            </p:cNvPicPr>
            <p:nvPr/>
          </p:nvPicPr>
          <p:blipFill>
            <a:blip r:embed="rId9"/>
            <a:stretch>
              <a:fillRect/>
            </a:stretch>
          </p:blipFill>
          <p:spPr>
            <a:xfrm>
              <a:off x="2249657" y="3092823"/>
              <a:ext cx="636018" cy="430986"/>
            </a:xfrm>
            <a:prstGeom prst="rect">
              <a:avLst/>
            </a:prstGeom>
          </p:spPr>
        </p:pic>
        <p:pic>
          <p:nvPicPr>
            <p:cNvPr id="13" name="Picture 12"/>
            <p:cNvPicPr>
              <a:picLocks noChangeAspect="1"/>
            </p:cNvPicPr>
            <p:nvPr/>
          </p:nvPicPr>
          <p:blipFill>
            <a:blip r:embed="rId10"/>
            <a:stretch>
              <a:fillRect/>
            </a:stretch>
          </p:blipFill>
          <p:spPr>
            <a:xfrm>
              <a:off x="5090992" y="3092823"/>
              <a:ext cx="640078" cy="430986"/>
            </a:xfrm>
            <a:prstGeom prst="rect">
              <a:avLst/>
            </a:prstGeom>
          </p:spPr>
        </p:pic>
        <p:pic>
          <p:nvPicPr>
            <p:cNvPr id="14" name="Picture 13"/>
            <p:cNvPicPr>
              <a:picLocks noChangeAspect="1"/>
            </p:cNvPicPr>
            <p:nvPr/>
          </p:nvPicPr>
          <p:blipFill>
            <a:blip r:embed="rId11"/>
            <a:stretch>
              <a:fillRect/>
            </a:stretch>
          </p:blipFill>
          <p:spPr>
            <a:xfrm>
              <a:off x="6221356" y="4869648"/>
              <a:ext cx="776839" cy="430986"/>
            </a:xfrm>
            <a:prstGeom prst="rect">
              <a:avLst/>
            </a:prstGeom>
          </p:spPr>
        </p:pic>
        <p:pic>
          <p:nvPicPr>
            <p:cNvPr id="15" name="Picture 14"/>
            <p:cNvPicPr>
              <a:picLocks noChangeAspect="1"/>
            </p:cNvPicPr>
            <p:nvPr/>
          </p:nvPicPr>
          <p:blipFill>
            <a:blip r:embed="rId12"/>
            <a:stretch>
              <a:fillRect/>
            </a:stretch>
          </p:blipFill>
          <p:spPr>
            <a:xfrm>
              <a:off x="6221356" y="5360014"/>
              <a:ext cx="428459" cy="430986"/>
            </a:xfrm>
            <a:prstGeom prst="rect">
              <a:avLst/>
            </a:prstGeom>
          </p:spPr>
        </p:pic>
        <p:pic>
          <p:nvPicPr>
            <p:cNvPr id="16" name="Picture 15"/>
            <p:cNvPicPr>
              <a:picLocks noChangeAspect="1"/>
            </p:cNvPicPr>
            <p:nvPr/>
          </p:nvPicPr>
          <p:blipFill>
            <a:blip r:embed="rId10"/>
            <a:stretch>
              <a:fillRect/>
            </a:stretch>
          </p:blipFill>
          <p:spPr>
            <a:xfrm>
              <a:off x="1701052" y="5191907"/>
              <a:ext cx="640078" cy="430986"/>
            </a:xfrm>
            <a:prstGeom prst="rect">
              <a:avLst/>
            </a:prstGeom>
          </p:spPr>
        </p:pic>
        <p:pic>
          <p:nvPicPr>
            <p:cNvPr id="17" name="Picture 16"/>
            <p:cNvPicPr>
              <a:picLocks noChangeAspect="1"/>
            </p:cNvPicPr>
            <p:nvPr/>
          </p:nvPicPr>
          <p:blipFill>
            <a:blip r:embed="rId13"/>
            <a:stretch>
              <a:fillRect/>
            </a:stretch>
          </p:blipFill>
          <p:spPr>
            <a:xfrm>
              <a:off x="6751682" y="5329652"/>
              <a:ext cx="425181" cy="437328"/>
            </a:xfrm>
            <a:prstGeom prst="rect">
              <a:avLst/>
            </a:prstGeom>
          </p:spPr>
        </p:pic>
      </p:grpSp>
      <p:pic>
        <p:nvPicPr>
          <p:cNvPr id="18" name="Picture 17"/>
          <p:cNvPicPr>
            <a:picLocks noChangeAspect="1"/>
          </p:cNvPicPr>
          <p:nvPr/>
        </p:nvPicPr>
        <p:blipFill>
          <a:blip r:embed="rId14"/>
          <a:stretch>
            <a:fillRect/>
          </a:stretch>
        </p:blipFill>
        <p:spPr>
          <a:xfrm>
            <a:off x="8124700" y="4619223"/>
            <a:ext cx="3941911" cy="1568968"/>
          </a:xfrm>
          <a:prstGeom prst="rect">
            <a:avLst/>
          </a:prstGeom>
          <a:effectLst>
            <a:glow rad="101600">
              <a:srgbClr val="0C3959">
                <a:alpha val="60000"/>
              </a:srgbClr>
            </a:glow>
          </a:effectLst>
        </p:spPr>
      </p:pic>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Continued engagement and coordination: WISE SCCC </a:t>
            </a:r>
            <a:r>
              <a:rPr lang="en-US" dirty="0" smtClean="0">
                <a:solidFill>
                  <a:srgbClr val="F57A1E"/>
                </a:solidFill>
              </a:rPr>
              <a:t>JOINT </a:t>
            </a:r>
            <a:r>
              <a:rPr lang="en-US" dirty="0" smtClean="0"/>
              <a:t>WG</a:t>
            </a:r>
            <a:endParaRPr lang="en-GB" dirty="0"/>
          </a:p>
        </p:txBody>
      </p:sp>
      <p:sp>
        <p:nvSpPr>
          <p:cNvPr id="5" name="Rectangle 4"/>
          <p:cNvSpPr/>
          <p:nvPr/>
        </p:nvSpPr>
        <p:spPr>
          <a:xfrm>
            <a:off x="3899624" y="6450913"/>
            <a:ext cx="4249881" cy="338554"/>
          </a:xfrm>
          <a:prstGeom prst="rect">
            <a:avLst/>
          </a:prstGeom>
        </p:spPr>
        <p:txBody>
          <a:bodyPr wrap="none">
            <a:spAutoFit/>
          </a:bodyPr>
          <a:lstStyle/>
          <a:p>
            <a:r>
              <a:rPr lang="en-GB" sz="1600" b="1" dirty="0">
                <a:solidFill>
                  <a:srgbClr val="F57A1E"/>
                </a:solidFill>
              </a:rPr>
              <a:t>https://wiki.geant.org/display/WISE/SCCC-JWG</a:t>
            </a:r>
          </a:p>
        </p:txBody>
      </p:sp>
      <p:pic>
        <p:nvPicPr>
          <p:cNvPr id="6" name="Content Placeholder 4"/>
          <p:cNvPicPr>
            <a:picLocks noGrp="1" noChangeAspect="1"/>
          </p:cNvPicPr>
          <p:nvPr>
            <p:ph idx="1"/>
          </p:nvPr>
        </p:nvPicPr>
        <p:blipFill>
          <a:blip r:embed="rId2"/>
          <a:stretch>
            <a:fillRect/>
          </a:stretch>
        </p:blipFill>
        <p:spPr>
          <a:xfrm>
            <a:off x="339372" y="1749964"/>
            <a:ext cx="9080350" cy="4078342"/>
          </a:xfrm>
          <a:prstGeom prst="rect">
            <a:avLst/>
          </a:prstGeom>
          <a:ln>
            <a:solidFill>
              <a:srgbClr val="0C3959"/>
            </a:solidFill>
          </a:ln>
        </p:spPr>
      </p:pic>
      <p:sp>
        <p:nvSpPr>
          <p:cNvPr id="2" name="TextBox 1"/>
          <p:cNvSpPr txBox="1"/>
          <p:nvPr/>
        </p:nvSpPr>
        <p:spPr>
          <a:xfrm>
            <a:off x="9579860" y="1749964"/>
            <a:ext cx="2086339" cy="1938992"/>
          </a:xfrm>
          <a:prstGeom prst="rect">
            <a:avLst/>
          </a:prstGeom>
          <a:noFill/>
        </p:spPr>
        <p:txBody>
          <a:bodyPr wrap="square" rtlCol="0">
            <a:spAutoFit/>
          </a:bodyPr>
          <a:lstStyle/>
          <a:p>
            <a:r>
              <a:rPr lang="en-GB" sz="2400" dirty="0" smtClean="0">
                <a:solidFill>
                  <a:srgbClr val="F57A1E"/>
                </a:solidFill>
              </a:rPr>
              <a:t>Joint WG with</a:t>
            </a:r>
          </a:p>
          <a:p>
            <a:r>
              <a:rPr lang="en-GB" sz="2400" dirty="0" smtClean="0">
                <a:solidFill>
                  <a:srgbClr val="F57A1E"/>
                </a:solidFill>
              </a:rPr>
              <a:t>WISE</a:t>
            </a:r>
            <a:endParaRPr lang="en-GB" sz="2400" dirty="0" smtClean="0">
              <a:solidFill>
                <a:srgbClr val="F57A1E"/>
              </a:solidFill>
            </a:endParaRPr>
          </a:p>
          <a:p>
            <a:r>
              <a:rPr lang="en-GB" sz="2400" dirty="0" smtClean="0">
                <a:solidFill>
                  <a:srgbClr val="F57A1E"/>
                </a:solidFill>
              </a:rPr>
              <a:t>SIG-ISM</a:t>
            </a:r>
          </a:p>
          <a:p>
            <a:r>
              <a:rPr lang="en-GB" sz="2400" dirty="0" smtClean="0">
                <a:solidFill>
                  <a:srgbClr val="F57A1E"/>
                </a:solidFill>
              </a:rPr>
              <a:t>REFEDS</a:t>
            </a:r>
          </a:p>
          <a:p>
            <a:r>
              <a:rPr lang="en-GB" sz="2400" dirty="0" smtClean="0">
                <a:solidFill>
                  <a:srgbClr val="F57A1E"/>
                </a:solidFill>
              </a:rPr>
              <a:t>IGTF</a:t>
            </a:r>
            <a:endParaRPr lang="en-GB" sz="2400" dirty="0">
              <a:solidFill>
                <a:srgbClr val="F57A1E"/>
              </a:solidFill>
            </a:endParaRPr>
          </a:p>
        </p:txBody>
      </p:sp>
    </p:spTree>
    <p:extLst>
      <p:ext uri="{BB962C8B-B14F-4D97-AF65-F5344CB8AC3E}">
        <p14:creationId xmlns:p14="http://schemas.microsoft.com/office/powerpoint/2010/main" val="1759864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3689603"/>
            <a:ext cx="11266673" cy="3058952"/>
          </a:xfrm>
        </p:spPr>
        <p:txBody>
          <a:bodyPr>
            <a:normAutofit/>
          </a:bodyPr>
          <a:lstStyle/>
          <a:p>
            <a:r>
              <a:rPr lang="en-US" dirty="0" smtClean="0"/>
              <a:t>when data available</a:t>
            </a:r>
            <a:r>
              <a:rPr lang="en-US" dirty="0"/>
              <a:t>:</a:t>
            </a:r>
            <a:r>
              <a:rPr lang="en-US" dirty="0" smtClean="0"/>
              <a:t> infrastructure can set its </a:t>
            </a:r>
            <a:r>
              <a:rPr lang="en-US" i="1" dirty="0" smtClean="0"/>
              <a:t>own level </a:t>
            </a:r>
            <a:r>
              <a:rPr lang="en-US" dirty="0" smtClean="0"/>
              <a:t>of expectancy and gives </a:t>
            </a:r>
            <a:r>
              <a:rPr lang="en-US" i="1" dirty="0" smtClean="0"/>
              <a:t>deep trust</a:t>
            </a:r>
          </a:p>
          <a:p>
            <a:r>
              <a:rPr lang="en-US" dirty="0" smtClean="0"/>
              <a:t>assessment supported with community controls (suspension) gives a </a:t>
            </a:r>
            <a:r>
              <a:rPr lang="en-US" i="1" dirty="0" smtClean="0"/>
              <a:t>baseline compliance</a:t>
            </a:r>
            <a:endParaRPr lang="en-US" dirty="0" smtClean="0"/>
          </a:p>
          <a:p>
            <a:pPr marL="0" indent="0">
              <a:buNone/>
            </a:pPr>
            <a:endParaRPr lang="en-US" sz="1100" b="1" dirty="0" smtClean="0"/>
          </a:p>
          <a:p>
            <a:pPr marL="0" indent="0">
              <a:buNone/>
            </a:pPr>
            <a:r>
              <a:rPr lang="en-US" b="1" dirty="0" smtClean="0"/>
              <a:t>Communications </a:t>
            </a:r>
            <a:r>
              <a:rPr lang="en-US" b="1" dirty="0"/>
              <a:t>challenges </a:t>
            </a:r>
            <a:r>
              <a:rPr lang="en-US" b="1" dirty="0" smtClean="0"/>
              <a:t>build </a:t>
            </a:r>
            <a:r>
              <a:rPr lang="en-US" b="1" dirty="0"/>
              <a:t>‘confidence’ and trust – an important social </a:t>
            </a:r>
            <a:r>
              <a:rPr lang="en-US" b="1" dirty="0" smtClean="0"/>
              <a:t>aspect!</a:t>
            </a:r>
            <a:endParaRPr lang="en-US" b="1" dirty="0"/>
          </a:p>
          <a:p>
            <a:r>
              <a:rPr lang="en-US" dirty="0"/>
              <a:t>different tests bring complementary </a:t>
            </a:r>
            <a:r>
              <a:rPr lang="en-US" dirty="0" smtClean="0"/>
              <a:t>results</a:t>
            </a:r>
          </a:p>
          <a:p>
            <a:r>
              <a:rPr lang="en-US" dirty="0" smtClean="0"/>
              <a:t>responsiveness, ability act, do forensics, …</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Challenge elements – what is valued or expected might differ …</a:t>
            </a:r>
            <a:endParaRPr lang="en-GB" dirty="0"/>
          </a:p>
        </p:txBody>
      </p:sp>
      <p:grpSp>
        <p:nvGrpSpPr>
          <p:cNvPr id="14" name="Group 13"/>
          <p:cNvGrpSpPr/>
          <p:nvPr/>
        </p:nvGrpSpPr>
        <p:grpSpPr>
          <a:xfrm>
            <a:off x="1215960" y="2136011"/>
            <a:ext cx="2192531" cy="1117609"/>
            <a:chOff x="4176464" y="1509850"/>
            <a:chExt cx="2192531" cy="111760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464" y="1509850"/>
              <a:ext cx="2192531" cy="1117609"/>
            </a:xfrm>
            <a:prstGeom prst="rect">
              <a:avLst/>
            </a:prstGeom>
          </p:spPr>
        </p:pic>
        <p:sp>
          <p:nvSpPr>
            <p:cNvPr id="6" name="TextBox 5"/>
            <p:cNvSpPr txBox="1"/>
            <p:nvPr/>
          </p:nvSpPr>
          <p:spPr>
            <a:xfrm>
              <a:off x="4413539" y="1807044"/>
              <a:ext cx="169629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timeliness</a:t>
              </a:r>
            </a:p>
          </p:txBody>
        </p:sp>
      </p:grpSp>
      <p:grpSp>
        <p:nvGrpSpPr>
          <p:cNvPr id="16" name="Group 15"/>
          <p:cNvGrpSpPr/>
          <p:nvPr/>
        </p:nvGrpSpPr>
        <p:grpSpPr>
          <a:xfrm>
            <a:off x="7030253" y="2538251"/>
            <a:ext cx="4428019" cy="904856"/>
            <a:chOff x="7873109" y="2393343"/>
            <a:chExt cx="4428019" cy="904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109" y="2393343"/>
              <a:ext cx="4428019" cy="904856"/>
            </a:xfrm>
            <a:prstGeom prst="rect">
              <a:avLst/>
            </a:prstGeom>
          </p:spPr>
        </p:pic>
        <p:sp>
          <p:nvSpPr>
            <p:cNvPr id="8" name="TextBox 7"/>
            <p:cNvSpPr txBox="1"/>
            <p:nvPr/>
          </p:nvSpPr>
          <p:spPr>
            <a:xfrm>
              <a:off x="8216103" y="2615611"/>
              <a:ext cx="370325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investigative capability</a:t>
              </a:r>
            </a:p>
          </p:txBody>
        </p:sp>
      </p:grpSp>
      <p:grpSp>
        <p:nvGrpSpPr>
          <p:cNvPr id="15" name="Group 14"/>
          <p:cNvGrpSpPr/>
          <p:nvPr/>
        </p:nvGrpSpPr>
        <p:grpSpPr>
          <a:xfrm>
            <a:off x="6091305" y="1752884"/>
            <a:ext cx="2867117" cy="773969"/>
            <a:chOff x="6723547" y="1874366"/>
            <a:chExt cx="2867117" cy="77396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3547" y="1874366"/>
              <a:ext cx="2867117" cy="773969"/>
            </a:xfrm>
            <a:prstGeom prst="rect">
              <a:avLst/>
            </a:prstGeom>
          </p:spPr>
        </p:pic>
        <p:sp>
          <p:nvSpPr>
            <p:cNvPr id="9" name="TextBox 8"/>
            <p:cNvSpPr txBox="1"/>
            <p:nvPr/>
          </p:nvSpPr>
          <p:spPr>
            <a:xfrm>
              <a:off x="6952287" y="2025605"/>
              <a:ext cx="2409634"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confidentiality</a:t>
              </a:r>
            </a:p>
          </p:txBody>
        </p:sp>
      </p:grpSp>
      <p:grpSp>
        <p:nvGrpSpPr>
          <p:cNvPr id="13" name="Group 12"/>
          <p:cNvGrpSpPr/>
          <p:nvPr/>
        </p:nvGrpSpPr>
        <p:grpSpPr>
          <a:xfrm>
            <a:off x="3452888" y="1672378"/>
            <a:ext cx="2546794" cy="1334618"/>
            <a:chOff x="4015782" y="2338885"/>
            <a:chExt cx="2546794" cy="1334618"/>
          </a:xfrm>
        </p:grpSpPr>
        <p:sp>
          <p:nvSpPr>
            <p:cNvPr id="10" name="TextBox 9"/>
            <p:cNvSpPr txBox="1"/>
            <p:nvPr/>
          </p:nvSpPr>
          <p:spPr>
            <a:xfrm>
              <a:off x="4375923" y="2603404"/>
              <a:ext cx="1925527" cy="830997"/>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ability to </a:t>
              </a:r>
              <a:br>
                <a:rPr lang="en-GB" sz="2400" dirty="0" smtClean="0">
                  <a:solidFill>
                    <a:srgbClr val="F57A1E"/>
                  </a:solidFill>
                  <a:latin typeface="Segoe Print" panose="02000600000000000000" pitchFamily="2" charset="0"/>
                </a:rPr>
              </a:br>
              <a:r>
                <a:rPr lang="en-GB" sz="2400" dirty="0" smtClean="0">
                  <a:solidFill>
                    <a:srgbClr val="F57A1E"/>
                  </a:solidFill>
                  <a:latin typeface="Segoe Print" panose="02000600000000000000" pitchFamily="2" charset="0"/>
                </a:rPr>
                <a:t>take action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782" y="2338885"/>
              <a:ext cx="2546794" cy="1334618"/>
            </a:xfrm>
            <a:prstGeom prst="rect">
              <a:avLst/>
            </a:prstGeom>
          </p:spPr>
        </p:pic>
      </p:grpSp>
      <p:sp>
        <p:nvSpPr>
          <p:cNvPr id="17" name="TextBox 16"/>
          <p:cNvSpPr txBox="1"/>
          <p:nvPr/>
        </p:nvSpPr>
        <p:spPr>
          <a:xfrm>
            <a:off x="704007" y="1229005"/>
            <a:ext cx="10550196" cy="523220"/>
          </a:xfrm>
          <a:prstGeom prst="rect">
            <a:avLst/>
          </a:prstGeom>
          <a:noFill/>
        </p:spPr>
        <p:txBody>
          <a:bodyPr wrap="none" rtlCol="0">
            <a:spAutoFit/>
          </a:bodyPr>
          <a:lstStyle/>
          <a:p>
            <a:pPr algn="ctr"/>
            <a:r>
              <a:rPr lang="en-GB" sz="2800" dirty="0" smtClean="0">
                <a:solidFill>
                  <a:srgbClr val="0C3959"/>
                </a:solidFill>
              </a:rPr>
              <a:t>A single test and challenge can answer one </a:t>
            </a:r>
            <a:r>
              <a:rPr lang="en-GB" sz="2800" b="1" dirty="0" smtClean="0">
                <a:solidFill>
                  <a:srgbClr val="0C3959"/>
                </a:solidFill>
              </a:rPr>
              <a:t>or more </a:t>
            </a:r>
            <a:r>
              <a:rPr lang="en-GB" sz="2800" dirty="0" smtClean="0">
                <a:solidFill>
                  <a:srgbClr val="0C3959"/>
                </a:solidFill>
              </a:rPr>
              <a:t>of these questions</a:t>
            </a:r>
          </a:p>
        </p:txBody>
      </p:sp>
    </p:spTree>
    <p:extLst>
      <p:ext uri="{BB962C8B-B14F-4D97-AF65-F5344CB8AC3E}">
        <p14:creationId xmlns:p14="http://schemas.microsoft.com/office/powerpoint/2010/main" val="169949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SCCC-WG – participate!</a:t>
            </a:r>
            <a:endParaRPr lang="en-GB" dirty="0"/>
          </a:p>
        </p:txBody>
      </p:sp>
      <p:sp>
        <p:nvSpPr>
          <p:cNvPr id="3" name="Content Placeholder 2"/>
          <p:cNvSpPr>
            <a:spLocks noGrp="1"/>
          </p:cNvSpPr>
          <p:nvPr>
            <p:ph idx="1"/>
          </p:nvPr>
        </p:nvSpPr>
        <p:spPr>
          <a:xfrm>
            <a:off x="3276945" y="5128496"/>
            <a:ext cx="6205924" cy="824069"/>
          </a:xfrm>
          <a:ln>
            <a:solidFill>
              <a:srgbClr val="990000"/>
            </a:solidFill>
          </a:ln>
        </p:spPr>
        <p:txBody>
          <a:bodyPr/>
          <a:lstStyle/>
          <a:p>
            <a:pPr marL="0" indent="0" algn="ctr">
              <a:buNone/>
            </a:pPr>
            <a:r>
              <a:rPr lang="en-US" dirty="0" smtClean="0"/>
              <a:t>WISE, SIGISM, REFEDS, TI joint working group</a:t>
            </a:r>
          </a:p>
          <a:p>
            <a:pPr marL="0" indent="0" algn="ctr">
              <a:buNone/>
            </a:pPr>
            <a:r>
              <a:rPr lang="en-US" i="1" dirty="0" smtClean="0"/>
              <a:t>see wise-community.org wiki and join!</a:t>
            </a:r>
            <a:endParaRPr lang="en-GB" i="1" dirty="0"/>
          </a:p>
        </p:txBody>
      </p:sp>
      <p:pic>
        <p:nvPicPr>
          <p:cNvPr id="7" name="Picture 6"/>
          <p:cNvPicPr>
            <a:picLocks noChangeAspect="1"/>
          </p:cNvPicPr>
          <p:nvPr/>
        </p:nvPicPr>
        <p:blipFill>
          <a:blip r:embed="rId2"/>
          <a:stretch>
            <a:fillRect/>
          </a:stretch>
        </p:blipFill>
        <p:spPr>
          <a:xfrm>
            <a:off x="378381" y="1261006"/>
            <a:ext cx="4872536" cy="2948268"/>
          </a:xfrm>
          <a:prstGeom prst="rect">
            <a:avLst/>
          </a:prstGeom>
          <a:effectLst>
            <a:glow rad="101600">
              <a:srgbClr val="000066">
                <a:alpha val="60000"/>
              </a:srgbClr>
            </a:glow>
          </a:effectLst>
        </p:spPr>
      </p:pic>
      <p:sp>
        <p:nvSpPr>
          <p:cNvPr id="6" name="TextBox 5"/>
          <p:cNvSpPr txBox="1"/>
          <p:nvPr/>
        </p:nvSpPr>
        <p:spPr>
          <a:xfrm>
            <a:off x="3348665" y="6007734"/>
            <a:ext cx="6002217" cy="830997"/>
          </a:xfrm>
          <a:prstGeom prst="rect">
            <a:avLst/>
          </a:prstGeom>
          <a:noFill/>
        </p:spPr>
        <p:txBody>
          <a:bodyPr wrap="square" rtlCol="0">
            <a:spAutoFit/>
          </a:bodyPr>
          <a:lstStyle/>
          <a:p>
            <a:pPr algn="ctr"/>
            <a:r>
              <a:rPr lang="en-GB" sz="1600" b="1" dirty="0">
                <a:solidFill>
                  <a:srgbClr val="990000"/>
                </a:solidFill>
              </a:rPr>
              <a:t>https://</a:t>
            </a:r>
            <a:r>
              <a:rPr lang="en-GB" sz="1600" b="1" dirty="0" smtClean="0">
                <a:solidFill>
                  <a:srgbClr val="990000"/>
                </a:solidFill>
              </a:rPr>
              <a:t>wiki.geant.org/display/WISE/SCCC-JWG</a:t>
            </a:r>
          </a:p>
          <a:p>
            <a:pPr algn="ctr"/>
            <a:endParaRPr lang="en-GB" sz="1600" b="1" dirty="0">
              <a:solidFill>
                <a:srgbClr val="990000"/>
              </a:solidFill>
            </a:endParaRPr>
          </a:p>
          <a:p>
            <a:pPr algn="ctr"/>
            <a:r>
              <a:rPr lang="en-GB" sz="1600" b="1" dirty="0" smtClean="0">
                <a:solidFill>
                  <a:srgbClr val="990000"/>
                </a:solidFill>
              </a:rPr>
              <a:t>co-chairs: Hannah Short (CERN) and David </a:t>
            </a:r>
            <a:r>
              <a:rPr lang="en-GB" sz="1600" b="1" dirty="0" err="1" smtClean="0">
                <a:solidFill>
                  <a:srgbClr val="990000"/>
                </a:solidFill>
              </a:rPr>
              <a:t>Groep</a:t>
            </a:r>
            <a:r>
              <a:rPr lang="en-GB" sz="1600" b="1" dirty="0" smtClean="0">
                <a:solidFill>
                  <a:srgbClr val="990000"/>
                </a:solidFill>
              </a:rPr>
              <a:t> (Nikhef)</a:t>
            </a:r>
            <a:endParaRPr lang="en-GB" sz="1600" b="1" dirty="0">
              <a:solidFill>
                <a:srgbClr val="990000"/>
              </a:solidFill>
            </a:endParaRPr>
          </a:p>
        </p:txBody>
      </p:sp>
      <p:pic>
        <p:nvPicPr>
          <p:cNvPr id="8" name="Picture 7"/>
          <p:cNvPicPr>
            <a:picLocks noChangeAspect="1"/>
          </p:cNvPicPr>
          <p:nvPr/>
        </p:nvPicPr>
        <p:blipFill>
          <a:blip r:embed="rId3"/>
          <a:stretch>
            <a:fillRect/>
          </a:stretch>
        </p:blipFill>
        <p:spPr>
          <a:xfrm>
            <a:off x="2084916" y="1719112"/>
            <a:ext cx="6550213" cy="3047352"/>
          </a:xfrm>
          <a:prstGeom prst="rect">
            <a:avLst/>
          </a:prstGeom>
          <a:effectLst>
            <a:glow rad="101600">
              <a:srgbClr val="000066">
                <a:alpha val="60000"/>
              </a:srgbClr>
            </a:glow>
          </a:effectLst>
        </p:spPr>
      </p:pic>
      <p:pic>
        <p:nvPicPr>
          <p:cNvPr id="9" name="Picture 8"/>
          <p:cNvPicPr>
            <a:picLocks noChangeAspect="1"/>
          </p:cNvPicPr>
          <p:nvPr/>
        </p:nvPicPr>
        <p:blipFill>
          <a:blip r:embed="rId4"/>
          <a:stretch>
            <a:fillRect/>
          </a:stretch>
        </p:blipFill>
        <p:spPr>
          <a:xfrm>
            <a:off x="6715129" y="1156032"/>
            <a:ext cx="5271505" cy="2876617"/>
          </a:xfrm>
          <a:prstGeom prst="rect">
            <a:avLst/>
          </a:prstGeom>
          <a:ln>
            <a:solidFill>
              <a:srgbClr val="990000"/>
            </a:solidFill>
          </a:ln>
          <a:effectLst>
            <a:glow rad="101600">
              <a:srgbClr val="000066">
                <a:alpha val="60000"/>
              </a:srgbClr>
            </a:glow>
          </a:effectLst>
        </p:spPr>
      </p:pic>
    </p:spTree>
    <p:extLst>
      <p:ext uri="{BB962C8B-B14F-4D97-AF65-F5344CB8AC3E}">
        <p14:creationId xmlns:p14="http://schemas.microsoft.com/office/powerpoint/2010/main" val="98558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a:xfrm>
            <a:off x="3511550" y="6672943"/>
            <a:ext cx="4946650" cy="185057"/>
          </a:xfrm>
        </p:spPr>
        <p:txBody>
          <a:bodyPr/>
          <a:lstStyle/>
          <a:p>
            <a:pPr algn="ctr"/>
            <a:r>
              <a:rPr lang="en-GB" dirty="0" smtClean="0"/>
              <a:t>We thank the following sources: EC Horizon 2020 projects GN4-3, </a:t>
            </a:r>
            <a:r>
              <a:rPr lang="en-GB" dirty="0" err="1" smtClean="0"/>
              <a:t>EOSChub</a:t>
            </a:r>
            <a:r>
              <a:rPr lang="en-GB" dirty="0" smtClean="0"/>
              <a:t>, and AARC-2; and the Dutch National e-Infrastructure coordinated by SURF</a:t>
            </a:r>
            <a:endParaRPr lang="en-GB" dirty="0"/>
          </a:p>
        </p:txBody>
      </p:sp>
      <p:sp>
        <p:nvSpPr>
          <p:cNvPr id="4" name="TextBox 3"/>
          <p:cNvSpPr txBox="1"/>
          <p:nvPr/>
        </p:nvSpPr>
        <p:spPr>
          <a:xfrm>
            <a:off x="3135036" y="6521192"/>
            <a:ext cx="5769528" cy="184666"/>
          </a:xfrm>
          <a:prstGeom prst="rect">
            <a:avLst/>
          </a:prstGeom>
          <a:noFill/>
        </p:spPr>
        <p:txBody>
          <a:bodyPr wrap="none" rtlCol="0">
            <a:spAutoFit/>
          </a:bodyPr>
          <a:lstStyle/>
          <a:p>
            <a:pPr algn="l"/>
            <a:r>
              <a:rPr lang="en-GB" sz="600" kern="1200" dirty="0" smtClean="0">
                <a:solidFill>
                  <a:schemeClr val="bg1"/>
                </a:solidFill>
                <a:effectLst/>
                <a:latin typeface="+mn-lt"/>
                <a:ea typeface="+mn-ea"/>
                <a:cs typeface="+mn-cs"/>
              </a:rPr>
              <a:t>This</a:t>
            </a:r>
            <a:r>
              <a:rPr lang="en-GB" sz="600" kern="1200" baseline="0" dirty="0" smtClean="0">
                <a:solidFill>
                  <a:schemeClr val="bg1"/>
                </a:solidFill>
                <a:effectLst/>
                <a:latin typeface="+mn-lt"/>
                <a:ea typeface="+mn-ea"/>
                <a:cs typeface="+mn-cs"/>
              </a:rPr>
              <a:t> work is part of a project that has received </a:t>
            </a:r>
            <a:r>
              <a:rPr lang="en-GB" sz="600" kern="1200" dirty="0" smtClean="0">
                <a:solidFill>
                  <a:schemeClr val="bg1"/>
                </a:solidFill>
                <a:effectLst/>
                <a:latin typeface="+mn-lt"/>
                <a:ea typeface="+mn-ea"/>
                <a:cs typeface="+mn-cs"/>
              </a:rPr>
              <a:t>funding from the European Union’s Horizon 2020 research and innovation programme under Grant Agreement No. 731122 (GN4-3).</a:t>
            </a:r>
            <a:endParaRPr lang="en-GB" sz="600" dirty="0">
              <a:solidFill>
                <a:schemeClr val="bg1"/>
              </a:solidFill>
            </a:endParaRPr>
          </a:p>
        </p:txBody>
      </p:sp>
    </p:spTree>
    <p:extLst>
      <p:ext uri="{BB962C8B-B14F-4D97-AF65-F5344CB8AC3E}">
        <p14:creationId xmlns:p14="http://schemas.microsoft.com/office/powerpoint/2010/main" val="441920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http://schemas.microsoft.com/office/2006/metadata/properties"/>
    <ds:schemaRef ds:uri="http://purl.org/dc/elements/1.1/"/>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3045</TotalTime>
  <Words>253</Words>
  <Application>Microsoft Office PowerPoint</Application>
  <PresentationFormat>Widescreen</PresentationFormat>
  <Paragraphs>40</Paragraphs>
  <Slides>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Segoe Print</vt:lpstr>
      <vt:lpstr>Verdana</vt:lpstr>
      <vt:lpstr>GEANT Association</vt:lpstr>
      <vt:lpstr>PHOTO-PAINT</vt:lpstr>
      <vt:lpstr>PowerPoint Presentation</vt:lpstr>
      <vt:lpstr>Many communities test, test, and test again</vt:lpstr>
      <vt:lpstr>Continued engagement and coordination: WISE SCCC JOINT WG</vt:lpstr>
      <vt:lpstr>Challenge elements – what is valued or expected might differ …</vt:lpstr>
      <vt:lpstr>WISE SCCC-WG – participate!</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35</cp:revision>
  <cp:lastPrinted>2015-05-01T10:30:08Z</cp:lastPrinted>
  <dcterms:created xsi:type="dcterms:W3CDTF">2020-04-20T10:18:50Z</dcterms:created>
  <dcterms:modified xsi:type="dcterms:W3CDTF">2021-05-22T14:48:29Z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