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60" r:id="rId4"/>
    <p:sldId id="259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5" r:id="rId26"/>
    <p:sldId id="282" r:id="rId27"/>
    <p:sldId id="283" r:id="rId28"/>
    <p:sldId id="284" r:id="rId29"/>
    <p:sldId id="258" r:id="rId30"/>
  </p:sldIdLst>
  <p:sldSz cx="9144000" cy="5143500" type="screen16x9"/>
  <p:notesSz cx="9144000" cy="6858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79E"/>
    <a:srgbClr val="FFFFFF"/>
    <a:srgbClr val="D9D9D9"/>
    <a:srgbClr val="001A3B"/>
    <a:srgbClr val="001B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3" autoAdjust="0"/>
    <p:restoredTop sz="94670"/>
  </p:normalViewPr>
  <p:slideViewPr>
    <p:cSldViewPr snapToGrid="0" snapToObjects="1">
      <p:cViewPr varScale="1">
        <p:scale>
          <a:sx n="119" d="100"/>
          <a:sy n="119" d="100"/>
        </p:scale>
        <p:origin x="156" y="1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2040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8E4F01-E98C-46D1-8EAE-5FF8F83C507A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AC5A48-779B-4237-8BB9-512CCFB3254E}">
      <dgm:prSet phldrT="[Text]"/>
      <dgm:spPr/>
      <dgm:t>
        <a:bodyPr lIns="822960" rIns="0"/>
        <a:lstStyle/>
        <a:p>
          <a:r>
            <a:rPr lang="en-US" dirty="0" smtClean="0"/>
            <a:t>Governance Board</a:t>
          </a:r>
          <a:endParaRPr lang="en-US" dirty="0"/>
        </a:p>
      </dgm:t>
    </dgm:pt>
    <dgm:pt modelId="{D7B83923-93AD-43F5-BD4B-F69A7606976A}" type="parTrans" cxnId="{080949EE-B4DD-4411-95B8-C0D503FEE8AD}">
      <dgm:prSet/>
      <dgm:spPr/>
      <dgm:t>
        <a:bodyPr/>
        <a:lstStyle/>
        <a:p>
          <a:endParaRPr lang="en-US"/>
        </a:p>
      </dgm:t>
    </dgm:pt>
    <dgm:pt modelId="{EE59E471-9F07-4539-96AF-665355481133}" type="sibTrans" cxnId="{080949EE-B4DD-4411-95B8-C0D503FEE8AD}">
      <dgm:prSet/>
      <dgm:spPr/>
      <dgm:t>
        <a:bodyPr/>
        <a:lstStyle/>
        <a:p>
          <a:endParaRPr lang="en-US"/>
        </a:p>
      </dgm:t>
    </dgm:pt>
    <dgm:pt modelId="{167B848C-0BC9-4754-B1A8-571D165FB027}" type="asst">
      <dgm:prSet phldrT="[Text]"/>
      <dgm:spPr/>
      <dgm:t>
        <a:bodyPr lIns="822960" rIns="0"/>
        <a:lstStyle/>
        <a:p>
          <a:r>
            <a:rPr lang="en-US" dirty="0" err="1" smtClean="0"/>
            <a:t>RCauth</a:t>
          </a:r>
          <a:r>
            <a:rPr lang="en-US" dirty="0" smtClean="0"/>
            <a:t> PMA</a:t>
          </a:r>
          <a:endParaRPr lang="en-US" dirty="0"/>
        </a:p>
      </dgm:t>
    </dgm:pt>
    <dgm:pt modelId="{3A6DFB73-CD29-4659-B56B-570420199147}" type="sibTrans" cxnId="{07DC2BFB-A192-441A-9977-8604BC320769}">
      <dgm:prSet/>
      <dgm:spPr/>
      <dgm:t>
        <a:bodyPr/>
        <a:lstStyle/>
        <a:p>
          <a:endParaRPr lang="en-US"/>
        </a:p>
      </dgm:t>
    </dgm:pt>
    <dgm:pt modelId="{E8444021-4AA8-4810-9F2B-3241C7B7240D}" type="parTrans" cxnId="{07DC2BFB-A192-441A-9977-8604BC320769}">
      <dgm:prSet/>
      <dgm:spPr/>
      <dgm:t>
        <a:bodyPr/>
        <a:lstStyle/>
        <a:p>
          <a:endParaRPr lang="en-US"/>
        </a:p>
      </dgm:t>
    </dgm:pt>
    <dgm:pt modelId="{F2B7DA55-5ECF-48FF-B4BB-7B2643F12549}">
      <dgm:prSet phldrT="[Text]"/>
      <dgm:spPr/>
      <dgm:t>
        <a:bodyPr lIns="822960" rIns="0"/>
        <a:lstStyle/>
        <a:p>
          <a:r>
            <a:rPr lang="en-US" dirty="0" smtClean="0"/>
            <a:t>Ops Coordination Team</a:t>
          </a:r>
          <a:endParaRPr lang="en-US" dirty="0"/>
        </a:p>
      </dgm:t>
    </dgm:pt>
    <dgm:pt modelId="{E960D01A-85C1-45BA-AEC3-3F1114A50E0F}" type="sibTrans" cxnId="{25FB18F5-E051-482D-9B7A-7065FC13C043}">
      <dgm:prSet/>
      <dgm:spPr/>
      <dgm:t>
        <a:bodyPr/>
        <a:lstStyle/>
        <a:p>
          <a:endParaRPr lang="en-US"/>
        </a:p>
      </dgm:t>
    </dgm:pt>
    <dgm:pt modelId="{BEA8430C-3FB6-4C44-83AC-48875C502814}" type="parTrans" cxnId="{25FB18F5-E051-482D-9B7A-7065FC13C043}">
      <dgm:prSet/>
      <dgm:spPr/>
      <dgm:t>
        <a:bodyPr/>
        <a:lstStyle/>
        <a:p>
          <a:endParaRPr lang="en-US"/>
        </a:p>
      </dgm:t>
    </dgm:pt>
    <dgm:pt modelId="{0F00426C-3883-4A49-889C-F358C36957C0}" type="pres">
      <dgm:prSet presAssocID="{448E4F01-E98C-46D1-8EAE-5FF8F83C507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2E03E18-009F-402C-AD7D-65B6A063AD8D}" type="pres">
      <dgm:prSet presAssocID="{D6AC5A48-779B-4237-8BB9-512CCFB3254E}" presName="hierRoot1" presStyleCnt="0"/>
      <dgm:spPr/>
    </dgm:pt>
    <dgm:pt modelId="{6422EAE3-C8EB-487C-B140-4212779949DC}" type="pres">
      <dgm:prSet presAssocID="{D6AC5A48-779B-4237-8BB9-512CCFB3254E}" presName="composite" presStyleCnt="0"/>
      <dgm:spPr/>
    </dgm:pt>
    <dgm:pt modelId="{D6EEFAB6-1401-4F53-BFC9-02A2FC5B882A}" type="pres">
      <dgm:prSet presAssocID="{D6AC5A48-779B-4237-8BB9-512CCFB3254E}" presName="image" presStyleLbl="node0" presStyleIdx="0" presStyleCnt="1"/>
      <dgm:spPr/>
    </dgm:pt>
    <dgm:pt modelId="{BAF2B5AE-775E-4821-9406-B6A485DF6971}" type="pres">
      <dgm:prSet presAssocID="{D6AC5A48-779B-4237-8BB9-512CCFB3254E}" presName="text" presStyleLbl="revTx" presStyleIdx="0" presStyleCnt="3" custScaleX="10088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BA65DF6-98F9-4A12-9D01-F149EA6A8BEE}" type="pres">
      <dgm:prSet presAssocID="{D6AC5A48-779B-4237-8BB9-512CCFB3254E}" presName="hierChild2" presStyleCnt="0"/>
      <dgm:spPr/>
    </dgm:pt>
    <dgm:pt modelId="{ECAE533D-2959-4C59-86AD-5E4B0C906EE5}" type="pres">
      <dgm:prSet presAssocID="{E8444021-4AA8-4810-9F2B-3241C7B7240D}" presName="Name10" presStyleLbl="parChTrans1D2" presStyleIdx="0" presStyleCnt="1"/>
      <dgm:spPr/>
      <dgm:t>
        <a:bodyPr/>
        <a:lstStyle/>
        <a:p>
          <a:endParaRPr lang="en-US"/>
        </a:p>
      </dgm:t>
    </dgm:pt>
    <dgm:pt modelId="{FE25FCA7-7587-42E3-932F-B84D38A1E611}" type="pres">
      <dgm:prSet presAssocID="{167B848C-0BC9-4754-B1A8-571D165FB027}" presName="hierRoot2" presStyleCnt="0"/>
      <dgm:spPr/>
    </dgm:pt>
    <dgm:pt modelId="{6BE858BE-D372-4A6E-A824-3B62A2CE51D9}" type="pres">
      <dgm:prSet presAssocID="{167B848C-0BC9-4754-B1A8-571D165FB027}" presName="composite2" presStyleCnt="0"/>
      <dgm:spPr/>
    </dgm:pt>
    <dgm:pt modelId="{57CDE482-9592-4032-825C-1DDABD30E7A7}" type="pres">
      <dgm:prSet presAssocID="{167B848C-0BC9-4754-B1A8-571D165FB027}" presName="image2" presStyleLbl="asst1" presStyleIdx="0" presStyleCnt="1"/>
      <dgm:spPr/>
    </dgm:pt>
    <dgm:pt modelId="{060543C8-3705-4F92-A2E2-FAAA481F9308}" type="pres">
      <dgm:prSet presAssocID="{167B848C-0BC9-4754-B1A8-571D165FB027}" presName="text2" presStyleLbl="revTx" presStyleIdx="1" presStyleCnt="3" custScaleX="10088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AA66F86-D932-4658-A414-0C8563C3B97D}" type="pres">
      <dgm:prSet presAssocID="{167B848C-0BC9-4754-B1A8-571D165FB027}" presName="hierChild3" presStyleCnt="0"/>
      <dgm:spPr/>
    </dgm:pt>
    <dgm:pt modelId="{E786466B-C7BB-4760-821C-F63EEBCB56BE}" type="pres">
      <dgm:prSet presAssocID="{BEA8430C-3FB6-4C44-83AC-48875C502814}" presName="Name17" presStyleLbl="parChTrans1D3" presStyleIdx="0" presStyleCnt="1"/>
      <dgm:spPr/>
      <dgm:t>
        <a:bodyPr/>
        <a:lstStyle/>
        <a:p>
          <a:endParaRPr lang="en-US"/>
        </a:p>
      </dgm:t>
    </dgm:pt>
    <dgm:pt modelId="{D4AE6593-C952-4152-8537-AB328B6FA863}" type="pres">
      <dgm:prSet presAssocID="{F2B7DA55-5ECF-48FF-B4BB-7B2643F12549}" presName="hierRoot3" presStyleCnt="0"/>
      <dgm:spPr/>
    </dgm:pt>
    <dgm:pt modelId="{E076F92E-8768-4B77-974F-935D747BA56C}" type="pres">
      <dgm:prSet presAssocID="{F2B7DA55-5ECF-48FF-B4BB-7B2643F12549}" presName="composite3" presStyleCnt="0"/>
      <dgm:spPr/>
    </dgm:pt>
    <dgm:pt modelId="{F619059F-D3CD-4AA7-97D9-0F189F846E3E}" type="pres">
      <dgm:prSet presAssocID="{F2B7DA55-5ECF-48FF-B4BB-7B2643F12549}" presName="image3" presStyleLbl="node3" presStyleIdx="0" presStyleCnt="1"/>
      <dgm:spPr/>
    </dgm:pt>
    <dgm:pt modelId="{3C64E244-6A80-4547-88E2-F40A339DFB9B}" type="pres">
      <dgm:prSet presAssocID="{F2B7DA55-5ECF-48FF-B4BB-7B2643F12549}" presName="text3" presStyleLbl="revTx" presStyleIdx="2" presStyleCnt="3" custScaleX="10088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AD3F35E-8F0E-47F1-9D10-E35DDDD35EBB}" type="pres">
      <dgm:prSet presAssocID="{F2B7DA55-5ECF-48FF-B4BB-7B2643F12549}" presName="hierChild4" presStyleCnt="0"/>
      <dgm:spPr/>
    </dgm:pt>
  </dgm:ptLst>
  <dgm:cxnLst>
    <dgm:cxn modelId="{07DC2BFB-A192-441A-9977-8604BC320769}" srcId="{D6AC5A48-779B-4237-8BB9-512CCFB3254E}" destId="{167B848C-0BC9-4754-B1A8-571D165FB027}" srcOrd="0" destOrd="0" parTransId="{E8444021-4AA8-4810-9F2B-3241C7B7240D}" sibTransId="{3A6DFB73-CD29-4659-B56B-570420199147}"/>
    <dgm:cxn modelId="{F1C6301C-7039-4A4E-B22E-7A90738245AE}" type="presOf" srcId="{D6AC5A48-779B-4237-8BB9-512CCFB3254E}" destId="{BAF2B5AE-775E-4821-9406-B6A485DF6971}" srcOrd="0" destOrd="0" presId="urn:microsoft.com/office/officeart/2009/layout/CirclePictureHierarchy"/>
    <dgm:cxn modelId="{25FB18F5-E051-482D-9B7A-7065FC13C043}" srcId="{167B848C-0BC9-4754-B1A8-571D165FB027}" destId="{F2B7DA55-5ECF-48FF-B4BB-7B2643F12549}" srcOrd="0" destOrd="0" parTransId="{BEA8430C-3FB6-4C44-83AC-48875C502814}" sibTransId="{E960D01A-85C1-45BA-AEC3-3F1114A50E0F}"/>
    <dgm:cxn modelId="{35B8710A-A6FE-45BC-9E7A-EF27053CFB07}" type="presOf" srcId="{167B848C-0BC9-4754-B1A8-571D165FB027}" destId="{060543C8-3705-4F92-A2E2-FAAA481F9308}" srcOrd="0" destOrd="0" presId="urn:microsoft.com/office/officeart/2009/layout/CirclePictureHierarchy"/>
    <dgm:cxn modelId="{CDE824EB-5A42-4439-A1FB-8690D849F20B}" type="presOf" srcId="{448E4F01-E98C-46D1-8EAE-5FF8F83C507A}" destId="{0F00426C-3883-4A49-889C-F358C36957C0}" srcOrd="0" destOrd="0" presId="urn:microsoft.com/office/officeart/2009/layout/CirclePictureHierarchy"/>
    <dgm:cxn modelId="{3550075C-B104-439A-A73A-099F9B239FAA}" type="presOf" srcId="{F2B7DA55-5ECF-48FF-B4BB-7B2643F12549}" destId="{3C64E244-6A80-4547-88E2-F40A339DFB9B}" srcOrd="0" destOrd="0" presId="urn:microsoft.com/office/officeart/2009/layout/CirclePictureHierarchy"/>
    <dgm:cxn modelId="{080949EE-B4DD-4411-95B8-C0D503FEE8AD}" srcId="{448E4F01-E98C-46D1-8EAE-5FF8F83C507A}" destId="{D6AC5A48-779B-4237-8BB9-512CCFB3254E}" srcOrd="0" destOrd="0" parTransId="{D7B83923-93AD-43F5-BD4B-F69A7606976A}" sibTransId="{EE59E471-9F07-4539-96AF-665355481133}"/>
    <dgm:cxn modelId="{6D59E1DA-3DD8-40B9-847A-D85EC8FE6E84}" type="presOf" srcId="{BEA8430C-3FB6-4C44-83AC-48875C502814}" destId="{E786466B-C7BB-4760-821C-F63EEBCB56BE}" srcOrd="0" destOrd="0" presId="urn:microsoft.com/office/officeart/2009/layout/CirclePictureHierarchy"/>
    <dgm:cxn modelId="{D16E72CA-11CD-4C7D-B6FF-ECA326BAD9B0}" type="presOf" srcId="{E8444021-4AA8-4810-9F2B-3241C7B7240D}" destId="{ECAE533D-2959-4C59-86AD-5E4B0C906EE5}" srcOrd="0" destOrd="0" presId="urn:microsoft.com/office/officeart/2009/layout/CirclePictureHierarchy"/>
    <dgm:cxn modelId="{1B2C736D-41F1-4E73-97FA-5124EFFA22E1}" type="presParOf" srcId="{0F00426C-3883-4A49-889C-F358C36957C0}" destId="{92E03E18-009F-402C-AD7D-65B6A063AD8D}" srcOrd="0" destOrd="0" presId="urn:microsoft.com/office/officeart/2009/layout/CirclePictureHierarchy"/>
    <dgm:cxn modelId="{91EF2EFE-8566-490A-B128-D72965EA1CD5}" type="presParOf" srcId="{92E03E18-009F-402C-AD7D-65B6A063AD8D}" destId="{6422EAE3-C8EB-487C-B140-4212779949DC}" srcOrd="0" destOrd="0" presId="urn:microsoft.com/office/officeart/2009/layout/CirclePictureHierarchy"/>
    <dgm:cxn modelId="{AC04A461-7256-4770-900F-54661D6AF16B}" type="presParOf" srcId="{6422EAE3-C8EB-487C-B140-4212779949DC}" destId="{D6EEFAB6-1401-4F53-BFC9-02A2FC5B882A}" srcOrd="0" destOrd="0" presId="urn:microsoft.com/office/officeart/2009/layout/CirclePictureHierarchy"/>
    <dgm:cxn modelId="{143AE832-F7E4-4297-981C-BA6DAEF280A3}" type="presParOf" srcId="{6422EAE3-C8EB-487C-B140-4212779949DC}" destId="{BAF2B5AE-775E-4821-9406-B6A485DF6971}" srcOrd="1" destOrd="0" presId="urn:microsoft.com/office/officeart/2009/layout/CirclePictureHierarchy"/>
    <dgm:cxn modelId="{29EFCD73-0992-4CBD-9965-62065CAD644D}" type="presParOf" srcId="{92E03E18-009F-402C-AD7D-65B6A063AD8D}" destId="{8BA65DF6-98F9-4A12-9D01-F149EA6A8BEE}" srcOrd="1" destOrd="0" presId="urn:microsoft.com/office/officeart/2009/layout/CirclePictureHierarchy"/>
    <dgm:cxn modelId="{533666A0-7BAC-4E01-B7E1-B7C440F3ACC9}" type="presParOf" srcId="{8BA65DF6-98F9-4A12-9D01-F149EA6A8BEE}" destId="{ECAE533D-2959-4C59-86AD-5E4B0C906EE5}" srcOrd="0" destOrd="0" presId="urn:microsoft.com/office/officeart/2009/layout/CirclePictureHierarchy"/>
    <dgm:cxn modelId="{167D00C9-FD36-4A52-BB0B-1D318CE38D9C}" type="presParOf" srcId="{8BA65DF6-98F9-4A12-9D01-F149EA6A8BEE}" destId="{FE25FCA7-7587-42E3-932F-B84D38A1E611}" srcOrd="1" destOrd="0" presId="urn:microsoft.com/office/officeart/2009/layout/CirclePictureHierarchy"/>
    <dgm:cxn modelId="{4CFB12A7-A84B-4377-B90B-577FC7F24B49}" type="presParOf" srcId="{FE25FCA7-7587-42E3-932F-B84D38A1E611}" destId="{6BE858BE-D372-4A6E-A824-3B62A2CE51D9}" srcOrd="0" destOrd="0" presId="urn:microsoft.com/office/officeart/2009/layout/CirclePictureHierarchy"/>
    <dgm:cxn modelId="{76B57A74-F1EE-4586-AF00-2E34203C5206}" type="presParOf" srcId="{6BE858BE-D372-4A6E-A824-3B62A2CE51D9}" destId="{57CDE482-9592-4032-825C-1DDABD30E7A7}" srcOrd="0" destOrd="0" presId="urn:microsoft.com/office/officeart/2009/layout/CirclePictureHierarchy"/>
    <dgm:cxn modelId="{002DC789-C3A5-4477-BA1E-D01D341572E4}" type="presParOf" srcId="{6BE858BE-D372-4A6E-A824-3B62A2CE51D9}" destId="{060543C8-3705-4F92-A2E2-FAAA481F9308}" srcOrd="1" destOrd="0" presId="urn:microsoft.com/office/officeart/2009/layout/CirclePictureHierarchy"/>
    <dgm:cxn modelId="{1FBD8C91-C051-4F1F-A960-3AA45F023F43}" type="presParOf" srcId="{FE25FCA7-7587-42E3-932F-B84D38A1E611}" destId="{7AA66F86-D932-4658-A414-0C8563C3B97D}" srcOrd="1" destOrd="0" presId="urn:microsoft.com/office/officeart/2009/layout/CirclePictureHierarchy"/>
    <dgm:cxn modelId="{880623C1-DF74-4DDB-A640-6E153EE1B220}" type="presParOf" srcId="{7AA66F86-D932-4658-A414-0C8563C3B97D}" destId="{E786466B-C7BB-4760-821C-F63EEBCB56BE}" srcOrd="0" destOrd="0" presId="urn:microsoft.com/office/officeart/2009/layout/CirclePictureHierarchy"/>
    <dgm:cxn modelId="{721111E4-332C-4E8F-A463-74D5E48F2947}" type="presParOf" srcId="{7AA66F86-D932-4658-A414-0C8563C3B97D}" destId="{D4AE6593-C952-4152-8537-AB328B6FA863}" srcOrd="1" destOrd="0" presId="urn:microsoft.com/office/officeart/2009/layout/CirclePictureHierarchy"/>
    <dgm:cxn modelId="{DDA9C15A-8902-4E44-B163-BA20A9862DD0}" type="presParOf" srcId="{D4AE6593-C952-4152-8537-AB328B6FA863}" destId="{E076F92E-8768-4B77-974F-935D747BA56C}" srcOrd="0" destOrd="0" presId="urn:microsoft.com/office/officeart/2009/layout/CirclePictureHierarchy"/>
    <dgm:cxn modelId="{53EC1A40-495D-4894-B7E5-ACFF3427B9C0}" type="presParOf" srcId="{E076F92E-8768-4B77-974F-935D747BA56C}" destId="{F619059F-D3CD-4AA7-97D9-0F189F846E3E}" srcOrd="0" destOrd="0" presId="urn:microsoft.com/office/officeart/2009/layout/CirclePictureHierarchy"/>
    <dgm:cxn modelId="{86E3B190-1EBF-45D9-8D12-D727A26ADBBF}" type="presParOf" srcId="{E076F92E-8768-4B77-974F-935D747BA56C}" destId="{3C64E244-6A80-4547-88E2-F40A339DFB9B}" srcOrd="1" destOrd="0" presId="urn:microsoft.com/office/officeart/2009/layout/CirclePictureHierarchy"/>
    <dgm:cxn modelId="{0AA804F5-52DC-4916-8E80-C25883F8BD64}" type="presParOf" srcId="{D4AE6593-C952-4152-8537-AB328B6FA863}" destId="{6AD3F35E-8F0E-47F1-9D10-E35DDDD35EBB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3F0290-34C2-49F9-B221-3452E5B734D5}" type="doc">
      <dgm:prSet loTypeId="urn:microsoft.com/office/officeart/2005/8/layout/cycle6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798D064-DE0F-4D33-B368-21352B032682}">
      <dgm:prSet phldrT="[Text]"/>
      <dgm:spPr/>
      <dgm:t>
        <a:bodyPr/>
        <a:lstStyle/>
        <a:p>
          <a:r>
            <a:rPr lang="en-US" dirty="0" smtClean="0"/>
            <a:t>STFC</a:t>
          </a:r>
          <a:endParaRPr lang="en-US" dirty="0"/>
        </a:p>
      </dgm:t>
    </dgm:pt>
    <dgm:pt modelId="{E72178C1-594E-4354-B375-F29ADE27B665}" type="parTrans" cxnId="{E92D96AB-1DD9-4670-8DEE-0A344D87CDCC}">
      <dgm:prSet/>
      <dgm:spPr/>
      <dgm:t>
        <a:bodyPr/>
        <a:lstStyle/>
        <a:p>
          <a:endParaRPr lang="en-US"/>
        </a:p>
      </dgm:t>
    </dgm:pt>
    <dgm:pt modelId="{54AAF65D-C4FB-43CF-87DF-20403AAED67B}" type="sibTrans" cxnId="{E92D96AB-1DD9-4670-8DEE-0A344D87CDCC}">
      <dgm:prSet/>
      <dgm:spPr/>
      <dgm:t>
        <a:bodyPr/>
        <a:lstStyle/>
        <a:p>
          <a:endParaRPr lang="en-US"/>
        </a:p>
      </dgm:t>
    </dgm:pt>
    <dgm:pt modelId="{EF72B0BF-5961-4BA5-992F-4C97FB881B3B}">
      <dgm:prSet phldrT="[Text]"/>
      <dgm:spPr/>
      <dgm:t>
        <a:bodyPr/>
        <a:lstStyle/>
        <a:p>
          <a:r>
            <a:rPr lang="en-US" dirty="0" smtClean="0"/>
            <a:t>GRNET</a:t>
          </a:r>
          <a:endParaRPr lang="en-US" dirty="0"/>
        </a:p>
      </dgm:t>
    </dgm:pt>
    <dgm:pt modelId="{D3E3CFF8-BA87-4DFA-B7D0-99D0085C158E}" type="parTrans" cxnId="{975A08A4-9650-46DD-AE92-005F3AEF5788}">
      <dgm:prSet/>
      <dgm:spPr/>
      <dgm:t>
        <a:bodyPr/>
        <a:lstStyle/>
        <a:p>
          <a:endParaRPr lang="en-US"/>
        </a:p>
      </dgm:t>
    </dgm:pt>
    <dgm:pt modelId="{A78E3050-F973-4990-B50B-F5B824CE9A23}" type="sibTrans" cxnId="{975A08A4-9650-46DD-AE92-005F3AEF5788}">
      <dgm:prSet/>
      <dgm:spPr/>
      <dgm:t>
        <a:bodyPr/>
        <a:lstStyle/>
        <a:p>
          <a:endParaRPr lang="en-US"/>
        </a:p>
      </dgm:t>
    </dgm:pt>
    <dgm:pt modelId="{D5F5A781-72E8-4F1D-9CAC-CEC6D0C77F1B}">
      <dgm:prSet phldrT="[Text]"/>
      <dgm:spPr/>
      <dgm:t>
        <a:bodyPr/>
        <a:lstStyle/>
        <a:p>
          <a:r>
            <a:rPr lang="en-US" dirty="0" smtClean="0"/>
            <a:t>Nikhef</a:t>
          </a:r>
          <a:endParaRPr lang="en-US" dirty="0"/>
        </a:p>
      </dgm:t>
    </dgm:pt>
    <dgm:pt modelId="{170F08FB-121C-48BD-840D-960B165462F5}" type="parTrans" cxnId="{0EA66792-9123-430C-9D3E-367BC8290F8E}">
      <dgm:prSet/>
      <dgm:spPr/>
      <dgm:t>
        <a:bodyPr/>
        <a:lstStyle/>
        <a:p>
          <a:endParaRPr lang="en-US"/>
        </a:p>
      </dgm:t>
    </dgm:pt>
    <dgm:pt modelId="{415426FD-BFE5-44E1-8E4C-94164502DC50}" type="sibTrans" cxnId="{0EA66792-9123-430C-9D3E-367BC8290F8E}">
      <dgm:prSet/>
      <dgm:spPr/>
      <dgm:t>
        <a:bodyPr/>
        <a:lstStyle/>
        <a:p>
          <a:endParaRPr lang="en-US"/>
        </a:p>
      </dgm:t>
    </dgm:pt>
    <dgm:pt modelId="{06D79FEB-0177-4583-9F2B-1067802206E5}" type="pres">
      <dgm:prSet presAssocID="{693F0290-34C2-49F9-B221-3452E5B734D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4BE3F5-9538-47E3-833E-4CA93BC90B2A}" type="pres">
      <dgm:prSet presAssocID="{2798D064-DE0F-4D33-B368-21352B03268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25B877-B923-4097-B8C3-2A9B47B1FC2C}" type="pres">
      <dgm:prSet presAssocID="{2798D064-DE0F-4D33-B368-21352B032682}" presName="spNode" presStyleCnt="0"/>
      <dgm:spPr/>
    </dgm:pt>
    <dgm:pt modelId="{0B8EACBB-8CA9-444D-9086-FA4B617FBE48}" type="pres">
      <dgm:prSet presAssocID="{54AAF65D-C4FB-43CF-87DF-20403AAED67B}" presName="sibTrans" presStyleLbl="sibTrans1D1" presStyleIdx="0" presStyleCnt="3"/>
      <dgm:spPr/>
      <dgm:t>
        <a:bodyPr/>
        <a:lstStyle/>
        <a:p>
          <a:endParaRPr lang="en-US"/>
        </a:p>
      </dgm:t>
    </dgm:pt>
    <dgm:pt modelId="{2C60587E-F907-4A1F-880D-376CE71B3AB5}" type="pres">
      <dgm:prSet presAssocID="{EF72B0BF-5961-4BA5-992F-4C97FB881B3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8A2ADD-AB6D-4310-B55B-68BCF3E93B86}" type="pres">
      <dgm:prSet presAssocID="{EF72B0BF-5961-4BA5-992F-4C97FB881B3B}" presName="spNode" presStyleCnt="0"/>
      <dgm:spPr/>
    </dgm:pt>
    <dgm:pt modelId="{35EEB9E1-A6C1-46EA-810B-3546BE5C1B24}" type="pres">
      <dgm:prSet presAssocID="{A78E3050-F973-4990-B50B-F5B824CE9A23}" presName="sibTrans" presStyleLbl="sibTrans1D1" presStyleIdx="1" presStyleCnt="3"/>
      <dgm:spPr/>
      <dgm:t>
        <a:bodyPr/>
        <a:lstStyle/>
        <a:p>
          <a:endParaRPr lang="en-US"/>
        </a:p>
      </dgm:t>
    </dgm:pt>
    <dgm:pt modelId="{558FDC3D-E3F9-47B4-A21C-12FB2394924A}" type="pres">
      <dgm:prSet presAssocID="{D5F5A781-72E8-4F1D-9CAC-CEC6D0C77F1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6D08AC-2251-4968-B101-DFE9007D60E4}" type="pres">
      <dgm:prSet presAssocID="{D5F5A781-72E8-4F1D-9CAC-CEC6D0C77F1B}" presName="spNode" presStyleCnt="0"/>
      <dgm:spPr/>
    </dgm:pt>
    <dgm:pt modelId="{20B826B6-E233-4950-A407-26E768120E4E}" type="pres">
      <dgm:prSet presAssocID="{415426FD-BFE5-44E1-8E4C-94164502DC50}" presName="sibTrans" presStyleLbl="sibTrans1D1" presStyleIdx="2" presStyleCnt="3"/>
      <dgm:spPr/>
      <dgm:t>
        <a:bodyPr/>
        <a:lstStyle/>
        <a:p>
          <a:endParaRPr lang="en-US"/>
        </a:p>
      </dgm:t>
    </dgm:pt>
  </dgm:ptLst>
  <dgm:cxnLst>
    <dgm:cxn modelId="{FD7B429F-93DE-4733-9AC4-7AEADB24BCDF}" type="presOf" srcId="{D5F5A781-72E8-4F1D-9CAC-CEC6D0C77F1B}" destId="{558FDC3D-E3F9-47B4-A21C-12FB2394924A}" srcOrd="0" destOrd="0" presId="urn:microsoft.com/office/officeart/2005/8/layout/cycle6"/>
    <dgm:cxn modelId="{EEE27E08-4956-4475-BE5A-B494238E03FA}" type="presOf" srcId="{2798D064-DE0F-4D33-B368-21352B032682}" destId="{614BE3F5-9538-47E3-833E-4CA93BC90B2A}" srcOrd="0" destOrd="0" presId="urn:microsoft.com/office/officeart/2005/8/layout/cycle6"/>
    <dgm:cxn modelId="{CD7F46A1-BFEA-487F-AF65-95A45146BA2D}" type="presOf" srcId="{A78E3050-F973-4990-B50B-F5B824CE9A23}" destId="{35EEB9E1-A6C1-46EA-810B-3546BE5C1B24}" srcOrd="0" destOrd="0" presId="urn:microsoft.com/office/officeart/2005/8/layout/cycle6"/>
    <dgm:cxn modelId="{CEF0E326-5684-4568-8704-B5399C2B8A51}" type="presOf" srcId="{54AAF65D-C4FB-43CF-87DF-20403AAED67B}" destId="{0B8EACBB-8CA9-444D-9086-FA4B617FBE48}" srcOrd="0" destOrd="0" presId="urn:microsoft.com/office/officeart/2005/8/layout/cycle6"/>
    <dgm:cxn modelId="{0EA66792-9123-430C-9D3E-367BC8290F8E}" srcId="{693F0290-34C2-49F9-B221-3452E5B734D5}" destId="{D5F5A781-72E8-4F1D-9CAC-CEC6D0C77F1B}" srcOrd="2" destOrd="0" parTransId="{170F08FB-121C-48BD-840D-960B165462F5}" sibTransId="{415426FD-BFE5-44E1-8E4C-94164502DC50}"/>
    <dgm:cxn modelId="{9046CD41-1E07-4F80-8360-D1F6D7581187}" type="presOf" srcId="{EF72B0BF-5961-4BA5-992F-4C97FB881B3B}" destId="{2C60587E-F907-4A1F-880D-376CE71B3AB5}" srcOrd="0" destOrd="0" presId="urn:microsoft.com/office/officeart/2005/8/layout/cycle6"/>
    <dgm:cxn modelId="{975A08A4-9650-46DD-AE92-005F3AEF5788}" srcId="{693F0290-34C2-49F9-B221-3452E5B734D5}" destId="{EF72B0BF-5961-4BA5-992F-4C97FB881B3B}" srcOrd="1" destOrd="0" parTransId="{D3E3CFF8-BA87-4DFA-B7D0-99D0085C158E}" sibTransId="{A78E3050-F973-4990-B50B-F5B824CE9A23}"/>
    <dgm:cxn modelId="{E92D96AB-1DD9-4670-8DEE-0A344D87CDCC}" srcId="{693F0290-34C2-49F9-B221-3452E5B734D5}" destId="{2798D064-DE0F-4D33-B368-21352B032682}" srcOrd="0" destOrd="0" parTransId="{E72178C1-594E-4354-B375-F29ADE27B665}" sibTransId="{54AAF65D-C4FB-43CF-87DF-20403AAED67B}"/>
    <dgm:cxn modelId="{9E7BFF74-1145-4596-AECE-8A0F2C155F32}" type="presOf" srcId="{693F0290-34C2-49F9-B221-3452E5B734D5}" destId="{06D79FEB-0177-4583-9F2B-1067802206E5}" srcOrd="0" destOrd="0" presId="urn:microsoft.com/office/officeart/2005/8/layout/cycle6"/>
    <dgm:cxn modelId="{DDAB4694-590A-4EBF-B7FD-DC6478B8E64D}" type="presOf" srcId="{415426FD-BFE5-44E1-8E4C-94164502DC50}" destId="{20B826B6-E233-4950-A407-26E768120E4E}" srcOrd="0" destOrd="0" presId="urn:microsoft.com/office/officeart/2005/8/layout/cycle6"/>
    <dgm:cxn modelId="{18D62240-560C-4436-BFE7-FF011EC38FB6}" type="presParOf" srcId="{06D79FEB-0177-4583-9F2B-1067802206E5}" destId="{614BE3F5-9538-47E3-833E-4CA93BC90B2A}" srcOrd="0" destOrd="0" presId="urn:microsoft.com/office/officeart/2005/8/layout/cycle6"/>
    <dgm:cxn modelId="{E70170C3-9849-4617-ACEE-B084A127A0A0}" type="presParOf" srcId="{06D79FEB-0177-4583-9F2B-1067802206E5}" destId="{1425B877-B923-4097-B8C3-2A9B47B1FC2C}" srcOrd="1" destOrd="0" presId="urn:microsoft.com/office/officeart/2005/8/layout/cycle6"/>
    <dgm:cxn modelId="{38C761FC-FAFA-4648-966D-3A3F593C7FF3}" type="presParOf" srcId="{06D79FEB-0177-4583-9F2B-1067802206E5}" destId="{0B8EACBB-8CA9-444D-9086-FA4B617FBE48}" srcOrd="2" destOrd="0" presId="urn:microsoft.com/office/officeart/2005/8/layout/cycle6"/>
    <dgm:cxn modelId="{41C581D1-2B94-486C-AC20-2D6AC789114B}" type="presParOf" srcId="{06D79FEB-0177-4583-9F2B-1067802206E5}" destId="{2C60587E-F907-4A1F-880D-376CE71B3AB5}" srcOrd="3" destOrd="0" presId="urn:microsoft.com/office/officeart/2005/8/layout/cycle6"/>
    <dgm:cxn modelId="{DF9F4D99-7317-433F-9BF6-66338265EEA4}" type="presParOf" srcId="{06D79FEB-0177-4583-9F2B-1067802206E5}" destId="{0F8A2ADD-AB6D-4310-B55B-68BCF3E93B86}" srcOrd="4" destOrd="0" presId="urn:microsoft.com/office/officeart/2005/8/layout/cycle6"/>
    <dgm:cxn modelId="{80C8DE4E-5C9A-4AEC-A106-7FA438800352}" type="presParOf" srcId="{06D79FEB-0177-4583-9F2B-1067802206E5}" destId="{35EEB9E1-A6C1-46EA-810B-3546BE5C1B24}" srcOrd="5" destOrd="0" presId="urn:microsoft.com/office/officeart/2005/8/layout/cycle6"/>
    <dgm:cxn modelId="{5C2F9CD6-9034-479C-8D25-F4DCD67D571C}" type="presParOf" srcId="{06D79FEB-0177-4583-9F2B-1067802206E5}" destId="{558FDC3D-E3F9-47B4-A21C-12FB2394924A}" srcOrd="6" destOrd="0" presId="urn:microsoft.com/office/officeart/2005/8/layout/cycle6"/>
    <dgm:cxn modelId="{17469F3A-AE56-4B33-B759-FE5D785753D3}" type="presParOf" srcId="{06D79FEB-0177-4583-9F2B-1067802206E5}" destId="{8B6D08AC-2251-4968-B101-DFE9007D60E4}" srcOrd="7" destOrd="0" presId="urn:microsoft.com/office/officeart/2005/8/layout/cycle6"/>
    <dgm:cxn modelId="{0832656D-D9C1-4066-BD5F-A55D4FB77DD5}" type="presParOf" srcId="{06D79FEB-0177-4583-9F2B-1067802206E5}" destId="{20B826B6-E233-4950-A407-26E768120E4E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86466B-C7BB-4760-821C-F63EEBCB56BE}">
      <dsp:nvSpPr>
        <dsp:cNvPr id="0" name=""/>
        <dsp:cNvSpPr/>
      </dsp:nvSpPr>
      <dsp:spPr>
        <a:xfrm>
          <a:off x="773680" y="2353064"/>
          <a:ext cx="91440" cy="31509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509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AE533D-2959-4C59-86AD-5E4B0C906EE5}">
      <dsp:nvSpPr>
        <dsp:cNvPr id="0" name=""/>
        <dsp:cNvSpPr/>
      </dsp:nvSpPr>
      <dsp:spPr>
        <a:xfrm>
          <a:off x="773680" y="1037658"/>
          <a:ext cx="91440" cy="31509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50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EEFAB6-1401-4F53-BFC9-02A2FC5B882A}">
      <dsp:nvSpPr>
        <dsp:cNvPr id="0" name=""/>
        <dsp:cNvSpPr/>
      </dsp:nvSpPr>
      <dsp:spPr>
        <a:xfrm>
          <a:off x="319246" y="37349"/>
          <a:ext cx="1000309" cy="10003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F2B5AE-775E-4821-9406-B6A485DF6971}">
      <dsp:nvSpPr>
        <dsp:cNvPr id="0" name=""/>
        <dsp:cNvSpPr/>
      </dsp:nvSpPr>
      <dsp:spPr>
        <a:xfrm>
          <a:off x="1312885" y="34848"/>
          <a:ext cx="1513802" cy="1000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2960" tIns="38100" rIns="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Governance Board</a:t>
          </a:r>
          <a:endParaRPr lang="en-US" sz="1000" kern="1200" dirty="0"/>
        </a:p>
      </dsp:txBody>
      <dsp:txXfrm>
        <a:off x="1312885" y="34848"/>
        <a:ext cx="1513802" cy="1000309"/>
      </dsp:txXfrm>
    </dsp:sp>
    <dsp:sp modelId="{57CDE482-9592-4032-825C-1DDABD30E7A7}">
      <dsp:nvSpPr>
        <dsp:cNvPr id="0" name=""/>
        <dsp:cNvSpPr/>
      </dsp:nvSpPr>
      <dsp:spPr>
        <a:xfrm>
          <a:off x="319246" y="1352755"/>
          <a:ext cx="1000309" cy="10003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0543C8-3705-4F92-A2E2-FAAA481F9308}">
      <dsp:nvSpPr>
        <dsp:cNvPr id="0" name=""/>
        <dsp:cNvSpPr/>
      </dsp:nvSpPr>
      <dsp:spPr>
        <a:xfrm>
          <a:off x="1312885" y="1350255"/>
          <a:ext cx="1513802" cy="1000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2960" tIns="38100" rIns="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RCauth</a:t>
          </a:r>
          <a:r>
            <a:rPr lang="en-US" sz="1000" kern="1200" dirty="0" smtClean="0"/>
            <a:t> PMA</a:t>
          </a:r>
          <a:endParaRPr lang="en-US" sz="1000" kern="1200" dirty="0"/>
        </a:p>
      </dsp:txBody>
      <dsp:txXfrm>
        <a:off x="1312885" y="1350255"/>
        <a:ext cx="1513802" cy="1000309"/>
      </dsp:txXfrm>
    </dsp:sp>
    <dsp:sp modelId="{F619059F-D3CD-4AA7-97D9-0F189F846E3E}">
      <dsp:nvSpPr>
        <dsp:cNvPr id="0" name=""/>
        <dsp:cNvSpPr/>
      </dsp:nvSpPr>
      <dsp:spPr>
        <a:xfrm>
          <a:off x="319246" y="2668162"/>
          <a:ext cx="1000309" cy="10003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64E244-6A80-4547-88E2-F40A339DFB9B}">
      <dsp:nvSpPr>
        <dsp:cNvPr id="0" name=""/>
        <dsp:cNvSpPr/>
      </dsp:nvSpPr>
      <dsp:spPr>
        <a:xfrm>
          <a:off x="1312885" y="2665661"/>
          <a:ext cx="1513802" cy="1000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2960" tIns="38100" rIns="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Ops Coordination Team</a:t>
          </a:r>
          <a:endParaRPr lang="en-US" sz="1000" kern="1200" dirty="0"/>
        </a:p>
      </dsp:txBody>
      <dsp:txXfrm>
        <a:off x="1312885" y="2665661"/>
        <a:ext cx="1513802" cy="10003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4BE3F5-9538-47E3-833E-4CA93BC90B2A}">
      <dsp:nvSpPr>
        <dsp:cNvPr id="0" name=""/>
        <dsp:cNvSpPr/>
      </dsp:nvSpPr>
      <dsp:spPr>
        <a:xfrm>
          <a:off x="781930" y="507"/>
          <a:ext cx="688450" cy="44749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STFC</a:t>
          </a:r>
          <a:endParaRPr lang="en-US" sz="1400" kern="1200" dirty="0"/>
        </a:p>
      </dsp:txBody>
      <dsp:txXfrm>
        <a:off x="803775" y="22352"/>
        <a:ext cx="644760" cy="403802"/>
      </dsp:txXfrm>
    </dsp:sp>
    <dsp:sp modelId="{0B8EACBB-8CA9-444D-9086-FA4B617FBE48}">
      <dsp:nvSpPr>
        <dsp:cNvPr id="0" name=""/>
        <dsp:cNvSpPr/>
      </dsp:nvSpPr>
      <dsp:spPr>
        <a:xfrm>
          <a:off x="529072" y="224253"/>
          <a:ext cx="1194166" cy="1194166"/>
        </a:xfrm>
        <a:custGeom>
          <a:avLst/>
          <a:gdLst/>
          <a:ahLst/>
          <a:cxnLst/>
          <a:rect l="0" t="0" r="0" b="0"/>
          <a:pathLst>
            <a:path>
              <a:moveTo>
                <a:pt x="946314" y="112784"/>
              </a:moveTo>
              <a:arcTo wR="597083" hR="597083" stAng="18347740" swAng="3648626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60587E-F907-4A1F-880D-376CE71B3AB5}">
      <dsp:nvSpPr>
        <dsp:cNvPr id="0" name=""/>
        <dsp:cNvSpPr/>
      </dsp:nvSpPr>
      <dsp:spPr>
        <a:xfrm>
          <a:off x="1299019" y="896131"/>
          <a:ext cx="688450" cy="447492"/>
        </a:xfrm>
        <a:prstGeom prst="roundRect">
          <a:avLst/>
        </a:prstGeom>
        <a:solidFill>
          <a:schemeClr val="accent4">
            <a:hueOff val="5357850"/>
            <a:satOff val="-3238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GRNET</a:t>
          </a:r>
          <a:endParaRPr lang="en-US" sz="1400" kern="1200" dirty="0"/>
        </a:p>
      </dsp:txBody>
      <dsp:txXfrm>
        <a:off x="1320864" y="917976"/>
        <a:ext cx="644760" cy="403802"/>
      </dsp:txXfrm>
    </dsp:sp>
    <dsp:sp modelId="{35EEB9E1-A6C1-46EA-810B-3546BE5C1B24}">
      <dsp:nvSpPr>
        <dsp:cNvPr id="0" name=""/>
        <dsp:cNvSpPr/>
      </dsp:nvSpPr>
      <dsp:spPr>
        <a:xfrm>
          <a:off x="529072" y="224253"/>
          <a:ext cx="1194166" cy="1194166"/>
        </a:xfrm>
        <a:custGeom>
          <a:avLst/>
          <a:gdLst/>
          <a:ahLst/>
          <a:cxnLst/>
          <a:rect l="0" t="0" r="0" b="0"/>
          <a:pathLst>
            <a:path>
              <a:moveTo>
                <a:pt x="881357" y="1122150"/>
              </a:moveTo>
              <a:arcTo wR="597083" hR="597083" stAng="3694119" swAng="3411762"/>
            </a:path>
          </a:pathLst>
        </a:custGeom>
        <a:noFill/>
        <a:ln w="9525" cap="flat" cmpd="sng" algn="ctr">
          <a:solidFill>
            <a:schemeClr val="accent4">
              <a:hueOff val="5357850"/>
              <a:satOff val="-3238"/>
              <a:lumOff val="-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8FDC3D-E3F9-47B4-A21C-12FB2394924A}">
      <dsp:nvSpPr>
        <dsp:cNvPr id="0" name=""/>
        <dsp:cNvSpPr/>
      </dsp:nvSpPr>
      <dsp:spPr>
        <a:xfrm>
          <a:off x="264841" y="896131"/>
          <a:ext cx="688450" cy="447492"/>
        </a:xfrm>
        <a:prstGeom prst="roundRect">
          <a:avLst/>
        </a:prstGeom>
        <a:solidFill>
          <a:schemeClr val="accent4">
            <a:hueOff val="10715700"/>
            <a:satOff val="-6476"/>
            <a:lumOff val="-274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Nikhef</a:t>
          </a:r>
          <a:endParaRPr lang="en-US" sz="1400" kern="1200" dirty="0"/>
        </a:p>
      </dsp:txBody>
      <dsp:txXfrm>
        <a:off x="286686" y="917976"/>
        <a:ext cx="644760" cy="403802"/>
      </dsp:txXfrm>
    </dsp:sp>
    <dsp:sp modelId="{20B826B6-E233-4950-A407-26E768120E4E}">
      <dsp:nvSpPr>
        <dsp:cNvPr id="0" name=""/>
        <dsp:cNvSpPr/>
      </dsp:nvSpPr>
      <dsp:spPr>
        <a:xfrm>
          <a:off x="529072" y="224253"/>
          <a:ext cx="1194166" cy="1194166"/>
        </a:xfrm>
        <a:custGeom>
          <a:avLst/>
          <a:gdLst/>
          <a:ahLst/>
          <a:cxnLst/>
          <a:rect l="0" t="0" r="0" b="0"/>
          <a:pathLst>
            <a:path>
              <a:moveTo>
                <a:pt x="3964" y="665773"/>
              </a:moveTo>
              <a:arcTo wR="597083" hR="597083" stAng="10403634" swAng="3648626"/>
            </a:path>
          </a:pathLst>
        </a:custGeom>
        <a:noFill/>
        <a:ln w="9525" cap="flat" cmpd="sng" algn="ctr">
          <a:solidFill>
            <a:schemeClr val="accent4">
              <a:hueOff val="10715700"/>
              <a:satOff val="-6476"/>
              <a:lumOff val="-274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0C369-13E3-C04F-AA91-3C19CF4D27E6}" type="datetimeFigureOut">
              <a:rPr lang="nl-NL" smtClean="0"/>
              <a:t>7-10-2024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8B745-3CC2-3B46-A8BC-FE1F07A0832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5823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D42C8-A255-5F4D-A951-1B90F54B60E2}" type="datetimeFigureOut">
              <a:rPr lang="nl-NL" smtClean="0"/>
              <a:t>7-10-2024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75814-5E86-5743-808B-FA33B96378E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78841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58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15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VO</a:t>
            </a:r>
            <a:r>
              <a:rPr lang="en-GB" baseline="0" dirty="0" smtClean="0"/>
              <a:t> portal can be anything even a simple shell </a:t>
            </a:r>
          </a:p>
          <a:p>
            <a:r>
              <a:rPr lang="en-GB" baseline="0" dirty="0" smtClean="0"/>
              <a:t>Certs stored only for 11 days </a:t>
            </a:r>
          </a:p>
          <a:p>
            <a:r>
              <a:rPr lang="en-GB" baseline="0" dirty="0" smtClean="0"/>
              <a:t>Master portal can add attributes via VOMS (or others in the future)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C110B-1C27-4A5B-8007-E6BF4BB6C5F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91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emf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wmf"/><Relationship Id="rId5" Type="http://schemas.openxmlformats.org/officeDocument/2006/relationships/image" Target="../media/image15.jpeg"/><Relationship Id="rId4" Type="http://schemas.openxmlformats.org/officeDocument/2006/relationships/image" Target="../media/image11.png"/><Relationship Id="rId9" Type="http://schemas.openxmlformats.org/officeDocument/2006/relationships/image" Target="../media/image1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wmf"/><Relationship Id="rId4" Type="http://schemas.openxmlformats.org/officeDocument/2006/relationships/image" Target="../media/image2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igh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11" name="Afbeelding 10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501"/>
            <a:ext cx="1590638" cy="3818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63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558538" y="4630499"/>
            <a:ext cx="1590638" cy="381853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7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159203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33" y="4749973"/>
            <a:ext cx="2916000" cy="142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196" y="2272938"/>
            <a:ext cx="4548803" cy="30152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06" y="4235143"/>
            <a:ext cx="903814" cy="351568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554905" y="3118335"/>
            <a:ext cx="4020245" cy="973915"/>
            <a:chOff x="356368" y="2897880"/>
            <a:chExt cx="3415968" cy="973915"/>
          </a:xfrm>
        </p:grpSpPr>
        <p:sp>
          <p:nvSpPr>
            <p:cNvPr id="12" name="Subtitle 4"/>
            <p:cNvSpPr txBox="1">
              <a:spLocks/>
            </p:cNvSpPr>
            <p:nvPr/>
          </p:nvSpPr>
          <p:spPr>
            <a:xfrm>
              <a:off x="364596" y="2897880"/>
              <a:ext cx="3407740" cy="82135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kern="1200">
                  <a:solidFill>
                    <a:srgbClr val="FFFFFF"/>
                  </a:solidFill>
                  <a:latin typeface="+mj-lt"/>
                  <a:ea typeface="+mn-ea"/>
                  <a:cs typeface="Verdana"/>
                </a:defRPr>
              </a:lvl1pPr>
              <a:lvl2pPr marL="457200" indent="0" algn="ctr" defTabSz="457200" rtl="0" eaLnBrk="1" latinLnBrk="0" hangingPunct="1">
                <a:spcBef>
                  <a:spcPts val="0"/>
                </a:spcBef>
                <a:buFont typeface="Lucida Grande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Verdana"/>
                </a:defRPr>
              </a:lvl2pPr>
              <a:lvl3pPr marL="914400" indent="0" algn="ctr" defTabSz="457200" rtl="0" eaLnBrk="1" latinLnBrk="0" hangingPunct="1">
                <a:spcBef>
                  <a:spcPts val="0"/>
                </a:spcBef>
                <a:buFont typeface="Lucida Grande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Verdana"/>
                </a:defRPr>
              </a:lvl3pPr>
              <a:lvl4pPr marL="1371600" indent="0" algn="ctr" defTabSz="457200" rtl="0" eaLnBrk="1" latinLnBrk="0" hangingPunct="1">
                <a:spcBef>
                  <a:spcPts val="0"/>
                </a:spcBef>
                <a:buFont typeface="Lucida Grande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Verdana"/>
                </a:defRPr>
              </a:lvl4pPr>
              <a:lvl5pPr marL="1828800" indent="0" algn="ctr" defTabSz="457200" rtl="0" eaLnBrk="1" latinLnBrk="0" hangingPunct="1">
                <a:spcBef>
                  <a:spcPts val="0"/>
                </a:spcBef>
                <a:buFont typeface="Lucida Grande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Verdana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 smtClean="0">
                  <a:solidFill>
                    <a:schemeClr val="bg1">
                      <a:lumMod val="65000"/>
                    </a:schemeClr>
                  </a:solidFill>
                </a:rPr>
                <a:t>David Groep</a:t>
              </a:r>
            </a:p>
            <a:p>
              <a:r>
                <a:rPr lang="en-US" sz="1800" dirty="0" smtClean="0">
                  <a:solidFill>
                    <a:schemeClr val="bg1">
                      <a:lumMod val="65000"/>
                    </a:schemeClr>
                  </a:solidFill>
                </a:rPr>
                <a:t>david.groep@maastrichtuniversity.nl</a:t>
              </a:r>
            </a:p>
            <a:p>
              <a:r>
                <a:rPr lang="en-GB" sz="1400" i="1" dirty="0" smtClean="0">
                  <a:solidFill>
                    <a:schemeClr val="bg1">
                      <a:lumMod val="65000"/>
                    </a:schemeClr>
                  </a:solidFill>
                </a:rPr>
                <a:t>https://www.nikhef.nl/~davidg/presentations/</a:t>
              </a:r>
            </a:p>
            <a:p>
              <a:r>
                <a:rPr lang="en-GB" sz="1400" i="1" dirty="0" smtClean="0">
                  <a:solidFill>
                    <a:schemeClr val="bg1">
                      <a:lumMod val="65000"/>
                    </a:schemeClr>
                  </a:solidFill>
                </a:rPr>
                <a:t>       https://orcid.org/0000-0003-1026-6606</a:t>
              </a:r>
            </a:p>
            <a:p>
              <a:endParaRPr lang="en-GB" sz="1400" i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68" y="3673258"/>
              <a:ext cx="198537" cy="198537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890" y="4740476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79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dark blue DAC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558538" y="4630499"/>
            <a:ext cx="1590638" cy="381853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564587" y="189852"/>
            <a:ext cx="8241315" cy="1653944"/>
          </a:xfrm>
        </p:spPr>
        <p:txBody>
          <a:bodyPr anchor="ctr">
            <a:noAutofit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7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8241314" cy="1159203"/>
          </a:xfrm>
        </p:spPr>
        <p:txBody>
          <a:bodyPr/>
          <a:lstStyle>
            <a:lvl1pPr marL="0" indent="0" algn="l">
              <a:buNone/>
              <a:defRPr sz="1600" i="1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33" y="4749973"/>
            <a:ext cx="2916000" cy="142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196" y="2272938"/>
            <a:ext cx="4548803" cy="30152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06" y="4235143"/>
            <a:ext cx="903814" cy="351568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554905" y="3118335"/>
            <a:ext cx="4020245" cy="973915"/>
            <a:chOff x="356368" y="2897880"/>
            <a:chExt cx="3415968" cy="973915"/>
          </a:xfrm>
        </p:grpSpPr>
        <p:sp>
          <p:nvSpPr>
            <p:cNvPr id="12" name="Subtitle 4"/>
            <p:cNvSpPr txBox="1">
              <a:spLocks/>
            </p:cNvSpPr>
            <p:nvPr/>
          </p:nvSpPr>
          <p:spPr>
            <a:xfrm>
              <a:off x="364596" y="2897880"/>
              <a:ext cx="3407740" cy="82135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kern="1200">
                  <a:solidFill>
                    <a:srgbClr val="FFFFFF"/>
                  </a:solidFill>
                  <a:latin typeface="+mj-lt"/>
                  <a:ea typeface="+mn-ea"/>
                  <a:cs typeface="Verdana"/>
                </a:defRPr>
              </a:lvl1pPr>
              <a:lvl2pPr marL="457200" indent="0" algn="ctr" defTabSz="457200" rtl="0" eaLnBrk="1" latinLnBrk="0" hangingPunct="1">
                <a:spcBef>
                  <a:spcPts val="0"/>
                </a:spcBef>
                <a:buFont typeface="Lucida Grande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Verdana"/>
                </a:defRPr>
              </a:lvl2pPr>
              <a:lvl3pPr marL="914400" indent="0" algn="ctr" defTabSz="457200" rtl="0" eaLnBrk="1" latinLnBrk="0" hangingPunct="1">
                <a:spcBef>
                  <a:spcPts val="0"/>
                </a:spcBef>
                <a:buFont typeface="Lucida Grande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Verdana"/>
                </a:defRPr>
              </a:lvl3pPr>
              <a:lvl4pPr marL="1371600" indent="0" algn="ctr" defTabSz="457200" rtl="0" eaLnBrk="1" latinLnBrk="0" hangingPunct="1">
                <a:spcBef>
                  <a:spcPts val="0"/>
                </a:spcBef>
                <a:buFont typeface="Lucida Grande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Verdana"/>
                </a:defRPr>
              </a:lvl4pPr>
              <a:lvl5pPr marL="1828800" indent="0" algn="ctr" defTabSz="457200" rtl="0" eaLnBrk="1" latinLnBrk="0" hangingPunct="1">
                <a:spcBef>
                  <a:spcPts val="0"/>
                </a:spcBef>
                <a:buFont typeface="Lucida Grande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Verdana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 smtClean="0">
                  <a:solidFill>
                    <a:schemeClr val="bg1">
                      <a:lumMod val="65000"/>
                    </a:schemeClr>
                  </a:solidFill>
                </a:rPr>
                <a:t>David Groep</a:t>
              </a:r>
            </a:p>
            <a:p>
              <a:r>
                <a:rPr lang="en-US" sz="1800" dirty="0" smtClean="0">
                  <a:solidFill>
                    <a:schemeClr val="bg1">
                      <a:lumMod val="65000"/>
                    </a:schemeClr>
                  </a:solidFill>
                </a:rPr>
                <a:t>david.groep@maastrichtuniversity.nl</a:t>
              </a:r>
            </a:p>
            <a:p>
              <a:r>
                <a:rPr lang="en-GB" sz="1400" i="1" dirty="0" smtClean="0">
                  <a:solidFill>
                    <a:schemeClr val="bg1">
                      <a:lumMod val="65000"/>
                    </a:schemeClr>
                  </a:solidFill>
                </a:rPr>
                <a:t>https://www.nikhef.nl/~davidg/presentations/</a:t>
              </a:r>
            </a:p>
            <a:p>
              <a:r>
                <a:rPr lang="en-GB" sz="1400" i="1" dirty="0" smtClean="0">
                  <a:solidFill>
                    <a:schemeClr val="bg1">
                      <a:lumMod val="65000"/>
                    </a:schemeClr>
                  </a:solidFill>
                </a:rPr>
                <a:t>       https://orcid.org/0000-0003-1026-6606</a:t>
              </a:r>
            </a:p>
            <a:p>
              <a:endParaRPr lang="en-GB" sz="1400" i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68" y="3673258"/>
              <a:ext cx="198537" cy="198537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890" y="4740476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59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dark blue UM+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558538" y="4630499"/>
            <a:ext cx="1590638" cy="381853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826436" y="189852"/>
            <a:ext cx="7790342" cy="1653944"/>
          </a:xfrm>
        </p:spPr>
        <p:txBody>
          <a:bodyPr anchor="ctr">
            <a:noAutofit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7" name="Subtitel 2"/>
          <p:cNvSpPr>
            <a:spLocks noGrp="1"/>
          </p:cNvSpPr>
          <p:nvPr>
            <p:ph type="subTitle" idx="1"/>
          </p:nvPr>
        </p:nvSpPr>
        <p:spPr>
          <a:xfrm>
            <a:off x="826436" y="1829640"/>
            <a:ext cx="7790341" cy="716206"/>
          </a:xfrm>
        </p:spPr>
        <p:txBody>
          <a:bodyPr/>
          <a:lstStyle>
            <a:lvl1pPr marL="0" indent="0" algn="l">
              <a:buNone/>
              <a:defRPr sz="1400" i="1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33" y="4749973"/>
            <a:ext cx="2916000" cy="142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1" t="30755" r="8045" b="11626"/>
          <a:stretch/>
        </p:blipFill>
        <p:spPr>
          <a:xfrm>
            <a:off x="7406640" y="3200400"/>
            <a:ext cx="1371600" cy="173736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344854" y="4110637"/>
            <a:ext cx="28427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309563" hangingPunct="0">
              <a:defRPr/>
            </a:pPr>
            <a:r>
              <a:rPr kumimoji="0" lang="en-GB" sz="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rial"/>
              </a:rPr>
              <a:t>Elements of this work have been co-supported by projects that have received funding from the European Union’s Horizon research and  innovation programmes under Grant Agreement No. 856726  (GN4-3),</a:t>
            </a:r>
            <a:r>
              <a:rPr kumimoji="0" lang="en-GB" sz="65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rial"/>
              </a:rPr>
              <a:t> </a:t>
            </a:r>
            <a:r>
              <a:rPr kumimoji="0" lang="en-GB" sz="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rial"/>
              </a:rPr>
              <a:t>101017536 (EOSC Future), 730941 (AARC2</a:t>
            </a:r>
            <a:r>
              <a:rPr lang="en-GB" sz="650" dirty="0" smtClean="0">
                <a:solidFill>
                  <a:srgbClr val="FFFFFF"/>
                </a:solidFill>
                <a:latin typeface="Akkurat Std"/>
                <a:sym typeface="Arial"/>
              </a:rPr>
              <a:t>), and 101100680 </a:t>
            </a:r>
            <a:r>
              <a:rPr lang="en-GB" sz="650" dirty="0">
                <a:solidFill>
                  <a:srgbClr val="FFFFFF"/>
                </a:solidFill>
                <a:latin typeface="Akkurat Std"/>
                <a:sym typeface="Arial"/>
              </a:rPr>
              <a:t>(</a:t>
            </a:r>
            <a:r>
              <a:rPr lang="en-GB" sz="650" dirty="0" smtClean="0">
                <a:solidFill>
                  <a:srgbClr val="FFFFFF"/>
                </a:solidFill>
                <a:latin typeface="Akkurat Std"/>
                <a:sym typeface="Arial"/>
              </a:rPr>
              <a:t>GN5-1).</a:t>
            </a:r>
            <a:endParaRPr kumimoji="0" lang="en-GB" sz="6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kurat Std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53" y="4164435"/>
            <a:ext cx="552054" cy="375097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734785" y="2520726"/>
            <a:ext cx="3799117" cy="1282402"/>
            <a:chOff x="465338" y="2711251"/>
            <a:chExt cx="3799117" cy="128240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932" y="3327259"/>
              <a:ext cx="398845" cy="156324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465338" y="2711251"/>
              <a:ext cx="3799117" cy="1282402"/>
              <a:chOff x="4990843" y="827418"/>
              <a:chExt cx="3799117" cy="1282402"/>
            </a:xfrm>
          </p:grpSpPr>
          <p:sp>
            <p:nvSpPr>
              <p:cNvPr id="21" name="2011-2016…"/>
              <p:cNvSpPr txBox="1"/>
              <p:nvPr/>
            </p:nvSpPr>
            <p:spPr>
              <a:xfrm>
                <a:off x="4990843" y="827418"/>
                <a:ext cx="3799117" cy="128240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101600" tIns="101600" rIns="101600" bIns="101600" anchor="ctr">
                <a:spAutoFit/>
              </a:bodyPr>
              <a:lstStyle/>
              <a:p>
                <a:pPr marL="0" marR="0" lvl="0" indent="0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800" b="0" i="0">
                    <a:solidFill>
                      <a:srgbClr val="FFFFFF"/>
                    </a:solidFill>
                    <a:latin typeface="Akkurat Std"/>
                    <a:ea typeface="Akkurat Std"/>
                    <a:cs typeface="Akkurat Std"/>
                    <a:sym typeface="Akkurat Std"/>
                  </a:defRPr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kkurat Std"/>
                    <a:sym typeface="Akkurat Std"/>
                  </a:rPr>
                  <a:t>David </a:t>
                </a:r>
                <a:r>
                  <a:rPr kumimoji="0" lang="en-US" sz="18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kkurat Std"/>
                    <a:sym typeface="Akkurat Std"/>
                  </a:rPr>
                  <a:t>Groep</a:t>
                </a: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endParaRPr>
              </a:p>
              <a:p>
                <a:pPr marL="0" marR="0" lvl="0" indent="0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800" b="0" i="0">
                    <a:solidFill>
                      <a:srgbClr val="FFFFFF"/>
                    </a:solidFill>
                    <a:latin typeface="Akkurat Std"/>
                    <a:ea typeface="Akkurat Std"/>
                    <a:cs typeface="Akkurat Std"/>
                    <a:sym typeface="Akkurat Std"/>
                  </a:defRPr>
                </a:pPr>
                <a:r>
                  <a:rPr kumimoji="0" lang="en-US" sz="13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kkurat Std"/>
                    <a:sym typeface="Akkurat Std"/>
                  </a:rPr>
                  <a:t>david.groep@maastrichtuniversity.nl</a:t>
                </a:r>
                <a:br>
                  <a:rPr kumimoji="0" lang="en-US" sz="13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kkurat Std"/>
                    <a:sym typeface="Akkurat Std"/>
                  </a:rPr>
                </a:br>
                <a:r>
                  <a:rPr kumimoji="0" lang="en-US" sz="13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kkurat Std"/>
                    <a:sym typeface="Akkurat Std"/>
                  </a:rPr>
                  <a:t>davidg@nikhef.nl</a:t>
                </a:r>
              </a:p>
              <a:p>
                <a:pPr marL="0" marR="0" lvl="0" indent="0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800" b="0" i="0">
                    <a:solidFill>
                      <a:srgbClr val="FFFFFF"/>
                    </a:solidFill>
                    <a:latin typeface="Akkurat Std"/>
                    <a:ea typeface="Akkurat Std"/>
                    <a:cs typeface="Akkurat Std"/>
                    <a:sym typeface="Akkurat Std"/>
                  </a:defRPr>
                </a:pPr>
                <a:r>
                  <a:rPr kumimoji="0" lang="en-GB" sz="13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kkurat Std"/>
                    <a:sym typeface="Akkurat Std"/>
                  </a:rPr>
                  <a:t>https://www.nikhef.nl/~</a:t>
                </a:r>
                <a:r>
                  <a:rPr kumimoji="0" lang="en-GB" sz="13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kkurat Std"/>
                    <a:sym typeface="Akkurat Std"/>
                  </a:rPr>
                  <a:t>davidg/presentations/</a:t>
                </a:r>
              </a:p>
              <a:p>
                <a:pPr marL="0" marR="0" lvl="0" indent="0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800" b="0" i="0">
                    <a:solidFill>
                      <a:srgbClr val="FFFFFF"/>
                    </a:solidFill>
                    <a:latin typeface="Akkurat Std"/>
                    <a:ea typeface="Akkurat Std"/>
                    <a:cs typeface="Akkurat Std"/>
                    <a:sym typeface="Akkurat Std"/>
                  </a:defRPr>
                </a:pPr>
                <a:r>
                  <a:rPr kumimoji="0" lang="en-US" sz="13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kkurat Std"/>
                    <a:sym typeface="Akkurat Std"/>
                  </a:rPr>
                  <a:t>       https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kkurat Std"/>
                    <a:sym typeface="Akkurat Std"/>
                  </a:rPr>
                  <a:t>://orcid.org/0000-0003-1026-6606</a:t>
                </a:r>
                <a:endParaRPr kumimoji="0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kkurat Std"/>
                  <a:sym typeface="Akkurat Std"/>
                </a:endParaRPr>
              </a:p>
            </p:txBody>
          </p: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2494" y="1809753"/>
                <a:ext cx="198537" cy="198537"/>
              </a:xfrm>
              <a:prstGeom prst="rect">
                <a:avLst/>
              </a:prstGeom>
            </p:spPr>
          </p:pic>
        </p:grpSp>
      </p:grpSp>
      <p:grpSp>
        <p:nvGrpSpPr>
          <p:cNvPr id="23" name="Group 22"/>
          <p:cNvGrpSpPr/>
          <p:nvPr userDrawn="1"/>
        </p:nvGrpSpPr>
        <p:grpSpPr>
          <a:xfrm>
            <a:off x="4571331" y="4182284"/>
            <a:ext cx="2572241" cy="392415"/>
            <a:chOff x="4614772" y="4123610"/>
            <a:chExt cx="2572241" cy="39241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4772" y="4164435"/>
              <a:ext cx="608263" cy="31076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223035" y="4123610"/>
              <a:ext cx="1963978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309563" hangingPunct="0">
                <a:defRPr/>
              </a:pPr>
              <a:r>
                <a:rPr kumimoji="0" lang="en-GB" sz="6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rial"/>
                </a:rPr>
                <a:t>Elements of this work have been co-supported by SURF, </a:t>
              </a:r>
              <a:r>
                <a:rPr lang="en-US" sz="650" dirty="0" smtClean="0">
                  <a:solidFill>
                    <a:srgbClr val="FFFFFF"/>
                  </a:solidFill>
                  <a:latin typeface="Akkurat Std"/>
                  <a:sym typeface="Arial"/>
                </a:rPr>
                <a:t>the </a:t>
              </a:r>
              <a:r>
                <a:rPr lang="en-US" sz="650" dirty="0">
                  <a:solidFill>
                    <a:srgbClr val="FFFFFF"/>
                  </a:solidFill>
                  <a:latin typeface="Akkurat Std"/>
                  <a:sym typeface="Arial"/>
                </a:rPr>
                <a:t>collaborative </a:t>
              </a:r>
              <a:r>
                <a:rPr lang="en-US" sz="650" dirty="0" err="1">
                  <a:solidFill>
                    <a:srgbClr val="FFFFFF"/>
                  </a:solidFill>
                  <a:latin typeface="Akkurat Std"/>
                  <a:sym typeface="Arial"/>
                </a:rPr>
                <a:t>organisation</a:t>
              </a:r>
              <a:r>
                <a:rPr lang="en-US" sz="650" dirty="0">
                  <a:solidFill>
                    <a:srgbClr val="FFFFFF"/>
                  </a:solidFill>
                  <a:latin typeface="Akkurat Std"/>
                  <a:sym typeface="Arial"/>
                </a:rPr>
                <a:t> for </a:t>
              </a:r>
              <a:r>
                <a:rPr lang="en-US" sz="650" dirty="0" smtClean="0">
                  <a:solidFill>
                    <a:srgbClr val="FFFFFF"/>
                  </a:solidFill>
                  <a:latin typeface="Akkurat Std"/>
                  <a:sym typeface="Arial"/>
                </a:rPr>
                <a:t>IT in </a:t>
              </a:r>
              <a:r>
                <a:rPr lang="en-US" sz="650" dirty="0">
                  <a:solidFill>
                    <a:srgbClr val="FFFFFF"/>
                  </a:solidFill>
                  <a:latin typeface="Akkurat Std"/>
                  <a:sym typeface="Arial"/>
                </a:rPr>
                <a:t>Dutch education and </a:t>
              </a:r>
              <a:r>
                <a:rPr lang="en-US" sz="650" dirty="0" smtClean="0">
                  <a:solidFill>
                    <a:srgbClr val="FFFFFF"/>
                  </a:solidFill>
                  <a:latin typeface="Akkurat Std"/>
                  <a:sym typeface="Arial"/>
                </a:rPr>
                <a:t>research.</a:t>
              </a:r>
              <a:endParaRPr kumimoji="0" lang="en-GB" sz="6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rial"/>
              </a:endParaRPr>
            </a:p>
          </p:txBody>
        </p:sp>
      </p:grpSp>
      <p:sp>
        <p:nvSpPr>
          <p:cNvPr id="26" name="TextBox 25"/>
          <p:cNvSpPr txBox="1"/>
          <p:nvPr userDrawn="1"/>
        </p:nvSpPr>
        <p:spPr>
          <a:xfrm>
            <a:off x="1393407" y="3713999"/>
            <a:ext cx="343555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" dirty="0" smtClean="0">
                <a:solidFill>
                  <a:schemeClr val="bg1">
                    <a:lumMod val="65000"/>
                  </a:schemeClr>
                </a:solidFill>
              </a:rPr>
              <a:t>for all content not explicitly otherwise attributed in the slides</a:t>
            </a:r>
          </a:p>
          <a:p>
            <a:r>
              <a:rPr lang="en-US" sz="500" dirty="0">
                <a:solidFill>
                  <a:schemeClr val="bg1">
                    <a:lumMod val="65000"/>
                  </a:schemeClr>
                </a:solidFill>
              </a:rPr>
              <a:t>All trademarks, logos and brand names are the property of their respective owners. All company, product and service names </a:t>
            </a:r>
            <a:r>
              <a:rPr lang="en-US" sz="5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5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500" dirty="0" smtClean="0">
                <a:solidFill>
                  <a:schemeClr val="bg1">
                    <a:lumMod val="65000"/>
                  </a:schemeClr>
                </a:solidFill>
              </a:rPr>
              <a:t>used </a:t>
            </a:r>
            <a:r>
              <a:rPr lang="en-US" sz="500" dirty="0">
                <a:solidFill>
                  <a:schemeClr val="bg1">
                    <a:lumMod val="65000"/>
                  </a:schemeClr>
                </a:solidFill>
              </a:rPr>
              <a:t>herein are </a:t>
            </a:r>
            <a:r>
              <a:rPr lang="en-US" sz="500" dirty="0" smtClean="0">
                <a:solidFill>
                  <a:schemeClr val="bg1">
                    <a:lumMod val="65000"/>
                  </a:schemeClr>
                </a:solidFill>
              </a:rPr>
              <a:t>for </a:t>
            </a:r>
            <a:r>
              <a:rPr lang="en-US" sz="500" dirty="0">
                <a:solidFill>
                  <a:schemeClr val="bg1">
                    <a:lumMod val="65000"/>
                  </a:schemeClr>
                </a:solidFill>
              </a:rPr>
              <a:t>identification purposes only. Use of these </a:t>
            </a:r>
            <a:r>
              <a:rPr lang="en-US" sz="500" dirty="0" err="1">
                <a:solidFill>
                  <a:schemeClr val="bg1">
                    <a:lumMod val="65000"/>
                  </a:schemeClr>
                </a:solidFill>
              </a:rPr>
              <a:t>names,trademarks</a:t>
            </a:r>
            <a:r>
              <a:rPr lang="en-US" sz="500" dirty="0">
                <a:solidFill>
                  <a:schemeClr val="bg1">
                    <a:lumMod val="65000"/>
                  </a:schemeClr>
                </a:solidFill>
              </a:rPr>
              <a:t> and brands does not imply endorsement.</a:t>
            </a:r>
            <a:endParaRPr lang="en-GB" sz="5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36" y="3764909"/>
            <a:ext cx="632641" cy="22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40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30"/>
          <a:stretch/>
        </p:blipFill>
        <p:spPr>
          <a:xfrm>
            <a:off x="360001" y="4630499"/>
            <a:ext cx="1578484" cy="3818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Subtitel 2"/>
          <p:cNvSpPr>
            <a:spLocks noGrp="1"/>
          </p:cNvSpPr>
          <p:nvPr>
            <p:ph type="subTitle" idx="1"/>
          </p:nvPr>
        </p:nvSpPr>
        <p:spPr>
          <a:xfrm>
            <a:off x="564588" y="188959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68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30"/>
          <a:stretch/>
        </p:blipFill>
        <p:spPr>
          <a:xfrm>
            <a:off x="360001" y="4630499"/>
            <a:ext cx="1578484" cy="3818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Subtitel 2"/>
          <p:cNvSpPr>
            <a:spLocks noGrp="1"/>
          </p:cNvSpPr>
          <p:nvPr>
            <p:ph type="subTitle" idx="1"/>
          </p:nvPr>
        </p:nvSpPr>
        <p:spPr>
          <a:xfrm>
            <a:off x="564588" y="188959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196" y="2272938"/>
            <a:ext cx="4548804" cy="301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94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DA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Federated services, spanning countries and crossing borders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0363" y="1066800"/>
            <a:ext cx="8326437" cy="35274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8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680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DACS with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Federated services, spanning countries and crossing borders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0363" y="1066801"/>
            <a:ext cx="8326437" cy="31927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8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60363" y="4448686"/>
            <a:ext cx="8326437" cy="169351"/>
          </a:xfrm>
        </p:spPr>
        <p:txBody>
          <a:bodyPr/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  <a:lvl2pPr marL="358775" indent="0">
              <a:buNone/>
              <a:defRPr sz="1100">
                <a:solidFill>
                  <a:schemeClr val="tx2"/>
                </a:solidFill>
              </a:defRPr>
            </a:lvl2pPr>
            <a:lvl3pPr marL="715962" indent="0">
              <a:buNone/>
              <a:defRPr sz="1050">
                <a:solidFill>
                  <a:schemeClr val="tx2"/>
                </a:solidFill>
              </a:defRPr>
            </a:lvl3pPr>
            <a:lvl4pPr marL="1074738" indent="0">
              <a:buNone/>
              <a:defRPr sz="1000">
                <a:solidFill>
                  <a:schemeClr val="tx2"/>
                </a:solidFill>
              </a:defRPr>
            </a:lvl4pPr>
            <a:lvl5pPr marL="1433512" indent="0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245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rce slide DA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Federated services, spanning countries and crossing borders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0363" y="1066801"/>
            <a:ext cx="4226877" cy="31851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8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60363" y="4441067"/>
            <a:ext cx="8326437" cy="176970"/>
          </a:xfrm>
        </p:spPr>
        <p:txBody>
          <a:bodyPr/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  <a:lvl2pPr marL="358775" indent="0">
              <a:buNone/>
              <a:defRPr sz="1100">
                <a:solidFill>
                  <a:schemeClr val="tx2"/>
                </a:solidFill>
              </a:defRPr>
            </a:lvl2pPr>
            <a:lvl3pPr marL="715962" indent="0">
              <a:buNone/>
              <a:defRPr sz="1050">
                <a:solidFill>
                  <a:schemeClr val="tx2"/>
                </a:solidFill>
              </a:defRPr>
            </a:lvl3pPr>
            <a:lvl4pPr marL="1074738" indent="0">
              <a:buNone/>
              <a:defRPr sz="1000">
                <a:solidFill>
                  <a:schemeClr val="tx2"/>
                </a:solidFill>
              </a:defRPr>
            </a:lvl4pPr>
            <a:lvl5pPr marL="1433512" indent="0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54727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DA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Federated services, spanning countries and crossing borders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8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69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DACS with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Federated services, spanning countries and crossing borders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8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60363" y="4448686"/>
            <a:ext cx="8326437" cy="169351"/>
          </a:xfrm>
        </p:spPr>
        <p:txBody>
          <a:bodyPr/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  <a:lvl2pPr marL="358775" indent="0">
              <a:buNone/>
              <a:defRPr sz="1100">
                <a:solidFill>
                  <a:schemeClr val="tx2"/>
                </a:solidFill>
              </a:defRPr>
            </a:lvl2pPr>
            <a:lvl3pPr marL="715962" indent="0">
              <a:buNone/>
              <a:defRPr sz="1050">
                <a:solidFill>
                  <a:schemeClr val="tx2"/>
                </a:solidFill>
              </a:defRPr>
            </a:lvl3pPr>
            <a:lvl4pPr marL="1074738" indent="0">
              <a:buNone/>
              <a:defRPr sz="1000">
                <a:solidFill>
                  <a:schemeClr val="tx2"/>
                </a:solidFill>
              </a:defRPr>
            </a:lvl4pPr>
            <a:lvl5pPr marL="1433512" indent="0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0106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+ illustra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196" y="2272938"/>
            <a:ext cx="4548804" cy="30152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11" name="Afbeelding 10" descr="UM40_RGB_B_blauw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501"/>
            <a:ext cx="1590638" cy="381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55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1" y="310695"/>
            <a:ext cx="3934625" cy="11744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485117"/>
            <a:ext cx="3934624" cy="2857572"/>
          </a:xfrm>
        </p:spPr>
        <p:txBody>
          <a:bodyPr/>
          <a:lstStyle>
            <a:lvl3pPr marL="715962" indent="0">
              <a:buNone/>
              <a:defRPr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95043" y="4738971"/>
            <a:ext cx="550734" cy="273844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745252" y="4738971"/>
            <a:ext cx="3449951" cy="273844"/>
          </a:xfrm>
        </p:spPr>
        <p:txBody>
          <a:bodyPr/>
          <a:lstStyle/>
          <a:p>
            <a:r>
              <a:rPr lang="en-US" smtClean="0"/>
              <a:t>Federated services, spanning countries and crossing borders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195205" y="4738800"/>
            <a:ext cx="569977" cy="273844"/>
          </a:xfrm>
        </p:spPr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4595044" y="0"/>
            <a:ext cx="4548957" cy="5143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sp>
        <p:nvSpPr>
          <p:cNvPr id="10" name="TextBox 9"/>
          <p:cNvSpPr txBox="1"/>
          <p:nvPr userDrawn="1"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  <p:pic>
        <p:nvPicPr>
          <p:cNvPr id="11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55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CS Standar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0940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3"/>
          </p:nvPr>
        </p:nvSpPr>
        <p:spPr>
          <a:xfrm>
            <a:off x="360364" y="972000"/>
            <a:ext cx="8326437" cy="3231923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30216"/>
            <a:ext cx="1602792" cy="379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  <p:sp>
        <p:nvSpPr>
          <p:cNvPr id="10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336205" y="4736102"/>
            <a:ext cx="914465" cy="273844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21371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30216"/>
            <a:ext cx="1602792" cy="3797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  <p:sp>
        <p:nvSpPr>
          <p:cNvPr id="9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5234939" y="4736102"/>
            <a:ext cx="3015731" cy="273844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42172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65C5AF04-DC40-0847-A150-8AD1FF1355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00" y="4686937"/>
            <a:ext cx="1533600" cy="23336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800"/>
            </a:lvl1pPr>
            <a:lvl2pPr marL="358775" indent="0">
              <a:buNone/>
              <a:defRPr sz="800"/>
            </a:lvl2pPr>
            <a:lvl3pPr marL="715962" indent="0">
              <a:buNone/>
              <a:defRPr sz="800"/>
            </a:lvl3pPr>
            <a:lvl4pPr marL="1074738" indent="0">
              <a:buNone/>
              <a:defRPr sz="800"/>
            </a:lvl4pPr>
            <a:lvl5pPr marL="1433512" indent="0">
              <a:buNone/>
              <a:defRPr sz="800"/>
            </a:lvl5pPr>
          </a:lstStyle>
          <a:p>
            <a:pPr lvl="0"/>
            <a:r>
              <a:rPr lang="nl-NL" dirty="0"/>
              <a:t>  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  <p:sp>
        <p:nvSpPr>
          <p:cNvPr id="6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336205" y="4736102"/>
            <a:ext cx="914465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78255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dark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0" name="Afbeelding 9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35"/>
          <a:stretch/>
        </p:blipFill>
        <p:spPr>
          <a:xfrm>
            <a:off x="360001" y="4630499"/>
            <a:ext cx="1572408" cy="381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336205" y="4736102"/>
            <a:ext cx="914465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73197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ligh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0" name="Afbeelding 9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501"/>
            <a:ext cx="1590638" cy="3818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336205" y="4736102"/>
            <a:ext cx="914465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16089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eld Source slide DA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8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60363" y="4441067"/>
            <a:ext cx="8326437" cy="176970"/>
          </a:xfrm>
        </p:spPr>
        <p:txBody>
          <a:bodyPr/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  <a:lvl2pPr marL="358775" indent="0">
              <a:buNone/>
              <a:defRPr sz="1100">
                <a:solidFill>
                  <a:schemeClr val="tx2"/>
                </a:solidFill>
              </a:defRPr>
            </a:lvl2pPr>
            <a:lvl3pPr marL="715962" indent="0">
              <a:buNone/>
              <a:defRPr sz="1050">
                <a:solidFill>
                  <a:schemeClr val="tx2"/>
                </a:solidFill>
              </a:defRPr>
            </a:lvl3pPr>
            <a:lvl4pPr marL="1074738" indent="0">
              <a:buNone/>
              <a:defRPr sz="1000">
                <a:solidFill>
                  <a:schemeClr val="tx2"/>
                </a:solidFill>
              </a:defRPr>
            </a:lvl4pPr>
            <a:lvl5pPr marL="1433512" indent="0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>
          <a:xfrm>
            <a:off x="3234468" y="4717659"/>
            <a:ext cx="914465" cy="301228"/>
          </a:xfrm>
        </p:spPr>
        <p:txBody>
          <a:bodyPr anchor="ctr"/>
          <a:lstStyle/>
          <a:p>
            <a:endParaRPr lang="nl-NL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>
          <a:xfrm>
            <a:off x="4273246" y="4717659"/>
            <a:ext cx="3977658" cy="301228"/>
          </a:xfrm>
        </p:spPr>
        <p:txBody>
          <a:bodyPr anchor="ctr"/>
          <a:lstStyle/>
          <a:p>
            <a:r>
              <a:rPr lang="en-US" smtClean="0"/>
              <a:t>Federated services, spanning countries and crossing borders</a:t>
            </a:r>
            <a:endParaRPr lang="nl-NL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>
          <a:xfrm>
            <a:off x="8316142" y="4717488"/>
            <a:ext cx="370657" cy="301228"/>
          </a:xfrm>
        </p:spPr>
        <p:txBody>
          <a:bodyPr anchor="ctr"/>
          <a:lstStyle/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916983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60000" y="310695"/>
            <a:ext cx="8326799" cy="567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Federated services, spanning countries and crossing borders</a:t>
            </a:r>
            <a:endParaRPr lang="nl-NL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3439037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+ illustra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11" name="Afbeelding 10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501"/>
            <a:ext cx="1590638" cy="381853"/>
          </a:xfrm>
          <a:prstGeom prst="rect">
            <a:avLst/>
          </a:prstGeom>
        </p:spPr>
      </p:pic>
      <p:pic>
        <p:nvPicPr>
          <p:cNvPr id="5" name="Afbeelding 4" descr="Future loo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488" y="1884997"/>
            <a:ext cx="3532883" cy="3261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69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light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6" name="Afbeelding 6" descr="UM40_RGB_B_diap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499"/>
            <a:ext cx="1590638" cy="3818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06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photo Randwij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4587" y="189852"/>
            <a:ext cx="7377145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001A3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001A3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6" name="Afbeelding 10" descr="UM40_RGB_B_blauw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501"/>
            <a:ext cx="1590638" cy="381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7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 Randwijck AuthorRea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4587" y="189852"/>
            <a:ext cx="7377145" cy="1653944"/>
          </a:xfrm>
        </p:spPr>
        <p:txBody>
          <a:bodyPr>
            <a:noAutofit/>
          </a:bodyPr>
          <a:lstStyle>
            <a:lvl1pPr>
              <a:defRPr sz="4800">
                <a:solidFill>
                  <a:srgbClr val="001A3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001A3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6" name="Afbeelding 10" descr="UM40_RGB_B_blauw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501"/>
            <a:ext cx="1590638" cy="381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461250" y="4279900"/>
            <a:ext cx="1473200" cy="73183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6">
                    <a:lumMod val="75000"/>
                  </a:schemeClr>
                </a:solidFill>
              </a:defRPr>
            </a:lvl1pPr>
            <a:lvl2pPr marL="358775" indent="0">
              <a:buNone/>
              <a:defRPr sz="1600"/>
            </a:lvl2pPr>
            <a:lvl3pPr marL="715962" indent="0">
              <a:buNone/>
              <a:defRPr sz="1600"/>
            </a:lvl3pPr>
            <a:lvl4pPr marL="1074738" indent="0">
              <a:buNone/>
              <a:defRPr sz="1600"/>
            </a:lvl4pPr>
            <a:lvl5pPr marL="1433512" indent="0">
              <a:buNone/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9014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 Randwijck Nikhe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4587" y="189852"/>
            <a:ext cx="7377145" cy="1653944"/>
          </a:xfrm>
        </p:spPr>
        <p:txBody>
          <a:bodyPr>
            <a:noAutofit/>
          </a:bodyPr>
          <a:lstStyle>
            <a:lvl1pPr>
              <a:defRPr sz="4800">
                <a:solidFill>
                  <a:srgbClr val="001A3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001A3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6" name="Afbeelding 10" descr="UM40_RGB_B_blauw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501"/>
            <a:ext cx="1590638" cy="381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672" y="3795294"/>
            <a:ext cx="821268" cy="31950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461250" y="4279900"/>
            <a:ext cx="1473200" cy="73183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6">
                    <a:lumMod val="75000"/>
                  </a:schemeClr>
                </a:solidFill>
              </a:defRPr>
            </a:lvl1pPr>
            <a:lvl2pPr marL="358775" indent="0">
              <a:buNone/>
              <a:defRPr sz="1600"/>
            </a:lvl2pPr>
            <a:lvl3pPr marL="715962" indent="0">
              <a:buNone/>
              <a:defRPr sz="1600"/>
            </a:lvl3pPr>
            <a:lvl4pPr marL="1074738" indent="0">
              <a:buNone/>
              <a:defRPr sz="1600"/>
            </a:lvl4pPr>
            <a:lvl5pPr marL="1433512" indent="0">
              <a:buNone/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364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499"/>
            <a:ext cx="1590638" cy="381853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7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91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499"/>
            <a:ext cx="1590638" cy="381853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7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196" y="2272938"/>
            <a:ext cx="4548803" cy="301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02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310695"/>
            <a:ext cx="8326799" cy="567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972000"/>
            <a:ext cx="8326799" cy="3333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234468" y="4738971"/>
            <a:ext cx="914465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j-lt"/>
                <a:cs typeface="Verdana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273246" y="4738971"/>
            <a:ext cx="3977658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r>
              <a:rPr lang="en-US" smtClean="0"/>
              <a:t>Federated services, spanning countries and crossing borders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316142" y="4738800"/>
            <a:ext cx="370657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581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71" r:id="rId3"/>
    <p:sldLayoutId id="2147483674" r:id="rId4"/>
    <p:sldLayoutId id="2147483672" r:id="rId5"/>
    <p:sldLayoutId id="2147483675" r:id="rId6"/>
    <p:sldLayoutId id="2147483687" r:id="rId7"/>
    <p:sldLayoutId id="2147483660" r:id="rId8"/>
    <p:sldLayoutId id="2147483677" r:id="rId9"/>
    <p:sldLayoutId id="2147483686" r:id="rId10"/>
    <p:sldLayoutId id="2147483688" r:id="rId11"/>
    <p:sldLayoutId id="2147483689" r:id="rId12"/>
    <p:sldLayoutId id="2147483661" r:id="rId13"/>
    <p:sldLayoutId id="2147483678" r:id="rId14"/>
    <p:sldLayoutId id="2147483679" r:id="rId15"/>
    <p:sldLayoutId id="2147483681" r:id="rId16"/>
    <p:sldLayoutId id="2147483680" r:id="rId17"/>
    <p:sldLayoutId id="2147483685" r:id="rId18"/>
    <p:sldLayoutId id="2147483684" r:id="rId19"/>
    <p:sldLayoutId id="2147483663" r:id="rId20"/>
    <p:sldLayoutId id="2147483683" r:id="rId21"/>
    <p:sldLayoutId id="2147483654" r:id="rId22"/>
    <p:sldLayoutId id="2147483650" r:id="rId23"/>
    <p:sldLayoutId id="2147483659" r:id="rId24"/>
    <p:sldLayoutId id="2147483655" r:id="rId25"/>
    <p:sldLayoutId id="2147483656" r:id="rId26"/>
    <p:sldLayoutId id="2147483690" r:id="rId27"/>
    <p:sldLayoutId id="2147483691" r:id="rId28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ts val="0"/>
        </a:spcBef>
        <a:buFont typeface="Arial"/>
        <a:buChar char="•"/>
        <a:defRPr sz="2000" kern="1200">
          <a:solidFill>
            <a:schemeClr val="tx1"/>
          </a:solidFill>
          <a:latin typeface="+mj-lt"/>
          <a:ea typeface="+mn-ea"/>
          <a:cs typeface="Verdana"/>
        </a:defRPr>
      </a:lvl1pPr>
      <a:lvl2pPr marL="717550" indent="-358775" algn="l" defTabSz="457200" rtl="0" eaLnBrk="1" latinLnBrk="0" hangingPunct="1">
        <a:spcBef>
          <a:spcPts val="0"/>
        </a:spcBef>
        <a:buFont typeface="Lucida Grande"/>
        <a:buChar char="-"/>
        <a:defRPr sz="1800" kern="1200">
          <a:solidFill>
            <a:schemeClr val="tx1"/>
          </a:solidFill>
          <a:latin typeface="+mj-lt"/>
          <a:ea typeface="+mn-ea"/>
          <a:cs typeface="Verdana"/>
        </a:defRPr>
      </a:lvl2pPr>
      <a:lvl3pPr marL="1073150" indent="-357188" algn="l" defTabSz="457200" rtl="0" eaLnBrk="1" latinLnBrk="0" hangingPunct="1">
        <a:spcBef>
          <a:spcPts val="0"/>
        </a:spcBef>
        <a:buFont typeface="Lucida Grande"/>
        <a:buChar char="-"/>
        <a:defRPr sz="1600" kern="1200">
          <a:solidFill>
            <a:schemeClr val="tx1"/>
          </a:solidFill>
          <a:latin typeface="+mj-lt"/>
          <a:ea typeface="+mn-ea"/>
          <a:cs typeface="Verdana"/>
        </a:defRPr>
      </a:lvl3pPr>
      <a:lvl4pPr marL="1430338" indent="-355600" algn="l" defTabSz="457200" rtl="0" eaLnBrk="1" latinLnBrk="0" hangingPunct="1">
        <a:spcBef>
          <a:spcPts val="0"/>
        </a:spcBef>
        <a:buFont typeface="Lucida Grande"/>
        <a:buChar char="-"/>
        <a:defRPr sz="1400" kern="1200">
          <a:solidFill>
            <a:schemeClr val="tx1"/>
          </a:solidFill>
          <a:latin typeface="+mj-lt"/>
          <a:ea typeface="+mn-ea"/>
          <a:cs typeface="Verdana"/>
        </a:defRPr>
      </a:lvl4pPr>
      <a:lvl5pPr marL="1793875" indent="-360363" algn="l" defTabSz="457200" rtl="0" eaLnBrk="1" latinLnBrk="0" hangingPunct="1">
        <a:spcBef>
          <a:spcPts val="0"/>
        </a:spcBef>
        <a:buFont typeface="Lucida Grande"/>
        <a:buChar char="-"/>
        <a:defRPr sz="1400" kern="1200">
          <a:solidFill>
            <a:schemeClr val="tx1"/>
          </a:solidFill>
          <a:latin typeface="+mj-lt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7.emf"/><Relationship Id="rId5" Type="http://schemas.openxmlformats.org/officeDocument/2006/relationships/image" Target="../media/image116.wmf"/><Relationship Id="rId4" Type="http://schemas.openxmlformats.org/officeDocument/2006/relationships/image" Target="../media/image11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10" Type="http://schemas.openxmlformats.org/officeDocument/2006/relationships/image" Target="../media/image55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44f7751265a6e8b228f9@nikhef.nl" TargetMode="Externa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gif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21" Type="http://schemas.openxmlformats.org/officeDocument/2006/relationships/image" Target="../media/image39.png"/><Relationship Id="rId34" Type="http://schemas.openxmlformats.org/officeDocument/2006/relationships/image" Target="../media/image52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33" Type="http://schemas.openxmlformats.org/officeDocument/2006/relationships/image" Target="../media/image51.png"/><Relationship Id="rId38" Type="http://schemas.openxmlformats.org/officeDocument/2006/relationships/image" Target="../media/image56.png"/><Relationship Id="rId2" Type="http://schemas.openxmlformats.org/officeDocument/2006/relationships/image" Target="../media/image21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32" Type="http://schemas.openxmlformats.org/officeDocument/2006/relationships/image" Target="../media/image50.png"/><Relationship Id="rId37" Type="http://schemas.openxmlformats.org/officeDocument/2006/relationships/image" Target="../media/image55.png"/><Relationship Id="rId5" Type="http://schemas.openxmlformats.org/officeDocument/2006/relationships/image" Target="../media/image24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28" Type="http://schemas.openxmlformats.org/officeDocument/2006/relationships/image" Target="../media/image46.png"/><Relationship Id="rId36" Type="http://schemas.openxmlformats.org/officeDocument/2006/relationships/image" Target="../media/image54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31" Type="http://schemas.openxmlformats.org/officeDocument/2006/relationships/image" Target="../media/image49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Relationship Id="rId27" Type="http://schemas.openxmlformats.org/officeDocument/2006/relationships/image" Target="../media/image45.png"/><Relationship Id="rId30" Type="http://schemas.openxmlformats.org/officeDocument/2006/relationships/image" Target="../media/image48.png"/><Relationship Id="rId35" Type="http://schemas.openxmlformats.org/officeDocument/2006/relationships/image" Target="../media/image53.png"/><Relationship Id="rId8" Type="http://schemas.openxmlformats.org/officeDocument/2006/relationships/hyperlink" Target="http://wayf.dk/" TargetMode="External"/><Relationship Id="rId3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gif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gif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gif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gif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4.png"/><Relationship Id="rId11" Type="http://schemas.openxmlformats.org/officeDocument/2006/relationships/image" Target="../media/image69.jp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18" Type="http://schemas.openxmlformats.org/officeDocument/2006/relationships/image" Target="../media/image90.png"/><Relationship Id="rId26" Type="http://schemas.openxmlformats.org/officeDocument/2006/relationships/image" Target="../media/image98.png"/><Relationship Id="rId3" Type="http://schemas.openxmlformats.org/officeDocument/2006/relationships/image" Target="../media/image75.png"/><Relationship Id="rId21" Type="http://schemas.openxmlformats.org/officeDocument/2006/relationships/image" Target="../media/image93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5" Type="http://schemas.openxmlformats.org/officeDocument/2006/relationships/image" Target="../media/image97.png"/><Relationship Id="rId2" Type="http://schemas.openxmlformats.org/officeDocument/2006/relationships/image" Target="../media/image74.png"/><Relationship Id="rId16" Type="http://schemas.openxmlformats.org/officeDocument/2006/relationships/image" Target="../media/image88.png"/><Relationship Id="rId20" Type="http://schemas.openxmlformats.org/officeDocument/2006/relationships/image" Target="../media/image92.png"/><Relationship Id="rId29" Type="http://schemas.openxmlformats.org/officeDocument/2006/relationships/image" Target="../media/image101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8.jpg"/><Relationship Id="rId11" Type="http://schemas.openxmlformats.org/officeDocument/2006/relationships/image" Target="../media/image83.png"/><Relationship Id="rId24" Type="http://schemas.openxmlformats.org/officeDocument/2006/relationships/image" Target="../media/image96.png"/><Relationship Id="rId32" Type="http://schemas.openxmlformats.org/officeDocument/2006/relationships/image" Target="../media/image104.png"/><Relationship Id="rId5" Type="http://schemas.openxmlformats.org/officeDocument/2006/relationships/image" Target="../media/image77.png"/><Relationship Id="rId15" Type="http://schemas.openxmlformats.org/officeDocument/2006/relationships/image" Target="../media/image87.jpg"/><Relationship Id="rId23" Type="http://schemas.openxmlformats.org/officeDocument/2006/relationships/image" Target="../media/image95.png"/><Relationship Id="rId28" Type="http://schemas.openxmlformats.org/officeDocument/2006/relationships/image" Target="../media/image100.png"/><Relationship Id="rId10" Type="http://schemas.openxmlformats.org/officeDocument/2006/relationships/image" Target="../media/image82.png"/><Relationship Id="rId19" Type="http://schemas.openxmlformats.org/officeDocument/2006/relationships/image" Target="../media/image91.png"/><Relationship Id="rId31" Type="http://schemas.openxmlformats.org/officeDocument/2006/relationships/image" Target="../media/image103.png"/><Relationship Id="rId4" Type="http://schemas.openxmlformats.org/officeDocument/2006/relationships/image" Target="../media/image76.png"/><Relationship Id="rId9" Type="http://schemas.openxmlformats.org/officeDocument/2006/relationships/image" Target="../media/image81.jpg"/><Relationship Id="rId14" Type="http://schemas.openxmlformats.org/officeDocument/2006/relationships/image" Target="../media/image86.jpg"/><Relationship Id="rId22" Type="http://schemas.openxmlformats.org/officeDocument/2006/relationships/image" Target="../media/image94.png"/><Relationship Id="rId27" Type="http://schemas.openxmlformats.org/officeDocument/2006/relationships/image" Target="../media/image99.png"/><Relationship Id="rId30" Type="http://schemas.openxmlformats.org/officeDocument/2006/relationships/image" Target="../media/image10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10" Type="http://schemas.openxmlformats.org/officeDocument/2006/relationships/image" Target="../media/image97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000" dirty="0" smtClean="0"/>
              <a:t>Federated services: spanning countries and crossing borders</a:t>
            </a:r>
            <a:endParaRPr lang="en-GB" sz="4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Building across the technology chain – when networks and systems, </a:t>
            </a:r>
            <a:br>
              <a:rPr lang="en-GB" dirty="0" smtClean="0"/>
            </a:br>
            <a:r>
              <a:rPr lang="en-GB" dirty="0" smtClean="0"/>
              <a:t>trust and identity combine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4453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smtClean="0"/>
              <a:t>Federation in research and e-Infrastructures: </a:t>
            </a:r>
            <a:br>
              <a:rPr lang="en-US" sz="2800" smtClean="0"/>
            </a:br>
            <a:r>
              <a:rPr lang="en-US" sz="2800" smtClean="0"/>
              <a:t>command-line and brokered access</a:t>
            </a:r>
            <a:endParaRPr lang="en-US" sz="2800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Federated services, spanning countries and crossing borders</a:t>
            </a:r>
            <a:endParaRPr lang="nl-N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13"/>
          </p:nvPr>
        </p:nvSpPr>
        <p:spPr>
          <a:xfrm>
            <a:off x="360363" y="1211179"/>
            <a:ext cx="8326437" cy="3383046"/>
          </a:xfrm>
        </p:spPr>
        <p:txBody>
          <a:bodyPr/>
          <a:lstStyle/>
          <a:p>
            <a:r>
              <a:rPr lang="en-US" sz="1800" dirty="0" smtClean="0"/>
              <a:t>‘CLI-based’ access and brokered workflows for non-web services mostly based </a:t>
            </a:r>
            <a:br>
              <a:rPr lang="en-US" sz="1800" dirty="0" smtClean="0"/>
            </a:br>
            <a:r>
              <a:rPr lang="en-US" sz="1800" dirty="0" smtClean="0"/>
              <a:t>on PKIX (‘X.509’) technology and `RFC3820 proxies’ … but relatively complex for users</a:t>
            </a:r>
          </a:p>
          <a:p>
            <a:endParaRPr lang="en-US" sz="600" dirty="0" smtClean="0"/>
          </a:p>
          <a:p>
            <a:r>
              <a:rPr lang="en-US" sz="1800" dirty="0" smtClean="0"/>
              <a:t>Infrastructures move to hiding PKIX from the end-user and move to OIDC and Tokens</a:t>
            </a:r>
          </a:p>
          <a:p>
            <a:pPr lvl="1"/>
            <a:r>
              <a:rPr lang="en-US" sz="1600" dirty="0" smtClean="0"/>
              <a:t>Fewer credentials to manage, appearing ‘simpler’ to the user</a:t>
            </a:r>
          </a:p>
          <a:p>
            <a:pPr lvl="1"/>
            <a:r>
              <a:rPr lang="en-US" sz="1600" dirty="0" smtClean="0"/>
              <a:t>But not all services can yet do token-based access – will take some years</a:t>
            </a:r>
          </a:p>
          <a:p>
            <a:r>
              <a:rPr lang="en-US" sz="1800" dirty="0" smtClean="0"/>
              <a:t>Bridging and translation is a pragmatic approach for cases where PKIX worked better</a:t>
            </a:r>
          </a:p>
          <a:p>
            <a:pPr lvl="1"/>
            <a:r>
              <a:rPr lang="en-US" sz="1600" dirty="0" smtClean="0"/>
              <a:t>Does not require major technical changes in existing R&amp;E federations</a:t>
            </a:r>
          </a:p>
          <a:p>
            <a:pPr lvl="1"/>
            <a:r>
              <a:rPr lang="en-US" sz="1600" dirty="0" smtClean="0"/>
              <a:t>Allows for community-centric identities-of-last-resort (or first resort, for that matter…)</a:t>
            </a:r>
          </a:p>
          <a:p>
            <a:pPr lvl="1"/>
            <a:r>
              <a:rPr lang="en-US" sz="1600" dirty="0" smtClean="0"/>
              <a:t>Allows time for introduction of other technologies, such as OIDC and OAuth2 tokens</a:t>
            </a:r>
          </a:p>
          <a:p>
            <a:pPr lvl="1"/>
            <a:endParaRPr lang="en-US" sz="1600" dirty="0" smtClean="0"/>
          </a:p>
          <a:p>
            <a:r>
              <a:rPr lang="en-US" sz="1800" dirty="0" smtClean="0"/>
              <a:t>Provide global token translation services to infrastructures that use CLI and brokerage:</a:t>
            </a:r>
            <a:br>
              <a:rPr lang="en-US" sz="1800" dirty="0" smtClean="0"/>
            </a:br>
            <a:r>
              <a:rPr lang="en-US" sz="1800" dirty="0" smtClean="0"/>
              <a:t>EGI, European Open Science Cloud, Project </a:t>
            </a:r>
            <a:r>
              <a:rPr lang="en-US" sz="1800" dirty="0" err="1" smtClean="0"/>
              <a:t>MinE</a:t>
            </a:r>
            <a:r>
              <a:rPr lang="en-US" sz="1800" dirty="0" smtClean="0"/>
              <a:t> (ALS research), EGI, WLCG, …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355118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/>
              <a:t>Ingredients for credential minting &amp; token translation </a:t>
            </a:r>
            <a:endParaRPr lang="en-GB" dirty="0"/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smtClean="0"/>
              <a:t>wiki.geant.org/display/AARC/Current+Status+of+SAML+Entity+Categories+Adoption - https</a:t>
            </a:r>
            <a:r>
              <a:rPr lang="en-GB" dirty="0"/>
              <a:t>://</a:t>
            </a:r>
            <a:r>
              <a:rPr lang="en-GB" dirty="0" smtClean="0"/>
              <a:t>www.rcauth.eu/ - https</a:t>
            </a:r>
            <a:r>
              <a:rPr lang="en-GB" dirty="0"/>
              <a:t>://aarc-community.org</a:t>
            </a:r>
            <a:r>
              <a:rPr lang="en-GB" dirty="0" smtClean="0"/>
              <a:t>/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Federated services, spanning countries and crossing borders</a:t>
            </a:r>
            <a:endParaRPr lang="nl-N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238125" y="826878"/>
            <a:ext cx="8785056" cy="3591780"/>
            <a:chOff x="487681" y="1681163"/>
            <a:chExt cx="11151500" cy="4559304"/>
          </a:xfrm>
        </p:grpSpPr>
        <p:sp>
          <p:nvSpPr>
            <p:cNvPr id="13" name="Content Placeholder 5"/>
            <p:cNvSpPr txBox="1">
              <a:spLocks/>
            </p:cNvSpPr>
            <p:nvPr/>
          </p:nvSpPr>
          <p:spPr>
            <a:xfrm>
              <a:off x="488275" y="1681163"/>
              <a:ext cx="3632505" cy="823912"/>
            </a:xfrm>
            <a:prstGeom prst="rect">
              <a:avLst/>
            </a:prstGeom>
            <a:solidFill>
              <a:srgbClr val="F57A1E"/>
            </a:solidFill>
          </p:spPr>
          <p:txBody>
            <a:bodyPr vert="horz" lIns="91440" tIns="45720" rIns="91440" bIns="4572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rgbClr val="004360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436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3F5E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4360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4360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00" b="1" cap="none" dirty="0" err="1" smtClean="0"/>
                <a:t>eduGAIN</a:t>
              </a:r>
              <a:r>
                <a:rPr lang="en-US" sz="1600" b="1" cap="none" dirty="0" smtClean="0"/>
                <a:t> (global R&amp;E)</a:t>
              </a:r>
              <a:br>
                <a:rPr lang="en-US" sz="1600" b="1" cap="none" dirty="0" smtClean="0"/>
              </a:br>
              <a:r>
                <a:rPr lang="en-US" sz="1600" b="1" i="1" cap="none" dirty="0" smtClean="0"/>
                <a:t>Entity Categories</a:t>
              </a:r>
              <a:endParaRPr lang="en-US" sz="1600" b="1" i="1" cap="none" dirty="0"/>
            </a:p>
          </p:txBody>
        </p:sp>
        <p:sp>
          <p:nvSpPr>
            <p:cNvPr id="14" name="Content Placeholder 5"/>
            <p:cNvSpPr txBox="1">
              <a:spLocks/>
            </p:cNvSpPr>
            <p:nvPr/>
          </p:nvSpPr>
          <p:spPr>
            <a:xfrm>
              <a:off x="487681" y="2540003"/>
              <a:ext cx="3627119" cy="3700464"/>
            </a:xfrm>
            <a:prstGeom prst="rect">
              <a:avLst/>
            </a:prstGeom>
            <a:solidFill>
              <a:srgbClr val="FEEEE2"/>
            </a:solidFill>
            <a:ln w="12700">
              <a:solidFill>
                <a:srgbClr val="F57A1E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5720" tIns="45720" rIns="45720" bIns="45720">
              <a:noAutofit/>
            </a:bodyPr>
            <a:lstStyle>
              <a:lvl1pPr marL="0" marR="0" indent="0" algn="l" defTabSz="30956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63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0" marR="0" indent="85725" algn="l" defTabSz="30956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75" b="0" i="0" u="none" strike="noStrike" cap="none" spc="0" baseline="0">
                  <a:ln>
                    <a:noFill/>
                  </a:ln>
                  <a:solidFill>
                    <a:schemeClr val="tx2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0" marR="0" indent="171450" algn="l" defTabSz="30956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88" b="0" i="0" u="none" strike="noStrike" cap="none" spc="0" baseline="0">
                  <a:ln>
                    <a:noFill/>
                  </a:ln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0" marR="0" indent="257175" algn="l" defTabSz="30956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500" b="0" i="0" u="none" strike="noStrike" cap="none" spc="0" baseline="0">
                  <a:ln>
                    <a:noFill/>
                  </a:ln>
                  <a:solidFill>
                    <a:schemeClr val="accent3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0" marR="0" indent="342900" algn="l" defTabSz="30956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500" b="0" i="0" u="none" strike="noStrike" cap="none" spc="0" baseline="0">
                  <a:ln>
                    <a:noFill/>
                  </a:ln>
                  <a:solidFill>
                    <a:schemeClr val="accent3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0" marR="0" indent="428625" algn="l" defTabSz="30956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313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0" marR="0" indent="514350" algn="l" defTabSz="30956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313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0" marR="0" indent="600075" algn="l" defTabSz="30956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313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0" marR="0" indent="685800" algn="l" defTabSz="30956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313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r>
                <a:rPr lang="en-US" sz="1600" i="1" dirty="0" smtClean="0"/>
                <a:t>Curated grouping of entities</a:t>
              </a:r>
              <a:endParaRPr lang="en-US" sz="1600" b="1" dirty="0" smtClean="0"/>
            </a:p>
            <a:p>
              <a:r>
                <a:rPr lang="en-US" sz="1600" dirty="0" smtClean="0"/>
                <a:t>‘REFEDS R&amp;S’</a:t>
              </a:r>
              <a:br>
                <a:rPr lang="en-US" sz="1600" dirty="0" smtClean="0"/>
              </a:br>
              <a:r>
                <a:rPr lang="en-US" sz="1600" dirty="0" smtClean="0"/>
                <a:t>	</a:t>
              </a:r>
              <a:r>
                <a:rPr lang="en-US" sz="1600" i="1" dirty="0" smtClean="0"/>
                <a:t>this is a research service</a:t>
              </a:r>
              <a:endParaRPr lang="en-US" sz="1600" dirty="0" smtClean="0"/>
            </a:p>
            <a:p>
              <a:r>
                <a:rPr lang="en-US" sz="1600" dirty="0" smtClean="0"/>
                <a:t>‘DP </a:t>
              </a:r>
              <a:r>
                <a:rPr lang="en-US" sz="1600" dirty="0" err="1" smtClean="0"/>
                <a:t>CoCo</a:t>
              </a:r>
              <a:r>
                <a:rPr lang="en-US" sz="1600" dirty="0" smtClean="0"/>
                <a:t>’</a:t>
              </a:r>
              <a:br>
                <a:rPr lang="en-US" sz="1600" dirty="0" smtClean="0"/>
              </a:br>
              <a:r>
                <a:rPr lang="en-US" sz="1600" dirty="0" smtClean="0"/>
                <a:t>	</a:t>
              </a:r>
              <a:r>
                <a:rPr lang="en-US" sz="1600" i="1" dirty="0" smtClean="0"/>
                <a:t>abides by GDPR</a:t>
              </a:r>
              <a:endParaRPr lang="en-US" sz="1600" dirty="0" smtClean="0"/>
            </a:p>
            <a:p>
              <a:r>
                <a:rPr lang="en-US" sz="1600" dirty="0" smtClean="0"/>
                <a:t>‘</a:t>
              </a:r>
              <a:r>
                <a:rPr lang="en-US" sz="1600" dirty="0" err="1" smtClean="0"/>
                <a:t>Sirtfi</a:t>
              </a:r>
              <a:r>
                <a:rPr lang="en-US" sz="1600" dirty="0" smtClean="0"/>
                <a:t>’</a:t>
              </a:r>
            </a:p>
            <a:p>
              <a:r>
                <a:rPr lang="en-US" sz="1600" dirty="0"/>
                <a:t>	</a:t>
              </a:r>
              <a:r>
                <a:rPr lang="en-US" sz="1600" i="1" dirty="0" smtClean="0"/>
                <a:t>cares for security response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endParaRPr lang="en-US" sz="1600" dirty="0" smtClean="0"/>
            </a:p>
            <a:p>
              <a:endParaRPr lang="en-US" sz="1600" i="1" dirty="0" smtClean="0"/>
            </a:p>
            <a:p>
              <a:r>
                <a:rPr lang="en-GB" sz="1400" dirty="0" smtClean="0">
                  <a:solidFill>
                    <a:srgbClr val="6F2575"/>
                  </a:solidFill>
                </a:rPr>
                <a:t>slower adoption process</a:t>
              </a:r>
            </a:p>
            <a:p>
              <a:r>
                <a:rPr lang="en-GB" sz="1400" dirty="0" smtClean="0">
                  <a:solidFill>
                    <a:srgbClr val="6F2575"/>
                  </a:solidFill>
                </a:rPr>
                <a:t>adding identity assurance needs action at all 60+ Feds &amp; 4k+ </a:t>
              </a:r>
              <a:r>
                <a:rPr lang="en-GB" sz="1400" dirty="0" err="1" smtClean="0">
                  <a:solidFill>
                    <a:srgbClr val="6F2575"/>
                  </a:solidFill>
                </a:rPr>
                <a:t>IdPs</a:t>
              </a:r>
              <a:endParaRPr lang="en-US" sz="1400" dirty="0" smtClean="0">
                <a:solidFill>
                  <a:srgbClr val="6F2575"/>
                </a:solidFill>
              </a:endParaRPr>
            </a:p>
          </p:txBody>
        </p:sp>
        <p:sp>
          <p:nvSpPr>
            <p:cNvPr id="15" name="Content Placeholder 5"/>
            <p:cNvSpPr txBox="1">
              <a:spLocks/>
            </p:cNvSpPr>
            <p:nvPr/>
          </p:nvSpPr>
          <p:spPr>
            <a:xfrm>
              <a:off x="7996585" y="1681163"/>
              <a:ext cx="3642596" cy="823912"/>
            </a:xfrm>
            <a:prstGeom prst="rect">
              <a:avLst/>
            </a:prstGeom>
            <a:solidFill>
              <a:srgbClr val="F57A1E"/>
            </a:solidFill>
          </p:spPr>
          <p:txBody>
            <a:bodyPr vert="horz" lIns="91440" tIns="45720" rIns="91440" bIns="4572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rgbClr val="004360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436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3F5E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4360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4360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00" b="1" cap="none" dirty="0" smtClean="0"/>
                <a:t>Use of </a:t>
              </a:r>
              <a:br>
                <a:rPr lang="en-US" sz="1600" b="1" cap="none" dirty="0" smtClean="0"/>
              </a:br>
              <a:r>
                <a:rPr lang="en-US" sz="1600" b="1" cap="none" dirty="0" smtClean="0"/>
                <a:t>proxy bridging components</a:t>
              </a:r>
              <a:endParaRPr lang="en-US" sz="1600" b="1" cap="none" dirty="0"/>
            </a:p>
          </p:txBody>
        </p:sp>
        <p:sp>
          <p:nvSpPr>
            <p:cNvPr id="16" name="Content Placeholder 5"/>
            <p:cNvSpPr txBox="1">
              <a:spLocks/>
            </p:cNvSpPr>
            <p:nvPr/>
          </p:nvSpPr>
          <p:spPr>
            <a:xfrm>
              <a:off x="7996585" y="2540003"/>
              <a:ext cx="3636615" cy="3700464"/>
            </a:xfrm>
            <a:prstGeom prst="rect">
              <a:avLst/>
            </a:prstGeom>
            <a:solidFill>
              <a:srgbClr val="FEEEE2"/>
            </a:solidFill>
            <a:ln w="12700">
              <a:solidFill>
                <a:srgbClr val="F57A1E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20" tIns="45720" rIns="45720" bIns="45720">
              <a:noAutofit/>
            </a:bodyPr>
            <a:lstStyle>
              <a:lvl1pPr marL="0" marR="0" indent="0" algn="l" defTabSz="30956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63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0" marR="0" indent="85725" algn="l" defTabSz="30956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75" b="0" i="0" u="none" strike="noStrike" cap="none" spc="0" baseline="0">
                  <a:ln>
                    <a:noFill/>
                  </a:ln>
                  <a:solidFill>
                    <a:schemeClr val="tx2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0" marR="0" indent="171450" algn="l" defTabSz="30956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88" b="0" i="0" u="none" strike="noStrike" cap="none" spc="0" baseline="0">
                  <a:ln>
                    <a:noFill/>
                  </a:ln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0" marR="0" indent="257175" algn="l" defTabSz="30956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500" b="0" i="0" u="none" strike="noStrike" cap="none" spc="0" baseline="0">
                  <a:ln>
                    <a:noFill/>
                  </a:ln>
                  <a:solidFill>
                    <a:schemeClr val="accent3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0" marR="0" indent="342900" algn="l" defTabSz="30956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500" b="0" i="0" u="none" strike="noStrike" cap="none" spc="0" baseline="0">
                  <a:ln>
                    <a:noFill/>
                  </a:ln>
                  <a:solidFill>
                    <a:schemeClr val="accent3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0" marR="0" indent="428625" algn="l" defTabSz="30956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313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0" marR="0" indent="514350" algn="l" defTabSz="30956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313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0" marR="0" indent="600075" algn="l" defTabSz="30956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313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0" marR="0" indent="685800" algn="l" defTabSz="30956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313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endParaRPr lang="en-US" sz="1600" i="1" dirty="0" smtClean="0"/>
            </a:p>
            <a:p>
              <a:endParaRPr lang="en-US" sz="1600" i="1" dirty="0"/>
            </a:p>
            <a:p>
              <a:endParaRPr lang="en-US" sz="1600" i="1" dirty="0" smtClean="0"/>
            </a:p>
            <a:p>
              <a:endParaRPr lang="en-US" sz="1600" i="1" dirty="0"/>
            </a:p>
            <a:p>
              <a:r>
                <a:rPr lang="en-GB" sz="1600" dirty="0" smtClean="0"/>
                <a:t>Identity and access ‘proxy’ harmonised </a:t>
              </a:r>
              <a:r>
                <a:rPr lang="en-GB" sz="1600" dirty="0" err="1" smtClean="0"/>
                <a:t>eduGAIN</a:t>
              </a:r>
              <a:r>
                <a:rPr lang="en-GB" sz="1600" dirty="0" smtClean="0"/>
                <a:t> </a:t>
              </a:r>
              <a:r>
                <a:rPr lang="en-GB" sz="1600" dirty="0" err="1" smtClean="0"/>
                <a:t>IdPs</a:t>
              </a:r>
              <a:endParaRPr lang="en-US" sz="1600" dirty="0" smtClean="0"/>
            </a:p>
            <a:p>
              <a:endParaRPr lang="en-US" sz="1600" i="1" dirty="0" smtClean="0"/>
            </a:p>
            <a:p>
              <a:r>
                <a:rPr lang="en-US" sz="1600" i="1" dirty="0" smtClean="0"/>
                <a:t>based on entity categories</a:t>
              </a:r>
            </a:p>
            <a:p>
              <a:r>
                <a:rPr lang="en-US" sz="1600" i="1" dirty="0" smtClean="0"/>
                <a:t>leverage </a:t>
              </a:r>
              <a:r>
                <a:rPr lang="en-US" sz="1600" i="1" dirty="0" err="1" smtClean="0"/>
                <a:t>Sirtfi</a:t>
              </a:r>
              <a:r>
                <a:rPr lang="en-US" sz="1600" i="1" dirty="0" smtClean="0"/>
                <a:t> and ‘R&amp;S’</a:t>
              </a:r>
            </a:p>
            <a:p>
              <a:r>
                <a:rPr lang="en-US" sz="1600" i="1" dirty="0" err="1" smtClean="0"/>
                <a:t>proxying</a:t>
              </a:r>
              <a:r>
                <a:rPr lang="en-US" sz="1600" i="1" dirty="0" smtClean="0"/>
                <a:t> is bi-directional </a:t>
              </a:r>
              <a:br>
                <a:rPr lang="en-US" sz="1600" i="1" dirty="0" smtClean="0"/>
              </a:br>
              <a:endParaRPr lang="en-US" sz="1400" b="1" dirty="0"/>
            </a:p>
            <a:p>
              <a:r>
                <a:rPr lang="en-GB" sz="1400" dirty="0" smtClean="0">
                  <a:solidFill>
                    <a:srgbClr val="6F2575"/>
                  </a:solidFill>
                </a:rPr>
                <a:t>responsibility on the proxy operator</a:t>
              </a:r>
              <a:endParaRPr lang="en-US" sz="1400" dirty="0" smtClean="0">
                <a:solidFill>
                  <a:srgbClr val="6F2575"/>
                </a:solidFill>
              </a:endParaRPr>
            </a:p>
          </p:txBody>
        </p:sp>
        <p:sp>
          <p:nvSpPr>
            <p:cNvPr id="17" name="Content Placeholder 5"/>
            <p:cNvSpPr txBox="1">
              <a:spLocks/>
            </p:cNvSpPr>
            <p:nvPr/>
          </p:nvSpPr>
          <p:spPr>
            <a:xfrm>
              <a:off x="4227295" y="1681163"/>
              <a:ext cx="3652686" cy="823912"/>
            </a:xfrm>
            <a:prstGeom prst="rect">
              <a:avLst/>
            </a:prstGeom>
            <a:solidFill>
              <a:srgbClr val="F57A1E"/>
            </a:solidFill>
          </p:spPr>
          <p:txBody>
            <a:bodyPr vert="horz" lIns="91440" tIns="45720" rIns="91440" bIns="4572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rgbClr val="004360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436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3F5E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4360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4360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600" b="1" cap="none" dirty="0" smtClean="0"/>
                <a:t>e-Infrastructure IGTF Authentication Profiles</a:t>
              </a:r>
              <a:endParaRPr lang="en-US" sz="1600" b="1" cap="none" dirty="0"/>
            </a:p>
          </p:txBody>
        </p:sp>
        <p:sp>
          <p:nvSpPr>
            <p:cNvPr id="18" name="Content Placeholder 5"/>
            <p:cNvSpPr txBox="1">
              <a:spLocks/>
            </p:cNvSpPr>
            <p:nvPr/>
          </p:nvSpPr>
          <p:spPr>
            <a:xfrm>
              <a:off x="4226561" y="2540004"/>
              <a:ext cx="3647439" cy="3700463"/>
            </a:xfrm>
            <a:prstGeom prst="rect">
              <a:avLst/>
            </a:prstGeom>
            <a:solidFill>
              <a:srgbClr val="FEEEE2"/>
            </a:solidFill>
            <a:ln w="12700">
              <a:solidFill>
                <a:srgbClr val="F57A1E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5720" tIns="45720" rIns="45720" bIns="45720">
              <a:noAutofit/>
            </a:bodyPr>
            <a:lstStyle>
              <a:lvl1pPr marL="0" marR="0" indent="0" algn="l" defTabSz="30956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63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0" marR="0" indent="85725" algn="l" defTabSz="30956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75" b="0" i="0" u="none" strike="noStrike" cap="none" spc="0" baseline="0">
                  <a:ln>
                    <a:noFill/>
                  </a:ln>
                  <a:solidFill>
                    <a:schemeClr val="tx2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0" marR="0" indent="171450" algn="l" defTabSz="30956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88" b="0" i="0" u="none" strike="noStrike" cap="none" spc="0" baseline="0">
                  <a:ln>
                    <a:noFill/>
                  </a:ln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0" marR="0" indent="257175" algn="l" defTabSz="30956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500" b="0" i="0" u="none" strike="noStrike" cap="none" spc="0" baseline="0">
                  <a:ln>
                    <a:noFill/>
                  </a:ln>
                  <a:solidFill>
                    <a:schemeClr val="accent3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0" marR="0" indent="342900" algn="l" defTabSz="30956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500" b="0" i="0" u="none" strike="noStrike" cap="none" spc="0" baseline="0">
                  <a:ln>
                    <a:noFill/>
                  </a:ln>
                  <a:solidFill>
                    <a:schemeClr val="accent3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0" marR="0" indent="428625" algn="l" defTabSz="30956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313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0" marR="0" indent="514350" algn="l" defTabSz="30956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313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0" marR="0" indent="600075" algn="l" defTabSz="30956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313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0" marR="0" indent="685800" algn="l" defTabSz="30956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313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r>
                <a:rPr lang="en-GB" sz="1600" dirty="0" smtClean="0"/>
                <a:t>Common baseline and profiles</a:t>
              </a:r>
              <a:br>
                <a:rPr lang="en-GB" sz="1600" dirty="0" smtClean="0"/>
              </a:br>
              <a:r>
                <a:rPr lang="en-GB" sz="1600" i="1" dirty="0" smtClean="0"/>
                <a:t>co-defined</a:t>
              </a:r>
              <a:r>
                <a:rPr lang="en-GB" sz="1600" dirty="0" smtClean="0"/>
                <a:t> </a:t>
              </a:r>
              <a:r>
                <a:rPr lang="en-GB" sz="1600" i="1" dirty="0" smtClean="0"/>
                <a:t>by relying parties</a:t>
              </a:r>
              <a:endParaRPr lang="en-GB" sz="1600" dirty="0" smtClean="0"/>
            </a:p>
            <a:p>
              <a:endParaRPr lang="en-GB" sz="1600" dirty="0" smtClean="0"/>
            </a:p>
            <a:p>
              <a:r>
                <a:rPr lang="en-GB" sz="1600" dirty="0" smtClean="0"/>
                <a:t>user-centric ID harmonisation with unique global naming </a:t>
              </a:r>
            </a:p>
            <a:p>
              <a:r>
                <a:rPr lang="en-GB" sz="1600" dirty="0" smtClean="0"/>
                <a:t>‘BIRCH’</a:t>
              </a:r>
              <a:br>
                <a:rPr lang="en-GB" sz="1600" dirty="0" smtClean="0"/>
              </a:br>
              <a:r>
                <a:rPr lang="en-GB" sz="1600" dirty="0" smtClean="0"/>
                <a:t>	</a:t>
              </a:r>
              <a:r>
                <a:rPr lang="en-GB" sz="1600" i="1" dirty="0" smtClean="0"/>
                <a:t>real person with real name</a:t>
              </a:r>
              <a:endParaRPr lang="en-GB" sz="1600" dirty="0" smtClean="0"/>
            </a:p>
            <a:p>
              <a:r>
                <a:rPr lang="en-GB" sz="1600" dirty="0" smtClean="0"/>
                <a:t>‘DOGWOOD’</a:t>
              </a:r>
              <a:br>
                <a:rPr lang="en-GB" sz="1600" dirty="0" smtClean="0"/>
              </a:br>
              <a:r>
                <a:rPr lang="en-GB" sz="1600" dirty="0" smtClean="0"/>
                <a:t>	</a:t>
              </a:r>
              <a:r>
                <a:rPr lang="en-GB" sz="1600" i="1" dirty="0" smtClean="0"/>
                <a:t>persistent linkable identifier</a:t>
              </a:r>
              <a:endParaRPr lang="en-GB" sz="1600" dirty="0" smtClean="0"/>
            </a:p>
            <a:p>
              <a:endParaRPr lang="en-GB" sz="1400" dirty="0" smtClean="0">
                <a:solidFill>
                  <a:srgbClr val="6F2575"/>
                </a:solidFill>
              </a:endParaRPr>
            </a:p>
            <a:p>
              <a:endParaRPr lang="en-GB" sz="1400" dirty="0" smtClean="0">
                <a:solidFill>
                  <a:srgbClr val="6F2575"/>
                </a:solidFill>
              </a:endParaRPr>
            </a:p>
            <a:p>
              <a:pPr algn="ctr"/>
              <a:r>
                <a:rPr lang="en-GB" sz="1400" dirty="0" smtClean="0">
                  <a:solidFill>
                    <a:srgbClr val="6F2575"/>
                  </a:solidFill>
                </a:rPr>
                <a:t>research-specific user base</a:t>
              </a:r>
            </a:p>
            <a:p>
              <a:endParaRPr lang="en-GB" sz="1600" dirty="0"/>
            </a:p>
            <a:p>
              <a:endParaRPr lang="en-US" sz="1600" dirty="0" smtClean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879" y="1575847"/>
            <a:ext cx="1472422" cy="9362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95" y="3354187"/>
            <a:ext cx="855880" cy="302615"/>
          </a:xfrm>
          <a:prstGeom prst="rect">
            <a:avLst/>
          </a:prstGeom>
        </p:spPr>
      </p:pic>
      <p:pic>
        <p:nvPicPr>
          <p:cNvPr id="22" name="Picture 5" descr="H:\Home\davidg\EUGridPMA\IGTF\IGTF-logos\IGTF_logo-interop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326" y="3788258"/>
            <a:ext cx="731347" cy="33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99" y="160232"/>
            <a:ext cx="684570" cy="62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68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290" y="2418368"/>
            <a:ext cx="2236764" cy="113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smtClean="0"/>
              <a:t>A ‘CILogon-like’ Token Translations Service – RCauth.eu</a:t>
            </a:r>
            <a:endParaRPr lang="en-GB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273550" y="4738688"/>
            <a:ext cx="3976688" cy="274637"/>
          </a:xfrm>
        </p:spPr>
        <p:txBody>
          <a:bodyPr/>
          <a:lstStyle/>
          <a:p>
            <a:r>
              <a:rPr lang="en-US" smtClean="0"/>
              <a:t>Federated services, spanning countries and crossing borders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16913" y="4738688"/>
            <a:ext cx="369887" cy="274637"/>
          </a:xfrm>
        </p:spPr>
        <p:txBody>
          <a:bodyPr/>
          <a:lstStyle/>
          <a:p>
            <a:fld id="{86CB4B4D-7CA3-9044-876B-883B54F8677D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1800" dirty="0" smtClean="0"/>
              <a:t>Ability to serve a large pan-European+ user base without national restrictions</a:t>
            </a:r>
          </a:p>
          <a:p>
            <a:pPr lvl="1"/>
            <a:r>
              <a:rPr lang="en-GB" sz="1600" dirty="0" smtClean="0"/>
              <a:t>without specific national participation requirement (serve sparsely distributed users)</a:t>
            </a:r>
          </a:p>
          <a:p>
            <a:r>
              <a:rPr lang="en-GB" sz="1800" dirty="0" smtClean="0"/>
              <a:t>Use existing resources and e-Infrastructure services </a:t>
            </a:r>
          </a:p>
          <a:p>
            <a:pPr lvl="1"/>
            <a:r>
              <a:rPr lang="en-GB" sz="1600" dirty="0" smtClean="0"/>
              <a:t>no need for revise security model at resource centres or at infrastructure level </a:t>
            </a:r>
          </a:p>
          <a:p>
            <a:r>
              <a:rPr lang="en-GB" sz="1800" dirty="0" smtClean="0"/>
              <a:t>Integrate science gateways and portals with minimal effort</a:t>
            </a:r>
          </a:p>
          <a:p>
            <a:pPr lvl="1"/>
            <a:r>
              <a:rPr lang="en-GB" sz="1600" dirty="0" smtClean="0"/>
              <a:t>only light-weight industry-standard protocols</a:t>
            </a:r>
          </a:p>
          <a:p>
            <a:r>
              <a:rPr lang="en-GB" sz="1800" dirty="0" smtClean="0"/>
              <a:t>Support attribute-cert community membership services </a:t>
            </a:r>
          </a:p>
          <a:p>
            <a:pPr lvl="1"/>
            <a:r>
              <a:rPr lang="en-GB" sz="1600" dirty="0" smtClean="0"/>
              <a:t>support community membership via attribute certificates, </a:t>
            </a:r>
            <a:br>
              <a:rPr lang="en-GB" sz="1600" dirty="0" smtClean="0"/>
            </a:br>
            <a:r>
              <a:rPr lang="en-GB" sz="1600" dirty="0" smtClean="0"/>
              <a:t>also for science portal access to e-Infrastructure</a:t>
            </a:r>
          </a:p>
          <a:p>
            <a:r>
              <a:rPr lang="en-GB" sz="1800" dirty="0" smtClean="0"/>
              <a:t>Concentrate service elements that require security expertise </a:t>
            </a:r>
          </a:p>
          <a:p>
            <a:pPr lvl="1"/>
            <a:r>
              <a:rPr lang="en-GB" sz="1600" dirty="0" smtClean="0"/>
              <a:t>not burden research communities with care for security-sensitive service components</a:t>
            </a:r>
          </a:p>
          <a:p>
            <a:pPr lvl="1"/>
            <a:r>
              <a:rPr lang="en-GB" sz="1600" dirty="0" smtClean="0"/>
              <a:t>keep a secure credential management model</a:t>
            </a:r>
          </a:p>
          <a:p>
            <a:pPr lvl="1"/>
            <a:r>
              <a:rPr lang="en-US" sz="1600" dirty="0" smtClean="0"/>
              <a:t>coordinate compliance and accreditation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21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Seamless in-line token translation services from ‘SAML’ to PKIX </a:t>
            </a:r>
            <a:endParaRPr lang="en-GB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mtClean="0"/>
              <a:t>see also https://rcdemo.nikhef.nl/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006" y="1228690"/>
            <a:ext cx="1692112" cy="1444948"/>
          </a:xfrm>
          <a:prstGeom prst="rect">
            <a:avLst/>
          </a:prstGeom>
          <a:noFill/>
          <a:ln>
            <a:noFill/>
          </a:ln>
          <a:effectLst>
            <a:glow rad="101600">
              <a:srgbClr val="003F5E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504" y="1395874"/>
            <a:ext cx="2578883" cy="1395134"/>
          </a:xfrm>
          <a:prstGeom prst="rect">
            <a:avLst/>
          </a:prstGeom>
          <a:noFill/>
          <a:ln>
            <a:noFill/>
          </a:ln>
          <a:effectLst>
            <a:glow rad="101600">
              <a:srgbClr val="0C3959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848" y="3296133"/>
            <a:ext cx="2483474" cy="1128852"/>
          </a:xfrm>
          <a:prstGeom prst="rect">
            <a:avLst/>
          </a:prstGeom>
          <a:noFill/>
          <a:ln>
            <a:noFill/>
          </a:ln>
          <a:effectLst>
            <a:glow rad="101600">
              <a:srgbClr val="003F5E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6547248" y="1448309"/>
            <a:ext cx="1867874" cy="1466342"/>
            <a:chOff x="7764463" y="2070779"/>
            <a:chExt cx="2490499" cy="195512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4463" y="2070779"/>
              <a:ext cx="1115089" cy="1955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9552" y="2283715"/>
              <a:ext cx="1375410" cy="1742186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rgbClr val="F6791C">
                  <a:alpha val="6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681" y="3470507"/>
            <a:ext cx="1225343" cy="119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3" y="2339040"/>
            <a:ext cx="1265305" cy="122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reeform 16"/>
          <p:cNvSpPr/>
          <p:nvPr/>
        </p:nvSpPr>
        <p:spPr>
          <a:xfrm>
            <a:off x="447675" y="1476375"/>
            <a:ext cx="885825" cy="1009650"/>
          </a:xfrm>
          <a:custGeom>
            <a:avLst/>
            <a:gdLst>
              <a:gd name="connsiteX0" fmla="*/ 0 w 1181100"/>
              <a:gd name="connsiteY0" fmla="*/ 1346200 h 1346200"/>
              <a:gd name="connsiteX1" fmla="*/ 444500 w 1181100"/>
              <a:gd name="connsiteY1" fmla="*/ 254000 h 1346200"/>
              <a:gd name="connsiteX2" fmla="*/ 1181100 w 1181100"/>
              <a:gd name="connsiteY2" fmla="*/ 0 h 134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1100" h="1346200">
                <a:moveTo>
                  <a:pt x="0" y="1346200"/>
                </a:moveTo>
                <a:cubicBezTo>
                  <a:pt x="123825" y="912283"/>
                  <a:pt x="247650" y="478367"/>
                  <a:pt x="444500" y="254000"/>
                </a:cubicBezTo>
                <a:cubicBezTo>
                  <a:pt x="641350" y="29633"/>
                  <a:pt x="911225" y="14816"/>
                  <a:pt x="1181100" y="0"/>
                </a:cubicBezTo>
              </a:path>
            </a:pathLst>
          </a:custGeom>
          <a:noFill/>
          <a:ln w="31750"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4019550" y="1247628"/>
            <a:ext cx="514350" cy="601041"/>
          </a:xfrm>
          <a:custGeom>
            <a:avLst/>
            <a:gdLst>
              <a:gd name="connsiteX0" fmla="*/ 0 w 1181100"/>
              <a:gd name="connsiteY0" fmla="*/ 1346200 h 1346200"/>
              <a:gd name="connsiteX1" fmla="*/ 444500 w 1181100"/>
              <a:gd name="connsiteY1" fmla="*/ 254000 h 1346200"/>
              <a:gd name="connsiteX2" fmla="*/ 1181100 w 1181100"/>
              <a:gd name="connsiteY2" fmla="*/ 0 h 1346200"/>
              <a:gd name="connsiteX0" fmla="*/ 0 w 850900"/>
              <a:gd name="connsiteY0" fmla="*/ 1308100 h 1308100"/>
              <a:gd name="connsiteX1" fmla="*/ 114300 w 850900"/>
              <a:gd name="connsiteY1" fmla="*/ 254000 h 1308100"/>
              <a:gd name="connsiteX2" fmla="*/ 850900 w 850900"/>
              <a:gd name="connsiteY2" fmla="*/ 0 h 1308100"/>
              <a:gd name="connsiteX0" fmla="*/ 0 w 850900"/>
              <a:gd name="connsiteY0" fmla="*/ 1308100 h 1308100"/>
              <a:gd name="connsiteX1" fmla="*/ 444500 w 850900"/>
              <a:gd name="connsiteY1" fmla="*/ 533400 h 1308100"/>
              <a:gd name="connsiteX2" fmla="*/ 850900 w 850900"/>
              <a:gd name="connsiteY2" fmla="*/ 0 h 1308100"/>
              <a:gd name="connsiteX0" fmla="*/ 0 w 850900"/>
              <a:gd name="connsiteY0" fmla="*/ 1308100 h 1308100"/>
              <a:gd name="connsiteX1" fmla="*/ 393700 w 850900"/>
              <a:gd name="connsiteY1" fmla="*/ 292100 h 1308100"/>
              <a:gd name="connsiteX2" fmla="*/ 850900 w 850900"/>
              <a:gd name="connsiteY2" fmla="*/ 0 h 1308100"/>
              <a:gd name="connsiteX0" fmla="*/ 0 w 635000"/>
              <a:gd name="connsiteY0" fmla="*/ 1092200 h 1092200"/>
              <a:gd name="connsiteX1" fmla="*/ 177800 w 635000"/>
              <a:gd name="connsiteY1" fmla="*/ 292100 h 1092200"/>
              <a:gd name="connsiteX2" fmla="*/ 635000 w 635000"/>
              <a:gd name="connsiteY2" fmla="*/ 0 h 1092200"/>
              <a:gd name="connsiteX0" fmla="*/ 0 w 685800"/>
              <a:gd name="connsiteY0" fmla="*/ 801388 h 801388"/>
              <a:gd name="connsiteX1" fmla="*/ 177800 w 685800"/>
              <a:gd name="connsiteY1" fmla="*/ 1288 h 801388"/>
              <a:gd name="connsiteX2" fmla="*/ 685800 w 685800"/>
              <a:gd name="connsiteY2" fmla="*/ 598188 h 801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5800" h="801388">
                <a:moveTo>
                  <a:pt x="0" y="801388"/>
                </a:moveTo>
                <a:cubicBezTo>
                  <a:pt x="123825" y="367471"/>
                  <a:pt x="63500" y="35155"/>
                  <a:pt x="177800" y="1288"/>
                </a:cubicBezTo>
                <a:cubicBezTo>
                  <a:pt x="292100" y="-32579"/>
                  <a:pt x="415925" y="613004"/>
                  <a:pt x="685800" y="598188"/>
                </a:cubicBezTo>
              </a:path>
            </a:pathLst>
          </a:custGeom>
          <a:noFill/>
          <a:ln w="31750"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Freeform 22"/>
          <p:cNvSpPr/>
          <p:nvPr/>
        </p:nvSpPr>
        <p:spPr>
          <a:xfrm rot="4500000">
            <a:off x="6700080" y="855937"/>
            <a:ext cx="638175" cy="981075"/>
          </a:xfrm>
          <a:custGeom>
            <a:avLst/>
            <a:gdLst>
              <a:gd name="connsiteX0" fmla="*/ 0 w 1181100"/>
              <a:gd name="connsiteY0" fmla="*/ 1346200 h 1346200"/>
              <a:gd name="connsiteX1" fmla="*/ 444500 w 1181100"/>
              <a:gd name="connsiteY1" fmla="*/ 254000 h 1346200"/>
              <a:gd name="connsiteX2" fmla="*/ 1181100 w 1181100"/>
              <a:gd name="connsiteY2" fmla="*/ 0 h 1346200"/>
              <a:gd name="connsiteX0" fmla="*/ 0 w 850900"/>
              <a:gd name="connsiteY0" fmla="*/ 1308100 h 1308100"/>
              <a:gd name="connsiteX1" fmla="*/ 114300 w 850900"/>
              <a:gd name="connsiteY1" fmla="*/ 254000 h 1308100"/>
              <a:gd name="connsiteX2" fmla="*/ 850900 w 850900"/>
              <a:gd name="connsiteY2" fmla="*/ 0 h 1308100"/>
              <a:gd name="connsiteX0" fmla="*/ 0 w 850900"/>
              <a:gd name="connsiteY0" fmla="*/ 1308100 h 1308100"/>
              <a:gd name="connsiteX1" fmla="*/ 444500 w 850900"/>
              <a:gd name="connsiteY1" fmla="*/ 533400 h 1308100"/>
              <a:gd name="connsiteX2" fmla="*/ 850900 w 850900"/>
              <a:gd name="connsiteY2" fmla="*/ 0 h 1308100"/>
              <a:gd name="connsiteX0" fmla="*/ 0 w 850900"/>
              <a:gd name="connsiteY0" fmla="*/ 1308100 h 1308100"/>
              <a:gd name="connsiteX1" fmla="*/ 393700 w 850900"/>
              <a:gd name="connsiteY1" fmla="*/ 292100 h 1308100"/>
              <a:gd name="connsiteX2" fmla="*/ 850900 w 850900"/>
              <a:gd name="connsiteY2" fmla="*/ 0 h 130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0900" h="1308100">
                <a:moveTo>
                  <a:pt x="0" y="1308100"/>
                </a:moveTo>
                <a:cubicBezTo>
                  <a:pt x="123825" y="874183"/>
                  <a:pt x="251883" y="510116"/>
                  <a:pt x="393700" y="292100"/>
                </a:cubicBezTo>
                <a:cubicBezTo>
                  <a:pt x="535517" y="74084"/>
                  <a:pt x="581025" y="14816"/>
                  <a:pt x="850900" y="0"/>
                </a:cubicBezTo>
              </a:path>
            </a:pathLst>
          </a:custGeom>
          <a:noFill/>
          <a:ln w="31750"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Freeform 23"/>
          <p:cNvSpPr/>
          <p:nvPr/>
        </p:nvSpPr>
        <p:spPr>
          <a:xfrm rot="4500000">
            <a:off x="7981057" y="2262467"/>
            <a:ext cx="991436" cy="846276"/>
          </a:xfrm>
          <a:custGeom>
            <a:avLst/>
            <a:gdLst>
              <a:gd name="connsiteX0" fmla="*/ 0 w 1181100"/>
              <a:gd name="connsiteY0" fmla="*/ 1346200 h 1346200"/>
              <a:gd name="connsiteX1" fmla="*/ 444500 w 1181100"/>
              <a:gd name="connsiteY1" fmla="*/ 254000 h 1346200"/>
              <a:gd name="connsiteX2" fmla="*/ 1181100 w 1181100"/>
              <a:gd name="connsiteY2" fmla="*/ 0 h 1346200"/>
              <a:gd name="connsiteX0" fmla="*/ 0 w 850900"/>
              <a:gd name="connsiteY0" fmla="*/ 1308100 h 1308100"/>
              <a:gd name="connsiteX1" fmla="*/ 114300 w 850900"/>
              <a:gd name="connsiteY1" fmla="*/ 254000 h 1308100"/>
              <a:gd name="connsiteX2" fmla="*/ 850900 w 850900"/>
              <a:gd name="connsiteY2" fmla="*/ 0 h 1308100"/>
              <a:gd name="connsiteX0" fmla="*/ 0 w 850900"/>
              <a:gd name="connsiteY0" fmla="*/ 1308100 h 1308100"/>
              <a:gd name="connsiteX1" fmla="*/ 444500 w 850900"/>
              <a:gd name="connsiteY1" fmla="*/ 533400 h 1308100"/>
              <a:gd name="connsiteX2" fmla="*/ 850900 w 850900"/>
              <a:gd name="connsiteY2" fmla="*/ 0 h 1308100"/>
              <a:gd name="connsiteX0" fmla="*/ 0 w 850900"/>
              <a:gd name="connsiteY0" fmla="*/ 1308100 h 1308100"/>
              <a:gd name="connsiteX1" fmla="*/ 393700 w 850900"/>
              <a:gd name="connsiteY1" fmla="*/ 292100 h 1308100"/>
              <a:gd name="connsiteX2" fmla="*/ 850900 w 850900"/>
              <a:gd name="connsiteY2" fmla="*/ 0 h 1308100"/>
              <a:gd name="connsiteX0" fmla="*/ 0 w 709496"/>
              <a:gd name="connsiteY0" fmla="*/ 1016041 h 1016041"/>
              <a:gd name="connsiteX1" fmla="*/ 393700 w 709496"/>
              <a:gd name="connsiteY1" fmla="*/ 41 h 1016041"/>
              <a:gd name="connsiteX2" fmla="*/ 709496 w 709496"/>
              <a:gd name="connsiteY2" fmla="*/ 971705 h 1016041"/>
              <a:gd name="connsiteX0" fmla="*/ 39330 w 748826"/>
              <a:gd name="connsiteY0" fmla="*/ 1583434 h 1583434"/>
              <a:gd name="connsiteX1" fmla="*/ 32850 w 748826"/>
              <a:gd name="connsiteY1" fmla="*/ 26 h 1583434"/>
              <a:gd name="connsiteX2" fmla="*/ 748826 w 748826"/>
              <a:gd name="connsiteY2" fmla="*/ 1539098 h 1583434"/>
              <a:gd name="connsiteX0" fmla="*/ 0 w 1695799"/>
              <a:gd name="connsiteY0" fmla="*/ 251072 h 1825386"/>
              <a:gd name="connsiteX1" fmla="*/ 979823 w 1695799"/>
              <a:gd name="connsiteY1" fmla="*/ 286188 h 1825386"/>
              <a:gd name="connsiteX2" fmla="*/ 1695799 w 1695799"/>
              <a:gd name="connsiteY2" fmla="*/ 1825260 h 1825386"/>
              <a:gd name="connsiteX0" fmla="*/ 0 w 1321915"/>
              <a:gd name="connsiteY0" fmla="*/ 219507 h 1128368"/>
              <a:gd name="connsiteX1" fmla="*/ 979823 w 1321915"/>
              <a:gd name="connsiteY1" fmla="*/ 254623 h 1128368"/>
              <a:gd name="connsiteX2" fmla="*/ 1321915 w 1321915"/>
              <a:gd name="connsiteY2" fmla="*/ 1128148 h 112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1915" h="1128368">
                <a:moveTo>
                  <a:pt x="0" y="219507"/>
                </a:moveTo>
                <a:cubicBezTo>
                  <a:pt x="123825" y="-214410"/>
                  <a:pt x="759504" y="103183"/>
                  <a:pt x="979823" y="254623"/>
                </a:cubicBezTo>
                <a:cubicBezTo>
                  <a:pt x="1200142" y="406063"/>
                  <a:pt x="1052040" y="1142964"/>
                  <a:pt x="1321915" y="1128148"/>
                </a:cubicBezTo>
              </a:path>
            </a:pathLst>
          </a:custGeom>
          <a:noFill/>
          <a:ln w="31750"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Freeform 24"/>
          <p:cNvSpPr/>
          <p:nvPr/>
        </p:nvSpPr>
        <p:spPr>
          <a:xfrm rot="4500000">
            <a:off x="4250849" y="2103747"/>
            <a:ext cx="676421" cy="2802251"/>
          </a:xfrm>
          <a:custGeom>
            <a:avLst/>
            <a:gdLst>
              <a:gd name="connsiteX0" fmla="*/ 0 w 1181100"/>
              <a:gd name="connsiteY0" fmla="*/ 1346200 h 1346200"/>
              <a:gd name="connsiteX1" fmla="*/ 444500 w 1181100"/>
              <a:gd name="connsiteY1" fmla="*/ 254000 h 1346200"/>
              <a:gd name="connsiteX2" fmla="*/ 1181100 w 1181100"/>
              <a:gd name="connsiteY2" fmla="*/ 0 h 1346200"/>
              <a:gd name="connsiteX0" fmla="*/ 0 w 850900"/>
              <a:gd name="connsiteY0" fmla="*/ 1308100 h 1308100"/>
              <a:gd name="connsiteX1" fmla="*/ 114300 w 850900"/>
              <a:gd name="connsiteY1" fmla="*/ 254000 h 1308100"/>
              <a:gd name="connsiteX2" fmla="*/ 850900 w 850900"/>
              <a:gd name="connsiteY2" fmla="*/ 0 h 1308100"/>
              <a:gd name="connsiteX0" fmla="*/ 0 w 850900"/>
              <a:gd name="connsiteY0" fmla="*/ 1308100 h 1308100"/>
              <a:gd name="connsiteX1" fmla="*/ 444500 w 850900"/>
              <a:gd name="connsiteY1" fmla="*/ 533400 h 1308100"/>
              <a:gd name="connsiteX2" fmla="*/ 850900 w 850900"/>
              <a:gd name="connsiteY2" fmla="*/ 0 h 1308100"/>
              <a:gd name="connsiteX0" fmla="*/ 0 w 850900"/>
              <a:gd name="connsiteY0" fmla="*/ 1308100 h 1308100"/>
              <a:gd name="connsiteX1" fmla="*/ 393700 w 850900"/>
              <a:gd name="connsiteY1" fmla="*/ 292100 h 1308100"/>
              <a:gd name="connsiteX2" fmla="*/ 850900 w 850900"/>
              <a:gd name="connsiteY2" fmla="*/ 0 h 1308100"/>
              <a:gd name="connsiteX0" fmla="*/ 0 w 709496"/>
              <a:gd name="connsiteY0" fmla="*/ 1016041 h 1016041"/>
              <a:gd name="connsiteX1" fmla="*/ 393700 w 709496"/>
              <a:gd name="connsiteY1" fmla="*/ 41 h 1016041"/>
              <a:gd name="connsiteX2" fmla="*/ 709496 w 709496"/>
              <a:gd name="connsiteY2" fmla="*/ 971705 h 1016041"/>
              <a:gd name="connsiteX0" fmla="*/ 39330 w 748826"/>
              <a:gd name="connsiteY0" fmla="*/ 1583434 h 1583434"/>
              <a:gd name="connsiteX1" fmla="*/ 32850 w 748826"/>
              <a:gd name="connsiteY1" fmla="*/ 26 h 1583434"/>
              <a:gd name="connsiteX2" fmla="*/ 748826 w 748826"/>
              <a:gd name="connsiteY2" fmla="*/ 1539098 h 1583434"/>
              <a:gd name="connsiteX0" fmla="*/ 0 w 1695799"/>
              <a:gd name="connsiteY0" fmla="*/ 251072 h 1825386"/>
              <a:gd name="connsiteX1" fmla="*/ 979823 w 1695799"/>
              <a:gd name="connsiteY1" fmla="*/ 286188 h 1825386"/>
              <a:gd name="connsiteX2" fmla="*/ 1695799 w 1695799"/>
              <a:gd name="connsiteY2" fmla="*/ 1825260 h 1825386"/>
              <a:gd name="connsiteX0" fmla="*/ 0 w 1321915"/>
              <a:gd name="connsiteY0" fmla="*/ 219507 h 1128368"/>
              <a:gd name="connsiteX1" fmla="*/ 979823 w 1321915"/>
              <a:gd name="connsiteY1" fmla="*/ 254623 h 1128368"/>
              <a:gd name="connsiteX2" fmla="*/ 1321915 w 1321915"/>
              <a:gd name="connsiteY2" fmla="*/ 1128148 h 1128368"/>
              <a:gd name="connsiteX0" fmla="*/ 768736 w 1759331"/>
              <a:gd name="connsiteY0" fmla="*/ 374630 h 4030420"/>
              <a:gd name="connsiteX1" fmla="*/ 1748559 w 1759331"/>
              <a:gd name="connsiteY1" fmla="*/ 409746 h 4030420"/>
              <a:gd name="connsiteX2" fmla="*/ 26620 w 1759331"/>
              <a:gd name="connsiteY2" fmla="*/ 4030366 h 4030420"/>
              <a:gd name="connsiteX0" fmla="*/ 791408 w 901894"/>
              <a:gd name="connsiteY0" fmla="*/ 80486 h 3736334"/>
              <a:gd name="connsiteX1" fmla="*/ 823647 w 901894"/>
              <a:gd name="connsiteY1" fmla="*/ 1689271 h 3736334"/>
              <a:gd name="connsiteX2" fmla="*/ 49292 w 901894"/>
              <a:gd name="connsiteY2" fmla="*/ 3736222 h 3736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1894" h="3736334">
                <a:moveTo>
                  <a:pt x="791408" y="80486"/>
                </a:moveTo>
                <a:cubicBezTo>
                  <a:pt x="915233" y="-353431"/>
                  <a:pt x="947333" y="1079982"/>
                  <a:pt x="823647" y="1689271"/>
                </a:cubicBezTo>
                <a:cubicBezTo>
                  <a:pt x="699961" y="2298560"/>
                  <a:pt x="-220583" y="3751038"/>
                  <a:pt x="49292" y="3736222"/>
                </a:cubicBezTo>
              </a:path>
            </a:pathLst>
          </a:custGeom>
          <a:noFill/>
          <a:ln w="31750"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333500" y="3470508"/>
            <a:ext cx="828180" cy="350291"/>
          </a:xfrm>
          <a:prstGeom prst="straightConnector1">
            <a:avLst/>
          </a:prstGeom>
          <a:ln w="66675">
            <a:solidFill>
              <a:srgbClr val="003F5E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672169" y="1099166"/>
            <a:ext cx="227485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Community Science Portal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29176" y="2685605"/>
            <a:ext cx="19822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Infrastructure Master </a:t>
            </a:r>
            <a:br>
              <a:rPr lang="en-US" sz="1500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Portal Credential  Store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58092" y="4447170"/>
            <a:ext cx="298298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Policy Filtering WAYF </a:t>
            </a:r>
            <a:r>
              <a:rPr lang="en-US" sz="1500" b="1" dirty="0" smtClean="0">
                <a:solidFill>
                  <a:prstClr val="black"/>
                </a:solidFill>
                <a:latin typeface="Calibri" panose="020F0502020204030204"/>
              </a:rPr>
              <a:t>to </a:t>
            </a:r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eduGAIN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0037" y="3860559"/>
            <a:ext cx="19822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en-US" sz="1500" b="1" dirty="0" smtClean="0">
                <a:solidFill>
                  <a:prstClr val="black"/>
                </a:solidFill>
                <a:latin typeface="Calibri" panose="020F0502020204030204"/>
              </a:rPr>
              <a:t>User Home Org </a:t>
            </a:r>
            <a:br>
              <a:rPr lang="en-US" sz="1500" b="1" dirty="0" smtClean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500" b="1" i="1" dirty="0" smtClean="0">
                <a:solidFill>
                  <a:prstClr val="black"/>
                </a:solidFill>
                <a:latin typeface="Calibri" panose="020F0502020204030204"/>
              </a:rPr>
              <a:t>or Infrastructure </a:t>
            </a:r>
            <a:r>
              <a:rPr lang="en-US" sz="1500" b="1" i="1" dirty="0" err="1" smtClean="0">
                <a:solidFill>
                  <a:prstClr val="black"/>
                </a:solidFill>
                <a:latin typeface="Calibri" panose="020F0502020204030204"/>
              </a:rPr>
              <a:t>IdP</a:t>
            </a:r>
            <a:endParaRPr lang="en-US" sz="1500" b="1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729793" y="1046292"/>
            <a:ext cx="14142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500" b="1" dirty="0" smtClean="0">
                <a:solidFill>
                  <a:prstClr val="black"/>
                </a:solidFill>
                <a:latin typeface="Calibri" panose="020F0502020204030204"/>
              </a:rPr>
              <a:t>IGTF accredited</a:t>
            </a:r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/>
            </a:r>
            <a:br>
              <a:rPr lang="en-US" sz="1500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PKIX Authority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Federated services, spanning countries and crossing borders</a:t>
            </a:r>
            <a:endParaRPr lang="nl-NL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4148933" y="807720"/>
            <a:ext cx="0" cy="43284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4636942" y="4755134"/>
            <a:ext cx="3823685" cy="253916"/>
            <a:chOff x="4427219" y="4893987"/>
            <a:chExt cx="3823685" cy="253916"/>
          </a:xfrm>
        </p:grpSpPr>
        <p:sp>
          <p:nvSpPr>
            <p:cNvPr id="13" name="TextBox 12"/>
            <p:cNvSpPr txBox="1"/>
            <p:nvPr/>
          </p:nvSpPr>
          <p:spPr>
            <a:xfrm>
              <a:off x="4427219" y="4893987"/>
              <a:ext cx="3823685" cy="25391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>
                  <a:solidFill>
                    <a:srgbClr val="0C3959"/>
                  </a:solidFill>
                  <a:latin typeface="Calibri" panose="020F0502020204030204"/>
                </a:rPr>
                <a:t>Built on CILogon and </a:t>
              </a:r>
              <a:r>
                <a:rPr lang="en-US" sz="1050" b="1" dirty="0" err="1" smtClean="0">
                  <a:solidFill>
                    <a:srgbClr val="0C3959"/>
                  </a:solidFill>
                  <a:latin typeface="Calibri" panose="020F0502020204030204"/>
                </a:rPr>
                <a:t>MyProxy</a:t>
              </a:r>
              <a:r>
                <a:rPr lang="en-US" sz="1050" b="1" dirty="0" smtClean="0">
                  <a:solidFill>
                    <a:srgbClr val="0C3959"/>
                  </a:solidFill>
                  <a:latin typeface="Calibri" panose="020F0502020204030204"/>
                </a:rPr>
                <a:t>, see www.cilogon.org </a:t>
              </a:r>
              <a:endParaRPr lang="en-US" sz="1050" b="1" dirty="0">
                <a:solidFill>
                  <a:srgbClr val="0C3959"/>
                </a:solidFill>
                <a:latin typeface="Calibri" panose="020F0502020204030204"/>
              </a:endParaRPr>
            </a:p>
          </p:txBody>
        </p:sp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6200" y="4947953"/>
              <a:ext cx="577864" cy="141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Pentagon 1"/>
          <p:cNvSpPr/>
          <p:nvPr/>
        </p:nvSpPr>
        <p:spPr>
          <a:xfrm>
            <a:off x="3546505" y="3820798"/>
            <a:ext cx="2331074" cy="573089"/>
          </a:xfrm>
          <a:prstGeom prst="homePlate">
            <a:avLst/>
          </a:prstGeom>
          <a:solidFill>
            <a:srgbClr val="003F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defTabSz="685800" eaLnBrk="0" hangingPunct="0"/>
            <a:r>
              <a:rPr lang="en-US" dirty="0">
                <a:solidFill>
                  <a:prstClr val="white"/>
                </a:solidFill>
                <a:latin typeface="Calibri" panose="020F0502020204030204"/>
                <a:cs typeface="Gill Sans Light"/>
              </a:rPr>
              <a:t>REFEDS R&amp;S</a:t>
            </a:r>
            <a:br>
              <a:rPr lang="en-US" dirty="0">
                <a:solidFill>
                  <a:prstClr val="white"/>
                </a:solidFill>
                <a:latin typeface="Calibri" panose="020F0502020204030204"/>
                <a:cs typeface="Gill Sans Light"/>
              </a:rPr>
            </a:br>
            <a:r>
              <a:rPr lang="en-US" dirty="0">
                <a:solidFill>
                  <a:prstClr val="white"/>
                </a:solidFill>
                <a:latin typeface="Calibri" panose="020F0502020204030204"/>
                <a:cs typeface="Gill Sans Light"/>
              </a:rPr>
              <a:t>Sirtfi Trust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4167984" y="737660"/>
            <a:ext cx="1372452" cy="2649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/>
              <a:t>hidden back-end</a:t>
            </a:r>
            <a:endParaRPr lang="en-GB" sz="1100" dirty="0"/>
          </a:p>
        </p:txBody>
      </p:sp>
      <p:sp>
        <p:nvSpPr>
          <p:cNvPr id="18" name="Left Arrow 17"/>
          <p:cNvSpPr/>
          <p:nvPr/>
        </p:nvSpPr>
        <p:spPr>
          <a:xfrm>
            <a:off x="2956560" y="733157"/>
            <a:ext cx="1170009" cy="287923"/>
          </a:xfrm>
          <a:prstGeom prst="left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user facing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15578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smtClean="0"/>
              <a:t>Our Registration Authorities: the Federated IdPs</a:t>
            </a:r>
            <a:endParaRPr lang="en-US" sz="240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Federated services, spanning countries and crossing borders</a:t>
            </a:r>
            <a:endParaRPr lang="nl-N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600" dirty="0" smtClean="0"/>
              <a:t>Distributed RAs: the eligible </a:t>
            </a:r>
            <a:r>
              <a:rPr lang="en-US" sz="1600" dirty="0" err="1" smtClean="0"/>
              <a:t>IdPs</a:t>
            </a:r>
            <a:r>
              <a:rPr lang="en-US" sz="1600" dirty="0" smtClean="0"/>
              <a:t> </a:t>
            </a:r>
          </a:p>
          <a:p>
            <a:pPr lvl="1"/>
            <a:r>
              <a:rPr lang="en-US" sz="1400" dirty="0" smtClean="0"/>
              <a:t>connected through a federation, primarily: the </a:t>
            </a:r>
            <a:br>
              <a:rPr lang="en-US" sz="1400" dirty="0" smtClean="0"/>
            </a:br>
            <a:r>
              <a:rPr lang="en-US" sz="1400" dirty="0" smtClean="0"/>
              <a:t>ensemble of </a:t>
            </a:r>
            <a:r>
              <a:rPr lang="en-US" sz="1400" dirty="0" err="1" smtClean="0"/>
              <a:t>IdPs</a:t>
            </a:r>
            <a:r>
              <a:rPr lang="en-US" sz="1400" dirty="0" smtClean="0"/>
              <a:t> in eduGAIN that </a:t>
            </a:r>
            <a:br>
              <a:rPr lang="en-US" sz="1400" dirty="0" smtClean="0"/>
            </a:br>
            <a:r>
              <a:rPr lang="en-US" sz="1400" dirty="0" smtClean="0"/>
              <a:t>meet the policy requirements of this CA</a:t>
            </a:r>
          </a:p>
          <a:p>
            <a:pPr lvl="1"/>
            <a:r>
              <a:rPr lang="en-US" sz="1400" dirty="0" smtClean="0"/>
              <a:t>since </a:t>
            </a:r>
            <a:r>
              <a:rPr lang="en-US" sz="1400" dirty="0" err="1" smtClean="0"/>
              <a:t>authN</a:t>
            </a:r>
            <a:r>
              <a:rPr lang="en-US" sz="1400" dirty="0" smtClean="0"/>
              <a:t> and </a:t>
            </a:r>
            <a:r>
              <a:rPr lang="en-US" sz="1400" dirty="0" err="1" smtClean="0"/>
              <a:t>authZ</a:t>
            </a:r>
            <a:r>
              <a:rPr lang="en-US" sz="1400" dirty="0" smtClean="0"/>
              <a:t> are split, need is for </a:t>
            </a:r>
            <a:br>
              <a:rPr lang="en-US" sz="1400" dirty="0" smtClean="0"/>
            </a:br>
            <a:r>
              <a:rPr lang="en-US" sz="1400" dirty="0" smtClean="0"/>
              <a:t>non-reassigned identifier and point-in-time incident response</a:t>
            </a:r>
          </a:p>
          <a:p>
            <a:r>
              <a:rPr lang="en-US" sz="1600" dirty="0" smtClean="0"/>
              <a:t>eligible applicants are then all affiliated to an RA</a:t>
            </a:r>
          </a:p>
          <a:p>
            <a:endParaRPr lang="en-US" sz="1600" dirty="0" smtClean="0"/>
          </a:p>
          <a:p>
            <a:pPr marL="0" indent="0">
              <a:buNone/>
            </a:pPr>
            <a:r>
              <a:rPr lang="en-US" sz="1600" b="1" dirty="0" smtClean="0"/>
              <a:t>Three eligibility models</a:t>
            </a:r>
          </a:p>
          <a:p>
            <a:r>
              <a:rPr lang="en-US" sz="1600" dirty="0" smtClean="0"/>
              <a:t>Direct relationship CA-</a:t>
            </a:r>
            <a:r>
              <a:rPr lang="en-US" sz="1600" dirty="0" err="1" smtClean="0"/>
              <a:t>IdP</a:t>
            </a:r>
            <a:r>
              <a:rPr lang="en-US" sz="1600" dirty="0" smtClean="0"/>
              <a:t>, with agreement declaration</a:t>
            </a:r>
          </a:p>
          <a:p>
            <a:r>
              <a:rPr lang="en-US" sz="1600" dirty="0" smtClean="0"/>
              <a:t>Rest of eduGAIN:  – “Sirtfi” security incident response and </a:t>
            </a:r>
            <a:r>
              <a:rPr lang="en-US" sz="1600" dirty="0" err="1" smtClean="0"/>
              <a:t>OpSec</a:t>
            </a:r>
            <a:r>
              <a:rPr lang="en-US" sz="1600" dirty="0" smtClean="0"/>
              <a:t> capabilities plus</a:t>
            </a:r>
            <a:br>
              <a:rPr lang="en-US" sz="1600" dirty="0" smtClean="0"/>
            </a:br>
            <a:r>
              <a:rPr lang="en-US" sz="1600" dirty="0" smtClean="0"/>
              <a:t>			 	 – REFEDS “R&amp;S section 6” non-reassigned identifiers &amp; name (‘personalized’)</a:t>
            </a:r>
            <a:br>
              <a:rPr lang="en-US" sz="1600" dirty="0" smtClean="0"/>
            </a:br>
            <a:r>
              <a:rPr lang="en-US" sz="1600" dirty="0" smtClean="0"/>
              <a:t>are required, and tested via statement in ‘meta-data’ and by releasing the proper attributes</a:t>
            </a:r>
          </a:p>
          <a:p>
            <a:r>
              <a:rPr lang="en-US" sz="1600" dirty="0" smtClean="0"/>
              <a:t>within the Netherlands, </a:t>
            </a:r>
            <a:r>
              <a:rPr lang="en-US" sz="1600" dirty="0" err="1" smtClean="0"/>
              <a:t>SURFconext</a:t>
            </a:r>
            <a:r>
              <a:rPr lang="en-US" sz="1600" dirty="0" smtClean="0"/>
              <a:t> Annex IX* already ensures compliance for all </a:t>
            </a:r>
            <a:r>
              <a:rPr lang="en-US" sz="1600" dirty="0" err="1" smtClean="0"/>
              <a:t>IdPs</a:t>
            </a:r>
            <a:endParaRPr lang="en-US" sz="1600" dirty="0" smtClean="0"/>
          </a:p>
          <a:p>
            <a:r>
              <a:rPr lang="en-US" sz="1600" dirty="0" smtClean="0"/>
              <a:t>“</a:t>
            </a:r>
            <a:r>
              <a:rPr lang="en-US" sz="1600" dirty="0" err="1" smtClean="0"/>
              <a:t>IdPs</a:t>
            </a:r>
            <a:r>
              <a:rPr lang="en-US" sz="1600" dirty="0" smtClean="0"/>
              <a:t> within eduGAIN are deemed to have entered materially into an agreement with the CA”</a:t>
            </a:r>
          </a:p>
          <a:p>
            <a:endParaRPr lang="en-GB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67" y="1066800"/>
            <a:ext cx="3957170" cy="195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5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Unique certificated from FIM via </a:t>
            </a:r>
            <a:r>
              <a:rPr lang="en-US" sz="2400" dirty="0" err="1" smtClean="0"/>
              <a:t>eduPerson</a:t>
            </a:r>
            <a:r>
              <a:rPr lang="en-US" sz="2400" dirty="0" smtClean="0"/>
              <a:t> and REFEDS R&amp;S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333377" y="1079500"/>
            <a:ext cx="8518748" cy="253103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600" dirty="0" smtClean="0"/>
              <a:t>Sources of naming and uniqueness, that work </a:t>
            </a:r>
            <a:r>
              <a:rPr lang="en-US" sz="1600" i="1" dirty="0" smtClean="0"/>
              <a:t>today</a:t>
            </a:r>
            <a:endParaRPr lang="en-US" sz="1600" dirty="0" smtClean="0"/>
          </a:p>
          <a:p>
            <a:r>
              <a:rPr lang="en-US" sz="1600" b="1" dirty="0" err="1" smtClean="0"/>
              <a:t>eduPersonPrincipalName</a:t>
            </a:r>
            <a:r>
              <a:rPr lang="en-US" sz="1600" dirty="0" smtClean="0"/>
              <a:t> – scoped point-in-time unique identifier, which could be, </a:t>
            </a:r>
            <a:br>
              <a:rPr lang="en-US" sz="1600" dirty="0" smtClean="0"/>
            </a:br>
            <a:r>
              <a:rPr lang="en-US" sz="1600" dirty="0" smtClean="0"/>
              <a:t>but usually is not, privacy preserving: “davidg@nikhef.nl”, “P70081609@maastrichtuniversity.nl”</a:t>
            </a:r>
          </a:p>
          <a:p>
            <a:r>
              <a:rPr lang="en-US" sz="1600" b="1" dirty="0" err="1" smtClean="0"/>
              <a:t>eduPersonTargetedID</a:t>
            </a:r>
            <a:r>
              <a:rPr lang="en-US" sz="1600" dirty="0" smtClean="0"/>
              <a:t> – scoped transient non-reassigned identifier, like</a:t>
            </a:r>
            <a:br>
              <a:rPr lang="en-US" sz="1600" dirty="0" smtClean="0"/>
            </a:br>
            <a:r>
              <a:rPr lang="en-US" sz="1600" dirty="0" smtClean="0"/>
              <a:t>urn:geant:nikhef.nl:nikidm:idp:sso!</a:t>
            </a:r>
            <a:r>
              <a:rPr lang="en-US" sz="1600" i="1" dirty="0" smtClean="0"/>
              <a:t>27c8d63ed42c84af2875e2984</a:t>
            </a:r>
          </a:p>
          <a:p>
            <a:r>
              <a:rPr lang="en-US" sz="1600" b="1" dirty="0" smtClean="0"/>
              <a:t>subject-id </a:t>
            </a:r>
            <a:r>
              <a:rPr lang="en-US" sz="1600" dirty="0" smtClean="0"/>
              <a:t>- a scoped persistent non-reassigned identifier, which should be privacy-preserving: </a:t>
            </a:r>
            <a:r>
              <a:rPr lang="en-US" sz="1600" dirty="0" smtClean="0">
                <a:hlinkClick r:id="rId2"/>
              </a:rPr>
              <a:t>44f7751265a6e8b228f9@nikhef.nl</a:t>
            </a:r>
            <a:endParaRPr lang="en-US" sz="1600" dirty="0" smtClean="0"/>
          </a:p>
          <a:p>
            <a:pPr marL="0" indent="0">
              <a:buFont typeface="Arial"/>
              <a:buNone/>
            </a:pPr>
            <a:r>
              <a:rPr lang="en-US" sz="1600" dirty="0" smtClean="0"/>
              <a:t>Plus the (domain-name based) </a:t>
            </a:r>
            <a:r>
              <a:rPr lang="en-US" sz="1600" dirty="0" err="1" smtClean="0"/>
              <a:t>schacHomeOrganisation</a:t>
            </a:r>
            <a:r>
              <a:rPr lang="en-US" sz="1600" dirty="0" smtClean="0"/>
              <a:t> and a ‘</a:t>
            </a:r>
            <a:r>
              <a:rPr lang="en-US" sz="1600" b="1" dirty="0" smtClean="0"/>
              <a:t>representation of the real name</a:t>
            </a:r>
            <a:r>
              <a:rPr lang="en-US" sz="1600" dirty="0" smtClean="0"/>
              <a:t>’</a:t>
            </a:r>
            <a:endParaRPr lang="en-US" sz="1600" dirty="0"/>
          </a:p>
        </p:txBody>
      </p:sp>
      <p:sp>
        <p:nvSpPr>
          <p:cNvPr id="19" name="Content Placeholder 1"/>
          <p:cNvSpPr txBox="1">
            <a:spLocks/>
          </p:cNvSpPr>
          <p:nvPr/>
        </p:nvSpPr>
        <p:spPr>
          <a:xfrm>
            <a:off x="392267" y="3457026"/>
            <a:ext cx="8181975" cy="1213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28588" indent="-128588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65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857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6429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9001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1572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/>
              <a:t>/DC=</a:t>
            </a:r>
            <a:r>
              <a:rPr lang="en-US" b="1" dirty="0" err="1" smtClean="0"/>
              <a:t>eu</a:t>
            </a:r>
            <a:r>
              <a:rPr lang="en-US" b="1" dirty="0" smtClean="0"/>
              <a:t>/DC=</a:t>
            </a:r>
            <a:r>
              <a:rPr lang="en-US" b="1" dirty="0" err="1" smtClean="0"/>
              <a:t>rcauth</a:t>
            </a:r>
            <a:r>
              <a:rPr lang="en-US" b="1" dirty="0" smtClean="0"/>
              <a:t>/DC=</a:t>
            </a:r>
            <a:r>
              <a:rPr lang="en-US" b="1" dirty="0" err="1" smtClean="0"/>
              <a:t>rcauth</a:t>
            </a:r>
            <a:r>
              <a:rPr lang="en-US" b="1" dirty="0" smtClean="0"/>
              <a:t>-clients/O=</a:t>
            </a:r>
            <a:r>
              <a:rPr lang="en-US" b="1" i="1" dirty="0" err="1" smtClean="0">
                <a:solidFill>
                  <a:srgbClr val="F6791C"/>
                </a:solidFill>
              </a:rPr>
              <a:t>orgdisplayname</a:t>
            </a:r>
            <a:r>
              <a:rPr lang="en-US" b="1" dirty="0" smtClean="0"/>
              <a:t>/CN=</a:t>
            </a:r>
            <a:r>
              <a:rPr lang="en-US" b="1" i="1" dirty="0" err="1" smtClean="0">
                <a:solidFill>
                  <a:srgbClr val="F6791C"/>
                </a:solidFill>
              </a:rPr>
              <a:t>commonName</a:t>
            </a:r>
            <a:r>
              <a:rPr lang="en-US" b="1" i="1" dirty="0" smtClean="0">
                <a:solidFill>
                  <a:srgbClr val="F6791C"/>
                </a:solidFill>
              </a:rPr>
              <a:t> +</a:t>
            </a:r>
            <a:r>
              <a:rPr lang="en-US" b="1" i="1" dirty="0" err="1" smtClean="0">
                <a:solidFill>
                  <a:srgbClr val="F6791C"/>
                </a:solidFill>
              </a:rPr>
              <a:t>uniqeness</a:t>
            </a:r>
            <a:endParaRPr lang="en-US" b="1" dirty="0" smtClean="0">
              <a:solidFill>
                <a:srgbClr val="F6791C"/>
              </a:solidFill>
            </a:endParaRP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dirty="0" smtClean="0"/>
              <a:t>uniqueness will added to </a:t>
            </a:r>
            <a:r>
              <a:rPr lang="en-US" dirty="0" err="1" smtClean="0"/>
              <a:t>commonName</a:t>
            </a:r>
            <a:r>
              <a:rPr lang="en-US" dirty="0" smtClean="0"/>
              <a:t> via hashing of </a:t>
            </a:r>
            <a:r>
              <a:rPr lang="en-US" i="1" dirty="0" err="1" smtClean="0"/>
              <a:t>ePPN</a:t>
            </a:r>
            <a:r>
              <a:rPr lang="en-US" i="1" dirty="0" smtClean="0"/>
              <a:t>, </a:t>
            </a:r>
            <a:r>
              <a:rPr lang="en-US" i="1" dirty="0" err="1" smtClean="0"/>
              <a:t>ePTID</a:t>
            </a:r>
            <a:r>
              <a:rPr lang="en-US" i="1" dirty="0" smtClean="0"/>
              <a:t>, subject-id</a:t>
            </a:r>
            <a:r>
              <a:rPr lang="en-US" dirty="0" smtClean="0"/>
              <a:t>, so that </a:t>
            </a:r>
            <a:br>
              <a:rPr lang="en-US" dirty="0" smtClean="0"/>
            </a:br>
            <a:r>
              <a:rPr lang="en-US" dirty="0" smtClean="0"/>
              <a:t>an enquiry via the issuer allows unique identification of the vetted entity”</a:t>
            </a: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Federated services, spanning countries and crossing borders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13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0000" y="202209"/>
            <a:ext cx="8326799" cy="567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‘back side’ of a typical </a:t>
            </a:r>
            <a:r>
              <a:rPr lang="en-US" dirty="0" err="1" smtClean="0"/>
              <a:t>RCauth</a:t>
            </a:r>
            <a:r>
              <a:rPr lang="en-US" dirty="0" smtClean="0"/>
              <a:t> portal data flow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97" y="732695"/>
            <a:ext cx="5596240" cy="3086633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Federated services, spanning countries and crossing borders</a:t>
            </a:r>
            <a:endParaRPr lang="nl-N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329" y="877695"/>
            <a:ext cx="2733004" cy="1609769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90" y="940081"/>
            <a:ext cx="975473" cy="870569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342" y="2311596"/>
            <a:ext cx="818923" cy="434333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999" y="2890855"/>
            <a:ext cx="2859903" cy="1781871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b="49250"/>
          <a:stretch/>
        </p:blipFill>
        <p:spPr>
          <a:xfrm>
            <a:off x="2817779" y="3916011"/>
            <a:ext cx="6212666" cy="822960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273540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With a single, yet fully compliant, ‘Heath Robinson’ CA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706" y="1098094"/>
            <a:ext cx="1474836" cy="198267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33" y="976552"/>
            <a:ext cx="4383995" cy="248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008" y="976552"/>
            <a:ext cx="3000375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09" y="2963943"/>
            <a:ext cx="2464594" cy="180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Federated services, spanning countries and crossing borders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8635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 smtClean="0"/>
              <a:t>One ‘locally-highly-available’ </a:t>
            </a:r>
            <a:r>
              <a:rPr lang="en-GB" sz="2400" dirty="0" err="1" smtClean="0"/>
              <a:t>RCauth</a:t>
            </a:r>
            <a:r>
              <a:rPr lang="en-GB" sz="2400" dirty="0" smtClean="0"/>
              <a:t> at Nikhef Amsterdam</a:t>
            </a:r>
            <a:endParaRPr lang="en-GB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360000" y="972000"/>
            <a:ext cx="8326799" cy="33338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smtClean="0"/>
              <a:t>Most ‘fault-prone’ components are </a:t>
            </a:r>
          </a:p>
          <a:p>
            <a:pPr lvl="1"/>
            <a:r>
              <a:rPr lang="en-GB" sz="1600" dirty="0" smtClean="0"/>
              <a:t>Intel NUC (single power supply) </a:t>
            </a:r>
          </a:p>
          <a:p>
            <a:pPr lvl="1"/>
            <a:r>
              <a:rPr lang="en-GB" sz="1600" dirty="0" smtClean="0"/>
              <a:t>HSM (can lock itself down, and the USB connection is prone to oxidation)</a:t>
            </a:r>
          </a:p>
          <a:p>
            <a:pPr lvl="1"/>
            <a:r>
              <a:rPr lang="en-GB" sz="1600" dirty="0" smtClean="0"/>
              <a:t>DS front-end servers (physical hardware, albeit with redundant disks and </a:t>
            </a:r>
            <a:r>
              <a:rPr lang="en-GB" sz="1600" dirty="0" err="1" smtClean="0"/>
              <a:t>powersupplies</a:t>
            </a:r>
            <a:r>
              <a:rPr lang="en-GB" sz="1600" dirty="0" smtClean="0"/>
              <a:t>)</a:t>
            </a:r>
          </a:p>
          <a:p>
            <a:endParaRPr lang="en-GB" sz="1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2491738" y="2129639"/>
            <a:ext cx="6400801" cy="2883005"/>
            <a:chOff x="2242456" y="2174652"/>
            <a:chExt cx="6400801" cy="288300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2456" y="2174652"/>
              <a:ext cx="6400801" cy="288300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18000000">
              <a:off x="6296273" y="2806158"/>
              <a:ext cx="1090363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 smtClean="0"/>
                <a:t>private </a:t>
              </a:r>
              <a:br>
                <a:rPr lang="en-GB" sz="1050" dirty="0" smtClean="0"/>
              </a:br>
              <a:r>
                <a:rPr lang="en-GB" sz="1050" dirty="0" smtClean="0"/>
                <a:t>semi-redundant </a:t>
              </a:r>
              <a:br>
                <a:rPr lang="en-GB" sz="1050" dirty="0" smtClean="0"/>
              </a:br>
              <a:r>
                <a:rPr lang="en-GB" sz="1050" dirty="0" smtClean="0"/>
                <a:t>switch</a:t>
              </a:r>
              <a:endParaRPr lang="en-GB" sz="1050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360000" y="3117265"/>
            <a:ext cx="1674540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b="1" dirty="0"/>
              <a:t>Eliminated </a:t>
            </a:r>
            <a:r>
              <a:rPr lang="en-GB" b="1" dirty="0" smtClean="0"/>
              <a:t>SPOFs first </a:t>
            </a:r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>using ‘local HA’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Federated services, spanning countries and crossing borders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250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Distributing RCauth.eu across three cooperating sites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19</a:t>
            </a:fld>
            <a:endParaRPr lang="en-GB"/>
          </a:p>
        </p:txBody>
      </p:sp>
      <p:graphicFrame>
        <p:nvGraphicFramePr>
          <p:cNvPr id="11" name="Content Placeholder 6"/>
          <p:cNvGraphicFramePr>
            <a:graphicFrameLocks/>
          </p:cNvGraphicFramePr>
          <p:nvPr>
            <p:extLst/>
          </p:nvPr>
        </p:nvGraphicFramePr>
        <p:xfrm>
          <a:off x="510540" y="870442"/>
          <a:ext cx="3145935" cy="3703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Diagram 11"/>
          <p:cNvGraphicFramePr/>
          <p:nvPr>
            <p:extLst/>
          </p:nvPr>
        </p:nvGraphicFramePr>
        <p:xfrm>
          <a:off x="186051" y="3196596"/>
          <a:ext cx="2252311" cy="1501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Line Callout 1 (Accent Bar) 12"/>
          <p:cNvSpPr/>
          <p:nvPr/>
        </p:nvSpPr>
        <p:spPr>
          <a:xfrm>
            <a:off x="4570911" y="969753"/>
            <a:ext cx="4054929" cy="800846"/>
          </a:xfrm>
          <a:prstGeom prst="accentCallout1">
            <a:avLst>
              <a:gd name="adj1" fmla="val 48018"/>
              <a:gd name="adj2" fmla="val -9004"/>
              <a:gd name="adj3" fmla="val 49280"/>
              <a:gd name="adj4" fmla="val -24720"/>
            </a:avLst>
          </a:prstGeom>
          <a:solidFill>
            <a:srgbClr val="ED7D31"/>
          </a:solidFill>
          <a:ln>
            <a:solidFill>
              <a:srgbClr val="00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003F5E"/>
                </a:solidFill>
              </a:rPr>
              <a:t>Representatives</a:t>
            </a:r>
            <a:r>
              <a:rPr lang="en-US" sz="1350" b="1" dirty="0"/>
              <a:t> </a:t>
            </a:r>
            <a:r>
              <a:rPr lang="en-US" sz="1350" dirty="0"/>
              <a:t>(and one alternate) from </a:t>
            </a:r>
            <a:br>
              <a:rPr lang="en-US" sz="1350" dirty="0"/>
            </a:br>
            <a:r>
              <a:rPr lang="en-US" sz="1350" dirty="0"/>
              <a:t>each Materially Contributing Stakeholder</a:t>
            </a:r>
            <a:br>
              <a:rPr lang="en-US" sz="1350" dirty="0"/>
            </a:br>
            <a:r>
              <a:rPr lang="en-US" sz="1350" dirty="0"/>
              <a:t>EGI.eu, EUDAT (ETFC), G</a:t>
            </a:r>
            <a:r>
              <a:rPr lang="nl-NL" sz="1350" dirty="0"/>
              <a:t>É</a:t>
            </a:r>
            <a:r>
              <a:rPr lang="en-US" sz="1350" dirty="0"/>
              <a:t>ANT, Nikhef (SURF)</a:t>
            </a:r>
            <a:endParaRPr lang="en-GB" sz="1350" dirty="0"/>
          </a:p>
        </p:txBody>
      </p:sp>
      <p:sp>
        <p:nvSpPr>
          <p:cNvPr id="14" name="Line Callout 1 (Accent Bar) 13"/>
          <p:cNvSpPr/>
          <p:nvPr/>
        </p:nvSpPr>
        <p:spPr>
          <a:xfrm>
            <a:off x="4570911" y="2276077"/>
            <a:ext cx="4054929" cy="892051"/>
          </a:xfrm>
          <a:prstGeom prst="accentCallout1">
            <a:avLst>
              <a:gd name="adj1" fmla="val 48018"/>
              <a:gd name="adj2" fmla="val -9004"/>
              <a:gd name="adj3" fmla="val 49280"/>
              <a:gd name="adj4" fmla="val -24720"/>
            </a:avLst>
          </a:prstGeom>
          <a:solidFill>
            <a:srgbClr val="ED7D31"/>
          </a:solidFill>
          <a:ln>
            <a:solidFill>
              <a:srgbClr val="00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b="1" dirty="0">
                <a:solidFill>
                  <a:srgbClr val="003F5E"/>
                </a:solidFill>
              </a:rPr>
              <a:t>Individuals </a:t>
            </a:r>
            <a:r>
              <a:rPr lang="en-GB" sz="1350" dirty="0"/>
              <a:t>drawn from the wide community […]</a:t>
            </a:r>
            <a:br>
              <a:rPr lang="en-GB" sz="1350" dirty="0"/>
            </a:br>
            <a:r>
              <a:rPr lang="en-GB" sz="1350" dirty="0"/>
              <a:t>experts in the field of identity management </a:t>
            </a:r>
            <a:br>
              <a:rPr lang="en-GB" sz="1350" dirty="0"/>
            </a:br>
            <a:r>
              <a:rPr lang="en-GB" sz="1350" dirty="0"/>
              <a:t>for research and collaboration, </a:t>
            </a:r>
            <a:br>
              <a:rPr lang="en-GB" sz="1350" dirty="0"/>
            </a:br>
            <a:r>
              <a:rPr lang="en-GB" sz="1350" dirty="0"/>
              <a:t>PKI technology and identity bridging</a:t>
            </a:r>
          </a:p>
        </p:txBody>
      </p:sp>
      <p:sp>
        <p:nvSpPr>
          <p:cNvPr id="15" name="Line Callout 1 (Accent Bar) 14"/>
          <p:cNvSpPr/>
          <p:nvPr/>
        </p:nvSpPr>
        <p:spPr>
          <a:xfrm>
            <a:off x="4570911" y="3501341"/>
            <a:ext cx="4054929" cy="892051"/>
          </a:xfrm>
          <a:prstGeom prst="accentCallout1">
            <a:avLst>
              <a:gd name="adj1" fmla="val 48018"/>
              <a:gd name="adj2" fmla="val -9004"/>
              <a:gd name="adj3" fmla="val 49280"/>
              <a:gd name="adj4" fmla="val -24720"/>
            </a:avLst>
          </a:prstGeom>
          <a:solidFill>
            <a:srgbClr val="ED7D31"/>
          </a:solidFill>
          <a:ln>
            <a:solidFill>
              <a:srgbClr val="00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Operations people from each of the </a:t>
            </a:r>
            <a:r>
              <a:rPr lang="en-GB" sz="1350" b="1" dirty="0">
                <a:solidFill>
                  <a:srgbClr val="003F5E"/>
                </a:solidFill>
              </a:rPr>
              <a:t>hosting partners </a:t>
            </a:r>
            <a:r>
              <a:rPr lang="en-GB" sz="1350" dirty="0"/>
              <a:t>with a (copy of) the RCauth.eu signing key,</a:t>
            </a:r>
          </a:p>
          <a:p>
            <a:pPr algn="ctr"/>
            <a:r>
              <a:rPr lang="en-US" sz="1350" dirty="0"/>
              <a:t>and those partners otherwise involved in OPS</a:t>
            </a:r>
            <a:endParaRPr lang="en-GB" sz="135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Federated services, spanning countries and crossing borders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7255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 live in a federated world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Federated services, spanning countries and crossing borders</a:t>
            </a:r>
            <a:endParaRPr lang="nl-NL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2</a:t>
            </a:fld>
            <a:endParaRPr lang="nl-NL" dirty="0"/>
          </a:p>
        </p:txBody>
      </p:sp>
      <p:grpSp>
        <p:nvGrpSpPr>
          <p:cNvPr id="9" name="Google Shape;529;g2e2953a4e95_0_1317"/>
          <p:cNvGrpSpPr/>
          <p:nvPr/>
        </p:nvGrpSpPr>
        <p:grpSpPr>
          <a:xfrm>
            <a:off x="506653" y="1032264"/>
            <a:ext cx="7723841" cy="3390579"/>
            <a:chOff x="1095401" y="2082706"/>
            <a:chExt cx="8568399" cy="3761319"/>
          </a:xfrm>
        </p:grpSpPr>
        <p:grpSp>
          <p:nvGrpSpPr>
            <p:cNvPr id="10" name="Google Shape;530;g2e2953a4e95_0_1317"/>
            <p:cNvGrpSpPr/>
            <p:nvPr/>
          </p:nvGrpSpPr>
          <p:grpSpPr>
            <a:xfrm>
              <a:off x="1095401" y="2082706"/>
              <a:ext cx="5845124" cy="3761319"/>
              <a:chOff x="237084" y="1147925"/>
              <a:chExt cx="7793499" cy="5015092"/>
            </a:xfrm>
          </p:grpSpPr>
          <p:pic>
            <p:nvPicPr>
              <p:cNvPr id="14" name="Google Shape;531;g2e2953a4e95_0_131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759917" y="3962040"/>
                <a:ext cx="1091570" cy="5457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Google Shape;532;g2e2953a4e95_0_1317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634628" y="2992873"/>
                <a:ext cx="1397538" cy="8105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" name="Google Shape;533;g2e2953a4e95_0_1317"/>
              <p:cNvPicPr preferRelativeResize="0"/>
              <p:nvPr/>
            </p:nvPicPr>
            <p:blipFill rotWithShape="1">
              <a:blip r:embed="rId4">
                <a:alphaModFix/>
              </a:blip>
              <a:srcRect t="6453" b="6808"/>
              <a:stretch/>
            </p:blipFill>
            <p:spPr>
              <a:xfrm>
                <a:off x="2068876" y="1384704"/>
                <a:ext cx="1307838" cy="47191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534;g2e2953a4e95_0_1317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607655" y="3235232"/>
                <a:ext cx="1071079" cy="72680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535;g2e2953a4e95_0_1317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619954" y="1548195"/>
                <a:ext cx="1147143" cy="5974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Google Shape;536;g2e2953a4e95_0_1317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1428011" y="4650653"/>
                <a:ext cx="1490422" cy="3167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537;g2e2953a4e95_0_1317">
                <a:hlinkClick r:id="rId8"/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6088229" y="5523872"/>
                <a:ext cx="1307837" cy="5541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Google Shape;538;g2e2953a4e95_0_1317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4735016" y="2594382"/>
                <a:ext cx="1071078" cy="3414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Google Shape;539;g2e2953a4e95_0_1317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3545292" y="2315390"/>
                <a:ext cx="1189204" cy="60252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540;g2e2953a4e95_0_1317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851345" y="5564752"/>
                <a:ext cx="1217521" cy="59826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541;g2e2953a4e95_0_1317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6959504" y="4895396"/>
                <a:ext cx="1071078" cy="4798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542;g2e2953a4e95_0_1317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1994991" y="2575735"/>
                <a:ext cx="1257776" cy="44411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" name="Google Shape;543;g2e2953a4e95_0_1317"/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>
                <a:off x="2112263" y="2160077"/>
                <a:ext cx="1071079" cy="26778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" name="Google Shape;544;g2e2953a4e95_0_1317" descr="Screen shot 2011-07-15 at 9.47.40 AM.png"/>
              <p:cNvPicPr preferRelativeResize="0"/>
              <p:nvPr/>
            </p:nvPicPr>
            <p:blipFill rotWithShape="1">
              <a:blip r:embed="rId16">
                <a:alphaModFix/>
              </a:blip>
              <a:srcRect/>
              <a:stretch/>
            </p:blipFill>
            <p:spPr>
              <a:xfrm>
                <a:off x="3871967" y="1787097"/>
                <a:ext cx="1601932" cy="4690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" name="Google Shape;545;g2e2953a4e95_0_1317"/>
              <p:cNvPicPr preferRelativeResize="0"/>
              <p:nvPr/>
            </p:nvPicPr>
            <p:blipFill rotWithShape="1">
              <a:blip r:embed="rId17">
                <a:alphaModFix/>
              </a:blip>
              <a:srcRect/>
              <a:stretch/>
            </p:blipFill>
            <p:spPr>
              <a:xfrm>
                <a:off x="3178018" y="5499674"/>
                <a:ext cx="1006557" cy="6025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Google Shape;546;g2e2953a4e95_0_1317"/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5010022" y="5226893"/>
                <a:ext cx="835024" cy="32756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Google Shape;547;g2e2953a4e95_0_1317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2245967" y="5200221"/>
                <a:ext cx="1147143" cy="38093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" name="Google Shape;548;g2e2953a4e95_0_1317"/>
              <p:cNvPicPr preferRelativeResize="0"/>
              <p:nvPr/>
            </p:nvPicPr>
            <p:blipFill rotWithShape="1">
              <a:blip r:embed="rId20">
                <a:alphaModFix/>
              </a:blip>
              <a:srcRect/>
              <a:stretch/>
            </p:blipFill>
            <p:spPr>
              <a:xfrm>
                <a:off x="5713978" y="4623640"/>
                <a:ext cx="1397538" cy="2795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" name="Google Shape;549;g2e2953a4e95_0_1317"/>
              <p:cNvPicPr preferRelativeResize="0"/>
              <p:nvPr/>
            </p:nvPicPr>
            <p:blipFill rotWithShape="1">
              <a:blip r:embed="rId21">
                <a:alphaModFix/>
              </a:blip>
              <a:srcRect l="70921" r="-445"/>
              <a:stretch/>
            </p:blipFill>
            <p:spPr>
              <a:xfrm>
                <a:off x="3646827" y="4941142"/>
                <a:ext cx="835023" cy="39728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" name="Google Shape;550;g2e2953a4e95_0_1317"/>
              <p:cNvPicPr preferRelativeResize="0"/>
              <p:nvPr/>
            </p:nvPicPr>
            <p:blipFill rotWithShape="1">
              <a:blip r:embed="rId22">
                <a:alphaModFix/>
              </a:blip>
              <a:srcRect/>
              <a:stretch/>
            </p:blipFill>
            <p:spPr>
              <a:xfrm>
                <a:off x="3393106" y="3241582"/>
                <a:ext cx="835024" cy="7140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" name="Google Shape;551;g2e2953a4e95_0_1317"/>
              <p:cNvPicPr preferRelativeResize="0"/>
              <p:nvPr/>
            </p:nvPicPr>
            <p:blipFill rotWithShape="1">
              <a:blip r:embed="rId23">
                <a:alphaModFix/>
              </a:blip>
              <a:srcRect/>
              <a:stretch/>
            </p:blipFill>
            <p:spPr>
              <a:xfrm>
                <a:off x="237084" y="2263793"/>
                <a:ext cx="966143" cy="77538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Google Shape;552;g2e2953a4e95_0_1317"/>
              <p:cNvPicPr preferRelativeResize="0"/>
              <p:nvPr/>
            </p:nvPicPr>
            <p:blipFill rotWithShape="1">
              <a:blip r:embed="rId24">
                <a:alphaModFix/>
              </a:blip>
              <a:srcRect/>
              <a:stretch/>
            </p:blipFill>
            <p:spPr>
              <a:xfrm>
                <a:off x="4656797" y="5608831"/>
                <a:ext cx="1257776" cy="42395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" name="Google Shape;553;g2e2953a4e95_0_1317"/>
              <p:cNvPicPr preferRelativeResize="0"/>
              <p:nvPr/>
            </p:nvPicPr>
            <p:blipFill rotWithShape="1">
              <a:blip r:embed="rId25">
                <a:alphaModFix/>
              </a:blip>
              <a:srcRect l="7230" t="18181" r="1478" b="17887"/>
              <a:stretch/>
            </p:blipFill>
            <p:spPr>
              <a:xfrm>
                <a:off x="376855" y="1147925"/>
                <a:ext cx="1091588" cy="36848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" name="Google Shape;554;g2e2953a4e95_0_1317"/>
              <p:cNvPicPr preferRelativeResize="0"/>
              <p:nvPr/>
            </p:nvPicPr>
            <p:blipFill rotWithShape="1">
              <a:blip r:embed="rId26">
                <a:alphaModFix/>
              </a:blip>
              <a:srcRect/>
              <a:stretch/>
            </p:blipFill>
            <p:spPr>
              <a:xfrm>
                <a:off x="6419801" y="2700524"/>
                <a:ext cx="1091588" cy="5003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" name="Google Shape;555;g2e2953a4e95_0_1317"/>
              <p:cNvPicPr preferRelativeResize="0"/>
              <p:nvPr/>
            </p:nvPicPr>
            <p:blipFill rotWithShape="1">
              <a:blip r:embed="rId27">
                <a:alphaModFix/>
              </a:blip>
              <a:srcRect l="19453" t="10138" r="23978" b="14028"/>
              <a:stretch/>
            </p:blipFill>
            <p:spPr>
              <a:xfrm>
                <a:off x="7208654" y="3789292"/>
                <a:ext cx="513248" cy="81057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" name="Google Shape;556;g2e2953a4e95_0_1317"/>
              <p:cNvPicPr preferRelativeResize="0"/>
              <p:nvPr/>
            </p:nvPicPr>
            <p:blipFill rotWithShape="1">
              <a:blip r:embed="rId28">
                <a:alphaModFix/>
              </a:blip>
              <a:srcRect/>
              <a:stretch/>
            </p:blipFill>
            <p:spPr>
              <a:xfrm>
                <a:off x="3393122" y="4179868"/>
                <a:ext cx="1091588" cy="5999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" name="Google Shape;557;g2e2953a4e95_0_1317"/>
              <p:cNvPicPr preferRelativeResize="0"/>
              <p:nvPr/>
            </p:nvPicPr>
            <p:blipFill rotWithShape="1">
              <a:blip r:embed="rId29">
                <a:alphaModFix/>
              </a:blip>
              <a:srcRect/>
              <a:stretch/>
            </p:blipFill>
            <p:spPr>
              <a:xfrm>
                <a:off x="5845058" y="2263795"/>
                <a:ext cx="1189183" cy="1847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" name="Google Shape;558;g2e2953a4e95_0_1317"/>
              <p:cNvPicPr preferRelativeResize="0"/>
              <p:nvPr/>
            </p:nvPicPr>
            <p:blipFill rotWithShape="1">
              <a:blip r:embed="rId30">
                <a:alphaModFix/>
              </a:blip>
              <a:srcRect l="3938" r="81885"/>
              <a:stretch/>
            </p:blipFill>
            <p:spPr>
              <a:xfrm>
                <a:off x="4932747" y="4129720"/>
                <a:ext cx="675626" cy="60213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" name="Google Shape;559;g2e2953a4e95_0_1317"/>
              <p:cNvPicPr preferRelativeResize="0"/>
              <p:nvPr/>
            </p:nvPicPr>
            <p:blipFill rotWithShape="1">
              <a:blip r:embed="rId31">
                <a:alphaModFix/>
              </a:blip>
              <a:srcRect/>
              <a:stretch/>
            </p:blipFill>
            <p:spPr>
              <a:xfrm>
                <a:off x="376849" y="3421290"/>
                <a:ext cx="1257776" cy="35468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" name="Google Shape;560;g2e2953a4e95_0_1317"/>
              <p:cNvPicPr preferRelativeResize="0"/>
              <p:nvPr/>
            </p:nvPicPr>
            <p:blipFill rotWithShape="1">
              <a:blip r:embed="rId32">
                <a:alphaModFix/>
              </a:blip>
              <a:srcRect/>
              <a:stretch/>
            </p:blipFill>
            <p:spPr>
              <a:xfrm>
                <a:off x="5986612" y="3452858"/>
                <a:ext cx="1307838" cy="39235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" name="Google Shape;561;g2e2953a4e95_0_1317"/>
              <p:cNvPicPr preferRelativeResize="0"/>
              <p:nvPr/>
            </p:nvPicPr>
            <p:blipFill rotWithShape="1">
              <a:blip r:embed="rId33">
                <a:alphaModFix/>
              </a:blip>
              <a:srcRect/>
              <a:stretch/>
            </p:blipFill>
            <p:spPr>
              <a:xfrm>
                <a:off x="336418" y="4084535"/>
                <a:ext cx="954984" cy="6953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" name="Google Shape;562;g2e2953a4e95_0_1317"/>
              <p:cNvPicPr preferRelativeResize="0"/>
              <p:nvPr/>
            </p:nvPicPr>
            <p:blipFill rotWithShape="1">
              <a:blip r:embed="rId34">
                <a:alphaModFix/>
              </a:blip>
              <a:srcRect/>
              <a:stretch/>
            </p:blipFill>
            <p:spPr>
              <a:xfrm>
                <a:off x="3545286" y="1171051"/>
                <a:ext cx="1307837" cy="49895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" name="Google Shape;563;g2e2953a4e95_0_1317" descr="Icon_mensch_interaktion_gruppe_forschung.png"/>
            <p:cNvPicPr preferRelativeResize="0"/>
            <p:nvPr/>
          </p:nvPicPr>
          <p:blipFill rotWithShape="1">
            <a:blip r:embed="rId35">
              <a:alphaModFix/>
            </a:blip>
            <a:srcRect l="-11036" r="-11048"/>
            <a:stretch/>
          </p:blipFill>
          <p:spPr>
            <a:xfrm>
              <a:off x="7011416" y="2758326"/>
              <a:ext cx="2652383" cy="25839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564;g2e2953a4e95_0_1317" descr="H:\Home\davidg\EUGridPMA\IGTF\IGTF-logos\IGTF_logo-interop.wmf"/>
            <p:cNvPicPr preferRelativeResize="0"/>
            <p:nvPr/>
          </p:nvPicPr>
          <p:blipFill rotWithShape="1">
            <a:blip r:embed="rId36">
              <a:alphaModFix/>
            </a:blip>
            <a:srcRect/>
            <a:stretch/>
          </p:blipFill>
          <p:spPr>
            <a:xfrm>
              <a:off x="5368520" y="5076038"/>
              <a:ext cx="591276" cy="2737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565;g2e2953a4e95_0_1317"/>
            <p:cNvPicPr preferRelativeResize="0"/>
            <p:nvPr/>
          </p:nvPicPr>
          <p:blipFill rotWithShape="1">
            <a:blip r:embed="rId37">
              <a:alphaModFix/>
            </a:blip>
            <a:srcRect/>
            <a:stretch/>
          </p:blipFill>
          <p:spPr>
            <a:xfrm>
              <a:off x="1169909" y="5174382"/>
              <a:ext cx="818691" cy="20051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6" name="Google Shape;14;p11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7713275" y="1174872"/>
            <a:ext cx="729767" cy="6593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4759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… to a 3-fold, continuously-consistent, European setup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Federated services, spanning countries and crossing borders</a:t>
            </a:r>
            <a:endParaRPr lang="nl-NL" dirty="0"/>
          </a:p>
        </p:txBody>
      </p:sp>
      <p:grpSp>
        <p:nvGrpSpPr>
          <p:cNvPr id="19" name="Group 18"/>
          <p:cNvGrpSpPr/>
          <p:nvPr/>
        </p:nvGrpSpPr>
        <p:grpSpPr>
          <a:xfrm>
            <a:off x="5158130" y="1299402"/>
            <a:ext cx="3931920" cy="3017520"/>
            <a:chOff x="4826357" y="1554480"/>
            <a:chExt cx="3931920" cy="301752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t="12799" r="8524" b="1956"/>
            <a:stretch/>
          </p:blipFill>
          <p:spPr>
            <a:xfrm>
              <a:off x="4826357" y="1554480"/>
              <a:ext cx="3931920" cy="3017520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5026486" y="2139822"/>
              <a:ext cx="1390542" cy="264883"/>
              <a:chOff x="897953" y="1986725"/>
              <a:chExt cx="1390542" cy="264883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897953" y="1986725"/>
                <a:ext cx="1390542" cy="264883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" name="Rounded Rectangle 4"/>
              <p:cNvSpPr txBox="1"/>
              <p:nvPr/>
            </p:nvSpPr>
            <p:spPr>
              <a:xfrm>
                <a:off x="910884" y="1999656"/>
                <a:ext cx="1364680" cy="23902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kern="1200" dirty="0" smtClean="0"/>
                  <a:t>STFC (OXF)</a:t>
                </a:r>
                <a:endParaRPr lang="en-US" sz="1600" kern="1200" dirty="0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556513" y="2404705"/>
              <a:ext cx="1390542" cy="264883"/>
              <a:chOff x="897953" y="1986725"/>
              <a:chExt cx="1390542" cy="264883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897953" y="1986725"/>
                <a:ext cx="1390542" cy="264883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" name="Rounded Rectangle 4"/>
              <p:cNvSpPr txBox="1"/>
              <p:nvPr/>
            </p:nvSpPr>
            <p:spPr>
              <a:xfrm>
                <a:off x="910884" y="1999656"/>
                <a:ext cx="1364680" cy="23902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kern="1200" dirty="0" smtClean="0"/>
                  <a:t>Nikhef (AMS)</a:t>
                </a:r>
                <a:endParaRPr lang="en-US" sz="1600" kern="1200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6722574" y="4013698"/>
              <a:ext cx="1390542" cy="264883"/>
              <a:chOff x="897953" y="1986725"/>
              <a:chExt cx="1390542" cy="264883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897953" y="1986725"/>
                <a:ext cx="1390542" cy="264883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" name="Rounded Rectangle 4"/>
              <p:cNvSpPr txBox="1"/>
              <p:nvPr/>
            </p:nvSpPr>
            <p:spPr>
              <a:xfrm>
                <a:off x="910884" y="1999656"/>
                <a:ext cx="1364680" cy="23902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kern="1200" dirty="0" smtClean="0"/>
                  <a:t>GRNET (ATH)</a:t>
                </a:r>
                <a:endParaRPr lang="en-US" sz="1600" kern="1200" dirty="0"/>
              </a:p>
            </p:txBody>
          </p:sp>
        </p:grpSp>
      </p:grpSp>
      <p:pic>
        <p:nvPicPr>
          <p:cNvPr id="6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61" y="1299402"/>
            <a:ext cx="5159229" cy="310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9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Since we do not like SPOFs …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273550" y="4738688"/>
            <a:ext cx="3976688" cy="274637"/>
          </a:xfrm>
        </p:spPr>
        <p:txBody>
          <a:bodyPr/>
          <a:lstStyle/>
          <a:p>
            <a:pPr lvl="0"/>
            <a:r>
              <a:rPr lang="en-US" noProof="0" smtClean="0">
                <a:sym typeface="Arial"/>
              </a:rPr>
              <a:t>Federated services, spanning countries and crossing borders</a:t>
            </a:r>
            <a:endParaRPr lang="nl-NL" noProof="0" dirty="0">
              <a:sym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16913" y="4738688"/>
            <a:ext cx="369887" cy="274637"/>
          </a:xfrm>
        </p:spPr>
        <p:txBody>
          <a:bodyPr/>
          <a:lstStyle/>
          <a:p>
            <a:pPr lvl="0"/>
            <a:fld id="{86CB4B4D-7CA3-9044-876B-883B54F8677D}" type="slidenum">
              <a:rPr lang="en-GB" noProof="0" smtClean="0">
                <a:sym typeface="Arial"/>
              </a:rPr>
              <a:pPr lvl="0"/>
              <a:t>21</a:t>
            </a:fld>
            <a:endParaRPr lang="en-GB" noProof="0">
              <a:sym typeface="Arial"/>
            </a:endParaRP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3"/>
          </p:nvPr>
        </p:nvSpPr>
        <p:spPr>
          <a:xfrm>
            <a:off x="360363" y="1211179"/>
            <a:ext cx="4226877" cy="3040782"/>
          </a:xfrm>
        </p:spPr>
        <p:txBody>
          <a:bodyPr/>
          <a:lstStyle/>
          <a:p>
            <a:r>
              <a:rPr lang="en-US" sz="1800" dirty="0" smtClean="0"/>
              <a:t>Distributed High Availability setup </a:t>
            </a:r>
          </a:p>
          <a:p>
            <a:endParaRPr lang="en-US" sz="1800" dirty="0" smtClean="0"/>
          </a:p>
          <a:p>
            <a:r>
              <a:rPr lang="en-US" sz="1800" dirty="0" smtClean="0"/>
              <a:t>across the 3 sites</a:t>
            </a:r>
          </a:p>
          <a:p>
            <a:r>
              <a:rPr lang="en-US" sz="1800" dirty="0" smtClean="0"/>
              <a:t>design for minimal effort</a:t>
            </a:r>
          </a:p>
          <a:p>
            <a:r>
              <a:rPr lang="en-US" sz="1800" dirty="0" smtClean="0"/>
              <a:t>readily-available techniques</a:t>
            </a:r>
          </a:p>
          <a:p>
            <a:pPr lvl="1"/>
            <a:r>
              <a:rPr lang="en-US" sz="1600" dirty="0" smtClean="0"/>
              <a:t>L3 VPN (</a:t>
            </a:r>
            <a:r>
              <a:rPr lang="en-US" sz="1600" dirty="0" err="1" smtClean="0"/>
              <a:t>OpenVPN</a:t>
            </a:r>
            <a:r>
              <a:rPr lang="en-US" sz="1600" dirty="0" smtClean="0"/>
              <a:t>) or L2 VPC</a:t>
            </a:r>
          </a:p>
          <a:p>
            <a:pPr lvl="1"/>
            <a:r>
              <a:rPr lang="en-US" sz="1600" dirty="0" smtClean="0"/>
              <a:t>Linux </a:t>
            </a:r>
            <a:r>
              <a:rPr lang="en-US" sz="1600" dirty="0" err="1" smtClean="0"/>
              <a:t>HAProxy</a:t>
            </a:r>
            <a:endParaRPr lang="en-US" sz="1600" dirty="0" smtClean="0"/>
          </a:p>
          <a:p>
            <a:pPr lvl="1"/>
            <a:endParaRPr lang="en-US" sz="1600" dirty="0" smtClean="0"/>
          </a:p>
          <a:p>
            <a:endParaRPr lang="en-US" sz="1800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mtClean="0"/>
              <a:t>work supported by the EOSC Hub and EOSC Future Horizon Europe projects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700" y="540067"/>
            <a:ext cx="5405268" cy="380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6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A transparent multi-site setup is needed for the user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73550" y="4738688"/>
            <a:ext cx="3976688" cy="274637"/>
          </a:xfrm>
        </p:spPr>
        <p:txBody>
          <a:bodyPr/>
          <a:lstStyle/>
          <a:p>
            <a:pPr lvl="0"/>
            <a:r>
              <a:rPr lang="en-US" noProof="0" smtClean="0">
                <a:sym typeface="Arial"/>
              </a:rPr>
              <a:t>Federated services, spanning countries and crossing borders</a:t>
            </a:r>
            <a:endParaRPr lang="nl-NL" noProof="0" dirty="0">
              <a:sym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16913" y="4738688"/>
            <a:ext cx="369887" cy="274637"/>
          </a:xfrm>
        </p:spPr>
        <p:txBody>
          <a:bodyPr/>
          <a:lstStyle/>
          <a:p>
            <a:pPr lvl="0"/>
            <a:fld id="{86CB4B4D-7CA3-9044-876B-883B54F8677D}" type="slidenum">
              <a:rPr lang="en-GB" noProof="0" smtClean="0">
                <a:sym typeface="Arial"/>
              </a:rPr>
              <a:pPr lvl="0"/>
              <a:t>22</a:t>
            </a:fld>
            <a:endParaRPr lang="en-GB" noProof="0">
              <a:sym typeface="Arial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 smtClean="0">
                <a:sym typeface="Open Sans"/>
              </a:rPr>
              <a:t>User </a:t>
            </a:r>
          </a:p>
          <a:p>
            <a:pPr lvl="0"/>
            <a:r>
              <a:rPr lang="en-US" smtClean="0">
                <a:sym typeface="Open Sans"/>
              </a:rPr>
              <a:t>connects to HA proxy at {wayf,pilot-ica-g1}.rcauth.eu</a:t>
            </a:r>
          </a:p>
          <a:p>
            <a:pPr lvl="0"/>
            <a:r>
              <a:rPr lang="en-US" smtClean="0">
                <a:sym typeface="Open Sans"/>
              </a:rPr>
              <a:t>HA proxy sends users to “closest” working service</a:t>
            </a:r>
          </a:p>
          <a:p>
            <a:pPr lvl="0"/>
            <a:r>
              <a:rPr lang="en-US" smtClean="0">
                <a:sym typeface="Open Sans"/>
              </a:rPr>
              <a:t>primarily forward to its own DS when available</a:t>
            </a:r>
          </a:p>
          <a:p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mtClean="0"/>
              <a:t>selected imagery: Mischa Sallé, Jens Jensen, Nicolas Liampotis</a:t>
            </a:r>
            <a:endParaRPr lang="en-GB" dirty="0"/>
          </a:p>
        </p:txBody>
      </p:sp>
      <p:sp>
        <p:nvSpPr>
          <p:cNvPr id="6" name="Google Shape;313;p32"/>
          <p:cNvSpPr/>
          <p:nvPr/>
        </p:nvSpPr>
        <p:spPr>
          <a:xfrm>
            <a:off x="5408571" y="1191056"/>
            <a:ext cx="1012656" cy="2933285"/>
          </a:xfrm>
          <a:prstGeom prst="roundRect">
            <a:avLst>
              <a:gd name="adj" fmla="val 16667"/>
            </a:avLst>
          </a:prstGeom>
          <a:solidFill>
            <a:srgbClr val="CC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0" cap="all" spc="0" normalizeH="0" baseline="0" noProof="0">
              <a:ln>
                <a:noFill/>
              </a:ln>
              <a:solidFill>
                <a:srgbClr val="E3D88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315;p32"/>
          <p:cNvSpPr/>
          <p:nvPr/>
        </p:nvSpPr>
        <p:spPr>
          <a:xfrm>
            <a:off x="5589059" y="1339454"/>
            <a:ext cx="637264" cy="663435"/>
          </a:xfrm>
          <a:prstGeom prst="heptagon">
            <a:avLst>
              <a:gd name="hf" fmla="val 102572"/>
              <a:gd name="vf" fmla="val 105210"/>
            </a:avLst>
          </a:prstGeom>
          <a:solidFill>
            <a:schemeClr val="tx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HA proxy</a:t>
            </a:r>
            <a:endParaRPr kumimoji="0" sz="105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316;p32"/>
          <p:cNvSpPr/>
          <p:nvPr/>
        </p:nvSpPr>
        <p:spPr>
          <a:xfrm>
            <a:off x="5589059" y="2335894"/>
            <a:ext cx="637264" cy="663435"/>
          </a:xfrm>
          <a:prstGeom prst="heptagon">
            <a:avLst>
              <a:gd name="hf" fmla="val 102572"/>
              <a:gd name="vf" fmla="val 105210"/>
            </a:avLst>
          </a:prstGeom>
          <a:solidFill>
            <a:schemeClr val="tx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HA proxy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317;p32"/>
          <p:cNvSpPr/>
          <p:nvPr/>
        </p:nvSpPr>
        <p:spPr>
          <a:xfrm>
            <a:off x="5589059" y="3327917"/>
            <a:ext cx="637264" cy="663435"/>
          </a:xfrm>
          <a:prstGeom prst="heptagon">
            <a:avLst>
              <a:gd name="hf" fmla="val 102572"/>
              <a:gd name="vf" fmla="val 105210"/>
            </a:avLst>
          </a:prstGeom>
          <a:solidFill>
            <a:schemeClr val="tx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HA proxy</a:t>
            </a:r>
            <a:endParaRPr kumimoji="0" sz="105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319;p32"/>
          <p:cNvSpPr/>
          <p:nvPr/>
        </p:nvSpPr>
        <p:spPr>
          <a:xfrm>
            <a:off x="2553924" y="2256534"/>
            <a:ext cx="838130" cy="838130"/>
          </a:xfrm>
          <a:prstGeom prst="smileyFace">
            <a:avLst>
              <a:gd name="adj" fmla="val 4653"/>
            </a:avLst>
          </a:prstGeom>
          <a:solidFill>
            <a:srgbClr val="FFE599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322;p32"/>
          <p:cNvSpPr/>
          <p:nvPr/>
        </p:nvSpPr>
        <p:spPr>
          <a:xfrm>
            <a:off x="3577909" y="2535401"/>
            <a:ext cx="1570050" cy="27988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323;p32"/>
          <p:cNvSpPr txBox="1"/>
          <p:nvPr/>
        </p:nvSpPr>
        <p:spPr>
          <a:xfrm>
            <a:off x="7169406" y="3379569"/>
            <a:ext cx="1936381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If a HA loses its 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/>
            </a:r>
            <a:b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</a:b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backend 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DS, 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can 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still 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/>
            </a:r>
            <a:b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</a:b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route to another DS</a:t>
            </a:r>
          </a:p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0" dirty="0" smtClean="0">
                <a:solidFill>
                  <a:schemeClr val="tx2"/>
                </a:solidFill>
                <a:latin typeface="Open Sans"/>
                <a:ea typeface="Open Sans"/>
                <a:cs typeface="Open Sans"/>
                <a:sym typeface="Open Sans"/>
              </a:rPr>
              <a:t>over VPC/VPN backend</a:t>
            </a:r>
            <a:endParaRPr kumimoji="0" sz="1200" b="0" i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" name="Google Shape;320;p32"/>
          <p:cNvSpPr txBox="1"/>
          <p:nvPr/>
        </p:nvSpPr>
        <p:spPr>
          <a:xfrm>
            <a:off x="266806" y="2963731"/>
            <a:ext cx="5038407" cy="15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R="0" lvl="0" algn="l" defTabSz="309563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1B3D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Straightforward proven solution is IP anycast</a:t>
            </a:r>
            <a:b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1B3D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</a:b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1B3D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R="0" lvl="0" algn="l" defTabSz="309563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1B3D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wherever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1B3D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the user is, the service is at</a:t>
            </a:r>
          </a:p>
          <a:p>
            <a:pPr marL="285750" marR="0" lvl="0" indent="-285750" algn="l" defTabSz="309563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kern="0" baseline="0" dirty="0" smtClean="0">
                <a:solidFill>
                  <a:srgbClr val="001B3D"/>
                </a:solidFill>
                <a:latin typeface="Open Sans"/>
                <a:ea typeface="Open Sans"/>
                <a:cs typeface="Open Sans"/>
                <a:sym typeface="Open Sans"/>
              </a:rPr>
              <a:t>2a07:8504:01a0:</a:t>
            </a:r>
            <a:r>
              <a:rPr lang="en-US" sz="1600" b="1" kern="0" dirty="0" smtClean="0">
                <a:solidFill>
                  <a:srgbClr val="001B3D"/>
                </a:solidFill>
                <a:latin typeface="Open Sans"/>
                <a:ea typeface="Open Sans"/>
                <a:cs typeface="Open Sans"/>
                <a:sym typeface="Open Sans"/>
              </a:rPr>
              <a:t>:1</a:t>
            </a:r>
            <a:r>
              <a:rPr lang="en-US" sz="1600" kern="0" dirty="0" smtClean="0">
                <a:solidFill>
                  <a:srgbClr val="001B3D"/>
                </a:solidFill>
                <a:latin typeface="Open Sans"/>
                <a:ea typeface="Open Sans"/>
                <a:cs typeface="Open Sans"/>
                <a:sym typeface="Open Sans"/>
              </a:rPr>
              <a:t>	</a:t>
            </a:r>
          </a:p>
          <a:p>
            <a:pPr marL="285750" marR="0" lvl="0" indent="-285750" algn="l" defTabSz="309563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1B3D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or for legacy IP users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1B3D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at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1B3D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1B3D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145.116.216.1</a:t>
            </a:r>
            <a:endParaRPr kumimoji="0" sz="1600" i="0" u="none" strike="noStrike" kern="0" cap="none" spc="0" normalizeH="0" baseline="0" noProof="0" dirty="0">
              <a:ln>
                <a:noFill/>
              </a:ln>
              <a:solidFill>
                <a:srgbClr val="001B3D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" name="Cloud 16"/>
          <p:cNvSpPr/>
          <p:nvPr/>
        </p:nvSpPr>
        <p:spPr>
          <a:xfrm rot="16200000">
            <a:off x="5847335" y="2373853"/>
            <a:ext cx="2076450" cy="567690"/>
          </a:xfrm>
          <a:prstGeom prst="cloud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VPC or VPN interconnect</a:t>
            </a: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86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Anycast: when the same place exists many times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routing image: </a:t>
            </a:r>
            <a:r>
              <a:rPr lang="en-GB" dirty="0" err="1"/>
              <a:t>SIDNlabs</a:t>
            </a:r>
            <a:r>
              <a:rPr lang="en-GB" dirty="0"/>
              <a:t> - https://</a:t>
            </a:r>
            <a:r>
              <a:rPr lang="en-GB" dirty="0" smtClean="0"/>
              <a:t>www.sidnlabs.nl/en/news-and-blogs/the-bgp-tuner-intuitive-management-applied-to-dns-anycast-infrastructure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lvl="0"/>
            <a:r>
              <a:rPr lang="en-US" noProof="0" smtClean="0">
                <a:sym typeface="Arial"/>
              </a:rPr>
              <a:t>Federated services, spanning countries and crossing borders</a:t>
            </a:r>
            <a:endParaRPr lang="nl-NL" noProof="0" dirty="0">
              <a:sym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GB" noProof="0" smtClean="0">
                <a:sym typeface="Arial"/>
              </a:rPr>
              <a:pPr lvl="0"/>
              <a:t>23</a:t>
            </a:fld>
            <a:endParaRPr lang="en-GB" noProof="0">
              <a:sym typeface="Arial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6" y="667350"/>
            <a:ext cx="5547532" cy="367116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785658" y="950207"/>
            <a:ext cx="330292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1A3B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So we used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A3B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3 (for now: 2) sites</a:t>
            </a:r>
          </a:p>
          <a:p>
            <a:pPr marL="457200" lvl="0" indent="-457200" defTabSz="914400"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A3B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one VM at each site</a:t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A3B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A3B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exposing </a:t>
            </a:r>
            <a:r>
              <a:rPr lang="en-US" dirty="0">
                <a:solidFill>
                  <a:srgbClr val="001A3B"/>
                </a:solidFill>
                <a:cs typeface="Arial"/>
                <a:sym typeface="Arial"/>
              </a:rPr>
              <a:t>2a07:8504:01a0::1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rgbClr val="001A3B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A3B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smallest v6 subnet (/</a:t>
            </a:r>
            <a:r>
              <a:rPr lang="en-US" dirty="0" smtClean="0">
                <a:solidFill>
                  <a:srgbClr val="001A3B"/>
                </a:solidFill>
                <a:latin typeface="Calibri"/>
                <a:cs typeface="Arial"/>
                <a:sym typeface="Arial"/>
              </a:rPr>
              <a:t>48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A3B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A3B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bird + a service probe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A3B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each site’s own ASN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A3B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some IRR DB editing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A3B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IPv4 is similar, with a /</a:t>
            </a:r>
            <a:r>
              <a:rPr lang="en-US" dirty="0" smtClean="0">
                <a:solidFill>
                  <a:srgbClr val="001A3B"/>
                </a:solidFill>
                <a:latin typeface="Calibri"/>
                <a:cs typeface="Arial"/>
                <a:sym typeface="Arial"/>
              </a:rPr>
              <a:t>24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1A3B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 smtClean="0">
              <a:ln>
                <a:noFill/>
              </a:ln>
              <a:solidFill>
                <a:srgbClr val="001A3B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1A3B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and some monitoring</a:t>
            </a:r>
          </a:p>
        </p:txBody>
      </p:sp>
    </p:spTree>
    <p:extLst>
      <p:ext uri="{BB962C8B-B14F-4D97-AF65-F5344CB8AC3E}">
        <p14:creationId xmlns:p14="http://schemas.microsoft.com/office/powerpoint/2010/main" val="40135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Getting 2a07:8504:1a0::/48 out there</a:t>
            </a:r>
            <a:endParaRPr lang="en-GB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273550" y="4738688"/>
            <a:ext cx="3976688" cy="274637"/>
          </a:xfrm>
        </p:spPr>
        <p:txBody>
          <a:bodyPr/>
          <a:lstStyle/>
          <a:p>
            <a:pPr lvl="0"/>
            <a:r>
              <a:rPr lang="en-US" noProof="0" smtClean="0">
                <a:sym typeface="Arial"/>
              </a:rPr>
              <a:t>Federated services, spanning countries and crossing borders</a:t>
            </a:r>
            <a:endParaRPr lang="nl-NL" noProof="0" dirty="0">
              <a:sym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16913" y="4738688"/>
            <a:ext cx="369887" cy="274637"/>
          </a:xfrm>
        </p:spPr>
        <p:txBody>
          <a:bodyPr/>
          <a:lstStyle/>
          <a:p>
            <a:pPr lvl="0"/>
            <a:fld id="{86CB4B4D-7CA3-9044-876B-883B54F8677D}" type="slidenum">
              <a:rPr lang="en-GB" noProof="0" smtClean="0">
                <a:sym typeface="Arial"/>
              </a:rPr>
              <a:pPr lvl="0"/>
              <a:t>24</a:t>
            </a:fld>
            <a:endParaRPr lang="en-GB" noProof="0">
              <a:sym typeface="Arial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mtClean="0"/>
              <a:t>route maps: bgp.tools for 2a07:8504:1a0::/48 – IPv4 for 145.116.216.0/24 is similar – imagery from November 2022</a:t>
            </a:r>
            <a:endParaRPr lang="en-US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549477" y="438180"/>
            <a:ext cx="8594523" cy="4043802"/>
            <a:chOff x="-1780924" y="-569082"/>
            <a:chExt cx="10806716" cy="508465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47211" y="-569082"/>
              <a:ext cx="3978581" cy="5084659"/>
            </a:xfrm>
            <a:prstGeom prst="rect">
              <a:avLst/>
            </a:prstGeom>
          </p:spPr>
        </p:pic>
        <p:sp>
          <p:nvSpPr>
            <p:cNvPr id="6" name="Chevron 5"/>
            <p:cNvSpPr/>
            <p:nvPr/>
          </p:nvSpPr>
          <p:spPr>
            <a:xfrm>
              <a:off x="3370811" y="1252887"/>
              <a:ext cx="493059" cy="1440719"/>
            </a:xfrm>
            <a:prstGeom prst="chevron">
              <a:avLst/>
            </a:prstGeom>
            <a:solidFill>
              <a:srgbClr val="F6791C"/>
            </a:solidFill>
            <a:ln>
              <a:solidFill>
                <a:srgbClr val="003F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25" b="0" i="0" u="none" strike="noStrike" kern="0" cap="all" spc="0" normalizeH="0" baseline="0" noProof="0">
                <a:ln>
                  <a:noFill/>
                </a:ln>
                <a:solidFill>
                  <a:srgbClr val="E6223C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780924" y="152668"/>
              <a:ext cx="4939316" cy="3461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340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‘Birds flock together’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Federated services, spanning countries and crossing borders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25</a:t>
            </a:fld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Bird Internet </a:t>
            </a:r>
            <a:r>
              <a:rPr lang="en-GB" dirty="0"/>
              <a:t>Routing Daemon http://bird.network.cz/; </a:t>
            </a:r>
            <a:r>
              <a:rPr lang="en-GB" dirty="0" smtClean="0"/>
              <a:t>for anycast-</a:t>
            </a:r>
            <a:r>
              <a:rPr lang="en-GB" dirty="0" err="1" smtClean="0"/>
              <a:t>healthchecker</a:t>
            </a:r>
            <a:r>
              <a:rPr lang="en-GB" dirty="0"/>
              <a:t>: anycast-healthchecker-0.9.2.dev9-1.noarch </a:t>
            </a:r>
            <a:r>
              <a:rPr lang="en-GB" dirty="0" err="1"/>
              <a:t>Pavlos</a:t>
            </a:r>
            <a:r>
              <a:rPr lang="en-GB" dirty="0"/>
              <a:t> </a:t>
            </a:r>
            <a:r>
              <a:rPr lang="en-GB" dirty="0" err="1" smtClean="0"/>
              <a:t>Parissis</a:t>
            </a:r>
            <a:r>
              <a:rPr lang="en-GB" dirty="0" smtClean="0"/>
              <a:t>, Mischa </a:t>
            </a:r>
            <a:r>
              <a:rPr lang="en-GB" dirty="0" err="1" smtClean="0"/>
              <a:t>Sall</a:t>
            </a:r>
            <a:r>
              <a:rPr lang="nl-NL" dirty="0" smtClean="0"/>
              <a:t>é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60000" y="1095009"/>
            <a:ext cx="4276168" cy="9387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# /</a:t>
            </a:r>
            <a:r>
              <a:rPr lang="en-US" sz="11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US" sz="11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1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bird.conf</a:t>
            </a:r>
            <a:r>
              <a:rPr lang="en-US" sz="11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route </a:t>
            </a:r>
            <a:r>
              <a:rPr lang="en-US" sz="11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config</a:t>
            </a:r>
            <a:endParaRPr lang="en-US" sz="11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define </a:t>
            </a:r>
            <a:r>
              <a:rPr lang="en-U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ASN_OWN         = 65530;</a:t>
            </a:r>
          </a:p>
          <a:p>
            <a:r>
              <a:rPr lang="en-U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define ASN_NEIGHBOUR   = 1104;</a:t>
            </a:r>
          </a:p>
          <a:p>
            <a:r>
              <a:rPr lang="en-U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define ADDR_NEIGHBOUR4 = 194.171.98.94;</a:t>
            </a:r>
          </a:p>
          <a:p>
            <a:r>
              <a:rPr lang="en-U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define ADDR_NEIGHBOUR6 = 2a07:8500:120:e011::1</a:t>
            </a:r>
            <a:r>
              <a:rPr lang="en-US" sz="11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1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0363" y="2556948"/>
            <a:ext cx="3912883" cy="17081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# /</a:t>
            </a:r>
            <a:r>
              <a:rPr lang="en-US" sz="105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US" sz="105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05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bird.d</a:t>
            </a:r>
            <a:r>
              <a:rPr lang="en-US" sz="105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/anycast-</a:t>
            </a:r>
            <a:r>
              <a:rPr lang="en-US" sz="105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prefixes.conf</a:t>
            </a:r>
            <a:endParaRPr lang="en-US" sz="105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5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# …</a:t>
            </a:r>
            <a:endParaRPr lang="en-US" sz="105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# Generated 2023-02-05 14:49:36.047801 </a:t>
            </a:r>
            <a:r>
              <a:rPr lang="en-US" sz="105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105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05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#  by </a:t>
            </a:r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anycast-</a:t>
            </a:r>
            <a:r>
              <a:rPr lang="en-US" sz="10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healthchecker</a:t>
            </a:r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0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pid</a:t>
            </a:r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=1299)</a:t>
            </a:r>
          </a:p>
          <a:p>
            <a:r>
              <a:rPr lang="en-US" sz="105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# 10.189.200.255/32 is a dummy IP Prefix. …</a:t>
            </a:r>
          </a:p>
          <a:p>
            <a:r>
              <a:rPr lang="en-US" sz="105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define </a:t>
            </a:r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ACAST_PS_ADVERTISE =</a:t>
            </a:r>
          </a:p>
          <a:p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[</a:t>
            </a:r>
          </a:p>
          <a:p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10.189.200.255/32,</a:t>
            </a:r>
          </a:p>
          <a:p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145.116.216.1/32</a:t>
            </a:r>
          </a:p>
          <a:p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];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08357" y="1095009"/>
            <a:ext cx="3978442" cy="31700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# </a:t>
            </a:r>
            <a:r>
              <a:rPr lang="en-US" sz="1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US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/anycast-</a:t>
            </a:r>
            <a:r>
              <a:rPr lang="en-US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healthchecker.d</a:t>
            </a:r>
            <a:r>
              <a:rPr lang="en-US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haproxy.conf</a:t>
            </a:r>
            <a:endParaRPr lang="en-US" sz="1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haproxy</a:t>
            </a:r>
            <a:r>
              <a:rPr lang="en-US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check_cmd</a:t>
            </a:r>
            <a:r>
              <a:rPr lang="en-US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= /usr/local/sbin/check_haproxy.sh</a:t>
            </a:r>
          </a:p>
          <a:p>
            <a:r>
              <a:rPr lang="en-US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check_interval</a:t>
            </a:r>
            <a:r>
              <a:rPr lang="en-US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20</a:t>
            </a:r>
          </a:p>
          <a:p>
            <a:r>
              <a:rPr lang="en-US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check_timeout</a:t>
            </a:r>
            <a:r>
              <a:rPr lang="en-US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= 5</a:t>
            </a:r>
          </a:p>
          <a:p>
            <a:r>
              <a:rPr lang="en-US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check_fail</a:t>
            </a:r>
            <a:r>
              <a:rPr lang="en-US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= 2</a:t>
            </a:r>
          </a:p>
          <a:p>
            <a:r>
              <a:rPr lang="en-US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check_rise</a:t>
            </a:r>
            <a:r>
              <a:rPr lang="en-US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= 2</a:t>
            </a:r>
          </a:p>
          <a:p>
            <a:r>
              <a:rPr lang="en-US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check_disabled</a:t>
            </a:r>
            <a:r>
              <a:rPr lang="en-US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false</a:t>
            </a:r>
          </a:p>
          <a:p>
            <a:r>
              <a:rPr lang="en-US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on_disabled</a:t>
            </a:r>
            <a:r>
              <a:rPr lang="en-US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= withdraw</a:t>
            </a:r>
          </a:p>
          <a:p>
            <a:r>
              <a:rPr lang="en-US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ip_prefix</a:t>
            </a:r>
            <a:r>
              <a:rPr lang="en-US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= 145.116.216.1/32</a:t>
            </a:r>
          </a:p>
          <a:p>
            <a:endParaRPr lang="en-US" sz="1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[haproxy6]</a:t>
            </a:r>
          </a:p>
          <a:p>
            <a:r>
              <a:rPr lang="en-US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check_cmd</a:t>
            </a:r>
            <a:r>
              <a:rPr lang="en-US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= /usr/local/sbin/check_haproxy.sh</a:t>
            </a:r>
          </a:p>
          <a:p>
            <a:r>
              <a:rPr lang="en-US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check_interval</a:t>
            </a:r>
            <a:r>
              <a:rPr lang="en-US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20</a:t>
            </a:r>
          </a:p>
          <a:p>
            <a:r>
              <a:rPr lang="en-US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check_timeout</a:t>
            </a:r>
            <a:r>
              <a:rPr lang="en-US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= 5</a:t>
            </a:r>
          </a:p>
          <a:p>
            <a:r>
              <a:rPr lang="en-US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check_fail</a:t>
            </a:r>
            <a:r>
              <a:rPr lang="en-US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= 2</a:t>
            </a:r>
          </a:p>
          <a:p>
            <a:r>
              <a:rPr lang="en-US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check_rise</a:t>
            </a:r>
            <a:r>
              <a:rPr lang="en-US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= 2</a:t>
            </a:r>
          </a:p>
          <a:p>
            <a:r>
              <a:rPr lang="en-US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check_disabled</a:t>
            </a:r>
            <a:r>
              <a:rPr lang="en-US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false</a:t>
            </a:r>
          </a:p>
          <a:p>
            <a:r>
              <a:rPr lang="en-US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on_disabled</a:t>
            </a:r>
            <a:r>
              <a:rPr lang="en-US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= withdraw</a:t>
            </a:r>
          </a:p>
          <a:p>
            <a:r>
              <a:rPr lang="en-US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ip_prefix</a:t>
            </a:r>
            <a:r>
              <a:rPr lang="en-US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= 2a07:8504:1a0::1/128</a:t>
            </a:r>
          </a:p>
        </p:txBody>
      </p:sp>
    </p:spTree>
    <p:extLst>
      <p:ext uri="{BB962C8B-B14F-4D97-AF65-F5344CB8AC3E}">
        <p14:creationId xmlns:p14="http://schemas.microsoft.com/office/powerpoint/2010/main" val="1592502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And you get reasonable load balancing in Europe for free</a:t>
            </a:r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73550" y="4738688"/>
            <a:ext cx="3976688" cy="274637"/>
          </a:xfrm>
        </p:spPr>
        <p:txBody>
          <a:bodyPr/>
          <a:lstStyle/>
          <a:p>
            <a:pPr lvl="0"/>
            <a:r>
              <a:rPr lang="en-US" noProof="0" smtClean="0">
                <a:sym typeface="Arial"/>
              </a:rPr>
              <a:t>Federated services, spanning countries and crossing borders</a:t>
            </a:r>
            <a:endParaRPr lang="nl-NL" noProof="0" dirty="0">
              <a:sym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16913" y="4738688"/>
            <a:ext cx="369887" cy="274637"/>
          </a:xfrm>
        </p:spPr>
        <p:txBody>
          <a:bodyPr/>
          <a:lstStyle/>
          <a:p>
            <a:pPr lvl="0"/>
            <a:fld id="{86CB4B4D-7CA3-9044-876B-883B54F8677D}" type="slidenum">
              <a:rPr lang="en-GB" noProof="0" smtClean="0">
                <a:sym typeface="Arial"/>
              </a:rPr>
              <a:pPr lvl="0"/>
              <a:t>26</a:t>
            </a:fld>
            <a:endParaRPr lang="en-GB" noProof="0">
              <a:sym typeface="Arial"/>
            </a:endParaRP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mtClean="0"/>
              <a:t>map: RIPE NCC RIPE Atlas - 500 probes, distributed across Europe (https://atlas.ripe.net/measurements/50949024/)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362" y="746215"/>
            <a:ext cx="6777869" cy="364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2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Shortest path, also when mixing with the default-free zone</a:t>
            </a:r>
            <a:endParaRPr lang="en-GB" sz="2400" dirty="0"/>
          </a:p>
        </p:txBody>
      </p:sp>
      <p:sp>
        <p:nvSpPr>
          <p:cNvPr id="51" name="Text Placeholder 5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mtClean="0"/>
              <a:t>Route from home to RCauth.eu, from my home Freedom Internet ISP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lvl="0"/>
            <a:r>
              <a:rPr lang="en-US" noProof="0" smtClean="0">
                <a:sym typeface="Arial"/>
              </a:rPr>
              <a:t>Federated services, spanning countries and crossing borders</a:t>
            </a:r>
            <a:endParaRPr lang="nl-NL" noProof="0" dirty="0">
              <a:sym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GB" noProof="0" smtClean="0">
                <a:sym typeface="Arial"/>
              </a:rPr>
              <a:pPr lvl="0"/>
              <a:t>27</a:t>
            </a:fld>
            <a:endParaRPr lang="en-GB" noProof="0">
              <a:sym typeface="Arial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198120" y="915037"/>
            <a:ext cx="6618288" cy="3527425"/>
          </a:xfrm>
        </p:spPr>
        <p:txBody>
          <a:bodyPr/>
          <a:lstStyle/>
          <a:p>
            <a:pPr marL="0" lvl="0" indent="0">
              <a:buNone/>
            </a:pPr>
            <a:r>
              <a:rPr lang="en-GB" sz="1400" b="1" dirty="0" smtClean="0">
                <a:latin typeface="MS Gothic" panose="020B0609070205080204" pitchFamily="49" charset="-128"/>
                <a:ea typeface="MS Gothic" panose="020B0609070205080204" pitchFamily="49" charset="-128"/>
                <a:sym typeface="Arial"/>
              </a:rPr>
              <a:t>[</a:t>
            </a:r>
            <a:r>
              <a:rPr lang="en-GB" sz="1400" b="1" dirty="0" err="1" smtClean="0">
                <a:latin typeface="MS Gothic" panose="020B0609070205080204" pitchFamily="49" charset="-128"/>
                <a:ea typeface="MS Gothic" panose="020B0609070205080204" pitchFamily="49" charset="-128"/>
                <a:sym typeface="Arial"/>
              </a:rPr>
              <a:t>root@kwark</a:t>
            </a:r>
            <a:r>
              <a:rPr lang="en-GB" sz="1400" b="1" dirty="0" smtClean="0">
                <a:latin typeface="MS Gothic" panose="020B0609070205080204" pitchFamily="49" charset="-128"/>
                <a:ea typeface="MS Gothic" panose="020B0609070205080204" pitchFamily="49" charset="-128"/>
                <a:sym typeface="Arial"/>
              </a:rPr>
              <a:t> ~]# traceroute -IA 145.116.216.1</a:t>
            </a:r>
          </a:p>
          <a:p>
            <a:pPr marL="0" lvl="0" indent="0">
              <a:buNone/>
            </a:pPr>
            <a:r>
              <a:rPr lang="en-GB" sz="1400" b="1" dirty="0" smtClean="0">
                <a:latin typeface="MS Gothic" panose="020B0609070205080204" pitchFamily="49" charset="-128"/>
                <a:ea typeface="MS Gothic" panose="020B0609070205080204" pitchFamily="49" charset="-128"/>
                <a:sym typeface="Arial"/>
              </a:rPr>
              <a:t>traceroute to 145.116.216.1 (145.116.216.1), 30 hops max, 60 byte packets</a:t>
            </a:r>
          </a:p>
          <a:p>
            <a:pPr marL="0" lvl="0" indent="0">
              <a:buNone/>
            </a:pPr>
            <a:r>
              <a:rPr lang="en-GB" sz="1400" b="1" dirty="0" smtClean="0">
                <a:latin typeface="MS Gothic" panose="020B0609070205080204" pitchFamily="49" charset="-128"/>
                <a:ea typeface="MS Gothic" panose="020B0609070205080204" pitchFamily="49" charset="-128"/>
                <a:sym typeface="Arial"/>
              </a:rPr>
              <a:t> 1  </a:t>
            </a:r>
            <a:r>
              <a:rPr lang="en-GB" sz="1400" b="1" dirty="0">
                <a:latin typeface="MS Gothic" panose="020B0609070205080204" pitchFamily="49" charset="-128"/>
                <a:ea typeface="MS Gothic" panose="020B0609070205080204" pitchFamily="49" charset="-128"/>
                <a:sym typeface="Arial"/>
              </a:rPr>
              <a:t>lo0-3.bras0.fi001.nl.freedomnet.nl </a:t>
            </a:r>
            <a:r>
              <a:rPr lang="en-GB" sz="1400" b="1" dirty="0" smtClean="0">
                <a:latin typeface="MS Gothic" panose="020B0609070205080204" pitchFamily="49" charset="-128"/>
                <a:ea typeface="MS Gothic" panose="020B0609070205080204" pitchFamily="49" charset="-128"/>
                <a:sym typeface="Arial"/>
              </a:rPr>
              <a:t/>
            </a:r>
            <a:br>
              <a:rPr lang="en-GB" sz="1400" b="1" dirty="0" smtClean="0">
                <a:latin typeface="MS Gothic" panose="020B0609070205080204" pitchFamily="49" charset="-128"/>
                <a:ea typeface="MS Gothic" panose="020B0609070205080204" pitchFamily="49" charset="-128"/>
                <a:sym typeface="Arial"/>
              </a:rPr>
            </a:br>
            <a:r>
              <a:rPr lang="en-GB" sz="1400" b="1" dirty="0" smtClean="0">
                <a:latin typeface="MS Gothic" panose="020B0609070205080204" pitchFamily="49" charset="-128"/>
                <a:ea typeface="MS Gothic" panose="020B0609070205080204" pitchFamily="49" charset="-128"/>
                <a:sym typeface="Arial"/>
              </a:rPr>
              <a:t>	(</a:t>
            </a:r>
            <a:r>
              <a:rPr lang="en-GB" sz="1400" b="1" dirty="0">
                <a:latin typeface="MS Gothic" panose="020B0609070205080204" pitchFamily="49" charset="-128"/>
                <a:ea typeface="MS Gothic" panose="020B0609070205080204" pitchFamily="49" charset="-128"/>
                <a:sym typeface="Arial"/>
              </a:rPr>
              <a:t>185.93.175.232) [AS206238</a:t>
            </a:r>
            <a:r>
              <a:rPr lang="en-GB" sz="1400" b="1" dirty="0" smtClean="0">
                <a:latin typeface="MS Gothic" panose="020B0609070205080204" pitchFamily="49" charset="-128"/>
                <a:ea typeface="MS Gothic" panose="020B0609070205080204" pitchFamily="49" charset="-128"/>
                <a:sym typeface="Arial"/>
              </a:rPr>
              <a:t>]</a:t>
            </a:r>
            <a:endParaRPr lang="en-GB" sz="1400" b="1" dirty="0" smtClean="0">
              <a:latin typeface="MS Gothic" panose="020B0609070205080204" pitchFamily="49" charset="-128"/>
              <a:ea typeface="MS Gothic" panose="020B0609070205080204" pitchFamily="49" charset="-128"/>
              <a:sym typeface="Arial"/>
            </a:endParaRPr>
          </a:p>
          <a:p>
            <a:pPr marL="0" lvl="0" indent="0">
              <a:buNone/>
            </a:pPr>
            <a:r>
              <a:rPr lang="en-GB" sz="1400" b="1" dirty="0" smtClean="0">
                <a:latin typeface="MS Gothic" panose="020B0609070205080204" pitchFamily="49" charset="-128"/>
                <a:ea typeface="MS Gothic" panose="020B0609070205080204" pitchFamily="49" charset="-128"/>
                <a:sym typeface="Arial"/>
              </a:rPr>
              <a:t> 2  </a:t>
            </a:r>
            <a:r>
              <a:rPr lang="en-GB" sz="1400" b="1" dirty="0">
                <a:latin typeface="MS Gothic" panose="020B0609070205080204" pitchFamily="49" charset="-128"/>
                <a:ea typeface="MS Gothic" panose="020B0609070205080204" pitchFamily="49" charset="-128"/>
                <a:sym typeface="Arial"/>
              </a:rPr>
              <a:t>et-0-0-2-1001.core0.fi001.freedomnet.nl </a:t>
            </a:r>
            <a:r>
              <a:rPr lang="en-GB" sz="1400" b="1" dirty="0" smtClean="0">
                <a:latin typeface="MS Gothic" panose="020B0609070205080204" pitchFamily="49" charset="-128"/>
                <a:ea typeface="MS Gothic" panose="020B0609070205080204" pitchFamily="49" charset="-128"/>
                <a:sym typeface="Arial"/>
              </a:rPr>
              <a:t/>
            </a:r>
            <a:br>
              <a:rPr lang="en-GB" sz="1400" b="1" dirty="0" smtClean="0">
                <a:latin typeface="MS Gothic" panose="020B0609070205080204" pitchFamily="49" charset="-128"/>
                <a:ea typeface="MS Gothic" panose="020B0609070205080204" pitchFamily="49" charset="-128"/>
                <a:sym typeface="Arial"/>
              </a:rPr>
            </a:br>
            <a:r>
              <a:rPr lang="en-GB" sz="1400" b="1" dirty="0" smtClean="0">
                <a:latin typeface="MS Gothic" panose="020B0609070205080204" pitchFamily="49" charset="-128"/>
                <a:ea typeface="MS Gothic" panose="020B0609070205080204" pitchFamily="49" charset="-128"/>
                <a:sym typeface="Arial"/>
              </a:rPr>
              <a:t>	(</a:t>
            </a:r>
            <a:r>
              <a:rPr lang="en-GB" sz="1400" b="1" dirty="0">
                <a:latin typeface="MS Gothic" panose="020B0609070205080204" pitchFamily="49" charset="-128"/>
                <a:ea typeface="MS Gothic" panose="020B0609070205080204" pitchFamily="49" charset="-128"/>
                <a:sym typeface="Arial"/>
              </a:rPr>
              <a:t>185.93.175.223) [AS206238]</a:t>
            </a:r>
            <a:endParaRPr lang="en-GB" sz="1400" b="1" dirty="0" smtClean="0">
              <a:latin typeface="MS Gothic" panose="020B0609070205080204" pitchFamily="49" charset="-128"/>
              <a:ea typeface="MS Gothic" panose="020B0609070205080204" pitchFamily="49" charset="-128"/>
              <a:sym typeface="Arial"/>
            </a:endParaRPr>
          </a:p>
          <a:p>
            <a:pPr marL="0" lvl="0" indent="0">
              <a:buNone/>
            </a:pPr>
            <a:r>
              <a:rPr lang="en-GB" sz="1400" b="1" dirty="0" smtClean="0">
                <a:latin typeface="MS Gothic" panose="020B0609070205080204" pitchFamily="49" charset="-128"/>
                <a:ea typeface="MS Gothic" panose="020B0609070205080204" pitchFamily="49" charset="-128"/>
                <a:sym typeface="Arial"/>
              </a:rPr>
              <a:t> </a:t>
            </a:r>
            <a:r>
              <a:rPr lang="en-GB" sz="1400" b="1" dirty="0" smtClean="0">
                <a:latin typeface="MS Gothic" panose="020B0609070205080204" pitchFamily="49" charset="-128"/>
                <a:ea typeface="MS Gothic" panose="020B0609070205080204" pitchFamily="49" charset="-128"/>
                <a:sym typeface="Arial"/>
              </a:rPr>
              <a:t>3  </a:t>
            </a:r>
            <a:r>
              <a:rPr lang="en-GB" sz="1400" b="1" dirty="0" smtClean="0">
                <a:latin typeface="MS Gothic" panose="020B0609070205080204" pitchFamily="49" charset="-128"/>
                <a:ea typeface="MS Gothic" panose="020B0609070205080204" pitchFamily="49" charset="-128"/>
                <a:sym typeface="Arial"/>
              </a:rPr>
              <a:t>as1104.frys-ix.net (</a:t>
            </a:r>
            <a:r>
              <a:rPr lang="en-GB" sz="1400" b="1" dirty="0" smtClean="0">
                <a:latin typeface="MS Gothic" panose="020B0609070205080204" pitchFamily="49" charset="-128"/>
                <a:ea typeface="MS Gothic" panose="020B0609070205080204" pitchFamily="49" charset="-128"/>
                <a:sym typeface="Arial"/>
              </a:rPr>
              <a:t>185.1.203.182) </a:t>
            </a:r>
            <a:r>
              <a:rPr lang="en-GB" sz="1400" b="1" dirty="0" smtClean="0">
                <a:latin typeface="MS Gothic" panose="020B0609070205080204" pitchFamily="49" charset="-128"/>
                <a:ea typeface="MS Gothic" panose="020B0609070205080204" pitchFamily="49" charset="-128"/>
                <a:sym typeface="Arial"/>
              </a:rPr>
              <a:t>[*]</a:t>
            </a:r>
          </a:p>
          <a:p>
            <a:pPr marL="0" lvl="0" indent="0">
              <a:buNone/>
            </a:pPr>
            <a:r>
              <a:rPr lang="en-GB" sz="1400" b="1" dirty="0" smtClean="0">
                <a:latin typeface="MS Gothic" panose="020B0609070205080204" pitchFamily="49" charset="-128"/>
                <a:ea typeface="MS Gothic" panose="020B0609070205080204" pitchFamily="49" charset="-128"/>
                <a:sym typeface="Arial"/>
              </a:rPr>
              <a:t> </a:t>
            </a:r>
            <a:r>
              <a:rPr lang="en-GB" sz="1400" b="1" dirty="0">
                <a:latin typeface="MS Gothic" panose="020B0609070205080204" pitchFamily="49" charset="-128"/>
                <a:ea typeface="MS Gothic" panose="020B0609070205080204" pitchFamily="49" charset="-128"/>
                <a:sym typeface="Arial"/>
              </a:rPr>
              <a:t>4  protnet-gw.nikhef.nl </a:t>
            </a:r>
            <a:r>
              <a:rPr lang="en-GB" sz="1400" b="1" dirty="0" smtClean="0">
                <a:latin typeface="MS Gothic" panose="020B0609070205080204" pitchFamily="49" charset="-128"/>
                <a:ea typeface="MS Gothic" panose="020B0609070205080204" pitchFamily="49" charset="-128"/>
                <a:sym typeface="Arial"/>
              </a:rPr>
              <a:t/>
            </a:r>
            <a:br>
              <a:rPr lang="en-GB" sz="1400" b="1" dirty="0" smtClean="0">
                <a:latin typeface="MS Gothic" panose="020B0609070205080204" pitchFamily="49" charset="-128"/>
                <a:ea typeface="MS Gothic" panose="020B0609070205080204" pitchFamily="49" charset="-128"/>
                <a:sym typeface="Arial"/>
              </a:rPr>
            </a:br>
            <a:r>
              <a:rPr lang="en-GB" sz="1400" b="1" dirty="0" smtClean="0">
                <a:latin typeface="MS Gothic" panose="020B0609070205080204" pitchFamily="49" charset="-128"/>
                <a:ea typeface="MS Gothic" panose="020B0609070205080204" pitchFamily="49" charset="-128"/>
                <a:sym typeface="Arial"/>
              </a:rPr>
              <a:t>	(</a:t>
            </a:r>
            <a:r>
              <a:rPr lang="en-GB" sz="1400" b="1" dirty="0">
                <a:latin typeface="MS Gothic" panose="020B0609070205080204" pitchFamily="49" charset="-128"/>
                <a:ea typeface="MS Gothic" panose="020B0609070205080204" pitchFamily="49" charset="-128"/>
                <a:sym typeface="Arial"/>
              </a:rPr>
              <a:t>194.171.98.94) [AS1104] </a:t>
            </a:r>
            <a:endParaRPr lang="en-GB" sz="1400" b="1" dirty="0" smtClean="0">
              <a:latin typeface="MS Gothic" panose="020B0609070205080204" pitchFamily="49" charset="-128"/>
              <a:ea typeface="MS Gothic" panose="020B0609070205080204" pitchFamily="49" charset="-128"/>
              <a:sym typeface="Arial"/>
            </a:endParaRPr>
          </a:p>
          <a:p>
            <a:pPr marL="0" lvl="0" indent="0">
              <a:buNone/>
            </a:pPr>
            <a:r>
              <a:rPr lang="en-GB" sz="1400" b="1" dirty="0" smtClean="0">
                <a:latin typeface="MS Gothic" panose="020B0609070205080204" pitchFamily="49" charset="-128"/>
                <a:ea typeface="MS Gothic" panose="020B0609070205080204" pitchFamily="49" charset="-128"/>
                <a:sym typeface="Arial"/>
              </a:rPr>
              <a:t> </a:t>
            </a:r>
            <a:r>
              <a:rPr lang="en-GB" sz="1400" b="1" dirty="0" smtClean="0">
                <a:latin typeface="MS Gothic" panose="020B0609070205080204" pitchFamily="49" charset="-128"/>
                <a:ea typeface="MS Gothic" panose="020B0609070205080204" pitchFamily="49" charset="-128"/>
                <a:sym typeface="Arial"/>
              </a:rPr>
              <a:t>5  </a:t>
            </a:r>
            <a:r>
              <a:rPr lang="en-GB" sz="1400" b="1" dirty="0" smtClean="0">
                <a:latin typeface="MS Gothic" panose="020B0609070205080204" pitchFamily="49" charset="-128"/>
                <a:ea typeface="MS Gothic" panose="020B0609070205080204" pitchFamily="49" charset="-128"/>
                <a:sym typeface="Arial"/>
              </a:rPr>
              <a:t>gw-anyc-01.rcauth.eu </a:t>
            </a:r>
            <a:br>
              <a:rPr lang="en-GB" sz="1400" b="1" dirty="0" smtClean="0">
                <a:latin typeface="MS Gothic" panose="020B0609070205080204" pitchFamily="49" charset="-128"/>
                <a:ea typeface="MS Gothic" panose="020B0609070205080204" pitchFamily="49" charset="-128"/>
                <a:sym typeface="Arial"/>
              </a:rPr>
            </a:br>
            <a:r>
              <a:rPr lang="en-GB" sz="1400" b="1" dirty="0" smtClean="0">
                <a:latin typeface="MS Gothic" panose="020B0609070205080204" pitchFamily="49" charset="-128"/>
                <a:ea typeface="MS Gothic" panose="020B0609070205080204" pitchFamily="49" charset="-128"/>
                <a:sym typeface="Arial"/>
              </a:rPr>
              <a:t>     (145.116.216.1) [AS786/AS5408/AS1104]</a:t>
            </a:r>
          </a:p>
          <a:p>
            <a:pPr marL="0" indent="0">
              <a:buNone/>
            </a:pPr>
            <a:endParaRPr lang="en-GB" sz="14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027462" y="1401765"/>
            <a:ext cx="7116538" cy="3511460"/>
            <a:chOff x="2027462" y="1401765"/>
            <a:chExt cx="7116538" cy="35114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3246" y="1401765"/>
              <a:ext cx="4658268" cy="3238952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2027462" y="3891359"/>
              <a:ext cx="4185879" cy="343117"/>
              <a:chOff x="2069777" y="3554144"/>
              <a:chExt cx="4185879" cy="343117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5822819" y="3659989"/>
                <a:ext cx="432837" cy="237272"/>
              </a:xfrm>
              <a:prstGeom prst="rect">
                <a:avLst/>
              </a:prstGeom>
              <a:noFill/>
              <a:ln w="57150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cxnSp>
            <p:nvCxnSpPr>
              <p:cNvPr id="14" name="Straight Arrow Connector 13"/>
              <p:cNvCxnSpPr/>
              <p:nvPr/>
            </p:nvCxnSpPr>
            <p:spPr>
              <a:xfrm>
                <a:off x="3985260" y="3745051"/>
                <a:ext cx="1744980" cy="85175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15" name="TextBox 14"/>
              <p:cNvSpPr txBox="1"/>
              <p:nvPr/>
            </p:nvSpPr>
            <p:spPr>
              <a:xfrm>
                <a:off x="2069777" y="3554144"/>
                <a:ext cx="23699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rcauth.eu HA proxy</a:t>
                </a:r>
                <a:endParaRPr kumimoji="0" lang="en-GB" sz="1600" b="0" i="1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</p:grpSp>
        <p:cxnSp>
          <p:nvCxnSpPr>
            <p:cNvPr id="16" name="Straight Arrow Connector 15"/>
            <p:cNvCxnSpPr/>
            <p:nvPr/>
          </p:nvCxnSpPr>
          <p:spPr>
            <a:xfrm flipH="1" flipV="1">
              <a:off x="8157411" y="4234476"/>
              <a:ext cx="281417" cy="409850"/>
            </a:xfrm>
            <a:prstGeom prst="straightConnector1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tailEnd type="triangle"/>
            </a:ln>
            <a:effectLst/>
          </p:spPr>
        </p:cxnSp>
        <p:sp>
          <p:nvSpPr>
            <p:cNvPr id="17" name="TextBox 16"/>
            <p:cNvSpPr txBox="1"/>
            <p:nvPr/>
          </p:nvSpPr>
          <p:spPr>
            <a:xfrm>
              <a:off x="7806458" y="4574671"/>
              <a:ext cx="13375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me,</a:t>
              </a:r>
              <a:r>
                <a:rPr kumimoji="0" lang="en-US" sz="1600" b="0" i="1" u="none" strike="noStrike" kern="1200" cap="none" spc="0" normalizeH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 at home</a:t>
              </a:r>
              <a:endPara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30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is there a common pattern?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273550" y="4738688"/>
            <a:ext cx="3976688" cy="274637"/>
          </a:xfrm>
        </p:spPr>
        <p:txBody>
          <a:bodyPr/>
          <a:lstStyle/>
          <a:p>
            <a:pPr lvl="0"/>
            <a:r>
              <a:rPr lang="en-US" noProof="0" smtClean="0"/>
              <a:t>Federated services, spanning countries and crossing borders</a:t>
            </a:r>
            <a:endParaRPr lang="nl-N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16913" y="4738688"/>
            <a:ext cx="369887" cy="274637"/>
          </a:xfrm>
        </p:spPr>
        <p:txBody>
          <a:bodyPr/>
          <a:lstStyle/>
          <a:p>
            <a:pPr lvl="0"/>
            <a:fld id="{09B7AD4A-C94A-7B42-9E17-606C7F366C4B}" type="slidenum">
              <a:rPr lang="nl-NL" noProof="0" smtClean="0"/>
              <a:pPr lvl="0"/>
              <a:t>28</a:t>
            </a:fld>
            <a:endParaRPr lang="nl-NL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dirty="0" smtClean="0"/>
              <a:t>Infrastructure may be distributed, but that’s nothing truly ‘magic’</a:t>
            </a:r>
          </a:p>
          <a:p>
            <a:pPr lvl="1"/>
            <a:r>
              <a:rPr lang="en-US" sz="1600" dirty="0" smtClean="0"/>
              <a:t>and every collaborating organization, university, and national lab is part of it and can do it!</a:t>
            </a:r>
          </a:p>
          <a:p>
            <a:endParaRPr lang="en-US" sz="1800" dirty="0" smtClean="0"/>
          </a:p>
          <a:p>
            <a:r>
              <a:rPr lang="en-US" sz="1800" dirty="0" smtClean="0"/>
              <a:t>Move complexity and volume requirements to the edge</a:t>
            </a:r>
          </a:p>
          <a:p>
            <a:pPr lvl="1"/>
            <a:r>
              <a:rPr lang="en-US" sz="1600" dirty="0" smtClean="0"/>
              <a:t>the edge scales horizontally and scaling from 2+ is much easier than from 1→ 2</a:t>
            </a:r>
          </a:p>
          <a:p>
            <a:endParaRPr lang="en-US" sz="1800" dirty="0" smtClean="0"/>
          </a:p>
          <a:p>
            <a:r>
              <a:rPr lang="en-US" sz="1800" dirty="0" smtClean="0"/>
              <a:t>Any central (network) components should be passive and as stateless as possible</a:t>
            </a:r>
          </a:p>
          <a:p>
            <a:pPr lvl="1"/>
            <a:r>
              <a:rPr lang="en-US" sz="1600" dirty="0" smtClean="0">
                <a:sym typeface="Wingdings" panose="05000000000000000000" pitchFamily="2" charset="2"/>
              </a:rPr>
              <a:t>research (and computing education) infrastructure performance ought to just be ‘a given’</a:t>
            </a:r>
          </a:p>
          <a:p>
            <a:pPr lvl="1"/>
            <a:r>
              <a:rPr lang="en-US" sz="1600" dirty="0" smtClean="0">
                <a:sym typeface="Wingdings" panose="05000000000000000000" pitchFamily="2" charset="2"/>
              </a:rPr>
              <a:t>any stateful device in the data path will block performant data transfers and reliability</a:t>
            </a:r>
          </a:p>
          <a:p>
            <a:pPr lvl="1"/>
            <a:r>
              <a:rPr lang="en-US" sz="1600" dirty="0" smtClean="0"/>
              <a:t>although persistent storage obviously has to retain some state </a:t>
            </a:r>
            <a:r>
              <a:rPr lang="en-US" sz="1600" dirty="0" smtClean="0">
                <a:sym typeface="Wingdings" panose="05000000000000000000" pitchFamily="2" charset="2"/>
              </a:rPr>
              <a:t></a:t>
            </a:r>
            <a:endParaRPr lang="en-US" sz="1600" dirty="0" smtClean="0"/>
          </a:p>
          <a:p>
            <a:pPr lvl="1"/>
            <a:endParaRPr lang="en-US" sz="1600" dirty="0" smtClean="0"/>
          </a:p>
          <a:p>
            <a:r>
              <a:rPr lang="en-US" sz="1800" dirty="0" smtClean="0"/>
              <a:t>Scaling collaboration infrastructure, trust &amp; identity, and federation of expertise needed as much as we need scaling of our computing and networks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4570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5167313" y="4738688"/>
            <a:ext cx="3976687" cy="274637"/>
          </a:xfrm>
        </p:spPr>
        <p:txBody>
          <a:bodyPr/>
          <a:lstStyle/>
          <a:p>
            <a:r>
              <a:rPr lang="en-US" smtClean="0"/>
              <a:t>Federated services, spanning countries and crossing borders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74113" y="4738688"/>
            <a:ext cx="369887" cy="274637"/>
          </a:xfrm>
        </p:spPr>
        <p:txBody>
          <a:bodyPr/>
          <a:lstStyle/>
          <a:p>
            <a:fld id="{09B7AD4A-C94A-7B42-9E17-606C7F366C4B}" type="slidenum">
              <a:rPr lang="nl-NL" smtClean="0"/>
              <a:pPr/>
              <a:t>29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3175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Collaboration: an inherently-cross-domain issue </a:t>
            </a:r>
            <a:r>
              <a:rPr lang="en-GB" dirty="0" smtClean="0"/>
              <a:t>...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Federated services, spanning countries and crossing borders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3</a:t>
            </a:fld>
            <a:endParaRPr lang="nl-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people photo: a small part of the CMS collaboration in 2017, Credit: CMS-PHO-PUBLIC-2017-004-3; site map: WLCG sites from Maarten </a:t>
            </a:r>
            <a:r>
              <a:rPr lang="en-US" dirty="0" err="1"/>
              <a:t>Litmaath</a:t>
            </a:r>
            <a:r>
              <a:rPr lang="en-US" dirty="0"/>
              <a:t> (CERN) </a:t>
            </a:r>
            <a:r>
              <a:rPr lang="en-US" dirty="0" smtClean="0"/>
              <a:t>2021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360001" y="939317"/>
            <a:ext cx="8326798" cy="3350734"/>
            <a:chOff x="-145716" y="1143960"/>
            <a:chExt cx="11347187" cy="4566149"/>
          </a:xfrm>
        </p:grpSpPr>
        <p:sp>
          <p:nvSpPr>
            <p:cNvPr id="9" name="Google Shape;575;g2e2953a4e95_0_1728"/>
            <p:cNvSpPr txBox="1"/>
            <p:nvPr/>
          </p:nvSpPr>
          <p:spPr>
            <a:xfrm>
              <a:off x="5454881" y="1163238"/>
              <a:ext cx="5649900" cy="190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360"/>
                </a:buClr>
                <a:buSzPts val="1800"/>
                <a:buFont typeface="Arial"/>
                <a:buNone/>
              </a:pPr>
              <a:r>
                <a:rPr lang="en-GB" sz="1200" dirty="0">
                  <a:solidFill>
                    <a:srgbClr val="004360"/>
                  </a:solidFill>
                  <a:latin typeface="Calibri"/>
                  <a:ea typeface="Calibri"/>
                  <a:cs typeface="Calibri"/>
                  <a:sym typeface="Calibri"/>
                </a:rPr>
                <a:t>Example from the LHC Computing infrastructure WLCG</a:t>
              </a:r>
              <a:endParaRPr sz="1200"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1050"/>
                </a:spcBef>
                <a:spcAft>
                  <a:spcPts val="0"/>
                </a:spcAft>
                <a:buClr>
                  <a:srgbClr val="004360"/>
                </a:buClr>
                <a:buSzPts val="1800"/>
                <a:buFont typeface="Arial"/>
                <a:buNone/>
              </a:pPr>
              <a:r>
                <a:rPr lang="en-GB" sz="1200" b="1" dirty="0">
                  <a:solidFill>
                    <a:srgbClr val="004360"/>
                  </a:solidFill>
                  <a:latin typeface="Calibri"/>
                  <a:ea typeface="Calibri"/>
                  <a:cs typeface="Calibri"/>
                  <a:sym typeface="Calibri"/>
                </a:rPr>
                <a:t>170 </a:t>
              </a:r>
              <a:r>
                <a:rPr lang="en-GB" sz="1200" dirty="0">
                  <a:solidFill>
                    <a:srgbClr val="004360"/>
                  </a:solidFill>
                  <a:latin typeface="Calibri"/>
                  <a:ea typeface="Calibri"/>
                  <a:cs typeface="Calibri"/>
                  <a:sym typeface="Calibri"/>
                </a:rPr>
                <a:t>sites</a:t>
              </a:r>
              <a:r>
                <a:rPr lang="en-GB" sz="1200" b="1" dirty="0">
                  <a:solidFill>
                    <a:srgbClr val="004360"/>
                  </a:solidFill>
                  <a:latin typeface="Calibri"/>
                  <a:ea typeface="Calibri"/>
                  <a:cs typeface="Calibri"/>
                  <a:sym typeface="Calibri"/>
                </a:rPr>
                <a:t/>
              </a:r>
              <a:br>
                <a:rPr lang="en-GB" sz="1200" b="1" dirty="0">
                  <a:solidFill>
                    <a:srgbClr val="00436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GB" sz="1200" b="1" dirty="0">
                  <a:solidFill>
                    <a:srgbClr val="004360"/>
                  </a:solidFill>
                  <a:latin typeface="Calibri"/>
                  <a:ea typeface="Calibri"/>
                  <a:cs typeface="Calibri"/>
                  <a:sym typeface="Calibri"/>
                </a:rPr>
                <a:t>~50 </a:t>
              </a:r>
              <a:r>
                <a:rPr lang="en-GB" sz="1200" dirty="0">
                  <a:solidFill>
                    <a:srgbClr val="004360"/>
                  </a:solidFill>
                  <a:latin typeface="Calibri"/>
                  <a:ea typeface="Calibri"/>
                  <a:cs typeface="Calibri"/>
                  <a:sym typeface="Calibri"/>
                </a:rPr>
                <a:t>countries &amp; regions</a:t>
              </a:r>
              <a:br>
                <a:rPr lang="en-GB" sz="1200" dirty="0">
                  <a:solidFill>
                    <a:srgbClr val="00436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GB" sz="1200" b="1" dirty="0">
                  <a:solidFill>
                    <a:srgbClr val="004360"/>
                  </a:solidFill>
                  <a:latin typeface="Calibri"/>
                  <a:ea typeface="Calibri"/>
                  <a:cs typeface="Calibri"/>
                  <a:sym typeface="Calibri"/>
                </a:rPr>
                <a:t>~20000 </a:t>
              </a:r>
              <a:r>
                <a:rPr lang="en-GB" sz="1200" dirty="0">
                  <a:solidFill>
                    <a:srgbClr val="004360"/>
                  </a:solidFill>
                  <a:latin typeface="Calibri"/>
                  <a:ea typeface="Calibri"/>
                  <a:cs typeface="Calibri"/>
                  <a:sym typeface="Calibri"/>
                </a:rPr>
                <a:t>users</a:t>
              </a:r>
              <a:endParaRPr sz="1200"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1050"/>
                </a:spcBef>
                <a:spcAft>
                  <a:spcPts val="0"/>
                </a:spcAft>
                <a:buClr>
                  <a:srgbClr val="004360"/>
                </a:buClr>
                <a:buSzPts val="1800"/>
                <a:buFont typeface="Arial"/>
                <a:buNone/>
              </a:pPr>
              <a:r>
                <a:rPr lang="en-GB" sz="1200" dirty="0">
                  <a:solidFill>
                    <a:srgbClr val="004360"/>
                  </a:solidFill>
                  <a:latin typeface="Calibri"/>
                  <a:ea typeface="Calibri"/>
                  <a:cs typeface="Calibri"/>
                  <a:sym typeface="Calibri"/>
                </a:rPr>
                <a:t>just </a:t>
              </a:r>
              <a:r>
                <a:rPr lang="en-GB" sz="1200" i="1" dirty="0">
                  <a:solidFill>
                    <a:srgbClr val="004360"/>
                  </a:solidFill>
                  <a:latin typeface="Calibri"/>
                  <a:ea typeface="Calibri"/>
                  <a:cs typeface="Calibri"/>
                  <a:sym typeface="Calibri"/>
                </a:rPr>
                <a:t>how</a:t>
              </a:r>
              <a:r>
                <a:rPr lang="en-GB" sz="1200" dirty="0">
                  <a:solidFill>
                    <a:srgbClr val="004360"/>
                  </a:solidFill>
                  <a:latin typeface="Calibri"/>
                  <a:ea typeface="Calibri"/>
                  <a:cs typeface="Calibri"/>
                  <a:sym typeface="Calibri"/>
                </a:rPr>
                <a:t> many interactions ??</a:t>
              </a:r>
              <a:endParaRPr sz="1200" dirty="0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" name="Google Shape;576;g2e2953a4e95_0_172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45716" y="1163238"/>
              <a:ext cx="5203033" cy="27836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577;g2e2953a4e95_0_172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060760" y="2925474"/>
              <a:ext cx="5140710" cy="27602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579;g2e2953a4e95_0_1728"/>
            <p:cNvSpPr txBox="1"/>
            <p:nvPr/>
          </p:nvSpPr>
          <p:spPr>
            <a:xfrm>
              <a:off x="-145716" y="4577740"/>
              <a:ext cx="6013200" cy="1132369"/>
            </a:xfrm>
            <a:prstGeom prst="rect">
              <a:avLst/>
            </a:prstGeom>
            <a:solidFill>
              <a:srgbClr val="F8D0B4"/>
            </a:solidFill>
            <a:ln w="9525" cap="flat" cmpd="sng">
              <a:solidFill>
                <a:srgbClr val="003F5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>
                  <a:solidFill>
                    <a:srgbClr val="003F5E"/>
                  </a:solidFill>
                  <a:latin typeface="Calibri"/>
                  <a:ea typeface="Calibri"/>
                  <a:cs typeface="Calibri"/>
                  <a:sym typeface="Calibri"/>
                </a:rPr>
                <a:t>AuthN &amp; AuthZ, </a:t>
              </a:r>
              <a:r>
                <a:rPr lang="en-GB" sz="1600" b="1">
                  <a:solidFill>
                    <a:srgbClr val="003F5E"/>
                  </a:solidFill>
                  <a:latin typeface="Calibri"/>
                  <a:ea typeface="Calibri"/>
                  <a:cs typeface="Calibri"/>
                  <a:sym typeface="Calibri"/>
                </a:rPr>
                <a:t>architecture and trust</a:t>
              </a:r>
              <a:r>
                <a:rPr lang="en-GB" sz="1600">
                  <a:solidFill>
                    <a:srgbClr val="003F5E"/>
                  </a:solidFill>
                  <a:latin typeface="Calibri"/>
                  <a:ea typeface="Calibri"/>
                  <a:cs typeface="Calibri"/>
                  <a:sym typeface="Calibri"/>
                </a:rPr>
                <a:t> should </a:t>
              </a:r>
              <a:br>
                <a:rPr lang="en-GB" sz="1600">
                  <a:solidFill>
                    <a:srgbClr val="003F5E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GB" sz="1600">
                  <a:solidFill>
                    <a:srgbClr val="003F5E"/>
                  </a:solidFill>
                  <a:latin typeface="Calibri"/>
                  <a:ea typeface="Calibri"/>
                  <a:cs typeface="Calibri"/>
                  <a:sym typeface="Calibri"/>
                </a:rPr>
                <a:t>align with </a:t>
              </a:r>
              <a:r>
                <a:rPr lang="en-GB" sz="1600" b="1">
                  <a:solidFill>
                    <a:srgbClr val="003F5E"/>
                  </a:solidFill>
                  <a:latin typeface="Calibri"/>
                  <a:ea typeface="Calibri"/>
                  <a:cs typeface="Calibri"/>
                  <a:sym typeface="Calibri"/>
                </a:rPr>
                <a:t>collaboration structures</a:t>
              </a:r>
              <a:r>
                <a:rPr lang="en-GB" sz="1600">
                  <a:solidFill>
                    <a:srgbClr val="003F5E"/>
                  </a:solidFill>
                  <a:latin typeface="Calibri"/>
                  <a:ea typeface="Calibri"/>
                  <a:cs typeface="Calibri"/>
                  <a:sym typeface="Calibri"/>
                </a:rPr>
                <a:t>, and </a:t>
              </a:r>
              <a:br>
                <a:rPr lang="en-GB" sz="1600">
                  <a:solidFill>
                    <a:srgbClr val="003F5E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GB" sz="1600">
                  <a:solidFill>
                    <a:srgbClr val="003F5E"/>
                  </a:solidFill>
                  <a:latin typeface="Calibri"/>
                  <a:ea typeface="Calibri"/>
                  <a:cs typeface="Calibri"/>
                  <a:sym typeface="Calibri"/>
                </a:rPr>
                <a:t>be </a:t>
              </a:r>
              <a:r>
                <a:rPr lang="en-GB" sz="1600" b="1">
                  <a:solidFill>
                    <a:srgbClr val="003F5E"/>
                  </a:solidFill>
                  <a:latin typeface="Calibri"/>
                  <a:ea typeface="Calibri"/>
                  <a:cs typeface="Calibri"/>
                  <a:sym typeface="Calibri"/>
                </a:rPr>
                <a:t>outward facing: </a:t>
              </a:r>
              <a:r>
                <a:rPr lang="en-GB" sz="1600">
                  <a:solidFill>
                    <a:srgbClr val="003F5E"/>
                  </a:solidFill>
                  <a:latin typeface="Calibri"/>
                  <a:ea typeface="Calibri"/>
                  <a:cs typeface="Calibri"/>
                  <a:sym typeface="Calibri"/>
                </a:rPr>
                <a:t>open, scalable, &amp; multi-domain</a:t>
              </a:r>
              <a:endParaRPr sz="1600">
                <a:solidFill>
                  <a:srgbClr val="003F5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" name="Google Shape;580;g2e2953a4e95_0_17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711434" y="1143960"/>
              <a:ext cx="490037" cy="48595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053509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AARC BPA: The Blueprint Architecture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Federated services, spanning countries and crossing borders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4</a:t>
            </a:fld>
            <a:endParaRPr lang="nl-NL" dirty="0"/>
          </a:p>
        </p:txBody>
      </p:sp>
      <p:pic>
        <p:nvPicPr>
          <p:cNvPr id="6" name="Google Shape;587;g2e2953a4e95_0_14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0000" y="877695"/>
            <a:ext cx="4961643" cy="3865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88;g2e2953a4e95_0_14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65127" y="2679995"/>
            <a:ext cx="2654358" cy="2028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89;g2e2953a4e95_0_14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28883" y="1487316"/>
            <a:ext cx="1041620" cy="650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90;g2e2953a4e95_0_147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41503" y="1666219"/>
            <a:ext cx="587380" cy="52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91;g2e2953a4e95_0_147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62142" y="2391746"/>
            <a:ext cx="1503695" cy="283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92;g2e2953a4e95_0_1476" descr="image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65127" y="2247243"/>
            <a:ext cx="1292237" cy="422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93;g2e2953a4e95_0_147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31879" y="2672715"/>
            <a:ext cx="587380" cy="173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94;g2e2953a4e95_0_147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76510" y="1009079"/>
            <a:ext cx="1135602" cy="233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95;g2e2953a4e95_0_147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46251" y="923268"/>
            <a:ext cx="610876" cy="610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96;g2e2953a4e95_0_147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765128" y="1475718"/>
            <a:ext cx="884986" cy="509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97;g2e2953a4e95_0_147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765128" y="923268"/>
            <a:ext cx="1010294" cy="328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0912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AARC BPA: proxies as first-class citizens of T&amp;I space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Federated services, spanning countries and crossing borders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5</a:t>
            </a:fld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Authentication and Authorization for Research Collaboration – https://aarc-community.org</a:t>
            </a:r>
            <a:r>
              <a:rPr lang="en-US" dirty="0" smtClean="0"/>
              <a:t>/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60000" y="877695"/>
            <a:ext cx="8326800" cy="3411188"/>
            <a:chOff x="455650" y="1400350"/>
            <a:chExt cx="11403500" cy="4671600"/>
          </a:xfrm>
        </p:grpSpPr>
        <p:pic>
          <p:nvPicPr>
            <p:cNvPr id="7" name="Google Shape;632;g2e2ee80552d_0_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581349" y="2153174"/>
              <a:ext cx="4277800" cy="3500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633;g2e2ee80552d_0_5"/>
            <p:cNvSpPr/>
            <p:nvPr/>
          </p:nvSpPr>
          <p:spPr>
            <a:xfrm>
              <a:off x="455650" y="1400350"/>
              <a:ext cx="7355700" cy="4671600"/>
            </a:xfrm>
            <a:prstGeom prst="roundRect">
              <a:avLst>
                <a:gd name="adj" fmla="val 7894"/>
              </a:avLst>
            </a:prstGeom>
            <a:solidFill>
              <a:srgbClr val="FBE7D9"/>
            </a:solidFill>
            <a:ln w="9525" cap="flat" cmpd="sng">
              <a:solidFill>
                <a:srgbClr val="623E8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457200" lvl="0" indent="-35560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4161"/>
                </a:buClr>
                <a:buSzPts val="2000"/>
                <a:buFont typeface="Courier New"/>
                <a:buChar char="o"/>
              </a:pPr>
              <a:r>
                <a:rPr lang="en-GB" sz="1400" dirty="0">
                  <a:solidFill>
                    <a:srgbClr val="1C4161"/>
                  </a:solidFill>
                  <a:latin typeface="Calibri"/>
                  <a:ea typeface="Calibri"/>
                  <a:cs typeface="Calibri"/>
                  <a:sym typeface="Calibri"/>
                </a:rPr>
                <a:t>Access services using </a:t>
              </a:r>
              <a:r>
                <a:rPr lang="en-GB" sz="1400" b="1" dirty="0">
                  <a:solidFill>
                    <a:srgbClr val="1C4161"/>
                  </a:solidFill>
                  <a:latin typeface="Calibri"/>
                  <a:ea typeface="Calibri"/>
                  <a:cs typeface="Calibri"/>
                  <a:sym typeface="Calibri"/>
                </a:rPr>
                <a:t>identities from users’ Home Organizations</a:t>
              </a:r>
              <a:r>
                <a:rPr lang="en-GB" sz="1400" dirty="0">
                  <a:solidFill>
                    <a:srgbClr val="1C4161"/>
                  </a:solidFill>
                  <a:latin typeface="Calibri"/>
                  <a:ea typeface="Calibri"/>
                  <a:cs typeface="Calibri"/>
                  <a:sym typeface="Calibri"/>
                </a:rPr>
                <a:t>, but </a:t>
              </a:r>
              <a:r>
                <a:rPr lang="en-GB" sz="1400" b="1" dirty="0">
                  <a:solidFill>
                    <a:srgbClr val="1C4161"/>
                  </a:solidFill>
                  <a:latin typeface="Calibri"/>
                  <a:ea typeface="Calibri"/>
                  <a:cs typeface="Calibri"/>
                  <a:sym typeface="Calibri"/>
                </a:rPr>
                <a:t>hide complexity</a:t>
              </a:r>
              <a:r>
                <a:rPr lang="en-GB" sz="1400" dirty="0">
                  <a:solidFill>
                    <a:srgbClr val="1C4161"/>
                  </a:solidFill>
                  <a:latin typeface="Calibri"/>
                  <a:ea typeface="Calibri"/>
                  <a:cs typeface="Calibri"/>
                  <a:sym typeface="Calibri"/>
                </a:rPr>
                <a:t> of multiple </a:t>
              </a:r>
              <a:r>
                <a:rPr lang="en-GB" sz="1400" dirty="0" err="1">
                  <a:solidFill>
                    <a:srgbClr val="1C4161"/>
                  </a:solidFill>
                  <a:latin typeface="Calibri"/>
                  <a:ea typeface="Calibri"/>
                  <a:cs typeface="Calibri"/>
                  <a:sym typeface="Calibri"/>
                </a:rPr>
                <a:t>IdPs</a:t>
              </a:r>
              <a:r>
                <a:rPr lang="en-GB" sz="1400" dirty="0">
                  <a:solidFill>
                    <a:srgbClr val="1C4161"/>
                  </a:solidFill>
                  <a:latin typeface="Calibri"/>
                  <a:ea typeface="Calibri"/>
                  <a:cs typeface="Calibri"/>
                  <a:sym typeface="Calibri"/>
                </a:rPr>
                <a:t>, federations, AA technologies</a:t>
              </a:r>
              <a:endParaRPr sz="1200" dirty="0">
                <a:solidFill>
                  <a:schemeClr val="dk1"/>
                </a:solidFill>
              </a:endParaRPr>
            </a:p>
            <a:p>
              <a:pPr marL="457200" lvl="0" indent="-355600" algn="l" rtl="0">
                <a:lnSpc>
                  <a:spcPct val="13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1C4161"/>
                </a:buClr>
                <a:buSzPts val="2000"/>
                <a:buFont typeface="Courier New"/>
                <a:buChar char="o"/>
              </a:pPr>
              <a:r>
                <a:rPr lang="en-GB" sz="1400" dirty="0">
                  <a:solidFill>
                    <a:srgbClr val="1C4161"/>
                  </a:solidFill>
                  <a:latin typeface="Calibri"/>
                  <a:ea typeface="Calibri"/>
                  <a:cs typeface="Calibri"/>
                  <a:sym typeface="Calibri"/>
                </a:rPr>
                <a:t>O</a:t>
              </a:r>
              <a:r>
                <a:rPr lang="en-GB" sz="1400" b="1" dirty="0">
                  <a:solidFill>
                    <a:srgbClr val="1C4161"/>
                  </a:solidFill>
                  <a:latin typeface="Calibri"/>
                  <a:ea typeface="Calibri"/>
                  <a:cs typeface="Calibri"/>
                  <a:sym typeface="Calibri"/>
                </a:rPr>
                <a:t>ne persistent identity </a:t>
              </a:r>
              <a:r>
                <a:rPr lang="en-GB" sz="1400" dirty="0">
                  <a:solidFill>
                    <a:srgbClr val="1C4161"/>
                  </a:solidFill>
                  <a:latin typeface="Calibri"/>
                  <a:ea typeface="Calibri"/>
                  <a:cs typeface="Calibri"/>
                  <a:sym typeface="Calibri"/>
                </a:rPr>
                <a:t>across all the community’s services through </a:t>
              </a:r>
              <a:r>
                <a:rPr lang="en-GB" sz="1400" b="1" dirty="0">
                  <a:solidFill>
                    <a:srgbClr val="1C4161"/>
                  </a:solidFill>
                  <a:latin typeface="Calibri"/>
                  <a:ea typeface="Calibri"/>
                  <a:cs typeface="Calibri"/>
                  <a:sym typeface="Calibri"/>
                </a:rPr>
                <a:t>account linking</a:t>
              </a:r>
              <a:endParaRPr sz="1400" dirty="0">
                <a:solidFill>
                  <a:srgbClr val="1C416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457200" lvl="0" indent="-355600" algn="l" rtl="0">
                <a:lnSpc>
                  <a:spcPct val="13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1C4161"/>
                </a:buClr>
                <a:buSzPts val="2000"/>
                <a:buFont typeface="Courier New"/>
                <a:buChar char="o"/>
              </a:pPr>
              <a:r>
                <a:rPr lang="en-GB" sz="1400" b="1" dirty="0">
                  <a:solidFill>
                    <a:srgbClr val="1C4161"/>
                  </a:solidFill>
                  <a:latin typeface="Calibri"/>
                  <a:ea typeface="Calibri"/>
                  <a:cs typeface="Calibri"/>
                  <a:sym typeface="Calibri"/>
                </a:rPr>
                <a:t>Access</a:t>
              </a:r>
              <a:r>
                <a:rPr lang="en-GB" sz="1400" dirty="0">
                  <a:solidFill>
                    <a:srgbClr val="1C4161"/>
                  </a:solidFill>
                  <a:latin typeface="Calibri"/>
                  <a:ea typeface="Calibri"/>
                  <a:cs typeface="Calibri"/>
                  <a:sym typeface="Calibri"/>
                </a:rPr>
                <a:t> services </a:t>
              </a:r>
              <a:r>
                <a:rPr lang="en-GB" sz="1400" b="1" dirty="0">
                  <a:solidFill>
                    <a:srgbClr val="1C4161"/>
                  </a:solidFill>
                  <a:latin typeface="Calibri"/>
                  <a:ea typeface="Calibri"/>
                  <a:cs typeface="Calibri"/>
                  <a:sym typeface="Calibri"/>
                </a:rPr>
                <a:t>based on role(s) </a:t>
              </a:r>
              <a:r>
                <a:rPr lang="en-GB" sz="1400" dirty="0">
                  <a:solidFill>
                    <a:srgbClr val="1C4161"/>
                  </a:solidFill>
                  <a:latin typeface="Calibri"/>
                  <a:ea typeface="Calibri"/>
                  <a:cs typeface="Calibri"/>
                  <a:sym typeface="Calibri"/>
                </a:rPr>
                <a:t>users have </a:t>
              </a:r>
              <a:r>
                <a:rPr lang="en-GB" sz="1400" b="1" dirty="0">
                  <a:solidFill>
                    <a:srgbClr val="1C4161"/>
                  </a:solidFill>
                  <a:latin typeface="Calibri"/>
                  <a:ea typeface="Calibri"/>
                  <a:cs typeface="Calibri"/>
                  <a:sym typeface="Calibri"/>
                </a:rPr>
                <a:t>in the collaboration</a:t>
              </a:r>
              <a:r>
                <a:rPr lang="en-GB" sz="1400" dirty="0">
                  <a:solidFill>
                    <a:srgbClr val="1C4161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400" dirty="0">
                <a:solidFill>
                  <a:srgbClr val="1C416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457200" lvl="0" indent="-355600" algn="l" rtl="0">
                <a:lnSpc>
                  <a:spcPct val="13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1C4161"/>
                </a:buClr>
                <a:buSzPts val="2000"/>
                <a:buFont typeface="Courier New"/>
                <a:buChar char="o"/>
              </a:pPr>
              <a:r>
                <a:rPr lang="en-GB" sz="1400" dirty="0">
                  <a:solidFill>
                    <a:srgbClr val="1C4161"/>
                  </a:solidFill>
                  <a:latin typeface="Calibri"/>
                  <a:ea typeface="Calibri"/>
                  <a:cs typeface="Calibri"/>
                  <a:sym typeface="Calibri"/>
                </a:rPr>
                <a:t>For both </a:t>
              </a:r>
              <a:r>
                <a:rPr lang="en-GB" sz="1400" b="1" dirty="0">
                  <a:solidFill>
                    <a:srgbClr val="1C4161"/>
                  </a:solidFill>
                  <a:latin typeface="Calibri"/>
                  <a:ea typeface="Calibri"/>
                  <a:cs typeface="Calibri"/>
                  <a:sym typeface="Calibri"/>
                </a:rPr>
                <a:t>web </a:t>
              </a:r>
              <a:r>
                <a:rPr lang="en-GB" sz="1400" dirty="0">
                  <a:solidFill>
                    <a:srgbClr val="1C4161"/>
                  </a:solidFill>
                  <a:latin typeface="Calibri"/>
                  <a:ea typeface="Calibri"/>
                  <a:cs typeface="Calibri"/>
                  <a:sym typeface="Calibri"/>
                </a:rPr>
                <a:t>and </a:t>
              </a:r>
              <a:r>
                <a:rPr lang="en-GB" sz="1400" b="1" dirty="0">
                  <a:solidFill>
                    <a:srgbClr val="1C4161"/>
                  </a:solidFill>
                  <a:latin typeface="Calibri"/>
                  <a:ea typeface="Calibri"/>
                  <a:cs typeface="Calibri"/>
                  <a:sym typeface="Calibri"/>
                </a:rPr>
                <a:t>non-web</a:t>
              </a:r>
              <a:r>
                <a:rPr lang="en-GB" sz="1400" dirty="0">
                  <a:solidFill>
                    <a:srgbClr val="1C4161"/>
                  </a:solidFill>
                  <a:latin typeface="Calibri"/>
                  <a:ea typeface="Calibri"/>
                  <a:cs typeface="Calibri"/>
                  <a:sym typeface="Calibri"/>
                </a:rPr>
                <a:t> resources</a:t>
              </a:r>
              <a:endParaRPr sz="1200" dirty="0">
                <a:solidFill>
                  <a:schemeClr val="dk1"/>
                </a:solidFill>
              </a:endParaRPr>
            </a:p>
            <a:p>
              <a:pPr marL="457200" lvl="0" indent="-355600" algn="l" rtl="0">
                <a:lnSpc>
                  <a:spcPct val="13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1C4161"/>
                </a:buClr>
                <a:buSzPts val="2000"/>
                <a:buFont typeface="Courier New"/>
                <a:buChar char="o"/>
              </a:pPr>
              <a:r>
                <a:rPr lang="en-GB" sz="1400" dirty="0">
                  <a:solidFill>
                    <a:srgbClr val="1C4161"/>
                  </a:solidFill>
                  <a:latin typeface="Calibri"/>
                  <a:ea typeface="Calibri"/>
                  <a:cs typeface="Calibri"/>
                  <a:sym typeface="Calibri"/>
                </a:rPr>
                <a:t>Integration of </a:t>
              </a:r>
              <a:r>
                <a:rPr lang="en-GB" sz="1400" b="1" dirty="0">
                  <a:solidFill>
                    <a:srgbClr val="1C4161"/>
                  </a:solidFill>
                  <a:latin typeface="Calibri"/>
                  <a:ea typeface="Calibri"/>
                  <a:cs typeface="Calibri"/>
                  <a:sym typeface="Calibri"/>
                </a:rPr>
                <a:t>guest identity solutions </a:t>
              </a:r>
              <a:endParaRPr sz="1400" b="1" dirty="0">
                <a:solidFill>
                  <a:srgbClr val="1C416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457200" lvl="0" indent="-355600" algn="l" rtl="0">
                <a:lnSpc>
                  <a:spcPct val="13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1C4161"/>
                </a:buClr>
                <a:buSzPts val="2000"/>
                <a:buFont typeface="Courier New"/>
                <a:buChar char="o"/>
              </a:pPr>
              <a:r>
                <a:rPr lang="en-GB" sz="1400" b="1" dirty="0">
                  <a:solidFill>
                    <a:srgbClr val="1C4161"/>
                  </a:solidFill>
                  <a:latin typeface="Calibri"/>
                  <a:ea typeface="Calibri"/>
                  <a:cs typeface="Calibri"/>
                  <a:sym typeface="Calibri"/>
                </a:rPr>
                <a:t>Support for stronger authentication assurance</a:t>
              </a:r>
              <a:r>
                <a:rPr lang="en-GB" sz="1400" dirty="0">
                  <a:solidFill>
                    <a:srgbClr val="1C4161"/>
                  </a:solidFill>
                  <a:latin typeface="Calibri"/>
                  <a:ea typeface="Calibri"/>
                  <a:cs typeface="Calibri"/>
                  <a:sym typeface="Calibri"/>
                </a:rPr>
                <a:t> mechanisms</a:t>
              </a:r>
              <a:endParaRPr sz="1200" dirty="0">
                <a:solidFill>
                  <a:schemeClr val="dk1"/>
                </a:solidFill>
              </a:endParaRPr>
            </a:p>
            <a:p>
              <a:pPr marL="457200" marR="0" lvl="0" indent="0" algn="l" rtl="0">
                <a:lnSpc>
                  <a:spcPct val="130000"/>
                </a:lnSpc>
                <a:spcBef>
                  <a:spcPts val="700"/>
                </a:spcBef>
                <a:spcAft>
                  <a:spcPts val="0"/>
                </a:spcAft>
                <a:buNone/>
              </a:pPr>
              <a:endParaRPr sz="1400" dirty="0">
                <a:solidFill>
                  <a:srgbClr val="1C416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637;g2e2ee80552d_0_5"/>
            <p:cNvSpPr txBox="1"/>
            <p:nvPr/>
          </p:nvSpPr>
          <p:spPr>
            <a:xfrm>
              <a:off x="7962450" y="5738625"/>
              <a:ext cx="3896700" cy="252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00" i="1" dirty="0">
                  <a:solidFill>
                    <a:srgbClr val="F57A1E"/>
                  </a:solidFill>
                  <a:latin typeface="Calibri"/>
                  <a:ea typeface="Calibri"/>
                  <a:cs typeface="Calibri"/>
                  <a:sym typeface="Calibri"/>
                </a:rPr>
                <a:t>Graphics: Ann Harding and Lukas </a:t>
              </a:r>
              <a:r>
                <a:rPr lang="en-GB" sz="600" i="1" dirty="0" err="1">
                  <a:solidFill>
                    <a:srgbClr val="F57A1E"/>
                  </a:solidFill>
                  <a:latin typeface="Calibri"/>
                  <a:ea typeface="Calibri"/>
                  <a:cs typeface="Calibri"/>
                  <a:sym typeface="Calibri"/>
                </a:rPr>
                <a:t>Hammerle</a:t>
              </a:r>
              <a:r>
                <a:rPr lang="en-GB" sz="600" i="1" dirty="0">
                  <a:solidFill>
                    <a:srgbClr val="F57A1E"/>
                  </a:solidFill>
                  <a:latin typeface="Calibri"/>
                  <a:ea typeface="Calibri"/>
                  <a:cs typeface="Calibri"/>
                  <a:sym typeface="Calibri"/>
                </a:rPr>
                <a:t> (SWITCH )– from a long time ago now!</a:t>
              </a:r>
              <a:endParaRPr sz="600" i="1" dirty="0">
                <a:solidFill>
                  <a:srgbClr val="F57A1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1625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Live applications of the AARC BPA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Federated services, spanning countries and crossing borders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6</a:t>
            </a:fld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900" dirty="0"/>
              <a:t>EOSC: https://eoscfuture.eu/wp-content/uploads/2022/04/EOSC-Core.pdf; data spaces image: https://</a:t>
            </a:r>
            <a:r>
              <a:rPr lang="en-GB" sz="900" dirty="0" smtClean="0"/>
              <a:t>digital-strategy.ec.europa.eu/en/library/building-data-economy-brochure</a:t>
            </a:r>
            <a:endParaRPr lang="en-GB" sz="900" dirty="0"/>
          </a:p>
        </p:txBody>
      </p:sp>
      <p:pic>
        <p:nvPicPr>
          <p:cNvPr id="6" name="Google Shape;142;gf1d7537519_0_56"/>
          <p:cNvPicPr preferRelativeResize="0">
            <a:picLocks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476388" y="767617"/>
            <a:ext cx="5442724" cy="36810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101091" y="1169927"/>
            <a:ext cx="2282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accent2"/>
                </a:solidFill>
              </a:rPr>
              <a:t>and many more systems and ‘data spaces’ besides EOSC: </a:t>
            </a:r>
            <a:r>
              <a:rPr lang="en-GB" sz="1600" i="1" dirty="0" smtClean="0">
                <a:solidFill>
                  <a:schemeClr val="accent2"/>
                </a:solidFill>
              </a:rPr>
              <a:t>e.g. </a:t>
            </a:r>
            <a:r>
              <a:rPr lang="en-GB" sz="1600" dirty="0" smtClean="0">
                <a:solidFill>
                  <a:schemeClr val="accent2"/>
                </a:solidFill>
              </a:rPr>
              <a:t>Copernicus EO data, GAIA-X, sectoral spaces, …</a:t>
            </a:r>
            <a:endParaRPr lang="en-GB" sz="1600" dirty="0">
              <a:solidFill>
                <a:schemeClr val="accent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851" y="2623506"/>
            <a:ext cx="2172503" cy="100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51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7974418" y="0"/>
            <a:ext cx="1169581" cy="9569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researchers find services &amp; collaboration …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represented by </a:t>
            </a:r>
            <a:r>
              <a:rPr lang="en-US" dirty="0" smtClean="0"/>
              <a:t>logos: some of the (AARC BPA) Research Communities (top) providing federated access using the AAI proxy architecture. </a:t>
            </a:r>
            <a:br>
              <a:rPr lang="en-US" dirty="0" smtClean="0"/>
            </a:br>
            <a:r>
              <a:rPr lang="en-US" dirty="0" smtClean="0"/>
              <a:t>At the ~ bottom: (global) e-Infrastructures, which all use the AARC BPA collaborative model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Federated services, spanning countries and crossing borders</a:t>
            </a:r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7</a:t>
            </a:fld>
            <a:endParaRPr lang="nl-NL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054868"/>
            <a:ext cx="938682" cy="4287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48" y="1996673"/>
            <a:ext cx="1039479" cy="7828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210" y="733696"/>
            <a:ext cx="2228850" cy="12382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641" y="1568110"/>
            <a:ext cx="2062569" cy="12909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708" y="2008874"/>
            <a:ext cx="1195276" cy="6723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026" y="660006"/>
            <a:ext cx="2078444" cy="13856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106" y="2374653"/>
            <a:ext cx="1190389" cy="4668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810" y="1457504"/>
            <a:ext cx="529702" cy="5482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210" y="1021804"/>
            <a:ext cx="1152031" cy="11510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023" y="1074584"/>
            <a:ext cx="1331187" cy="4271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129" y="1321539"/>
            <a:ext cx="1402585" cy="14025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66" y="1548951"/>
            <a:ext cx="675826" cy="67582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72" y="2529189"/>
            <a:ext cx="1276293" cy="72931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057" y="2890379"/>
            <a:ext cx="1363648" cy="44189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974" y="2321785"/>
            <a:ext cx="1397267" cy="46109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942" y="2803625"/>
            <a:ext cx="906673" cy="26656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19" y="1654831"/>
            <a:ext cx="1114811" cy="35335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817" y="3481517"/>
            <a:ext cx="1331147" cy="133114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46" y="3469644"/>
            <a:ext cx="1337884" cy="89192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048" y="3270364"/>
            <a:ext cx="2027660" cy="66077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641" y="3887060"/>
            <a:ext cx="637734" cy="63773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425" y="3137674"/>
            <a:ext cx="1548761" cy="34847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034" y="3958068"/>
            <a:ext cx="837179" cy="52760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319" y="3782919"/>
            <a:ext cx="976149" cy="41226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17" y="4107498"/>
            <a:ext cx="1219202" cy="41148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098" y="3672470"/>
            <a:ext cx="768266" cy="41332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513" y="3459197"/>
            <a:ext cx="952050" cy="60447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990" y="4213199"/>
            <a:ext cx="1431851" cy="21626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607" y="580559"/>
            <a:ext cx="886867" cy="24451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110" y="69926"/>
            <a:ext cx="678720" cy="49598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684" y="3737125"/>
            <a:ext cx="1681831" cy="3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19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64587" y="189852"/>
            <a:ext cx="8282233" cy="1653944"/>
          </a:xfrm>
        </p:spPr>
        <p:txBody>
          <a:bodyPr/>
          <a:lstStyle/>
          <a:p>
            <a:r>
              <a:rPr lang="en-US" sz="3200" dirty="0" smtClean="0"/>
              <a:t>Distributed collaborative ICT instrumentation,</a:t>
            </a:r>
            <a:br>
              <a:rPr lang="en-US" sz="3200" dirty="0" smtClean="0"/>
            </a:br>
            <a:r>
              <a:rPr lang="en-US" sz="3200" i="1" dirty="0" smtClean="0"/>
              <a:t>a more technical example</a:t>
            </a:r>
            <a:endParaRPr lang="en-GB" sz="3200" i="1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564587" y="1829639"/>
            <a:ext cx="5435283" cy="1314450"/>
          </a:xfrm>
        </p:spPr>
        <p:txBody>
          <a:bodyPr/>
          <a:lstStyle/>
          <a:p>
            <a:r>
              <a:rPr lang="en-US" dirty="0" smtClean="0"/>
              <a:t>Credential </a:t>
            </a:r>
            <a:r>
              <a:rPr lang="en-US" dirty="0"/>
              <a:t>translation in the AARC </a:t>
            </a:r>
            <a:r>
              <a:rPr lang="en-US" dirty="0" smtClean="0"/>
              <a:t>BPA</a:t>
            </a:r>
            <a:br>
              <a:rPr lang="en-US" dirty="0" smtClean="0"/>
            </a:br>
            <a:r>
              <a:rPr lang="en-US" dirty="0" smtClean="0"/>
              <a:t>	… </a:t>
            </a:r>
            <a:r>
              <a:rPr lang="en-US" dirty="0"/>
              <a:t>building </a:t>
            </a:r>
            <a:r>
              <a:rPr lang="en-US" dirty="0" smtClean="0"/>
              <a:t>RCauth.eu</a:t>
            </a:r>
          </a:p>
          <a:p>
            <a:r>
              <a:rPr lang="en-US" dirty="0" smtClean="0"/>
              <a:t>Leveraging federation and collaboration </a:t>
            </a:r>
            <a:br>
              <a:rPr lang="en-US" dirty="0" smtClean="0"/>
            </a:br>
            <a:r>
              <a:rPr lang="en-US" dirty="0" smtClean="0"/>
              <a:t>	for ubiquitous research credentials</a:t>
            </a:r>
          </a:p>
          <a:p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5227320" y="1829639"/>
            <a:ext cx="3619500" cy="2997753"/>
            <a:chOff x="5227320" y="1829639"/>
            <a:chExt cx="3619500" cy="299775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7320" y="1829639"/>
              <a:ext cx="3619500" cy="282321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32554" y="3074547"/>
              <a:ext cx="2381582" cy="175284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Rectangle 3"/>
            <p:cNvSpPr/>
            <p:nvPr/>
          </p:nvSpPr>
          <p:spPr>
            <a:xfrm>
              <a:off x="7037070" y="3528060"/>
              <a:ext cx="1199564" cy="9677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51440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i="1" dirty="0"/>
              <a:t>Bridges and Token Translation </a:t>
            </a:r>
            <a:r>
              <a:rPr lang="en-US" sz="2700" i="1" dirty="0" smtClean="0"/>
              <a:t>Services</a:t>
            </a:r>
            <a:r>
              <a:rPr lang="en-US" i="1" dirty="0"/>
              <a:t/>
            </a:r>
            <a:br>
              <a:rPr lang="en-US" i="1" dirty="0"/>
            </a:br>
            <a:r>
              <a:rPr lang="en-US" dirty="0" smtClean="0"/>
              <a:t>TCS - for users that manage to grasp the idea</a:t>
            </a:r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360363" y="4395849"/>
            <a:ext cx="8326437" cy="176970"/>
          </a:xfrm>
        </p:spPr>
        <p:txBody>
          <a:bodyPr/>
          <a:lstStyle/>
          <a:p>
            <a:r>
              <a:rPr lang="en-US" dirty="0"/>
              <a:t>GEANT Trusted Certificate </a:t>
            </a:r>
            <a:r>
              <a:rPr lang="en-US" dirty="0" smtClean="0"/>
              <a:t>Service - https</a:t>
            </a:r>
            <a:r>
              <a:rPr lang="en-US" dirty="0"/>
              <a:t>://</a:t>
            </a:r>
            <a:r>
              <a:rPr lang="en-US" dirty="0" smtClean="0"/>
              <a:t>ca.dutchgrid.nl/tcs/, </a:t>
            </a:r>
            <a:br>
              <a:rPr lang="en-US" dirty="0" smtClean="0"/>
            </a:br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smtClean="0"/>
              <a:t>cert-manager.com/customer/surfnet/idp/clientgeant, https</a:t>
            </a:r>
            <a:r>
              <a:rPr lang="en-US" dirty="0"/>
              <a:t>://www.geant.org/Services/Trust_identity_and_security/Pages/TCS.aspx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Federated services, spanning countries and crossing borders</a:t>
            </a:r>
            <a:endParaRPr lang="nl-N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8" name="Content Placeholder 4" descr="personal--ca-with-federation_kaal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1777" y="1325823"/>
            <a:ext cx="2371885" cy="1811382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10" y="1571513"/>
            <a:ext cx="1235002" cy="44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869" y="1773370"/>
            <a:ext cx="3198540" cy="86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654" y="1906839"/>
            <a:ext cx="3123538" cy="1963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59999" y="3253968"/>
            <a:ext cx="8099799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kumimoji="0" lang="en-US" sz="1600" b="1" i="0" u="none" strike="noStrike" cap="none" spc="0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j-lt"/>
                <a:sym typeface="Arial"/>
              </a:rPr>
              <a:t>TCS is a </a:t>
            </a:r>
            <a:r>
              <a:rPr kumimoji="0" lang="en-US" sz="1600" b="1" i="0" u="none" strike="noStrike" cap="none" spc="0" normalizeH="0" dirty="0" smtClean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j-lt"/>
                <a:sym typeface="Arial"/>
              </a:rPr>
              <a:t>SAML Service Provider </a:t>
            </a:r>
            <a:r>
              <a:rPr lang="en-US" sz="1600" dirty="0">
                <a:solidFill>
                  <a:schemeClr val="accent3"/>
                </a:solidFill>
                <a:sym typeface="Arial"/>
              </a:rPr>
              <a:t>(</a:t>
            </a:r>
            <a:r>
              <a:rPr lang="en-US" sz="1600" dirty="0" smtClean="0">
                <a:solidFill>
                  <a:schemeClr val="accent3"/>
                </a:solidFill>
                <a:sym typeface="Arial"/>
              </a:rPr>
              <a:t>today by </a:t>
            </a:r>
            <a:r>
              <a:rPr lang="en-US" sz="1600" dirty="0" err="1">
                <a:solidFill>
                  <a:schemeClr val="accent3"/>
                </a:solidFill>
                <a:sym typeface="Arial"/>
              </a:rPr>
              <a:t>Sectigo</a:t>
            </a:r>
            <a:r>
              <a:rPr lang="en-US" sz="1600" dirty="0">
                <a:solidFill>
                  <a:schemeClr val="accent3"/>
                </a:solidFill>
                <a:sym typeface="Arial"/>
              </a:rPr>
              <a:t>) </a:t>
            </a: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j-lt"/>
                <a:sym typeface="Arial"/>
              </a:rPr>
              <a:t/>
            </a:r>
            <a:b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j-lt"/>
                <a:sym typeface="Arial"/>
              </a:rPr>
            </a:b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j-lt"/>
                <a:sym typeface="Arial"/>
              </a:rPr>
              <a:t>to eduGAIN</a:t>
            </a:r>
            <a:r>
              <a:rPr lang="en-US" sz="1600" cap="none" dirty="0" smtClean="0">
                <a:solidFill>
                  <a:schemeClr val="accent3"/>
                </a:solidFill>
                <a:latin typeface="+mj-lt"/>
              </a:rPr>
              <a:t>: where eligible authenticated users obtain</a:t>
            </a:r>
            <a:br>
              <a:rPr lang="en-US" sz="1600" cap="none" dirty="0" smtClean="0">
                <a:solidFill>
                  <a:schemeClr val="accent3"/>
                </a:solidFill>
                <a:latin typeface="+mj-lt"/>
              </a:rPr>
            </a:br>
            <a:r>
              <a:rPr lang="en-US" sz="1600" cap="none" dirty="0" smtClean="0">
                <a:solidFill>
                  <a:schemeClr val="accent3"/>
                </a:solidFill>
                <a:latin typeface="+mj-lt"/>
              </a:rPr>
              <a:t>client certificates for access to many research services</a:t>
            </a:r>
          </a:p>
          <a:p>
            <a:pPr defTabSz="825500" hangingPunct="0"/>
            <a:r>
              <a:rPr kumimoji="0" lang="en-US" sz="1600" b="1" i="0" u="none" strike="noStrike" spc="0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j-lt"/>
                <a:sym typeface="Arial"/>
              </a:rPr>
              <a:t>A globally recognized identity for all employees</a:t>
            </a:r>
            <a:r>
              <a:rPr kumimoji="0" lang="en-US" sz="1600" b="1" i="0" u="none" strike="noStrike" spc="0" normalizeH="0" dirty="0" smtClean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j-lt"/>
                <a:sym typeface="Arial"/>
              </a:rPr>
              <a:t> &amp; students </a:t>
            </a:r>
            <a:r>
              <a:rPr kumimoji="0" lang="en-US" sz="1600" i="0" u="none" strike="noStrike" spc="0" normalizeH="0" dirty="0" smtClean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j-lt"/>
                <a:sym typeface="Arial"/>
              </a:rPr>
              <a:t>(they are automatically eligible!). </a:t>
            </a:r>
            <a:endParaRPr kumimoji="0" lang="en-GB" sz="1600" b="1" i="0" u="none" strike="noStrike" cap="none" spc="0" normalizeH="0" baseline="0" dirty="0" smtClean="0">
              <a:ln>
                <a:noFill/>
              </a:ln>
              <a:solidFill>
                <a:schemeClr val="accent3"/>
              </a:solidFill>
              <a:effectLst/>
              <a:uFillTx/>
              <a:latin typeface="+mj-lt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3503" y="1242464"/>
            <a:ext cx="2252870" cy="28815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7215" y="111817"/>
            <a:ext cx="1817517" cy="13365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159" y="1447683"/>
            <a:ext cx="799686" cy="347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699" y="1515332"/>
            <a:ext cx="750185" cy="3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3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astricht University">
  <a:themeElements>
    <a:clrScheme name="Custom 1">
      <a:dk1>
        <a:srgbClr val="001C3D"/>
      </a:dk1>
      <a:lt1>
        <a:srgbClr val="FFFFFF"/>
      </a:lt1>
      <a:dk2>
        <a:srgbClr val="00A2DB"/>
      </a:dk2>
      <a:lt2>
        <a:srgbClr val="FFFFFF"/>
      </a:lt2>
      <a:accent1>
        <a:srgbClr val="E84E10"/>
      </a:accent1>
      <a:accent2>
        <a:srgbClr val="00A2DB"/>
      </a:accent2>
      <a:accent3>
        <a:srgbClr val="001C3D"/>
      </a:accent3>
      <a:accent4>
        <a:srgbClr val="F3A687"/>
      </a:accent4>
      <a:accent5>
        <a:srgbClr val="7FD0ED"/>
      </a:accent5>
      <a:accent6>
        <a:srgbClr val="7F8D9E"/>
      </a:accent6>
      <a:hlink>
        <a:srgbClr val="00A2DB"/>
      </a:hlink>
      <a:folHlink>
        <a:srgbClr val="00A2D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M-FSE-DACS_presentation-template_August2022-DG.potx" id="{F92382A9-641B-477E-A544-5FE594ED131E}" vid="{D5E63863-3FF7-4AF6-A0A0-BF0752CBCA19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UM-FSE-DACS_presentation-template_August2022-DG</Template>
  <TotalTime>37</TotalTime>
  <Words>2321</Words>
  <Application>Microsoft Office PowerPoint</Application>
  <PresentationFormat>On-screen Show (16:9)</PresentationFormat>
  <Paragraphs>301</Paragraphs>
  <Slides>29</Slides>
  <Notes>3</Notes>
  <HiddenSlides>3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MS Gothic</vt:lpstr>
      <vt:lpstr>Akkurat Std</vt:lpstr>
      <vt:lpstr>Arial</vt:lpstr>
      <vt:lpstr>Calibri</vt:lpstr>
      <vt:lpstr>Courier New</vt:lpstr>
      <vt:lpstr>Gill Sans Light</vt:lpstr>
      <vt:lpstr>Lucida Grande</vt:lpstr>
      <vt:lpstr>Open Sans</vt:lpstr>
      <vt:lpstr>Verdana</vt:lpstr>
      <vt:lpstr>Wingdings</vt:lpstr>
      <vt:lpstr>Maastricht University</vt:lpstr>
      <vt:lpstr>Federated services: spanning countries and crossing borders</vt:lpstr>
      <vt:lpstr>We live in a federated world</vt:lpstr>
      <vt:lpstr>Collaboration: an inherently-cross-domain issue ...</vt:lpstr>
      <vt:lpstr>AARC BPA: The Blueprint Architecture</vt:lpstr>
      <vt:lpstr>AARC BPA: proxies as first-class citizens of T&amp;I space</vt:lpstr>
      <vt:lpstr>Live applications of the AARC BPA</vt:lpstr>
      <vt:lpstr>Where researchers find services &amp; collaboration …</vt:lpstr>
      <vt:lpstr>Distributed collaborative ICT instrumentation, a more technical example</vt:lpstr>
      <vt:lpstr>Bridges and Token Translation Services TCS - for users that manage to grasp the idea</vt:lpstr>
      <vt:lpstr>Federation in research and e-Infrastructures:  command-line and brokered access</vt:lpstr>
      <vt:lpstr>Ingredients for credential minting &amp; token translation </vt:lpstr>
      <vt:lpstr>A ‘CILogon-like’ Token Translations Service – RCauth.eu</vt:lpstr>
      <vt:lpstr>Seamless in-line token translation services from ‘SAML’ to PKIX </vt:lpstr>
      <vt:lpstr>Our Registration Authorities: the Federated IdPs</vt:lpstr>
      <vt:lpstr>Unique certificated from FIM via eduPerson and REFEDS R&amp;S</vt:lpstr>
      <vt:lpstr>The ‘back side’ of a typical RCauth portal data flow</vt:lpstr>
      <vt:lpstr>With a single, yet fully compliant, ‘Heath Robinson’ CA</vt:lpstr>
      <vt:lpstr>One ‘locally-highly-available’ RCauth at Nikhef Amsterdam</vt:lpstr>
      <vt:lpstr>Distributing RCauth.eu across three cooperating sites</vt:lpstr>
      <vt:lpstr>… to a 3-fold, continuously-consistent, European setup</vt:lpstr>
      <vt:lpstr>Since we do not like SPOFs …</vt:lpstr>
      <vt:lpstr>A transparent multi-site setup is needed for the user</vt:lpstr>
      <vt:lpstr>Anycast: when the same place exists many times </vt:lpstr>
      <vt:lpstr>Getting 2a07:8504:1a0::/48 out there</vt:lpstr>
      <vt:lpstr>‘Birds flock together’</vt:lpstr>
      <vt:lpstr>And you get reasonable load balancing in Europe for free</vt:lpstr>
      <vt:lpstr>Shortest path, also when mixing with the default-free zone</vt:lpstr>
      <vt:lpstr>So is there a common pattern?</vt:lpstr>
      <vt:lpstr>PowerPoint Presentation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Federated services: spanning countries and crossing borders</dc:title>
  <dc:creator>davidg</dc:creator>
  <cp:lastModifiedBy>davidg</cp:lastModifiedBy>
  <cp:revision>13</cp:revision>
  <cp:lastPrinted>2016-01-22T13:02:05Z</cp:lastPrinted>
  <dcterms:created xsi:type="dcterms:W3CDTF">2024-10-07T12:22:37Z</dcterms:created>
  <dcterms:modified xsi:type="dcterms:W3CDTF">2024-10-07T12:59:54Z</dcterms:modified>
</cp:coreProperties>
</file>