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8"/>
  </p:notesMasterIdLst>
  <p:sldIdLst>
    <p:sldId id="283" r:id="rId5"/>
    <p:sldId id="311" r:id="rId6"/>
    <p:sldId id="310" r:id="rId7"/>
    <p:sldId id="314" r:id="rId8"/>
    <p:sldId id="312" r:id="rId9"/>
    <p:sldId id="315" r:id="rId10"/>
    <p:sldId id="316" r:id="rId11"/>
    <p:sldId id="317" r:id="rId12"/>
    <p:sldId id="320" r:id="rId13"/>
    <p:sldId id="318" r:id="rId14"/>
    <p:sldId id="313" r:id="rId15"/>
    <p:sldId id="321" r:id="rId16"/>
    <p:sldId id="286" r:id="rId1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5E"/>
    <a:srgbClr val="F57A1E"/>
    <a:srgbClr val="F6791C"/>
    <a:srgbClr val="F57B20"/>
    <a:srgbClr val="013F5E"/>
    <a:srgbClr val="003959"/>
    <a:srgbClr val="ED1556"/>
    <a:srgbClr val="003F5D"/>
    <a:srgbClr val="1C4161"/>
    <a:srgbClr val="004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2" y="-139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AARC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09415" y="6289305"/>
            <a:ext cx="5711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GÉANT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work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</a:rPr>
              <a:t>https://aarc-project.eu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serguide.icu-project.org/transforms/general#TOC-Gree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r>
              <a:rPr lang="en-GB" dirty="0" smtClean="0"/>
              <a:t> reporting work by Mischa </a:t>
            </a:r>
            <a:r>
              <a:rPr lang="en-GB" dirty="0" err="1" smtClean="0"/>
              <a:t>Sallé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40</a:t>
            </a:r>
            <a:r>
              <a:rPr lang="en-GB" baseline="30000" dirty="0" smtClean="0"/>
              <a:t>th</a:t>
            </a:r>
            <a:r>
              <a:rPr lang="en-GB" dirty="0" smtClean="0"/>
              <a:t> EUGridPMA Plenary Meeting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Considerations and solutions to universal i18n mapping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i18n challenges in RCauth.eu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May 2017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RCauth.eu &amp; AARC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Nikhef PDP Advanced Computing Research</a:t>
            </a:r>
            <a:endParaRPr lang="en-GB" dirty="0"/>
          </a:p>
        </p:txBody>
      </p:sp>
      <p:pic>
        <p:nvPicPr>
          <p:cNvPr id="10" name="Picture 2" descr="H:\Home\davidg\Template\Logos\nikhef-2015-compac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328" y="4756065"/>
            <a:ext cx="965613" cy="42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:\Home\davidg\Template\Logos\SURF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150" y="6066286"/>
            <a:ext cx="10668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948434" y="6066286"/>
            <a:ext cx="6633717" cy="610739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GB" i="1" dirty="0" smtClean="0">
                <a:solidFill>
                  <a:srgbClr val="003F5E"/>
                </a:solidFill>
              </a:rPr>
              <a:t>RCauth.eu is operated by Nikhef as part of the </a:t>
            </a:r>
            <a:br>
              <a:rPr lang="en-GB" i="1" dirty="0" smtClean="0">
                <a:solidFill>
                  <a:srgbClr val="003F5E"/>
                </a:solidFill>
              </a:rPr>
            </a:br>
            <a:r>
              <a:rPr lang="en-GB" i="1" dirty="0" smtClean="0">
                <a:solidFill>
                  <a:srgbClr val="003F5E"/>
                </a:solidFill>
              </a:rPr>
              <a:t>Dutch National e-Infrastructure for Research coordinated by SURF </a:t>
            </a:r>
            <a:br>
              <a:rPr lang="en-GB" i="1" dirty="0" smtClean="0">
                <a:solidFill>
                  <a:srgbClr val="003F5E"/>
                </a:solidFill>
              </a:rPr>
            </a:br>
            <a:r>
              <a:rPr lang="en-GB" i="1" dirty="0" smtClean="0">
                <a:solidFill>
                  <a:srgbClr val="003F5E"/>
                </a:solidFill>
              </a:rPr>
              <a:t>for the benefit of the collective European Research and e-Infrastructures</a:t>
            </a:r>
            <a:endParaRPr lang="en-GB" i="1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0909300" cy="49995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-cp icu4j-59_1.jar:. transliterate2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Jőzsi Bácsi" "Guðrún Ósvífursdóttir" "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Χρηστος Κανελλοπουλος"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簡禎儀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毛泽东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  Jőzsi Bácsi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 Jozsi Bacsi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  Guðrún Ósvífursdóttir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 Gudrun Osvifursdottir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 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Χρηστος Κανελλοπουλος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 Christos Kanellopoulos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  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簡禎儀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 jian zhen yi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Input:   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毛泽东</a:t>
            </a:r>
          </a:p>
          <a:p>
            <a:pPr marL="0" indent="0"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  mao ze dong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4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RCauth</a:t>
            </a:r>
            <a:r>
              <a:rPr lang="en-US" dirty="0" smtClean="0"/>
              <a:t> makes the </a:t>
            </a:r>
            <a:r>
              <a:rPr lang="en-US" i="1" dirty="0" err="1" smtClean="0"/>
              <a:t>SubjectDN</a:t>
            </a:r>
            <a:r>
              <a:rPr lang="en-US" i="1" dirty="0" smtClean="0"/>
              <a:t> </a:t>
            </a:r>
            <a:r>
              <a:rPr lang="en-US" dirty="0" smtClean="0"/>
              <a:t>O component based on</a:t>
            </a:r>
          </a:p>
          <a:p>
            <a:r>
              <a:rPr lang="en-US" dirty="0" err="1" smtClean="0"/>
              <a:t>schacHomeOrganisation</a:t>
            </a:r>
            <a:r>
              <a:rPr lang="en-US" dirty="0" smtClean="0"/>
              <a:t> attribute value</a:t>
            </a:r>
          </a:p>
          <a:p>
            <a:r>
              <a:rPr lang="en-US" dirty="0" err="1" smtClean="0"/>
              <a:t>organisationDisplayName</a:t>
            </a:r>
            <a:r>
              <a:rPr lang="en-US" dirty="0" smtClean="0"/>
              <a:t> from the SAML meta-data</a:t>
            </a:r>
          </a:p>
          <a:p>
            <a:r>
              <a:rPr lang="en-US" dirty="0" smtClean="0"/>
              <a:t>URI </a:t>
            </a:r>
            <a:r>
              <a:rPr lang="en-US" dirty="0" smtClean="0"/>
              <a:t>Entity </a:t>
            </a:r>
            <a:r>
              <a:rPr lang="en-US" dirty="0" smtClean="0"/>
              <a:t>ID: </a:t>
            </a:r>
            <a:r>
              <a:rPr lang="en-US" dirty="0" smtClean="0"/>
              <a:t>domain component (hostname or subdomain) </a:t>
            </a:r>
            <a:r>
              <a:rPr lang="en-US" dirty="0" smtClean="0"/>
              <a:t>of a URL, or the full URN</a:t>
            </a:r>
          </a:p>
          <a:p>
            <a:pPr marL="0" indent="0">
              <a:buNone/>
            </a:pPr>
            <a:r>
              <a:rPr lang="en-US" dirty="0" smtClean="0"/>
              <a:t>Each truncated after 63 characters (it’s not needed for uniqueness, just human use)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schacHomeOrganisation</a:t>
            </a:r>
            <a:r>
              <a:rPr lang="en-US" dirty="0" smtClean="0"/>
              <a:t> is fine, as per spec it’s </a:t>
            </a:r>
            <a:r>
              <a:rPr lang="en-US" dirty="0" smtClean="0"/>
              <a:t>RFC1035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some strange </a:t>
            </a:r>
            <a:r>
              <a:rPr lang="en-US" i="1" dirty="0" err="1" smtClean="0"/>
              <a:t>organisations</a:t>
            </a:r>
            <a:r>
              <a:rPr lang="en-US" i="1" dirty="0" smtClean="0"/>
              <a:t> will not be able to use it, but that’s not an </a:t>
            </a:r>
            <a:r>
              <a:rPr lang="en-US" i="1" dirty="0" err="1" smtClean="0"/>
              <a:t>RCauth</a:t>
            </a:r>
            <a:r>
              <a:rPr lang="en-US" i="1" dirty="0" smtClean="0"/>
              <a:t> issue</a:t>
            </a:r>
          </a:p>
          <a:p>
            <a:r>
              <a:rPr lang="en-US" dirty="0" err="1" smtClean="0"/>
              <a:t>organisationDisplayName</a:t>
            </a:r>
            <a:r>
              <a:rPr lang="en-US" dirty="0" smtClean="0"/>
              <a:t> can be transliterated like the </a:t>
            </a:r>
            <a:r>
              <a:rPr lang="en-US" dirty="0" err="1" smtClean="0"/>
              <a:t>commonName</a:t>
            </a:r>
            <a:endParaRPr lang="en-US" dirty="0" smtClean="0"/>
          </a:p>
          <a:p>
            <a:r>
              <a:rPr lang="en-US" dirty="0" smtClean="0"/>
              <a:t>URNs are printable string or </a:t>
            </a:r>
            <a:r>
              <a:rPr lang="en-US" dirty="0" err="1" smtClean="0"/>
              <a:t>castable</a:t>
            </a:r>
            <a:r>
              <a:rPr lang="en-US" dirty="0" smtClean="0"/>
              <a:t>, </a:t>
            </a:r>
            <a:r>
              <a:rPr lang="en-US" dirty="0" smtClean="0"/>
              <a:t>but </a:t>
            </a:r>
            <a:r>
              <a:rPr lang="en-US" dirty="0" smtClean="0"/>
              <a:t>do contain </a:t>
            </a:r>
            <a:r>
              <a:rPr lang="en-US" dirty="0" smtClean="0"/>
              <a:t>“:” – </a:t>
            </a:r>
            <a:r>
              <a:rPr lang="en-US" dirty="0" smtClean="0"/>
              <a:t>which we will make into an “X”</a:t>
            </a:r>
            <a:endParaRPr lang="en-US" dirty="0" smtClean="0"/>
          </a:p>
          <a:p>
            <a:r>
              <a:rPr lang="en-US" dirty="0" smtClean="0"/>
              <a:t>URL may be or contain an IDN – here we propose to use </a:t>
            </a:r>
            <a:r>
              <a:rPr lang="en-US" dirty="0" err="1" smtClean="0"/>
              <a:t>punycode</a:t>
            </a:r>
            <a:r>
              <a:rPr lang="en-US" dirty="0" smtClean="0"/>
              <a:t> </a:t>
            </a:r>
            <a:r>
              <a:rPr lang="en-US" dirty="0" smtClean="0"/>
              <a:t>of this IDN from </a:t>
            </a:r>
            <a:r>
              <a:rPr lang="en-US" dirty="0" smtClean="0"/>
              <a:t>now 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</a:t>
            </a:r>
            <a:r>
              <a:rPr lang="en-US" dirty="0" smtClean="0"/>
              <a:t> name – any better?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5855642"/>
            <a:ext cx="903067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F5E"/>
                </a:solidFill>
              </a:rPr>
              <a:t>xn--</a:t>
            </a:r>
            <a:r>
              <a:rPr lang="en-US" sz="2400" dirty="0" smtClean="0">
                <a:solidFill>
                  <a:srgbClr val="003F5E"/>
                </a:solidFill>
              </a:rPr>
              <a:t>pxabb4d.gr (</a:t>
            </a:r>
            <a:r>
              <a:rPr lang="el-GR" sz="2400" dirty="0">
                <a:solidFill>
                  <a:srgbClr val="003F5E"/>
                </a:solidFill>
              </a:rPr>
              <a:t>εδετ.</a:t>
            </a:r>
            <a:r>
              <a:rPr lang="en-US" sz="2400" dirty="0" smtClean="0">
                <a:solidFill>
                  <a:srgbClr val="003F5E"/>
                </a:solidFill>
              </a:rPr>
              <a:t>gr) instead of (today) XXXX.gr, or the ICU ‘edet.gr’</a:t>
            </a:r>
            <a:endParaRPr lang="en-US" sz="24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Deploy to RCauth.eu as soon as possible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or very minor change </a:t>
            </a:r>
            <a:r>
              <a:rPr lang="en-US" dirty="0" smtClean="0"/>
              <a:t>to CP/CPS needed (it’s vague enough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i="1" dirty="0" smtClean="0"/>
              <a:t>for the “O” component, the same text as used for the CN will be added</a:t>
            </a:r>
          </a:p>
          <a:p>
            <a:endParaRPr lang="en-US" dirty="0" smtClean="0"/>
          </a:p>
          <a:p>
            <a:r>
              <a:rPr lang="en-US" dirty="0" smtClean="0"/>
              <a:t>No users yet </a:t>
            </a:r>
            <a:r>
              <a:rPr lang="en-US" dirty="0" smtClean="0"/>
              <a:t>impacted, but we need to do this before the first Greek shows up …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Do you endorse this change to go into effect now?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Try yourself?</a:t>
            </a:r>
            <a:br>
              <a:rPr lang="en-GB" dirty="0"/>
            </a:br>
            <a:r>
              <a:rPr lang="en-GB" dirty="0" smtClean="0"/>
              <a:t>	https</a:t>
            </a:r>
            <a:r>
              <a:rPr lang="en-GB" dirty="0"/>
              <a:t>://</a:t>
            </a:r>
            <a:r>
              <a:rPr lang="en-GB" dirty="0" smtClean="0"/>
              <a:t>github.com/rcauth-eu/aarc-delegation-server/blob/master/delegation-</a:t>
            </a:r>
            <a:br>
              <a:rPr lang="en-GB" dirty="0" smtClean="0"/>
            </a:br>
            <a:r>
              <a:rPr lang="en-GB" dirty="0" smtClean="0"/>
              <a:t>	server/</a:t>
            </a:r>
            <a:r>
              <a:rPr lang="en-GB" dirty="0" err="1" smtClean="0"/>
              <a:t>src</a:t>
            </a:r>
            <a:r>
              <a:rPr lang="en-GB" dirty="0" smtClean="0"/>
              <a:t>/main/java/org/</a:t>
            </a:r>
            <a:r>
              <a:rPr lang="en-GB" dirty="0" err="1" smtClean="0"/>
              <a:t>delegserver</a:t>
            </a:r>
            <a:r>
              <a:rPr lang="en-GB" dirty="0" smtClean="0"/>
              <a:t>/oauth2/generator/DNGenerator.java</a:t>
            </a:r>
          </a:p>
          <a:p>
            <a:pPr marL="0" indent="0">
              <a:buNone/>
            </a:pPr>
            <a:r>
              <a:rPr lang="en-GB" dirty="0" smtClean="0"/>
              <a:t>Help? </a:t>
            </a:r>
            <a:r>
              <a:rPr lang="en-GB" dirty="0" smtClean="0"/>
              <a:t>Ask Mischa </a:t>
            </a:r>
            <a:r>
              <a:rPr lang="en-GB" dirty="0" err="1" smtClean="0"/>
              <a:t>Sallé</a:t>
            </a:r>
            <a:r>
              <a:rPr lang="en-GB" dirty="0" smtClean="0"/>
              <a:t> at </a:t>
            </a:r>
            <a:r>
              <a:rPr lang="en-GB" dirty="0" smtClean="0"/>
              <a:t>&lt;                               &gt;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5591175"/>
            <a:ext cx="19431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5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763166" y="4113541"/>
            <a:ext cx="4445529" cy="6496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davidg@nikhef.nl</a:t>
            </a:r>
          </a:p>
          <a:p>
            <a:r>
              <a:rPr lang="en-GB" dirty="0" smtClean="0"/>
              <a:t>ca@rcauth.eu</a:t>
            </a:r>
            <a:endParaRPr lang="en-GB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82633" y="199505"/>
            <a:ext cx="3531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6791C"/>
                </a:solidFill>
              </a:rPr>
              <a:t>www.rcauth.eu/policy</a:t>
            </a:r>
            <a:endParaRPr lang="en-US" sz="2800" b="1" dirty="0">
              <a:solidFill>
                <a:srgbClr val="F6791C"/>
              </a:solidFill>
            </a:endParaRPr>
          </a:p>
        </p:txBody>
      </p:sp>
      <p:pic>
        <p:nvPicPr>
          <p:cNvPr id="4" name="Picture 2" descr="H:\Home\davidg\Template\Logos\SURF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33" y="756026"/>
            <a:ext cx="10668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7"/>
          <p:cNvSpPr txBox="1">
            <a:spLocks/>
          </p:cNvSpPr>
          <p:nvPr/>
        </p:nvSpPr>
        <p:spPr>
          <a:xfrm>
            <a:off x="282633" y="1333464"/>
            <a:ext cx="6633717" cy="61073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i="1" dirty="0" smtClean="0">
                <a:solidFill>
                  <a:srgbClr val="F57A1E"/>
                </a:solidFill>
              </a:rPr>
              <a:t>RCauth.eu is operated by Nikhef as part of the </a:t>
            </a:r>
            <a:br>
              <a:rPr lang="en-GB" i="1" dirty="0" smtClean="0">
                <a:solidFill>
                  <a:srgbClr val="F57A1E"/>
                </a:solidFill>
              </a:rPr>
            </a:br>
            <a:r>
              <a:rPr lang="en-GB" i="1" dirty="0" smtClean="0">
                <a:solidFill>
                  <a:srgbClr val="F57A1E"/>
                </a:solidFill>
              </a:rPr>
              <a:t>Dutch National e-Infrastructure for Research coordinated by SURF </a:t>
            </a:r>
            <a:br>
              <a:rPr lang="en-GB" i="1" dirty="0" smtClean="0">
                <a:solidFill>
                  <a:srgbClr val="F57A1E"/>
                </a:solidFill>
              </a:rPr>
            </a:br>
            <a:r>
              <a:rPr lang="en-GB" i="1" dirty="0" smtClean="0">
                <a:solidFill>
                  <a:srgbClr val="F57A1E"/>
                </a:solidFill>
              </a:rPr>
              <a:t>for the benefit of the collective European Research and e-Infrastructures</a:t>
            </a:r>
            <a:endParaRPr lang="en-GB" i="1" dirty="0">
              <a:solidFill>
                <a:srgbClr val="F57A1E"/>
              </a:solidFill>
            </a:endParaRPr>
          </a:p>
        </p:txBody>
      </p:sp>
      <p:pic>
        <p:nvPicPr>
          <p:cNvPr id="6" name="Picture 2" descr="H:\Home\davidg\Template\Logos\nikhef-2015-compact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822" y="756026"/>
            <a:ext cx="965613" cy="42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Requirements</a:t>
            </a:r>
          </a:p>
          <a:p>
            <a:r>
              <a:rPr lang="en-US" dirty="0" smtClean="0"/>
              <a:t>Contain a representation of the real name of the applicant as asserted by the IdP</a:t>
            </a:r>
            <a:br>
              <a:rPr lang="en-US" dirty="0" smtClean="0"/>
            </a:br>
            <a:r>
              <a:rPr lang="en-US" i="1" dirty="0" smtClean="0"/>
              <a:t>the opaque option is not very friendly to downstream services</a:t>
            </a:r>
            <a:endParaRPr lang="en-US" dirty="0" smtClean="0"/>
          </a:p>
          <a:p>
            <a:r>
              <a:rPr lang="en-US" dirty="0" smtClean="0"/>
              <a:t>Must be unique</a:t>
            </a:r>
            <a:r>
              <a:rPr lang="en-US" dirty="0"/>
              <a:t> </a:t>
            </a:r>
            <a:r>
              <a:rPr lang="en-US" dirty="0" smtClean="0"/>
              <a:t>and non-reassigned</a:t>
            </a:r>
          </a:p>
          <a:p>
            <a:r>
              <a:rPr lang="en-US" dirty="0" smtClean="0"/>
              <a:t>Allow – via the issuer – unique </a:t>
            </a:r>
            <a:r>
              <a:rPr lang="en-US" dirty="0"/>
              <a:t>identification of </a:t>
            </a:r>
            <a:r>
              <a:rPr lang="en-US" dirty="0" smtClean="0"/>
              <a:t>the entity </a:t>
            </a:r>
            <a:r>
              <a:rPr lang="en-US" dirty="0"/>
              <a:t>in the </a:t>
            </a:r>
            <a:r>
              <a:rPr lang="en-US" dirty="0" smtClean="0"/>
              <a:t>stated IdP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we construct it out of 2 or 3 elements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Readable name of the applicant (max. 40 characters)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Unique </a:t>
            </a:r>
            <a:r>
              <a:rPr lang="en-US" dirty="0"/>
              <a:t>Shortened </a:t>
            </a:r>
            <a:r>
              <a:rPr lang="en-US" dirty="0" smtClean="0"/>
              <a:t>Representation of the identifier provided by the IdP (16 characters)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/>
              <a:t>Optional: </a:t>
            </a:r>
            <a:r>
              <a:rPr lang="en-US" dirty="0" smtClean="0"/>
              <a:t>ensured-uniqueness sequence number (max. 3 digits)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CommonName</a:t>
            </a:r>
            <a:r>
              <a:rPr lang="en-US" dirty="0" smtClean="0"/>
              <a:t> – the big 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1587478" cy="47376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Provides for issuer-assisted traceability of people. </a:t>
            </a:r>
            <a:r>
              <a:rPr lang="en-US" dirty="0"/>
              <a:t> </a:t>
            </a:r>
            <a:r>
              <a:rPr lang="en-US" dirty="0" smtClean="0"/>
              <a:t>We pick and record the attribute used, preferring: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eduPersonUniqueID</a:t>
            </a:r>
            <a:r>
              <a:rPr lang="en-US" sz="2000" dirty="0" smtClean="0"/>
              <a:t> </a:t>
            </a:r>
            <a:r>
              <a:rPr lang="en-US" sz="2000" dirty="0"/>
              <a:t>attribute (scoped) from the </a:t>
            </a:r>
            <a:r>
              <a:rPr lang="en-US" sz="2000" dirty="0" smtClean="0"/>
              <a:t>IdP (the ‘perfect’ attribute, available nowhere)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eduPersonPrincipalName</a:t>
            </a:r>
            <a:r>
              <a:rPr lang="en-US" sz="2000" dirty="0" smtClean="0"/>
              <a:t> </a:t>
            </a:r>
            <a:r>
              <a:rPr lang="en-US" sz="2000" dirty="0"/>
              <a:t>(scoped) attribute from the </a:t>
            </a:r>
            <a:r>
              <a:rPr lang="en-US" sz="2000" dirty="0" smtClean="0"/>
              <a:t>IdP (a good attribute, OK 97% of the time)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eduPersonTargetedID</a:t>
            </a:r>
            <a:r>
              <a:rPr lang="en-US" sz="2000" dirty="0"/>
              <a:t> </a:t>
            </a:r>
            <a:r>
              <a:rPr lang="en-US" sz="2000" dirty="0" smtClean="0"/>
              <a:t>constructed from IdP </a:t>
            </a:r>
            <a:r>
              <a:rPr lang="en-US" sz="2000" dirty="0" err="1"/>
              <a:t>entityID</a:t>
            </a:r>
            <a:r>
              <a:rPr lang="en-US" sz="2000" dirty="0"/>
              <a:t> and </a:t>
            </a:r>
            <a:r>
              <a:rPr lang="en-US" sz="2000" dirty="0" smtClean="0"/>
              <a:t>IdP-local (but targeted) opaque value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This is then pushed through the “Unique Shortened Representation”:</a:t>
            </a:r>
          </a:p>
          <a:p>
            <a:r>
              <a:rPr lang="en-US" sz="2000" dirty="0" smtClean="0"/>
              <a:t>first </a:t>
            </a:r>
            <a:r>
              <a:rPr lang="en-US" sz="2000" dirty="0"/>
              <a:t>16 characters of the base-64 encoded binary representation of the SHA-256 hash of </a:t>
            </a:r>
            <a:r>
              <a:rPr lang="en-US" sz="2000" dirty="0" smtClean="0"/>
              <a:t>the value</a:t>
            </a:r>
            <a:r>
              <a:rPr lang="en-US" sz="2000" dirty="0"/>
              <a:t>, with any SOLIDUS (“/”) characters replaced by HYPHEN-MINUS (“-“) </a:t>
            </a:r>
            <a:r>
              <a:rPr lang="en-US" sz="2000" dirty="0" smtClean="0"/>
              <a:t>characters</a:t>
            </a:r>
          </a:p>
          <a:p>
            <a:r>
              <a:rPr lang="en-US" sz="2000" dirty="0" smtClean="0"/>
              <a:t>This </a:t>
            </a:r>
            <a:r>
              <a:rPr lang="en-US" sz="2000" dirty="0"/>
              <a:t>mapping leaves 96 bits of entropy of the hash and a collision probability of 1 in 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28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commonName</a:t>
            </a:r>
            <a:r>
              <a:rPr lang="en-US" dirty="0" smtClean="0"/>
              <a:t> – USR of the IdP identifier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96794"/>
              </p:ext>
            </p:extLst>
          </p:nvPr>
        </p:nvGraphicFramePr>
        <p:xfrm>
          <a:off x="472440" y="4689686"/>
          <a:ext cx="112471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632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If the IdP gives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USR in CN </a:t>
                      </a:r>
                      <a:r>
                        <a:rPr lang="en-US" sz="1800" baseline="0" dirty="0" smtClean="0"/>
                        <a:t>RDN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40ea621a0a7355cf4fb1ca8d4f22a53d@nikhef.nl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uXmc85peL+35ONPO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davidg@nikhef.nl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Kydx8KT6xc1CHjD1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spc="-100" baseline="0" dirty="0" smtClean="0"/>
                        <a:t>https://sso.nikhef.nl/sso/saml2/idp/metadata.php!02f7dfbb9605cf549e874bce55bfe0de030e9140</a:t>
                      </a:r>
                      <a:endParaRPr lang="en-US" sz="1800" spc="-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Wgt0ltSuF7BAA7FM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3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990725"/>
            <a:ext cx="10909300" cy="3910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 smtClean="0"/>
              <a:t>…</a:t>
            </a:r>
          </a:p>
          <a:p>
            <a:pPr marL="0" indent="0" algn="ctr">
              <a:buNone/>
            </a:pPr>
            <a:r>
              <a:rPr lang="en-US" sz="3200" i="1" dirty="0" smtClean="0"/>
              <a:t>When </a:t>
            </a:r>
            <a:r>
              <a:rPr lang="en-US" sz="3200" i="1" dirty="0"/>
              <a:t>the applicant name so constructed contains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characters </a:t>
            </a:r>
            <a:r>
              <a:rPr lang="en-US" sz="3200" i="1" dirty="0"/>
              <a:t>outside the set of </a:t>
            </a:r>
            <a:r>
              <a:rPr lang="en-US" sz="3200" i="1" dirty="0" err="1"/>
              <a:t>PrintableString</a:t>
            </a:r>
            <a:r>
              <a:rPr lang="en-US" sz="3200" i="1" dirty="0"/>
              <a:t>,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these </a:t>
            </a:r>
            <a:r>
              <a:rPr lang="en-US" sz="3200" i="1" dirty="0"/>
              <a:t>characters shall be minimally-casted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to </a:t>
            </a:r>
            <a:r>
              <a:rPr lang="en-US" sz="3200" i="1" dirty="0"/>
              <a:t>their closest </a:t>
            </a:r>
            <a:r>
              <a:rPr lang="en-US" sz="3200" i="1" dirty="0" err="1"/>
              <a:t>PrintableString</a:t>
            </a:r>
            <a:r>
              <a:rPr lang="en-US" sz="3200" i="1" dirty="0"/>
              <a:t> equivalent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or </a:t>
            </a:r>
            <a:br>
              <a:rPr lang="en-US" sz="3200" i="1" dirty="0" smtClean="0"/>
            </a:br>
            <a:r>
              <a:rPr lang="en-US" sz="3200" i="1" dirty="0" smtClean="0"/>
              <a:t>– </a:t>
            </a:r>
            <a:r>
              <a:rPr lang="en-US" sz="3200" i="1" dirty="0"/>
              <a:t>when </a:t>
            </a:r>
            <a:r>
              <a:rPr lang="en-US" sz="3200" i="1" dirty="0" smtClean="0"/>
              <a:t>impractical </a:t>
            </a:r>
            <a:r>
              <a:rPr lang="en-US" sz="3200" i="1" dirty="0"/>
              <a:t>because no single-character mapping exists –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shall </a:t>
            </a:r>
            <a:r>
              <a:rPr lang="en-US" sz="3200" i="1" dirty="0"/>
              <a:t>be replaced by the upper-case character “X”.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CP/CPS say?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24150" y="6420535"/>
            <a:ext cx="7639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6791C"/>
                </a:solidFill>
              </a:rPr>
              <a:t>https://</a:t>
            </a:r>
            <a:r>
              <a:rPr lang="en-US" i="1" dirty="0" smtClean="0">
                <a:solidFill>
                  <a:srgbClr val="F6791C"/>
                </a:solidFill>
              </a:rPr>
              <a:t>aarc-project.eu/wp-content/uploads/2017/04/AARC-JRA1.4I.pdf</a:t>
            </a:r>
            <a:endParaRPr lang="en-US" i="1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REFEDS R&amp;S gives a subset of attributes that should be released: </a:t>
            </a:r>
            <a:r>
              <a:rPr lang="en-US" dirty="0" err="1" smtClean="0"/>
              <a:t>displayName</a:t>
            </a:r>
            <a:r>
              <a:rPr lang="en-US" dirty="0" smtClean="0"/>
              <a:t>, </a:t>
            </a:r>
            <a:r>
              <a:rPr lang="en-US" dirty="0" err="1" smtClean="0"/>
              <a:t>givenName</a:t>
            </a:r>
            <a:r>
              <a:rPr lang="en-US" dirty="0" smtClean="0"/>
              <a:t> + surname, </a:t>
            </a:r>
            <a:r>
              <a:rPr lang="en-US" dirty="0" err="1" smtClean="0"/>
              <a:t>commonName</a:t>
            </a:r>
            <a:r>
              <a:rPr lang="en-US" dirty="0" smtClean="0"/>
              <a:t>. We construct the readable name </a:t>
            </a:r>
            <a:r>
              <a:rPr lang="en-US" dirty="0" smtClean="0"/>
              <a:t>from (in order of preference)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 err="1"/>
              <a:t>displayName</a:t>
            </a:r>
            <a:r>
              <a:rPr lang="en-US" dirty="0"/>
              <a:t> attribute from the </a:t>
            </a:r>
            <a:r>
              <a:rPr lang="en-US" dirty="0" smtClean="0"/>
              <a:t>IdP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 err="1"/>
              <a:t>givenName</a:t>
            </a:r>
            <a:r>
              <a:rPr lang="en-US" dirty="0"/>
              <a:t> attribute, followed by a space, followed by the </a:t>
            </a:r>
            <a:r>
              <a:rPr lang="en-US" i="1" dirty="0" err="1" smtClean="0"/>
              <a:t>sn</a:t>
            </a:r>
            <a:r>
              <a:rPr lang="en-US" dirty="0" smtClean="0"/>
              <a:t> </a:t>
            </a:r>
            <a:r>
              <a:rPr lang="en-US" dirty="0"/>
              <a:t>attribute from the </a:t>
            </a:r>
            <a:r>
              <a:rPr lang="en-US" dirty="0" smtClean="0"/>
              <a:t>IdP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 err="1"/>
              <a:t>commonName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cn</a:t>
            </a:r>
            <a:r>
              <a:rPr lang="en-US" dirty="0"/>
              <a:t>) attribute from the </a:t>
            </a:r>
            <a:r>
              <a:rPr lang="en-US" dirty="0" smtClean="0"/>
              <a:t>IdP</a:t>
            </a:r>
          </a:p>
          <a:p>
            <a:pPr marL="0" indent="0">
              <a:buNone/>
            </a:pPr>
            <a:r>
              <a:rPr lang="en-US" dirty="0" smtClean="0"/>
              <a:t>and then make it printable </a:t>
            </a:r>
            <a:r>
              <a:rPr lang="en-US" dirty="0"/>
              <a:t>using </a:t>
            </a:r>
            <a:r>
              <a:rPr lang="en-US" i="1" dirty="0" err="1" smtClean="0"/>
              <a:t>java.text.Normalizer.Form.NFD</a:t>
            </a:r>
            <a:r>
              <a:rPr lang="en-US" dirty="0" smtClean="0"/>
              <a:t> and map the remainder to “X”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commonName</a:t>
            </a:r>
            <a:r>
              <a:rPr lang="en-US" dirty="0" smtClean="0"/>
              <a:t> – readable name element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504293"/>
              </p:ext>
            </p:extLst>
          </p:nvPr>
        </p:nvGraphicFramePr>
        <p:xfrm>
          <a:off x="3101340" y="4118186"/>
          <a:ext cx="53878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901"/>
                <a:gridCol w="26939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If IdP</a:t>
                      </a:r>
                      <a:r>
                        <a:rPr lang="en-US" sz="1800" baseline="0" dirty="0" smtClean="0"/>
                        <a:t> sends us this </a:t>
                      </a:r>
                      <a:r>
                        <a:rPr lang="en-US" sz="1800" dirty="0" smtClean="0"/>
                        <a:t>UTF-8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Representation in CN </a:t>
                      </a:r>
                      <a:r>
                        <a:rPr lang="en-US" sz="1800" baseline="0" dirty="0" smtClean="0"/>
                        <a:t>RDN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Jőzsi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Bácsi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Jozsi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Bacsi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Guðrún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Ósvífursdóttir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GuXrun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Osvifursdottir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Χρηστος</a:t>
                      </a:r>
                      <a:r>
                        <a:rPr lang="el-GR" sz="1800" baseline="0" dirty="0" smtClean="0"/>
                        <a:t> Κανελλοπουλος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XXXXXXX XXXXXXXXXXXXX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簡禎儀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XXX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2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i="1" dirty="0" err="1" smtClean="0"/>
              <a:t>java.text.Normalizer.Form.NFD</a:t>
            </a:r>
            <a:r>
              <a:rPr lang="en-US" i="1" dirty="0" smtClean="0"/>
              <a:t> </a:t>
            </a:r>
            <a:r>
              <a:rPr lang="en-US" dirty="0" smtClean="0"/>
              <a:t>and ‘X-</a:t>
            </a:r>
            <a:r>
              <a:rPr lang="en-US" dirty="0" err="1" smtClean="0"/>
              <a:t>ing</a:t>
            </a:r>
            <a:r>
              <a:rPr lang="en-US" dirty="0" smtClean="0"/>
              <a:t>’ the rest particularly bad for</a:t>
            </a:r>
            <a:br>
              <a:rPr lang="en-US" dirty="0" smtClean="0"/>
            </a:br>
            <a:r>
              <a:rPr lang="en-US" dirty="0" smtClean="0"/>
              <a:t>Greeks, Bulgarians, Chinese, Russians, Georgians, Serbians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fr-FR" i="1" dirty="0"/>
              <a:t>ICU - International Components for </a:t>
            </a:r>
            <a:r>
              <a:rPr lang="fr-FR" i="1" dirty="0" smtClean="0"/>
              <a:t>Unicode </a:t>
            </a:r>
            <a:r>
              <a:rPr lang="fr-FR" dirty="0" smtClean="0"/>
              <a:t>(icu-project.org) </a:t>
            </a:r>
            <a:r>
              <a:rPr lang="fr-FR" dirty="0" err="1" smtClean="0"/>
              <a:t>appears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better</a:t>
            </a:r>
            <a:r>
              <a:rPr lang="fr-FR" dirty="0" smtClean="0"/>
              <a:t>, but:</a:t>
            </a:r>
          </a:p>
          <a:p>
            <a:r>
              <a:rPr lang="fr-FR" dirty="0" err="1" smtClean="0"/>
              <a:t>there</a:t>
            </a:r>
            <a:r>
              <a:rPr lang="fr-FR" dirty="0" smtClean="0"/>
              <a:t> are </a:t>
            </a:r>
            <a:r>
              <a:rPr lang="fr-FR" dirty="0" err="1" smtClean="0"/>
              <a:t>many</a:t>
            </a:r>
            <a:r>
              <a:rPr lang="fr-FR" dirty="0" smtClean="0"/>
              <a:t> options for </a:t>
            </a:r>
            <a:r>
              <a:rPr lang="fr-FR" dirty="0" err="1" smtClean="0"/>
              <a:t>transliteration</a:t>
            </a:r>
            <a:endParaRPr lang="fr-FR" dirty="0" smtClean="0"/>
          </a:p>
          <a:p>
            <a:r>
              <a:rPr lang="fr-FR" dirty="0" err="1" smtClean="0"/>
              <a:t>some</a:t>
            </a:r>
            <a:r>
              <a:rPr lang="fr-FR" dirty="0" smtClean="0"/>
              <a:t> code points </a:t>
            </a:r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languages</a:t>
            </a:r>
            <a:r>
              <a:rPr lang="fr-FR" dirty="0" smtClean="0"/>
              <a:t>,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prefer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transliterations</a:t>
            </a:r>
            <a:endParaRPr lang="fr-FR" dirty="0" smtClean="0"/>
          </a:p>
          <a:p>
            <a:r>
              <a:rPr lang="fr-FR" dirty="0" err="1" smtClean="0"/>
              <a:t>some</a:t>
            </a:r>
            <a:r>
              <a:rPr lang="fr-FR" dirty="0" smtClean="0"/>
              <a:t> code points are absent </a:t>
            </a:r>
            <a:r>
              <a:rPr lang="fr-FR" dirty="0" err="1" smtClean="0"/>
              <a:t>even</a:t>
            </a:r>
            <a:r>
              <a:rPr lang="fr-FR" dirty="0" smtClean="0"/>
              <a:t> in </a:t>
            </a:r>
            <a:r>
              <a:rPr lang="fr-FR" dirty="0" smtClean="0"/>
              <a:t>UTF-8 </a:t>
            </a:r>
            <a:r>
              <a:rPr lang="fr-FR" dirty="0" err="1" smtClean="0"/>
              <a:t>causing</a:t>
            </a:r>
            <a:r>
              <a:rPr lang="fr-FR" dirty="0" smtClean="0"/>
              <a:t> </a:t>
            </a:r>
            <a:r>
              <a:rPr lang="fr-FR" dirty="0" err="1" smtClean="0"/>
              <a:t>ambiguity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Baseline proposal for </a:t>
            </a:r>
            <a:r>
              <a:rPr lang="en-US" dirty="0" err="1" smtClean="0"/>
              <a:t>RCauth</a:t>
            </a:r>
            <a:r>
              <a:rPr lang="en-US" dirty="0" smtClean="0"/>
              <a:t> from now 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UTF-8 → Latin-1 → ASCII → IA5String (we need </a:t>
            </a:r>
            <a:r>
              <a:rPr lang="en-US" dirty="0" err="1" smtClean="0"/>
              <a:t>PrintableString</a:t>
            </a:r>
            <a:r>
              <a:rPr lang="en-US" dirty="0" smtClean="0"/>
              <a:t> </a:t>
            </a:r>
            <a:r>
              <a:rPr lang="en-US" dirty="0" smtClean="0"/>
              <a:t>+ “@” and minus [:/=])</a:t>
            </a:r>
            <a:endParaRPr lang="en-US" dirty="0"/>
          </a:p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</a:t>
            </a:r>
            <a:r>
              <a:rPr lang="el-GR" dirty="0"/>
              <a:t>Νικόλας </a:t>
            </a:r>
            <a:r>
              <a:rPr lang="el-GR" dirty="0" smtClean="0"/>
              <a:t>Λιαμπότης</a:t>
            </a:r>
            <a:r>
              <a:rPr lang="en-US" dirty="0" smtClean="0"/>
              <a:t> did not like that … and I understand 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769862" y="5141332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ICU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2846188" y="5141332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ICU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3774083" y="5069101"/>
            <a:ext cx="752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regex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96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Calibri (Body)"/>
            </a:endParaRPr>
          </a:p>
          <a:p>
            <a:pPr marL="0" indent="0">
              <a:buNone/>
            </a:pPr>
            <a:r>
              <a:rPr lang="en-US" dirty="0" smtClean="0">
                <a:latin typeface="Calibri (Body)"/>
              </a:rPr>
              <a:t>ICU can do many things to </a:t>
            </a:r>
            <a:r>
              <a:rPr lang="el-GR" dirty="0" smtClean="0">
                <a:latin typeface="Calibri (Body)"/>
              </a:rPr>
              <a:t>Λιαμπότης</a:t>
            </a:r>
            <a:r>
              <a:rPr lang="en-US" dirty="0" smtClean="0">
                <a:latin typeface="Calibri (Body)"/>
              </a:rPr>
              <a:t/>
            </a:r>
            <a:br>
              <a:rPr lang="en-US" dirty="0" smtClean="0">
                <a:latin typeface="Calibri (Body)"/>
              </a:rPr>
            </a:br>
            <a:r>
              <a:rPr lang="en-US" dirty="0" smtClean="0">
                <a:latin typeface="Calibri (Body)"/>
              </a:rPr>
              <a:t/>
            </a:r>
            <a:br>
              <a:rPr lang="en-US" dirty="0" smtClean="0">
                <a:latin typeface="Calibri (Body)"/>
              </a:rPr>
            </a:br>
            <a:r>
              <a:rPr lang="en-US" dirty="0" smtClean="0">
                <a:latin typeface="Calibri (Body)"/>
              </a:rPr>
              <a:t>  </a:t>
            </a:r>
            <a:r>
              <a:rPr lang="en-US" dirty="0" smtClean="0">
                <a:latin typeface="Calibri (Body)"/>
                <a:hlinkClick r:id="rId2"/>
              </a:rPr>
              <a:t>http</a:t>
            </a:r>
            <a:r>
              <a:rPr lang="en-US" dirty="0">
                <a:latin typeface="Calibri (Body)"/>
                <a:hlinkClick r:id="rId2"/>
              </a:rPr>
              <a:t>://userguide.icu-project.org/transforms/general#TOC-Greek</a:t>
            </a:r>
            <a:endParaRPr lang="en-US" dirty="0" smtClean="0">
              <a:latin typeface="Calibri (Body)"/>
            </a:endParaRPr>
          </a:p>
          <a:p>
            <a:r>
              <a:rPr lang="vi-VN" dirty="0" smtClean="0">
                <a:latin typeface="Calibri (Body)"/>
              </a:rPr>
              <a:t>Greek-Latin</a:t>
            </a:r>
            <a:r>
              <a:rPr lang="vi-VN" dirty="0">
                <a:latin typeface="Calibri (Body)"/>
              </a:rPr>
              <a:t>	</a:t>
            </a:r>
            <a:r>
              <a:rPr lang="en-US" dirty="0" smtClean="0">
                <a:latin typeface="Calibri (Body)"/>
              </a:rPr>
              <a:t>	</a:t>
            </a:r>
            <a:r>
              <a:rPr lang="vi-VN" dirty="0">
                <a:latin typeface="Calibri (Body)"/>
              </a:rPr>
              <a:t>	</a:t>
            </a:r>
            <a:r>
              <a:rPr lang="en-US" dirty="0" smtClean="0">
                <a:latin typeface="Calibri (Body)"/>
              </a:rPr>
              <a:t>→</a:t>
            </a:r>
            <a:r>
              <a:rPr lang="vi-VN" dirty="0" smtClean="0">
                <a:latin typeface="Calibri (Body)"/>
              </a:rPr>
              <a:t> Liampótēs</a:t>
            </a:r>
            <a:r>
              <a:rPr lang="en-US" dirty="0" smtClean="0">
                <a:latin typeface="Calibri (Body)"/>
              </a:rPr>
              <a:t>	</a:t>
            </a:r>
            <a:r>
              <a:rPr lang="en-US" dirty="0">
                <a:latin typeface="Calibri (Body)"/>
              </a:rPr>
              <a:t> </a:t>
            </a:r>
            <a:r>
              <a:rPr lang="en-US" dirty="0" smtClean="0">
                <a:latin typeface="Calibri (Body)"/>
              </a:rPr>
              <a:t>→ </a:t>
            </a:r>
            <a:r>
              <a:rPr lang="en-US" dirty="0" err="1" smtClean="0">
                <a:latin typeface="Calibri (Body)"/>
              </a:rPr>
              <a:t>Liampotes</a:t>
            </a:r>
            <a:endParaRPr lang="vi-VN" dirty="0">
              <a:latin typeface="Calibri (Body)"/>
            </a:endParaRPr>
          </a:p>
          <a:p>
            <a:r>
              <a:rPr lang="vi-VN" dirty="0" smtClean="0">
                <a:latin typeface="Calibri (Body)"/>
              </a:rPr>
              <a:t>Greek-Latin/BGN</a:t>
            </a:r>
            <a:r>
              <a:rPr lang="vi-VN" dirty="0">
                <a:latin typeface="Calibri (Body)"/>
              </a:rPr>
              <a:t>	</a:t>
            </a:r>
            <a:r>
              <a:rPr lang="en-US" dirty="0" smtClean="0">
                <a:latin typeface="Calibri (Body)"/>
              </a:rPr>
              <a:t>	→</a:t>
            </a:r>
            <a:r>
              <a:rPr lang="vi-VN" dirty="0" smtClean="0">
                <a:latin typeface="Calibri (Body)"/>
              </a:rPr>
              <a:t> Liambótis</a:t>
            </a:r>
            <a:r>
              <a:rPr lang="en-US" dirty="0" smtClean="0">
                <a:latin typeface="Calibri (Body)"/>
              </a:rPr>
              <a:t>	</a:t>
            </a:r>
            <a:r>
              <a:rPr lang="en-US" dirty="0">
                <a:latin typeface="Calibri (Body)"/>
              </a:rPr>
              <a:t> </a:t>
            </a:r>
            <a:r>
              <a:rPr lang="en-US" dirty="0" smtClean="0">
                <a:latin typeface="Calibri (Body)"/>
              </a:rPr>
              <a:t>→ </a:t>
            </a:r>
            <a:r>
              <a:rPr lang="en-US" dirty="0" err="1" smtClean="0">
                <a:latin typeface="Calibri (Body)"/>
              </a:rPr>
              <a:t>Liambotis</a:t>
            </a:r>
            <a:endParaRPr lang="vi-VN" dirty="0">
              <a:latin typeface="Calibri (Body)"/>
            </a:endParaRPr>
          </a:p>
          <a:p>
            <a:r>
              <a:rPr lang="vi-VN" dirty="0" smtClean="0">
                <a:latin typeface="Calibri (Body)"/>
              </a:rPr>
              <a:t>Greek-Latin/UNGEGN</a:t>
            </a:r>
            <a:r>
              <a:rPr lang="vi-VN" dirty="0">
                <a:latin typeface="Calibri (Body)"/>
              </a:rPr>
              <a:t>	</a:t>
            </a:r>
            <a:r>
              <a:rPr lang="en-US" dirty="0" smtClean="0">
                <a:latin typeface="Calibri (Body)"/>
              </a:rPr>
              <a:t>→</a:t>
            </a:r>
            <a:r>
              <a:rPr lang="vi-VN" dirty="0" smtClean="0">
                <a:latin typeface="Calibri (Body)"/>
              </a:rPr>
              <a:t> </a:t>
            </a:r>
            <a:r>
              <a:rPr lang="vi-VN" dirty="0">
                <a:latin typeface="Calibri (Body)"/>
              </a:rPr>
              <a:t>Liampóti̱</a:t>
            </a:r>
            <a:r>
              <a:rPr lang="vi-VN" dirty="0" smtClean="0">
                <a:latin typeface="Calibri (Body)"/>
              </a:rPr>
              <a:t>s</a:t>
            </a:r>
            <a:r>
              <a:rPr lang="en-US" dirty="0" smtClean="0">
                <a:latin typeface="Calibri (Body)"/>
              </a:rPr>
              <a:t>	</a:t>
            </a:r>
            <a:r>
              <a:rPr lang="en-US" dirty="0">
                <a:latin typeface="Calibri (Body)"/>
              </a:rPr>
              <a:t> </a:t>
            </a:r>
            <a:r>
              <a:rPr lang="en-US" dirty="0" smtClean="0">
                <a:latin typeface="Calibri (Body)"/>
              </a:rPr>
              <a:t>→ </a:t>
            </a:r>
            <a:r>
              <a:rPr lang="en-US" dirty="0" err="1" smtClean="0">
                <a:latin typeface="Calibri (Body)"/>
              </a:rPr>
              <a:t>Liampotis</a:t>
            </a:r>
            <a:endParaRPr lang="en-US" dirty="0" smtClean="0">
              <a:latin typeface="Calibri (Body)"/>
            </a:endParaRPr>
          </a:p>
          <a:p>
            <a:pPr marL="0" indent="0">
              <a:buNone/>
            </a:pPr>
            <a:endParaRPr lang="en-US" dirty="0">
              <a:latin typeface="Calibri (Body)"/>
            </a:endParaRPr>
          </a:p>
          <a:p>
            <a:pPr marL="0" indent="0">
              <a:buNone/>
            </a:pPr>
            <a:r>
              <a:rPr lang="en-US" dirty="0" smtClean="0">
                <a:latin typeface="Calibri (Body)"/>
              </a:rPr>
              <a:t>and the official </a:t>
            </a:r>
            <a:r>
              <a:rPr lang="en-US" dirty="0" smtClean="0">
                <a:latin typeface="Calibri (Body)"/>
              </a:rPr>
              <a:t>(passport) Greek </a:t>
            </a:r>
            <a:r>
              <a:rPr lang="en-US" dirty="0" smtClean="0">
                <a:latin typeface="Calibri (Body)"/>
              </a:rPr>
              <a:t>ELOT-743 transliteration is “</a:t>
            </a:r>
            <a:r>
              <a:rPr lang="en-US" dirty="0" err="1" smtClean="0">
                <a:latin typeface="Calibri (Body)"/>
              </a:rPr>
              <a:t>Liampotis</a:t>
            </a:r>
            <a:r>
              <a:rPr lang="en-US" dirty="0" smtClean="0">
                <a:latin typeface="Calibri (Body)"/>
              </a:rPr>
              <a:t>”</a:t>
            </a:r>
            <a:endParaRPr lang="en-US" dirty="0">
              <a:latin typeface="Calibri (Body)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Greek to 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3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0909300" cy="496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Just Any-Latin fails for Slavonic unique “</a:t>
            </a:r>
            <a:r>
              <a:rPr lang="en-US" b="1" dirty="0" err="1" smtClean="0"/>
              <a:t>sh</a:t>
            </a:r>
            <a:r>
              <a:rPr lang="en-US" b="1" dirty="0" smtClean="0"/>
              <a:t>” sounds. E.g. for </a:t>
            </a:r>
            <a:r>
              <a:rPr lang="en-US" b="1" dirty="0" smtClean="0"/>
              <a:t>‘</a:t>
            </a:r>
            <a:r>
              <a:rPr lang="en-US" b="1" dirty="0" err="1" smtClean="0"/>
              <a:t>Миша</a:t>
            </a:r>
            <a:r>
              <a:rPr lang="en-US" b="1" dirty="0" smtClean="0"/>
              <a:t>’</a:t>
            </a:r>
            <a:endParaRPr lang="en-US" b="1" dirty="0"/>
          </a:p>
          <a:p>
            <a:r>
              <a:rPr lang="en-US" dirty="0" smtClean="0"/>
              <a:t>with </a:t>
            </a:r>
            <a:r>
              <a:rPr lang="en-US" i="1" dirty="0" smtClean="0"/>
              <a:t>Any-Latin </a:t>
            </a:r>
            <a:r>
              <a:rPr lang="en-US" dirty="0" smtClean="0"/>
              <a:t>becomes ‘</a:t>
            </a:r>
            <a:r>
              <a:rPr lang="en-US" dirty="0" err="1" smtClean="0"/>
              <a:t>Miša</a:t>
            </a:r>
            <a:r>
              <a:rPr lang="en-US" dirty="0" smtClean="0"/>
              <a:t>’ </a:t>
            </a:r>
            <a:r>
              <a:rPr lang="en-US" dirty="0"/>
              <a:t>which then translates into </a:t>
            </a:r>
            <a:r>
              <a:rPr lang="en-US" dirty="0" smtClean="0"/>
              <a:t>‘Misa’ </a:t>
            </a:r>
            <a:r>
              <a:rPr lang="en-US" dirty="0"/>
              <a:t>after the </a:t>
            </a:r>
            <a:r>
              <a:rPr lang="en-US" dirty="0" smtClean="0"/>
              <a:t>Latin-</a:t>
            </a:r>
            <a:r>
              <a:rPr lang="en-US" dirty="0" err="1" smtClean="0"/>
              <a:t>Ascii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you want to see ‘</a:t>
            </a:r>
            <a:r>
              <a:rPr lang="en-US" dirty="0" smtClean="0"/>
              <a:t>Mischa</a:t>
            </a:r>
            <a:r>
              <a:rPr lang="en-US" dirty="0" smtClean="0"/>
              <a:t>’, so you need</a:t>
            </a:r>
          </a:p>
          <a:p>
            <a:r>
              <a:rPr lang="en-US" dirty="0" smtClean="0"/>
              <a:t>first </a:t>
            </a:r>
            <a:r>
              <a:rPr lang="en-US" i="1" dirty="0" smtClean="0"/>
              <a:t>Russian-Latin/BGN</a:t>
            </a:r>
            <a:r>
              <a:rPr lang="en-US" dirty="0" smtClean="0"/>
              <a:t>, making it ‘</a:t>
            </a:r>
            <a:r>
              <a:rPr lang="en-US" dirty="0" smtClean="0"/>
              <a:t>Misha</a:t>
            </a:r>
            <a:r>
              <a:rPr lang="en-US" dirty="0" smtClean="0"/>
              <a:t>’, </a:t>
            </a:r>
            <a:r>
              <a:rPr lang="en-US" dirty="0" smtClean="0"/>
              <a:t>which is slightly better, then do </a:t>
            </a:r>
            <a:r>
              <a:rPr lang="en-US" i="1" dirty="0" smtClean="0"/>
              <a:t>Any-Latin </a:t>
            </a:r>
            <a:r>
              <a:rPr lang="en-US" dirty="0" smtClean="0"/>
              <a:t>(1-to-1)</a:t>
            </a:r>
            <a:endParaRPr lang="en-US" dirty="0" smtClean="0"/>
          </a:p>
          <a:p>
            <a:r>
              <a:rPr lang="en-US" dirty="0" smtClean="0"/>
              <a:t>but “</a:t>
            </a:r>
            <a:r>
              <a:rPr lang="en-US" i="1" dirty="0" smtClean="0"/>
              <a:t>Russian-Latin/</a:t>
            </a:r>
            <a:r>
              <a:rPr lang="en-US" i="1" dirty="0" err="1" smtClean="0"/>
              <a:t>BGN+Serbian-Latin</a:t>
            </a:r>
            <a:r>
              <a:rPr lang="en-US" i="1" dirty="0" smtClean="0"/>
              <a:t>/BGN” </a:t>
            </a:r>
            <a:r>
              <a:rPr lang="en-US" dirty="0" smtClean="0"/>
              <a:t>is different from the reverse …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First Any-Latin/BGN, then Any-Latin, to fix mapping to </a:t>
            </a:r>
            <a:r>
              <a:rPr lang="en-US" b="1" i="1" dirty="0">
                <a:solidFill>
                  <a:srgbClr val="003F5E"/>
                </a:solidFill>
              </a:rPr>
              <a:t>→ </a:t>
            </a:r>
            <a:r>
              <a:rPr lang="en-US" b="1" dirty="0" smtClean="0"/>
              <a:t>š and the </a:t>
            </a:r>
            <a:r>
              <a:rPr lang="en-US" b="1" i="1" dirty="0" smtClean="0">
                <a:solidFill>
                  <a:srgbClr val="003F5E"/>
                </a:solidFill>
              </a:rPr>
              <a:t>→</a:t>
            </a:r>
            <a:r>
              <a:rPr lang="en-US" b="1" dirty="0" smtClean="0"/>
              <a:t> </a:t>
            </a:r>
            <a:r>
              <a:rPr lang="en-US" b="1" dirty="0"/>
              <a:t>s</a:t>
            </a:r>
            <a:endParaRPr lang="en-US" b="1" dirty="0" smtClean="0"/>
          </a:p>
          <a:p>
            <a:r>
              <a:rPr lang="hy-AM" dirty="0"/>
              <a:t>Բարեւ աշխարհ → </a:t>
            </a:r>
            <a:r>
              <a:rPr lang="en-US" dirty="0" err="1"/>
              <a:t>Barev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="1" dirty="0" err="1"/>
              <a:t>sh</a:t>
            </a:r>
            <a:r>
              <a:rPr lang="en-US" dirty="0" err="1"/>
              <a:t>kharh</a:t>
            </a:r>
            <a:r>
              <a:rPr lang="en-US" dirty="0"/>
              <a:t> </a:t>
            </a:r>
            <a:r>
              <a:rPr lang="en-US" dirty="0" smtClean="0"/>
              <a:t>(with the /BGN</a:t>
            </a:r>
            <a:r>
              <a:rPr lang="en-US" dirty="0"/>
              <a:t>, </a:t>
            </a:r>
            <a:r>
              <a:rPr lang="en-US" dirty="0" smtClean="0"/>
              <a:t>to ensure the “</a:t>
            </a:r>
            <a:r>
              <a:rPr lang="en-US" dirty="0" err="1" smtClean="0"/>
              <a:t>sh</a:t>
            </a:r>
            <a:r>
              <a:rPr lang="en-US" dirty="0" smtClean="0"/>
              <a:t>”) </a:t>
            </a:r>
          </a:p>
          <a:p>
            <a:r>
              <a:rPr lang="he-IL" dirty="0" smtClean="0"/>
              <a:t>ישראל</a:t>
            </a:r>
            <a:r>
              <a:rPr lang="en-US" dirty="0" smtClean="0"/>
              <a:t> </a:t>
            </a:r>
            <a:r>
              <a:rPr lang="hy-AM" dirty="0"/>
              <a:t>→ </a:t>
            </a:r>
            <a:r>
              <a:rPr lang="en-US" dirty="0" err="1" smtClean="0"/>
              <a:t>ysr'l</a:t>
            </a:r>
            <a:r>
              <a:rPr lang="en-US" dirty="0" smtClean="0"/>
              <a:t> (taken care of without the /BGN</a:t>
            </a:r>
            <a:r>
              <a:rPr lang="en-US" dirty="0"/>
              <a:t>, </a:t>
            </a:r>
            <a:r>
              <a:rPr lang="en-US" dirty="0" smtClean="0"/>
              <a:t>otherwise the</a:t>
            </a:r>
            <a:r>
              <a:rPr lang="he-IL" dirty="0" smtClean="0"/>
              <a:t>ש </a:t>
            </a:r>
            <a:r>
              <a:rPr lang="en-US" dirty="0" smtClean="0"/>
              <a:t> never makes it)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And Unicode does not distinguish the </a:t>
            </a:r>
            <a:r>
              <a:rPr lang="en-US" b="1" i="1" dirty="0" err="1" smtClean="0"/>
              <a:t>diaeresis</a:t>
            </a:r>
            <a:r>
              <a:rPr lang="en-US" b="1" i="1" dirty="0" smtClean="0"/>
              <a:t> </a:t>
            </a:r>
            <a:r>
              <a:rPr lang="en-US" b="1" dirty="0" smtClean="0"/>
              <a:t>and </a:t>
            </a:r>
            <a:r>
              <a:rPr lang="en-US" b="1" dirty="0"/>
              <a:t>the </a:t>
            </a:r>
            <a:r>
              <a:rPr lang="en-US" b="1" i="1" dirty="0" smtClean="0"/>
              <a:t>umlaut</a:t>
            </a:r>
            <a:endParaRPr lang="en-US" b="1" dirty="0"/>
          </a:p>
          <a:p>
            <a:r>
              <a:rPr lang="en-US" dirty="0" err="1"/>
              <a:t>Mühlstraße</a:t>
            </a:r>
            <a:r>
              <a:rPr lang="en-US" dirty="0"/>
              <a:t> </a:t>
            </a:r>
            <a:r>
              <a:rPr lang="en-US" dirty="0">
                <a:latin typeface="Calibri (Body)"/>
              </a:rPr>
              <a:t>→</a:t>
            </a:r>
            <a:r>
              <a:rPr lang="en-US" dirty="0"/>
              <a:t> </a:t>
            </a:r>
            <a:r>
              <a:rPr lang="en-US" dirty="0" err="1"/>
              <a:t>Muhlstrasse</a:t>
            </a:r>
            <a:r>
              <a:rPr lang="en-US" dirty="0"/>
              <a:t> 	</a:t>
            </a:r>
            <a:r>
              <a:rPr lang="en-US" dirty="0" smtClean="0"/>
              <a:t>is wrong</a:t>
            </a:r>
            <a:r>
              <a:rPr lang="en-US" dirty="0"/>
              <a:t>, should have been ‘</a:t>
            </a:r>
            <a:r>
              <a:rPr lang="en-US" dirty="0" err="1"/>
              <a:t>Muehlstrasse</a:t>
            </a:r>
            <a:r>
              <a:rPr lang="en-US" dirty="0"/>
              <a:t>’</a:t>
            </a:r>
          </a:p>
          <a:p>
            <a:r>
              <a:rPr lang="en-US" dirty="0" err="1"/>
              <a:t>reünie</a:t>
            </a:r>
            <a:r>
              <a:rPr lang="en-US" dirty="0"/>
              <a:t> </a:t>
            </a:r>
            <a:r>
              <a:rPr lang="en-US" dirty="0">
                <a:latin typeface="Calibri (Body)"/>
              </a:rPr>
              <a:t>→</a:t>
            </a:r>
            <a:r>
              <a:rPr lang="en-US" dirty="0"/>
              <a:t> </a:t>
            </a:r>
            <a:r>
              <a:rPr lang="en-US" dirty="0" err="1"/>
              <a:t>reunie</a:t>
            </a:r>
            <a:r>
              <a:rPr lang="en-US" dirty="0"/>
              <a:t>			</a:t>
            </a:r>
            <a:r>
              <a:rPr lang="en-US" dirty="0" smtClean="0"/>
              <a:t>is good</a:t>
            </a:r>
            <a:r>
              <a:rPr lang="en-US" dirty="0"/>
              <a:t>, you definitely don’t want ‘</a:t>
            </a:r>
            <a:r>
              <a:rPr lang="en-US" dirty="0" err="1"/>
              <a:t>reuenie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en-US" i="1" dirty="0" smtClean="0"/>
              <a:t>As the so for stability, we keep Any-Latin here and treat all as a </a:t>
            </a:r>
            <a:r>
              <a:rPr lang="en-US" i="1" dirty="0" err="1" smtClean="0"/>
              <a:t>diaeresis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straightforward translation is not always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90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 the (for now) best combination seems to </a:t>
            </a:r>
            <a:r>
              <a:rPr lang="en-US" dirty="0" smtClean="0"/>
              <a:t>be the ordered transformation: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err="1" smtClean="0"/>
              <a:t>Transliterator.getInstance</a:t>
            </a:r>
            <a:r>
              <a:rPr lang="en-US" dirty="0"/>
              <a:t>( "Russian-Latin/BGN</a:t>
            </a:r>
            <a:r>
              <a:rPr lang="en-US" dirty="0" smtClean="0"/>
              <a:t>;"+</a:t>
            </a:r>
          </a:p>
          <a:p>
            <a:pPr marL="0" indent="0">
              <a:buNone/>
            </a:pPr>
            <a:r>
              <a:rPr lang="en-US" dirty="0" smtClean="0"/>
              <a:t>		"</a:t>
            </a:r>
            <a:r>
              <a:rPr lang="en-US" dirty="0"/>
              <a:t>Serbian-Latin/BGN</a:t>
            </a:r>
            <a:r>
              <a:rPr lang="en-US" dirty="0" smtClean="0"/>
              <a:t>;"+</a:t>
            </a:r>
          </a:p>
          <a:p>
            <a:pPr marL="0" indent="0">
              <a:buNone/>
            </a:pPr>
            <a:r>
              <a:rPr lang="en-US" dirty="0" smtClean="0"/>
              <a:t>		"</a:t>
            </a:r>
            <a:r>
              <a:rPr lang="en-US" dirty="0"/>
              <a:t>Greek-Latin/UNGEGN</a:t>
            </a:r>
            <a:r>
              <a:rPr lang="en-US" dirty="0" smtClean="0"/>
              <a:t>;"+</a:t>
            </a:r>
          </a:p>
          <a:p>
            <a:pPr marL="0" indent="0">
              <a:buNone/>
            </a:pPr>
            <a:r>
              <a:rPr lang="en-US" dirty="0" smtClean="0"/>
              <a:t>		"[:</a:t>
            </a:r>
            <a:r>
              <a:rPr lang="en-US" dirty="0" err="1"/>
              <a:t>Nonspacing</a:t>
            </a:r>
            <a:r>
              <a:rPr lang="en-US" dirty="0"/>
              <a:t> Mark:] remove</a:t>
            </a:r>
            <a:r>
              <a:rPr lang="en-US" dirty="0" smtClean="0"/>
              <a:t>;"+</a:t>
            </a:r>
          </a:p>
          <a:p>
            <a:pPr marL="0" indent="0">
              <a:buNone/>
            </a:pPr>
            <a:r>
              <a:rPr lang="en-US" dirty="0" smtClean="0"/>
              <a:t>		"</a:t>
            </a:r>
            <a:r>
              <a:rPr lang="en-US" dirty="0" smtClean="0"/>
              <a:t>Any-Latin/BGN;“ </a:t>
            </a:r>
            <a:r>
              <a:rPr lang="en-US" dirty="0" smtClean="0"/>
              <a:t>+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"Any-Latin;“ </a:t>
            </a:r>
            <a:r>
              <a:rPr lang="en-US" dirty="0"/>
              <a:t>+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"Latin-</a:t>
            </a:r>
            <a:r>
              <a:rPr lang="en-US" dirty="0" err="1" smtClean="0"/>
              <a:t>Ascii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result.replaceAll</a:t>
            </a:r>
            <a:r>
              <a:rPr lang="en-US" dirty="0"/>
              <a:t>("[^\\p{Lower}\\p{Upper}\\p{Digit} </a:t>
            </a:r>
            <a:r>
              <a:rPr lang="en-US" dirty="0" smtClean="0"/>
              <a:t>'()+,-.?@]",  "</a:t>
            </a:r>
            <a:r>
              <a:rPr lang="en-US" dirty="0"/>
              <a:t>X");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straightforward translation is not always good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7581900" y="2695575"/>
            <a:ext cx="390525" cy="133350"/>
          </a:xfrm>
          <a:prstGeom prst="leftArrow">
            <a:avLst/>
          </a:prstGeom>
          <a:solidFill>
            <a:schemeClr val="accent2"/>
          </a:solidFill>
          <a:ln>
            <a:solidFill>
              <a:srgbClr val="00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1025" y="2577584"/>
            <a:ext cx="298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3F5E"/>
                </a:solidFill>
              </a:rPr>
              <a:t>ordering to retain “ш” </a:t>
            </a:r>
            <a:r>
              <a:rPr lang="en-US" i="1" dirty="0">
                <a:solidFill>
                  <a:srgbClr val="003F5E"/>
                </a:solidFill>
              </a:rPr>
              <a:t>→</a:t>
            </a:r>
            <a:r>
              <a:rPr lang="en-US" i="1" dirty="0" smtClean="0">
                <a:solidFill>
                  <a:srgbClr val="003F5E"/>
                </a:solidFill>
              </a:rPr>
              <a:t> “</a:t>
            </a:r>
            <a:r>
              <a:rPr lang="en-US" i="1" dirty="0" err="1" smtClean="0">
                <a:solidFill>
                  <a:srgbClr val="003F5E"/>
                </a:solidFill>
              </a:rPr>
              <a:t>sh</a:t>
            </a:r>
            <a:r>
              <a:rPr lang="en-US" i="1" dirty="0" smtClean="0">
                <a:solidFill>
                  <a:srgbClr val="003F5E"/>
                </a:solidFill>
              </a:rPr>
              <a:t>”</a:t>
            </a:r>
            <a:endParaRPr lang="en-US" i="1" dirty="0">
              <a:solidFill>
                <a:srgbClr val="003F5E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581900" y="3886200"/>
            <a:ext cx="390525" cy="133350"/>
          </a:xfrm>
          <a:prstGeom prst="leftArrow">
            <a:avLst/>
          </a:prstGeom>
          <a:solidFill>
            <a:schemeClr val="accent2"/>
          </a:solidFill>
          <a:ln>
            <a:solidFill>
              <a:srgbClr val="00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1025" y="3768209"/>
            <a:ext cx="359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3F5E"/>
                </a:solidFill>
              </a:rPr>
              <a:t>Fixes </a:t>
            </a:r>
            <a:r>
              <a:rPr lang="en-US" i="1" dirty="0" err="1" smtClean="0">
                <a:solidFill>
                  <a:srgbClr val="003F5E"/>
                </a:solidFill>
              </a:rPr>
              <a:t>greek</a:t>
            </a:r>
            <a:r>
              <a:rPr lang="en-US" i="1" dirty="0" smtClean="0">
                <a:solidFill>
                  <a:srgbClr val="003F5E"/>
                </a:solidFill>
              </a:rPr>
              <a:t> </a:t>
            </a:r>
            <a:r>
              <a:rPr lang="el-GR" dirty="0">
                <a:latin typeface="Calibri (Body)"/>
              </a:rPr>
              <a:t>Λ</a:t>
            </a:r>
            <a:r>
              <a:rPr lang="en-US" i="1" dirty="0" smtClean="0">
                <a:solidFill>
                  <a:srgbClr val="003F5E"/>
                </a:solidFill>
              </a:rPr>
              <a:t> adding a useless space</a:t>
            </a:r>
            <a:endParaRPr lang="en-US" i="1" dirty="0">
              <a:solidFill>
                <a:srgbClr val="003F5E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581900" y="4407932"/>
            <a:ext cx="390525" cy="133350"/>
          </a:xfrm>
          <a:prstGeom prst="leftArrow">
            <a:avLst/>
          </a:prstGeom>
          <a:solidFill>
            <a:schemeClr val="accent2"/>
          </a:solidFill>
          <a:ln>
            <a:solidFill>
              <a:srgbClr val="00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01025" y="4289941"/>
            <a:ext cx="371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3F5E"/>
                </a:solidFill>
              </a:rPr>
              <a:t>Retain proper “</a:t>
            </a:r>
            <a:r>
              <a:rPr lang="en-US" i="1" dirty="0" err="1" smtClean="0">
                <a:solidFill>
                  <a:srgbClr val="003F5E"/>
                </a:solidFill>
              </a:rPr>
              <a:t>sh</a:t>
            </a:r>
            <a:r>
              <a:rPr lang="en-US" i="1" dirty="0" smtClean="0">
                <a:solidFill>
                  <a:srgbClr val="003F5E"/>
                </a:solidFill>
              </a:rPr>
              <a:t>” when coming from</a:t>
            </a:r>
            <a:br>
              <a:rPr lang="en-US" i="1" dirty="0" smtClean="0">
                <a:solidFill>
                  <a:srgbClr val="003F5E"/>
                </a:solidFill>
              </a:rPr>
            </a:br>
            <a:r>
              <a:rPr lang="en-US" i="1" dirty="0" smtClean="0">
                <a:solidFill>
                  <a:srgbClr val="003F5E"/>
                </a:solidFill>
              </a:rPr>
              <a:t>Armenian or Hebrew by /BGN first</a:t>
            </a:r>
            <a:endParaRPr lang="en-US" i="1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6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A3960-760A-4B61-8C8B-DBF90F37C8C8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10368</TotalTime>
  <Words>710</Words>
  <Application>Microsoft Office PowerPoint</Application>
  <PresentationFormat>Custom</PresentationFormat>
  <Paragraphs>153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GEANT Association</vt:lpstr>
      <vt:lpstr>PowerPoint Presentation</vt:lpstr>
      <vt:lpstr>CommonName – the big challenge</vt:lpstr>
      <vt:lpstr>commonName – USR of the IdP identifier</vt:lpstr>
      <vt:lpstr>What does the CP/CPS say?</vt:lpstr>
      <vt:lpstr>commonName – readable name element</vt:lpstr>
      <vt:lpstr>but Νικόλας Λιαμπότης did not like that … and I understand …</vt:lpstr>
      <vt:lpstr>It’s all Greek to me!</vt:lpstr>
      <vt:lpstr>But straightforward translation is not always good</vt:lpstr>
      <vt:lpstr>But straightforward translation is not always good</vt:lpstr>
      <vt:lpstr>What will we get?</vt:lpstr>
      <vt:lpstr>Organisation name – any better?</vt:lpstr>
      <vt:lpstr>Planning</vt:lpstr>
      <vt:lpstr>PowerPoint Presentation</vt:lpstr>
    </vt:vector>
  </TitlesOfParts>
  <Company>DANTE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DavidG</cp:lastModifiedBy>
  <cp:revision>192</cp:revision>
  <cp:lastPrinted>2015-05-01T10:30:08Z</cp:lastPrinted>
  <dcterms:created xsi:type="dcterms:W3CDTF">2015-04-29T14:13:57Z</dcterms:created>
  <dcterms:modified xsi:type="dcterms:W3CDTF">2017-05-11T14:37:06Z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