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83" r:id="rId5"/>
    <p:sldId id="293" r:id="rId6"/>
    <p:sldId id="300" r:id="rId7"/>
    <p:sldId id="294" r:id="rId8"/>
    <p:sldId id="307" r:id="rId9"/>
    <p:sldId id="299" r:id="rId10"/>
    <p:sldId id="338" r:id="rId11"/>
    <p:sldId id="306" r:id="rId12"/>
    <p:sldId id="321" r:id="rId13"/>
    <p:sldId id="322" r:id="rId14"/>
    <p:sldId id="320" r:id="rId15"/>
    <p:sldId id="339" r:id="rId16"/>
    <p:sldId id="341" r:id="rId17"/>
    <p:sldId id="342" r:id="rId18"/>
    <p:sldId id="340" r:id="rId19"/>
    <p:sldId id="343" r:id="rId20"/>
    <p:sldId id="344" r:id="rId21"/>
    <p:sldId id="345" r:id="rId22"/>
    <p:sldId id="346" r:id="rId23"/>
    <p:sldId id="347" r:id="rId24"/>
    <p:sldId id="286" r:id="rId25"/>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3F5E"/>
    <a:srgbClr val="F6791C"/>
    <a:srgbClr val="F57B20"/>
    <a:srgbClr val="F57A1E"/>
    <a:srgbClr val="013F5E"/>
    <a:srgbClr val="003959"/>
    <a:srgbClr val="ED1556"/>
    <a:srgbClr val="003F5D"/>
    <a:srgbClr val="1C4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96" y="10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AD85A-2E2C-4998-A9AB-EFA3E0320A53}"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US"/>
        </a:p>
      </dgm:t>
    </dgm:pt>
    <dgm:pt modelId="{8B63F8B4-8FAD-4668-898C-FBB76ADD28AA}">
      <dgm:prSet phldrT="[Text]"/>
      <dgm:spPr/>
      <dgm:t>
        <a:bodyPr/>
        <a:lstStyle/>
        <a:p>
          <a:endParaRPr lang="en-US" dirty="0"/>
        </a:p>
      </dgm:t>
    </dgm:pt>
    <dgm:pt modelId="{BA141C56-24A9-4276-94F1-B1029B4EAA48}" type="parTrans" cxnId="{C27B7FEF-DB22-4867-9479-E4A0754BF8EA}">
      <dgm:prSet/>
      <dgm:spPr/>
      <dgm:t>
        <a:bodyPr/>
        <a:lstStyle/>
        <a:p>
          <a:endParaRPr lang="en-US"/>
        </a:p>
      </dgm:t>
    </dgm:pt>
    <dgm:pt modelId="{53DF7603-EB29-47F1-B5D1-A172DAD99529}" type="sibTrans" cxnId="{C27B7FEF-DB22-4867-9479-E4A0754BF8EA}">
      <dgm:prSet/>
      <dgm:spPr>
        <a:ln w="38100"/>
      </dgm:spPr>
      <dgm:t>
        <a:bodyPr/>
        <a:lstStyle/>
        <a:p>
          <a:endParaRPr lang="en-US"/>
        </a:p>
      </dgm:t>
    </dgm:pt>
    <dgm:pt modelId="{E63C2B07-64FE-4D52-9CE5-96EA4D3421CB}">
      <dgm:prSet phldrT="[Text]"/>
      <dgm:spPr/>
      <dgm:t>
        <a:bodyPr/>
        <a:lstStyle/>
        <a:p>
          <a:endParaRPr lang="en-US" dirty="0"/>
        </a:p>
      </dgm:t>
    </dgm:pt>
    <dgm:pt modelId="{2FD6F389-5B45-47DE-AC57-7A9D23DEB639}" type="parTrans" cxnId="{462011B0-12E6-4F22-A2E3-15C499E3D498}">
      <dgm:prSet/>
      <dgm:spPr/>
      <dgm:t>
        <a:bodyPr/>
        <a:lstStyle/>
        <a:p>
          <a:endParaRPr lang="en-US"/>
        </a:p>
      </dgm:t>
    </dgm:pt>
    <dgm:pt modelId="{A39EA6C3-B8E3-49A7-BF18-DC9AB8DC8086}" type="sibTrans" cxnId="{462011B0-12E6-4F22-A2E3-15C499E3D498}">
      <dgm:prSet/>
      <dgm:spPr/>
      <dgm:t>
        <a:bodyPr/>
        <a:lstStyle/>
        <a:p>
          <a:endParaRPr lang="en-US"/>
        </a:p>
      </dgm:t>
    </dgm:pt>
    <dgm:pt modelId="{79480ADC-0D95-4A80-9E78-B96A0DFEB34C}">
      <dgm:prSet phldrT="[Text]"/>
      <dgm:spPr/>
      <dgm:t>
        <a:bodyPr/>
        <a:lstStyle/>
        <a:p>
          <a:r>
            <a:rPr lang="en-US" dirty="0" smtClean="0"/>
            <a:t>          …</a:t>
          </a:r>
          <a:endParaRPr lang="en-US" dirty="0"/>
        </a:p>
      </dgm:t>
    </dgm:pt>
    <dgm:pt modelId="{0E24D2D9-7F48-4B49-9714-5133260B99D9}" type="parTrans" cxnId="{2CCBEF73-5ED3-4DA4-80EA-481FF2D24AC4}">
      <dgm:prSet/>
      <dgm:spPr/>
      <dgm:t>
        <a:bodyPr/>
        <a:lstStyle/>
        <a:p>
          <a:endParaRPr lang="en-US"/>
        </a:p>
      </dgm:t>
    </dgm:pt>
    <dgm:pt modelId="{471A3188-CAA1-4301-85AF-47E603DC2A50}" type="sibTrans" cxnId="{2CCBEF73-5ED3-4DA4-80EA-481FF2D24AC4}">
      <dgm:prSet/>
      <dgm:spPr/>
      <dgm:t>
        <a:bodyPr/>
        <a:lstStyle/>
        <a:p>
          <a:endParaRPr lang="en-US"/>
        </a:p>
      </dgm:t>
    </dgm:pt>
    <dgm:pt modelId="{1CD33B28-7CC3-4A50-AB95-D95D9DE7770B}">
      <dgm:prSet phldrT="[Text]"/>
      <dgm:spPr/>
      <dgm:t>
        <a:bodyPr/>
        <a:lstStyle/>
        <a:p>
          <a:endParaRPr lang="en-US" i="1" dirty="0"/>
        </a:p>
      </dgm:t>
    </dgm:pt>
    <dgm:pt modelId="{E6E6F825-F1F5-4681-8D80-9A90CD73D990}" type="parTrans" cxnId="{56C6D6D0-2CC2-402C-9686-033807112152}">
      <dgm:prSet/>
      <dgm:spPr/>
      <dgm:t>
        <a:bodyPr/>
        <a:lstStyle/>
        <a:p>
          <a:endParaRPr lang="en-US"/>
        </a:p>
      </dgm:t>
    </dgm:pt>
    <dgm:pt modelId="{B4253457-AB5F-4FED-AB6A-8CD760141D7E}" type="sibTrans" cxnId="{56C6D6D0-2CC2-402C-9686-033807112152}">
      <dgm:prSet/>
      <dgm:spPr>
        <a:ln w="38100"/>
      </dgm:spPr>
      <dgm:t>
        <a:bodyPr/>
        <a:lstStyle/>
        <a:p>
          <a:endParaRPr lang="en-US"/>
        </a:p>
      </dgm:t>
    </dgm:pt>
    <dgm:pt modelId="{7EF3713C-C46F-4A22-B96F-F7039C625D9E}">
      <dgm:prSet phldrT="[Text]"/>
      <dgm:spPr/>
      <dgm:t>
        <a:bodyPr/>
        <a:lstStyle/>
        <a:p>
          <a:r>
            <a:rPr lang="en-US" dirty="0" smtClean="0"/>
            <a:t> </a:t>
          </a:r>
          <a:endParaRPr lang="en-US" dirty="0"/>
        </a:p>
      </dgm:t>
    </dgm:pt>
    <dgm:pt modelId="{35CB943F-8BE0-4E93-A011-8249883E986E}" type="parTrans" cxnId="{32F11A1E-1128-43CF-AB75-5386627D6C46}">
      <dgm:prSet/>
      <dgm:spPr/>
      <dgm:t>
        <a:bodyPr/>
        <a:lstStyle/>
        <a:p>
          <a:endParaRPr lang="en-US"/>
        </a:p>
      </dgm:t>
    </dgm:pt>
    <dgm:pt modelId="{DB95FA87-7AF9-4727-9F1A-F64399D527BB}" type="sibTrans" cxnId="{32F11A1E-1128-43CF-AB75-5386627D6C46}">
      <dgm:prSet/>
      <dgm:spPr>
        <a:ln w="38100"/>
      </dgm:spPr>
      <dgm:t>
        <a:bodyPr/>
        <a:lstStyle/>
        <a:p>
          <a:endParaRPr lang="en-US"/>
        </a:p>
      </dgm:t>
    </dgm:pt>
    <dgm:pt modelId="{A3757815-B89A-4884-BE30-B9B0BA01E43B}" type="pres">
      <dgm:prSet presAssocID="{02EAD85A-2E2C-4998-A9AB-EFA3E0320A53}" presName="cycle" presStyleCnt="0">
        <dgm:presLayoutVars>
          <dgm:dir/>
          <dgm:resizeHandles val="exact"/>
        </dgm:presLayoutVars>
      </dgm:prSet>
      <dgm:spPr/>
      <dgm:t>
        <a:bodyPr/>
        <a:lstStyle/>
        <a:p>
          <a:endParaRPr lang="en-US"/>
        </a:p>
      </dgm:t>
    </dgm:pt>
    <dgm:pt modelId="{373AAD31-1915-4892-A3CF-7595097FBF12}" type="pres">
      <dgm:prSet presAssocID="{8B63F8B4-8FAD-4668-898C-FBB76ADD28AA}" presName="node" presStyleLbl="node1" presStyleIdx="0" presStyleCnt="5">
        <dgm:presLayoutVars>
          <dgm:bulletEnabled val="1"/>
        </dgm:presLayoutVars>
      </dgm:prSet>
      <dgm:spPr/>
      <dgm:t>
        <a:bodyPr/>
        <a:lstStyle/>
        <a:p>
          <a:endParaRPr lang="en-US"/>
        </a:p>
      </dgm:t>
    </dgm:pt>
    <dgm:pt modelId="{2ED5F4A5-67E8-4F04-8B9D-F10A9F073FB6}" type="pres">
      <dgm:prSet presAssocID="{8B63F8B4-8FAD-4668-898C-FBB76ADD28AA}" presName="spNode" presStyleCnt="0"/>
      <dgm:spPr/>
    </dgm:pt>
    <dgm:pt modelId="{CC2E2912-B030-46EA-A4B8-63D89A65AD05}" type="pres">
      <dgm:prSet presAssocID="{53DF7603-EB29-47F1-B5D1-A172DAD99529}" presName="sibTrans" presStyleLbl="sibTrans1D1" presStyleIdx="0" presStyleCnt="5"/>
      <dgm:spPr/>
      <dgm:t>
        <a:bodyPr/>
        <a:lstStyle/>
        <a:p>
          <a:endParaRPr lang="en-US"/>
        </a:p>
      </dgm:t>
    </dgm:pt>
    <dgm:pt modelId="{3A745A10-BE9A-435F-9A87-1B5DE50DC31D}" type="pres">
      <dgm:prSet presAssocID="{E63C2B07-64FE-4D52-9CE5-96EA4D3421CB}" presName="node" presStyleLbl="node1" presStyleIdx="1" presStyleCnt="5">
        <dgm:presLayoutVars>
          <dgm:bulletEnabled val="1"/>
        </dgm:presLayoutVars>
      </dgm:prSet>
      <dgm:spPr/>
      <dgm:t>
        <a:bodyPr/>
        <a:lstStyle/>
        <a:p>
          <a:endParaRPr lang="en-US"/>
        </a:p>
      </dgm:t>
    </dgm:pt>
    <dgm:pt modelId="{646E4C5C-33E5-4153-85C9-B894717D84CB}" type="pres">
      <dgm:prSet presAssocID="{E63C2B07-64FE-4D52-9CE5-96EA4D3421CB}" presName="spNode" presStyleCnt="0"/>
      <dgm:spPr/>
    </dgm:pt>
    <dgm:pt modelId="{1D0EA2BC-8E61-4802-BD5E-1C103FF25EAB}" type="pres">
      <dgm:prSet presAssocID="{A39EA6C3-B8E3-49A7-BF18-DC9AB8DC8086}" presName="sibTrans" presStyleLbl="sibTrans1D1" presStyleIdx="1" presStyleCnt="5"/>
      <dgm:spPr/>
      <dgm:t>
        <a:bodyPr/>
        <a:lstStyle/>
        <a:p>
          <a:endParaRPr lang="en-US"/>
        </a:p>
      </dgm:t>
    </dgm:pt>
    <dgm:pt modelId="{8B755AE9-0E14-412C-A616-617460BB9F33}" type="pres">
      <dgm:prSet presAssocID="{79480ADC-0D95-4A80-9E78-B96A0DFEB34C}" presName="node" presStyleLbl="node1" presStyleIdx="2" presStyleCnt="5">
        <dgm:presLayoutVars>
          <dgm:bulletEnabled val="1"/>
        </dgm:presLayoutVars>
      </dgm:prSet>
      <dgm:spPr/>
      <dgm:t>
        <a:bodyPr/>
        <a:lstStyle/>
        <a:p>
          <a:endParaRPr lang="en-US"/>
        </a:p>
      </dgm:t>
    </dgm:pt>
    <dgm:pt modelId="{6B7C7903-F729-4C5D-B717-574317C50724}" type="pres">
      <dgm:prSet presAssocID="{79480ADC-0D95-4A80-9E78-B96A0DFEB34C}" presName="spNode" presStyleCnt="0"/>
      <dgm:spPr/>
    </dgm:pt>
    <dgm:pt modelId="{85EA6739-443E-45AD-BC7E-ED1AC7A0EFBA}" type="pres">
      <dgm:prSet presAssocID="{471A3188-CAA1-4301-85AF-47E603DC2A50}" presName="sibTrans" presStyleLbl="sibTrans1D1" presStyleIdx="2" presStyleCnt="5"/>
      <dgm:spPr/>
      <dgm:t>
        <a:bodyPr/>
        <a:lstStyle/>
        <a:p>
          <a:endParaRPr lang="en-US"/>
        </a:p>
      </dgm:t>
    </dgm:pt>
    <dgm:pt modelId="{D99E65D9-8FBC-4F83-9B9E-60D2998966E5}" type="pres">
      <dgm:prSet presAssocID="{1CD33B28-7CC3-4A50-AB95-D95D9DE7770B}" presName="node" presStyleLbl="node1" presStyleIdx="3" presStyleCnt="5">
        <dgm:presLayoutVars>
          <dgm:bulletEnabled val="1"/>
        </dgm:presLayoutVars>
      </dgm:prSet>
      <dgm:spPr/>
      <dgm:t>
        <a:bodyPr/>
        <a:lstStyle/>
        <a:p>
          <a:endParaRPr lang="en-US"/>
        </a:p>
      </dgm:t>
    </dgm:pt>
    <dgm:pt modelId="{8625CF2D-C1C9-431E-A740-A0D870F84FB4}" type="pres">
      <dgm:prSet presAssocID="{1CD33B28-7CC3-4A50-AB95-D95D9DE7770B}" presName="spNode" presStyleCnt="0"/>
      <dgm:spPr/>
    </dgm:pt>
    <dgm:pt modelId="{1E0834E8-E135-4C13-A3E7-0150970A1886}" type="pres">
      <dgm:prSet presAssocID="{B4253457-AB5F-4FED-AB6A-8CD760141D7E}" presName="sibTrans" presStyleLbl="sibTrans1D1" presStyleIdx="3" presStyleCnt="5"/>
      <dgm:spPr/>
      <dgm:t>
        <a:bodyPr/>
        <a:lstStyle/>
        <a:p>
          <a:endParaRPr lang="en-US"/>
        </a:p>
      </dgm:t>
    </dgm:pt>
    <dgm:pt modelId="{BF41D9A3-5AD4-4CF5-805C-0C8065895160}" type="pres">
      <dgm:prSet presAssocID="{7EF3713C-C46F-4A22-B96F-F7039C625D9E}" presName="node" presStyleLbl="node1" presStyleIdx="4" presStyleCnt="5">
        <dgm:presLayoutVars>
          <dgm:bulletEnabled val="1"/>
        </dgm:presLayoutVars>
      </dgm:prSet>
      <dgm:spPr/>
      <dgm:t>
        <a:bodyPr/>
        <a:lstStyle/>
        <a:p>
          <a:endParaRPr lang="en-US"/>
        </a:p>
      </dgm:t>
    </dgm:pt>
    <dgm:pt modelId="{97963B74-A866-454C-9424-E6132C9842ED}" type="pres">
      <dgm:prSet presAssocID="{7EF3713C-C46F-4A22-B96F-F7039C625D9E}" presName="spNode" presStyleCnt="0"/>
      <dgm:spPr/>
    </dgm:pt>
    <dgm:pt modelId="{B17E7922-47A8-4177-9674-6B27276583D8}" type="pres">
      <dgm:prSet presAssocID="{DB95FA87-7AF9-4727-9F1A-F64399D527BB}" presName="sibTrans" presStyleLbl="sibTrans1D1" presStyleIdx="4" presStyleCnt="5"/>
      <dgm:spPr/>
      <dgm:t>
        <a:bodyPr/>
        <a:lstStyle/>
        <a:p>
          <a:endParaRPr lang="en-US"/>
        </a:p>
      </dgm:t>
    </dgm:pt>
  </dgm:ptLst>
  <dgm:cxnLst>
    <dgm:cxn modelId="{C27B7FEF-DB22-4867-9479-E4A0754BF8EA}" srcId="{02EAD85A-2E2C-4998-A9AB-EFA3E0320A53}" destId="{8B63F8B4-8FAD-4668-898C-FBB76ADD28AA}" srcOrd="0" destOrd="0" parTransId="{BA141C56-24A9-4276-94F1-B1029B4EAA48}" sibTransId="{53DF7603-EB29-47F1-B5D1-A172DAD99529}"/>
    <dgm:cxn modelId="{7FCF4BFE-B257-4B10-9A39-56FEDA7B760C}" type="presOf" srcId="{79480ADC-0D95-4A80-9E78-B96A0DFEB34C}" destId="{8B755AE9-0E14-412C-A616-617460BB9F33}" srcOrd="0" destOrd="0" presId="urn:microsoft.com/office/officeart/2005/8/layout/cycle6"/>
    <dgm:cxn modelId="{4F9C3E88-737A-4793-8013-5FF62102887A}" type="presOf" srcId="{DB95FA87-7AF9-4727-9F1A-F64399D527BB}" destId="{B17E7922-47A8-4177-9674-6B27276583D8}" srcOrd="0" destOrd="0" presId="urn:microsoft.com/office/officeart/2005/8/layout/cycle6"/>
    <dgm:cxn modelId="{462011B0-12E6-4F22-A2E3-15C499E3D498}" srcId="{02EAD85A-2E2C-4998-A9AB-EFA3E0320A53}" destId="{E63C2B07-64FE-4D52-9CE5-96EA4D3421CB}" srcOrd="1" destOrd="0" parTransId="{2FD6F389-5B45-47DE-AC57-7A9D23DEB639}" sibTransId="{A39EA6C3-B8E3-49A7-BF18-DC9AB8DC8086}"/>
    <dgm:cxn modelId="{2CCBEF73-5ED3-4DA4-80EA-481FF2D24AC4}" srcId="{02EAD85A-2E2C-4998-A9AB-EFA3E0320A53}" destId="{79480ADC-0D95-4A80-9E78-B96A0DFEB34C}" srcOrd="2" destOrd="0" parTransId="{0E24D2D9-7F48-4B49-9714-5133260B99D9}" sibTransId="{471A3188-CAA1-4301-85AF-47E603DC2A50}"/>
    <dgm:cxn modelId="{F1635149-8F86-432A-A8F0-270231D0BC3A}" type="presOf" srcId="{7EF3713C-C46F-4A22-B96F-F7039C625D9E}" destId="{BF41D9A3-5AD4-4CF5-805C-0C8065895160}" srcOrd="0" destOrd="0" presId="urn:microsoft.com/office/officeart/2005/8/layout/cycle6"/>
    <dgm:cxn modelId="{56C6D6D0-2CC2-402C-9686-033807112152}" srcId="{02EAD85A-2E2C-4998-A9AB-EFA3E0320A53}" destId="{1CD33B28-7CC3-4A50-AB95-D95D9DE7770B}" srcOrd="3" destOrd="0" parTransId="{E6E6F825-F1F5-4681-8D80-9A90CD73D990}" sibTransId="{B4253457-AB5F-4FED-AB6A-8CD760141D7E}"/>
    <dgm:cxn modelId="{DDA6A376-CC2F-4631-8E82-3164F435E3D1}" type="presOf" srcId="{471A3188-CAA1-4301-85AF-47E603DC2A50}" destId="{85EA6739-443E-45AD-BC7E-ED1AC7A0EFBA}" srcOrd="0" destOrd="0" presId="urn:microsoft.com/office/officeart/2005/8/layout/cycle6"/>
    <dgm:cxn modelId="{38460E5A-0034-466F-941B-0B09DF36B9A3}" type="presOf" srcId="{B4253457-AB5F-4FED-AB6A-8CD760141D7E}" destId="{1E0834E8-E135-4C13-A3E7-0150970A1886}" srcOrd="0" destOrd="0" presId="urn:microsoft.com/office/officeart/2005/8/layout/cycle6"/>
    <dgm:cxn modelId="{738F70FC-D5C0-46F6-BBDA-2746578CD7AE}" type="presOf" srcId="{1CD33B28-7CC3-4A50-AB95-D95D9DE7770B}" destId="{D99E65D9-8FBC-4F83-9B9E-60D2998966E5}" srcOrd="0" destOrd="0" presId="urn:microsoft.com/office/officeart/2005/8/layout/cycle6"/>
    <dgm:cxn modelId="{6B90F3E9-C8CB-4EC3-937B-C9D6A598C859}" type="presOf" srcId="{02EAD85A-2E2C-4998-A9AB-EFA3E0320A53}" destId="{A3757815-B89A-4884-BE30-B9B0BA01E43B}" srcOrd="0" destOrd="0" presId="urn:microsoft.com/office/officeart/2005/8/layout/cycle6"/>
    <dgm:cxn modelId="{32F11A1E-1128-43CF-AB75-5386627D6C46}" srcId="{02EAD85A-2E2C-4998-A9AB-EFA3E0320A53}" destId="{7EF3713C-C46F-4A22-B96F-F7039C625D9E}" srcOrd="4" destOrd="0" parTransId="{35CB943F-8BE0-4E93-A011-8249883E986E}" sibTransId="{DB95FA87-7AF9-4727-9F1A-F64399D527BB}"/>
    <dgm:cxn modelId="{3E2470DE-B70B-4B45-82B8-EC3A153F80C6}" type="presOf" srcId="{8B63F8B4-8FAD-4668-898C-FBB76ADD28AA}" destId="{373AAD31-1915-4892-A3CF-7595097FBF12}" srcOrd="0" destOrd="0" presId="urn:microsoft.com/office/officeart/2005/8/layout/cycle6"/>
    <dgm:cxn modelId="{F120482E-02A8-465D-99C0-FCDE7AD2F2BF}" type="presOf" srcId="{E63C2B07-64FE-4D52-9CE5-96EA4D3421CB}" destId="{3A745A10-BE9A-435F-9A87-1B5DE50DC31D}" srcOrd="0" destOrd="0" presId="urn:microsoft.com/office/officeart/2005/8/layout/cycle6"/>
    <dgm:cxn modelId="{FB99CDD3-BF1F-4E15-9009-9B85EB768756}" type="presOf" srcId="{53DF7603-EB29-47F1-B5D1-A172DAD99529}" destId="{CC2E2912-B030-46EA-A4B8-63D89A65AD05}" srcOrd="0" destOrd="0" presId="urn:microsoft.com/office/officeart/2005/8/layout/cycle6"/>
    <dgm:cxn modelId="{B9DE072E-B1CB-4AE2-B8E4-B2F915C76529}" type="presOf" srcId="{A39EA6C3-B8E3-49A7-BF18-DC9AB8DC8086}" destId="{1D0EA2BC-8E61-4802-BD5E-1C103FF25EAB}" srcOrd="0" destOrd="0" presId="urn:microsoft.com/office/officeart/2005/8/layout/cycle6"/>
    <dgm:cxn modelId="{C5FFF300-91B0-4991-AD0F-DA87E4112D2E}" type="presParOf" srcId="{A3757815-B89A-4884-BE30-B9B0BA01E43B}" destId="{373AAD31-1915-4892-A3CF-7595097FBF12}" srcOrd="0" destOrd="0" presId="urn:microsoft.com/office/officeart/2005/8/layout/cycle6"/>
    <dgm:cxn modelId="{2FB000CC-1812-4F64-B1A8-A1A656B6A3FA}" type="presParOf" srcId="{A3757815-B89A-4884-BE30-B9B0BA01E43B}" destId="{2ED5F4A5-67E8-4F04-8B9D-F10A9F073FB6}" srcOrd="1" destOrd="0" presId="urn:microsoft.com/office/officeart/2005/8/layout/cycle6"/>
    <dgm:cxn modelId="{80DD6D77-2C66-44E9-8CC6-D75E80226D9A}" type="presParOf" srcId="{A3757815-B89A-4884-BE30-B9B0BA01E43B}" destId="{CC2E2912-B030-46EA-A4B8-63D89A65AD05}" srcOrd="2" destOrd="0" presId="urn:microsoft.com/office/officeart/2005/8/layout/cycle6"/>
    <dgm:cxn modelId="{4CF9DEAC-3DAC-470E-8768-BE8E7DFD4B66}" type="presParOf" srcId="{A3757815-B89A-4884-BE30-B9B0BA01E43B}" destId="{3A745A10-BE9A-435F-9A87-1B5DE50DC31D}" srcOrd="3" destOrd="0" presId="urn:microsoft.com/office/officeart/2005/8/layout/cycle6"/>
    <dgm:cxn modelId="{A73323B5-C985-45DC-851A-B94131232983}" type="presParOf" srcId="{A3757815-B89A-4884-BE30-B9B0BA01E43B}" destId="{646E4C5C-33E5-4153-85C9-B894717D84CB}" srcOrd="4" destOrd="0" presId="urn:microsoft.com/office/officeart/2005/8/layout/cycle6"/>
    <dgm:cxn modelId="{39E1E012-1A5B-4D15-A02D-5C1CD883320A}" type="presParOf" srcId="{A3757815-B89A-4884-BE30-B9B0BA01E43B}" destId="{1D0EA2BC-8E61-4802-BD5E-1C103FF25EAB}" srcOrd="5" destOrd="0" presId="urn:microsoft.com/office/officeart/2005/8/layout/cycle6"/>
    <dgm:cxn modelId="{24E9CFD2-224B-431A-9163-FA5398126CCA}" type="presParOf" srcId="{A3757815-B89A-4884-BE30-B9B0BA01E43B}" destId="{8B755AE9-0E14-412C-A616-617460BB9F33}" srcOrd="6" destOrd="0" presId="urn:microsoft.com/office/officeart/2005/8/layout/cycle6"/>
    <dgm:cxn modelId="{956D9E82-F35E-4C17-A8CC-44ABD54EEA2D}" type="presParOf" srcId="{A3757815-B89A-4884-BE30-B9B0BA01E43B}" destId="{6B7C7903-F729-4C5D-B717-574317C50724}" srcOrd="7" destOrd="0" presId="urn:microsoft.com/office/officeart/2005/8/layout/cycle6"/>
    <dgm:cxn modelId="{E642B7C3-DC7B-4995-8DF6-C2BEF2DDFCD4}" type="presParOf" srcId="{A3757815-B89A-4884-BE30-B9B0BA01E43B}" destId="{85EA6739-443E-45AD-BC7E-ED1AC7A0EFBA}" srcOrd="8" destOrd="0" presId="urn:microsoft.com/office/officeart/2005/8/layout/cycle6"/>
    <dgm:cxn modelId="{233E6EB9-31D1-4031-B417-C6ADABFA86AC}" type="presParOf" srcId="{A3757815-B89A-4884-BE30-B9B0BA01E43B}" destId="{D99E65D9-8FBC-4F83-9B9E-60D2998966E5}" srcOrd="9" destOrd="0" presId="urn:microsoft.com/office/officeart/2005/8/layout/cycle6"/>
    <dgm:cxn modelId="{5EC2283F-A58D-404B-A3BC-EE315B364E6D}" type="presParOf" srcId="{A3757815-B89A-4884-BE30-B9B0BA01E43B}" destId="{8625CF2D-C1C9-431E-A740-A0D870F84FB4}" srcOrd="10" destOrd="0" presId="urn:microsoft.com/office/officeart/2005/8/layout/cycle6"/>
    <dgm:cxn modelId="{DF5926FE-3336-4566-8EBD-A56042CFC23C}" type="presParOf" srcId="{A3757815-B89A-4884-BE30-B9B0BA01E43B}" destId="{1E0834E8-E135-4C13-A3E7-0150970A1886}" srcOrd="11" destOrd="0" presId="urn:microsoft.com/office/officeart/2005/8/layout/cycle6"/>
    <dgm:cxn modelId="{532C65F2-6BE3-4C52-9038-DC206F49AC3C}" type="presParOf" srcId="{A3757815-B89A-4884-BE30-B9B0BA01E43B}" destId="{BF41D9A3-5AD4-4CF5-805C-0C8065895160}" srcOrd="12" destOrd="0" presId="urn:microsoft.com/office/officeart/2005/8/layout/cycle6"/>
    <dgm:cxn modelId="{29BE9BC7-9421-4A33-AE25-87FD6EA8BFCD}" type="presParOf" srcId="{A3757815-B89A-4884-BE30-B9B0BA01E43B}" destId="{97963B74-A866-454C-9424-E6132C9842ED}" srcOrd="13" destOrd="0" presId="urn:microsoft.com/office/officeart/2005/8/layout/cycle6"/>
    <dgm:cxn modelId="{6E7905F9-EDE6-4420-BEC0-67F203C3E094}" type="presParOf" srcId="{A3757815-B89A-4884-BE30-B9B0BA01E43B}" destId="{B17E7922-47A8-4177-9674-6B27276583D8}"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8E4F01-E98C-46D1-8EAE-5FF8F83C507A}"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D6AC5A48-779B-4237-8BB9-512CCFB3254E}">
      <dgm:prSet phldrT="[Text]"/>
      <dgm:spPr/>
      <dgm:t>
        <a:bodyPr lIns="822960" rIns="0"/>
        <a:lstStyle/>
        <a:p>
          <a:r>
            <a:rPr lang="en-US" dirty="0" smtClean="0"/>
            <a:t>Governance Board</a:t>
          </a:r>
          <a:endParaRPr lang="en-US" dirty="0"/>
        </a:p>
      </dgm:t>
    </dgm:pt>
    <dgm:pt modelId="{D7B83923-93AD-43F5-BD4B-F69A7606976A}" type="parTrans" cxnId="{080949EE-B4DD-4411-95B8-C0D503FEE8AD}">
      <dgm:prSet/>
      <dgm:spPr/>
      <dgm:t>
        <a:bodyPr/>
        <a:lstStyle/>
        <a:p>
          <a:endParaRPr lang="en-US"/>
        </a:p>
      </dgm:t>
    </dgm:pt>
    <dgm:pt modelId="{EE59E471-9F07-4539-96AF-665355481133}" type="sibTrans" cxnId="{080949EE-B4DD-4411-95B8-C0D503FEE8AD}">
      <dgm:prSet/>
      <dgm:spPr/>
      <dgm:t>
        <a:bodyPr/>
        <a:lstStyle/>
        <a:p>
          <a:endParaRPr lang="en-US"/>
        </a:p>
      </dgm:t>
    </dgm:pt>
    <dgm:pt modelId="{167B848C-0BC9-4754-B1A8-571D165FB027}" type="asst">
      <dgm:prSet phldrT="[Text]"/>
      <dgm:spPr/>
      <dgm:t>
        <a:bodyPr lIns="822960" rIns="0"/>
        <a:lstStyle/>
        <a:p>
          <a:r>
            <a:rPr lang="en-US" dirty="0" err="1" smtClean="0"/>
            <a:t>RCauth</a:t>
          </a:r>
          <a:r>
            <a:rPr lang="en-US" dirty="0" smtClean="0"/>
            <a:t> PMA</a:t>
          </a:r>
          <a:endParaRPr lang="en-US" dirty="0"/>
        </a:p>
      </dgm:t>
    </dgm:pt>
    <dgm:pt modelId="{3A6DFB73-CD29-4659-B56B-570420199147}" type="sibTrans" cxnId="{07DC2BFB-A192-441A-9977-8604BC320769}">
      <dgm:prSet/>
      <dgm:spPr/>
      <dgm:t>
        <a:bodyPr/>
        <a:lstStyle/>
        <a:p>
          <a:endParaRPr lang="en-US"/>
        </a:p>
      </dgm:t>
    </dgm:pt>
    <dgm:pt modelId="{E8444021-4AA8-4810-9F2B-3241C7B7240D}" type="parTrans" cxnId="{07DC2BFB-A192-441A-9977-8604BC320769}">
      <dgm:prSet/>
      <dgm:spPr/>
      <dgm:t>
        <a:bodyPr/>
        <a:lstStyle/>
        <a:p>
          <a:endParaRPr lang="en-US"/>
        </a:p>
      </dgm:t>
    </dgm:pt>
    <dgm:pt modelId="{F2B7DA55-5ECF-48FF-B4BB-7B2643F12549}">
      <dgm:prSet phldrT="[Text]"/>
      <dgm:spPr/>
      <dgm:t>
        <a:bodyPr lIns="822960" rIns="0"/>
        <a:lstStyle/>
        <a:p>
          <a:r>
            <a:rPr lang="en-US" dirty="0" smtClean="0"/>
            <a:t>Ops Coordination Team</a:t>
          </a:r>
          <a:endParaRPr lang="en-US" dirty="0"/>
        </a:p>
      </dgm:t>
    </dgm:pt>
    <dgm:pt modelId="{E960D01A-85C1-45BA-AEC3-3F1114A50E0F}" type="sibTrans" cxnId="{25FB18F5-E051-482D-9B7A-7065FC13C043}">
      <dgm:prSet/>
      <dgm:spPr/>
      <dgm:t>
        <a:bodyPr/>
        <a:lstStyle/>
        <a:p>
          <a:endParaRPr lang="en-US"/>
        </a:p>
      </dgm:t>
    </dgm:pt>
    <dgm:pt modelId="{BEA8430C-3FB6-4C44-83AC-48875C502814}" type="parTrans" cxnId="{25FB18F5-E051-482D-9B7A-7065FC13C043}">
      <dgm:prSet/>
      <dgm:spPr/>
      <dgm:t>
        <a:bodyPr/>
        <a:lstStyle/>
        <a:p>
          <a:endParaRPr lang="en-US"/>
        </a:p>
      </dgm:t>
    </dgm:pt>
    <dgm:pt modelId="{0F00426C-3883-4A49-889C-F358C36957C0}" type="pres">
      <dgm:prSet presAssocID="{448E4F01-E98C-46D1-8EAE-5FF8F83C507A}" presName="hierChild1" presStyleCnt="0">
        <dgm:presLayoutVars>
          <dgm:chPref val="1"/>
          <dgm:dir/>
          <dgm:animOne val="branch"/>
          <dgm:animLvl val="lvl"/>
          <dgm:resizeHandles/>
        </dgm:presLayoutVars>
      </dgm:prSet>
      <dgm:spPr/>
      <dgm:t>
        <a:bodyPr/>
        <a:lstStyle/>
        <a:p>
          <a:endParaRPr lang="en-US"/>
        </a:p>
      </dgm:t>
    </dgm:pt>
    <dgm:pt modelId="{92E03E18-009F-402C-AD7D-65B6A063AD8D}" type="pres">
      <dgm:prSet presAssocID="{D6AC5A48-779B-4237-8BB9-512CCFB3254E}" presName="hierRoot1" presStyleCnt="0"/>
      <dgm:spPr/>
    </dgm:pt>
    <dgm:pt modelId="{6422EAE3-C8EB-487C-B140-4212779949DC}" type="pres">
      <dgm:prSet presAssocID="{D6AC5A48-779B-4237-8BB9-512CCFB3254E}" presName="composite" presStyleCnt="0"/>
      <dgm:spPr/>
    </dgm:pt>
    <dgm:pt modelId="{D6EEFAB6-1401-4F53-BFC9-02A2FC5B882A}" type="pres">
      <dgm:prSet presAssocID="{D6AC5A48-779B-4237-8BB9-512CCFB3254E}" presName="image" presStyleLbl="node0" presStyleIdx="0" presStyleCnt="1"/>
      <dgm:spPr/>
    </dgm:pt>
    <dgm:pt modelId="{BAF2B5AE-775E-4821-9406-B6A485DF6971}" type="pres">
      <dgm:prSet presAssocID="{D6AC5A48-779B-4237-8BB9-512CCFB3254E}" presName="text" presStyleLbl="revTx" presStyleIdx="0" presStyleCnt="3" custScaleX="100889">
        <dgm:presLayoutVars>
          <dgm:chPref val="3"/>
        </dgm:presLayoutVars>
      </dgm:prSet>
      <dgm:spPr/>
      <dgm:t>
        <a:bodyPr/>
        <a:lstStyle/>
        <a:p>
          <a:endParaRPr lang="en-US"/>
        </a:p>
      </dgm:t>
    </dgm:pt>
    <dgm:pt modelId="{8BA65DF6-98F9-4A12-9D01-F149EA6A8BEE}" type="pres">
      <dgm:prSet presAssocID="{D6AC5A48-779B-4237-8BB9-512CCFB3254E}" presName="hierChild2" presStyleCnt="0"/>
      <dgm:spPr/>
    </dgm:pt>
    <dgm:pt modelId="{ECAE533D-2959-4C59-86AD-5E4B0C906EE5}" type="pres">
      <dgm:prSet presAssocID="{E8444021-4AA8-4810-9F2B-3241C7B7240D}" presName="Name10" presStyleLbl="parChTrans1D2" presStyleIdx="0" presStyleCnt="1"/>
      <dgm:spPr/>
      <dgm:t>
        <a:bodyPr/>
        <a:lstStyle/>
        <a:p>
          <a:endParaRPr lang="en-US"/>
        </a:p>
      </dgm:t>
    </dgm:pt>
    <dgm:pt modelId="{FE25FCA7-7587-42E3-932F-B84D38A1E611}" type="pres">
      <dgm:prSet presAssocID="{167B848C-0BC9-4754-B1A8-571D165FB027}" presName="hierRoot2" presStyleCnt="0"/>
      <dgm:spPr/>
    </dgm:pt>
    <dgm:pt modelId="{6BE858BE-D372-4A6E-A824-3B62A2CE51D9}" type="pres">
      <dgm:prSet presAssocID="{167B848C-0BC9-4754-B1A8-571D165FB027}" presName="composite2" presStyleCnt="0"/>
      <dgm:spPr/>
    </dgm:pt>
    <dgm:pt modelId="{57CDE482-9592-4032-825C-1DDABD30E7A7}" type="pres">
      <dgm:prSet presAssocID="{167B848C-0BC9-4754-B1A8-571D165FB027}" presName="image2" presStyleLbl="asst1" presStyleIdx="0" presStyleCnt="1"/>
      <dgm:spPr/>
    </dgm:pt>
    <dgm:pt modelId="{060543C8-3705-4F92-A2E2-FAAA481F9308}" type="pres">
      <dgm:prSet presAssocID="{167B848C-0BC9-4754-B1A8-571D165FB027}" presName="text2" presStyleLbl="revTx" presStyleIdx="1" presStyleCnt="3" custScaleX="100889">
        <dgm:presLayoutVars>
          <dgm:chPref val="3"/>
        </dgm:presLayoutVars>
      </dgm:prSet>
      <dgm:spPr/>
      <dgm:t>
        <a:bodyPr/>
        <a:lstStyle/>
        <a:p>
          <a:endParaRPr lang="en-US"/>
        </a:p>
      </dgm:t>
    </dgm:pt>
    <dgm:pt modelId="{7AA66F86-D932-4658-A414-0C8563C3B97D}" type="pres">
      <dgm:prSet presAssocID="{167B848C-0BC9-4754-B1A8-571D165FB027}" presName="hierChild3" presStyleCnt="0"/>
      <dgm:spPr/>
    </dgm:pt>
    <dgm:pt modelId="{E786466B-C7BB-4760-821C-F63EEBCB56BE}" type="pres">
      <dgm:prSet presAssocID="{BEA8430C-3FB6-4C44-83AC-48875C502814}" presName="Name17" presStyleLbl="parChTrans1D3" presStyleIdx="0" presStyleCnt="1"/>
      <dgm:spPr/>
      <dgm:t>
        <a:bodyPr/>
        <a:lstStyle/>
        <a:p>
          <a:endParaRPr lang="en-US"/>
        </a:p>
      </dgm:t>
    </dgm:pt>
    <dgm:pt modelId="{D4AE6593-C952-4152-8537-AB328B6FA863}" type="pres">
      <dgm:prSet presAssocID="{F2B7DA55-5ECF-48FF-B4BB-7B2643F12549}" presName="hierRoot3" presStyleCnt="0"/>
      <dgm:spPr/>
    </dgm:pt>
    <dgm:pt modelId="{E076F92E-8768-4B77-974F-935D747BA56C}" type="pres">
      <dgm:prSet presAssocID="{F2B7DA55-5ECF-48FF-B4BB-7B2643F12549}" presName="composite3" presStyleCnt="0"/>
      <dgm:spPr/>
    </dgm:pt>
    <dgm:pt modelId="{F619059F-D3CD-4AA7-97D9-0F189F846E3E}" type="pres">
      <dgm:prSet presAssocID="{F2B7DA55-5ECF-48FF-B4BB-7B2643F12549}" presName="image3" presStyleLbl="node3" presStyleIdx="0" presStyleCnt="1"/>
      <dgm:spPr/>
    </dgm:pt>
    <dgm:pt modelId="{3C64E244-6A80-4547-88E2-F40A339DFB9B}" type="pres">
      <dgm:prSet presAssocID="{F2B7DA55-5ECF-48FF-B4BB-7B2643F12549}" presName="text3" presStyleLbl="revTx" presStyleIdx="2" presStyleCnt="3" custScaleX="100889">
        <dgm:presLayoutVars>
          <dgm:chPref val="3"/>
        </dgm:presLayoutVars>
      </dgm:prSet>
      <dgm:spPr/>
      <dgm:t>
        <a:bodyPr/>
        <a:lstStyle/>
        <a:p>
          <a:endParaRPr lang="en-US"/>
        </a:p>
      </dgm:t>
    </dgm:pt>
    <dgm:pt modelId="{6AD3F35E-8F0E-47F1-9D10-E35DDDD35EBB}" type="pres">
      <dgm:prSet presAssocID="{F2B7DA55-5ECF-48FF-B4BB-7B2643F12549}" presName="hierChild4" presStyleCnt="0"/>
      <dgm:spPr/>
    </dgm:pt>
  </dgm:ptLst>
  <dgm:cxnLst>
    <dgm:cxn modelId="{07DC2BFB-A192-441A-9977-8604BC320769}" srcId="{D6AC5A48-779B-4237-8BB9-512CCFB3254E}" destId="{167B848C-0BC9-4754-B1A8-571D165FB027}" srcOrd="0" destOrd="0" parTransId="{E8444021-4AA8-4810-9F2B-3241C7B7240D}" sibTransId="{3A6DFB73-CD29-4659-B56B-570420199147}"/>
    <dgm:cxn modelId="{F1C6301C-7039-4A4E-B22E-7A90738245AE}" type="presOf" srcId="{D6AC5A48-779B-4237-8BB9-512CCFB3254E}" destId="{BAF2B5AE-775E-4821-9406-B6A485DF6971}" srcOrd="0" destOrd="0" presId="urn:microsoft.com/office/officeart/2009/layout/CirclePictureHierarchy"/>
    <dgm:cxn modelId="{25FB18F5-E051-482D-9B7A-7065FC13C043}" srcId="{167B848C-0BC9-4754-B1A8-571D165FB027}" destId="{F2B7DA55-5ECF-48FF-B4BB-7B2643F12549}" srcOrd="0" destOrd="0" parTransId="{BEA8430C-3FB6-4C44-83AC-48875C502814}" sibTransId="{E960D01A-85C1-45BA-AEC3-3F1114A50E0F}"/>
    <dgm:cxn modelId="{35B8710A-A6FE-45BC-9E7A-EF27053CFB07}" type="presOf" srcId="{167B848C-0BC9-4754-B1A8-571D165FB027}" destId="{060543C8-3705-4F92-A2E2-FAAA481F9308}" srcOrd="0" destOrd="0" presId="urn:microsoft.com/office/officeart/2009/layout/CirclePictureHierarchy"/>
    <dgm:cxn modelId="{CDE824EB-5A42-4439-A1FB-8690D849F20B}" type="presOf" srcId="{448E4F01-E98C-46D1-8EAE-5FF8F83C507A}" destId="{0F00426C-3883-4A49-889C-F358C36957C0}" srcOrd="0" destOrd="0" presId="urn:microsoft.com/office/officeart/2009/layout/CirclePictureHierarchy"/>
    <dgm:cxn modelId="{3550075C-B104-439A-A73A-099F9B239FAA}" type="presOf" srcId="{F2B7DA55-5ECF-48FF-B4BB-7B2643F12549}" destId="{3C64E244-6A80-4547-88E2-F40A339DFB9B}" srcOrd="0" destOrd="0" presId="urn:microsoft.com/office/officeart/2009/layout/CirclePictureHierarchy"/>
    <dgm:cxn modelId="{080949EE-B4DD-4411-95B8-C0D503FEE8AD}" srcId="{448E4F01-E98C-46D1-8EAE-5FF8F83C507A}" destId="{D6AC5A48-779B-4237-8BB9-512CCFB3254E}" srcOrd="0" destOrd="0" parTransId="{D7B83923-93AD-43F5-BD4B-F69A7606976A}" sibTransId="{EE59E471-9F07-4539-96AF-665355481133}"/>
    <dgm:cxn modelId="{6D59E1DA-3DD8-40B9-847A-D85EC8FE6E84}" type="presOf" srcId="{BEA8430C-3FB6-4C44-83AC-48875C502814}" destId="{E786466B-C7BB-4760-821C-F63EEBCB56BE}" srcOrd="0" destOrd="0" presId="urn:microsoft.com/office/officeart/2009/layout/CirclePictureHierarchy"/>
    <dgm:cxn modelId="{D16E72CA-11CD-4C7D-B6FF-ECA326BAD9B0}" type="presOf" srcId="{E8444021-4AA8-4810-9F2B-3241C7B7240D}" destId="{ECAE533D-2959-4C59-86AD-5E4B0C906EE5}" srcOrd="0" destOrd="0" presId="urn:microsoft.com/office/officeart/2009/layout/CirclePictureHierarchy"/>
    <dgm:cxn modelId="{1B2C736D-41F1-4E73-97FA-5124EFFA22E1}" type="presParOf" srcId="{0F00426C-3883-4A49-889C-F358C36957C0}" destId="{92E03E18-009F-402C-AD7D-65B6A063AD8D}" srcOrd="0" destOrd="0" presId="urn:microsoft.com/office/officeart/2009/layout/CirclePictureHierarchy"/>
    <dgm:cxn modelId="{91EF2EFE-8566-490A-B128-D72965EA1CD5}" type="presParOf" srcId="{92E03E18-009F-402C-AD7D-65B6A063AD8D}" destId="{6422EAE3-C8EB-487C-B140-4212779949DC}" srcOrd="0" destOrd="0" presId="urn:microsoft.com/office/officeart/2009/layout/CirclePictureHierarchy"/>
    <dgm:cxn modelId="{AC04A461-7256-4770-900F-54661D6AF16B}" type="presParOf" srcId="{6422EAE3-C8EB-487C-B140-4212779949DC}" destId="{D6EEFAB6-1401-4F53-BFC9-02A2FC5B882A}" srcOrd="0" destOrd="0" presId="urn:microsoft.com/office/officeart/2009/layout/CirclePictureHierarchy"/>
    <dgm:cxn modelId="{143AE832-F7E4-4297-981C-BA6DAEF280A3}" type="presParOf" srcId="{6422EAE3-C8EB-487C-B140-4212779949DC}" destId="{BAF2B5AE-775E-4821-9406-B6A485DF6971}" srcOrd="1" destOrd="0" presId="urn:microsoft.com/office/officeart/2009/layout/CirclePictureHierarchy"/>
    <dgm:cxn modelId="{29EFCD73-0992-4CBD-9965-62065CAD644D}" type="presParOf" srcId="{92E03E18-009F-402C-AD7D-65B6A063AD8D}" destId="{8BA65DF6-98F9-4A12-9D01-F149EA6A8BEE}" srcOrd="1" destOrd="0" presId="urn:microsoft.com/office/officeart/2009/layout/CirclePictureHierarchy"/>
    <dgm:cxn modelId="{533666A0-7BAC-4E01-B7E1-B7C440F3ACC9}" type="presParOf" srcId="{8BA65DF6-98F9-4A12-9D01-F149EA6A8BEE}" destId="{ECAE533D-2959-4C59-86AD-5E4B0C906EE5}" srcOrd="0" destOrd="0" presId="urn:microsoft.com/office/officeart/2009/layout/CirclePictureHierarchy"/>
    <dgm:cxn modelId="{167D00C9-FD36-4A52-BB0B-1D318CE38D9C}" type="presParOf" srcId="{8BA65DF6-98F9-4A12-9D01-F149EA6A8BEE}" destId="{FE25FCA7-7587-42E3-932F-B84D38A1E611}" srcOrd="1" destOrd="0" presId="urn:microsoft.com/office/officeart/2009/layout/CirclePictureHierarchy"/>
    <dgm:cxn modelId="{4CFB12A7-A84B-4377-B90B-577FC7F24B49}" type="presParOf" srcId="{FE25FCA7-7587-42E3-932F-B84D38A1E611}" destId="{6BE858BE-D372-4A6E-A824-3B62A2CE51D9}" srcOrd="0" destOrd="0" presId="urn:microsoft.com/office/officeart/2009/layout/CirclePictureHierarchy"/>
    <dgm:cxn modelId="{76B57A74-F1EE-4586-AF00-2E34203C5206}" type="presParOf" srcId="{6BE858BE-D372-4A6E-A824-3B62A2CE51D9}" destId="{57CDE482-9592-4032-825C-1DDABD30E7A7}" srcOrd="0" destOrd="0" presId="urn:microsoft.com/office/officeart/2009/layout/CirclePictureHierarchy"/>
    <dgm:cxn modelId="{002DC789-C3A5-4477-BA1E-D01D341572E4}" type="presParOf" srcId="{6BE858BE-D372-4A6E-A824-3B62A2CE51D9}" destId="{060543C8-3705-4F92-A2E2-FAAA481F9308}" srcOrd="1" destOrd="0" presId="urn:microsoft.com/office/officeart/2009/layout/CirclePictureHierarchy"/>
    <dgm:cxn modelId="{1FBD8C91-C051-4F1F-A960-3AA45F023F43}" type="presParOf" srcId="{FE25FCA7-7587-42E3-932F-B84D38A1E611}" destId="{7AA66F86-D932-4658-A414-0C8563C3B97D}" srcOrd="1" destOrd="0" presId="urn:microsoft.com/office/officeart/2009/layout/CirclePictureHierarchy"/>
    <dgm:cxn modelId="{880623C1-DF74-4DDB-A640-6E153EE1B220}" type="presParOf" srcId="{7AA66F86-D932-4658-A414-0C8563C3B97D}" destId="{E786466B-C7BB-4760-821C-F63EEBCB56BE}" srcOrd="0" destOrd="0" presId="urn:microsoft.com/office/officeart/2009/layout/CirclePictureHierarchy"/>
    <dgm:cxn modelId="{721111E4-332C-4E8F-A463-74D5E48F2947}" type="presParOf" srcId="{7AA66F86-D932-4658-A414-0C8563C3B97D}" destId="{D4AE6593-C952-4152-8537-AB328B6FA863}" srcOrd="1" destOrd="0" presId="urn:microsoft.com/office/officeart/2009/layout/CirclePictureHierarchy"/>
    <dgm:cxn modelId="{DDA9C15A-8902-4E44-B163-BA20A9862DD0}" type="presParOf" srcId="{D4AE6593-C952-4152-8537-AB328B6FA863}" destId="{E076F92E-8768-4B77-974F-935D747BA56C}" srcOrd="0" destOrd="0" presId="urn:microsoft.com/office/officeart/2009/layout/CirclePictureHierarchy"/>
    <dgm:cxn modelId="{53EC1A40-495D-4894-B7E5-ACFF3427B9C0}" type="presParOf" srcId="{E076F92E-8768-4B77-974F-935D747BA56C}" destId="{F619059F-D3CD-4AA7-97D9-0F189F846E3E}" srcOrd="0" destOrd="0" presId="urn:microsoft.com/office/officeart/2009/layout/CirclePictureHierarchy"/>
    <dgm:cxn modelId="{86E3B190-1EBF-45D9-8D12-D727A26ADBBF}" type="presParOf" srcId="{E076F92E-8768-4B77-974F-935D747BA56C}" destId="{3C64E244-6A80-4547-88E2-F40A339DFB9B}" srcOrd="1" destOrd="0" presId="urn:microsoft.com/office/officeart/2009/layout/CirclePictureHierarchy"/>
    <dgm:cxn modelId="{0AA804F5-52DC-4916-8E80-C25883F8BD64}" type="presParOf" srcId="{D4AE6593-C952-4152-8537-AB328B6FA863}" destId="{6AD3F35E-8F0E-47F1-9D10-E35DDDD35EBB}"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3F0290-34C2-49F9-B221-3452E5B734D5}"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endParaRPr lang="en-US"/>
        </a:p>
      </dgm:t>
    </dgm:pt>
    <dgm:pt modelId="{2798D064-DE0F-4D33-B368-21352B032682}">
      <dgm:prSet phldrT="[Text]"/>
      <dgm:spPr/>
      <dgm:t>
        <a:bodyPr/>
        <a:lstStyle/>
        <a:p>
          <a:r>
            <a:rPr lang="en-US" dirty="0" smtClean="0"/>
            <a:t>STFC</a:t>
          </a:r>
          <a:endParaRPr lang="en-US" dirty="0"/>
        </a:p>
      </dgm:t>
    </dgm:pt>
    <dgm:pt modelId="{E72178C1-594E-4354-B375-F29ADE27B665}" type="parTrans" cxnId="{E92D96AB-1DD9-4670-8DEE-0A344D87CDCC}">
      <dgm:prSet/>
      <dgm:spPr/>
      <dgm:t>
        <a:bodyPr/>
        <a:lstStyle/>
        <a:p>
          <a:endParaRPr lang="en-US"/>
        </a:p>
      </dgm:t>
    </dgm:pt>
    <dgm:pt modelId="{54AAF65D-C4FB-43CF-87DF-20403AAED67B}" type="sibTrans" cxnId="{E92D96AB-1DD9-4670-8DEE-0A344D87CDCC}">
      <dgm:prSet/>
      <dgm:spPr/>
      <dgm:t>
        <a:bodyPr/>
        <a:lstStyle/>
        <a:p>
          <a:endParaRPr lang="en-US"/>
        </a:p>
      </dgm:t>
    </dgm:pt>
    <dgm:pt modelId="{EF72B0BF-5961-4BA5-992F-4C97FB881B3B}">
      <dgm:prSet phldrT="[Text]"/>
      <dgm:spPr/>
      <dgm:t>
        <a:bodyPr/>
        <a:lstStyle/>
        <a:p>
          <a:r>
            <a:rPr lang="en-US" dirty="0" smtClean="0"/>
            <a:t>GRNET</a:t>
          </a:r>
          <a:endParaRPr lang="en-US" dirty="0"/>
        </a:p>
      </dgm:t>
    </dgm:pt>
    <dgm:pt modelId="{D3E3CFF8-BA87-4DFA-B7D0-99D0085C158E}" type="parTrans" cxnId="{975A08A4-9650-46DD-AE92-005F3AEF5788}">
      <dgm:prSet/>
      <dgm:spPr/>
      <dgm:t>
        <a:bodyPr/>
        <a:lstStyle/>
        <a:p>
          <a:endParaRPr lang="en-US"/>
        </a:p>
      </dgm:t>
    </dgm:pt>
    <dgm:pt modelId="{A78E3050-F973-4990-B50B-F5B824CE9A23}" type="sibTrans" cxnId="{975A08A4-9650-46DD-AE92-005F3AEF5788}">
      <dgm:prSet/>
      <dgm:spPr/>
      <dgm:t>
        <a:bodyPr/>
        <a:lstStyle/>
        <a:p>
          <a:endParaRPr lang="en-US"/>
        </a:p>
      </dgm:t>
    </dgm:pt>
    <dgm:pt modelId="{D5F5A781-72E8-4F1D-9CAC-CEC6D0C77F1B}">
      <dgm:prSet phldrT="[Text]"/>
      <dgm:spPr/>
      <dgm:t>
        <a:bodyPr/>
        <a:lstStyle/>
        <a:p>
          <a:r>
            <a:rPr lang="en-US" dirty="0" smtClean="0"/>
            <a:t>Nikhef</a:t>
          </a:r>
          <a:endParaRPr lang="en-US" dirty="0"/>
        </a:p>
      </dgm:t>
    </dgm:pt>
    <dgm:pt modelId="{170F08FB-121C-48BD-840D-960B165462F5}" type="parTrans" cxnId="{0EA66792-9123-430C-9D3E-367BC8290F8E}">
      <dgm:prSet/>
      <dgm:spPr/>
      <dgm:t>
        <a:bodyPr/>
        <a:lstStyle/>
        <a:p>
          <a:endParaRPr lang="en-US"/>
        </a:p>
      </dgm:t>
    </dgm:pt>
    <dgm:pt modelId="{415426FD-BFE5-44E1-8E4C-94164502DC50}" type="sibTrans" cxnId="{0EA66792-9123-430C-9D3E-367BC8290F8E}">
      <dgm:prSet/>
      <dgm:spPr/>
      <dgm:t>
        <a:bodyPr/>
        <a:lstStyle/>
        <a:p>
          <a:endParaRPr lang="en-US"/>
        </a:p>
      </dgm:t>
    </dgm:pt>
    <dgm:pt modelId="{06D79FEB-0177-4583-9F2B-1067802206E5}" type="pres">
      <dgm:prSet presAssocID="{693F0290-34C2-49F9-B221-3452E5B734D5}" presName="cycle" presStyleCnt="0">
        <dgm:presLayoutVars>
          <dgm:dir/>
          <dgm:resizeHandles val="exact"/>
        </dgm:presLayoutVars>
      </dgm:prSet>
      <dgm:spPr/>
      <dgm:t>
        <a:bodyPr/>
        <a:lstStyle/>
        <a:p>
          <a:endParaRPr lang="en-US"/>
        </a:p>
      </dgm:t>
    </dgm:pt>
    <dgm:pt modelId="{614BE3F5-9538-47E3-833E-4CA93BC90B2A}" type="pres">
      <dgm:prSet presAssocID="{2798D064-DE0F-4D33-B368-21352B032682}" presName="node" presStyleLbl="node1" presStyleIdx="0" presStyleCnt="3">
        <dgm:presLayoutVars>
          <dgm:bulletEnabled val="1"/>
        </dgm:presLayoutVars>
      </dgm:prSet>
      <dgm:spPr/>
      <dgm:t>
        <a:bodyPr/>
        <a:lstStyle/>
        <a:p>
          <a:endParaRPr lang="en-US"/>
        </a:p>
      </dgm:t>
    </dgm:pt>
    <dgm:pt modelId="{1425B877-B923-4097-B8C3-2A9B47B1FC2C}" type="pres">
      <dgm:prSet presAssocID="{2798D064-DE0F-4D33-B368-21352B032682}" presName="spNode" presStyleCnt="0"/>
      <dgm:spPr/>
    </dgm:pt>
    <dgm:pt modelId="{0B8EACBB-8CA9-444D-9086-FA4B617FBE48}" type="pres">
      <dgm:prSet presAssocID="{54AAF65D-C4FB-43CF-87DF-20403AAED67B}" presName="sibTrans" presStyleLbl="sibTrans1D1" presStyleIdx="0" presStyleCnt="3"/>
      <dgm:spPr/>
      <dgm:t>
        <a:bodyPr/>
        <a:lstStyle/>
        <a:p>
          <a:endParaRPr lang="en-US"/>
        </a:p>
      </dgm:t>
    </dgm:pt>
    <dgm:pt modelId="{2C60587E-F907-4A1F-880D-376CE71B3AB5}" type="pres">
      <dgm:prSet presAssocID="{EF72B0BF-5961-4BA5-992F-4C97FB881B3B}" presName="node" presStyleLbl="node1" presStyleIdx="1" presStyleCnt="3">
        <dgm:presLayoutVars>
          <dgm:bulletEnabled val="1"/>
        </dgm:presLayoutVars>
      </dgm:prSet>
      <dgm:spPr/>
      <dgm:t>
        <a:bodyPr/>
        <a:lstStyle/>
        <a:p>
          <a:endParaRPr lang="en-US"/>
        </a:p>
      </dgm:t>
    </dgm:pt>
    <dgm:pt modelId="{0F8A2ADD-AB6D-4310-B55B-68BCF3E93B86}" type="pres">
      <dgm:prSet presAssocID="{EF72B0BF-5961-4BA5-992F-4C97FB881B3B}" presName="spNode" presStyleCnt="0"/>
      <dgm:spPr/>
    </dgm:pt>
    <dgm:pt modelId="{35EEB9E1-A6C1-46EA-810B-3546BE5C1B24}" type="pres">
      <dgm:prSet presAssocID="{A78E3050-F973-4990-B50B-F5B824CE9A23}" presName="sibTrans" presStyleLbl="sibTrans1D1" presStyleIdx="1" presStyleCnt="3"/>
      <dgm:spPr/>
      <dgm:t>
        <a:bodyPr/>
        <a:lstStyle/>
        <a:p>
          <a:endParaRPr lang="en-US"/>
        </a:p>
      </dgm:t>
    </dgm:pt>
    <dgm:pt modelId="{558FDC3D-E3F9-47B4-A21C-12FB2394924A}" type="pres">
      <dgm:prSet presAssocID="{D5F5A781-72E8-4F1D-9CAC-CEC6D0C77F1B}" presName="node" presStyleLbl="node1" presStyleIdx="2" presStyleCnt="3">
        <dgm:presLayoutVars>
          <dgm:bulletEnabled val="1"/>
        </dgm:presLayoutVars>
      </dgm:prSet>
      <dgm:spPr/>
      <dgm:t>
        <a:bodyPr/>
        <a:lstStyle/>
        <a:p>
          <a:endParaRPr lang="en-US"/>
        </a:p>
      </dgm:t>
    </dgm:pt>
    <dgm:pt modelId="{8B6D08AC-2251-4968-B101-DFE9007D60E4}" type="pres">
      <dgm:prSet presAssocID="{D5F5A781-72E8-4F1D-9CAC-CEC6D0C77F1B}" presName="spNode" presStyleCnt="0"/>
      <dgm:spPr/>
    </dgm:pt>
    <dgm:pt modelId="{20B826B6-E233-4950-A407-26E768120E4E}" type="pres">
      <dgm:prSet presAssocID="{415426FD-BFE5-44E1-8E4C-94164502DC50}" presName="sibTrans" presStyleLbl="sibTrans1D1" presStyleIdx="2" presStyleCnt="3"/>
      <dgm:spPr/>
      <dgm:t>
        <a:bodyPr/>
        <a:lstStyle/>
        <a:p>
          <a:endParaRPr lang="en-US"/>
        </a:p>
      </dgm:t>
    </dgm:pt>
  </dgm:ptLst>
  <dgm:cxnLst>
    <dgm:cxn modelId="{FD7B429F-93DE-4733-9AC4-7AEADB24BCDF}" type="presOf" srcId="{D5F5A781-72E8-4F1D-9CAC-CEC6D0C77F1B}" destId="{558FDC3D-E3F9-47B4-A21C-12FB2394924A}" srcOrd="0" destOrd="0" presId="urn:microsoft.com/office/officeart/2005/8/layout/cycle6"/>
    <dgm:cxn modelId="{EEE27E08-4956-4475-BE5A-B494238E03FA}" type="presOf" srcId="{2798D064-DE0F-4D33-B368-21352B032682}" destId="{614BE3F5-9538-47E3-833E-4CA93BC90B2A}" srcOrd="0" destOrd="0" presId="urn:microsoft.com/office/officeart/2005/8/layout/cycle6"/>
    <dgm:cxn modelId="{CD7F46A1-BFEA-487F-AF65-95A45146BA2D}" type="presOf" srcId="{A78E3050-F973-4990-B50B-F5B824CE9A23}" destId="{35EEB9E1-A6C1-46EA-810B-3546BE5C1B24}" srcOrd="0" destOrd="0" presId="urn:microsoft.com/office/officeart/2005/8/layout/cycle6"/>
    <dgm:cxn modelId="{CEF0E326-5684-4568-8704-B5399C2B8A51}" type="presOf" srcId="{54AAF65D-C4FB-43CF-87DF-20403AAED67B}" destId="{0B8EACBB-8CA9-444D-9086-FA4B617FBE48}" srcOrd="0" destOrd="0" presId="urn:microsoft.com/office/officeart/2005/8/layout/cycle6"/>
    <dgm:cxn modelId="{0EA66792-9123-430C-9D3E-367BC8290F8E}" srcId="{693F0290-34C2-49F9-B221-3452E5B734D5}" destId="{D5F5A781-72E8-4F1D-9CAC-CEC6D0C77F1B}" srcOrd="2" destOrd="0" parTransId="{170F08FB-121C-48BD-840D-960B165462F5}" sibTransId="{415426FD-BFE5-44E1-8E4C-94164502DC50}"/>
    <dgm:cxn modelId="{9046CD41-1E07-4F80-8360-D1F6D7581187}" type="presOf" srcId="{EF72B0BF-5961-4BA5-992F-4C97FB881B3B}" destId="{2C60587E-F907-4A1F-880D-376CE71B3AB5}" srcOrd="0" destOrd="0" presId="urn:microsoft.com/office/officeart/2005/8/layout/cycle6"/>
    <dgm:cxn modelId="{975A08A4-9650-46DD-AE92-005F3AEF5788}" srcId="{693F0290-34C2-49F9-B221-3452E5B734D5}" destId="{EF72B0BF-5961-4BA5-992F-4C97FB881B3B}" srcOrd="1" destOrd="0" parTransId="{D3E3CFF8-BA87-4DFA-B7D0-99D0085C158E}" sibTransId="{A78E3050-F973-4990-B50B-F5B824CE9A23}"/>
    <dgm:cxn modelId="{E92D96AB-1DD9-4670-8DEE-0A344D87CDCC}" srcId="{693F0290-34C2-49F9-B221-3452E5B734D5}" destId="{2798D064-DE0F-4D33-B368-21352B032682}" srcOrd="0" destOrd="0" parTransId="{E72178C1-594E-4354-B375-F29ADE27B665}" sibTransId="{54AAF65D-C4FB-43CF-87DF-20403AAED67B}"/>
    <dgm:cxn modelId="{9E7BFF74-1145-4596-AECE-8A0F2C155F32}" type="presOf" srcId="{693F0290-34C2-49F9-B221-3452E5B734D5}" destId="{06D79FEB-0177-4583-9F2B-1067802206E5}" srcOrd="0" destOrd="0" presId="urn:microsoft.com/office/officeart/2005/8/layout/cycle6"/>
    <dgm:cxn modelId="{DDAB4694-590A-4EBF-B7FD-DC6478B8E64D}" type="presOf" srcId="{415426FD-BFE5-44E1-8E4C-94164502DC50}" destId="{20B826B6-E233-4950-A407-26E768120E4E}" srcOrd="0" destOrd="0" presId="urn:microsoft.com/office/officeart/2005/8/layout/cycle6"/>
    <dgm:cxn modelId="{18D62240-560C-4436-BFE7-FF011EC38FB6}" type="presParOf" srcId="{06D79FEB-0177-4583-9F2B-1067802206E5}" destId="{614BE3F5-9538-47E3-833E-4CA93BC90B2A}" srcOrd="0" destOrd="0" presId="urn:microsoft.com/office/officeart/2005/8/layout/cycle6"/>
    <dgm:cxn modelId="{E70170C3-9849-4617-ACEE-B084A127A0A0}" type="presParOf" srcId="{06D79FEB-0177-4583-9F2B-1067802206E5}" destId="{1425B877-B923-4097-B8C3-2A9B47B1FC2C}" srcOrd="1" destOrd="0" presId="urn:microsoft.com/office/officeart/2005/8/layout/cycle6"/>
    <dgm:cxn modelId="{38C761FC-FAFA-4648-966D-3A3F593C7FF3}" type="presParOf" srcId="{06D79FEB-0177-4583-9F2B-1067802206E5}" destId="{0B8EACBB-8CA9-444D-9086-FA4B617FBE48}" srcOrd="2" destOrd="0" presId="urn:microsoft.com/office/officeart/2005/8/layout/cycle6"/>
    <dgm:cxn modelId="{41C581D1-2B94-486C-AC20-2D6AC789114B}" type="presParOf" srcId="{06D79FEB-0177-4583-9F2B-1067802206E5}" destId="{2C60587E-F907-4A1F-880D-376CE71B3AB5}" srcOrd="3" destOrd="0" presId="urn:microsoft.com/office/officeart/2005/8/layout/cycle6"/>
    <dgm:cxn modelId="{DF9F4D99-7317-433F-9BF6-66338265EEA4}" type="presParOf" srcId="{06D79FEB-0177-4583-9F2B-1067802206E5}" destId="{0F8A2ADD-AB6D-4310-B55B-68BCF3E93B86}" srcOrd="4" destOrd="0" presId="urn:microsoft.com/office/officeart/2005/8/layout/cycle6"/>
    <dgm:cxn modelId="{80C8DE4E-5C9A-4AEC-A106-7FA438800352}" type="presParOf" srcId="{06D79FEB-0177-4583-9F2B-1067802206E5}" destId="{35EEB9E1-A6C1-46EA-810B-3546BE5C1B24}" srcOrd="5" destOrd="0" presId="urn:microsoft.com/office/officeart/2005/8/layout/cycle6"/>
    <dgm:cxn modelId="{5C2F9CD6-9034-479C-8D25-F4DCD67D571C}" type="presParOf" srcId="{06D79FEB-0177-4583-9F2B-1067802206E5}" destId="{558FDC3D-E3F9-47B4-A21C-12FB2394924A}" srcOrd="6" destOrd="0" presId="urn:microsoft.com/office/officeart/2005/8/layout/cycle6"/>
    <dgm:cxn modelId="{17469F3A-AE56-4B33-B759-FE5D785753D3}" type="presParOf" srcId="{06D79FEB-0177-4583-9F2B-1067802206E5}" destId="{8B6D08AC-2251-4968-B101-DFE9007D60E4}" srcOrd="7" destOrd="0" presId="urn:microsoft.com/office/officeart/2005/8/layout/cycle6"/>
    <dgm:cxn modelId="{0832656D-D9C1-4066-BD5F-A55D4FB77DD5}" type="presParOf" srcId="{06D79FEB-0177-4583-9F2B-1067802206E5}" destId="{20B826B6-E233-4950-A407-26E768120E4E}" srcOrd="8"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AAD31-1915-4892-A3CF-7595097FBF12}">
      <dsp:nvSpPr>
        <dsp:cNvPr id="0" name=""/>
        <dsp:cNvSpPr/>
      </dsp:nvSpPr>
      <dsp:spPr>
        <a:xfrm>
          <a:off x="1964327" y="3337"/>
          <a:ext cx="1555929" cy="10113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2013697" y="52707"/>
        <a:ext cx="1457189" cy="912614"/>
      </dsp:txXfrm>
    </dsp:sp>
    <dsp:sp modelId="{CC2E2912-B030-46EA-A4B8-63D89A65AD05}">
      <dsp:nvSpPr>
        <dsp:cNvPr id="0" name=""/>
        <dsp:cNvSpPr/>
      </dsp:nvSpPr>
      <dsp:spPr>
        <a:xfrm>
          <a:off x="723274" y="509014"/>
          <a:ext cx="4038035" cy="4038035"/>
        </a:xfrm>
        <a:custGeom>
          <a:avLst/>
          <a:gdLst/>
          <a:ahLst/>
          <a:cxnLst/>
          <a:rect l="0" t="0" r="0" b="0"/>
          <a:pathLst>
            <a:path>
              <a:moveTo>
                <a:pt x="2807651" y="160392"/>
              </a:moveTo>
              <a:arcTo wR="2019017" hR="2019017" stAng="17579520" swAng="195960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3A745A10-BE9A-435F-9A87-1B5DE50DC31D}">
      <dsp:nvSpPr>
        <dsp:cNvPr id="0" name=""/>
        <dsp:cNvSpPr/>
      </dsp:nvSpPr>
      <dsp:spPr>
        <a:xfrm>
          <a:off x="3884527" y="1398444"/>
          <a:ext cx="1555929" cy="10113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kern="1200" dirty="0"/>
        </a:p>
      </dsp:txBody>
      <dsp:txXfrm>
        <a:off x="3933897" y="1447814"/>
        <a:ext cx="1457189" cy="912614"/>
      </dsp:txXfrm>
    </dsp:sp>
    <dsp:sp modelId="{1D0EA2BC-8E61-4802-BD5E-1C103FF25EAB}">
      <dsp:nvSpPr>
        <dsp:cNvPr id="0" name=""/>
        <dsp:cNvSpPr/>
      </dsp:nvSpPr>
      <dsp:spPr>
        <a:xfrm>
          <a:off x="723274" y="509014"/>
          <a:ext cx="4038035" cy="4038035"/>
        </a:xfrm>
        <a:custGeom>
          <a:avLst/>
          <a:gdLst/>
          <a:ahLst/>
          <a:cxnLst/>
          <a:rect l="0" t="0" r="0" b="0"/>
          <a:pathLst>
            <a:path>
              <a:moveTo>
                <a:pt x="4035286" y="1913681"/>
              </a:moveTo>
              <a:arcTo wR="2019017" hR="2019017" stAng="21420565" swAng="2194817"/>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755AE9-0E14-412C-A616-617460BB9F33}">
      <dsp:nvSpPr>
        <dsp:cNvPr id="0" name=""/>
        <dsp:cNvSpPr/>
      </dsp:nvSpPr>
      <dsp:spPr>
        <a:xfrm>
          <a:off x="3151076" y="3655775"/>
          <a:ext cx="1555929" cy="10113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          …</a:t>
          </a:r>
          <a:endParaRPr lang="en-US" sz="3200" kern="1200" dirty="0"/>
        </a:p>
      </dsp:txBody>
      <dsp:txXfrm>
        <a:off x="3200446" y="3705145"/>
        <a:ext cx="1457189" cy="912614"/>
      </dsp:txXfrm>
    </dsp:sp>
    <dsp:sp modelId="{85EA6739-443E-45AD-BC7E-ED1AC7A0EFBA}">
      <dsp:nvSpPr>
        <dsp:cNvPr id="0" name=""/>
        <dsp:cNvSpPr/>
      </dsp:nvSpPr>
      <dsp:spPr>
        <a:xfrm>
          <a:off x="723274" y="509014"/>
          <a:ext cx="4038035" cy="4038035"/>
        </a:xfrm>
        <a:custGeom>
          <a:avLst/>
          <a:gdLst/>
          <a:ahLst/>
          <a:cxnLst/>
          <a:rect l="0" t="0" r="0" b="0"/>
          <a:pathLst>
            <a:path>
              <a:moveTo>
                <a:pt x="2419792" y="3997859"/>
              </a:moveTo>
              <a:arcTo wR="2019017" hR="2019017" stAng="4713046" swAng="1373909"/>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99E65D9-8FBC-4F83-9B9E-60D2998966E5}">
      <dsp:nvSpPr>
        <dsp:cNvPr id="0" name=""/>
        <dsp:cNvSpPr/>
      </dsp:nvSpPr>
      <dsp:spPr>
        <a:xfrm>
          <a:off x="777578" y="3655775"/>
          <a:ext cx="1555929" cy="10113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i="1" kern="1200" dirty="0"/>
        </a:p>
      </dsp:txBody>
      <dsp:txXfrm>
        <a:off x="826948" y="3705145"/>
        <a:ext cx="1457189" cy="912614"/>
      </dsp:txXfrm>
    </dsp:sp>
    <dsp:sp modelId="{1E0834E8-E135-4C13-A3E7-0150970A1886}">
      <dsp:nvSpPr>
        <dsp:cNvPr id="0" name=""/>
        <dsp:cNvSpPr/>
      </dsp:nvSpPr>
      <dsp:spPr>
        <a:xfrm>
          <a:off x="723274" y="509014"/>
          <a:ext cx="4038035" cy="4038035"/>
        </a:xfrm>
        <a:custGeom>
          <a:avLst/>
          <a:gdLst/>
          <a:ahLst/>
          <a:cxnLst/>
          <a:rect l="0" t="0" r="0" b="0"/>
          <a:pathLst>
            <a:path>
              <a:moveTo>
                <a:pt x="337134" y="3136022"/>
              </a:moveTo>
              <a:arcTo wR="2019017" hR="2019017" stAng="8784618" swAng="2194817"/>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BF41D9A3-5AD4-4CF5-805C-0C8065895160}">
      <dsp:nvSpPr>
        <dsp:cNvPr id="0" name=""/>
        <dsp:cNvSpPr/>
      </dsp:nvSpPr>
      <dsp:spPr>
        <a:xfrm>
          <a:off x="44127" y="1398444"/>
          <a:ext cx="1555929" cy="101135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 </a:t>
          </a:r>
          <a:endParaRPr lang="en-US" sz="3200" kern="1200" dirty="0"/>
        </a:p>
      </dsp:txBody>
      <dsp:txXfrm>
        <a:off x="93497" y="1447814"/>
        <a:ext cx="1457189" cy="912614"/>
      </dsp:txXfrm>
    </dsp:sp>
    <dsp:sp modelId="{B17E7922-47A8-4177-9674-6B27276583D8}">
      <dsp:nvSpPr>
        <dsp:cNvPr id="0" name=""/>
        <dsp:cNvSpPr/>
      </dsp:nvSpPr>
      <dsp:spPr>
        <a:xfrm>
          <a:off x="723274" y="509014"/>
          <a:ext cx="4038035" cy="4038035"/>
        </a:xfrm>
        <a:custGeom>
          <a:avLst/>
          <a:gdLst/>
          <a:ahLst/>
          <a:cxnLst/>
          <a:rect l="0" t="0" r="0" b="0"/>
          <a:pathLst>
            <a:path>
              <a:moveTo>
                <a:pt x="352062" y="879854"/>
              </a:moveTo>
              <a:arcTo wR="2019017" hR="2019017" stAng="12860875" swAng="1959604"/>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6466B-C7BB-4760-821C-F63EEBCB56BE}">
      <dsp:nvSpPr>
        <dsp:cNvPr id="0" name=""/>
        <dsp:cNvSpPr/>
      </dsp:nvSpPr>
      <dsp:spPr>
        <a:xfrm>
          <a:off x="1046814" y="3137419"/>
          <a:ext cx="91440" cy="420129"/>
        </a:xfrm>
        <a:custGeom>
          <a:avLst/>
          <a:gdLst/>
          <a:ahLst/>
          <a:cxnLst/>
          <a:rect l="0" t="0" r="0" b="0"/>
          <a:pathLst>
            <a:path>
              <a:moveTo>
                <a:pt x="45720" y="0"/>
              </a:moveTo>
              <a:lnTo>
                <a:pt x="45720" y="4201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AE533D-2959-4C59-86AD-5E4B0C906EE5}">
      <dsp:nvSpPr>
        <dsp:cNvPr id="0" name=""/>
        <dsp:cNvSpPr/>
      </dsp:nvSpPr>
      <dsp:spPr>
        <a:xfrm>
          <a:off x="1046814" y="1383544"/>
          <a:ext cx="91440" cy="420129"/>
        </a:xfrm>
        <a:custGeom>
          <a:avLst/>
          <a:gdLst/>
          <a:ahLst/>
          <a:cxnLst/>
          <a:rect l="0" t="0" r="0" b="0"/>
          <a:pathLst>
            <a:path>
              <a:moveTo>
                <a:pt x="45720" y="0"/>
              </a:moveTo>
              <a:lnTo>
                <a:pt x="45720" y="4201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EEFAB6-1401-4F53-BFC9-02A2FC5B882A}">
      <dsp:nvSpPr>
        <dsp:cNvPr id="0" name=""/>
        <dsp:cNvSpPr/>
      </dsp:nvSpPr>
      <dsp:spPr>
        <a:xfrm>
          <a:off x="425661" y="49799"/>
          <a:ext cx="1333745" cy="13337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F2B5AE-775E-4821-9406-B6A485DF6971}">
      <dsp:nvSpPr>
        <dsp:cNvPr id="0" name=""/>
        <dsp:cNvSpPr/>
      </dsp:nvSpPr>
      <dsp:spPr>
        <a:xfrm>
          <a:off x="1750514" y="46464"/>
          <a:ext cx="2018403" cy="1333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960" tIns="64770" rIns="0" bIns="64770" numCol="1" spcCol="1270" anchor="ctr" anchorCtr="0">
          <a:noAutofit/>
        </a:bodyPr>
        <a:lstStyle/>
        <a:p>
          <a:pPr lvl="0" algn="l" defTabSz="755650">
            <a:lnSpc>
              <a:spcPct val="90000"/>
            </a:lnSpc>
            <a:spcBef>
              <a:spcPct val="0"/>
            </a:spcBef>
            <a:spcAft>
              <a:spcPct val="35000"/>
            </a:spcAft>
          </a:pPr>
          <a:r>
            <a:rPr lang="en-US" sz="1700" kern="1200" dirty="0" smtClean="0"/>
            <a:t>Governance Board</a:t>
          </a:r>
          <a:endParaRPr lang="en-US" sz="1700" kern="1200" dirty="0"/>
        </a:p>
      </dsp:txBody>
      <dsp:txXfrm>
        <a:off x="1750514" y="46464"/>
        <a:ext cx="2018403" cy="1333745"/>
      </dsp:txXfrm>
    </dsp:sp>
    <dsp:sp modelId="{57CDE482-9592-4032-825C-1DDABD30E7A7}">
      <dsp:nvSpPr>
        <dsp:cNvPr id="0" name=""/>
        <dsp:cNvSpPr/>
      </dsp:nvSpPr>
      <dsp:spPr>
        <a:xfrm>
          <a:off x="425661" y="1803674"/>
          <a:ext cx="1333745" cy="13337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543C8-3705-4F92-A2E2-FAAA481F9308}">
      <dsp:nvSpPr>
        <dsp:cNvPr id="0" name=""/>
        <dsp:cNvSpPr/>
      </dsp:nvSpPr>
      <dsp:spPr>
        <a:xfrm>
          <a:off x="1750514" y="1800340"/>
          <a:ext cx="2018403" cy="1333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960" tIns="64770" rIns="0" bIns="64770" numCol="1" spcCol="1270" anchor="ctr" anchorCtr="0">
          <a:noAutofit/>
        </a:bodyPr>
        <a:lstStyle/>
        <a:p>
          <a:pPr lvl="0" algn="l" defTabSz="755650">
            <a:lnSpc>
              <a:spcPct val="90000"/>
            </a:lnSpc>
            <a:spcBef>
              <a:spcPct val="0"/>
            </a:spcBef>
            <a:spcAft>
              <a:spcPct val="35000"/>
            </a:spcAft>
          </a:pPr>
          <a:r>
            <a:rPr lang="en-US" sz="1700" kern="1200" dirty="0" err="1" smtClean="0"/>
            <a:t>RCauth</a:t>
          </a:r>
          <a:r>
            <a:rPr lang="en-US" sz="1700" kern="1200" dirty="0" smtClean="0"/>
            <a:t> PMA</a:t>
          </a:r>
          <a:endParaRPr lang="en-US" sz="1700" kern="1200" dirty="0"/>
        </a:p>
      </dsp:txBody>
      <dsp:txXfrm>
        <a:off x="1750514" y="1800340"/>
        <a:ext cx="2018403" cy="1333745"/>
      </dsp:txXfrm>
    </dsp:sp>
    <dsp:sp modelId="{F619059F-D3CD-4AA7-97D9-0F189F846E3E}">
      <dsp:nvSpPr>
        <dsp:cNvPr id="0" name=""/>
        <dsp:cNvSpPr/>
      </dsp:nvSpPr>
      <dsp:spPr>
        <a:xfrm>
          <a:off x="425661" y="3557549"/>
          <a:ext cx="1333745" cy="13337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4E244-6A80-4547-88E2-F40A339DFB9B}">
      <dsp:nvSpPr>
        <dsp:cNvPr id="0" name=""/>
        <dsp:cNvSpPr/>
      </dsp:nvSpPr>
      <dsp:spPr>
        <a:xfrm>
          <a:off x="1750514" y="3554215"/>
          <a:ext cx="2018403" cy="1333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2960" tIns="64770" rIns="0" bIns="64770" numCol="1" spcCol="1270" anchor="ctr" anchorCtr="0">
          <a:noAutofit/>
        </a:bodyPr>
        <a:lstStyle/>
        <a:p>
          <a:pPr lvl="0" algn="l" defTabSz="755650">
            <a:lnSpc>
              <a:spcPct val="90000"/>
            </a:lnSpc>
            <a:spcBef>
              <a:spcPct val="0"/>
            </a:spcBef>
            <a:spcAft>
              <a:spcPct val="35000"/>
            </a:spcAft>
          </a:pPr>
          <a:r>
            <a:rPr lang="en-US" sz="1700" kern="1200" dirty="0" smtClean="0"/>
            <a:t>Ops Coordination Team</a:t>
          </a:r>
          <a:endParaRPr lang="en-US" sz="1700" kern="1200" dirty="0"/>
        </a:p>
      </dsp:txBody>
      <dsp:txXfrm>
        <a:off x="1750514" y="3554215"/>
        <a:ext cx="2018403" cy="1333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BE3F5-9538-47E3-833E-4CA93BC90B2A}">
      <dsp:nvSpPr>
        <dsp:cNvPr id="0" name=""/>
        <dsp:cNvSpPr/>
      </dsp:nvSpPr>
      <dsp:spPr>
        <a:xfrm>
          <a:off x="1042573" y="676"/>
          <a:ext cx="917933" cy="5966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STFC</a:t>
          </a:r>
          <a:endParaRPr lang="en-US" sz="1900" kern="1200" dirty="0"/>
        </a:p>
      </dsp:txBody>
      <dsp:txXfrm>
        <a:off x="1071699" y="29802"/>
        <a:ext cx="859681" cy="538405"/>
      </dsp:txXfrm>
    </dsp:sp>
    <dsp:sp modelId="{0B8EACBB-8CA9-444D-9086-FA4B617FBE48}">
      <dsp:nvSpPr>
        <dsp:cNvPr id="0" name=""/>
        <dsp:cNvSpPr/>
      </dsp:nvSpPr>
      <dsp:spPr>
        <a:xfrm>
          <a:off x="705430" y="299004"/>
          <a:ext cx="1592220" cy="1592220"/>
        </a:xfrm>
        <a:custGeom>
          <a:avLst/>
          <a:gdLst/>
          <a:ahLst/>
          <a:cxnLst/>
          <a:rect l="0" t="0" r="0" b="0"/>
          <a:pathLst>
            <a:path>
              <a:moveTo>
                <a:pt x="1261752" y="150378"/>
              </a:moveTo>
              <a:arcTo wR="796110" hR="796110" stAng="18347740" swAng="3648625"/>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C60587E-F907-4A1F-880D-376CE71B3AB5}">
      <dsp:nvSpPr>
        <dsp:cNvPr id="0" name=""/>
        <dsp:cNvSpPr/>
      </dsp:nvSpPr>
      <dsp:spPr>
        <a:xfrm>
          <a:off x="1732025" y="1194841"/>
          <a:ext cx="917933" cy="596657"/>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GRNET</a:t>
          </a:r>
          <a:endParaRPr lang="en-US" sz="1900" kern="1200" dirty="0"/>
        </a:p>
      </dsp:txBody>
      <dsp:txXfrm>
        <a:off x="1761151" y="1223967"/>
        <a:ext cx="859681" cy="538405"/>
      </dsp:txXfrm>
    </dsp:sp>
    <dsp:sp modelId="{35EEB9E1-A6C1-46EA-810B-3546BE5C1B24}">
      <dsp:nvSpPr>
        <dsp:cNvPr id="0" name=""/>
        <dsp:cNvSpPr/>
      </dsp:nvSpPr>
      <dsp:spPr>
        <a:xfrm>
          <a:off x="705430" y="299004"/>
          <a:ext cx="1592220" cy="1592220"/>
        </a:xfrm>
        <a:custGeom>
          <a:avLst/>
          <a:gdLst/>
          <a:ahLst/>
          <a:cxnLst/>
          <a:rect l="0" t="0" r="0" b="0"/>
          <a:pathLst>
            <a:path>
              <a:moveTo>
                <a:pt x="1175142" y="1496200"/>
              </a:moveTo>
              <a:arcTo wR="796110" hR="796110" stAng="3694120" swAng="3411761"/>
            </a:path>
          </a:pathLst>
        </a:custGeom>
        <a:noFill/>
        <a:ln w="6350" cap="flat" cmpd="sng" algn="ctr">
          <a:solidFill>
            <a:schemeClr val="accent4">
              <a:hueOff val="5197846"/>
              <a:satOff val="-23984"/>
              <a:lumOff val="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558FDC3D-E3F9-47B4-A21C-12FB2394924A}">
      <dsp:nvSpPr>
        <dsp:cNvPr id="0" name=""/>
        <dsp:cNvSpPr/>
      </dsp:nvSpPr>
      <dsp:spPr>
        <a:xfrm>
          <a:off x="353121" y="1194841"/>
          <a:ext cx="917933" cy="596657"/>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Nikhef</a:t>
          </a:r>
          <a:endParaRPr lang="en-US" sz="1900" kern="1200" dirty="0"/>
        </a:p>
      </dsp:txBody>
      <dsp:txXfrm>
        <a:off x="382247" y="1223967"/>
        <a:ext cx="859681" cy="538405"/>
      </dsp:txXfrm>
    </dsp:sp>
    <dsp:sp modelId="{20B826B6-E233-4950-A407-26E768120E4E}">
      <dsp:nvSpPr>
        <dsp:cNvPr id="0" name=""/>
        <dsp:cNvSpPr/>
      </dsp:nvSpPr>
      <dsp:spPr>
        <a:xfrm>
          <a:off x="705430" y="299004"/>
          <a:ext cx="1592220" cy="1592220"/>
        </a:xfrm>
        <a:custGeom>
          <a:avLst/>
          <a:gdLst/>
          <a:ahLst/>
          <a:cxnLst/>
          <a:rect l="0" t="0" r="0" b="0"/>
          <a:pathLst>
            <a:path>
              <a:moveTo>
                <a:pt x="5285" y="887697"/>
              </a:moveTo>
              <a:arcTo wR="796110" hR="796110" stAng="10403635" swAng="3648625"/>
            </a:path>
          </a:pathLst>
        </a:custGeom>
        <a:no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23/01/2018</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Project,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2862322"/>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and must be included in any slide packs distributed or printed.</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8488" y="5966378"/>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109415" y="6289305"/>
            <a:ext cx="5711820"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GÉANT  on behalf of the AARC project.</a:t>
            </a:r>
          </a:p>
          <a:p>
            <a:pPr algn="ct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 under Grant Agreement No. 653965 (AARC).</a:t>
            </a:r>
            <a:endParaRPr lang="en-GB" sz="600" dirty="0">
              <a:solidFill>
                <a:schemeClr val="bg1"/>
              </a:solidFill>
            </a:endParaRPr>
          </a:p>
        </p:txBody>
      </p:sp>
      <p:sp>
        <p:nvSpPr>
          <p:cNvPr id="11" name="TextBox 10"/>
          <p:cNvSpPr txBox="1"/>
          <p:nvPr userDrawn="1"/>
        </p:nvSpPr>
        <p:spPr>
          <a:xfrm>
            <a:off x="5273469" y="5591160"/>
            <a:ext cx="1383712" cy="246221"/>
          </a:xfrm>
          <a:prstGeom prst="rect">
            <a:avLst/>
          </a:prstGeom>
          <a:noFill/>
        </p:spPr>
        <p:txBody>
          <a:bodyPr wrap="none" rtlCol="0">
            <a:spAutoFit/>
          </a:bodyPr>
          <a:lstStyle/>
          <a:p>
            <a:r>
              <a:rPr lang="en-GB" sz="1000" dirty="0" smtClean="0">
                <a:solidFill>
                  <a:schemeClr val="bg1"/>
                </a:solidFill>
              </a:rPr>
              <a:t>https://aarc-project.eu</a:t>
            </a:r>
            <a:endParaRPr lang="en-GB" sz="1000" dirty="0">
              <a:solidFill>
                <a:schemeClr val="bg1"/>
              </a:solidFill>
            </a:endParaRPr>
          </a:p>
        </p:txBody>
      </p:sp>
    </p:spTree>
    <p:extLst>
      <p:ext uri="{BB962C8B-B14F-4D97-AF65-F5344CB8AC3E}">
        <p14:creationId xmlns:p14="http://schemas.microsoft.com/office/powerpoint/2010/main" val="351233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400" y="6481610"/>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https://aarc-project.eu</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21.wmf"/><Relationship Id="rId12"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wmf"/><Relationship Id="rId5" Type="http://schemas.openxmlformats.org/officeDocument/2006/relationships/diagramColors" Target="../diagrams/colors1.xml"/><Relationship Id="rId10" Type="http://schemas.openxmlformats.org/officeDocument/2006/relationships/image" Target="../media/image12.wmf"/><Relationship Id="rId4" Type="http://schemas.openxmlformats.org/officeDocument/2006/relationships/diagramQuickStyle" Target="../diagrams/quickStyle1.xml"/><Relationship Id="rId9" Type="http://schemas.openxmlformats.org/officeDocument/2006/relationships/image" Target="../media/image2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GB" dirty="0" smtClean="0"/>
              <a:t>David </a:t>
            </a:r>
            <a:r>
              <a:rPr lang="en-GB" dirty="0" err="1" smtClean="0"/>
              <a:t>Groep</a:t>
            </a:r>
            <a:endParaRPr lang="en-GB" dirty="0"/>
          </a:p>
        </p:txBody>
      </p:sp>
      <p:sp>
        <p:nvSpPr>
          <p:cNvPr id="3" name="Text Placeholder 2"/>
          <p:cNvSpPr>
            <a:spLocks noGrp="1"/>
          </p:cNvSpPr>
          <p:nvPr>
            <p:ph type="body" sz="quarter" idx="12"/>
          </p:nvPr>
        </p:nvSpPr>
        <p:spPr/>
        <p:txBody>
          <a:bodyPr/>
          <a:lstStyle/>
          <a:p>
            <a:r>
              <a:rPr lang="en-GB" dirty="0" smtClean="0"/>
              <a:t>42</a:t>
            </a:r>
            <a:r>
              <a:rPr lang="en-GB" baseline="30000" dirty="0" smtClean="0"/>
              <a:t>nd</a:t>
            </a:r>
            <a:r>
              <a:rPr lang="en-GB" dirty="0" smtClean="0"/>
              <a:t> EUGridPMA Plenary Meeting</a:t>
            </a:r>
            <a:endParaRPr lang="en-GB" dirty="0"/>
          </a:p>
        </p:txBody>
      </p:sp>
      <p:sp>
        <p:nvSpPr>
          <p:cNvPr id="4" name="Text Placeholder 3"/>
          <p:cNvSpPr>
            <a:spLocks noGrp="1"/>
          </p:cNvSpPr>
          <p:nvPr>
            <p:ph type="body" sz="quarter" idx="17"/>
          </p:nvPr>
        </p:nvSpPr>
        <p:spPr/>
        <p:txBody>
          <a:bodyPr>
            <a:normAutofit/>
          </a:bodyPr>
          <a:lstStyle/>
          <a:p>
            <a:r>
              <a:rPr lang="en-US" dirty="0" smtClean="0"/>
              <a:t>Changes in </a:t>
            </a:r>
            <a:r>
              <a:rPr lang="en-US" dirty="0" err="1" smtClean="0"/>
              <a:t>RCauth</a:t>
            </a:r>
            <a:r>
              <a:rPr lang="en-US" dirty="0" smtClean="0"/>
              <a:t> governance as a production service</a:t>
            </a:r>
            <a:endParaRPr lang="en-GB" dirty="0"/>
          </a:p>
        </p:txBody>
      </p:sp>
      <p:sp>
        <p:nvSpPr>
          <p:cNvPr id="5" name="Text Placeholder 4"/>
          <p:cNvSpPr>
            <a:spLocks noGrp="1"/>
          </p:cNvSpPr>
          <p:nvPr>
            <p:ph type="body" sz="quarter" idx="14"/>
          </p:nvPr>
        </p:nvSpPr>
        <p:spPr/>
        <p:txBody>
          <a:bodyPr/>
          <a:lstStyle/>
          <a:p>
            <a:r>
              <a:rPr lang="en-GB" dirty="0" smtClean="0"/>
              <a:t>“</a:t>
            </a:r>
            <a:r>
              <a:rPr lang="en-GB" dirty="0" err="1" smtClean="0"/>
              <a:t>RaaS</a:t>
            </a:r>
            <a:r>
              <a:rPr lang="en-GB" dirty="0" smtClean="0"/>
              <a:t>” – towards RCauth.eu as a Service</a:t>
            </a:r>
            <a:endParaRPr lang="en-GB" dirty="0"/>
          </a:p>
        </p:txBody>
      </p:sp>
      <p:sp>
        <p:nvSpPr>
          <p:cNvPr id="6" name="Text Placeholder 5"/>
          <p:cNvSpPr>
            <a:spLocks noGrp="1"/>
          </p:cNvSpPr>
          <p:nvPr>
            <p:ph type="body" sz="quarter" idx="18"/>
          </p:nvPr>
        </p:nvSpPr>
        <p:spPr/>
        <p:txBody>
          <a:bodyPr/>
          <a:lstStyle/>
          <a:p>
            <a:r>
              <a:rPr lang="en-GB" dirty="0" smtClean="0"/>
              <a:t>January 2018</a:t>
            </a:r>
            <a:endParaRPr lang="en-GB" dirty="0"/>
          </a:p>
        </p:txBody>
      </p:sp>
      <p:sp>
        <p:nvSpPr>
          <p:cNvPr id="7" name="Text Placeholder 6"/>
          <p:cNvSpPr>
            <a:spLocks noGrp="1"/>
          </p:cNvSpPr>
          <p:nvPr>
            <p:ph type="body" sz="quarter" idx="19"/>
          </p:nvPr>
        </p:nvSpPr>
        <p:spPr/>
        <p:txBody>
          <a:bodyPr>
            <a:normAutofit/>
          </a:bodyPr>
          <a:lstStyle/>
          <a:p>
            <a:r>
              <a:rPr lang="en-GB" dirty="0" smtClean="0"/>
              <a:t>Policy and Best Practice Coordination, AARC</a:t>
            </a:r>
            <a:endParaRPr lang="en-GB" dirty="0"/>
          </a:p>
        </p:txBody>
      </p:sp>
      <p:sp>
        <p:nvSpPr>
          <p:cNvPr id="8" name="Text Placeholder 7"/>
          <p:cNvSpPr>
            <a:spLocks noGrp="1"/>
          </p:cNvSpPr>
          <p:nvPr>
            <p:ph type="body" sz="quarter" idx="20"/>
          </p:nvPr>
        </p:nvSpPr>
        <p:spPr/>
        <p:txBody>
          <a:bodyPr>
            <a:normAutofit/>
          </a:bodyPr>
          <a:lstStyle/>
          <a:p>
            <a:r>
              <a:rPr lang="en-GB" dirty="0" smtClean="0"/>
              <a:t>Nikhef PDP Advanced Computing Research</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564" y="4710168"/>
            <a:ext cx="1238939" cy="480983"/>
          </a:xfrm>
          <a:prstGeom prst="rect">
            <a:avLst/>
          </a:prstGeom>
        </p:spPr>
      </p:pic>
    </p:spTree>
    <p:extLst>
      <p:ext uri="{BB962C8B-B14F-4D97-AF65-F5344CB8AC3E}">
        <p14:creationId xmlns:p14="http://schemas.microsoft.com/office/powerpoint/2010/main" val="2779453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US" dirty="0" smtClean="0"/>
              <a:t>More pretty pictures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8" y="1302069"/>
            <a:ext cx="5845327" cy="330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0010" y="1302069"/>
            <a:ext cx="4000500"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878" y="3951924"/>
            <a:ext cx="32861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390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US" dirty="0" smtClean="0"/>
              <a:t>Slightly more ugly pictures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7055" y="1291590"/>
            <a:ext cx="5276330" cy="419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65" y="1291590"/>
            <a:ext cx="5129126" cy="4194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997" y="4811251"/>
            <a:ext cx="328612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218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6" name="Text Placeholder 5"/>
          <p:cNvSpPr>
            <a:spLocks noGrp="1"/>
          </p:cNvSpPr>
          <p:nvPr>
            <p:ph type="body" sz="quarter" idx="13"/>
          </p:nvPr>
        </p:nvSpPr>
        <p:spPr/>
        <p:txBody>
          <a:bodyPr anchor="b" anchorCtr="0">
            <a:normAutofit/>
          </a:bodyPr>
          <a:lstStyle/>
          <a:p>
            <a:pPr marL="0" indent="0">
              <a:buNone/>
            </a:pPr>
            <a:r>
              <a:rPr lang="en-US" sz="3200" b="1" dirty="0" smtClean="0">
                <a:solidFill>
                  <a:srgbClr val="F6791C"/>
                </a:solidFill>
              </a:rPr>
              <a:t>… to what it could become: Tiered Governance</a:t>
            </a:r>
            <a:endParaRPr lang="en-US" sz="3200" b="1" dirty="0">
              <a:solidFill>
                <a:srgbClr val="F6791C"/>
              </a:solidFill>
            </a:endParaRPr>
          </a:p>
        </p:txBody>
      </p:sp>
    </p:spTree>
    <p:extLst>
      <p:ext uri="{BB962C8B-B14F-4D97-AF65-F5344CB8AC3E}">
        <p14:creationId xmlns:p14="http://schemas.microsoft.com/office/powerpoint/2010/main" val="1926857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3986654"/>
              </p:ext>
            </p:extLst>
          </p:nvPr>
        </p:nvGraphicFramePr>
        <p:xfrm>
          <a:off x="5473701" y="1502228"/>
          <a:ext cx="5484585" cy="4737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US" dirty="0" smtClean="0"/>
              <a:t>Multiple stakeholders – uniform governance</a:t>
            </a:r>
            <a:endParaRPr lang="en-GB" dirty="0"/>
          </a:p>
        </p:txBody>
      </p:sp>
      <p:sp>
        <p:nvSpPr>
          <p:cNvPr id="6" name="Rectangular Callout 5"/>
          <p:cNvSpPr/>
          <p:nvPr/>
        </p:nvSpPr>
        <p:spPr>
          <a:xfrm>
            <a:off x="9539831" y="1701915"/>
            <a:ext cx="963495" cy="428589"/>
          </a:xfrm>
          <a:prstGeom prst="wedgeRectCallout">
            <a:avLst>
              <a:gd name="adj1" fmla="val -106019"/>
              <a:gd name="adj2" fmla="val -140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GRNET</a:t>
            </a:r>
          </a:p>
          <a:p>
            <a:pPr algn="ctr"/>
            <a:r>
              <a:rPr lang="en-US" sz="900" i="1" dirty="0" smtClean="0"/>
              <a:t>Nikhef</a:t>
            </a:r>
          </a:p>
        </p:txBody>
      </p:sp>
      <p:sp>
        <p:nvSpPr>
          <p:cNvPr id="7" name="Rectangular Callout 6"/>
          <p:cNvSpPr/>
          <p:nvPr/>
        </p:nvSpPr>
        <p:spPr>
          <a:xfrm>
            <a:off x="9798912" y="2266512"/>
            <a:ext cx="963495" cy="324260"/>
          </a:xfrm>
          <a:prstGeom prst="wedgeRectCallout">
            <a:avLst>
              <a:gd name="adj1" fmla="val -32134"/>
              <a:gd name="adj2" fmla="val 150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STFC</a:t>
            </a:r>
          </a:p>
        </p:txBody>
      </p:sp>
      <p:sp>
        <p:nvSpPr>
          <p:cNvPr id="8" name="Rounded Rectangle 7"/>
          <p:cNvSpPr/>
          <p:nvPr/>
        </p:nvSpPr>
        <p:spPr>
          <a:xfrm>
            <a:off x="8643842" y="1400212"/>
            <a:ext cx="3056182" cy="1755157"/>
          </a:xfrm>
          <a:prstGeom prst="roundRect">
            <a:avLst>
              <a:gd name="adj" fmla="val 32751"/>
            </a:avLst>
          </a:prstGeom>
          <a:noFill/>
          <a:ln w="28575">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6791C"/>
              </a:solidFill>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1207" y="1502228"/>
            <a:ext cx="823676" cy="823477"/>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8954" y="5426027"/>
            <a:ext cx="1344880" cy="58636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65612" y="1604603"/>
            <a:ext cx="953089" cy="721102"/>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37270" y="2983079"/>
            <a:ext cx="988237" cy="503683"/>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56463" y="3367309"/>
            <a:ext cx="1002439" cy="389168"/>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43842" y="5426027"/>
            <a:ext cx="1074263" cy="731842"/>
          </a:xfrm>
          <a:prstGeom prst="rect">
            <a:avLst/>
          </a:prstGeom>
        </p:spPr>
      </p:pic>
      <p:pic>
        <p:nvPicPr>
          <p:cNvPr id="20" name="Immagin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73645" y="3196945"/>
            <a:ext cx="917264" cy="559532"/>
          </a:xfrm>
          <a:prstGeom prst="rect">
            <a:avLst/>
          </a:prstGeom>
        </p:spPr>
      </p:pic>
      <p:sp>
        <p:nvSpPr>
          <p:cNvPr id="21" name="TextBox 20"/>
          <p:cNvSpPr txBox="1"/>
          <p:nvPr/>
        </p:nvSpPr>
        <p:spPr>
          <a:xfrm>
            <a:off x="8644429" y="5159902"/>
            <a:ext cx="1154483" cy="369332"/>
          </a:xfrm>
          <a:prstGeom prst="rect">
            <a:avLst/>
          </a:prstGeom>
          <a:noFill/>
        </p:spPr>
        <p:txBody>
          <a:bodyPr wrap="none" rtlCol="0">
            <a:spAutoFit/>
          </a:bodyPr>
          <a:lstStyle/>
          <a:p>
            <a:r>
              <a:rPr lang="en-US" i="1" dirty="0" smtClean="0"/>
              <a:t>possibly …</a:t>
            </a:r>
            <a:endParaRPr lang="en-GB" i="1" dirty="0"/>
          </a:p>
        </p:txBody>
      </p:sp>
      <p:sp>
        <p:nvSpPr>
          <p:cNvPr id="2" name="TextBox 1"/>
          <p:cNvSpPr txBox="1"/>
          <p:nvPr/>
        </p:nvSpPr>
        <p:spPr>
          <a:xfrm>
            <a:off x="455646" y="1439863"/>
            <a:ext cx="4822176" cy="2419124"/>
          </a:xfrm>
          <a:prstGeom prst="rect">
            <a:avLst/>
          </a:prstGeom>
          <a:solidFill>
            <a:srgbClr val="ED7D31">
              <a:alpha val="50196"/>
            </a:srgbClr>
          </a:solidFill>
        </p:spPr>
        <p:txBody>
          <a:bodyPr wrap="square" rtlCol="0">
            <a:spAutoFit/>
          </a:bodyPr>
          <a:lstStyle/>
          <a:p>
            <a:pPr>
              <a:lnSpc>
                <a:spcPct val="105000"/>
              </a:lnSpc>
            </a:pPr>
            <a:r>
              <a:rPr lang="en-US" b="1" dirty="0" smtClean="0">
                <a:solidFill>
                  <a:srgbClr val="003F5E"/>
                </a:solidFill>
              </a:rPr>
              <a:t>Qualified Stakeholders</a:t>
            </a:r>
          </a:p>
          <a:p>
            <a:pPr marL="285750" indent="-285750">
              <a:lnSpc>
                <a:spcPct val="105000"/>
              </a:lnSpc>
              <a:buFont typeface="Arial" panose="020B0604020202020204" pitchFamily="34" charset="0"/>
              <a:buChar char="•"/>
            </a:pPr>
            <a:r>
              <a:rPr lang="en-US" dirty="0" smtClean="0">
                <a:solidFill>
                  <a:srgbClr val="003F5E"/>
                </a:solidFill>
              </a:rPr>
              <a:t>Research Infrastructures</a:t>
            </a:r>
          </a:p>
          <a:p>
            <a:pPr marL="285750" indent="-285750">
              <a:lnSpc>
                <a:spcPct val="105000"/>
              </a:lnSpc>
              <a:buFont typeface="Arial" panose="020B0604020202020204" pitchFamily="34" charset="0"/>
              <a:buChar char="•"/>
            </a:pPr>
            <a:r>
              <a:rPr lang="en-US" dirty="0" smtClean="0">
                <a:solidFill>
                  <a:srgbClr val="003F5E"/>
                </a:solidFill>
              </a:rPr>
              <a:t>User Communities</a:t>
            </a:r>
          </a:p>
          <a:p>
            <a:pPr marL="285750" indent="-285750">
              <a:lnSpc>
                <a:spcPct val="105000"/>
              </a:lnSpc>
              <a:buFont typeface="Arial" panose="020B0604020202020204" pitchFamily="34" charset="0"/>
              <a:buChar char="•"/>
            </a:pPr>
            <a:r>
              <a:rPr lang="en-US" dirty="0" smtClean="0">
                <a:solidFill>
                  <a:srgbClr val="003F5E"/>
                </a:solidFill>
              </a:rPr>
              <a:t>Users</a:t>
            </a:r>
          </a:p>
          <a:p>
            <a:pPr marL="285750" indent="-285750">
              <a:lnSpc>
                <a:spcPct val="105000"/>
              </a:lnSpc>
              <a:buFont typeface="Arial" panose="020B0604020202020204" pitchFamily="34" charset="0"/>
              <a:buChar char="•"/>
            </a:pPr>
            <a:r>
              <a:rPr lang="en-US" dirty="0" smtClean="0">
                <a:solidFill>
                  <a:srgbClr val="003F5E"/>
                </a:solidFill>
              </a:rPr>
              <a:t>Generic e-Infrastructures</a:t>
            </a:r>
          </a:p>
          <a:p>
            <a:pPr marL="285750" indent="-285750">
              <a:lnSpc>
                <a:spcPct val="105000"/>
              </a:lnSpc>
              <a:buFont typeface="Arial" panose="020B0604020202020204" pitchFamily="34" charset="0"/>
              <a:buChar char="•"/>
            </a:pPr>
            <a:r>
              <a:rPr lang="en-US" dirty="0" smtClean="0">
                <a:solidFill>
                  <a:srgbClr val="003F5E"/>
                </a:solidFill>
              </a:rPr>
              <a:t>those actively relying on</a:t>
            </a:r>
            <a:br>
              <a:rPr lang="en-US" dirty="0" smtClean="0">
                <a:solidFill>
                  <a:srgbClr val="003F5E"/>
                </a:solidFill>
              </a:rPr>
            </a:br>
            <a:r>
              <a:rPr lang="en-US" dirty="0" smtClean="0">
                <a:solidFill>
                  <a:srgbClr val="003F5E"/>
                </a:solidFill>
              </a:rPr>
              <a:t>RCauth.eu credentials</a:t>
            </a:r>
          </a:p>
          <a:p>
            <a:pPr>
              <a:lnSpc>
                <a:spcPct val="105000"/>
              </a:lnSpc>
            </a:pPr>
            <a:r>
              <a:rPr lang="en-US" dirty="0" smtClean="0">
                <a:solidFill>
                  <a:srgbClr val="003F5E"/>
                </a:solidFill>
              </a:rPr>
              <a:t>and that contribute (in any way) to the service</a:t>
            </a:r>
            <a:endParaRPr lang="en-GB" dirty="0">
              <a:solidFill>
                <a:srgbClr val="003F5E"/>
              </a:solidFill>
            </a:endParaRPr>
          </a:p>
        </p:txBody>
      </p:sp>
      <p:sp>
        <p:nvSpPr>
          <p:cNvPr id="17" name="TextBox 16"/>
          <p:cNvSpPr txBox="1"/>
          <p:nvPr/>
        </p:nvSpPr>
        <p:spPr>
          <a:xfrm>
            <a:off x="455646" y="4902141"/>
            <a:ext cx="4822176" cy="1255728"/>
          </a:xfrm>
          <a:prstGeom prst="rect">
            <a:avLst/>
          </a:prstGeom>
          <a:solidFill>
            <a:srgbClr val="ED7D31">
              <a:alpha val="50196"/>
            </a:srgbClr>
          </a:solidFill>
        </p:spPr>
        <p:txBody>
          <a:bodyPr wrap="square" rtlCol="0">
            <a:spAutoFit/>
          </a:bodyPr>
          <a:lstStyle/>
          <a:p>
            <a:pPr>
              <a:lnSpc>
                <a:spcPct val="105000"/>
              </a:lnSpc>
            </a:pPr>
            <a:r>
              <a:rPr lang="en-US" b="1" dirty="0" smtClean="0">
                <a:solidFill>
                  <a:srgbClr val="003F5E"/>
                </a:solidFill>
              </a:rPr>
              <a:t>Materially Contributing </a:t>
            </a:r>
            <a:r>
              <a:rPr lang="en-US" dirty="0" smtClean="0">
                <a:solidFill>
                  <a:srgbClr val="003F5E"/>
                </a:solidFill>
              </a:rPr>
              <a:t>Qualified Stakeholders</a:t>
            </a:r>
          </a:p>
          <a:p>
            <a:pPr marL="285750" indent="-285750">
              <a:lnSpc>
                <a:spcPct val="105000"/>
              </a:lnSpc>
              <a:buFont typeface="Arial" panose="020B0604020202020204" pitchFamily="34" charset="0"/>
              <a:buChar char="•"/>
            </a:pPr>
            <a:r>
              <a:rPr lang="en-US" dirty="0" smtClean="0">
                <a:solidFill>
                  <a:srgbClr val="003F5E"/>
                </a:solidFill>
              </a:rPr>
              <a:t>are qualified stakeholders</a:t>
            </a:r>
          </a:p>
          <a:p>
            <a:pPr marL="285750" indent="-285750">
              <a:lnSpc>
                <a:spcPct val="105000"/>
              </a:lnSpc>
              <a:buFont typeface="Arial" panose="020B0604020202020204" pitchFamily="34" charset="0"/>
              <a:buChar char="•"/>
            </a:pPr>
            <a:r>
              <a:rPr lang="en-US" dirty="0" smtClean="0">
                <a:solidFill>
                  <a:srgbClr val="003F5E"/>
                </a:solidFill>
              </a:rPr>
              <a:t>that contribute materially to the service</a:t>
            </a:r>
          </a:p>
          <a:p>
            <a:pPr marL="285750" indent="-285750">
              <a:lnSpc>
                <a:spcPct val="105000"/>
              </a:lnSpc>
              <a:buFont typeface="Arial" panose="020B0604020202020204" pitchFamily="34" charset="0"/>
              <a:buChar char="•"/>
            </a:pPr>
            <a:r>
              <a:rPr lang="en-US" dirty="0" smtClean="0">
                <a:solidFill>
                  <a:srgbClr val="003F5E"/>
                </a:solidFill>
              </a:rPr>
              <a:t>with effort, money, hardware, or services</a:t>
            </a:r>
          </a:p>
        </p:txBody>
      </p:sp>
    </p:spTree>
    <p:extLst>
      <p:ext uri="{BB962C8B-B14F-4D97-AF65-F5344CB8AC3E}">
        <p14:creationId xmlns:p14="http://schemas.microsoft.com/office/powerpoint/2010/main" val="3110824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Part of the operations will be funded </a:t>
            </a:r>
          </a:p>
          <a:p>
            <a:r>
              <a:rPr lang="en-US" dirty="0" smtClean="0"/>
              <a:t>by EOSC-HUB through its partners for the technical ops</a:t>
            </a:r>
          </a:p>
          <a:p>
            <a:r>
              <a:rPr lang="en-US" dirty="0" smtClean="0"/>
              <a:t>by SURF DNI for both support and operations</a:t>
            </a:r>
          </a:p>
          <a:p>
            <a:r>
              <a:rPr lang="en-US" dirty="0" smtClean="0"/>
              <a:t>in-kind for trusted network connectivity by G</a:t>
            </a:r>
            <a:r>
              <a:rPr lang="nl-NL" dirty="0" smtClean="0"/>
              <a:t>ÉANT</a:t>
            </a:r>
            <a:endParaRPr lang="en-US" dirty="0" smtClean="0"/>
          </a:p>
          <a:p>
            <a:pPr marL="0" indent="0">
              <a:buNone/>
            </a:pPr>
            <a:r>
              <a:rPr lang="en-US" i="1" dirty="0" smtClean="0"/>
              <a:t>and those who put in resources have a rightful say in where the resources go … up to a point</a:t>
            </a:r>
            <a:endParaRPr lang="en-US" dirty="0" smtClean="0"/>
          </a:p>
          <a:p>
            <a:pPr marL="0" indent="0">
              <a:buNone/>
            </a:pPr>
            <a:endParaRPr lang="en-US" i="1" dirty="0"/>
          </a:p>
          <a:p>
            <a:pPr marL="0" indent="0">
              <a:buNone/>
            </a:pPr>
            <a:r>
              <a:rPr lang="en-US" dirty="0" smtClean="0"/>
              <a:t>Core values and principles of RCauth.eu are beyond those contributing stakeholders</a:t>
            </a:r>
          </a:p>
          <a:p>
            <a:r>
              <a:rPr lang="en-US" dirty="0" smtClean="0"/>
              <a:t>must be open to anyone for any acceptable work – we don’t want a fragmented community</a:t>
            </a:r>
          </a:p>
          <a:p>
            <a:r>
              <a:rPr lang="en-US" dirty="0" smtClean="0"/>
              <a:t>nobody to be ‘left out of the rain’ (unlike to TCS which depends on NREN policy and sign-up)</a:t>
            </a:r>
          </a:p>
          <a:p>
            <a:r>
              <a:rPr lang="en-US" dirty="0" smtClean="0"/>
              <a:t>usefulness to research and collaboration is paramount and must be the deciding factor</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US" dirty="0" smtClean="0"/>
              <a:t>Considerations</a:t>
            </a:r>
            <a:endParaRPr lang="en-GB" dirty="0"/>
          </a:p>
        </p:txBody>
      </p:sp>
    </p:spTree>
    <p:extLst>
      <p:ext uri="{BB962C8B-B14F-4D97-AF65-F5344CB8AC3E}">
        <p14:creationId xmlns:p14="http://schemas.microsoft.com/office/powerpoint/2010/main" val="3195180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915773996"/>
              </p:ext>
            </p:extLst>
          </p:nvPr>
        </p:nvGraphicFramePr>
        <p:xfrm>
          <a:off x="457200" y="1439863"/>
          <a:ext cx="4194580"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6F576E6A-F32A-4612-884C-86870357C6B4}" type="slidenum">
              <a:rPr lang="en-GB" smtClean="0"/>
              <a:t>15</a:t>
            </a:fld>
            <a:endParaRPr lang="en-GB"/>
          </a:p>
        </p:txBody>
      </p:sp>
      <p:sp>
        <p:nvSpPr>
          <p:cNvPr id="5" name="Title 4"/>
          <p:cNvSpPr>
            <a:spLocks noGrp="1"/>
          </p:cNvSpPr>
          <p:nvPr>
            <p:ph type="title"/>
          </p:nvPr>
        </p:nvSpPr>
        <p:spPr/>
        <p:txBody>
          <a:bodyPr/>
          <a:lstStyle/>
          <a:p>
            <a:r>
              <a:rPr lang="en-US" dirty="0" smtClean="0"/>
              <a:t>RCauth.eu Governance</a:t>
            </a:r>
            <a:endParaRPr lang="en-GB" dirty="0"/>
          </a:p>
        </p:txBody>
      </p:sp>
      <p:graphicFrame>
        <p:nvGraphicFramePr>
          <p:cNvPr id="8" name="Diagram 7"/>
          <p:cNvGraphicFramePr/>
          <p:nvPr>
            <p:extLst>
              <p:ext uri="{D42A27DB-BD31-4B8C-83A1-F6EECF244321}">
                <p14:modId xmlns:p14="http://schemas.microsoft.com/office/powerpoint/2010/main" val="2930253310"/>
              </p:ext>
            </p:extLst>
          </p:nvPr>
        </p:nvGraphicFramePr>
        <p:xfrm>
          <a:off x="24548" y="4541401"/>
          <a:ext cx="3003081" cy="20020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Line Callout 1 (Accent Bar) 2"/>
          <p:cNvSpPr/>
          <p:nvPr/>
        </p:nvSpPr>
        <p:spPr>
          <a:xfrm>
            <a:off x="5871028" y="1572278"/>
            <a:ext cx="5406572" cy="1067794"/>
          </a:xfrm>
          <a:prstGeom prst="accentCallout1">
            <a:avLst>
              <a:gd name="adj1" fmla="val 48018"/>
              <a:gd name="adj2" fmla="val -9004"/>
              <a:gd name="adj3" fmla="val 49280"/>
              <a:gd name="adj4" fmla="val -24720"/>
            </a:avLst>
          </a:prstGeom>
          <a:solidFill>
            <a:srgbClr val="ED7D31"/>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3F5E"/>
                </a:solidFill>
              </a:rPr>
              <a:t>Representatives</a:t>
            </a:r>
            <a:r>
              <a:rPr lang="en-US" b="1" dirty="0" smtClean="0"/>
              <a:t> </a:t>
            </a:r>
            <a:r>
              <a:rPr lang="en-US" dirty="0" smtClean="0"/>
              <a:t>(and one alternate) from </a:t>
            </a:r>
            <a:br>
              <a:rPr lang="en-US" dirty="0" smtClean="0"/>
            </a:br>
            <a:r>
              <a:rPr lang="en-US" dirty="0" smtClean="0"/>
              <a:t>each Materially Contributing Stakeholder</a:t>
            </a:r>
            <a:br>
              <a:rPr lang="en-US" dirty="0" smtClean="0"/>
            </a:br>
            <a:r>
              <a:rPr lang="en-US" dirty="0" smtClean="0"/>
              <a:t>EGI.eu, EUDAT (ETFC), G</a:t>
            </a:r>
            <a:r>
              <a:rPr lang="nl-NL" dirty="0" smtClean="0"/>
              <a:t>É</a:t>
            </a:r>
            <a:r>
              <a:rPr lang="en-US" dirty="0" smtClean="0"/>
              <a:t>ANT, Nikhef (SURF)</a:t>
            </a:r>
            <a:endParaRPr lang="en-GB" dirty="0"/>
          </a:p>
        </p:txBody>
      </p:sp>
      <p:sp>
        <p:nvSpPr>
          <p:cNvPr id="9" name="Line Callout 1 (Accent Bar) 8"/>
          <p:cNvSpPr/>
          <p:nvPr/>
        </p:nvSpPr>
        <p:spPr>
          <a:xfrm>
            <a:off x="5871028" y="3314042"/>
            <a:ext cx="5406572" cy="1189401"/>
          </a:xfrm>
          <a:prstGeom prst="accentCallout1">
            <a:avLst>
              <a:gd name="adj1" fmla="val 48018"/>
              <a:gd name="adj2" fmla="val -9004"/>
              <a:gd name="adj3" fmla="val 49280"/>
              <a:gd name="adj4" fmla="val -24720"/>
            </a:avLst>
          </a:prstGeom>
          <a:solidFill>
            <a:srgbClr val="ED7D31"/>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3F5E"/>
                </a:solidFill>
              </a:rPr>
              <a:t>Individuals </a:t>
            </a:r>
            <a:r>
              <a:rPr lang="en-GB" dirty="0"/>
              <a:t>drawn from the wide community </a:t>
            </a:r>
            <a:r>
              <a:rPr lang="en-GB" dirty="0" smtClean="0"/>
              <a:t>[…]</a:t>
            </a:r>
            <a:br>
              <a:rPr lang="en-GB" dirty="0" smtClean="0"/>
            </a:br>
            <a:r>
              <a:rPr lang="en-GB" dirty="0" smtClean="0"/>
              <a:t>experts </a:t>
            </a:r>
            <a:r>
              <a:rPr lang="en-GB" dirty="0"/>
              <a:t>in the field of identity management </a:t>
            </a:r>
            <a:r>
              <a:rPr lang="en-GB" dirty="0" smtClean="0"/>
              <a:t/>
            </a:r>
            <a:br>
              <a:rPr lang="en-GB" dirty="0" smtClean="0"/>
            </a:br>
            <a:r>
              <a:rPr lang="en-GB" dirty="0" smtClean="0"/>
              <a:t>for </a:t>
            </a:r>
            <a:r>
              <a:rPr lang="en-GB" dirty="0"/>
              <a:t>research and collaboration, </a:t>
            </a:r>
            <a:r>
              <a:rPr lang="en-GB" dirty="0" smtClean="0"/>
              <a:t/>
            </a:r>
            <a:br>
              <a:rPr lang="en-GB" dirty="0" smtClean="0"/>
            </a:br>
            <a:r>
              <a:rPr lang="en-GB" dirty="0" smtClean="0"/>
              <a:t>PKI </a:t>
            </a:r>
            <a:r>
              <a:rPr lang="en-GB" dirty="0"/>
              <a:t>technology and identity bridging</a:t>
            </a:r>
          </a:p>
        </p:txBody>
      </p:sp>
      <p:sp>
        <p:nvSpPr>
          <p:cNvPr id="10" name="Line Callout 1 (Accent Bar) 9"/>
          <p:cNvSpPr/>
          <p:nvPr/>
        </p:nvSpPr>
        <p:spPr>
          <a:xfrm>
            <a:off x="5871028" y="4947727"/>
            <a:ext cx="5406572" cy="1189401"/>
          </a:xfrm>
          <a:prstGeom prst="accentCallout1">
            <a:avLst>
              <a:gd name="adj1" fmla="val 48018"/>
              <a:gd name="adj2" fmla="val -9004"/>
              <a:gd name="adj3" fmla="val 49280"/>
              <a:gd name="adj4" fmla="val -24720"/>
            </a:avLst>
          </a:prstGeom>
          <a:solidFill>
            <a:srgbClr val="ED7D31"/>
          </a:solidFill>
          <a:ln>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Operations people from each of the </a:t>
            </a:r>
            <a:r>
              <a:rPr lang="en-GB" b="1" dirty="0" smtClean="0">
                <a:solidFill>
                  <a:srgbClr val="003F5E"/>
                </a:solidFill>
              </a:rPr>
              <a:t>hosting partners </a:t>
            </a:r>
            <a:r>
              <a:rPr lang="en-GB" dirty="0" smtClean="0"/>
              <a:t>with a (copy of) the RCauth.eu signing key,</a:t>
            </a:r>
          </a:p>
          <a:p>
            <a:pPr algn="ctr"/>
            <a:r>
              <a:rPr lang="en-US" dirty="0" smtClean="0"/>
              <a:t>and those partners otherwise involved in OPS</a:t>
            </a:r>
            <a:endParaRPr lang="en-GB" dirty="0"/>
          </a:p>
        </p:txBody>
      </p:sp>
    </p:spTree>
    <p:extLst>
      <p:ext uri="{BB962C8B-B14F-4D97-AF65-F5344CB8AC3E}">
        <p14:creationId xmlns:p14="http://schemas.microsoft.com/office/powerpoint/2010/main" val="202700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283041" cy="4737633"/>
          </a:xfrm>
        </p:spPr>
        <p:txBody>
          <a:bodyPr>
            <a:normAutofit lnSpcReduction="10000"/>
          </a:bodyPr>
          <a:lstStyle/>
          <a:p>
            <a:pPr marL="457200" indent="-457200">
              <a:buFont typeface="+mj-lt"/>
              <a:buAutoNum type="arabicPeriod"/>
            </a:pPr>
            <a:r>
              <a:rPr lang="en-US" dirty="0" smtClean="0"/>
              <a:t>Most consistent external view – closest internal coordination and trust</a:t>
            </a:r>
          </a:p>
          <a:p>
            <a:pPr lvl="1"/>
            <a:r>
              <a:rPr lang="en-US" sz="2000" dirty="0" smtClean="0">
                <a:solidFill>
                  <a:srgbClr val="003F5E"/>
                </a:solidFill>
              </a:rPr>
              <a:t>Single RCauth.eu signing key</a:t>
            </a:r>
          </a:p>
          <a:p>
            <a:pPr lvl="1"/>
            <a:r>
              <a:rPr lang="en-US" sz="2000" dirty="0" smtClean="0">
                <a:solidFill>
                  <a:srgbClr val="003F5E"/>
                </a:solidFill>
              </a:rPr>
              <a:t>Securely distributed to each operational partner</a:t>
            </a:r>
          </a:p>
          <a:p>
            <a:pPr lvl="1"/>
            <a:r>
              <a:rPr lang="en-US" sz="2000" dirty="0" smtClean="0">
                <a:solidFill>
                  <a:srgbClr val="003F5E"/>
                </a:solidFill>
              </a:rPr>
              <a:t>Fully owned and managed by the PMA</a:t>
            </a:r>
          </a:p>
          <a:p>
            <a:pPr lvl="1"/>
            <a:r>
              <a:rPr lang="en-US" sz="2000" dirty="0" smtClean="0">
                <a:solidFill>
                  <a:srgbClr val="003F5E"/>
                </a:solidFill>
              </a:rPr>
              <a:t>Requires partners to accept stringent controls by the PMA to ensure trust</a:t>
            </a:r>
          </a:p>
          <a:p>
            <a:pPr lvl="1"/>
            <a:r>
              <a:rPr lang="en-US" sz="2000" dirty="0" smtClean="0">
                <a:solidFill>
                  <a:srgbClr val="003F5E"/>
                </a:solidFill>
              </a:rPr>
              <a:t>Fully transparent to users and external RPs</a:t>
            </a:r>
          </a:p>
          <a:p>
            <a:pPr marL="457200" indent="-457200">
              <a:buFont typeface="+mj-lt"/>
              <a:buAutoNum type="arabicPeriod"/>
            </a:pPr>
            <a:endParaRPr lang="en-US" dirty="0" smtClean="0"/>
          </a:p>
          <a:p>
            <a:pPr marL="457200" indent="-457200">
              <a:buFont typeface="+mj-lt"/>
              <a:buAutoNum type="arabicPeriod"/>
            </a:pPr>
            <a:r>
              <a:rPr lang="en-US" dirty="0" smtClean="0"/>
              <a:t>Most distributed and resilient view – with global user and RP impact on usability</a:t>
            </a:r>
          </a:p>
          <a:p>
            <a:pPr lvl="1"/>
            <a:r>
              <a:rPr lang="en-US" sz="2000" dirty="0" smtClean="0"/>
              <a:t>Each partner gets a different RCauth.eu signing key</a:t>
            </a:r>
          </a:p>
          <a:p>
            <a:pPr lvl="1"/>
            <a:r>
              <a:rPr lang="en-US" sz="2000" dirty="0" smtClean="0"/>
              <a:t>These will show up as independent ICAs in the IGTF distribution</a:t>
            </a:r>
          </a:p>
          <a:p>
            <a:pPr lvl="1"/>
            <a:r>
              <a:rPr lang="en-US" sz="2000" dirty="0" smtClean="0"/>
              <a:t>Same Subject DN namespace, but different issuer names in parallel and simultaneously</a:t>
            </a:r>
          </a:p>
          <a:p>
            <a:pPr lvl="1"/>
            <a:r>
              <a:rPr lang="en-US" sz="2000" dirty="0" smtClean="0"/>
              <a:t>Partners can join and leave, validity of ICA controlled through the CRL of upstream root</a:t>
            </a:r>
          </a:p>
          <a:p>
            <a:pPr lvl="1"/>
            <a:r>
              <a:rPr lang="en-US" sz="2000" dirty="0" smtClean="0"/>
              <a:t>Allows PMA to control a leaving party without such party’s co-operation and without special measures</a:t>
            </a:r>
          </a:p>
          <a:p>
            <a:pPr lvl="1"/>
            <a:r>
              <a:rPr lang="en-US" sz="2000" dirty="0" smtClean="0"/>
              <a:t>Floods IGTF distribution with multiple ICAs, and persistently exposes CA internal to VOMS and RPs</a:t>
            </a:r>
            <a:endParaRPr lang="en-GB" sz="2000"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16</a:t>
            </a:fld>
            <a:endParaRPr lang="en-GB"/>
          </a:p>
        </p:txBody>
      </p:sp>
      <p:sp>
        <p:nvSpPr>
          <p:cNvPr id="4" name="Title 3"/>
          <p:cNvSpPr>
            <a:spLocks noGrp="1"/>
          </p:cNvSpPr>
          <p:nvPr>
            <p:ph type="title"/>
          </p:nvPr>
        </p:nvSpPr>
        <p:spPr/>
        <p:txBody>
          <a:bodyPr/>
          <a:lstStyle/>
          <a:p>
            <a:r>
              <a:rPr lang="en-US" dirty="0" smtClean="0"/>
              <a:t>What do they manage? Two options!</a:t>
            </a:r>
            <a:endParaRPr lang="en-GB" dirty="0"/>
          </a:p>
        </p:txBody>
      </p:sp>
    </p:spTree>
    <p:extLst>
      <p:ext uri="{BB962C8B-B14F-4D97-AF65-F5344CB8AC3E}">
        <p14:creationId xmlns:p14="http://schemas.microsoft.com/office/powerpoint/2010/main" val="2034936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dirty="0"/>
              <a:t>ensuring continued and adequate material support for the service</a:t>
            </a:r>
          </a:p>
          <a:p>
            <a:pPr lvl="0"/>
            <a:r>
              <a:rPr lang="en-GB" dirty="0"/>
              <a:t>ensuring the service fulfils its mission and adheres to its principles and values</a:t>
            </a:r>
          </a:p>
          <a:p>
            <a:pPr lvl="0"/>
            <a:r>
              <a:rPr lang="en-GB" dirty="0"/>
              <a:t>appointing and dismissing Policy Management Authority members based on the recommendations and nominations of the Policy Management Authority</a:t>
            </a:r>
          </a:p>
          <a:p>
            <a:pPr lvl="0"/>
            <a:r>
              <a:rPr lang="en-GB" dirty="0"/>
              <a:t>designate and support the operational management and the operational coordination </a:t>
            </a:r>
            <a:r>
              <a:rPr lang="en-GB" dirty="0" smtClean="0"/>
              <a:t>team</a:t>
            </a:r>
          </a:p>
          <a:p>
            <a:pPr lvl="0"/>
            <a:r>
              <a:rPr lang="en-GB" dirty="0" smtClean="0"/>
              <a:t>liaising </a:t>
            </a:r>
            <a:r>
              <a:rPr lang="en-GB" dirty="0"/>
              <a:t>with </a:t>
            </a:r>
            <a:r>
              <a:rPr lang="en-GB" dirty="0" smtClean="0"/>
              <a:t>Qualified </a:t>
            </a:r>
            <a:r>
              <a:rPr lang="en-GB" dirty="0"/>
              <a:t>Stakeholders to ensure the service </a:t>
            </a:r>
            <a:r>
              <a:rPr lang="en-GB" dirty="0" smtClean="0"/>
              <a:t>meets needs </a:t>
            </a:r>
            <a:r>
              <a:rPr lang="en-GB" dirty="0"/>
              <a:t>of its target audience</a:t>
            </a:r>
          </a:p>
          <a:p>
            <a:pPr lvl="0"/>
            <a:r>
              <a:rPr lang="en-GB" dirty="0"/>
              <a:t>rule on all aspects that are not otherwise covered in the mission statement, the principle and values, this Governing Model, the CP and CPS, and that cannot be resolved by the Policy </a:t>
            </a:r>
            <a:r>
              <a:rPr lang="en-GB" dirty="0" smtClean="0"/>
              <a:t>Management Authority</a:t>
            </a:r>
          </a:p>
          <a:p>
            <a:pPr marL="0" lvl="0" indent="0">
              <a:buNone/>
            </a:pPr>
            <a:endParaRPr lang="en-GB" i="1" dirty="0" smtClean="0"/>
          </a:p>
          <a:p>
            <a:pPr marL="0" lvl="0" indent="0">
              <a:buNone/>
            </a:pPr>
            <a:r>
              <a:rPr lang="en-GB" i="1" dirty="0" smtClean="0"/>
              <a:t>[It may] decide </a:t>
            </a:r>
            <a:r>
              <a:rPr lang="en-GB" i="1" dirty="0"/>
              <a:t>to terminate the service only by unanimous vote following a one-year consultation period with all Qualified Stakeholders, and then only in accordance with the CP and CPS policies.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17</a:t>
            </a:fld>
            <a:endParaRPr lang="en-GB"/>
          </a:p>
        </p:txBody>
      </p:sp>
      <p:sp>
        <p:nvSpPr>
          <p:cNvPr id="4" name="Title 3"/>
          <p:cNvSpPr>
            <a:spLocks noGrp="1"/>
          </p:cNvSpPr>
          <p:nvPr>
            <p:ph type="title"/>
          </p:nvPr>
        </p:nvSpPr>
        <p:spPr/>
        <p:txBody>
          <a:bodyPr/>
          <a:lstStyle/>
          <a:p>
            <a:r>
              <a:rPr lang="en-US" dirty="0" smtClean="0"/>
              <a:t>Governance board</a:t>
            </a:r>
            <a:endParaRPr lang="en-GB" dirty="0"/>
          </a:p>
        </p:txBody>
      </p:sp>
    </p:spTree>
    <p:extLst>
      <p:ext uri="{BB962C8B-B14F-4D97-AF65-F5344CB8AC3E}">
        <p14:creationId xmlns:p14="http://schemas.microsoft.com/office/powerpoint/2010/main" val="444173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lvl="0"/>
            <a:r>
              <a:rPr lang="en-GB" dirty="0"/>
              <a:t>implementing the Management Guidance</a:t>
            </a:r>
          </a:p>
          <a:p>
            <a:pPr lvl="0"/>
            <a:r>
              <a:rPr lang="en-GB" dirty="0"/>
              <a:t>monitoring the operations of the service by the operational team(s) with respect to the Mission and the CP and CPS policies and practices</a:t>
            </a:r>
          </a:p>
          <a:p>
            <a:pPr lvl="0"/>
            <a:r>
              <a:rPr lang="en-GB" dirty="0"/>
              <a:t>ensuring continued accreditation of RCauth.eu to the IGTF and other relevant accreditation bodies</a:t>
            </a:r>
          </a:p>
          <a:p>
            <a:pPr lvl="0"/>
            <a:r>
              <a:rPr lang="en-GB" dirty="0"/>
              <a:t>informing the Governance Board about requisite changes to the CP and CPS policies and practices</a:t>
            </a:r>
          </a:p>
          <a:p>
            <a:pPr lvl="0"/>
            <a:r>
              <a:rPr lang="en-GB" dirty="0"/>
              <a:t>liaising with standardisation and technology groups to improve and evolve the service to further the fulfilment of its mission</a:t>
            </a:r>
          </a:p>
          <a:p>
            <a:pPr lvl="0"/>
            <a:r>
              <a:rPr lang="en-GB" dirty="0"/>
              <a:t>proposing new PMA members to the Governance Board</a:t>
            </a:r>
          </a:p>
          <a:p>
            <a:pPr marL="0" indent="0">
              <a:buNone/>
            </a:pPr>
            <a:endParaRPr lang="en-US" dirty="0" smtClean="0"/>
          </a:p>
          <a:p>
            <a:pPr marL="0" indent="0">
              <a:buNone/>
            </a:pPr>
            <a:r>
              <a:rPr lang="en-GB" dirty="0"/>
              <a:t>The PMA shall have at least 3 members. The members of the PMA shall exercise their duty independently and on a personal basis. </a:t>
            </a:r>
            <a:endParaRPr lang="en-GB" dirty="0" smtClean="0"/>
          </a:p>
          <a:p>
            <a:pPr marL="0" indent="0">
              <a:buNone/>
            </a:pPr>
            <a:r>
              <a:rPr lang="en-GB" dirty="0" smtClean="0"/>
              <a:t>The </a:t>
            </a:r>
            <a:r>
              <a:rPr lang="en-GB" dirty="0"/>
              <a:t>PMA members shall be appointed or dismissed by the Governance Board, based on nomination by the current PMA membership. PMA members may step down on their own accord.</a:t>
            </a:r>
          </a:p>
          <a:p>
            <a:pPr marL="0" indent="0">
              <a:buNone/>
            </a:pP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18</a:t>
            </a:fld>
            <a:endParaRPr lang="en-GB"/>
          </a:p>
        </p:txBody>
      </p:sp>
      <p:sp>
        <p:nvSpPr>
          <p:cNvPr id="4" name="Title 3"/>
          <p:cNvSpPr>
            <a:spLocks noGrp="1"/>
          </p:cNvSpPr>
          <p:nvPr>
            <p:ph type="title"/>
          </p:nvPr>
        </p:nvSpPr>
        <p:spPr/>
        <p:txBody>
          <a:bodyPr/>
          <a:lstStyle/>
          <a:p>
            <a:r>
              <a:rPr lang="en-US" dirty="0" smtClean="0"/>
              <a:t>PMA</a:t>
            </a:r>
            <a:endParaRPr lang="en-GB" dirty="0"/>
          </a:p>
        </p:txBody>
      </p:sp>
    </p:spTree>
    <p:extLst>
      <p:ext uri="{BB962C8B-B14F-4D97-AF65-F5344CB8AC3E}">
        <p14:creationId xmlns:p14="http://schemas.microsoft.com/office/powerpoint/2010/main" val="1869590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GB" dirty="0"/>
              <a:t>records of all places where trust anchor key material is maintained</a:t>
            </a:r>
          </a:p>
          <a:p>
            <a:pPr lvl="0"/>
            <a:r>
              <a:rPr lang="en-GB" dirty="0"/>
              <a:t>a registry of directly-connected federated identity providers, including such documentation submitted by them to assert compliance with the CP and CPS</a:t>
            </a:r>
          </a:p>
          <a:p>
            <a:pPr lvl="0"/>
            <a:r>
              <a:rPr lang="en-GB" dirty="0"/>
              <a:t>a registry of connected credential repository and management systems that are connected as clients to the RCauth.eu delegation service instances, </a:t>
            </a:r>
            <a:r>
              <a:rPr lang="en-GB" dirty="0" smtClean="0"/>
              <a:t/>
            </a:r>
            <a:br>
              <a:rPr lang="en-GB" dirty="0" smtClean="0"/>
            </a:br>
            <a:r>
              <a:rPr lang="en-GB" dirty="0" smtClean="0"/>
              <a:t>including </a:t>
            </a:r>
            <a:r>
              <a:rPr lang="en-GB" dirty="0"/>
              <a:t>such documentation submitted by them to assert compliance with the CP and CPS</a:t>
            </a:r>
          </a:p>
          <a:p>
            <a:pPr lvl="0"/>
            <a:r>
              <a:rPr lang="en-GB" dirty="0"/>
              <a:t>any audit records maintained or prepared for assessment by the </a:t>
            </a:r>
            <a:r>
              <a:rPr lang="en-GB" dirty="0" err="1" smtClean="0"/>
              <a:t>RCauth</a:t>
            </a:r>
            <a:r>
              <a:rPr lang="en-GB" dirty="0" smtClean="0"/>
              <a:t> PMA</a:t>
            </a:r>
            <a:endParaRPr lang="en-GB" dirty="0"/>
          </a:p>
          <a:p>
            <a:pPr lvl="0"/>
            <a:r>
              <a:rPr lang="en-GB" dirty="0"/>
              <a:t>a list of Qualified Stakeholders and contact information to the extent to which these have registered themselves to receive information from the RCauth.eu service</a:t>
            </a:r>
          </a:p>
          <a:p>
            <a:endParaRPr lang="en-US" dirty="0"/>
          </a:p>
          <a:p>
            <a:pPr marL="0" indent="0">
              <a:buNone/>
            </a:pPr>
            <a:r>
              <a:rPr lang="en-GB" dirty="0"/>
              <a:t>This team shall be responsible for the day-to-day provisioning of the service, implementing the decisions of and reporting to the Policy Management Authority, resolving issues of availability, reliability, and access to the service, and for the maintenance of any registries so-designated by the Policy Management Authority.</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19</a:t>
            </a:fld>
            <a:endParaRPr lang="en-GB"/>
          </a:p>
        </p:txBody>
      </p:sp>
      <p:sp>
        <p:nvSpPr>
          <p:cNvPr id="4" name="Title 3"/>
          <p:cNvSpPr>
            <a:spLocks noGrp="1"/>
          </p:cNvSpPr>
          <p:nvPr>
            <p:ph type="title"/>
          </p:nvPr>
        </p:nvSpPr>
        <p:spPr/>
        <p:txBody>
          <a:bodyPr/>
          <a:lstStyle/>
          <a:p>
            <a:r>
              <a:rPr lang="en-US" dirty="0" smtClean="0"/>
              <a:t>Operations Coordination Team maintains</a:t>
            </a:r>
            <a:endParaRPr lang="en-GB" dirty="0"/>
          </a:p>
        </p:txBody>
      </p:sp>
    </p:spTree>
    <p:extLst>
      <p:ext uri="{BB962C8B-B14F-4D97-AF65-F5344CB8AC3E}">
        <p14:creationId xmlns:p14="http://schemas.microsoft.com/office/powerpoint/2010/main" val="156070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53154"/>
          </a:xfrm>
        </p:spPr>
        <p:txBody>
          <a:bodyPr>
            <a:normAutofit lnSpcReduction="10000"/>
          </a:bodyPr>
          <a:lstStyle/>
          <a:p>
            <a:r>
              <a:rPr lang="en-US" dirty="0" smtClean="0"/>
              <a:t>Cover as much as R&amp;E Federated Europe as possible</a:t>
            </a:r>
          </a:p>
          <a:p>
            <a:r>
              <a:rPr lang="en-US" dirty="0" smtClean="0"/>
              <a:t>Scoped to research and collaborative use cases</a:t>
            </a:r>
          </a:p>
          <a:p>
            <a:r>
              <a:rPr lang="en-US" dirty="0" smtClean="0"/>
              <a:t>In a scalable and sustainable deployment model</a:t>
            </a:r>
          </a:p>
          <a:p>
            <a:endParaRPr lang="en-US" dirty="0"/>
          </a:p>
          <a:p>
            <a:pPr marL="0" indent="0">
              <a:buNone/>
            </a:pPr>
            <a:r>
              <a:rPr lang="en-US" b="1" dirty="0" smtClean="0"/>
              <a:t>Following the AARC pilot</a:t>
            </a:r>
          </a:p>
          <a:p>
            <a:r>
              <a:rPr lang="en-US" dirty="0" smtClean="0"/>
              <a:t>operates as a ‘production-compatible’ pilot service</a:t>
            </a:r>
          </a:p>
          <a:p>
            <a:r>
              <a:rPr lang="en-US" dirty="0" smtClean="0"/>
              <a:t>which will operate for as long as necessary and useful</a:t>
            </a:r>
          </a:p>
          <a:p>
            <a:r>
              <a:rPr lang="en-US" dirty="0" smtClean="0"/>
              <a:t>is supported by the Dutch National e-Infrastructure &amp; Nikhef</a:t>
            </a:r>
          </a:p>
          <a:p>
            <a:endParaRPr lang="en-US" dirty="0" smtClean="0"/>
          </a:p>
          <a:p>
            <a:pPr marL="0" indent="0">
              <a:buNone/>
            </a:pPr>
            <a:r>
              <a:rPr lang="en-US" b="1" dirty="0" smtClean="0"/>
              <a:t>… to support multiple applications and communities:</a:t>
            </a:r>
          </a:p>
          <a:p>
            <a:r>
              <a:rPr lang="en-US" dirty="0" smtClean="0"/>
              <a:t>EGI </a:t>
            </a:r>
            <a:r>
              <a:rPr lang="en-US" dirty="0" err="1" smtClean="0"/>
              <a:t>CheckIn</a:t>
            </a:r>
            <a:r>
              <a:rPr lang="en-US" dirty="0" smtClean="0"/>
              <a:t>, B2ACCESS, and </a:t>
            </a:r>
            <a:r>
              <a:rPr lang="en-US" dirty="0" err="1" smtClean="0"/>
              <a:t>WaTTS</a:t>
            </a:r>
            <a:r>
              <a:rPr lang="en-US" dirty="0"/>
              <a:t> </a:t>
            </a:r>
            <a:r>
              <a:rPr lang="en-US" dirty="0" smtClean="0"/>
              <a:t>instances</a:t>
            </a:r>
          </a:p>
          <a:p>
            <a:r>
              <a:rPr lang="en-US" dirty="0" smtClean="0"/>
              <a:t>Project </a:t>
            </a:r>
            <a:r>
              <a:rPr lang="en-US" dirty="0" err="1" smtClean="0"/>
              <a:t>MinE</a:t>
            </a:r>
            <a:endParaRPr lang="en-US" dirty="0" smtClean="0"/>
          </a:p>
          <a:p>
            <a:r>
              <a:rPr lang="en-US" dirty="0" smtClean="0"/>
              <a:t>ELIXIR, and the Life Sciences AAI</a:t>
            </a:r>
            <a:endParaRPr lang="en-US"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a:p>
        </p:txBody>
      </p:sp>
      <p:sp>
        <p:nvSpPr>
          <p:cNvPr id="4" name="Title 3"/>
          <p:cNvSpPr>
            <a:spLocks noGrp="1"/>
          </p:cNvSpPr>
          <p:nvPr>
            <p:ph type="title"/>
          </p:nvPr>
        </p:nvSpPr>
        <p:spPr/>
        <p:txBody>
          <a:bodyPr/>
          <a:lstStyle/>
          <a:p>
            <a:r>
              <a:rPr lang="en-US" dirty="0" smtClean="0"/>
              <a:t>RCauth.eu – a white-label </a:t>
            </a:r>
            <a:r>
              <a:rPr lang="en-US" dirty="0" smtClean="0">
                <a:solidFill>
                  <a:srgbClr val="F6791C"/>
                </a:solidFill>
              </a:rPr>
              <a:t>IOTA</a:t>
            </a:r>
            <a:r>
              <a:rPr lang="en-US" dirty="0" smtClean="0"/>
              <a:t> CA in Europe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6" y="1446411"/>
            <a:ext cx="2971273" cy="485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5025" y="2103060"/>
            <a:ext cx="2747884" cy="100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2590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3207657"/>
            <a:ext cx="10909300" cy="2969309"/>
          </a:xfrm>
        </p:spPr>
        <p:txBody>
          <a:bodyPr>
            <a:normAutofit/>
          </a:bodyPr>
          <a:lstStyle/>
          <a:p>
            <a:pPr marL="0" indent="0" algn="ctr">
              <a:buNone/>
            </a:pPr>
            <a:r>
              <a:rPr lang="en-US" sz="2800" b="1" dirty="0" smtClean="0"/>
              <a:t>… I cannot yet write on a slide …</a:t>
            </a:r>
            <a:endParaRPr lang="en-GB" sz="2800" b="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20</a:t>
            </a:fld>
            <a:endParaRPr lang="en-GB"/>
          </a:p>
        </p:txBody>
      </p:sp>
      <p:sp>
        <p:nvSpPr>
          <p:cNvPr id="4" name="Title 3"/>
          <p:cNvSpPr>
            <a:spLocks noGrp="1"/>
          </p:cNvSpPr>
          <p:nvPr>
            <p:ph type="title"/>
          </p:nvPr>
        </p:nvSpPr>
        <p:spPr/>
        <p:txBody>
          <a:bodyPr/>
          <a:lstStyle/>
          <a:p>
            <a:r>
              <a:rPr lang="en-US" dirty="0" smtClean="0"/>
              <a:t>The most important element of trust</a:t>
            </a:r>
            <a:endParaRPr lang="en-GB" dirty="0"/>
          </a:p>
        </p:txBody>
      </p:sp>
    </p:spTree>
    <p:extLst>
      <p:ext uri="{BB962C8B-B14F-4D97-AF65-F5344CB8AC3E}">
        <p14:creationId xmlns:p14="http://schemas.microsoft.com/office/powerpoint/2010/main" val="1757019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763166" y="4113541"/>
            <a:ext cx="4445529" cy="649652"/>
          </a:xfrm>
        </p:spPr>
        <p:txBody>
          <a:bodyPr>
            <a:normAutofit fontScale="92500" lnSpcReduction="10000"/>
          </a:bodyPr>
          <a:lstStyle/>
          <a:p>
            <a:r>
              <a:rPr lang="en-GB" dirty="0" smtClean="0"/>
              <a:t>davidg@nikhef.nl</a:t>
            </a:r>
          </a:p>
          <a:p>
            <a:r>
              <a:rPr lang="en-GB" dirty="0" smtClean="0"/>
              <a:t>ca@rcauth.eu</a:t>
            </a:r>
            <a:endParaRPr lang="en-GB" dirty="0"/>
          </a:p>
          <a:p>
            <a:endParaRPr lang="en-GB" dirty="0"/>
          </a:p>
        </p:txBody>
      </p:sp>
      <p:sp>
        <p:nvSpPr>
          <p:cNvPr id="3" name="TextBox 2"/>
          <p:cNvSpPr txBox="1"/>
          <p:nvPr/>
        </p:nvSpPr>
        <p:spPr>
          <a:xfrm>
            <a:off x="282633" y="199505"/>
            <a:ext cx="3531993" cy="523220"/>
          </a:xfrm>
          <a:prstGeom prst="rect">
            <a:avLst/>
          </a:prstGeom>
          <a:noFill/>
        </p:spPr>
        <p:txBody>
          <a:bodyPr wrap="none" rtlCol="0">
            <a:spAutoFit/>
          </a:bodyPr>
          <a:lstStyle/>
          <a:p>
            <a:r>
              <a:rPr lang="en-US" sz="2800" b="1" dirty="0" smtClean="0">
                <a:solidFill>
                  <a:srgbClr val="F6791C"/>
                </a:solidFill>
              </a:rPr>
              <a:t>www.rcauth.eu/policy</a:t>
            </a:r>
            <a:endParaRPr lang="en-US" sz="2800" b="1" dirty="0">
              <a:solidFill>
                <a:srgbClr val="F6791C"/>
              </a:solidFill>
            </a:endParaRPr>
          </a:p>
        </p:txBody>
      </p:sp>
    </p:spTree>
    <p:extLst>
      <p:ext uri="{BB962C8B-B14F-4D97-AF65-F5344CB8AC3E}">
        <p14:creationId xmlns:p14="http://schemas.microsoft.com/office/powerpoint/2010/main" val="215798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509201" cy="4737633"/>
          </a:xfrm>
        </p:spPr>
        <p:txBody>
          <a:bodyPr>
            <a:normAutofit lnSpcReduction="10000"/>
          </a:bodyPr>
          <a:lstStyle/>
          <a:p>
            <a:r>
              <a:rPr lang="en-US" dirty="0" smtClean="0"/>
              <a:t>RAs are the </a:t>
            </a:r>
            <a:r>
              <a:rPr lang="en-US" dirty="0"/>
              <a:t>eligible </a:t>
            </a:r>
            <a:r>
              <a:rPr lang="en-US" dirty="0" smtClean="0"/>
              <a:t>IdPs connected </a:t>
            </a:r>
            <a:r>
              <a:rPr lang="en-US" dirty="0"/>
              <a:t>through </a:t>
            </a:r>
            <a:r>
              <a:rPr lang="en-US" dirty="0" smtClean="0"/>
              <a:t>a </a:t>
            </a:r>
            <a:br>
              <a:rPr lang="en-US" dirty="0" smtClean="0"/>
            </a:br>
            <a:r>
              <a:rPr lang="en-US" dirty="0" smtClean="0"/>
              <a:t>Federated </a:t>
            </a:r>
            <a:r>
              <a:rPr lang="en-US" dirty="0"/>
              <a:t>Identity Management System (FIMS</a:t>
            </a:r>
            <a:r>
              <a:rPr lang="en-US" dirty="0" smtClean="0"/>
              <a:t>)</a:t>
            </a:r>
          </a:p>
          <a:p>
            <a:r>
              <a:rPr lang="en-US" dirty="0" smtClean="0"/>
              <a:t>primarily: ensemble </a:t>
            </a:r>
            <a:r>
              <a:rPr lang="en-US" dirty="0"/>
              <a:t>of </a:t>
            </a:r>
            <a:r>
              <a:rPr lang="en-US" dirty="0" smtClean="0"/>
              <a:t>IdPs in eduGAIN that </a:t>
            </a:r>
            <a:br>
              <a:rPr lang="en-US" dirty="0" smtClean="0"/>
            </a:br>
            <a:r>
              <a:rPr lang="en-US" dirty="0" smtClean="0"/>
              <a:t>meet </a:t>
            </a:r>
            <a:r>
              <a:rPr lang="en-US" dirty="0"/>
              <a:t>the policy requirements of this </a:t>
            </a:r>
            <a:r>
              <a:rPr lang="en-US" dirty="0" smtClean="0"/>
              <a:t>CA</a:t>
            </a:r>
          </a:p>
          <a:p>
            <a:r>
              <a:rPr lang="en-US" dirty="0" smtClean="0"/>
              <a:t>Eligible applicants are all affiliated to an RA</a:t>
            </a:r>
          </a:p>
          <a:p>
            <a:pPr marL="0" indent="0">
              <a:buNone/>
            </a:pPr>
            <a:r>
              <a:rPr lang="en-US" b="1" dirty="0" smtClean="0">
                <a:solidFill>
                  <a:srgbClr val="F6791C"/>
                </a:solidFill>
              </a:rPr>
              <a:t>Three eligibility models</a:t>
            </a:r>
          </a:p>
          <a:p>
            <a:pPr marL="457200" indent="-457200">
              <a:buFont typeface="+mj-lt"/>
              <a:buAutoNum type="arabicPeriod"/>
            </a:pPr>
            <a:r>
              <a:rPr lang="en-US" dirty="0" smtClean="0"/>
              <a:t>Direct relationship CA-IdP, with agreement declaration</a:t>
            </a:r>
          </a:p>
          <a:p>
            <a:pPr marL="457200" indent="-457200">
              <a:buFont typeface="+mj-lt"/>
              <a:buAutoNum type="arabicPeriod"/>
            </a:pPr>
            <a:r>
              <a:rPr lang="en-US" dirty="0" smtClean="0"/>
              <a:t>Within the Netherlands: SURFconext Annex IX* compliance for all IdPs</a:t>
            </a:r>
            <a:endParaRPr lang="en-US" dirty="0"/>
          </a:p>
          <a:p>
            <a:pPr marL="457200" indent="-457200">
              <a:lnSpc>
                <a:spcPct val="110000"/>
              </a:lnSpc>
              <a:spcBef>
                <a:spcPts val="550"/>
              </a:spcBef>
              <a:buFont typeface="+mj-lt"/>
              <a:buAutoNum type="arabicPeriod"/>
            </a:pPr>
            <a:r>
              <a:rPr lang="en-US" dirty="0" smtClean="0"/>
              <a:t>Rest of eduGAIN:  	</a:t>
            </a:r>
            <a:r>
              <a:rPr lang="en-US" dirty="0"/>
              <a:t> </a:t>
            </a:r>
            <a:r>
              <a:rPr lang="en-US" dirty="0" smtClean="0"/>
              <a:t>– “</a:t>
            </a:r>
            <a:r>
              <a:rPr lang="en-US" dirty="0" err="1" smtClean="0"/>
              <a:t>Sirtfi</a:t>
            </a:r>
            <a:r>
              <a:rPr lang="en-US" dirty="0" smtClean="0"/>
              <a:t>” security incident response and </a:t>
            </a:r>
            <a:r>
              <a:rPr lang="en-US" dirty="0" err="1" smtClean="0"/>
              <a:t>OpSec</a:t>
            </a:r>
            <a:r>
              <a:rPr lang="en-US" dirty="0" smtClean="0"/>
              <a:t> capabilities plus</a:t>
            </a:r>
            <a:br>
              <a:rPr lang="en-US" dirty="0" smtClean="0"/>
            </a:br>
            <a:r>
              <a:rPr lang="en-US" dirty="0" smtClean="0"/>
              <a:t>		</a:t>
            </a:r>
            <a:r>
              <a:rPr lang="en-US" dirty="0"/>
              <a:t>	</a:t>
            </a:r>
            <a:r>
              <a:rPr lang="en-US" dirty="0" smtClean="0"/>
              <a:t> 	</a:t>
            </a:r>
            <a:r>
              <a:rPr lang="en-US" dirty="0"/>
              <a:t> – </a:t>
            </a:r>
            <a:r>
              <a:rPr lang="en-US" dirty="0" smtClean="0"/>
              <a:t>REFEDS “R&amp;S section 6” non-reassigned identifiers and applicant name</a:t>
            </a:r>
            <a:br>
              <a:rPr lang="en-US" dirty="0" smtClean="0"/>
            </a:br>
            <a:r>
              <a:rPr lang="en-US" dirty="0" smtClean="0"/>
              <a:t>are required, and tested via statement in ‘meta-data’ any by releasing the proper attributes</a:t>
            </a:r>
          </a:p>
          <a:p>
            <a:pPr marL="0" indent="0">
              <a:buNone/>
            </a:pPr>
            <a:endParaRPr lang="en-US" i="1" dirty="0" smtClean="0">
              <a:solidFill>
                <a:srgbClr val="F6791C"/>
              </a:solidFill>
            </a:endParaRPr>
          </a:p>
          <a:p>
            <a:pPr marL="0" indent="0">
              <a:buNone/>
            </a:pPr>
            <a:r>
              <a:rPr lang="en-US" i="1" dirty="0" smtClean="0">
                <a:solidFill>
                  <a:srgbClr val="F6791C"/>
                </a:solidFill>
              </a:rPr>
              <a:t>“IdPs </a:t>
            </a:r>
            <a:r>
              <a:rPr lang="en-US" i="1" dirty="0">
                <a:solidFill>
                  <a:srgbClr val="F6791C"/>
                </a:solidFill>
              </a:rPr>
              <a:t>within </a:t>
            </a:r>
            <a:r>
              <a:rPr lang="en-US" i="1" dirty="0" smtClean="0">
                <a:solidFill>
                  <a:srgbClr val="F6791C"/>
                </a:solidFill>
              </a:rPr>
              <a:t>eduGAIN [#3] </a:t>
            </a:r>
            <a:r>
              <a:rPr lang="en-US" i="1" dirty="0">
                <a:solidFill>
                  <a:srgbClr val="F6791C"/>
                </a:solidFill>
              </a:rPr>
              <a:t>are deemed to have entered materially into an </a:t>
            </a:r>
            <a:r>
              <a:rPr lang="en-US" i="1" dirty="0" smtClean="0">
                <a:solidFill>
                  <a:srgbClr val="F6791C"/>
                </a:solidFill>
              </a:rPr>
              <a:t>agreement with </a:t>
            </a:r>
            <a:r>
              <a:rPr lang="en-US" i="1" dirty="0">
                <a:solidFill>
                  <a:srgbClr val="F6791C"/>
                </a:solidFill>
              </a:rPr>
              <a:t>the </a:t>
            </a:r>
            <a:r>
              <a:rPr lang="en-US" i="1" dirty="0" smtClean="0">
                <a:solidFill>
                  <a:srgbClr val="F6791C"/>
                </a:solidFill>
              </a:rPr>
              <a:t>CA”</a:t>
            </a:r>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a:p>
        </p:txBody>
      </p:sp>
      <p:sp>
        <p:nvSpPr>
          <p:cNvPr id="4" name="Title 3"/>
          <p:cNvSpPr>
            <a:spLocks noGrp="1"/>
          </p:cNvSpPr>
          <p:nvPr>
            <p:ph type="title"/>
          </p:nvPr>
        </p:nvSpPr>
        <p:spPr/>
        <p:txBody>
          <a:bodyPr/>
          <a:lstStyle/>
          <a:p>
            <a:r>
              <a:rPr lang="en-US" dirty="0" smtClean="0"/>
              <a:t>Our Registration Authorities: the Federated IdPs [1.3.2]</a:t>
            </a:r>
            <a:endParaRPr lang="en-US" dirty="0"/>
          </a:p>
        </p:txBody>
      </p:sp>
      <p:pic>
        <p:nvPicPr>
          <p:cNvPr id="2054" name="Picture 6" descr="C:\Users\davidg\Desktop\Trans\g179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366" y="1425122"/>
            <a:ext cx="4705005" cy="209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326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66686"/>
          </a:xfrm>
        </p:spPr>
        <p:txBody>
          <a:bodyPr>
            <a:normAutofit/>
          </a:bodyPr>
          <a:lstStyle/>
          <a:p>
            <a:pPr marL="0" indent="0">
              <a:buNone/>
            </a:pPr>
            <a:r>
              <a:rPr lang="en-US" dirty="0" smtClean="0"/>
              <a:t>To guide management decisions, core principles (of scalable policy) were made explicit:</a:t>
            </a:r>
            <a:endParaRPr lang="en-GB" dirty="0" smtClean="0"/>
          </a:p>
          <a:p>
            <a:endParaRPr lang="en-GB" dirty="0"/>
          </a:p>
          <a:p>
            <a:r>
              <a:rPr lang="en-GB" dirty="0" smtClean="0"/>
              <a:t>RCauth.eu is a </a:t>
            </a:r>
            <a:r>
              <a:rPr lang="en-GB" dirty="0"/>
              <a:t>‘white label’ service </a:t>
            </a:r>
            <a:r>
              <a:rPr lang="en-GB" dirty="0" smtClean="0"/>
              <a:t>that can </a:t>
            </a:r>
            <a:r>
              <a:rPr lang="en-GB" dirty="0"/>
              <a:t>be </a:t>
            </a:r>
            <a:r>
              <a:rPr lang="en-GB" dirty="0" smtClean="0"/>
              <a:t>integrated with as many services as useful</a:t>
            </a:r>
          </a:p>
          <a:p>
            <a:endParaRPr lang="en-GB" dirty="0" smtClean="0"/>
          </a:p>
          <a:p>
            <a:r>
              <a:rPr lang="en-GB" dirty="0" smtClean="0"/>
              <a:t>target research </a:t>
            </a:r>
            <a:r>
              <a:rPr lang="en-GB" dirty="0"/>
              <a:t>and innovation capabilities of </a:t>
            </a:r>
            <a:r>
              <a:rPr lang="en-GB" dirty="0" smtClean="0"/>
              <a:t/>
            </a:r>
            <a:br>
              <a:rPr lang="en-GB" dirty="0" smtClean="0"/>
            </a:br>
            <a:r>
              <a:rPr lang="en-GB" b="1" dirty="0" smtClean="0"/>
              <a:t>global</a:t>
            </a:r>
            <a:r>
              <a:rPr lang="en-GB" dirty="0"/>
              <a:t>, </a:t>
            </a:r>
            <a:r>
              <a:rPr lang="en-GB" b="1" dirty="0"/>
              <a:t>cross-national</a:t>
            </a:r>
            <a:r>
              <a:rPr lang="en-GB" dirty="0"/>
              <a:t>, and </a:t>
            </a:r>
            <a:r>
              <a:rPr lang="en-GB" b="1" dirty="0" smtClean="0"/>
              <a:t>national Research and e-Infrastructures </a:t>
            </a:r>
          </a:p>
          <a:p>
            <a:r>
              <a:rPr lang="en-GB" dirty="0"/>
              <a:t>accessible to </a:t>
            </a:r>
            <a:r>
              <a:rPr lang="en-GB" b="1" dirty="0"/>
              <a:t>any qualified person </a:t>
            </a:r>
            <a:r>
              <a:rPr lang="en-GB" dirty="0"/>
              <a:t>that has a federated </a:t>
            </a:r>
            <a:r>
              <a:rPr lang="en-GB" dirty="0" smtClean="0"/>
              <a:t>identity</a:t>
            </a:r>
          </a:p>
          <a:p>
            <a:r>
              <a:rPr lang="en-GB" dirty="0"/>
              <a:t>shall </a:t>
            </a:r>
            <a:r>
              <a:rPr lang="en-GB" b="1" dirty="0"/>
              <a:t>meet assurance requirements </a:t>
            </a:r>
            <a:r>
              <a:rPr lang="en-GB" dirty="0"/>
              <a:t>commonly agreed </a:t>
            </a:r>
            <a:endParaRPr lang="en-GB" dirty="0" smtClean="0"/>
          </a:p>
          <a:p>
            <a:r>
              <a:rPr lang="en-GB" b="1" dirty="0"/>
              <a:t>leverages </a:t>
            </a:r>
            <a:r>
              <a:rPr lang="en-GB" b="1" dirty="0" smtClean="0"/>
              <a:t>inter-federation </a:t>
            </a:r>
            <a:r>
              <a:rPr lang="en-GB" dirty="0" smtClean="0"/>
              <a:t>… </a:t>
            </a:r>
            <a:r>
              <a:rPr lang="en-GB" dirty="0"/>
              <a:t>Yet the service </a:t>
            </a:r>
            <a:r>
              <a:rPr lang="en-GB" b="1" dirty="0"/>
              <a:t>shall allow for exceptions </a:t>
            </a:r>
            <a:r>
              <a:rPr lang="en-GB" b="1" dirty="0" smtClean="0"/>
              <a:t/>
            </a:r>
            <a:br>
              <a:rPr lang="en-GB" b="1" dirty="0" smtClean="0"/>
            </a:br>
            <a:r>
              <a:rPr lang="en-GB" b="1" dirty="0" smtClean="0"/>
              <a:t>and explicit </a:t>
            </a:r>
            <a:r>
              <a:rPr lang="en-GB" b="1" dirty="0"/>
              <a:t>trust </a:t>
            </a:r>
            <a:r>
              <a:rPr lang="en-GB" dirty="0"/>
              <a:t>relationships </a:t>
            </a:r>
            <a:r>
              <a:rPr lang="en-GB" dirty="0" smtClean="0"/>
              <a:t>[to support] ubiquitous </a:t>
            </a:r>
            <a:r>
              <a:rPr lang="en-GB" dirty="0"/>
              <a:t>availability</a:t>
            </a:r>
            <a:endParaRPr lang="en-GB" b="1" dirty="0"/>
          </a:p>
          <a:p>
            <a:r>
              <a:rPr lang="en-GB" dirty="0"/>
              <a:t>the service is </a:t>
            </a:r>
            <a:r>
              <a:rPr lang="en-GB" b="1" dirty="0"/>
              <a:t>a collaborative effort </a:t>
            </a:r>
            <a:r>
              <a:rPr lang="en-GB" dirty="0"/>
              <a:t>based on peer review and on appropriate assessments </a:t>
            </a:r>
            <a:endParaRPr lang="en-GB" dirty="0" smtClean="0"/>
          </a:p>
          <a:p>
            <a:r>
              <a:rPr lang="en-GB" dirty="0"/>
              <a:t>service </a:t>
            </a:r>
            <a:r>
              <a:rPr lang="en-GB" b="1" dirty="0"/>
              <a:t>shall be open</a:t>
            </a:r>
            <a:r>
              <a:rPr lang="en-GB" dirty="0"/>
              <a:t>, and its positions taken towards its peer and accreditation bodies </a:t>
            </a:r>
            <a:r>
              <a:rPr lang="en-GB" dirty="0" smtClean="0"/>
              <a:t/>
            </a:r>
            <a:br>
              <a:rPr lang="en-GB" dirty="0" smtClean="0"/>
            </a:br>
            <a:r>
              <a:rPr lang="en-GB" dirty="0" smtClean="0"/>
              <a:t>be </a:t>
            </a:r>
            <a:r>
              <a:rPr lang="en-GB" dirty="0"/>
              <a:t>openly </a:t>
            </a:r>
            <a:r>
              <a:rPr lang="en-GB" dirty="0" smtClean="0"/>
              <a:t>discussed</a:t>
            </a:r>
          </a:p>
        </p:txBody>
      </p:sp>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a:p>
        </p:txBody>
      </p:sp>
      <p:sp>
        <p:nvSpPr>
          <p:cNvPr id="4" name="Title 3"/>
          <p:cNvSpPr>
            <a:spLocks noGrp="1"/>
          </p:cNvSpPr>
          <p:nvPr>
            <p:ph type="title"/>
          </p:nvPr>
        </p:nvSpPr>
        <p:spPr/>
        <p:txBody>
          <a:bodyPr/>
          <a:lstStyle/>
          <a:p>
            <a:r>
              <a:rPr lang="en-US" dirty="0" smtClean="0"/>
              <a:t>RCauth.eu – values and principles</a:t>
            </a:r>
            <a:endParaRPr lang="en-US" dirty="0"/>
          </a:p>
        </p:txBody>
      </p:sp>
      <p:pic>
        <p:nvPicPr>
          <p:cNvPr id="1031" name="Picture 7" descr="H:\Home\davidg\Template\Logos\SURF.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9949" y="418899"/>
            <a:ext cx="1066800" cy="542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623" y="418899"/>
            <a:ext cx="1146459" cy="445080"/>
          </a:xfrm>
          <a:prstGeom prst="rect">
            <a:avLst/>
          </a:prstGeom>
        </p:spPr>
      </p:pic>
    </p:spTree>
    <p:extLst>
      <p:ext uri="{BB962C8B-B14F-4D97-AF65-F5344CB8AC3E}">
        <p14:creationId xmlns:p14="http://schemas.microsoft.com/office/powerpoint/2010/main" val="2657472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6" name="Text Placeholder 5"/>
          <p:cNvSpPr>
            <a:spLocks noGrp="1"/>
          </p:cNvSpPr>
          <p:nvPr>
            <p:ph type="body" sz="quarter" idx="13"/>
          </p:nvPr>
        </p:nvSpPr>
        <p:spPr/>
        <p:txBody>
          <a:bodyPr anchor="b" anchorCtr="0">
            <a:normAutofit/>
          </a:bodyPr>
          <a:lstStyle/>
          <a:p>
            <a:pPr marL="0" indent="0">
              <a:buNone/>
            </a:pPr>
            <a:r>
              <a:rPr lang="en-US" sz="3200" b="1" dirty="0" smtClean="0">
                <a:solidFill>
                  <a:srgbClr val="F6791C"/>
                </a:solidFill>
              </a:rPr>
              <a:t>From what you accredited …</a:t>
            </a:r>
            <a:endParaRPr lang="en-US" sz="3200" b="1" dirty="0">
              <a:solidFill>
                <a:srgbClr val="F6791C"/>
              </a:solidFill>
            </a:endParaRPr>
          </a:p>
        </p:txBody>
      </p:sp>
    </p:spTree>
    <p:extLst>
      <p:ext uri="{BB962C8B-B14F-4D97-AF65-F5344CB8AC3E}">
        <p14:creationId xmlns:p14="http://schemas.microsoft.com/office/powerpoint/2010/main" val="2165818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Operated by the “</a:t>
            </a:r>
            <a:r>
              <a:rPr lang="en-US" dirty="0" err="1" smtClean="0"/>
              <a:t>DutchGrid</a:t>
            </a:r>
            <a:r>
              <a:rPr lang="en-US" dirty="0" smtClean="0"/>
              <a:t> CA” – a collaboration under the DNI operated by Nikhef</a:t>
            </a:r>
          </a:p>
          <a:p>
            <a:r>
              <a:rPr lang="en-US" dirty="0" smtClean="0"/>
              <a:t>for </a:t>
            </a:r>
            <a:r>
              <a:rPr lang="en-US" dirty="0"/>
              <a:t>science </a:t>
            </a:r>
            <a:r>
              <a:rPr lang="en-US" dirty="0" smtClean="0"/>
              <a:t>and research </a:t>
            </a:r>
          </a:p>
          <a:p>
            <a:r>
              <a:rPr lang="en-US" dirty="0" smtClean="0"/>
              <a:t>for </a:t>
            </a:r>
            <a:r>
              <a:rPr lang="en-US" dirty="0"/>
              <a:t>the purpose of cross-</a:t>
            </a:r>
            <a:r>
              <a:rPr lang="en-US" dirty="0" err="1"/>
              <a:t>organisational</a:t>
            </a:r>
            <a:r>
              <a:rPr lang="en-US" dirty="0"/>
              <a:t> distributed resource access, </a:t>
            </a:r>
            <a:endParaRPr lang="en-US" dirty="0" smtClean="0"/>
          </a:p>
          <a:p>
            <a:r>
              <a:rPr lang="en-US" dirty="0" smtClean="0"/>
              <a:t>solely </a:t>
            </a:r>
            <a:r>
              <a:rPr lang="en-US" dirty="0"/>
              <a:t>in the </a:t>
            </a:r>
            <a:r>
              <a:rPr lang="en-US" dirty="0" smtClean="0"/>
              <a:t>context of </a:t>
            </a:r>
            <a:r>
              <a:rPr lang="en-US" dirty="0"/>
              <a:t>academic and research and similar, not-commercially competitive, applications. </a:t>
            </a:r>
            <a:endParaRPr lang="en-US" dirty="0" smtClean="0"/>
          </a:p>
          <a:p>
            <a:pPr marL="0" indent="0">
              <a:buNone/>
            </a:pPr>
            <a:endParaRPr lang="en-US" dirty="0" smtClean="0"/>
          </a:p>
          <a:p>
            <a:pPr marL="0" indent="0">
              <a:buNone/>
            </a:pPr>
            <a:r>
              <a:rPr lang="en-US" dirty="0" smtClean="0"/>
              <a:t>“These services are </a:t>
            </a:r>
          </a:p>
          <a:p>
            <a:r>
              <a:rPr lang="en-US" dirty="0" smtClean="0"/>
              <a:t>primarily </a:t>
            </a:r>
            <a:r>
              <a:rPr lang="en-US" dirty="0"/>
              <a:t>intended for the practitioners of scientific research in the Netherlands,</a:t>
            </a:r>
          </a:p>
          <a:p>
            <a:r>
              <a:rPr lang="en-US" dirty="0"/>
              <a:t>appropriately taking into account the European and global nature of research and </a:t>
            </a:r>
            <a:r>
              <a:rPr lang="en-US" dirty="0" smtClean="0"/>
              <a:t>collaboration”</a:t>
            </a:r>
          </a:p>
          <a:p>
            <a:pPr marL="0" indent="0">
              <a:buNone/>
            </a:pPr>
            <a:r>
              <a:rPr lang="en-US" b="1" i="1" dirty="0" smtClean="0">
                <a:solidFill>
                  <a:srgbClr val="F6791C"/>
                </a:solidFill>
              </a:rPr>
              <a:t>read</a:t>
            </a:r>
            <a:r>
              <a:rPr lang="en-US" i="1" dirty="0" smtClean="0"/>
              <a:t>: we will offer it to Europe and the world, but if the world diverges wildly from </a:t>
            </a:r>
            <a:br>
              <a:rPr lang="en-US" i="1" dirty="0" smtClean="0"/>
            </a:br>
            <a:r>
              <a:rPr lang="en-US" i="1" dirty="0" smtClean="0"/>
              <a:t>the aims of the Dutch National e-Infrastructure we might have to reconsider</a:t>
            </a:r>
            <a:endParaRPr lang="en-US" i="1"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US" dirty="0" err="1" smtClean="0"/>
              <a:t>RCauth</a:t>
            </a:r>
            <a:r>
              <a:rPr lang="en-US" dirty="0" smtClean="0"/>
              <a:t> Today</a:t>
            </a:r>
            <a:endParaRPr lang="en-US" dirty="0"/>
          </a:p>
        </p:txBody>
      </p:sp>
    </p:spTree>
    <p:extLst>
      <p:ext uri="{BB962C8B-B14F-4D97-AF65-F5344CB8AC3E}">
        <p14:creationId xmlns:p14="http://schemas.microsoft.com/office/powerpoint/2010/main" val="525364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err="1" smtClean="0"/>
              <a:t>RCauth</a:t>
            </a:r>
            <a:r>
              <a:rPr lang="en-US" dirty="0" smtClean="0"/>
              <a:t> will seldom see individual users</a:t>
            </a:r>
          </a:p>
          <a:p>
            <a:r>
              <a:rPr lang="en-US" dirty="0"/>
              <a:t>a</a:t>
            </a:r>
            <a:r>
              <a:rPr lang="en-US" dirty="0" smtClean="0"/>
              <a:t>uthentication requests come via the Master Portals</a:t>
            </a:r>
          </a:p>
          <a:p>
            <a:r>
              <a:rPr lang="en-US" dirty="0"/>
              <a:t>w</a:t>
            </a:r>
            <a:r>
              <a:rPr lang="en-US" dirty="0" smtClean="0"/>
              <a:t>e will (ourselves &amp; directly!) authenticate the users, but …</a:t>
            </a:r>
          </a:p>
          <a:p>
            <a:r>
              <a:rPr lang="en-US" dirty="0" smtClean="0"/>
              <a:t>… then release the certificate to the intermediary</a:t>
            </a:r>
          </a:p>
          <a:p>
            <a:endParaRPr lang="en-US" dirty="0" smtClean="0"/>
          </a:p>
          <a:p>
            <a:pPr marL="0" indent="0">
              <a:buNone/>
            </a:pPr>
            <a:r>
              <a:rPr lang="en-US" dirty="0" smtClean="0"/>
              <a:t>In the </a:t>
            </a:r>
            <a:r>
              <a:rPr lang="en-US" dirty="0" err="1" smtClean="0"/>
              <a:t>RCauth</a:t>
            </a:r>
            <a:r>
              <a:rPr lang="en-US" dirty="0" smtClean="0"/>
              <a:t> case:</a:t>
            </a:r>
            <a:endParaRPr lang="en-US" dirty="0"/>
          </a:p>
          <a:p>
            <a:r>
              <a:rPr lang="en-US" dirty="0" smtClean="0"/>
              <a:t>Explicit relationships required</a:t>
            </a:r>
          </a:p>
          <a:p>
            <a:r>
              <a:rPr lang="en-US" dirty="0" smtClean="0"/>
              <a:t>Encoded via a (shared) OIDC Client ID and Client Secret</a:t>
            </a:r>
          </a:p>
          <a:p>
            <a:r>
              <a:rPr lang="en-US" dirty="0" smtClean="0"/>
              <a:t>Contrary to e.g. Google, we will not accept ‘any’ OIDC client, but explicitly configure trust</a:t>
            </a:r>
          </a:p>
          <a:p>
            <a:r>
              <a:rPr lang="en-US" dirty="0" smtClean="0"/>
              <a:t>Assessment based on PKP Guidelines and Trusted Credential Repository guidelines</a:t>
            </a:r>
          </a:p>
          <a:p>
            <a:r>
              <a:rPr lang="en-US" i="1" dirty="0" smtClean="0"/>
              <a:t>Along with other criteria (for scalability): constituency, community size, relevance, &amp;c</a:t>
            </a:r>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US" dirty="0" smtClean="0"/>
              <a:t>Other Participants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098" y="1509280"/>
            <a:ext cx="3779261" cy="220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803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Three roles defined</a:t>
            </a:r>
          </a:p>
          <a:p>
            <a:pPr marL="0" indent="0">
              <a:buNone/>
            </a:pPr>
            <a:endParaRPr lang="en-US" dirty="0" smtClean="0"/>
          </a:p>
          <a:p>
            <a:pPr marL="457200" indent="-457200">
              <a:buFont typeface="+mj-lt"/>
              <a:buAutoNum type="arabicPeriod"/>
            </a:pPr>
            <a:r>
              <a:rPr lang="en-US" b="1" dirty="0"/>
              <a:t>Managers</a:t>
            </a:r>
            <a:r>
              <a:rPr lang="en-US" dirty="0"/>
              <a:t> of the DCA </a:t>
            </a:r>
            <a:r>
              <a:rPr lang="en-US" dirty="0" smtClean="0"/>
              <a:t>Service (by construction: joint with all other DCA CAs)</a:t>
            </a:r>
          </a:p>
          <a:p>
            <a:pPr marL="457200" indent="-457200">
              <a:buFont typeface="+mj-lt"/>
              <a:buAutoNum type="arabicPeriod"/>
            </a:pPr>
            <a:r>
              <a:rPr lang="en-US" b="1" dirty="0" smtClean="0"/>
              <a:t>Administrators</a:t>
            </a:r>
            <a:r>
              <a:rPr lang="en-US" dirty="0" smtClean="0"/>
              <a:t> </a:t>
            </a:r>
            <a:r>
              <a:rPr lang="en-US" dirty="0"/>
              <a:t>of the </a:t>
            </a:r>
            <a:r>
              <a:rPr lang="en-US" dirty="0" err="1"/>
              <a:t>RCauth</a:t>
            </a:r>
            <a:r>
              <a:rPr lang="en-US" dirty="0"/>
              <a:t> Pilot </a:t>
            </a:r>
            <a:r>
              <a:rPr lang="en-US" dirty="0" smtClean="0"/>
              <a:t>ICA (de facto joint with all other DCA CAs)</a:t>
            </a:r>
          </a:p>
          <a:p>
            <a:pPr marL="457200" indent="-457200">
              <a:buFont typeface="+mj-lt"/>
              <a:buAutoNum type="arabicPeriod"/>
            </a:pPr>
            <a:r>
              <a:rPr lang="en-US" b="1" dirty="0" smtClean="0"/>
              <a:t>Operators</a:t>
            </a:r>
            <a:r>
              <a:rPr lang="en-US" dirty="0" smtClean="0"/>
              <a:t>, “individuals </a:t>
            </a:r>
            <a:r>
              <a:rPr lang="en-US" dirty="0"/>
              <a:t>that can issue certificate and publish </a:t>
            </a:r>
            <a:r>
              <a:rPr lang="en-US" dirty="0" smtClean="0"/>
              <a:t>updated revocation information” (specific to the </a:t>
            </a:r>
            <a:r>
              <a:rPr lang="en-US" dirty="0" err="1" smtClean="0"/>
              <a:t>RCauth</a:t>
            </a:r>
            <a:r>
              <a:rPr lang="en-US" dirty="0" smtClean="0"/>
              <a:t> service)</a:t>
            </a:r>
          </a:p>
          <a:p>
            <a:pPr marL="0" indent="0">
              <a:buNone/>
            </a:pPr>
            <a:endParaRPr lang="en-US" dirty="0"/>
          </a:p>
          <a:p>
            <a:pPr marL="0" indent="0">
              <a:buNone/>
            </a:pPr>
            <a:r>
              <a:rPr lang="en-US" dirty="0" smtClean="0"/>
              <a:t>The Operators know how to activate the HSM and access the off-line machine, but have no access to the private key outside the HSM*</a:t>
            </a:r>
          </a:p>
          <a:p>
            <a:pPr marL="0" indent="0">
              <a:buNone/>
            </a:pPr>
            <a:endParaRPr lang="en-US" dirty="0"/>
          </a:p>
          <a:p>
            <a:pPr marL="0" indent="0">
              <a:buNone/>
            </a:pPr>
            <a:r>
              <a:rPr lang="en-US" dirty="0" smtClean="0"/>
              <a:t>There are more people that have selected access to some physical systems (Housing, ICT operators staff), but they don’t know any activation data and controls are in place to make physical interventions complicated (padlocks, protected cabinets, nested safe boxes)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US" dirty="0" smtClean="0"/>
              <a:t>Operators and Administrators [1.5]</a:t>
            </a:r>
            <a:endParaRPr lang="en-US" dirty="0"/>
          </a:p>
        </p:txBody>
      </p:sp>
      <p:sp>
        <p:nvSpPr>
          <p:cNvPr id="5" name="TextBox 4"/>
          <p:cNvSpPr txBox="1"/>
          <p:nvPr/>
        </p:nvSpPr>
        <p:spPr>
          <a:xfrm>
            <a:off x="1970117" y="6454730"/>
            <a:ext cx="7058920" cy="307777"/>
          </a:xfrm>
          <a:prstGeom prst="rect">
            <a:avLst/>
          </a:prstGeom>
          <a:noFill/>
        </p:spPr>
        <p:txBody>
          <a:bodyPr wrap="none" rtlCol="0">
            <a:spAutoFit/>
          </a:bodyPr>
          <a:lstStyle/>
          <a:p>
            <a:r>
              <a:rPr lang="en-US" sz="1400" i="1" dirty="0" smtClean="0"/>
              <a:t>* they may have physically touched encrypted key material, but don’t know the activation data</a:t>
            </a:r>
            <a:endParaRPr lang="en-US" sz="1400" i="1" dirty="0"/>
          </a:p>
        </p:txBody>
      </p:sp>
    </p:spTree>
    <p:extLst>
      <p:ext uri="{BB962C8B-B14F-4D97-AF65-F5344CB8AC3E}">
        <p14:creationId xmlns:p14="http://schemas.microsoft.com/office/powerpoint/2010/main" val="1538927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US" dirty="0" smtClean="0"/>
              <a:t>Logical set-up</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740" y="1315246"/>
            <a:ext cx="10261283" cy="491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460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AA3960-760A-4B61-8C8B-DBF90F37C8C8}">
  <ds:schemaRefs>
    <ds:schemaRef ds:uri="http://schemas.microsoft.com/office/2006/metadata/properties"/>
    <ds:schemaRef ds:uri="http://schemas.microsoft.com/office/infopath/2007/PartnerControls"/>
    <ds:schemaRef ds:uri="http://purl.org/dc/terms/"/>
    <ds:schemaRef ds:uri="http://purl.org/dc/elements/1.1/"/>
    <ds:schemaRef ds:uri="http://schemas.microsoft.com/office/2006/documentManagement/types"/>
    <ds:schemaRef ds:uri="http://purl.org/dc/dcmitype/"/>
    <ds:schemaRef ds:uri="http://www.w3.org/XML/1998/namespace"/>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14259</TotalTime>
  <Words>1298</Words>
  <Application>Microsoft Office PowerPoint</Application>
  <PresentationFormat>Widescreen</PresentationFormat>
  <Paragraphs>186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Verdana</vt:lpstr>
      <vt:lpstr>GEANT Association</vt:lpstr>
      <vt:lpstr>PowerPoint Presentation</vt:lpstr>
      <vt:lpstr>RCauth.eu – a white-label IOTA CA in Europe</vt:lpstr>
      <vt:lpstr>Our Registration Authorities: the Federated IdPs [1.3.2]</vt:lpstr>
      <vt:lpstr>RCauth.eu – values and principles</vt:lpstr>
      <vt:lpstr>PowerPoint Presentation</vt:lpstr>
      <vt:lpstr>RCauth Today</vt:lpstr>
      <vt:lpstr>Other Participants</vt:lpstr>
      <vt:lpstr>Operators and Administrators [1.5]</vt:lpstr>
      <vt:lpstr>Logical set-up</vt:lpstr>
      <vt:lpstr>More pretty pictures</vt:lpstr>
      <vt:lpstr>Slightly more ugly pictures …</vt:lpstr>
      <vt:lpstr>PowerPoint Presentation</vt:lpstr>
      <vt:lpstr>Multiple stakeholders – uniform governance</vt:lpstr>
      <vt:lpstr>Considerations</vt:lpstr>
      <vt:lpstr>RCauth.eu Governance</vt:lpstr>
      <vt:lpstr>What do they manage? Two options!</vt:lpstr>
      <vt:lpstr>Governance board</vt:lpstr>
      <vt:lpstr>PMA</vt:lpstr>
      <vt:lpstr>Operations Coordination Team maintains</vt:lpstr>
      <vt:lpstr>The most important element of trust</vt:lpstr>
      <vt:lpstr>PowerPoint Presentation</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lastModifiedBy>davidg</cp:lastModifiedBy>
  <cp:revision>181</cp:revision>
  <cp:lastPrinted>2015-05-01T10:30:08Z</cp:lastPrinted>
  <dcterms:created xsi:type="dcterms:W3CDTF">2015-04-29T14:13:57Z</dcterms:created>
  <dcterms:modified xsi:type="dcterms:W3CDTF">2018-01-24T08:05:49Z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