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sldIdLst>
    <p:sldId id="283" r:id="rId5"/>
    <p:sldId id="287" r:id="rId6"/>
    <p:sldId id="288" r:id="rId7"/>
    <p:sldId id="289" r:id="rId8"/>
    <p:sldId id="290" r:id="rId9"/>
    <p:sldId id="291" r:id="rId10"/>
    <p:sldId id="292" r:id="rId11"/>
    <p:sldId id="293" r:id="rId12"/>
    <p:sldId id="294" r:id="rId13"/>
    <p:sldId id="307" r:id="rId14"/>
    <p:sldId id="299" r:id="rId15"/>
    <p:sldId id="300" r:id="rId16"/>
    <p:sldId id="302" r:id="rId17"/>
    <p:sldId id="303" r:id="rId18"/>
    <p:sldId id="301" r:id="rId19"/>
    <p:sldId id="338" r:id="rId20"/>
    <p:sldId id="306" r:id="rId21"/>
    <p:sldId id="304" r:id="rId22"/>
    <p:sldId id="308" r:id="rId23"/>
    <p:sldId id="295" r:id="rId24"/>
    <p:sldId id="296" r:id="rId25"/>
    <p:sldId id="298" r:id="rId26"/>
    <p:sldId id="309" r:id="rId27"/>
    <p:sldId id="311" r:id="rId28"/>
    <p:sldId id="312" r:id="rId29"/>
    <p:sldId id="310" r:id="rId30"/>
    <p:sldId id="313" r:id="rId31"/>
    <p:sldId id="314" r:id="rId32"/>
    <p:sldId id="315" r:id="rId33"/>
    <p:sldId id="316" r:id="rId34"/>
    <p:sldId id="319" r:id="rId35"/>
    <p:sldId id="336" r:id="rId36"/>
    <p:sldId id="318" r:id="rId37"/>
    <p:sldId id="321" r:id="rId38"/>
    <p:sldId id="322" r:id="rId39"/>
    <p:sldId id="320" r:id="rId40"/>
    <p:sldId id="317" r:id="rId41"/>
    <p:sldId id="323" r:id="rId42"/>
    <p:sldId id="324" r:id="rId43"/>
    <p:sldId id="326" r:id="rId44"/>
    <p:sldId id="297" r:id="rId45"/>
    <p:sldId id="333" r:id="rId46"/>
    <p:sldId id="332" r:id="rId47"/>
    <p:sldId id="334" r:id="rId48"/>
    <p:sldId id="335" r:id="rId49"/>
    <p:sldId id="327" r:id="rId50"/>
    <p:sldId id="328" r:id="rId51"/>
    <p:sldId id="325" r:id="rId52"/>
    <p:sldId id="329" r:id="rId53"/>
    <p:sldId id="330" r:id="rId54"/>
    <p:sldId id="331" r:id="rId55"/>
    <p:sldId id="337" r:id="rId56"/>
    <p:sldId id="286" r:id="rId5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82" y="-60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09/05/2016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Project,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2862322"/>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8488" y="5966378"/>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109415" y="6289305"/>
            <a:ext cx="5711820"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GÉANT  on behalf of the AARC project.</a:t>
            </a:r>
          </a:p>
          <a:p>
            <a:pPr algn="ct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 under Grant Agreement No. 653965 (AARC).</a:t>
            </a:r>
            <a:endParaRPr lang="en-GB" sz="600" dirty="0">
              <a:solidFill>
                <a:schemeClr val="bg1"/>
              </a:solidFill>
            </a:endParaRPr>
          </a:p>
        </p:txBody>
      </p:sp>
      <p:sp>
        <p:nvSpPr>
          <p:cNvPr id="11" name="TextBox 10"/>
          <p:cNvSpPr txBox="1"/>
          <p:nvPr userDrawn="1"/>
        </p:nvSpPr>
        <p:spPr>
          <a:xfrm>
            <a:off x="5273469" y="5591160"/>
            <a:ext cx="1383712" cy="246221"/>
          </a:xfrm>
          <a:prstGeom prst="rect">
            <a:avLst/>
          </a:prstGeom>
          <a:noFill/>
        </p:spPr>
        <p:txBody>
          <a:bodyPr wrap="none" rtlCol="0">
            <a:spAutoFit/>
          </a:bodyPr>
          <a:lstStyle/>
          <a:p>
            <a:r>
              <a:rPr lang="en-GB" sz="1000" dirty="0" smtClean="0">
                <a:solidFill>
                  <a:schemeClr val="bg1"/>
                </a:solidFill>
              </a:rPr>
              <a:t>https://aarc-project.eu</a:t>
            </a:r>
            <a:endParaRPr lang="en-GB" sz="1000" dirty="0">
              <a:solidFill>
                <a:schemeClr val="bg1"/>
              </a:solidFill>
            </a:endParaRPr>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10"/>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https://aarc-project.eu</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w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gif"/><Relationship Id="rId2" Type="http://schemas.openxmlformats.org/officeDocument/2006/relationships/image" Target="../media/image8.png"/><Relationship Id="rId16"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w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23612@uvt.n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dirty="0" smtClean="0"/>
              <a:t>David </a:t>
            </a:r>
            <a:r>
              <a:rPr lang="en-GB" dirty="0" err="1" smtClean="0"/>
              <a:t>Groep</a:t>
            </a:r>
            <a:endParaRPr lang="en-GB" dirty="0"/>
          </a:p>
        </p:txBody>
      </p:sp>
      <p:sp>
        <p:nvSpPr>
          <p:cNvPr id="3" name="Text Placeholder 2"/>
          <p:cNvSpPr>
            <a:spLocks noGrp="1"/>
          </p:cNvSpPr>
          <p:nvPr>
            <p:ph type="body" sz="quarter" idx="12"/>
          </p:nvPr>
        </p:nvSpPr>
        <p:spPr/>
        <p:txBody>
          <a:bodyPr/>
          <a:lstStyle/>
          <a:p>
            <a:r>
              <a:rPr lang="en-GB" dirty="0" smtClean="0"/>
              <a:t>37</a:t>
            </a:r>
            <a:r>
              <a:rPr lang="en-GB" baseline="30000" dirty="0" smtClean="0"/>
              <a:t>th</a:t>
            </a:r>
            <a:r>
              <a:rPr lang="en-GB" dirty="0" smtClean="0"/>
              <a:t> EUGridPMA Plenary Meeting</a:t>
            </a:r>
            <a:endParaRPr lang="en-GB" dirty="0"/>
          </a:p>
        </p:txBody>
      </p:sp>
      <p:sp>
        <p:nvSpPr>
          <p:cNvPr id="4" name="Text Placeholder 3"/>
          <p:cNvSpPr>
            <a:spLocks noGrp="1"/>
          </p:cNvSpPr>
          <p:nvPr>
            <p:ph type="body" sz="quarter" idx="17"/>
          </p:nvPr>
        </p:nvSpPr>
        <p:spPr/>
        <p:txBody>
          <a:bodyPr>
            <a:normAutofit/>
          </a:bodyPr>
          <a:lstStyle/>
          <a:p>
            <a:r>
              <a:rPr lang="en-US" dirty="0" smtClean="0"/>
              <a:t>On-line CA for the AARC </a:t>
            </a:r>
            <a:r>
              <a:rPr lang="en-US" dirty="0"/>
              <a:t>CILogon-like TTS </a:t>
            </a:r>
            <a:r>
              <a:rPr lang="en-US" dirty="0" smtClean="0"/>
              <a:t>Pilot Service</a:t>
            </a:r>
            <a:endParaRPr lang="en-GB" dirty="0"/>
          </a:p>
        </p:txBody>
      </p:sp>
      <p:sp>
        <p:nvSpPr>
          <p:cNvPr id="5" name="Text Placeholder 4"/>
          <p:cNvSpPr>
            <a:spLocks noGrp="1"/>
          </p:cNvSpPr>
          <p:nvPr>
            <p:ph type="body" sz="quarter" idx="14"/>
          </p:nvPr>
        </p:nvSpPr>
        <p:spPr/>
        <p:txBody>
          <a:bodyPr/>
          <a:lstStyle/>
          <a:p>
            <a:r>
              <a:rPr lang="en-GB" dirty="0" smtClean="0"/>
              <a:t>RCauth.eu – a white-label IOTA CA for Europe</a:t>
            </a:r>
            <a:endParaRPr lang="en-GB" dirty="0"/>
          </a:p>
        </p:txBody>
      </p:sp>
      <p:sp>
        <p:nvSpPr>
          <p:cNvPr id="6" name="Text Placeholder 5"/>
          <p:cNvSpPr>
            <a:spLocks noGrp="1"/>
          </p:cNvSpPr>
          <p:nvPr>
            <p:ph type="body" sz="quarter" idx="18"/>
          </p:nvPr>
        </p:nvSpPr>
        <p:spPr/>
        <p:txBody>
          <a:bodyPr/>
          <a:lstStyle/>
          <a:p>
            <a:r>
              <a:rPr lang="en-GB" dirty="0" smtClean="0"/>
              <a:t>May 2016</a:t>
            </a:r>
            <a:endParaRPr lang="en-GB" dirty="0"/>
          </a:p>
        </p:txBody>
      </p:sp>
      <p:sp>
        <p:nvSpPr>
          <p:cNvPr id="7" name="Text Placeholder 6"/>
          <p:cNvSpPr>
            <a:spLocks noGrp="1"/>
          </p:cNvSpPr>
          <p:nvPr>
            <p:ph type="body" sz="quarter" idx="19"/>
          </p:nvPr>
        </p:nvSpPr>
        <p:spPr/>
        <p:txBody>
          <a:bodyPr>
            <a:normAutofit/>
          </a:bodyPr>
          <a:lstStyle/>
          <a:p>
            <a:r>
              <a:rPr lang="en-GB" dirty="0" smtClean="0"/>
              <a:t>NA3 Policy and Best Practice Coordination, AARC</a:t>
            </a:r>
            <a:endParaRPr lang="en-GB" dirty="0"/>
          </a:p>
        </p:txBody>
      </p:sp>
      <p:sp>
        <p:nvSpPr>
          <p:cNvPr id="8" name="Text Placeholder 7"/>
          <p:cNvSpPr>
            <a:spLocks noGrp="1"/>
          </p:cNvSpPr>
          <p:nvPr>
            <p:ph type="body" sz="quarter" idx="20"/>
          </p:nvPr>
        </p:nvSpPr>
        <p:spPr/>
        <p:txBody>
          <a:bodyPr>
            <a:normAutofit/>
          </a:bodyPr>
          <a:lstStyle/>
          <a:p>
            <a:r>
              <a:rPr lang="en-GB" dirty="0" smtClean="0"/>
              <a:t>Nikhef PDP Advanced Computing Research</a:t>
            </a:r>
            <a:endParaRPr lang="en-GB" dirty="0"/>
          </a:p>
        </p:txBody>
      </p:sp>
      <p:sp>
        <p:nvSpPr>
          <p:cNvPr id="9" name="Text Placeholder 8"/>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27794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6" name="Text Placeholder 5"/>
          <p:cNvSpPr>
            <a:spLocks noGrp="1"/>
          </p:cNvSpPr>
          <p:nvPr>
            <p:ph type="body" sz="quarter" idx="13"/>
          </p:nvPr>
        </p:nvSpPr>
        <p:spPr/>
        <p:txBody>
          <a:bodyPr anchor="b" anchorCtr="0">
            <a:normAutofit/>
          </a:bodyPr>
          <a:lstStyle/>
          <a:p>
            <a:pPr marL="0" indent="0">
              <a:buNone/>
            </a:pPr>
            <a:r>
              <a:rPr lang="en-US" sz="3200" b="1" dirty="0" err="1" smtClean="0">
                <a:solidFill>
                  <a:srgbClr val="F6791C"/>
                </a:solidFill>
              </a:rPr>
              <a:t>RCauth</a:t>
            </a:r>
            <a:r>
              <a:rPr lang="en-US" sz="3200" b="1" dirty="0" smtClean="0">
                <a:solidFill>
                  <a:srgbClr val="F6791C"/>
                </a:solidFill>
              </a:rPr>
              <a:t> Pilot ICA G1 Policy and Practices</a:t>
            </a:r>
            <a:endParaRPr lang="en-US" sz="3200" b="1" dirty="0">
              <a:solidFill>
                <a:srgbClr val="F6791C"/>
              </a:solidFill>
            </a:endParaRPr>
          </a:p>
        </p:txBody>
      </p:sp>
    </p:spTree>
    <p:extLst>
      <p:ext uri="{BB962C8B-B14F-4D97-AF65-F5344CB8AC3E}">
        <p14:creationId xmlns:p14="http://schemas.microsoft.com/office/powerpoint/2010/main" val="2165818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Operated by the “</a:t>
            </a:r>
            <a:r>
              <a:rPr lang="en-US" dirty="0" err="1" smtClean="0"/>
              <a:t>DutchGrid</a:t>
            </a:r>
            <a:r>
              <a:rPr lang="en-US" dirty="0" smtClean="0"/>
              <a:t> CA” – a collaboration under the DNI operated by Nikhef</a:t>
            </a:r>
          </a:p>
          <a:p>
            <a:r>
              <a:rPr lang="en-US" dirty="0" smtClean="0"/>
              <a:t>for </a:t>
            </a:r>
            <a:r>
              <a:rPr lang="en-US" dirty="0"/>
              <a:t>science </a:t>
            </a:r>
            <a:r>
              <a:rPr lang="en-US" dirty="0" smtClean="0"/>
              <a:t>and research </a:t>
            </a:r>
          </a:p>
          <a:p>
            <a:r>
              <a:rPr lang="en-US" dirty="0" smtClean="0"/>
              <a:t>for </a:t>
            </a:r>
            <a:r>
              <a:rPr lang="en-US" dirty="0"/>
              <a:t>the purpose of cross-</a:t>
            </a:r>
            <a:r>
              <a:rPr lang="en-US" dirty="0" err="1"/>
              <a:t>organisational</a:t>
            </a:r>
            <a:r>
              <a:rPr lang="en-US" dirty="0"/>
              <a:t> distributed resource access, </a:t>
            </a:r>
            <a:endParaRPr lang="en-US" dirty="0" smtClean="0"/>
          </a:p>
          <a:p>
            <a:r>
              <a:rPr lang="en-US" dirty="0" smtClean="0"/>
              <a:t>solely </a:t>
            </a:r>
            <a:r>
              <a:rPr lang="en-US" dirty="0"/>
              <a:t>in the </a:t>
            </a:r>
            <a:r>
              <a:rPr lang="en-US" dirty="0" smtClean="0"/>
              <a:t>context of </a:t>
            </a:r>
            <a:r>
              <a:rPr lang="en-US" dirty="0"/>
              <a:t>academic and research and similar, not-commercially competitive, applications. </a:t>
            </a:r>
            <a:endParaRPr lang="en-US" dirty="0" smtClean="0"/>
          </a:p>
          <a:p>
            <a:pPr marL="0" indent="0">
              <a:buNone/>
            </a:pPr>
            <a:endParaRPr lang="en-US" dirty="0" smtClean="0"/>
          </a:p>
          <a:p>
            <a:pPr marL="0" indent="0">
              <a:buNone/>
            </a:pPr>
            <a:r>
              <a:rPr lang="en-US" dirty="0" smtClean="0"/>
              <a:t>“These services are </a:t>
            </a:r>
          </a:p>
          <a:p>
            <a:r>
              <a:rPr lang="en-US" dirty="0" smtClean="0"/>
              <a:t>primarily </a:t>
            </a:r>
            <a:r>
              <a:rPr lang="en-US" dirty="0"/>
              <a:t>intended for the practitioners of scientific research in the Netherlands,</a:t>
            </a:r>
          </a:p>
          <a:p>
            <a:r>
              <a:rPr lang="en-US" dirty="0"/>
              <a:t>appropriately taking into account the European and global nature of research and </a:t>
            </a:r>
            <a:r>
              <a:rPr lang="en-US" dirty="0" smtClean="0"/>
              <a:t>collaboration”</a:t>
            </a:r>
          </a:p>
          <a:p>
            <a:pPr marL="0" indent="0">
              <a:buNone/>
            </a:pPr>
            <a:r>
              <a:rPr lang="en-US" b="1" i="1" dirty="0" smtClean="0">
                <a:solidFill>
                  <a:srgbClr val="F6791C"/>
                </a:solidFill>
              </a:rPr>
              <a:t>read</a:t>
            </a:r>
            <a:r>
              <a:rPr lang="en-US" i="1" dirty="0" smtClean="0"/>
              <a:t>: we will offer it to Europe and the world, but if the world diverges wildly from </a:t>
            </a:r>
            <a:br>
              <a:rPr lang="en-US" i="1" dirty="0" smtClean="0"/>
            </a:br>
            <a:r>
              <a:rPr lang="en-US" i="1" dirty="0" smtClean="0"/>
              <a:t>the aims of the Dutch National e-Infrastructure we might have to reconsider</a:t>
            </a: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US" dirty="0" smtClean="0"/>
              <a:t>Scope of </a:t>
            </a:r>
            <a:r>
              <a:rPr lang="en-US" dirty="0" err="1" smtClean="0"/>
              <a:t>RCauth</a:t>
            </a:r>
            <a:r>
              <a:rPr lang="en-US" dirty="0" smtClean="0"/>
              <a:t> [1.1]</a:t>
            </a:r>
            <a:endParaRPr lang="en-US" dirty="0"/>
          </a:p>
        </p:txBody>
      </p:sp>
    </p:spTree>
    <p:extLst>
      <p:ext uri="{BB962C8B-B14F-4D97-AF65-F5344CB8AC3E}">
        <p14:creationId xmlns:p14="http://schemas.microsoft.com/office/powerpoint/2010/main" val="525364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509201" cy="4737633"/>
          </a:xfrm>
        </p:spPr>
        <p:txBody>
          <a:bodyPr>
            <a:normAutofit lnSpcReduction="10000"/>
          </a:bodyPr>
          <a:lstStyle/>
          <a:p>
            <a:r>
              <a:rPr lang="en-US" dirty="0" smtClean="0"/>
              <a:t>RAs are the </a:t>
            </a:r>
            <a:r>
              <a:rPr lang="en-US" dirty="0"/>
              <a:t>eligible </a:t>
            </a:r>
            <a:r>
              <a:rPr lang="en-US" dirty="0" smtClean="0"/>
              <a:t>IdPs connected </a:t>
            </a:r>
            <a:r>
              <a:rPr lang="en-US" dirty="0"/>
              <a:t>through </a:t>
            </a:r>
            <a:r>
              <a:rPr lang="en-US" dirty="0" smtClean="0"/>
              <a:t>a </a:t>
            </a:r>
            <a:br>
              <a:rPr lang="en-US" dirty="0" smtClean="0"/>
            </a:br>
            <a:r>
              <a:rPr lang="en-US" dirty="0" smtClean="0"/>
              <a:t>Federated </a:t>
            </a:r>
            <a:r>
              <a:rPr lang="en-US" dirty="0"/>
              <a:t>Identity Management System (FIMS</a:t>
            </a:r>
            <a:r>
              <a:rPr lang="en-US" dirty="0" smtClean="0"/>
              <a:t>)</a:t>
            </a:r>
          </a:p>
          <a:p>
            <a:r>
              <a:rPr lang="en-US" dirty="0" smtClean="0"/>
              <a:t>primarily: ensemble </a:t>
            </a:r>
            <a:r>
              <a:rPr lang="en-US" dirty="0"/>
              <a:t>of </a:t>
            </a:r>
            <a:r>
              <a:rPr lang="en-US" dirty="0" smtClean="0"/>
              <a:t>IdPs in eduGAIN that </a:t>
            </a:r>
            <a:br>
              <a:rPr lang="en-US" dirty="0" smtClean="0"/>
            </a:br>
            <a:r>
              <a:rPr lang="en-US" dirty="0" smtClean="0"/>
              <a:t>meet </a:t>
            </a:r>
            <a:r>
              <a:rPr lang="en-US" dirty="0"/>
              <a:t>the policy requirements of this </a:t>
            </a:r>
            <a:r>
              <a:rPr lang="en-US" dirty="0" smtClean="0"/>
              <a:t>CA</a:t>
            </a:r>
          </a:p>
          <a:p>
            <a:r>
              <a:rPr lang="en-US" dirty="0" smtClean="0"/>
              <a:t>Eligible applicants are all affiliated to an RA</a:t>
            </a:r>
          </a:p>
          <a:p>
            <a:pPr marL="0" indent="0">
              <a:buNone/>
            </a:pPr>
            <a:r>
              <a:rPr lang="en-US" b="1" dirty="0" smtClean="0">
                <a:solidFill>
                  <a:srgbClr val="F6791C"/>
                </a:solidFill>
              </a:rPr>
              <a:t>Three eligibility models</a:t>
            </a:r>
          </a:p>
          <a:p>
            <a:pPr marL="457200" indent="-457200">
              <a:buFont typeface="+mj-lt"/>
              <a:buAutoNum type="arabicPeriod"/>
            </a:pPr>
            <a:r>
              <a:rPr lang="en-US" dirty="0" smtClean="0"/>
              <a:t>Direct relationship CA-IdP, with agreement declaration</a:t>
            </a:r>
          </a:p>
          <a:p>
            <a:pPr marL="457200" indent="-457200">
              <a:buFont typeface="+mj-lt"/>
              <a:buAutoNum type="arabicPeriod"/>
            </a:pPr>
            <a:r>
              <a:rPr lang="en-US" dirty="0" smtClean="0"/>
              <a:t>Within the Netherlands: SURFconext Annex IX* compliance for all IdPs</a:t>
            </a:r>
            <a:endParaRPr lang="en-US" dirty="0"/>
          </a:p>
          <a:p>
            <a:pPr marL="457200" indent="-457200">
              <a:lnSpc>
                <a:spcPct val="110000"/>
              </a:lnSpc>
              <a:spcBef>
                <a:spcPts val="550"/>
              </a:spcBef>
              <a:buFont typeface="+mj-lt"/>
              <a:buAutoNum type="arabicPeriod"/>
            </a:pPr>
            <a:r>
              <a:rPr lang="en-US" dirty="0" smtClean="0"/>
              <a:t>Rest of eduGAIN:  	</a:t>
            </a:r>
            <a:r>
              <a:rPr lang="en-US" dirty="0"/>
              <a:t> </a:t>
            </a:r>
            <a:r>
              <a:rPr lang="en-US" dirty="0" smtClean="0"/>
              <a:t>– “</a:t>
            </a:r>
            <a:r>
              <a:rPr lang="en-US" dirty="0" err="1" smtClean="0"/>
              <a:t>Sirtfi</a:t>
            </a:r>
            <a:r>
              <a:rPr lang="en-US" dirty="0" smtClean="0"/>
              <a:t>” security incident response and </a:t>
            </a:r>
            <a:r>
              <a:rPr lang="en-US" dirty="0" err="1" smtClean="0"/>
              <a:t>OpSec</a:t>
            </a:r>
            <a:r>
              <a:rPr lang="en-US" dirty="0" smtClean="0"/>
              <a:t> capabilities plus</a:t>
            </a:r>
            <a:br>
              <a:rPr lang="en-US" dirty="0" smtClean="0"/>
            </a:br>
            <a:r>
              <a:rPr lang="en-US" dirty="0" smtClean="0"/>
              <a:t>		</a:t>
            </a:r>
            <a:r>
              <a:rPr lang="en-US" dirty="0"/>
              <a:t>	</a:t>
            </a:r>
            <a:r>
              <a:rPr lang="en-US" dirty="0" smtClean="0"/>
              <a:t> 	</a:t>
            </a:r>
            <a:r>
              <a:rPr lang="en-US" dirty="0"/>
              <a:t> – </a:t>
            </a:r>
            <a:r>
              <a:rPr lang="en-US" dirty="0" smtClean="0"/>
              <a:t>REFEDS “R&amp;S section 6” non-reassigned identifiers and applicant name</a:t>
            </a:r>
            <a:br>
              <a:rPr lang="en-US" dirty="0" smtClean="0"/>
            </a:br>
            <a:r>
              <a:rPr lang="en-US" dirty="0" smtClean="0"/>
              <a:t>are required, and tested via statement in ‘meta-data’ any by releasing the proper attributes</a:t>
            </a:r>
          </a:p>
          <a:p>
            <a:pPr marL="0" indent="0">
              <a:buNone/>
            </a:pPr>
            <a:endParaRPr lang="en-US" i="1" dirty="0" smtClean="0">
              <a:solidFill>
                <a:srgbClr val="F6791C"/>
              </a:solidFill>
            </a:endParaRPr>
          </a:p>
          <a:p>
            <a:pPr marL="0" indent="0">
              <a:buNone/>
            </a:pPr>
            <a:r>
              <a:rPr lang="en-US" i="1" dirty="0" smtClean="0">
                <a:solidFill>
                  <a:srgbClr val="F6791C"/>
                </a:solidFill>
              </a:rPr>
              <a:t>“IdPs </a:t>
            </a:r>
            <a:r>
              <a:rPr lang="en-US" i="1" dirty="0">
                <a:solidFill>
                  <a:srgbClr val="F6791C"/>
                </a:solidFill>
              </a:rPr>
              <a:t>within </a:t>
            </a:r>
            <a:r>
              <a:rPr lang="en-US" i="1" dirty="0" smtClean="0">
                <a:solidFill>
                  <a:srgbClr val="F6791C"/>
                </a:solidFill>
              </a:rPr>
              <a:t>eduGAIN [#3] </a:t>
            </a:r>
            <a:r>
              <a:rPr lang="en-US" i="1" dirty="0">
                <a:solidFill>
                  <a:srgbClr val="F6791C"/>
                </a:solidFill>
              </a:rPr>
              <a:t>are deemed to have entered materially into an </a:t>
            </a:r>
            <a:r>
              <a:rPr lang="en-US" i="1" dirty="0" smtClean="0">
                <a:solidFill>
                  <a:srgbClr val="F6791C"/>
                </a:solidFill>
              </a:rPr>
              <a:t>agreement with </a:t>
            </a:r>
            <a:r>
              <a:rPr lang="en-US" i="1" dirty="0">
                <a:solidFill>
                  <a:srgbClr val="F6791C"/>
                </a:solidFill>
              </a:rPr>
              <a:t>the </a:t>
            </a:r>
            <a:r>
              <a:rPr lang="en-US" i="1" dirty="0" smtClean="0">
                <a:solidFill>
                  <a:srgbClr val="F6791C"/>
                </a:solidFill>
              </a:rPr>
              <a:t>CA”</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US" dirty="0" smtClean="0"/>
              <a:t>Our Registration Authorities: the Federated IdPs [1.3.2]</a:t>
            </a:r>
            <a:endParaRPr lang="en-US" dirty="0"/>
          </a:p>
        </p:txBody>
      </p:sp>
      <p:pic>
        <p:nvPicPr>
          <p:cNvPr id="2054" name="Picture 6" descr="C:\Users\davidg\Desktop\Trans\g17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366" y="1425122"/>
            <a:ext cx="4705005" cy="209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2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US" dirty="0" smtClean="0"/>
              <a:t>REFEDS R&amp;S section 6</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80" y="1462605"/>
            <a:ext cx="991552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51913" y="6415640"/>
            <a:ext cx="5205079" cy="369332"/>
          </a:xfrm>
          <a:prstGeom prst="rect">
            <a:avLst/>
          </a:prstGeom>
          <a:noFill/>
        </p:spPr>
        <p:txBody>
          <a:bodyPr wrap="none" rtlCol="0">
            <a:spAutoFit/>
          </a:bodyPr>
          <a:lstStyle/>
          <a:p>
            <a:r>
              <a:rPr lang="en-US" dirty="0">
                <a:solidFill>
                  <a:srgbClr val="F6791C"/>
                </a:solidFill>
              </a:rPr>
              <a:t>https://refeds.org/category/research-and-scholarship</a:t>
            </a:r>
          </a:p>
        </p:txBody>
      </p:sp>
    </p:spTree>
    <p:extLst>
      <p:ext uri="{BB962C8B-B14F-4D97-AF65-F5344CB8AC3E}">
        <p14:creationId xmlns:p14="http://schemas.microsoft.com/office/powerpoint/2010/main" val="89119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US" dirty="0" smtClean="0"/>
              <a:t>REFEDS R&amp;S section 6 – the non-reassigned identifier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29" y="1623234"/>
            <a:ext cx="97536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2589" y="1623234"/>
            <a:ext cx="1720735" cy="313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89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A means by which to enable a </a:t>
            </a:r>
            <a:r>
              <a:rPr lang="en-GB" b="1" dirty="0" smtClean="0"/>
              <a:t>coordinated response to a security incident in a federated context</a:t>
            </a:r>
            <a:r>
              <a:rPr lang="en-GB" dirty="0" smtClean="0"/>
              <a:t> that does not depend on a centralised authority or governance structure to assign roles and responsibilities for doing so.</a:t>
            </a:r>
          </a:p>
          <a:p>
            <a:pPr marL="0" indent="0">
              <a:buNone/>
            </a:pPr>
            <a:r>
              <a:rPr lang="en-GB" dirty="0" smtClean="0"/>
              <a:t>Defines a set of capabilities and roles associated with security incident response that an IdP </a:t>
            </a:r>
            <a:br>
              <a:rPr lang="en-GB" dirty="0" smtClean="0"/>
            </a:br>
            <a:r>
              <a:rPr lang="en-GB" dirty="0" smtClean="0"/>
              <a:t>or SP </a:t>
            </a:r>
            <a:r>
              <a:rPr lang="en-GB" b="1" dirty="0" smtClean="0"/>
              <a:t>organisation self-asserts</a:t>
            </a:r>
            <a:r>
              <a:rPr lang="en-GB" dirty="0" smtClean="0"/>
              <a:t>. The Sirtfi trust framework posits that organisations asserting conformance with these will coordinate their response to security incidents.</a:t>
            </a:r>
          </a:p>
          <a:p>
            <a:pPr marL="0" indent="0">
              <a:buNone/>
            </a:pPr>
            <a:r>
              <a:rPr lang="en-GB" dirty="0" smtClean="0"/>
              <a:t>Derived from the first four elements of the SCI Framework:</a:t>
            </a:r>
          </a:p>
          <a:p>
            <a:r>
              <a:rPr lang="en-GB" b="1" dirty="0" smtClean="0"/>
              <a:t>Operational Security</a:t>
            </a:r>
            <a:r>
              <a:rPr lang="en-GB" dirty="0" smtClean="0"/>
              <a:t>: patch and vulnerability management; IDS and threat mitigation; service ownership management; user suspension and termination; CSIRT capability</a:t>
            </a:r>
          </a:p>
          <a:p>
            <a:r>
              <a:rPr lang="en-GB" b="1" dirty="0" smtClean="0"/>
              <a:t>Incident Response</a:t>
            </a:r>
            <a:r>
              <a:rPr lang="en-GB" dirty="0" smtClean="0"/>
              <a:t>: CSIRT contact in meta-data; timely response; collaborate in IR; defined processes; privacy respect; TLP information sharing</a:t>
            </a:r>
          </a:p>
          <a:p>
            <a:r>
              <a:rPr lang="en-GB" b="1" dirty="0" smtClean="0"/>
              <a:t>Traceability</a:t>
            </a:r>
            <a:r>
              <a:rPr lang="en-GB" dirty="0" smtClean="0"/>
              <a:t>: timestamped accurate logs are available; log retention process in place</a:t>
            </a:r>
          </a:p>
          <a:p>
            <a:r>
              <a:rPr lang="en-GB" b="1" dirty="0" smtClean="0"/>
              <a:t>Participant Responsibilities</a:t>
            </a:r>
            <a:r>
              <a:rPr lang="en-GB" dirty="0" smtClean="0"/>
              <a:t>: users agree to an AUP; awareness and acceptance of the AUP</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US" dirty="0" err="1" smtClean="0"/>
              <a:t>Sirtfi</a:t>
            </a:r>
            <a:r>
              <a:rPr lang="en-US" dirty="0" smtClean="0"/>
              <a:t> – Security Incident Response Trust framework for Federated Identity</a:t>
            </a:r>
            <a:endParaRPr lang="en-US" dirty="0"/>
          </a:p>
        </p:txBody>
      </p:sp>
      <p:sp>
        <p:nvSpPr>
          <p:cNvPr id="5" name="TextBox 4"/>
          <p:cNvSpPr txBox="1"/>
          <p:nvPr/>
        </p:nvSpPr>
        <p:spPr>
          <a:xfrm>
            <a:off x="8856442" y="6461575"/>
            <a:ext cx="2522757" cy="369332"/>
          </a:xfrm>
          <a:prstGeom prst="rect">
            <a:avLst/>
          </a:prstGeom>
          <a:noFill/>
        </p:spPr>
        <p:txBody>
          <a:bodyPr wrap="square" rtlCol="0">
            <a:spAutoFit/>
          </a:bodyPr>
          <a:lstStyle/>
          <a:p>
            <a:r>
              <a:rPr lang="en-US" dirty="0">
                <a:solidFill>
                  <a:srgbClr val="F6791C"/>
                </a:solidFill>
              </a:rPr>
              <a:t>https://refeds.org/SIRTFI</a:t>
            </a:r>
          </a:p>
        </p:txBody>
      </p:sp>
    </p:spTree>
    <p:extLst>
      <p:ext uri="{BB962C8B-B14F-4D97-AF65-F5344CB8AC3E}">
        <p14:creationId xmlns:p14="http://schemas.microsoft.com/office/powerpoint/2010/main" val="936272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err="1" smtClean="0"/>
              <a:t>RCauth</a:t>
            </a:r>
            <a:r>
              <a:rPr lang="en-US" dirty="0" smtClean="0"/>
              <a:t> will seldom see individual users</a:t>
            </a:r>
          </a:p>
          <a:p>
            <a:r>
              <a:rPr lang="en-US" dirty="0"/>
              <a:t>a</a:t>
            </a:r>
            <a:r>
              <a:rPr lang="en-US" dirty="0" smtClean="0"/>
              <a:t>uthentication requests come via the Master Portals</a:t>
            </a:r>
          </a:p>
          <a:p>
            <a:r>
              <a:rPr lang="en-US" dirty="0"/>
              <a:t>w</a:t>
            </a:r>
            <a:r>
              <a:rPr lang="en-US" dirty="0" smtClean="0"/>
              <a:t>e will (ourselves &amp; directly!) authenticate the users, but …</a:t>
            </a:r>
          </a:p>
          <a:p>
            <a:r>
              <a:rPr lang="en-US" dirty="0" smtClean="0"/>
              <a:t>… then release the certificate to the intermediary</a:t>
            </a:r>
          </a:p>
          <a:p>
            <a:endParaRPr lang="en-US" dirty="0" smtClean="0"/>
          </a:p>
          <a:p>
            <a:pPr marL="0" indent="0">
              <a:buNone/>
            </a:pPr>
            <a:r>
              <a:rPr lang="en-US" dirty="0" smtClean="0"/>
              <a:t>In the </a:t>
            </a:r>
            <a:r>
              <a:rPr lang="en-US" dirty="0" err="1" smtClean="0"/>
              <a:t>RCauth</a:t>
            </a:r>
            <a:r>
              <a:rPr lang="en-US" dirty="0" smtClean="0"/>
              <a:t> case:</a:t>
            </a:r>
            <a:endParaRPr lang="en-US" dirty="0"/>
          </a:p>
          <a:p>
            <a:r>
              <a:rPr lang="en-US" dirty="0" smtClean="0"/>
              <a:t>Explicit relationships required</a:t>
            </a:r>
          </a:p>
          <a:p>
            <a:r>
              <a:rPr lang="en-US" dirty="0" smtClean="0"/>
              <a:t>Encoded via a (shared) OIDC Client ID and Client Secret</a:t>
            </a:r>
          </a:p>
          <a:p>
            <a:r>
              <a:rPr lang="en-US" dirty="0" smtClean="0"/>
              <a:t>Contrary to e.g. Google, we will not accept ‘any’ OIDC client, but explicitly configure trust</a:t>
            </a:r>
          </a:p>
          <a:p>
            <a:r>
              <a:rPr lang="en-US" dirty="0" smtClean="0"/>
              <a:t>Assessment based on PKP Guidelines and Trusted Credential Repository guidelines</a:t>
            </a:r>
          </a:p>
          <a:p>
            <a:r>
              <a:rPr lang="en-US" i="1" dirty="0" smtClean="0"/>
              <a:t>Along with other criteria (for scalability): constituency, community size, relevance, &amp;c</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US" dirty="0" smtClean="0"/>
              <a:t>Other Participants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98" y="1509280"/>
            <a:ext cx="3779261" cy="220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803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Three roles defined</a:t>
            </a:r>
          </a:p>
          <a:p>
            <a:pPr marL="0" indent="0">
              <a:buNone/>
            </a:pPr>
            <a:endParaRPr lang="en-US" dirty="0" smtClean="0"/>
          </a:p>
          <a:p>
            <a:pPr marL="457200" indent="-457200">
              <a:buFont typeface="+mj-lt"/>
              <a:buAutoNum type="arabicPeriod"/>
            </a:pPr>
            <a:r>
              <a:rPr lang="en-US" b="1" dirty="0"/>
              <a:t>Managers</a:t>
            </a:r>
            <a:r>
              <a:rPr lang="en-US" dirty="0"/>
              <a:t> of the DCA </a:t>
            </a:r>
            <a:r>
              <a:rPr lang="en-US" dirty="0" smtClean="0"/>
              <a:t>Service (by construction: joint with all other DCA CAs)</a:t>
            </a:r>
          </a:p>
          <a:p>
            <a:pPr marL="457200" indent="-457200">
              <a:buFont typeface="+mj-lt"/>
              <a:buAutoNum type="arabicPeriod"/>
            </a:pPr>
            <a:r>
              <a:rPr lang="en-US" b="1" dirty="0" smtClean="0"/>
              <a:t>Administrators</a:t>
            </a:r>
            <a:r>
              <a:rPr lang="en-US" dirty="0" smtClean="0"/>
              <a:t> </a:t>
            </a:r>
            <a:r>
              <a:rPr lang="en-US" dirty="0"/>
              <a:t>of the </a:t>
            </a:r>
            <a:r>
              <a:rPr lang="en-US" dirty="0" err="1"/>
              <a:t>RCauth</a:t>
            </a:r>
            <a:r>
              <a:rPr lang="en-US" dirty="0"/>
              <a:t> Pilot </a:t>
            </a:r>
            <a:r>
              <a:rPr lang="en-US" dirty="0" smtClean="0"/>
              <a:t>ICA (de facto joint with all other DCA CAs)</a:t>
            </a:r>
          </a:p>
          <a:p>
            <a:pPr marL="457200" indent="-457200">
              <a:buFont typeface="+mj-lt"/>
              <a:buAutoNum type="arabicPeriod"/>
            </a:pPr>
            <a:r>
              <a:rPr lang="en-US" b="1" dirty="0" smtClean="0"/>
              <a:t>Operators</a:t>
            </a:r>
            <a:r>
              <a:rPr lang="en-US" dirty="0" smtClean="0"/>
              <a:t>, “individuals </a:t>
            </a:r>
            <a:r>
              <a:rPr lang="en-US" dirty="0"/>
              <a:t>that can issue certificate and publish </a:t>
            </a:r>
            <a:r>
              <a:rPr lang="en-US" dirty="0" smtClean="0"/>
              <a:t>updated revocation information” (specific to the </a:t>
            </a:r>
            <a:r>
              <a:rPr lang="en-US" dirty="0" err="1" smtClean="0"/>
              <a:t>RCauth</a:t>
            </a:r>
            <a:r>
              <a:rPr lang="en-US" dirty="0" smtClean="0"/>
              <a:t> service)</a:t>
            </a:r>
          </a:p>
          <a:p>
            <a:pPr marL="0" indent="0">
              <a:buNone/>
            </a:pPr>
            <a:endParaRPr lang="en-US" dirty="0"/>
          </a:p>
          <a:p>
            <a:pPr marL="0" indent="0">
              <a:buNone/>
            </a:pPr>
            <a:r>
              <a:rPr lang="en-US" dirty="0" smtClean="0"/>
              <a:t>The Operators know how to activate the HSM and access the off-line machine, but have no access to the private key outside the HSM*</a:t>
            </a:r>
          </a:p>
          <a:p>
            <a:pPr marL="0" indent="0">
              <a:buNone/>
            </a:pPr>
            <a:endParaRPr lang="en-US" dirty="0"/>
          </a:p>
          <a:p>
            <a:pPr marL="0" indent="0">
              <a:buNone/>
            </a:pPr>
            <a:r>
              <a:rPr lang="en-US" dirty="0" smtClean="0"/>
              <a:t>There are more people that have selected access to some physical systems (Housing, ICT operators staff), but they don’t know any activation data and controls are in place to make physical interventions complicated (padlocks, protected cabinets, nested safe boxes)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US" dirty="0" smtClean="0"/>
              <a:t>Operators and Administrators [1.5]</a:t>
            </a:r>
            <a:endParaRPr lang="en-US" dirty="0"/>
          </a:p>
        </p:txBody>
      </p:sp>
      <p:sp>
        <p:nvSpPr>
          <p:cNvPr id="5" name="TextBox 4"/>
          <p:cNvSpPr txBox="1"/>
          <p:nvPr/>
        </p:nvSpPr>
        <p:spPr>
          <a:xfrm>
            <a:off x="1970117" y="6454730"/>
            <a:ext cx="7058920" cy="307777"/>
          </a:xfrm>
          <a:prstGeom prst="rect">
            <a:avLst/>
          </a:prstGeom>
          <a:noFill/>
        </p:spPr>
        <p:txBody>
          <a:bodyPr wrap="none" rtlCol="0">
            <a:spAutoFit/>
          </a:bodyPr>
          <a:lstStyle/>
          <a:p>
            <a:r>
              <a:rPr lang="en-US" sz="1400" i="1" dirty="0" smtClean="0"/>
              <a:t>* they may have physically touched encrypted key material, but don’t know the activation data</a:t>
            </a:r>
            <a:endParaRPr lang="en-US" sz="1400" i="1" dirty="0"/>
          </a:p>
        </p:txBody>
      </p:sp>
    </p:spTree>
    <p:extLst>
      <p:ext uri="{BB962C8B-B14F-4D97-AF65-F5344CB8AC3E}">
        <p14:creationId xmlns:p14="http://schemas.microsoft.com/office/powerpoint/2010/main" val="1538927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b="1" dirty="0"/>
              <a:t>https://www.rcauth.eu</a:t>
            </a:r>
            <a:r>
              <a:rPr lang="en-US" sz="3200" b="1" dirty="0" smtClean="0"/>
              <a:t>/</a:t>
            </a:r>
          </a:p>
          <a:p>
            <a:endParaRPr lang="en-US" dirty="0"/>
          </a:p>
          <a:p>
            <a:r>
              <a:rPr lang="en-US" dirty="0" smtClean="0"/>
              <a:t>CP/CPS document</a:t>
            </a:r>
          </a:p>
          <a:p>
            <a:r>
              <a:rPr lang="en-US" dirty="0" smtClean="0"/>
              <a:t>CA certs, link to superior (“DCA Root”) CA</a:t>
            </a:r>
          </a:p>
          <a:p>
            <a:r>
              <a:rPr lang="en-US" dirty="0" smtClean="0"/>
              <a:t>CRL – issued daily for a period of 30 days (and after each revocation)</a:t>
            </a:r>
          </a:p>
          <a:p>
            <a:endParaRPr lang="en-US" dirty="0" smtClean="0"/>
          </a:p>
          <a:p>
            <a:r>
              <a:rPr lang="en-US" dirty="0" smtClean="0"/>
              <a:t>Supplementary policy documents (links to </a:t>
            </a:r>
            <a:r>
              <a:rPr lang="en-US" dirty="0" err="1" smtClean="0"/>
              <a:t>SURFnet</a:t>
            </a:r>
            <a:r>
              <a:rPr lang="en-US" dirty="0" smtClean="0"/>
              <a:t> contract Annex IX, eduGAIN, R&amp;S, Sirtfi)</a:t>
            </a:r>
          </a:p>
          <a:p>
            <a:endParaRPr lang="en-US" dirty="0" smtClean="0"/>
          </a:p>
          <a:p>
            <a:r>
              <a:rPr lang="en-US" dirty="0" smtClean="0"/>
              <a:t>Sign-up form (unilateral) for explicit IdPs </a:t>
            </a:r>
            <a:br>
              <a:rPr lang="en-US" dirty="0" smtClean="0"/>
            </a:br>
            <a:r>
              <a:rPr lang="en-US" dirty="0" smtClean="0"/>
              <a:t>– but the fact that you can sign up does not mean you’ll be accepted…</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US" dirty="0" smtClean="0"/>
              <a:t>Repository [2.1]</a:t>
            </a:r>
            <a:endParaRPr lang="en-US" dirty="0"/>
          </a:p>
        </p:txBody>
      </p:sp>
    </p:spTree>
    <p:extLst>
      <p:ext uri="{BB962C8B-B14F-4D97-AF65-F5344CB8AC3E}">
        <p14:creationId xmlns:p14="http://schemas.microsoft.com/office/powerpoint/2010/main" val="34678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6" name="Text Placeholder 5"/>
          <p:cNvSpPr>
            <a:spLocks noGrp="1"/>
          </p:cNvSpPr>
          <p:nvPr>
            <p:ph type="body" sz="quarter" idx="13"/>
          </p:nvPr>
        </p:nvSpPr>
        <p:spPr/>
        <p:txBody>
          <a:bodyPr anchor="b" anchorCtr="0">
            <a:normAutofit/>
          </a:bodyPr>
          <a:lstStyle/>
          <a:p>
            <a:pPr marL="0" indent="0">
              <a:buNone/>
            </a:pPr>
            <a:r>
              <a:rPr lang="en-US" sz="3200" b="1" dirty="0" smtClean="0">
                <a:solidFill>
                  <a:srgbClr val="F6791C"/>
                </a:solidFill>
              </a:rPr>
              <a:t>Naming – getting a reasonable, non-reassigned name</a:t>
            </a:r>
            <a:endParaRPr lang="en-US" sz="3200" b="1" dirty="0">
              <a:solidFill>
                <a:srgbClr val="F6791C"/>
              </a:solidFill>
            </a:endParaRPr>
          </a:p>
        </p:txBody>
      </p:sp>
    </p:spTree>
    <p:extLst>
      <p:ext uri="{BB962C8B-B14F-4D97-AF65-F5344CB8AC3E}">
        <p14:creationId xmlns:p14="http://schemas.microsoft.com/office/powerpoint/2010/main" val="716514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US" dirty="0" smtClean="0"/>
              <a:t>We live in a </a:t>
            </a:r>
            <a:r>
              <a:rPr lang="en-US" smtClean="0"/>
              <a:t>federated world …</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9" y="1412777"/>
            <a:ext cx="709441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650110" y="3987157"/>
            <a:ext cx="2611858" cy="1514898"/>
            <a:chOff x="251520" y="1247923"/>
            <a:chExt cx="8229600" cy="5631925"/>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247923"/>
              <a:ext cx="6459364" cy="563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616210"/>
              <a:ext cx="82296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3261597" y="2079597"/>
            <a:ext cx="3327278" cy="1217884"/>
            <a:chOff x="4148493" y="1828358"/>
            <a:chExt cx="4633160" cy="2176706"/>
          </a:xfrm>
        </p:grpSpPr>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828358"/>
              <a:ext cx="30575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8493" y="2371283"/>
              <a:ext cx="4578129" cy="163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6" descr="https://educonf-directory.geant.net/pic/EduGAIN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1003" y="1552013"/>
            <a:ext cx="1894700" cy="3159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887905" y="6550223"/>
            <a:ext cx="7848687" cy="307777"/>
          </a:xfrm>
          <a:prstGeom prst="rect">
            <a:avLst/>
          </a:prstGeom>
          <a:noFill/>
        </p:spPr>
        <p:txBody>
          <a:bodyPr wrap="none" rtlCol="0">
            <a:spAutoFit/>
          </a:bodyPr>
          <a:lstStyle/>
          <a:p>
            <a:pPr algn="r"/>
            <a:r>
              <a:rPr lang="en-US" sz="1400" i="1" dirty="0" smtClean="0"/>
              <a:t>background: eduGAIN connected federations as of November 2014, and others – Brook Schofield, TERENA</a:t>
            </a:r>
            <a:endParaRPr lang="en-US" sz="1400" i="1" dirty="0"/>
          </a:p>
        </p:txBody>
      </p:sp>
      <p:pic>
        <p:nvPicPr>
          <p:cNvPr id="1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88" y="4149080"/>
            <a:ext cx="3276249" cy="19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6588" y="3779748"/>
            <a:ext cx="2815074" cy="369332"/>
          </a:xfrm>
          <a:prstGeom prst="rect">
            <a:avLst/>
          </a:prstGeom>
          <a:noFill/>
        </p:spPr>
        <p:txBody>
          <a:bodyPr wrap="none" rtlCol="0">
            <a:spAutoFit/>
          </a:bodyPr>
          <a:lstStyle/>
          <a:p>
            <a:r>
              <a:rPr lang="en-US" b="1" dirty="0" smtClean="0">
                <a:latin typeface="+mj-lt"/>
              </a:rPr>
              <a:t>wLCG FIM4R pilot</a:t>
            </a:r>
            <a:endParaRPr lang="en-US" b="1" dirty="0">
              <a:latin typeface="+mj-lt"/>
            </a:endParaRPr>
          </a:p>
        </p:txBody>
      </p:sp>
      <p:pic>
        <p:nvPicPr>
          <p:cNvPr id="18" name="Picture 7" descr="H:\Home\davidg\Template\Logos\cilogon-service-head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875" y="2739538"/>
            <a:ext cx="5124758" cy="5579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8904" y="1282918"/>
            <a:ext cx="3534728" cy="158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3638" y="1375773"/>
            <a:ext cx="1831110" cy="201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Home\davidg\EUGridPMA\Presentations\images\igtf-worldstatus-2015.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4962" y="3129281"/>
            <a:ext cx="8477918" cy="33593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Home\davidg\DutchGrid\CA\RCauth-Pilot-CA\RCauth-eu-logo.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23537" y="5509118"/>
            <a:ext cx="1855433" cy="8982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Home\davidg\EUGridPMA\IGTF\IGTF-logos\IGTF_logo-interop.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78508" y="5624781"/>
            <a:ext cx="1401943" cy="64897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887205" y="2080976"/>
            <a:ext cx="4096054" cy="3497812"/>
            <a:chOff x="5177902" y="2612506"/>
            <a:chExt cx="4096054" cy="3497812"/>
          </a:xfrm>
          <a:effectLst>
            <a:outerShdw blurRad="63500" sx="102000" sy="102000" algn="ctr" rotWithShape="0">
              <a:prstClr val="black">
                <a:alpha val="40000"/>
              </a:prstClr>
            </a:outerShdw>
          </a:effectLst>
        </p:grpSpPr>
        <p:sp>
          <p:nvSpPr>
            <p:cNvPr id="2" name="Rectangle 1"/>
            <p:cNvSpPr/>
            <p:nvPr/>
          </p:nvSpPr>
          <p:spPr>
            <a:xfrm>
              <a:off x="5177902" y="2612506"/>
              <a:ext cx="4096054" cy="3497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419020" y="2658220"/>
              <a:ext cx="3665081" cy="3384376"/>
              <a:chOff x="5419020" y="2658220"/>
              <a:chExt cx="3665081" cy="3384376"/>
            </a:xfrm>
          </p:grpSpPr>
          <p:pic>
            <p:nvPicPr>
              <p:cNvPr id="38" name="Picture 3" descr="H:\Home\davidg\EUGridPMA\IT-user.wmf"/>
              <p:cNvPicPr>
                <a:picLocks noChangeAspect="1" noChangeArrowheads="1"/>
              </p:cNvPicPr>
              <p:nvPr/>
            </p:nvPicPr>
            <p:blipFill>
              <a:blip r:embed="rId15" cstate="print"/>
              <a:srcRect/>
              <a:stretch>
                <a:fillRect/>
              </a:stretch>
            </p:blipFill>
            <p:spPr bwMode="auto">
              <a:xfrm>
                <a:off x="5419020" y="4674444"/>
                <a:ext cx="562817" cy="710015"/>
              </a:xfrm>
              <a:prstGeom prst="rect">
                <a:avLst/>
              </a:prstGeom>
              <a:noFill/>
            </p:spPr>
          </p:pic>
          <p:pic>
            <p:nvPicPr>
              <p:cNvPr id="39" name="Picture 7" descr="C:\Users\davidg\Desktop\Trans\OrgBuilding.wmf"/>
              <p:cNvPicPr>
                <a:picLocks noChangeAspect="1" noChangeArrowheads="1"/>
              </p:cNvPicPr>
              <p:nvPr/>
            </p:nvPicPr>
            <p:blipFill>
              <a:blip r:embed="rId16" cstate="print"/>
              <a:srcRect/>
              <a:stretch>
                <a:fillRect/>
              </a:stretch>
            </p:blipFill>
            <p:spPr bwMode="auto">
              <a:xfrm>
                <a:off x="7075204" y="4242396"/>
                <a:ext cx="640745" cy="640745"/>
              </a:xfrm>
              <a:prstGeom prst="rect">
                <a:avLst/>
              </a:prstGeom>
              <a:noFill/>
            </p:spPr>
          </p:pic>
          <p:cxnSp>
            <p:nvCxnSpPr>
              <p:cNvPr id="40" name="Straight Arrow Connector 39"/>
              <p:cNvCxnSpPr/>
              <p:nvPr/>
            </p:nvCxnSpPr>
            <p:spPr>
              <a:xfrm flipV="1">
                <a:off x="6168801" y="4674444"/>
                <a:ext cx="834395" cy="24328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7" descr="C:\Users\davidg\Desktop\Trans\OrgBuilding.wmf"/>
              <p:cNvPicPr>
                <a:picLocks noChangeAspect="1" noChangeArrowheads="1"/>
              </p:cNvPicPr>
              <p:nvPr/>
            </p:nvPicPr>
            <p:blipFill>
              <a:blip r:embed="rId16" cstate="print"/>
              <a:srcRect/>
              <a:stretch>
                <a:fillRect/>
              </a:stretch>
            </p:blipFill>
            <p:spPr bwMode="auto">
              <a:xfrm>
                <a:off x="7125664" y="5401851"/>
                <a:ext cx="640745" cy="640745"/>
              </a:xfrm>
              <a:prstGeom prst="rect">
                <a:avLst/>
              </a:prstGeom>
              <a:noFill/>
            </p:spPr>
          </p:pic>
          <p:cxnSp>
            <p:nvCxnSpPr>
              <p:cNvPr id="42" name="Straight Arrow Connector 41"/>
              <p:cNvCxnSpPr/>
              <p:nvPr/>
            </p:nvCxnSpPr>
            <p:spPr>
              <a:xfrm>
                <a:off x="6168801" y="5111376"/>
                <a:ext cx="871423" cy="48412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7" descr="C:\Users\davidg\Desktop\Trans\OrgBuilding.wmf"/>
              <p:cNvPicPr>
                <a:picLocks noChangeAspect="1" noChangeArrowheads="1"/>
              </p:cNvPicPr>
              <p:nvPr/>
            </p:nvPicPr>
            <p:blipFill>
              <a:blip r:embed="rId16" cstate="print"/>
              <a:srcRect/>
              <a:stretch>
                <a:fillRect/>
              </a:stretch>
            </p:blipFill>
            <p:spPr bwMode="auto">
              <a:xfrm>
                <a:off x="8443356" y="4962476"/>
                <a:ext cx="640745" cy="640745"/>
              </a:xfrm>
              <a:prstGeom prst="rect">
                <a:avLst/>
              </a:prstGeom>
              <a:noFill/>
            </p:spPr>
          </p:pic>
          <p:cxnSp>
            <p:nvCxnSpPr>
              <p:cNvPr id="44" name="Straight Arrow Connector 43"/>
              <p:cNvCxnSpPr/>
              <p:nvPr/>
            </p:nvCxnSpPr>
            <p:spPr>
              <a:xfrm>
                <a:off x="7939300" y="4746452"/>
                <a:ext cx="432048" cy="360040"/>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7867292" y="5394524"/>
                <a:ext cx="512440" cy="27964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7255224" y="5142496"/>
                <a:ext cx="360040" cy="158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7" name="Picture 3" descr="H:\Home\davidg\EUGridPMA\IT-user.wmf"/>
              <p:cNvPicPr>
                <a:picLocks noChangeAspect="1" noChangeArrowheads="1"/>
              </p:cNvPicPr>
              <p:nvPr/>
            </p:nvPicPr>
            <p:blipFill>
              <a:blip r:embed="rId15" cstate="print"/>
              <a:srcRect/>
              <a:stretch>
                <a:fillRect/>
              </a:stretch>
            </p:blipFill>
            <p:spPr bwMode="auto">
              <a:xfrm>
                <a:off x="6139100" y="2946252"/>
                <a:ext cx="562817" cy="710015"/>
              </a:xfrm>
              <a:prstGeom prst="rect">
                <a:avLst/>
              </a:prstGeom>
              <a:noFill/>
            </p:spPr>
          </p:pic>
          <p:pic>
            <p:nvPicPr>
              <p:cNvPr id="48" name="Picture 3" descr="H:\Home\davidg\EUGridPMA\IT-user.wmf"/>
              <p:cNvPicPr>
                <a:picLocks noChangeAspect="1" noChangeArrowheads="1"/>
              </p:cNvPicPr>
              <p:nvPr/>
            </p:nvPicPr>
            <p:blipFill>
              <a:blip r:embed="rId15" cstate="print"/>
              <a:srcRect/>
              <a:stretch>
                <a:fillRect/>
              </a:stretch>
            </p:blipFill>
            <p:spPr bwMode="auto">
              <a:xfrm>
                <a:off x="7939300" y="2658220"/>
                <a:ext cx="562817" cy="710015"/>
              </a:xfrm>
              <a:prstGeom prst="rect">
                <a:avLst/>
              </a:prstGeom>
              <a:noFill/>
            </p:spPr>
          </p:pic>
          <p:cxnSp>
            <p:nvCxnSpPr>
              <p:cNvPr id="49" name="Straight Arrow Connector 48"/>
              <p:cNvCxnSpPr/>
              <p:nvPr/>
            </p:nvCxnSpPr>
            <p:spPr>
              <a:xfrm rot="16200000" flipH="1">
                <a:off x="6571148" y="3738340"/>
                <a:ext cx="504056" cy="5040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5563036" y="3954364"/>
                <a:ext cx="864096"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787172" y="3018260"/>
                <a:ext cx="1008112" cy="21602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7903296" y="4062376"/>
                <a:ext cx="1296144" cy="2160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3518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a:t>
            </a:r>
            <a:r>
              <a:rPr lang="en-US" dirty="0" smtClean="0"/>
              <a:t>ederations, with their distributed responsibility model, always face a consistency challenge</a:t>
            </a:r>
          </a:p>
          <a:p>
            <a:pPr lvl="1"/>
            <a:r>
              <a:rPr lang="en-US" dirty="0" smtClean="0"/>
              <a:t>Release of any identifier associated with a individual person (‘privacy concerns’)</a:t>
            </a:r>
          </a:p>
          <a:p>
            <a:pPr lvl="1"/>
            <a:r>
              <a:rPr lang="en-US" dirty="0" smtClean="0"/>
              <a:t>Guaranteeing non-reassignment of an identifier - has not played a major role </a:t>
            </a:r>
            <a:r>
              <a:rPr lang="en-US" i="1" dirty="0" smtClean="0"/>
              <a:t>inside</a:t>
            </a:r>
            <a:r>
              <a:rPr lang="en-US" dirty="0" smtClean="0"/>
              <a:t> any single org till now</a:t>
            </a:r>
          </a:p>
          <a:p>
            <a:pPr lvl="1"/>
            <a:r>
              <a:rPr lang="en-US" dirty="0" smtClean="0"/>
              <a:t>Agreeing on how to name the name </a:t>
            </a:r>
            <a:r>
              <a:rPr lang="en-US" dirty="0"/>
              <a:t>(attribute) </a:t>
            </a:r>
            <a:r>
              <a:rPr lang="en-US" dirty="0" smtClean="0"/>
              <a:t>of the authenticated user is different</a:t>
            </a:r>
          </a:p>
          <a:p>
            <a:pPr lvl="1"/>
            <a:r>
              <a:rPr lang="en-US" dirty="0" smtClean="0"/>
              <a:t>Ability to trace an identifier to a person – and how to find the person at all</a:t>
            </a:r>
          </a:p>
          <a:p>
            <a:pPr lvl="1"/>
            <a:endParaRPr lang="en-US" dirty="0"/>
          </a:p>
          <a:p>
            <a:r>
              <a:rPr lang="en-US" dirty="0" smtClean="0"/>
              <a:t>We have to rely on the RAs (institutions) to provide an identifier that we can use - </a:t>
            </a:r>
            <a:r>
              <a:rPr lang="en-US" b="1" dirty="0" smtClean="0"/>
              <a:t>even if </a:t>
            </a:r>
            <a:r>
              <a:rPr lang="en-US" dirty="0" smtClean="0"/>
              <a:t>the institution itself does not consider RCauth.eu </a:t>
            </a:r>
            <a:r>
              <a:rPr lang="en-US" i="1" dirty="0" smtClean="0"/>
              <a:t>on its own</a:t>
            </a:r>
            <a:r>
              <a:rPr lang="en-US" dirty="0" smtClean="0"/>
              <a:t> worthy of specific attention</a:t>
            </a:r>
          </a:p>
          <a:p>
            <a:endParaRPr lang="en-US" dirty="0"/>
          </a:p>
          <a:p>
            <a:pPr marL="0" indent="0">
              <a:buNone/>
            </a:pPr>
            <a:r>
              <a:rPr lang="en-US" dirty="0" smtClean="0"/>
              <a:t>We can leverage grander schemes and agreements</a:t>
            </a:r>
          </a:p>
          <a:p>
            <a:r>
              <a:rPr lang="en-US" dirty="0" err="1" smtClean="0"/>
              <a:t>eduPerson</a:t>
            </a:r>
            <a:r>
              <a:rPr lang="en-US" dirty="0" smtClean="0"/>
              <a:t> schema – almost all federations use this, and most require specs compliance</a:t>
            </a:r>
          </a:p>
          <a:p>
            <a:r>
              <a:rPr lang="en-US" dirty="0" smtClean="0"/>
              <a:t>REFEDS Research and Scholarship (“R&amp;S”) specification – aligns attribute release (and federation registrars check for minimal compliance</a:t>
            </a:r>
          </a:p>
          <a:p>
            <a:r>
              <a:rPr lang="en-US" dirty="0" err="1" smtClean="0"/>
              <a:t>Sirtfi</a:t>
            </a:r>
            <a:r>
              <a:rPr lang="en-US" dirty="0" smtClean="0"/>
              <a:t> – new standard to harmonize incident response and </a:t>
            </a:r>
            <a:r>
              <a:rPr lang="en-US" dirty="0" err="1" smtClean="0"/>
              <a:t>opsec</a:t>
            </a:r>
            <a:r>
              <a:rPr lang="en-US" dirty="0" smtClean="0"/>
              <a:t> capabilities and processes</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US" dirty="0" smtClean="0"/>
              <a:t>Name uniqueness [3.1]</a:t>
            </a:r>
            <a:endParaRPr lang="en-US" dirty="0"/>
          </a:p>
        </p:txBody>
      </p:sp>
    </p:spTree>
    <p:extLst>
      <p:ext uri="{BB962C8B-B14F-4D97-AF65-F5344CB8AC3E}">
        <p14:creationId xmlns:p14="http://schemas.microsoft.com/office/powerpoint/2010/main" val="2223369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5027969"/>
          </a:xfrm>
        </p:spPr>
        <p:txBody>
          <a:bodyPr>
            <a:normAutofit lnSpcReduction="10000"/>
          </a:bodyPr>
          <a:lstStyle/>
          <a:p>
            <a:pPr marL="0" indent="0">
              <a:buNone/>
            </a:pPr>
            <a:r>
              <a:rPr lang="en-US" dirty="0" smtClean="0"/>
              <a:t>MACE-Dir (an I2 activity originating in the 90s) manages the </a:t>
            </a:r>
            <a:r>
              <a:rPr lang="en-US" dirty="0" err="1" smtClean="0"/>
              <a:t>eduPerson</a:t>
            </a:r>
            <a:r>
              <a:rPr lang="en-US" dirty="0" smtClean="0"/>
              <a:t> schema, defining</a:t>
            </a:r>
          </a:p>
          <a:p>
            <a:r>
              <a:rPr lang="en-US" b="1" dirty="0" err="1" smtClean="0"/>
              <a:t>eduPersonPrincipalName</a:t>
            </a:r>
            <a:r>
              <a:rPr lang="en-US" dirty="0"/>
              <a:t> </a:t>
            </a:r>
            <a:r>
              <a:rPr lang="en-US" dirty="0" smtClean="0"/>
              <a:t>– a scoped point-in-time unique </a:t>
            </a:r>
            <a:r>
              <a:rPr lang="en-US" dirty="0" err="1" smtClean="0"/>
              <a:t>identifer</a:t>
            </a:r>
            <a:r>
              <a:rPr lang="en-US" dirty="0" smtClean="0"/>
              <a:t>, which could be (but usually is not) privacy preserving: “davidg@nikhef.nl”, </a:t>
            </a:r>
            <a:r>
              <a:rPr lang="en-US" dirty="0" smtClean="0">
                <a:hlinkClick r:id="rId2"/>
              </a:rPr>
              <a:t>s23612@uvt.nl</a:t>
            </a:r>
            <a:endParaRPr lang="en-US" dirty="0" smtClean="0"/>
          </a:p>
          <a:p>
            <a:r>
              <a:rPr lang="en-US" b="1" dirty="0" err="1" smtClean="0"/>
              <a:t>eduPersonUniqueID</a:t>
            </a:r>
            <a:r>
              <a:rPr lang="en-US" b="1" dirty="0" smtClean="0"/>
              <a:t> </a:t>
            </a:r>
            <a:r>
              <a:rPr lang="en-US" dirty="0" smtClean="0"/>
              <a:t>- </a:t>
            </a:r>
            <a:r>
              <a:rPr lang="en-US" dirty="0"/>
              <a:t>a scoped </a:t>
            </a:r>
            <a:r>
              <a:rPr lang="en-US" dirty="0" smtClean="0"/>
              <a:t>persistent non-reassigned identifier, which should be privacy-preserving: 44f7751265a6e8b228f9@nikhef.nl</a:t>
            </a:r>
          </a:p>
          <a:p>
            <a:r>
              <a:rPr lang="en-US" b="1" dirty="0" err="1" smtClean="0"/>
              <a:t>eduPersonTargetedID</a:t>
            </a:r>
            <a:r>
              <a:rPr lang="en-US" dirty="0" smtClean="0"/>
              <a:t> – a scoped transient non-reassigned identifier, different for each targeted service in the world – so every </a:t>
            </a:r>
            <a:r>
              <a:rPr lang="en-US" dirty="0"/>
              <a:t>SP gets a different </a:t>
            </a:r>
            <a:r>
              <a:rPr lang="en-US" dirty="0" smtClean="0"/>
              <a:t>one of these: urn:geant:nikhef.nl:nikidm:idp:sso!</a:t>
            </a:r>
            <a:r>
              <a:rPr lang="en-US" i="1" dirty="0" smtClean="0"/>
              <a:t>27c8d63ed42c84af2875e2984</a:t>
            </a:r>
          </a:p>
          <a:p>
            <a:pPr marL="0" indent="0">
              <a:buNone/>
            </a:pPr>
            <a:endParaRPr lang="en-US" b="1" dirty="0" smtClean="0"/>
          </a:p>
          <a:p>
            <a:pPr marL="0" indent="0">
              <a:buNone/>
            </a:pPr>
            <a:r>
              <a:rPr lang="en-US" b="1" dirty="0" smtClean="0"/>
              <a:t>Others of interest</a:t>
            </a:r>
          </a:p>
          <a:p>
            <a:r>
              <a:rPr lang="en-US" dirty="0" err="1" smtClean="0"/>
              <a:t>eduPersonAffiliation</a:t>
            </a:r>
            <a:r>
              <a:rPr lang="en-US" dirty="0" smtClean="0"/>
              <a:t> – </a:t>
            </a:r>
            <a:r>
              <a:rPr lang="en-US" i="1" dirty="0" smtClean="0"/>
              <a:t>staff, faculty, member, employee, student, library-walk-in, affiliate </a:t>
            </a:r>
            <a:endParaRPr lang="en-US" dirty="0" smtClean="0"/>
          </a:p>
          <a:p>
            <a:r>
              <a:rPr lang="en-US" dirty="0" err="1" smtClean="0"/>
              <a:t>eduPersonScopedAffiliation</a:t>
            </a:r>
            <a:r>
              <a:rPr lang="en-US" dirty="0" smtClean="0"/>
              <a:t> – same, but with a scope: </a:t>
            </a:r>
            <a:r>
              <a:rPr lang="en-US" i="1" dirty="0" smtClean="0"/>
              <a:t>member@nikhef.nl</a:t>
            </a:r>
            <a:endParaRPr lang="en-US" dirty="0" smtClean="0"/>
          </a:p>
          <a:p>
            <a:r>
              <a:rPr lang="en-US" dirty="0" err="1" smtClean="0"/>
              <a:t>eduPersonAssurance</a:t>
            </a:r>
            <a:r>
              <a:rPr lang="en-US" dirty="0" smtClean="0"/>
              <a:t> – open string representation (but see RFC XXXX!)</a:t>
            </a:r>
          </a:p>
          <a:p>
            <a:r>
              <a:rPr lang="en-US" dirty="0" err="1" smtClean="0"/>
              <a:t>schacHomeOrganization</a:t>
            </a:r>
            <a:r>
              <a:rPr lang="en-US" dirty="0" smtClean="0"/>
              <a:t> – subdomain-name styled identifier of the home org (from SCHAC)</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US" dirty="0" err="1" smtClean="0"/>
              <a:t>eduPerson</a:t>
            </a:r>
            <a:r>
              <a:rPr lang="en-US" dirty="0" smtClean="0"/>
              <a:t> and REFEDS R&amp;S</a:t>
            </a:r>
            <a:endParaRPr lang="en-US" dirty="0"/>
          </a:p>
        </p:txBody>
      </p:sp>
    </p:spTree>
    <p:extLst>
      <p:ext uri="{BB962C8B-B14F-4D97-AF65-F5344CB8AC3E}">
        <p14:creationId xmlns:p14="http://schemas.microsoft.com/office/powerpoint/2010/main" val="4173390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smtClean="0"/>
              <a:t>/DC=</a:t>
            </a:r>
            <a:r>
              <a:rPr lang="en-US" b="1" dirty="0" err="1" smtClean="0"/>
              <a:t>eu</a:t>
            </a:r>
            <a:r>
              <a:rPr lang="en-US" b="1" dirty="0" smtClean="0"/>
              <a:t>/DC=</a:t>
            </a:r>
            <a:r>
              <a:rPr lang="en-US" b="1" dirty="0" err="1" smtClean="0"/>
              <a:t>rcauth</a:t>
            </a:r>
            <a:r>
              <a:rPr lang="en-US" b="1" dirty="0" smtClean="0"/>
              <a:t>/DC=</a:t>
            </a:r>
            <a:r>
              <a:rPr lang="en-US" b="1" dirty="0" err="1" smtClean="0"/>
              <a:t>rcauth</a:t>
            </a:r>
            <a:r>
              <a:rPr lang="en-US" b="1" dirty="0" smtClean="0"/>
              <a:t>-clients/O=</a:t>
            </a:r>
            <a:r>
              <a:rPr lang="en-US" b="1" i="1" dirty="0" err="1" smtClean="0">
                <a:solidFill>
                  <a:srgbClr val="F6791C"/>
                </a:solidFill>
              </a:rPr>
              <a:t>orgdisplayname</a:t>
            </a:r>
            <a:r>
              <a:rPr lang="en-US" b="1" dirty="0" smtClean="0"/>
              <a:t>/CN=</a:t>
            </a:r>
            <a:r>
              <a:rPr lang="en-US" b="1" i="1" dirty="0" err="1" smtClean="0">
                <a:solidFill>
                  <a:srgbClr val="F6791C"/>
                </a:solidFill>
              </a:rPr>
              <a:t>commonName</a:t>
            </a:r>
            <a:endParaRPr lang="en-US" b="1" dirty="0" smtClean="0">
              <a:solidFill>
                <a:srgbClr val="F6791C"/>
              </a:solidFill>
            </a:endParaRPr>
          </a:p>
          <a:p>
            <a:endParaRPr lang="en-US" dirty="0" smtClean="0"/>
          </a:p>
          <a:p>
            <a:r>
              <a:rPr lang="en-US" dirty="0" smtClean="0"/>
              <a:t>All the uniqueness will be in the </a:t>
            </a:r>
            <a:r>
              <a:rPr lang="en-US" dirty="0" err="1" smtClean="0"/>
              <a:t>commonName</a:t>
            </a:r>
            <a:r>
              <a:rPr lang="en-US" dirty="0" smtClean="0"/>
              <a:t> – that will “contain </a:t>
            </a:r>
            <a:r>
              <a:rPr lang="en-US" dirty="0"/>
              <a:t>sufficient </a:t>
            </a:r>
            <a:r>
              <a:rPr lang="en-US" dirty="0" smtClean="0"/>
              <a:t>information such that </a:t>
            </a:r>
            <a:r>
              <a:rPr lang="en-US" dirty="0"/>
              <a:t>an </a:t>
            </a:r>
            <a:r>
              <a:rPr lang="en-US" dirty="0" smtClean="0"/>
              <a:t>enquiry via </a:t>
            </a:r>
            <a:r>
              <a:rPr lang="en-US" dirty="0"/>
              <a:t>the </a:t>
            </a:r>
            <a:r>
              <a:rPr lang="en-US" dirty="0" smtClean="0"/>
              <a:t>issuer allows </a:t>
            </a:r>
            <a:r>
              <a:rPr lang="en-US" dirty="0"/>
              <a:t>unique identification of </a:t>
            </a:r>
            <a:r>
              <a:rPr lang="en-US" dirty="0" smtClean="0"/>
              <a:t>the vetted entity”</a:t>
            </a:r>
          </a:p>
          <a:p>
            <a:endParaRPr lang="en-US" dirty="0" smtClean="0"/>
          </a:p>
          <a:p>
            <a:r>
              <a:rPr lang="en-US" dirty="0" smtClean="0"/>
              <a:t>The </a:t>
            </a:r>
            <a:r>
              <a:rPr lang="en-US" dirty="0" err="1" smtClean="0"/>
              <a:t>orgdisplayname</a:t>
            </a:r>
            <a:r>
              <a:rPr lang="en-US" dirty="0" smtClean="0"/>
              <a:t> is used to “</a:t>
            </a:r>
            <a:r>
              <a:rPr lang="en-US" dirty="0"/>
              <a:t>identify the identity management system via which the identity of this person was </a:t>
            </a:r>
            <a:r>
              <a:rPr lang="en-US" dirty="0" smtClean="0"/>
              <a:t>vetted” [IOTA 3.2]</a:t>
            </a:r>
          </a:p>
          <a:p>
            <a:endParaRPr lang="en-US" dirty="0"/>
          </a:p>
          <a:p>
            <a:pPr marL="0" indent="0" algn="ctr">
              <a:buNone/>
            </a:pPr>
            <a:r>
              <a:rPr lang="en-US" i="1" dirty="0" smtClean="0"/>
              <a:t>So if – over time – the </a:t>
            </a:r>
            <a:r>
              <a:rPr lang="en-US" i="1" dirty="0" err="1" smtClean="0"/>
              <a:t>orgdisplayname</a:t>
            </a:r>
            <a:r>
              <a:rPr lang="en-US" i="1" dirty="0" smtClean="0"/>
              <a:t> may conflict, be re-used, or is ambiguous, we don’t need it: we will use the </a:t>
            </a:r>
            <a:r>
              <a:rPr lang="en-US" i="1" dirty="0" err="1" smtClean="0"/>
              <a:t>commonName</a:t>
            </a:r>
            <a:r>
              <a:rPr lang="en-US" i="1" dirty="0" smtClean="0"/>
              <a:t> to trace and ensure non-reassignment!</a:t>
            </a:r>
          </a:p>
          <a:p>
            <a:pPr marL="0" indent="0">
              <a:buNone/>
            </a:pPr>
            <a:endParaRPr lang="en-US"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4" name="Title 3"/>
          <p:cNvSpPr>
            <a:spLocks noGrp="1"/>
          </p:cNvSpPr>
          <p:nvPr>
            <p:ph type="title"/>
          </p:nvPr>
        </p:nvSpPr>
        <p:spPr/>
        <p:txBody>
          <a:bodyPr/>
          <a:lstStyle/>
          <a:p>
            <a:r>
              <a:rPr lang="en-US" dirty="0" smtClean="0"/>
              <a:t>Constructing a non-reassigned </a:t>
            </a:r>
            <a:r>
              <a:rPr lang="en-US" dirty="0" err="1" smtClean="0"/>
              <a:t>subjectName</a:t>
            </a:r>
            <a:endParaRPr lang="en-US" dirty="0"/>
          </a:p>
        </p:txBody>
      </p:sp>
    </p:spTree>
    <p:extLst>
      <p:ext uri="{BB962C8B-B14F-4D97-AF65-F5344CB8AC3E}">
        <p14:creationId xmlns:p14="http://schemas.microsoft.com/office/powerpoint/2010/main" val="1820200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78092"/>
          </a:xfrm>
        </p:spPr>
        <p:txBody>
          <a:bodyPr>
            <a:normAutofit/>
          </a:bodyPr>
          <a:lstStyle/>
          <a:p>
            <a:pPr marL="0" indent="0">
              <a:buNone/>
            </a:pPr>
            <a:r>
              <a:rPr lang="en-US" dirty="0" smtClean="0"/>
              <a:t>We have 64 characters (per ISO X.501), so we should be careful! We will try – in order:</a:t>
            </a:r>
            <a:endParaRPr lang="en-US" dirty="0"/>
          </a:p>
          <a:p>
            <a:pPr marL="457200" indent="-457200">
              <a:buFont typeface="+mj-lt"/>
              <a:buAutoNum type="arabicPeriod"/>
            </a:pPr>
            <a:r>
              <a:rPr lang="en-US" dirty="0"/>
              <a:t>value of the </a:t>
            </a:r>
            <a:r>
              <a:rPr lang="en-US" b="1" dirty="0" err="1" smtClean="0"/>
              <a:t>schacHomeOrganisation</a:t>
            </a:r>
            <a:r>
              <a:rPr lang="en-US" dirty="0" smtClean="0"/>
              <a:t> (“O=nikhef.nl”)</a:t>
            </a:r>
          </a:p>
          <a:p>
            <a:pPr marL="457200" indent="-457200">
              <a:buFont typeface="+mj-lt"/>
              <a:buAutoNum type="arabicPeriod"/>
            </a:pPr>
            <a:r>
              <a:rPr lang="en-US" b="1" dirty="0" err="1" smtClean="0"/>
              <a:t>organisationDisplayName</a:t>
            </a:r>
            <a:r>
              <a:rPr lang="en-US" dirty="0" smtClean="0"/>
              <a:t> (“O=Nikhef”)</a:t>
            </a:r>
          </a:p>
          <a:p>
            <a:pPr marL="457200" indent="-457200">
              <a:buFont typeface="+mj-lt"/>
              <a:buAutoNum type="arabicPeriod"/>
            </a:pPr>
            <a:r>
              <a:rPr lang="en-US" dirty="0"/>
              <a:t>the IdP entity ID is a URL: the </a:t>
            </a:r>
            <a:r>
              <a:rPr lang="en-US" b="1" dirty="0"/>
              <a:t>domain name </a:t>
            </a:r>
            <a:r>
              <a:rPr lang="en-US" b="1" dirty="0" smtClean="0"/>
              <a:t>element </a:t>
            </a:r>
            <a:r>
              <a:rPr lang="en-US" dirty="0" smtClean="0"/>
              <a:t>(“O=sso.nikhef.nl”)</a:t>
            </a:r>
          </a:p>
          <a:p>
            <a:pPr marL="457200" indent="-457200">
              <a:buFont typeface="+mj-lt"/>
              <a:buAutoNum type="arabicPeriod"/>
            </a:pPr>
            <a:r>
              <a:rPr lang="en-US" dirty="0"/>
              <a:t>the IdP entity ID is a URN: the </a:t>
            </a:r>
            <a:r>
              <a:rPr lang="en-US" b="1" dirty="0" err="1" smtClean="0"/>
              <a:t>entityID</a:t>
            </a:r>
            <a:r>
              <a:rPr lang="en-US" dirty="0" smtClean="0"/>
              <a:t> (“</a:t>
            </a:r>
            <a:r>
              <a:rPr lang="en-US" dirty="0" err="1" smtClean="0"/>
              <a:t>urn:geant:nikhef.nl:ct:fedid:sso:idp</a:t>
            </a:r>
            <a:r>
              <a:rPr lang="en-US" dirty="0" smtClean="0"/>
              <a:t>”)</a:t>
            </a:r>
          </a:p>
          <a:p>
            <a:pPr marL="0" indent="0">
              <a:buNone/>
            </a:pPr>
            <a:endParaRPr lang="en-US" dirty="0"/>
          </a:p>
          <a:p>
            <a:pPr marL="0" indent="0">
              <a:buNone/>
            </a:pPr>
            <a:r>
              <a:rPr lang="en-US" dirty="0" smtClean="0"/>
              <a:t>If it’s longer than 61 characters? Then we truncate and add “...”:</a:t>
            </a:r>
          </a:p>
          <a:p>
            <a:pPr marL="0" indent="0">
              <a:buNone/>
            </a:pPr>
            <a:r>
              <a:rPr lang="en-US" i="1" dirty="0" smtClean="0"/>
              <a:t>  https</a:t>
            </a:r>
            <a:r>
              <a:rPr lang="en-US" i="1" dirty="0"/>
              <a:t>://</a:t>
            </a:r>
            <a:r>
              <a:rPr lang="en-US" i="1" dirty="0" smtClean="0"/>
              <a:t>birk.wayf.dk/</a:t>
            </a:r>
            <a:r>
              <a:rPr lang="en-US" i="1" dirty="0" err="1" smtClean="0"/>
              <a:t>birk.php</a:t>
            </a:r>
            <a:r>
              <a:rPr lang="en-US" i="1" dirty="0" smtClean="0"/>
              <a:t>/wayf.ibc.dk/</a:t>
            </a:r>
            <a:r>
              <a:rPr lang="en-US" i="1" dirty="0" err="1" smtClean="0"/>
              <a:t>simplesaml</a:t>
            </a:r>
            <a:r>
              <a:rPr lang="en-US" i="1" dirty="0" smtClean="0"/>
              <a:t>/saml2/id...</a:t>
            </a:r>
          </a:p>
          <a:p>
            <a:pPr marL="0" indent="0">
              <a:buNone/>
            </a:pPr>
            <a:r>
              <a:rPr lang="en-US" i="1" dirty="0"/>
              <a:t> </a:t>
            </a:r>
            <a:r>
              <a:rPr lang="en-US" i="1" dirty="0" smtClean="0"/>
              <a:t> </a:t>
            </a:r>
            <a:r>
              <a:rPr lang="it-IT" i="1" dirty="0" smtClean="0"/>
              <a:t>Istituto </a:t>
            </a:r>
            <a:r>
              <a:rPr lang="it-IT" i="1" dirty="0"/>
              <a:t>Zooprofilattico Sperimentale dellXAbruzzo e del </a:t>
            </a:r>
            <a:r>
              <a:rPr lang="it-IT" i="1" dirty="0" smtClean="0"/>
              <a:t>Moli...</a:t>
            </a:r>
            <a:endParaRPr lang="en-US" i="1" dirty="0" smtClean="0"/>
          </a:p>
          <a:p>
            <a:pPr marL="0" indent="0">
              <a:buNone/>
            </a:pPr>
            <a:r>
              <a:rPr lang="en-US" dirty="0" smtClean="0"/>
              <a:t>and we make (limited) </a:t>
            </a:r>
            <a:r>
              <a:rPr lang="en-US" dirty="0" err="1" smtClean="0"/>
              <a:t>PrintableString</a:t>
            </a:r>
            <a:r>
              <a:rPr lang="en-US" dirty="0" smtClean="0"/>
              <a:t> out of it:</a:t>
            </a:r>
          </a:p>
          <a:p>
            <a:pPr marL="0" indent="0">
              <a:buNone/>
            </a:pPr>
            <a:r>
              <a:rPr lang="en-US" dirty="0" smtClean="0"/>
              <a:t>  </a:t>
            </a:r>
            <a:r>
              <a:rPr lang="en-US" dirty="0" err="1" smtClean="0"/>
              <a:t>Vysoká</a:t>
            </a:r>
            <a:r>
              <a:rPr lang="en-US" i="1" dirty="0" smtClean="0"/>
              <a:t> </a:t>
            </a:r>
            <a:r>
              <a:rPr lang="en-US" i="1" dirty="0" err="1"/>
              <a:t>škola</a:t>
            </a:r>
            <a:r>
              <a:rPr lang="en-US" i="1" dirty="0"/>
              <a:t> </a:t>
            </a:r>
            <a:r>
              <a:rPr lang="en-US" i="1" dirty="0" err="1"/>
              <a:t>chemicko-technologická</a:t>
            </a:r>
            <a:r>
              <a:rPr lang="en-US" i="1" dirty="0"/>
              <a:t> </a:t>
            </a:r>
            <a:r>
              <a:rPr lang="en-US" i="1" dirty="0" err="1" smtClean="0"/>
              <a:t>Praze</a:t>
            </a:r>
            <a:r>
              <a:rPr lang="en-US" i="1" dirty="0" smtClean="0"/>
              <a:t> </a:t>
            </a:r>
            <a:r>
              <a:rPr lang="en-US" dirty="0" smtClean="0">
                <a:sym typeface="Wingdings"/>
              </a:rPr>
              <a:t> </a:t>
            </a:r>
            <a:r>
              <a:rPr lang="en-US" i="1" dirty="0" err="1" smtClean="0">
                <a:sym typeface="Wingdings"/>
              </a:rPr>
              <a:t>Vysoka</a:t>
            </a:r>
            <a:r>
              <a:rPr lang="en-US" i="1" dirty="0" smtClean="0">
                <a:sym typeface="Wingdings"/>
              </a:rPr>
              <a:t> </a:t>
            </a:r>
            <a:r>
              <a:rPr lang="en-US" i="1" dirty="0" err="1" smtClean="0">
                <a:sym typeface="Wingdings"/>
              </a:rPr>
              <a:t>skola</a:t>
            </a:r>
            <a:r>
              <a:rPr lang="en-US" i="1" dirty="0" smtClean="0">
                <a:sym typeface="Wingdings"/>
              </a:rPr>
              <a:t> </a:t>
            </a:r>
            <a:r>
              <a:rPr lang="en-US" i="1" dirty="0" err="1" smtClean="0"/>
              <a:t>chemicko-technologicka</a:t>
            </a:r>
            <a:r>
              <a:rPr lang="en-US" i="1" dirty="0" smtClean="0"/>
              <a:t> </a:t>
            </a:r>
            <a:r>
              <a:rPr lang="en-US" i="1" dirty="0" err="1" smtClean="0"/>
              <a:t>Praze</a:t>
            </a:r>
            <a:endParaRPr lang="en-US" i="1" dirty="0" smtClean="0"/>
          </a:p>
          <a:p>
            <a:pPr marL="0" indent="0">
              <a:buNone/>
            </a:pPr>
            <a:r>
              <a:rPr lang="en-US" i="1" dirty="0"/>
              <a:t> </a:t>
            </a:r>
            <a:r>
              <a:rPr lang="en-US" i="1" dirty="0" smtClean="0"/>
              <a:t> </a:t>
            </a:r>
            <a:r>
              <a:rPr lang="en-US" dirty="0" smtClean="0"/>
              <a:t>\</a:t>
            </a:r>
            <a:r>
              <a:rPr lang="en-US" dirty="0" err="1" smtClean="0"/>
              <a:t>n</a:t>
            </a:r>
            <a:r>
              <a:rPr lang="en-US" i="1" dirty="0" err="1" smtClean="0"/>
              <a:t>Universite</a:t>
            </a:r>
            <a:r>
              <a:rPr lang="en-US" i="1" dirty="0" smtClean="0"/>
              <a:t> </a:t>
            </a:r>
            <a:r>
              <a:rPr lang="en-US" i="1" dirty="0"/>
              <a:t>de </a:t>
            </a:r>
            <a:r>
              <a:rPr lang="en-US" i="1" dirty="0" smtClean="0"/>
              <a:t>Namur</a:t>
            </a:r>
            <a:r>
              <a:rPr lang="en-US" dirty="0" smtClean="0"/>
              <a:t>\n </a:t>
            </a:r>
            <a:r>
              <a:rPr lang="en-US" dirty="0" smtClean="0">
                <a:sym typeface="Wingdings"/>
              </a:rPr>
              <a:t> </a:t>
            </a:r>
            <a:r>
              <a:rPr lang="en-US" dirty="0" err="1" smtClean="0">
                <a:sym typeface="Wingdings"/>
              </a:rPr>
              <a:t>X</a:t>
            </a:r>
            <a:r>
              <a:rPr lang="en-US" dirty="0" err="1" smtClean="0"/>
              <a:t>Universite</a:t>
            </a:r>
            <a:r>
              <a:rPr lang="en-US" dirty="0" smtClean="0"/>
              <a:t> </a:t>
            </a:r>
            <a:r>
              <a:rPr lang="en-US" dirty="0"/>
              <a:t>de </a:t>
            </a:r>
            <a:r>
              <a:rPr lang="en-US" dirty="0" err="1" smtClean="0"/>
              <a:t>NamurX</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p:cNvSpPr>
            <a:spLocks noGrp="1"/>
          </p:cNvSpPr>
          <p:nvPr>
            <p:ph type="title"/>
          </p:nvPr>
        </p:nvSpPr>
        <p:spPr/>
        <p:txBody>
          <a:bodyPr/>
          <a:lstStyle/>
          <a:p>
            <a:r>
              <a:rPr lang="en-US" dirty="0" err="1" smtClean="0"/>
              <a:t>Organisation</a:t>
            </a:r>
            <a:r>
              <a:rPr lang="en-US" dirty="0" smtClean="0"/>
              <a:t> name</a:t>
            </a:r>
            <a:endParaRPr lang="en-US" dirty="0"/>
          </a:p>
        </p:txBody>
      </p:sp>
    </p:spTree>
    <p:extLst>
      <p:ext uri="{BB962C8B-B14F-4D97-AF65-F5344CB8AC3E}">
        <p14:creationId xmlns:p14="http://schemas.microsoft.com/office/powerpoint/2010/main" val="3204316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Requirements</a:t>
            </a:r>
          </a:p>
          <a:p>
            <a:r>
              <a:rPr lang="en-US" dirty="0" smtClean="0"/>
              <a:t>Contain a representation of the real name of the applicant as asserted by the IdP</a:t>
            </a:r>
            <a:br>
              <a:rPr lang="en-US" dirty="0" smtClean="0"/>
            </a:br>
            <a:r>
              <a:rPr lang="en-US" i="1" dirty="0" smtClean="0"/>
              <a:t>the opaque option is not very friendly to downstream services</a:t>
            </a:r>
            <a:endParaRPr lang="en-US" dirty="0" smtClean="0"/>
          </a:p>
          <a:p>
            <a:r>
              <a:rPr lang="en-US" dirty="0" smtClean="0"/>
              <a:t>Must be unique</a:t>
            </a:r>
            <a:r>
              <a:rPr lang="en-US" dirty="0"/>
              <a:t> </a:t>
            </a:r>
            <a:r>
              <a:rPr lang="en-US" dirty="0" smtClean="0"/>
              <a:t>and non-reassigned</a:t>
            </a:r>
          </a:p>
          <a:p>
            <a:r>
              <a:rPr lang="en-US" dirty="0" smtClean="0"/>
              <a:t>Allow – via the issuer – unique </a:t>
            </a:r>
            <a:r>
              <a:rPr lang="en-US" dirty="0"/>
              <a:t>identification of </a:t>
            </a:r>
            <a:r>
              <a:rPr lang="en-US" dirty="0" smtClean="0"/>
              <a:t>the entity </a:t>
            </a:r>
            <a:r>
              <a:rPr lang="en-US" dirty="0"/>
              <a:t>in the </a:t>
            </a:r>
            <a:r>
              <a:rPr lang="en-US" dirty="0" smtClean="0"/>
              <a:t>stated IdP</a:t>
            </a:r>
          </a:p>
          <a:p>
            <a:pPr marL="0" indent="0">
              <a:buNone/>
            </a:pPr>
            <a:endParaRPr lang="en-US" dirty="0"/>
          </a:p>
          <a:p>
            <a:pPr marL="0" indent="0">
              <a:buNone/>
            </a:pPr>
            <a:r>
              <a:rPr lang="en-US" dirty="0" smtClean="0"/>
              <a:t>So we construct it out of 2 or 3 elements</a:t>
            </a:r>
          </a:p>
          <a:p>
            <a:pPr marL="457200" indent="-457200">
              <a:buFont typeface="+mj-lt"/>
              <a:buAutoNum type="arabicPeriod"/>
            </a:pPr>
            <a:r>
              <a:rPr lang="en-US" dirty="0" smtClean="0"/>
              <a:t>Readable name of the applicant (max. 40 characters)</a:t>
            </a:r>
          </a:p>
          <a:p>
            <a:pPr marL="457200" indent="-457200">
              <a:buFont typeface="+mj-lt"/>
              <a:buAutoNum type="arabicPeriod"/>
            </a:pPr>
            <a:r>
              <a:rPr lang="en-US" dirty="0" smtClean="0"/>
              <a:t>Unique </a:t>
            </a:r>
            <a:r>
              <a:rPr lang="en-US" dirty="0"/>
              <a:t>Shortened </a:t>
            </a:r>
            <a:r>
              <a:rPr lang="en-US" dirty="0" smtClean="0"/>
              <a:t>Representation of the identifier provided by the IdP (16 characters)</a:t>
            </a:r>
          </a:p>
          <a:p>
            <a:pPr marL="457200" indent="-457200">
              <a:buFont typeface="+mj-lt"/>
              <a:buAutoNum type="arabicPeriod"/>
            </a:pPr>
            <a:r>
              <a:rPr lang="en-US" i="1" dirty="0" smtClean="0"/>
              <a:t>Optional: </a:t>
            </a:r>
            <a:r>
              <a:rPr lang="en-US" dirty="0" smtClean="0"/>
              <a:t>ensured-uniqueness sequence number (max. 3 digits)</a:t>
            </a:r>
          </a:p>
          <a:p>
            <a:pPr marL="457200" indent="-457200">
              <a:buFont typeface="+mj-lt"/>
              <a:buAutoNum type="arabicPeriod"/>
            </a:pP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lstStyle/>
          <a:p>
            <a:r>
              <a:rPr lang="en-US" dirty="0" err="1" smtClean="0"/>
              <a:t>CommonName</a:t>
            </a:r>
            <a:r>
              <a:rPr lang="en-US" dirty="0" smtClean="0"/>
              <a:t> – the big challenge</a:t>
            </a:r>
            <a:endParaRPr lang="en-US" dirty="0"/>
          </a:p>
        </p:txBody>
      </p:sp>
    </p:spTree>
    <p:extLst>
      <p:ext uri="{BB962C8B-B14F-4D97-AF65-F5344CB8AC3E}">
        <p14:creationId xmlns:p14="http://schemas.microsoft.com/office/powerpoint/2010/main" val="465458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REFEDS R&amp;S gives a subset of attributes that should be released: </a:t>
            </a:r>
            <a:r>
              <a:rPr lang="en-US" dirty="0" err="1" smtClean="0"/>
              <a:t>displayName</a:t>
            </a:r>
            <a:r>
              <a:rPr lang="en-US" dirty="0" smtClean="0"/>
              <a:t>, </a:t>
            </a:r>
            <a:r>
              <a:rPr lang="en-US" dirty="0" err="1" smtClean="0"/>
              <a:t>givenName</a:t>
            </a:r>
            <a:r>
              <a:rPr lang="en-US" dirty="0" smtClean="0"/>
              <a:t> + surname, </a:t>
            </a:r>
            <a:r>
              <a:rPr lang="en-US" dirty="0" err="1" smtClean="0"/>
              <a:t>commonName</a:t>
            </a:r>
            <a:r>
              <a:rPr lang="en-US" dirty="0" smtClean="0"/>
              <a:t>. We construct the readable name from</a:t>
            </a:r>
          </a:p>
          <a:p>
            <a:pPr marL="457200" indent="-457200">
              <a:buFont typeface="+mj-lt"/>
              <a:buAutoNum type="arabicPeriod"/>
            </a:pPr>
            <a:r>
              <a:rPr lang="en-US" dirty="0" smtClean="0"/>
              <a:t>the </a:t>
            </a:r>
            <a:r>
              <a:rPr lang="en-US" i="1" dirty="0" err="1"/>
              <a:t>displayName</a:t>
            </a:r>
            <a:r>
              <a:rPr lang="en-US" dirty="0"/>
              <a:t> attribute from the </a:t>
            </a:r>
            <a:r>
              <a:rPr lang="en-US" dirty="0" smtClean="0"/>
              <a:t>IdP</a:t>
            </a:r>
          </a:p>
          <a:p>
            <a:pPr marL="457200" indent="-457200">
              <a:buFont typeface="+mj-lt"/>
              <a:buAutoNum type="arabicPeriod"/>
            </a:pPr>
            <a:r>
              <a:rPr lang="en-US" dirty="0" smtClean="0"/>
              <a:t>the </a:t>
            </a:r>
            <a:r>
              <a:rPr lang="en-US" i="1" dirty="0" err="1"/>
              <a:t>givenName</a:t>
            </a:r>
            <a:r>
              <a:rPr lang="en-US" dirty="0"/>
              <a:t> attribute, followed by a space, followed by the </a:t>
            </a:r>
            <a:r>
              <a:rPr lang="en-US" i="1" dirty="0" err="1" smtClean="0"/>
              <a:t>sn</a:t>
            </a:r>
            <a:r>
              <a:rPr lang="en-US" dirty="0" smtClean="0"/>
              <a:t> </a:t>
            </a:r>
            <a:r>
              <a:rPr lang="en-US" dirty="0"/>
              <a:t>attribute from the </a:t>
            </a:r>
            <a:r>
              <a:rPr lang="en-US" dirty="0" smtClean="0"/>
              <a:t>IdP</a:t>
            </a:r>
          </a:p>
          <a:p>
            <a:pPr marL="457200" indent="-457200">
              <a:buFont typeface="+mj-lt"/>
              <a:buAutoNum type="arabicPeriod"/>
            </a:pPr>
            <a:r>
              <a:rPr lang="en-US" dirty="0" smtClean="0"/>
              <a:t>the </a:t>
            </a:r>
            <a:r>
              <a:rPr lang="en-US" i="1" dirty="0" err="1"/>
              <a:t>commonName</a:t>
            </a:r>
            <a:r>
              <a:rPr lang="en-US" i="1" dirty="0"/>
              <a:t> </a:t>
            </a:r>
            <a:r>
              <a:rPr lang="en-US" dirty="0"/>
              <a:t>(</a:t>
            </a:r>
            <a:r>
              <a:rPr lang="en-US" dirty="0" err="1"/>
              <a:t>cn</a:t>
            </a:r>
            <a:r>
              <a:rPr lang="en-US" dirty="0"/>
              <a:t>) attribute from the </a:t>
            </a:r>
            <a:r>
              <a:rPr lang="en-US" dirty="0" smtClean="0"/>
              <a:t>IdP</a:t>
            </a:r>
          </a:p>
          <a:p>
            <a:pPr marL="0" indent="0">
              <a:buNone/>
            </a:pPr>
            <a:r>
              <a:rPr lang="en-US" dirty="0" smtClean="0"/>
              <a:t>and then make it printable </a:t>
            </a:r>
            <a:r>
              <a:rPr lang="en-US" dirty="0"/>
              <a:t>using </a:t>
            </a:r>
            <a:r>
              <a:rPr lang="en-US" i="1" dirty="0" err="1" smtClean="0"/>
              <a:t>java.text.Normalizer.Form.NFD</a:t>
            </a:r>
            <a:r>
              <a:rPr lang="en-US" dirty="0" smtClean="0"/>
              <a:t> and map the remainder to “X”</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lstStyle/>
          <a:p>
            <a:r>
              <a:rPr lang="en-US" dirty="0" err="1" smtClean="0"/>
              <a:t>commonName</a:t>
            </a:r>
            <a:r>
              <a:rPr lang="en-US" dirty="0" smtClean="0"/>
              <a:t> – readable name element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2464315"/>
              </p:ext>
            </p:extLst>
          </p:nvPr>
        </p:nvGraphicFramePr>
        <p:xfrm>
          <a:off x="3101340" y="4118186"/>
          <a:ext cx="5387802" cy="1854200"/>
        </p:xfrm>
        <a:graphic>
          <a:graphicData uri="http://schemas.openxmlformats.org/drawingml/2006/table">
            <a:tbl>
              <a:tblPr firstRow="1" bandRow="1">
                <a:tableStyleId>{5C22544A-7EE6-4342-B048-85BDC9FD1C3A}</a:tableStyleId>
              </a:tblPr>
              <a:tblGrid>
                <a:gridCol w="2693901"/>
                <a:gridCol w="2693901"/>
              </a:tblGrid>
              <a:tr h="370840">
                <a:tc>
                  <a:txBody>
                    <a:bodyPr/>
                    <a:lstStyle/>
                    <a:p>
                      <a:r>
                        <a:rPr lang="en-US" sz="1800" dirty="0" smtClean="0"/>
                        <a:t>If IdP</a:t>
                      </a:r>
                      <a:r>
                        <a:rPr lang="en-US" sz="1800" baseline="0" dirty="0" smtClean="0"/>
                        <a:t> sends us this </a:t>
                      </a:r>
                      <a:r>
                        <a:rPr lang="en-US" sz="1800" dirty="0" smtClean="0"/>
                        <a:t>UTF-8</a:t>
                      </a:r>
                      <a:endParaRPr lang="en-US" sz="1800" dirty="0"/>
                    </a:p>
                  </a:txBody>
                  <a:tcPr/>
                </a:tc>
                <a:tc>
                  <a:txBody>
                    <a:bodyPr/>
                    <a:lstStyle/>
                    <a:p>
                      <a:r>
                        <a:rPr lang="en-US" sz="1800" dirty="0" smtClean="0"/>
                        <a:t>Representation in CN </a:t>
                      </a:r>
                      <a:r>
                        <a:rPr lang="en-US" sz="1800" baseline="0" dirty="0" smtClean="0"/>
                        <a:t>RDN</a:t>
                      </a:r>
                      <a:endParaRPr lang="en-US" sz="1800" dirty="0"/>
                    </a:p>
                  </a:txBody>
                  <a:tcPr/>
                </a:tc>
              </a:tr>
              <a:tr h="370840">
                <a:tc>
                  <a:txBody>
                    <a:bodyPr/>
                    <a:lstStyle/>
                    <a:p>
                      <a:r>
                        <a:rPr lang="en-US" sz="1800" kern="1200" dirty="0" err="1" smtClean="0">
                          <a:solidFill>
                            <a:schemeClr val="dk1"/>
                          </a:solidFill>
                          <a:effectLst/>
                          <a:latin typeface="+mn-lt"/>
                          <a:ea typeface="+mn-ea"/>
                          <a:cs typeface="+mn-cs"/>
                        </a:rPr>
                        <a:t>Jőzsi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Bácsi</a:t>
                      </a:r>
                      <a:endParaRPr lang="en-US" sz="1800" dirty="0"/>
                    </a:p>
                  </a:txBody>
                  <a:tcPr/>
                </a:tc>
                <a:tc>
                  <a:txBody>
                    <a:bodyPr/>
                    <a:lstStyle/>
                    <a:p>
                      <a:r>
                        <a:rPr lang="en-US" sz="1800" kern="1200" dirty="0" err="1" smtClean="0">
                          <a:solidFill>
                            <a:schemeClr val="dk1"/>
                          </a:solidFill>
                          <a:effectLst/>
                          <a:latin typeface="+mn-lt"/>
                          <a:ea typeface="+mn-ea"/>
                          <a:cs typeface="+mn-cs"/>
                        </a:rPr>
                        <a:t>Jozsi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Bacsi</a:t>
                      </a:r>
                      <a:endParaRPr lang="en-US" sz="1800" dirty="0"/>
                    </a:p>
                  </a:txBody>
                  <a:tcPr/>
                </a:tc>
              </a:tr>
              <a:tr h="370840">
                <a:tc>
                  <a:txBody>
                    <a:bodyPr/>
                    <a:lstStyle/>
                    <a:p>
                      <a:r>
                        <a:rPr lang="en-US" sz="1800" dirty="0" err="1" smtClean="0"/>
                        <a:t>Guðrún</a:t>
                      </a:r>
                      <a:r>
                        <a:rPr lang="en-US" sz="1800" dirty="0" smtClean="0"/>
                        <a:t> </a:t>
                      </a:r>
                      <a:r>
                        <a:rPr lang="en-US" sz="1800" dirty="0" err="1" smtClean="0"/>
                        <a:t>Ósvífursdóttir</a:t>
                      </a:r>
                      <a:endParaRPr lang="en-US" sz="1800" dirty="0"/>
                    </a:p>
                  </a:txBody>
                  <a:tcPr/>
                </a:tc>
                <a:tc>
                  <a:txBody>
                    <a:bodyPr/>
                    <a:lstStyle/>
                    <a:p>
                      <a:r>
                        <a:rPr lang="en-US" sz="1800" dirty="0" err="1" smtClean="0"/>
                        <a:t>GuXrun</a:t>
                      </a:r>
                      <a:r>
                        <a:rPr lang="en-US" sz="1800" dirty="0" smtClean="0"/>
                        <a:t> </a:t>
                      </a:r>
                      <a:r>
                        <a:rPr lang="en-US" sz="1800" dirty="0" err="1" smtClean="0"/>
                        <a:t>Osvifursdottir</a:t>
                      </a:r>
                      <a:endParaRPr lang="en-US" sz="1800" dirty="0"/>
                    </a:p>
                  </a:txBody>
                  <a:tcPr/>
                </a:tc>
              </a:tr>
              <a:tr h="370840">
                <a:tc>
                  <a:txBody>
                    <a:bodyPr/>
                    <a:lstStyle/>
                    <a:p>
                      <a:r>
                        <a:rPr lang="el-GR" sz="1800" dirty="0" smtClean="0"/>
                        <a:t>Χριστος</a:t>
                      </a:r>
                      <a:r>
                        <a:rPr lang="el-GR" sz="1800" baseline="0" dirty="0" smtClean="0"/>
                        <a:t> Κανελλοπουλος</a:t>
                      </a:r>
                      <a:endParaRPr lang="en-US" sz="1800" dirty="0"/>
                    </a:p>
                  </a:txBody>
                  <a:tcPr/>
                </a:tc>
                <a:tc>
                  <a:txBody>
                    <a:bodyPr/>
                    <a:lstStyle/>
                    <a:p>
                      <a:r>
                        <a:rPr lang="en-US" sz="1800" dirty="0" smtClean="0"/>
                        <a:t>XXXXXXX XXXXXXXXXXXXX</a:t>
                      </a:r>
                      <a:endParaRPr lang="en-US" sz="1800" dirty="0"/>
                    </a:p>
                  </a:txBody>
                  <a:tcPr/>
                </a:tc>
              </a:tr>
              <a:tr h="370840">
                <a:tc>
                  <a:txBody>
                    <a:bodyPr/>
                    <a:lstStyle/>
                    <a:p>
                      <a:r>
                        <a:rPr lang="ja-JP" altLang="en-US" sz="1350" b="0" i="0" kern="1200" dirty="0" smtClean="0">
                          <a:solidFill>
                            <a:schemeClr val="dk1"/>
                          </a:solidFill>
                          <a:effectLst/>
                          <a:latin typeface="+mn-lt"/>
                          <a:ea typeface="+mn-ea"/>
                          <a:cs typeface="+mn-cs"/>
                        </a:rPr>
                        <a:t>簡禎儀</a:t>
                      </a:r>
                      <a:endParaRPr lang="en-US" sz="1800" dirty="0"/>
                    </a:p>
                  </a:txBody>
                  <a:tcPr/>
                </a:tc>
                <a:tc>
                  <a:txBody>
                    <a:bodyPr/>
                    <a:lstStyle/>
                    <a:p>
                      <a:r>
                        <a:rPr lang="en-US" sz="1800" dirty="0" smtClean="0"/>
                        <a:t>XXX</a:t>
                      </a:r>
                      <a:endParaRPr lang="en-US" sz="1800" dirty="0"/>
                    </a:p>
                  </a:txBody>
                  <a:tcPr/>
                </a:tc>
              </a:tr>
            </a:tbl>
          </a:graphicData>
        </a:graphic>
      </p:graphicFrame>
    </p:spTree>
    <p:extLst>
      <p:ext uri="{BB962C8B-B14F-4D97-AF65-F5344CB8AC3E}">
        <p14:creationId xmlns:p14="http://schemas.microsoft.com/office/powerpoint/2010/main" val="3745273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587478" cy="4737633"/>
          </a:xfrm>
        </p:spPr>
        <p:txBody>
          <a:bodyPr/>
          <a:lstStyle/>
          <a:p>
            <a:pPr marL="0" indent="0">
              <a:buNone/>
            </a:pPr>
            <a:r>
              <a:rPr lang="en-US" dirty="0" smtClean="0"/>
              <a:t>Provides for issuer-assisted traceability of people. </a:t>
            </a:r>
            <a:r>
              <a:rPr lang="en-US" dirty="0"/>
              <a:t> </a:t>
            </a:r>
            <a:r>
              <a:rPr lang="en-US" dirty="0" smtClean="0"/>
              <a:t>We pick and record the attribute used, preferring:</a:t>
            </a:r>
          </a:p>
          <a:p>
            <a:pPr marL="457200" indent="-457200">
              <a:buFont typeface="+mj-lt"/>
              <a:buAutoNum type="arabicPeriod"/>
            </a:pPr>
            <a:r>
              <a:rPr lang="en-US" sz="2000" dirty="0" err="1" smtClean="0"/>
              <a:t>eduPersonUniqueID</a:t>
            </a:r>
            <a:r>
              <a:rPr lang="en-US" sz="2000" dirty="0" smtClean="0"/>
              <a:t> </a:t>
            </a:r>
            <a:r>
              <a:rPr lang="en-US" sz="2000" dirty="0"/>
              <a:t>attribute (scoped) from the </a:t>
            </a:r>
            <a:r>
              <a:rPr lang="en-US" sz="2000" dirty="0" smtClean="0"/>
              <a:t>IdP (the ‘perfect’ attribute, available nowhere)</a:t>
            </a:r>
          </a:p>
          <a:p>
            <a:pPr marL="457200" indent="-457200">
              <a:buFont typeface="+mj-lt"/>
              <a:buAutoNum type="arabicPeriod"/>
            </a:pPr>
            <a:r>
              <a:rPr lang="en-US" sz="2000" dirty="0" err="1" smtClean="0"/>
              <a:t>eduPersonPrincipalName</a:t>
            </a:r>
            <a:r>
              <a:rPr lang="en-US" sz="2000" dirty="0" smtClean="0"/>
              <a:t> </a:t>
            </a:r>
            <a:r>
              <a:rPr lang="en-US" sz="2000" dirty="0"/>
              <a:t>(scoped) attribute from the </a:t>
            </a:r>
            <a:r>
              <a:rPr lang="en-US" sz="2000" dirty="0" smtClean="0"/>
              <a:t>IdP (a good attribute, OK 97% of the time)</a:t>
            </a:r>
          </a:p>
          <a:p>
            <a:pPr marL="457200" indent="-457200">
              <a:buFont typeface="+mj-lt"/>
              <a:buAutoNum type="arabicPeriod"/>
            </a:pPr>
            <a:r>
              <a:rPr lang="en-US" sz="2000" dirty="0" err="1"/>
              <a:t>eduPersonTargetedID</a:t>
            </a:r>
            <a:r>
              <a:rPr lang="en-US" sz="2000" dirty="0"/>
              <a:t> </a:t>
            </a:r>
            <a:r>
              <a:rPr lang="en-US" sz="2000" dirty="0" smtClean="0"/>
              <a:t>constructed from IdP </a:t>
            </a:r>
            <a:r>
              <a:rPr lang="en-US" sz="2000" dirty="0" err="1"/>
              <a:t>entityID</a:t>
            </a:r>
            <a:r>
              <a:rPr lang="en-US" sz="2000" dirty="0"/>
              <a:t> and </a:t>
            </a:r>
            <a:r>
              <a:rPr lang="en-US" sz="2000" dirty="0" smtClean="0"/>
              <a:t>IdP-local (but targeted) opaque value</a:t>
            </a:r>
            <a:endParaRPr lang="en-US" dirty="0"/>
          </a:p>
          <a:p>
            <a:pPr marL="0" indent="0">
              <a:buNone/>
            </a:pPr>
            <a:r>
              <a:rPr lang="en-US" dirty="0" smtClean="0"/>
              <a:t>This is then pushed through the “Unique Shortened Representation”:</a:t>
            </a:r>
          </a:p>
          <a:p>
            <a:r>
              <a:rPr lang="en-US" sz="2000" dirty="0" smtClean="0"/>
              <a:t>first </a:t>
            </a:r>
            <a:r>
              <a:rPr lang="en-US" sz="2000" dirty="0"/>
              <a:t>16 characters of the base-64 encoded binary representation of the SHA-256 hash of </a:t>
            </a:r>
            <a:r>
              <a:rPr lang="en-US" sz="2000" dirty="0" smtClean="0"/>
              <a:t>the value</a:t>
            </a:r>
            <a:r>
              <a:rPr lang="en-US" sz="2000" dirty="0"/>
              <a:t>, with any SOLIDUS (“/”) characters replaced by HYPHEN-MINUS (“-“) </a:t>
            </a:r>
            <a:r>
              <a:rPr lang="en-US" sz="2000" dirty="0" smtClean="0"/>
              <a:t>characters</a:t>
            </a:r>
          </a:p>
          <a:p>
            <a:r>
              <a:rPr lang="en-US" sz="2000" dirty="0" smtClean="0"/>
              <a:t>This </a:t>
            </a:r>
            <a:r>
              <a:rPr lang="en-US" sz="2000" dirty="0"/>
              <a:t>mapping leaves 96 bits of entropy of the hash and a collision probability of 1 in </a:t>
            </a:r>
            <a:r>
              <a:rPr lang="en-US" sz="2000" dirty="0" smtClean="0"/>
              <a:t>10</a:t>
            </a:r>
            <a:r>
              <a:rPr lang="en-US" sz="2000" baseline="30000" dirty="0" smtClean="0"/>
              <a:t>28</a:t>
            </a:r>
            <a:endParaRPr lang="en-US" sz="2000"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26</a:t>
            </a:fld>
            <a:endParaRPr lang="en-GB"/>
          </a:p>
        </p:txBody>
      </p:sp>
      <p:sp>
        <p:nvSpPr>
          <p:cNvPr id="4" name="Title 3"/>
          <p:cNvSpPr>
            <a:spLocks noGrp="1"/>
          </p:cNvSpPr>
          <p:nvPr>
            <p:ph type="title"/>
          </p:nvPr>
        </p:nvSpPr>
        <p:spPr/>
        <p:txBody>
          <a:bodyPr/>
          <a:lstStyle/>
          <a:p>
            <a:r>
              <a:rPr lang="en-US" dirty="0" err="1" smtClean="0"/>
              <a:t>commonName</a:t>
            </a:r>
            <a:r>
              <a:rPr lang="en-US" dirty="0" smtClean="0"/>
              <a:t> – USR of the IdP identifier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83996794"/>
              </p:ext>
            </p:extLst>
          </p:nvPr>
        </p:nvGraphicFramePr>
        <p:xfrm>
          <a:off x="472440" y="4689686"/>
          <a:ext cx="11247120" cy="1483360"/>
        </p:xfrm>
        <a:graphic>
          <a:graphicData uri="http://schemas.openxmlformats.org/drawingml/2006/table">
            <a:tbl>
              <a:tblPr firstRow="1" bandRow="1">
                <a:tableStyleId>{5C22544A-7EE6-4342-B048-85BDC9FD1C3A}</a:tableStyleId>
              </a:tblPr>
              <a:tblGrid>
                <a:gridCol w="8656320"/>
                <a:gridCol w="2590800"/>
              </a:tblGrid>
              <a:tr h="370840">
                <a:tc>
                  <a:txBody>
                    <a:bodyPr/>
                    <a:lstStyle/>
                    <a:p>
                      <a:r>
                        <a:rPr lang="en-US" sz="1800" dirty="0" smtClean="0"/>
                        <a:t>If the IdP gives</a:t>
                      </a:r>
                      <a:endParaRPr lang="en-US" sz="1800" dirty="0"/>
                    </a:p>
                  </a:txBody>
                  <a:tcPr/>
                </a:tc>
                <a:tc>
                  <a:txBody>
                    <a:bodyPr/>
                    <a:lstStyle/>
                    <a:p>
                      <a:r>
                        <a:rPr lang="en-US" sz="1800" dirty="0" smtClean="0"/>
                        <a:t>USR in CN </a:t>
                      </a:r>
                      <a:r>
                        <a:rPr lang="en-US" sz="1800" baseline="0" dirty="0" smtClean="0"/>
                        <a:t>RDN</a:t>
                      </a:r>
                      <a:endParaRPr lang="en-US" sz="1800" dirty="0"/>
                    </a:p>
                  </a:txBody>
                  <a:tcPr/>
                </a:tc>
              </a:tr>
              <a:tr h="370840">
                <a:tc>
                  <a:txBody>
                    <a:bodyPr/>
                    <a:lstStyle/>
                    <a:p>
                      <a:r>
                        <a:rPr lang="en-US" sz="1800" kern="1200" dirty="0" smtClean="0">
                          <a:solidFill>
                            <a:schemeClr val="dk1"/>
                          </a:solidFill>
                          <a:effectLst/>
                          <a:latin typeface="+mn-lt"/>
                          <a:ea typeface="+mn-ea"/>
                          <a:cs typeface="+mn-cs"/>
                        </a:rPr>
                        <a:t>40ea621a0a7355cf4fb1ca8d4f22a53d@nikhef.nl</a:t>
                      </a:r>
                      <a:endParaRPr lang="en-US" sz="1800" dirty="0"/>
                    </a:p>
                  </a:txBody>
                  <a:tcPr/>
                </a:tc>
                <a:tc>
                  <a:txBody>
                    <a:bodyPr/>
                    <a:lstStyle/>
                    <a:p>
                      <a:r>
                        <a:rPr lang="en-US" sz="1800" kern="1200" dirty="0" smtClean="0">
                          <a:solidFill>
                            <a:schemeClr val="dk1"/>
                          </a:solidFill>
                          <a:effectLst/>
                          <a:latin typeface="Courier New" panose="02070309020205020404" pitchFamily="49" charset="0"/>
                          <a:ea typeface="+mn-ea"/>
                          <a:cs typeface="Courier New" panose="02070309020205020404" pitchFamily="49" charset="0"/>
                        </a:rPr>
                        <a:t>uXmc85peL+35ONPO</a:t>
                      </a:r>
                      <a:endParaRPr lang="en-US" sz="1800" dirty="0">
                        <a:latin typeface="Courier New" panose="02070309020205020404" pitchFamily="49" charset="0"/>
                        <a:cs typeface="Courier New" panose="02070309020205020404" pitchFamily="49" charset="0"/>
                      </a:endParaRPr>
                    </a:p>
                  </a:txBody>
                  <a:tcPr/>
                </a:tc>
              </a:tr>
              <a:tr h="370840">
                <a:tc>
                  <a:txBody>
                    <a:bodyPr/>
                    <a:lstStyle/>
                    <a:p>
                      <a:r>
                        <a:rPr lang="en-US" sz="1800" dirty="0" smtClean="0"/>
                        <a:t>davidg@nikhef.nl</a:t>
                      </a:r>
                      <a:endParaRPr lang="en-US" sz="1800" dirty="0"/>
                    </a:p>
                  </a:txBody>
                  <a:tcPr/>
                </a:tc>
                <a:tc>
                  <a:txBody>
                    <a:bodyPr/>
                    <a:lstStyle/>
                    <a:p>
                      <a:r>
                        <a:rPr lang="en-US" sz="1800" dirty="0" smtClean="0">
                          <a:latin typeface="Courier New" panose="02070309020205020404" pitchFamily="49" charset="0"/>
                          <a:cs typeface="Courier New" panose="02070309020205020404" pitchFamily="49" charset="0"/>
                        </a:rPr>
                        <a:t>Kydx8KT6xc1CHjD1</a:t>
                      </a:r>
                      <a:endParaRPr lang="en-US" sz="1800" dirty="0">
                        <a:latin typeface="Courier New" panose="02070309020205020404" pitchFamily="49" charset="0"/>
                        <a:cs typeface="Courier New" panose="02070309020205020404" pitchFamily="49" charset="0"/>
                      </a:endParaRPr>
                    </a:p>
                  </a:txBody>
                  <a:tcPr/>
                </a:tc>
              </a:tr>
              <a:tr h="370840">
                <a:tc>
                  <a:txBody>
                    <a:bodyPr/>
                    <a:lstStyle/>
                    <a:p>
                      <a:r>
                        <a:rPr lang="en-US" sz="1800" spc="-100" baseline="0" dirty="0" smtClean="0"/>
                        <a:t>https://sso.nikhef.nl/sso/saml2/idp/metadata.php!02f7dfbb9605cf549e874bce55bfe0de030e9140</a:t>
                      </a:r>
                      <a:endParaRPr lang="en-US" sz="1800" spc="-100" baseline="0" dirty="0"/>
                    </a:p>
                  </a:txBody>
                  <a:tcPr/>
                </a:tc>
                <a:tc>
                  <a:txBody>
                    <a:bodyPr/>
                    <a:lstStyle/>
                    <a:p>
                      <a:r>
                        <a:rPr lang="en-US" sz="1800" dirty="0" smtClean="0">
                          <a:latin typeface="Courier New" panose="02070309020205020404" pitchFamily="49" charset="0"/>
                          <a:cs typeface="Courier New" panose="02070309020205020404" pitchFamily="49" charset="0"/>
                        </a:rPr>
                        <a:t>Wgt0ltSuF7BAA7FM</a:t>
                      </a:r>
                      <a:endParaRPr lang="en-US" sz="1800" dirty="0">
                        <a:latin typeface="Courier New" panose="02070309020205020404" pitchFamily="49" charset="0"/>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2523137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Non-reassignment is the hardest challenge for global federated ID – since most IdPs were not designed with this feature in mind (contrary to most OIDC IdPs)</a:t>
            </a:r>
          </a:p>
          <a:p>
            <a:r>
              <a:rPr lang="en-US" sz="2000" dirty="0" err="1" smtClean="0"/>
              <a:t>ePTID</a:t>
            </a:r>
            <a:r>
              <a:rPr lang="en-US" sz="2000" dirty="0" smtClean="0"/>
              <a:t> and </a:t>
            </a:r>
            <a:r>
              <a:rPr lang="en-US" sz="2000" dirty="0" err="1" smtClean="0"/>
              <a:t>ePUID</a:t>
            </a:r>
            <a:r>
              <a:rPr lang="en-US" sz="2000" dirty="0" smtClean="0"/>
              <a:t> are non-assigned by specification – but </a:t>
            </a:r>
            <a:r>
              <a:rPr lang="en-US" sz="2000" dirty="0" err="1" smtClean="0"/>
              <a:t>ePUID</a:t>
            </a:r>
            <a:r>
              <a:rPr lang="en-US" sz="2000" dirty="0" smtClean="0"/>
              <a:t> is hardly used, and </a:t>
            </a:r>
            <a:r>
              <a:rPr lang="en-US" sz="2000" dirty="0" err="1" smtClean="0"/>
              <a:t>ePTID</a:t>
            </a:r>
            <a:r>
              <a:rPr lang="en-US" sz="2000" dirty="0" smtClean="0"/>
              <a:t> is very transient (it could change more often than you like)</a:t>
            </a:r>
          </a:p>
          <a:p>
            <a:r>
              <a:rPr lang="en-US" sz="2000" dirty="0" err="1" smtClean="0"/>
              <a:t>ePPN</a:t>
            </a:r>
            <a:r>
              <a:rPr lang="en-US" sz="2000" dirty="0" smtClean="0"/>
              <a:t> is usually OK, but ‘usually’ is ~97% - not good enough for IOTA</a:t>
            </a:r>
          </a:p>
          <a:p>
            <a:pPr marL="0" indent="0">
              <a:buNone/>
            </a:pPr>
            <a:endParaRPr lang="en-US" dirty="0" smtClean="0"/>
          </a:p>
          <a:p>
            <a:pPr marL="0" indent="0">
              <a:buNone/>
            </a:pPr>
            <a:r>
              <a:rPr lang="en-US" dirty="0" err="1" smtClean="0"/>
              <a:t>RCauth</a:t>
            </a:r>
            <a:r>
              <a:rPr lang="en-US" dirty="0" smtClean="0"/>
              <a:t> uses heuristics to ensure non-assignment - at the expense of maybe annoying users:</a:t>
            </a:r>
          </a:p>
          <a:p>
            <a:pPr marL="182563" indent="0">
              <a:buNone/>
            </a:pPr>
            <a:r>
              <a:rPr lang="en-US" sz="2000" dirty="0" smtClean="0">
                <a:solidFill>
                  <a:srgbClr val="F6791C"/>
                </a:solidFill>
              </a:rPr>
              <a:t>“… only re-associated </a:t>
            </a:r>
            <a:r>
              <a:rPr lang="en-US" sz="2000" dirty="0">
                <a:solidFill>
                  <a:srgbClr val="F6791C"/>
                </a:solidFill>
              </a:rPr>
              <a:t>when </a:t>
            </a:r>
            <a:r>
              <a:rPr lang="en-US" sz="2000" dirty="0" smtClean="0">
                <a:solidFill>
                  <a:srgbClr val="F6791C"/>
                </a:solidFill>
              </a:rPr>
              <a:t>the </a:t>
            </a:r>
            <a:r>
              <a:rPr lang="en-US" sz="2000" dirty="0" err="1" smtClean="0">
                <a:solidFill>
                  <a:srgbClr val="F6791C"/>
                </a:solidFill>
              </a:rPr>
              <a:t>entityID</a:t>
            </a:r>
            <a:r>
              <a:rPr lang="en-US" sz="2000" dirty="0" smtClean="0">
                <a:solidFill>
                  <a:srgbClr val="F6791C"/>
                </a:solidFill>
              </a:rPr>
              <a:t> </a:t>
            </a:r>
            <a:r>
              <a:rPr lang="en-US" sz="2000" dirty="0">
                <a:solidFill>
                  <a:srgbClr val="F6791C"/>
                </a:solidFill>
              </a:rPr>
              <a:t>of the FIMS IdP is the same, </a:t>
            </a:r>
            <a:r>
              <a:rPr lang="en-US" sz="2000" b="1" dirty="0">
                <a:solidFill>
                  <a:srgbClr val="F6791C"/>
                </a:solidFill>
              </a:rPr>
              <a:t>and </a:t>
            </a:r>
            <a:r>
              <a:rPr lang="en-US" sz="2000" dirty="0" smtClean="0">
                <a:solidFill>
                  <a:srgbClr val="F6791C"/>
                </a:solidFill>
              </a:rPr>
              <a:t>all </a:t>
            </a:r>
            <a:r>
              <a:rPr lang="en-US" sz="2000" dirty="0">
                <a:solidFill>
                  <a:srgbClr val="F6791C"/>
                </a:solidFill>
              </a:rPr>
              <a:t>of </a:t>
            </a:r>
            <a:r>
              <a:rPr lang="en-US" sz="2000" dirty="0" smtClean="0">
                <a:solidFill>
                  <a:srgbClr val="F6791C"/>
                </a:solidFill>
              </a:rPr>
              <a:t>the attributes </a:t>
            </a:r>
            <a:r>
              <a:rPr lang="en-US" sz="2000" dirty="0">
                <a:solidFill>
                  <a:srgbClr val="F6791C"/>
                </a:solidFill>
              </a:rPr>
              <a:t>value of the set </a:t>
            </a:r>
            <a:r>
              <a:rPr lang="en-US" sz="2000" dirty="0" smtClean="0">
                <a:solidFill>
                  <a:srgbClr val="F6791C"/>
                </a:solidFill>
              </a:rPr>
              <a:t>(</a:t>
            </a:r>
            <a:r>
              <a:rPr lang="en-US" sz="2000" dirty="0" err="1">
                <a:solidFill>
                  <a:srgbClr val="F6791C"/>
                </a:solidFill>
              </a:rPr>
              <a:t>eduPersonUniqueID</a:t>
            </a:r>
            <a:r>
              <a:rPr lang="en-US" sz="2000" dirty="0">
                <a:solidFill>
                  <a:srgbClr val="F6791C"/>
                </a:solidFill>
              </a:rPr>
              <a:t>, </a:t>
            </a:r>
            <a:r>
              <a:rPr lang="en-US" sz="2000" dirty="0" err="1">
                <a:solidFill>
                  <a:srgbClr val="F6791C"/>
                </a:solidFill>
              </a:rPr>
              <a:t>eduPersonTargetedID</a:t>
            </a:r>
            <a:r>
              <a:rPr lang="en-US" sz="2000" dirty="0">
                <a:solidFill>
                  <a:srgbClr val="F6791C"/>
                </a:solidFill>
              </a:rPr>
              <a:t>, </a:t>
            </a:r>
            <a:r>
              <a:rPr lang="en-US" sz="2000" dirty="0" err="1" smtClean="0">
                <a:solidFill>
                  <a:srgbClr val="F6791C"/>
                </a:solidFill>
              </a:rPr>
              <a:t>eduPersonPrincipalName</a:t>
            </a:r>
            <a:r>
              <a:rPr lang="en-US" sz="2000" dirty="0">
                <a:solidFill>
                  <a:srgbClr val="F6791C"/>
                </a:solidFill>
              </a:rPr>
              <a:t>, </a:t>
            </a:r>
            <a:r>
              <a:rPr lang="en-US" sz="2000" dirty="0" err="1">
                <a:solidFill>
                  <a:srgbClr val="F6791C"/>
                </a:solidFill>
              </a:rPr>
              <a:t>displayName</a:t>
            </a:r>
            <a:r>
              <a:rPr lang="en-US" sz="2000" dirty="0" smtClean="0">
                <a:solidFill>
                  <a:srgbClr val="F6791C"/>
                </a:solidFill>
              </a:rPr>
              <a:t>, </a:t>
            </a:r>
            <a:r>
              <a:rPr lang="en-US" sz="2000" dirty="0" err="1" smtClean="0">
                <a:solidFill>
                  <a:srgbClr val="F6791C"/>
                </a:solidFill>
              </a:rPr>
              <a:t>sn</a:t>
            </a:r>
            <a:r>
              <a:rPr lang="en-US" sz="2000" dirty="0" smtClean="0">
                <a:solidFill>
                  <a:srgbClr val="F6791C"/>
                </a:solidFill>
              </a:rPr>
              <a:t>, </a:t>
            </a:r>
            <a:r>
              <a:rPr lang="en-US" sz="2000" dirty="0" err="1">
                <a:solidFill>
                  <a:srgbClr val="F6791C"/>
                </a:solidFill>
              </a:rPr>
              <a:t>givenName</a:t>
            </a:r>
            <a:r>
              <a:rPr lang="en-US" sz="2000" dirty="0" smtClean="0">
                <a:solidFill>
                  <a:srgbClr val="F6791C"/>
                </a:solidFill>
              </a:rPr>
              <a:t>, </a:t>
            </a:r>
            <a:r>
              <a:rPr lang="en-US" sz="2000" dirty="0" err="1">
                <a:solidFill>
                  <a:srgbClr val="F6791C"/>
                </a:solidFill>
              </a:rPr>
              <a:t>commonName</a:t>
            </a:r>
            <a:r>
              <a:rPr lang="en-US" sz="2000" dirty="0">
                <a:solidFill>
                  <a:srgbClr val="F6791C"/>
                </a:solidFill>
              </a:rPr>
              <a:t>) </a:t>
            </a:r>
            <a:r>
              <a:rPr lang="en-US" sz="2000" dirty="0" smtClean="0">
                <a:solidFill>
                  <a:srgbClr val="F6791C"/>
                </a:solidFill>
              </a:rPr>
              <a:t>that </a:t>
            </a:r>
            <a:r>
              <a:rPr lang="en-US" sz="2000" dirty="0">
                <a:solidFill>
                  <a:srgbClr val="F6791C"/>
                </a:solidFill>
              </a:rPr>
              <a:t>have been provided on the </a:t>
            </a:r>
            <a:r>
              <a:rPr lang="en-US" sz="2000" dirty="0" smtClean="0">
                <a:solidFill>
                  <a:srgbClr val="F6791C"/>
                </a:solidFill>
              </a:rPr>
              <a:t>initial authentication remain </a:t>
            </a:r>
            <a:r>
              <a:rPr lang="en-US" sz="2000" dirty="0">
                <a:solidFill>
                  <a:srgbClr val="F6791C"/>
                </a:solidFill>
              </a:rPr>
              <a:t>unchanged</a:t>
            </a:r>
            <a:r>
              <a:rPr lang="en-US" sz="2000" dirty="0" smtClean="0">
                <a:solidFill>
                  <a:srgbClr val="F6791C"/>
                </a:solidFill>
              </a:rPr>
              <a:t>.”</a:t>
            </a:r>
          </a:p>
          <a:p>
            <a:pPr marL="0" indent="0">
              <a:buNone/>
            </a:pPr>
            <a:endParaRPr lang="en-US" dirty="0" smtClean="0"/>
          </a:p>
          <a:p>
            <a:pPr marL="0" indent="0">
              <a:buNone/>
            </a:pPr>
            <a:r>
              <a:rPr lang="en-US" dirty="0" smtClean="0"/>
              <a:t>And we keep a database forever to detect such changes – but take care to preserve privacy:</a:t>
            </a:r>
          </a:p>
          <a:p>
            <a:pPr marL="182563" indent="0">
              <a:buNone/>
            </a:pPr>
            <a:r>
              <a:rPr lang="en-US" dirty="0" smtClean="0">
                <a:solidFill>
                  <a:srgbClr val="F6791C"/>
                </a:solidFill>
              </a:rPr>
              <a:t>sha256(</a:t>
            </a:r>
            <a:r>
              <a:rPr lang="en-US" dirty="0" err="1" smtClean="0">
                <a:solidFill>
                  <a:srgbClr val="F6791C"/>
                </a:solidFill>
              </a:rPr>
              <a:t>commonName</a:t>
            </a:r>
            <a:r>
              <a:rPr lang="en-US" dirty="0" smtClean="0">
                <a:solidFill>
                  <a:srgbClr val="F6791C"/>
                </a:solidFill>
              </a:rPr>
              <a:t> RDN) | </a:t>
            </a:r>
            <a:r>
              <a:rPr lang="en-US" dirty="0" err="1" smtClean="0">
                <a:solidFill>
                  <a:srgbClr val="F6791C"/>
                </a:solidFill>
              </a:rPr>
              <a:t>seqno</a:t>
            </a:r>
            <a:r>
              <a:rPr lang="en-US" dirty="0" smtClean="0">
                <a:solidFill>
                  <a:srgbClr val="F6791C"/>
                </a:solidFill>
              </a:rPr>
              <a:t> | sha256(</a:t>
            </a:r>
            <a:r>
              <a:rPr lang="en-US" dirty="0" err="1" smtClean="0">
                <a:solidFill>
                  <a:srgbClr val="F6791C"/>
                </a:solidFill>
              </a:rPr>
              <a:t>salt+</a:t>
            </a:r>
            <a:r>
              <a:rPr lang="en-US" i="1" dirty="0" err="1" smtClean="0">
                <a:solidFill>
                  <a:srgbClr val="F6791C"/>
                </a:solidFill>
              </a:rPr>
              <a:t>attr-value-set</a:t>
            </a:r>
            <a:r>
              <a:rPr lang="en-US" dirty="0" smtClean="0">
                <a:solidFill>
                  <a:srgbClr val="F6791C"/>
                </a:solidFill>
              </a:rPr>
              <a:t>) | salt | </a:t>
            </a:r>
            <a:r>
              <a:rPr lang="en-US" i="1" dirty="0" smtClean="0">
                <a:solidFill>
                  <a:srgbClr val="F6791C"/>
                </a:solidFill>
              </a:rPr>
              <a:t>attribute-set-used</a:t>
            </a:r>
            <a:endParaRPr lang="en-US"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27</a:t>
            </a:fld>
            <a:endParaRPr lang="en-GB"/>
          </a:p>
        </p:txBody>
      </p:sp>
      <p:sp>
        <p:nvSpPr>
          <p:cNvPr id="4" name="Title 3"/>
          <p:cNvSpPr>
            <a:spLocks noGrp="1"/>
          </p:cNvSpPr>
          <p:nvPr>
            <p:ph type="title"/>
          </p:nvPr>
        </p:nvSpPr>
        <p:spPr/>
        <p:txBody>
          <a:bodyPr/>
          <a:lstStyle/>
          <a:p>
            <a:r>
              <a:rPr lang="en-US" dirty="0" smtClean="0"/>
              <a:t>Uniqueness heuristics – what you get is definitely unique [3.1.5]</a:t>
            </a:r>
            <a:endParaRPr lang="en-US" dirty="0"/>
          </a:p>
        </p:txBody>
      </p:sp>
    </p:spTree>
    <p:extLst>
      <p:ext uri="{BB962C8B-B14F-4D97-AF65-F5344CB8AC3E}">
        <p14:creationId xmlns:p14="http://schemas.microsoft.com/office/powerpoint/2010/main" val="449741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2644987"/>
          </a:xfrm>
        </p:spPr>
        <p:txBody>
          <a:bodyPr/>
          <a:lstStyle/>
          <a:p>
            <a:r>
              <a:rPr lang="en-US" dirty="0" smtClean="0"/>
              <a:t>All identity vetting is through the FIMS home IdP</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28</a:t>
            </a:fld>
            <a:endParaRPr lang="en-GB"/>
          </a:p>
        </p:txBody>
      </p:sp>
      <p:sp>
        <p:nvSpPr>
          <p:cNvPr id="4" name="Title 3"/>
          <p:cNvSpPr>
            <a:spLocks noGrp="1"/>
          </p:cNvSpPr>
          <p:nvPr>
            <p:ph type="title"/>
          </p:nvPr>
        </p:nvSpPr>
        <p:spPr/>
        <p:txBody>
          <a:bodyPr/>
          <a:lstStyle/>
          <a:p>
            <a:r>
              <a:rPr lang="en-US" dirty="0" smtClean="0"/>
              <a:t>Identity validation and proof of possession [3.2]</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9586" y="1554056"/>
            <a:ext cx="2628265" cy="219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9586" y="3527107"/>
            <a:ext cx="3416214" cy="242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460" y="2006283"/>
            <a:ext cx="5790248" cy="291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p:cNvSpPr txBox="1">
            <a:spLocks/>
          </p:cNvSpPr>
          <p:nvPr/>
        </p:nvSpPr>
        <p:spPr>
          <a:xfrm>
            <a:off x="441411" y="5059680"/>
            <a:ext cx="10909300" cy="124978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Request is sent as PKCS#10 CSR in a channel authenticated by</a:t>
            </a:r>
            <a:br>
              <a:rPr lang="en-US" dirty="0" smtClean="0"/>
            </a:br>
            <a:r>
              <a:rPr lang="en-US" dirty="0" smtClean="0"/>
              <a:t>the FIMS (and rewrapped as an </a:t>
            </a:r>
            <a:r>
              <a:rPr lang="en-US" dirty="0" err="1" smtClean="0"/>
              <a:t>OpenIDConnect</a:t>
            </a:r>
            <a:r>
              <a:rPr lang="en-US" dirty="0" smtClean="0"/>
              <a:t> OIDC flow)</a:t>
            </a:r>
          </a:p>
          <a:p>
            <a:r>
              <a:rPr lang="en-US" dirty="0" smtClean="0"/>
              <a:t>Permissible IdPs under the control of </a:t>
            </a:r>
            <a:r>
              <a:rPr lang="en-US" dirty="0" err="1" smtClean="0"/>
              <a:t>RCauth</a:t>
            </a:r>
            <a:r>
              <a:rPr lang="en-US" dirty="0" smtClean="0"/>
              <a:t> – via the filtering WAYF</a:t>
            </a:r>
            <a:endParaRPr lang="en-US" dirty="0"/>
          </a:p>
        </p:txBody>
      </p:sp>
    </p:spTree>
    <p:extLst>
      <p:ext uri="{BB962C8B-B14F-4D97-AF65-F5344CB8AC3E}">
        <p14:creationId xmlns:p14="http://schemas.microsoft.com/office/powerpoint/2010/main" val="3217143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060" y="3753075"/>
            <a:ext cx="4990148" cy="251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44502" y="1439333"/>
            <a:ext cx="11236958" cy="4961467"/>
          </a:xfrm>
        </p:spPr>
        <p:txBody>
          <a:bodyPr>
            <a:normAutofit/>
          </a:bodyPr>
          <a:lstStyle/>
          <a:p>
            <a:r>
              <a:rPr lang="en-US" dirty="0" smtClean="0"/>
              <a:t>Users could enroll directly, but are in practice using a Master Portal/Credential Manager</a:t>
            </a:r>
          </a:p>
          <a:p>
            <a:r>
              <a:rPr lang="en-US" dirty="0" smtClean="0"/>
              <a:t>The credential manager is </a:t>
            </a:r>
            <a:r>
              <a:rPr lang="en-US" i="1" dirty="0" smtClean="0"/>
              <a:t>explicitly trusted</a:t>
            </a:r>
            <a:r>
              <a:rPr lang="en-US" dirty="0" smtClean="0"/>
              <a:t> by the </a:t>
            </a:r>
            <a:r>
              <a:rPr lang="en-US" dirty="0" err="1" smtClean="0"/>
              <a:t>RCauth</a:t>
            </a:r>
            <a:r>
              <a:rPr lang="en-US" dirty="0" smtClean="0"/>
              <a:t> CA service</a:t>
            </a:r>
          </a:p>
          <a:p>
            <a:pPr lvl="1"/>
            <a:r>
              <a:rPr lang="en-US" dirty="0" smtClean="0"/>
              <a:t>exchange of OIDC client secret to authenticate</a:t>
            </a:r>
          </a:p>
          <a:p>
            <a:pPr lvl="1"/>
            <a:r>
              <a:rPr lang="en-US" dirty="0" smtClean="0"/>
              <a:t>‘need to know’: (master) portals will hold user credentials, and we need to protect users per the PKP Guidelines</a:t>
            </a:r>
          </a:p>
          <a:p>
            <a:r>
              <a:rPr lang="en-US" dirty="0" smtClean="0"/>
              <a:t>CA web server checks the incoming assertions from the IdP filter</a:t>
            </a:r>
          </a:p>
          <a:p>
            <a:pPr lvl="1"/>
            <a:r>
              <a:rPr lang="en-US" dirty="0" smtClean="0"/>
              <a:t>Uses CILogon/OAuth4MP software based on the Shibboleth SAML implementation over server-side TLS</a:t>
            </a:r>
          </a:p>
          <a:p>
            <a:pPr lvl="1"/>
            <a:r>
              <a:rPr lang="en-US" dirty="0" smtClean="0"/>
              <a:t>Connected for now to the SURFconext WAYF</a:t>
            </a:r>
          </a:p>
          <a:p>
            <a:pPr lvl="1"/>
            <a:r>
              <a:rPr lang="en-US" dirty="0" smtClean="0"/>
              <a:t>… and yes, we check the SAML signature ;-)</a:t>
            </a:r>
          </a:p>
          <a:p>
            <a:pPr marL="0" indent="0">
              <a:buNone/>
            </a:pPr>
            <a:r>
              <a:rPr lang="en-US" dirty="0" smtClean="0">
                <a:solidFill>
                  <a:srgbClr val="F6791C"/>
                </a:solidFill>
              </a:rPr>
              <a:t>When moving to wider support of eduGAIN</a:t>
            </a:r>
          </a:p>
          <a:p>
            <a:r>
              <a:rPr lang="en-US" dirty="0" smtClean="0"/>
              <a:t>WAYF IdP filter check the incoming SAML2Int </a:t>
            </a:r>
          </a:p>
          <a:p>
            <a:pPr lvl="1"/>
            <a:r>
              <a:rPr lang="en-US" dirty="0" smtClean="0"/>
              <a:t>Use multi-domain WAYF over server-side TLS</a:t>
            </a:r>
          </a:p>
          <a:p>
            <a:pPr lvl="1"/>
            <a:r>
              <a:rPr lang="en-US" dirty="0" smtClean="0"/>
              <a:t>Based on </a:t>
            </a:r>
            <a:r>
              <a:rPr lang="en-US" dirty="0" err="1" smtClean="0"/>
              <a:t>SimpleSAMLphp</a:t>
            </a:r>
            <a:r>
              <a:rPr lang="en-US" dirty="0" smtClean="0"/>
              <a:t> </a:t>
            </a:r>
            <a:r>
              <a:rPr lang="en-US" dirty="0" err="1" smtClean="0"/>
              <a:t>implemenation</a:t>
            </a:r>
            <a:r>
              <a:rPr lang="en-US" dirty="0" smtClean="0"/>
              <a:t> with custom filters</a:t>
            </a:r>
          </a:p>
          <a:p>
            <a:pPr lvl="1"/>
            <a:r>
              <a:rPr lang="en-US" dirty="0" smtClean="0"/>
              <a:t>… and yes, also here we’ll check the SAML signature</a:t>
            </a:r>
          </a:p>
          <a:p>
            <a:r>
              <a:rPr lang="en-US" dirty="0" smtClean="0"/>
              <a:t>FIMS IdPs: leverage existing infrastructures</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29</a:t>
            </a:fld>
            <a:endParaRPr lang="en-GB"/>
          </a:p>
        </p:txBody>
      </p:sp>
      <p:sp>
        <p:nvSpPr>
          <p:cNvPr id="4" name="Title 3"/>
          <p:cNvSpPr>
            <a:spLocks noGrp="1"/>
          </p:cNvSpPr>
          <p:nvPr>
            <p:ph type="title"/>
          </p:nvPr>
        </p:nvSpPr>
        <p:spPr/>
        <p:txBody>
          <a:bodyPr/>
          <a:lstStyle/>
          <a:p>
            <a:r>
              <a:rPr lang="en-US" dirty="0" smtClean="0"/>
              <a:t>Enrolment and issuance [4.2]</a:t>
            </a:r>
            <a:endParaRPr lang="en-US" dirty="0"/>
          </a:p>
        </p:txBody>
      </p:sp>
    </p:spTree>
    <p:extLst>
      <p:ext uri="{BB962C8B-B14F-4D97-AF65-F5344CB8AC3E}">
        <p14:creationId xmlns:p14="http://schemas.microsoft.com/office/powerpoint/2010/main" val="1044256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Conventional R&amp;E federations (web-only, selected services only)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578" y="1243706"/>
            <a:ext cx="6845656" cy="558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059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least 2048 bit RSA keys for the end-entities</a:t>
            </a:r>
          </a:p>
          <a:p>
            <a:endParaRPr lang="en-US" dirty="0" smtClean="0"/>
          </a:p>
          <a:p>
            <a:r>
              <a:rPr lang="en-US" dirty="0" smtClean="0"/>
              <a:t>Check for key re-use (which could e.g. identify master portals that try to use a shared key)</a:t>
            </a:r>
          </a:p>
          <a:p>
            <a:endParaRPr lang="en-US" dirty="0" smtClean="0"/>
          </a:p>
          <a:p>
            <a:r>
              <a:rPr lang="en-US" dirty="0" smtClean="0"/>
              <a:t>We log all signing and key usage operations on the CA signing system</a:t>
            </a:r>
          </a:p>
          <a:p>
            <a:endParaRPr lang="en-US" dirty="0" smtClean="0"/>
          </a:p>
          <a:p>
            <a:r>
              <a:rPr lang="en-US" dirty="0" smtClean="0"/>
              <a:t>We can revoke certificates (manually) if need be</a:t>
            </a:r>
          </a:p>
          <a:p>
            <a:endParaRPr lang="en-US" dirty="0"/>
          </a:p>
          <a:p>
            <a:r>
              <a:rPr lang="en-US" dirty="0" smtClean="0"/>
              <a:t>Any attributes that should be scoped are checked with the scope in the meta-data entry</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30</a:t>
            </a:fld>
            <a:endParaRPr lang="en-GB"/>
          </a:p>
        </p:txBody>
      </p:sp>
      <p:sp>
        <p:nvSpPr>
          <p:cNvPr id="4" name="Title 3"/>
          <p:cNvSpPr>
            <a:spLocks noGrp="1"/>
          </p:cNvSpPr>
          <p:nvPr>
            <p:ph type="title"/>
          </p:nvPr>
        </p:nvSpPr>
        <p:spPr/>
        <p:txBody>
          <a:bodyPr/>
          <a:lstStyle/>
          <a:p>
            <a:r>
              <a:rPr lang="en-US" dirty="0" smtClean="0"/>
              <a:t>Other quality checks [4.2, 4.3]</a:t>
            </a:r>
            <a:endParaRPr lang="en-US" dirty="0"/>
          </a:p>
        </p:txBody>
      </p:sp>
    </p:spTree>
    <p:extLst>
      <p:ext uri="{BB962C8B-B14F-4D97-AF65-F5344CB8AC3E}">
        <p14:creationId xmlns:p14="http://schemas.microsoft.com/office/powerpoint/2010/main" val="3803135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31</a:t>
            </a:fld>
            <a:endParaRPr lang="en-GB"/>
          </a:p>
        </p:txBody>
      </p:sp>
      <p:sp>
        <p:nvSpPr>
          <p:cNvPr id="6" name="Text Placeholder 5"/>
          <p:cNvSpPr>
            <a:spLocks noGrp="1"/>
          </p:cNvSpPr>
          <p:nvPr>
            <p:ph type="body" sz="quarter" idx="13"/>
          </p:nvPr>
        </p:nvSpPr>
        <p:spPr/>
        <p:txBody>
          <a:bodyPr anchor="b" anchorCtr="0">
            <a:normAutofit/>
          </a:bodyPr>
          <a:lstStyle/>
          <a:p>
            <a:pPr marL="0" indent="0">
              <a:buNone/>
            </a:pPr>
            <a:r>
              <a:rPr lang="en-US" sz="3200" b="1" dirty="0" smtClean="0">
                <a:solidFill>
                  <a:srgbClr val="F6791C"/>
                </a:solidFill>
              </a:rPr>
              <a:t>Physical and technical controls</a:t>
            </a:r>
            <a:endParaRPr lang="en-US" sz="3200" b="1" dirty="0">
              <a:solidFill>
                <a:srgbClr val="F6791C"/>
              </a:solidFill>
            </a:endParaRPr>
          </a:p>
        </p:txBody>
      </p:sp>
    </p:spTree>
    <p:extLst>
      <p:ext uri="{BB962C8B-B14F-4D97-AF65-F5344CB8AC3E}">
        <p14:creationId xmlns:p14="http://schemas.microsoft.com/office/powerpoint/2010/main" val="3455714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32</a:t>
            </a:fld>
            <a:endParaRPr lang="en-GB"/>
          </a:p>
        </p:txBody>
      </p:sp>
      <p:sp>
        <p:nvSpPr>
          <p:cNvPr id="4" name="Title 3"/>
          <p:cNvSpPr>
            <a:spLocks noGrp="1"/>
          </p:cNvSpPr>
          <p:nvPr>
            <p:ph type="title"/>
          </p:nvPr>
        </p:nvSpPr>
        <p:spPr/>
        <p:txBody>
          <a:bodyPr/>
          <a:lstStyle/>
          <a:p>
            <a:r>
              <a:rPr lang="en-US" dirty="0" smtClean="0"/>
              <a:t>Nikhef</a:t>
            </a:r>
            <a:endParaRPr lang="en-US" dirty="0"/>
          </a:p>
        </p:txBody>
      </p:sp>
      <p:pic>
        <p:nvPicPr>
          <p:cNvPr id="12290" name="Picture 2" descr="C:\Users\davidg\Desktop\Trans\Nikh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935" y="1276888"/>
            <a:ext cx="9049483" cy="509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00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0" y="1241213"/>
            <a:ext cx="7673340" cy="4737633"/>
          </a:xfrm>
        </p:spPr>
        <p:txBody>
          <a:bodyPr>
            <a:normAutofit/>
          </a:bodyPr>
          <a:lstStyle/>
          <a:p>
            <a:r>
              <a:rPr lang="en-US" sz="2000" dirty="0" smtClean="0"/>
              <a:t>Located at Nikhef, Amsterdam, NL</a:t>
            </a:r>
          </a:p>
          <a:p>
            <a:r>
              <a:rPr lang="en-US" sz="2000" dirty="0" smtClean="0"/>
              <a:t>Nikhef-specific part of the DC Housing Facilities</a:t>
            </a:r>
          </a:p>
          <a:p>
            <a:r>
              <a:rPr lang="en-US" sz="2000" dirty="0" smtClean="0"/>
              <a:t>Room capacity 400kW,  total ~ 2MW, 2N+ no-break</a:t>
            </a:r>
          </a:p>
          <a:p>
            <a:r>
              <a:rPr lang="en-US" sz="2000" dirty="0" smtClean="0"/>
              <a:t>ID based access control, 24hr guard on-site, 2</a:t>
            </a:r>
            <a:r>
              <a:rPr lang="en-US" sz="2000" baseline="30000" dirty="0" smtClean="0"/>
              <a:t>nd</a:t>
            </a:r>
            <a:r>
              <a:rPr lang="en-US" sz="2000" dirty="0" smtClean="0"/>
              <a:t> floor (above see-level)</a:t>
            </a:r>
          </a:p>
          <a:p>
            <a:r>
              <a:rPr lang="en-US" sz="2000" dirty="0" smtClean="0"/>
              <a:t>CA and security systems in locked dedicated cabinet. </a:t>
            </a:r>
            <a:br>
              <a:rPr lang="en-US" sz="2000" dirty="0" smtClean="0"/>
            </a:br>
            <a:r>
              <a:rPr lang="en-US" sz="2000" dirty="0" smtClean="0"/>
              <a:t>On-line CA signing system in locked drawer</a:t>
            </a:r>
          </a:p>
          <a:p>
            <a:endParaRPr lang="en-US" sz="20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33</a:t>
            </a:fld>
            <a:endParaRPr lang="en-GB"/>
          </a:p>
        </p:txBody>
      </p:sp>
      <p:sp>
        <p:nvSpPr>
          <p:cNvPr id="4" name="Title 3"/>
          <p:cNvSpPr>
            <a:spLocks noGrp="1"/>
          </p:cNvSpPr>
          <p:nvPr>
            <p:ph type="title"/>
          </p:nvPr>
        </p:nvSpPr>
        <p:spPr/>
        <p:txBody>
          <a:bodyPr/>
          <a:lstStyle/>
          <a:p>
            <a:r>
              <a:rPr lang="en-US" dirty="0" smtClean="0"/>
              <a:t>Physical controls</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8735"/>
            <a:ext cx="3817620" cy="289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 y="3249379"/>
            <a:ext cx="2240280" cy="2891345"/>
          </a:xfrm>
          <a:prstGeom prst="rect">
            <a:avLst/>
          </a:prstGeom>
          <a:noFill/>
          <a:ln>
            <a:noFill/>
          </a:ln>
          <a:effectLst>
            <a:glow rad="101600">
              <a:schemeClr val="bg1">
                <a:alpha val="6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4103041"/>
            <a:ext cx="1188720" cy="2164407"/>
          </a:xfrm>
          <a:prstGeom prst="rect">
            <a:avLst/>
          </a:prstGeom>
          <a:noFill/>
          <a:ln>
            <a:noFill/>
          </a:ln>
          <a:effectLst>
            <a:glow rad="101600">
              <a:schemeClr val="bg1">
                <a:alpha val="6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940" y="3490545"/>
            <a:ext cx="5298758" cy="284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00375" y="4914694"/>
            <a:ext cx="1853264" cy="369332"/>
          </a:xfrm>
          <a:prstGeom prst="rect">
            <a:avLst/>
          </a:prstGeom>
          <a:noFill/>
        </p:spPr>
        <p:txBody>
          <a:bodyPr wrap="none" rtlCol="0">
            <a:spAutoFit/>
          </a:bodyPr>
          <a:lstStyle/>
          <a:p>
            <a:r>
              <a:rPr lang="en-US" dirty="0" smtClean="0"/>
              <a:t>CA signing system</a:t>
            </a:r>
            <a:endParaRPr lang="en-US" dirty="0"/>
          </a:p>
        </p:txBody>
      </p:sp>
      <p:sp>
        <p:nvSpPr>
          <p:cNvPr id="14" name="TextBox 13"/>
          <p:cNvSpPr txBox="1"/>
          <p:nvPr/>
        </p:nvSpPr>
        <p:spPr>
          <a:xfrm>
            <a:off x="4400375" y="5826691"/>
            <a:ext cx="1851661" cy="369332"/>
          </a:xfrm>
          <a:prstGeom prst="rect">
            <a:avLst/>
          </a:prstGeom>
          <a:noFill/>
        </p:spPr>
        <p:txBody>
          <a:bodyPr wrap="none" rtlCol="0">
            <a:spAutoFit/>
          </a:bodyPr>
          <a:lstStyle/>
          <a:p>
            <a:r>
              <a:rPr lang="en-US" dirty="0" smtClean="0"/>
              <a:t>Delegation Server</a:t>
            </a:r>
            <a:endParaRPr lang="en-US" dirty="0"/>
          </a:p>
        </p:txBody>
      </p:sp>
      <p:cxnSp>
        <p:nvCxnSpPr>
          <p:cNvPr id="9" name="Straight Arrow Connector 8"/>
          <p:cNvCxnSpPr>
            <a:stCxn id="7" idx="3"/>
          </p:cNvCxnSpPr>
          <p:nvPr/>
        </p:nvCxnSpPr>
        <p:spPr>
          <a:xfrm>
            <a:off x="6253639" y="5099360"/>
            <a:ext cx="2067401" cy="0"/>
          </a:xfrm>
          <a:prstGeom prst="straightConnector1">
            <a:avLst/>
          </a:prstGeom>
          <a:ln w="76200">
            <a:solidFill>
              <a:srgbClr val="003F5E"/>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53639" y="6011357"/>
            <a:ext cx="1701641" cy="0"/>
          </a:xfrm>
          <a:prstGeom prst="straightConnector1">
            <a:avLst/>
          </a:prstGeom>
          <a:ln w="76200">
            <a:solidFill>
              <a:srgbClr val="003F5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134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34</a:t>
            </a:fld>
            <a:endParaRPr lang="en-GB"/>
          </a:p>
        </p:txBody>
      </p:sp>
      <p:sp>
        <p:nvSpPr>
          <p:cNvPr id="4" name="Title 3"/>
          <p:cNvSpPr>
            <a:spLocks noGrp="1"/>
          </p:cNvSpPr>
          <p:nvPr>
            <p:ph type="title"/>
          </p:nvPr>
        </p:nvSpPr>
        <p:spPr/>
        <p:txBody>
          <a:bodyPr/>
          <a:lstStyle/>
          <a:p>
            <a:r>
              <a:rPr lang="en-US" dirty="0" smtClean="0"/>
              <a:t>Logical set-up</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 y="1315246"/>
            <a:ext cx="10261283" cy="491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460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35</a:t>
            </a:fld>
            <a:endParaRPr lang="en-GB"/>
          </a:p>
        </p:txBody>
      </p:sp>
      <p:sp>
        <p:nvSpPr>
          <p:cNvPr id="4" name="Title 3"/>
          <p:cNvSpPr>
            <a:spLocks noGrp="1"/>
          </p:cNvSpPr>
          <p:nvPr>
            <p:ph type="title"/>
          </p:nvPr>
        </p:nvSpPr>
        <p:spPr/>
        <p:txBody>
          <a:bodyPr/>
          <a:lstStyle/>
          <a:p>
            <a:r>
              <a:rPr lang="en-US" dirty="0" smtClean="0"/>
              <a:t>More pretty pictures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8" y="1302069"/>
            <a:ext cx="5845327" cy="330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010" y="1302069"/>
            <a:ext cx="40005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878" y="3951924"/>
            <a:ext cx="32861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90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36</a:t>
            </a:fld>
            <a:endParaRPr lang="en-GB"/>
          </a:p>
        </p:txBody>
      </p:sp>
      <p:sp>
        <p:nvSpPr>
          <p:cNvPr id="4" name="Title 3"/>
          <p:cNvSpPr>
            <a:spLocks noGrp="1"/>
          </p:cNvSpPr>
          <p:nvPr>
            <p:ph type="title"/>
          </p:nvPr>
        </p:nvSpPr>
        <p:spPr/>
        <p:txBody>
          <a:bodyPr/>
          <a:lstStyle/>
          <a:p>
            <a:r>
              <a:rPr lang="en-US" dirty="0" smtClean="0"/>
              <a:t>Slightly more ugly pictures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5" y="1291590"/>
            <a:ext cx="5276330" cy="419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 y="1291590"/>
            <a:ext cx="5129126" cy="419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997" y="4811251"/>
            <a:ext cx="32861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218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In a single ceremony session generated both the off-line DCA Root and the RCauth.eu ICA</a:t>
            </a:r>
          </a:p>
          <a:p>
            <a:r>
              <a:rPr lang="en-US" dirty="0" smtClean="0"/>
              <a:t>Prepared a script that would generate the key pairs, </a:t>
            </a:r>
            <a:br>
              <a:rPr lang="en-US" dirty="0" smtClean="0"/>
            </a:br>
            <a:r>
              <a:rPr lang="en-US" dirty="0" smtClean="0"/>
              <a:t>self-sign the Root, and with the Root sign the </a:t>
            </a:r>
            <a:r>
              <a:rPr lang="en-US" dirty="0" err="1" smtClean="0"/>
              <a:t>RCauth</a:t>
            </a:r>
            <a:r>
              <a:rPr lang="en-US" dirty="0" smtClean="0"/>
              <a:t> ICA</a:t>
            </a:r>
          </a:p>
          <a:p>
            <a:r>
              <a:rPr lang="en-US" dirty="0" smtClean="0"/>
              <a:t>Reviewed script with experts and operators for </a:t>
            </a:r>
            <a:r>
              <a:rPr lang="en-US" dirty="0" err="1" smtClean="0"/>
              <a:t>RCauth</a:t>
            </a:r>
            <a:endParaRPr lang="en-US" dirty="0" smtClean="0"/>
          </a:p>
          <a:p>
            <a:r>
              <a:rPr lang="en-US" dirty="0" smtClean="0"/>
              <a:t>Stored print-out of the script in the archive</a:t>
            </a:r>
          </a:p>
          <a:p>
            <a:r>
              <a:rPr lang="en-US" dirty="0" smtClean="0"/>
              <a:t>Created copies on USB sticks and on the same day </a:t>
            </a:r>
            <a:br>
              <a:rPr lang="en-US" dirty="0" smtClean="0"/>
            </a:br>
            <a:r>
              <a:rPr lang="en-US" dirty="0" smtClean="0"/>
              <a:t>deposited in off-site safe</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37</a:t>
            </a:fld>
            <a:endParaRPr lang="en-GB"/>
          </a:p>
        </p:txBody>
      </p:sp>
      <p:sp>
        <p:nvSpPr>
          <p:cNvPr id="4" name="Title 3"/>
          <p:cNvSpPr>
            <a:spLocks noGrp="1"/>
          </p:cNvSpPr>
          <p:nvPr>
            <p:ph type="title"/>
          </p:nvPr>
        </p:nvSpPr>
        <p:spPr/>
        <p:txBody>
          <a:bodyPr/>
          <a:lstStyle/>
          <a:p>
            <a:r>
              <a:rPr lang="en-US" dirty="0" smtClean="0"/>
              <a:t>Key generation ceremony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636" y="1870975"/>
            <a:ext cx="4239491" cy="307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30278"/>
            <a:ext cx="3948545" cy="217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5113" y="116925"/>
            <a:ext cx="1814513" cy="103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99164"/>
            <a:ext cx="2227108" cy="260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687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38</a:t>
            </a:fld>
            <a:endParaRPr lang="en-GB"/>
          </a:p>
        </p:txBody>
      </p:sp>
      <p:sp>
        <p:nvSpPr>
          <p:cNvPr id="4" name="Title 3"/>
          <p:cNvSpPr>
            <a:spLocks noGrp="1"/>
          </p:cNvSpPr>
          <p:nvPr>
            <p:ph type="title"/>
          </p:nvPr>
        </p:nvSpPr>
        <p:spPr/>
        <p:txBody>
          <a:bodyPr/>
          <a:lstStyle/>
          <a:p>
            <a:r>
              <a:rPr lang="en-US" dirty="0" smtClean="0"/>
              <a:t>It is on the HSM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69" y="1373072"/>
            <a:ext cx="46005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903" y="1373072"/>
            <a:ext cx="54959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92982" y="3092335"/>
            <a:ext cx="2784763" cy="989214"/>
          </a:xfrm>
          <a:prstGeom prst="rect">
            <a:avLst/>
          </a:prstGeom>
          <a:noFill/>
          <a:ln w="76200">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911" y="4081549"/>
            <a:ext cx="3474547" cy="2214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440" y="6441324"/>
            <a:ext cx="87725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247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5011343"/>
          </a:xfrm>
        </p:spPr>
        <p:txBody>
          <a:bodyPr>
            <a:normAutofit lnSpcReduction="10000"/>
          </a:bodyPr>
          <a:lstStyle/>
          <a:p>
            <a:pPr marL="0" indent="0">
              <a:buNone/>
            </a:pPr>
            <a:r>
              <a:rPr lang="en-US" b="1" dirty="0" smtClean="0">
                <a:solidFill>
                  <a:srgbClr val="F6791C"/>
                </a:solidFill>
              </a:rPr>
              <a:t>For the RCauth.eu ICA</a:t>
            </a:r>
          </a:p>
          <a:p>
            <a:r>
              <a:rPr lang="en-US" dirty="0" smtClean="0"/>
              <a:t>Audit data: need to balance data protection rules, federation policy, and IGTF RP needs</a:t>
            </a:r>
          </a:p>
          <a:p>
            <a:pPr lvl="1"/>
            <a:r>
              <a:rPr lang="en-US" dirty="0" smtClean="0"/>
              <a:t>We keep system audit logs for three years, both system logs (boot, login), HSM activation,  and issuance/revocation</a:t>
            </a:r>
          </a:p>
          <a:p>
            <a:pPr lvl="1"/>
            <a:r>
              <a:rPr lang="en-US" dirty="0" smtClean="0"/>
              <a:t>The </a:t>
            </a:r>
            <a:r>
              <a:rPr lang="en-US" dirty="0" err="1" smtClean="0"/>
              <a:t>ePUID</a:t>
            </a:r>
            <a:r>
              <a:rPr lang="en-US" dirty="0" smtClean="0"/>
              <a:t>, </a:t>
            </a:r>
            <a:r>
              <a:rPr lang="en-US" dirty="0" err="1" smtClean="0"/>
              <a:t>ePTID</a:t>
            </a:r>
            <a:r>
              <a:rPr lang="en-US" dirty="0" smtClean="0"/>
              <a:t>, and </a:t>
            </a:r>
            <a:r>
              <a:rPr lang="en-US" dirty="0" err="1" smtClean="0"/>
              <a:t>ePPN</a:t>
            </a:r>
            <a:r>
              <a:rPr lang="en-US" dirty="0" smtClean="0"/>
              <a:t> are not considered personal data, but still hashed and protected</a:t>
            </a:r>
          </a:p>
          <a:p>
            <a:pPr lvl="1"/>
            <a:r>
              <a:rPr lang="en-US" dirty="0" smtClean="0"/>
              <a:t>Note: logs are archived 6 month after expiration (19 months after issuance) and then may be used for dispute resolution only</a:t>
            </a:r>
          </a:p>
          <a:p>
            <a:pPr lvl="1"/>
            <a:r>
              <a:rPr lang="en-US" dirty="0" smtClean="0"/>
              <a:t>All data is backed up: for the on-line systems (</a:t>
            </a:r>
            <a:r>
              <a:rPr lang="en-US" dirty="0" err="1" smtClean="0"/>
              <a:t>incl</a:t>
            </a:r>
            <a:r>
              <a:rPr lang="en-US" dirty="0" smtClean="0"/>
              <a:t> signing system) is goes to a local disk backup and then (for 90 days) to a redundant tape storage both 0.5 and 15 miles away</a:t>
            </a:r>
          </a:p>
          <a:p>
            <a:r>
              <a:rPr lang="en-US" dirty="0" smtClean="0"/>
              <a:t>CA operators and administrators can act singly (except during the key generation ceremony)</a:t>
            </a:r>
          </a:p>
          <a:p>
            <a:r>
              <a:rPr lang="en-US" dirty="0" smtClean="0"/>
              <a:t>We can restore service based on recipes (</a:t>
            </a:r>
            <a:r>
              <a:rPr lang="en-US" dirty="0" err="1" smtClean="0"/>
              <a:t>Ansible</a:t>
            </a:r>
            <a:r>
              <a:rPr lang="en-US" dirty="0" smtClean="0"/>
              <a:t> scripts) and one surviving CA admin</a:t>
            </a:r>
            <a:endParaRPr lang="en-US" dirty="0"/>
          </a:p>
          <a:p>
            <a:pPr marL="0" indent="0">
              <a:buNone/>
            </a:pPr>
            <a:r>
              <a:rPr lang="en-US" b="1" dirty="0" smtClean="0">
                <a:solidFill>
                  <a:srgbClr val="F6791C"/>
                </a:solidFill>
              </a:rPr>
              <a:t>For the DCA Root</a:t>
            </a:r>
          </a:p>
          <a:p>
            <a:r>
              <a:rPr lang="en-US" dirty="0" smtClean="0"/>
              <a:t>It has no personal data, since everything is </a:t>
            </a:r>
            <a:r>
              <a:rPr lang="en-US" dirty="0" err="1" smtClean="0"/>
              <a:t>organisation</a:t>
            </a:r>
            <a:r>
              <a:rPr lang="en-US" dirty="0" smtClean="0"/>
              <a:t> or function based</a:t>
            </a:r>
          </a:p>
          <a:p>
            <a:r>
              <a:rPr lang="en-US" dirty="0" smtClean="0"/>
              <a:t>It keeps data for longer and need not worry too much</a:t>
            </a:r>
          </a:p>
          <a:p>
            <a:r>
              <a:rPr lang="en-US" dirty="0" smtClean="0"/>
              <a:t>Access to the DCA Root is limited to two people …</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39</a:t>
            </a:fld>
            <a:endParaRPr lang="en-GB"/>
          </a:p>
        </p:txBody>
      </p:sp>
      <p:sp>
        <p:nvSpPr>
          <p:cNvPr id="4" name="Title 3"/>
          <p:cNvSpPr>
            <a:spLocks noGrp="1"/>
          </p:cNvSpPr>
          <p:nvPr>
            <p:ph type="title"/>
          </p:nvPr>
        </p:nvSpPr>
        <p:spPr/>
        <p:txBody>
          <a:bodyPr/>
          <a:lstStyle/>
          <a:p>
            <a:r>
              <a:rPr lang="en-US" dirty="0" smtClean="0"/>
              <a:t>Other operational considerations: auditing [5.x]</a:t>
            </a:r>
            <a:endParaRPr lang="en-US" dirty="0"/>
          </a:p>
        </p:txBody>
      </p:sp>
    </p:spTree>
    <p:extLst>
      <p:ext uri="{BB962C8B-B14F-4D97-AF65-F5344CB8AC3E}">
        <p14:creationId xmlns:p14="http://schemas.microsoft.com/office/powerpoint/2010/main" val="106672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Most infrastructures move to completely hiding PKIX from the end-user</a:t>
            </a:r>
          </a:p>
          <a:p>
            <a:pPr lvl="1"/>
            <a:r>
              <a:rPr lang="en-US" sz="2000" dirty="0" smtClean="0"/>
              <a:t>Less credentials to manage, appearing ‘simpler’ to the user, but …</a:t>
            </a:r>
          </a:p>
          <a:p>
            <a:pPr lvl="1"/>
            <a:r>
              <a:rPr lang="en-US" sz="2000" dirty="0" smtClean="0"/>
              <a:t>EEPKI + RFC3820 proxies </a:t>
            </a:r>
            <a:r>
              <a:rPr lang="en-US" sz="2000" b="1" dirty="0" smtClean="0"/>
              <a:t>did solve both the CLI and delegation use case rather nicely!</a:t>
            </a:r>
          </a:p>
          <a:p>
            <a:pPr lvl="1"/>
            <a:endParaRPr lang="en-US" sz="2000" dirty="0"/>
          </a:p>
          <a:p>
            <a:r>
              <a:rPr lang="en-US" sz="2400" dirty="0" smtClean="0"/>
              <a:t>Bridging and translation is the pragmatic approach</a:t>
            </a:r>
          </a:p>
          <a:p>
            <a:pPr lvl="1"/>
            <a:r>
              <a:rPr lang="en-US" sz="2000" dirty="0" smtClean="0"/>
              <a:t>Does not require major technical changes in existing R&amp;E federations</a:t>
            </a:r>
          </a:p>
          <a:p>
            <a:pPr lvl="1"/>
            <a:r>
              <a:rPr lang="en-US" sz="2000" dirty="0" smtClean="0"/>
              <a:t>Allows for community-centric identities-of-last-resort (or first resort, for that matter!)</a:t>
            </a:r>
          </a:p>
          <a:p>
            <a:pPr lvl="1"/>
            <a:r>
              <a:rPr lang="en-US" sz="2000" dirty="0" smtClean="0"/>
              <a:t>Time line is more predictable, because fewer entities are involved – </a:t>
            </a:r>
            <a:br>
              <a:rPr lang="en-US" sz="2000" dirty="0" smtClean="0"/>
            </a:br>
            <a:r>
              <a:rPr lang="en-US" sz="2000" dirty="0" smtClean="0"/>
              <a:t>and those entities have a stake in and the benefits off the results</a:t>
            </a:r>
          </a:p>
          <a:p>
            <a:endParaRPr lang="en-US" sz="2400" dirty="0" smtClean="0"/>
          </a:p>
          <a:p>
            <a:r>
              <a:rPr lang="en-US" sz="2400" dirty="0" smtClean="0"/>
              <a:t>Emerging as a pattern in many Research Infrastructures that use CLI or brokerage</a:t>
            </a:r>
          </a:p>
          <a:p>
            <a:pPr lvl="1"/>
            <a:r>
              <a:rPr lang="en-US" sz="2000" dirty="0" smtClean="0"/>
              <a:t>ELIXIR, UMBRELLA, WLCG, INDIGO DC</a:t>
            </a:r>
          </a:p>
          <a:p>
            <a:pPr lvl="1"/>
            <a:r>
              <a:rPr lang="en-US" sz="2000" dirty="0" smtClean="0"/>
              <a:t>SAML-&gt;OIDC, SAML-&gt;X509, X509-&gt;OIDC, X509-&gt;SAML, OIDC-&gt;X509, …</a:t>
            </a:r>
            <a:endParaRPr lang="en-US" sz="20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The AAI evolution of e-Infrastructures and Research Infrastructures</a:t>
            </a:r>
            <a:endParaRPr lang="en-US" dirty="0"/>
          </a:p>
        </p:txBody>
      </p:sp>
    </p:spTree>
    <p:extLst>
      <p:ext uri="{BB962C8B-B14F-4D97-AF65-F5344CB8AC3E}">
        <p14:creationId xmlns:p14="http://schemas.microsoft.com/office/powerpoint/2010/main" val="332216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58" y="3147995"/>
            <a:ext cx="6045882" cy="289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pPr marL="0" indent="0">
              <a:buNone/>
            </a:pPr>
            <a:r>
              <a:rPr lang="en-US" b="1" dirty="0" smtClean="0"/>
              <a:t>Key pair and protection</a:t>
            </a:r>
          </a:p>
          <a:p>
            <a:r>
              <a:rPr lang="en-US" dirty="0" smtClean="0"/>
              <a:t>The HSM we use (and almost all other USB HSMs) are limited to 2048-bit RSA keys</a:t>
            </a:r>
          </a:p>
          <a:p>
            <a:r>
              <a:rPr lang="en-US" dirty="0" smtClean="0"/>
              <a:t>Activation data protection: we have USB copies of the private key on-site and 30mi out</a:t>
            </a:r>
          </a:p>
          <a:p>
            <a:endParaRPr lang="en-US" dirty="0"/>
          </a:p>
          <a:p>
            <a:pPr marL="0" indent="0">
              <a:buNone/>
            </a:pPr>
            <a:r>
              <a:rPr lang="en-US" b="1" dirty="0" smtClean="0"/>
              <a:t>IT security controls</a:t>
            </a:r>
          </a:p>
          <a:p>
            <a:r>
              <a:rPr lang="en-US" dirty="0" smtClean="0"/>
              <a:t>CA web server, repo server, and backup</a:t>
            </a:r>
            <a:br>
              <a:rPr lang="en-US" dirty="0" smtClean="0"/>
            </a:br>
            <a:r>
              <a:rPr lang="en-US" dirty="0" smtClean="0"/>
              <a:t>are together on a ‘security’ network segment</a:t>
            </a:r>
          </a:p>
          <a:p>
            <a:r>
              <a:rPr lang="en-US" dirty="0" smtClean="0"/>
              <a:t>Segment also holds the PMA servers, and the</a:t>
            </a:r>
            <a:br>
              <a:rPr lang="en-US" dirty="0" smtClean="0"/>
            </a:br>
            <a:r>
              <a:rPr lang="en-US" dirty="0" smtClean="0"/>
              <a:t>Nikhef NDPF controlled web servers – </a:t>
            </a:r>
            <a:br>
              <a:rPr lang="en-US" dirty="0" smtClean="0"/>
            </a:br>
            <a:r>
              <a:rPr lang="en-US" i="1" dirty="0" smtClean="0"/>
              <a:t>no public logins, only O(10) people in total</a:t>
            </a:r>
            <a:endParaRPr lang="en-US" dirty="0" smtClean="0"/>
          </a:p>
          <a:p>
            <a:r>
              <a:rPr lang="en-US" dirty="0" smtClean="0"/>
              <a:t>CA signing system is on a dedicated physical link</a:t>
            </a:r>
          </a:p>
          <a:p>
            <a:r>
              <a:rPr lang="en-US" dirty="0" smtClean="0"/>
              <a:t>All backup-services are pull-based from backup host</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40</a:t>
            </a:fld>
            <a:endParaRPr lang="en-GB"/>
          </a:p>
        </p:txBody>
      </p:sp>
      <p:sp>
        <p:nvSpPr>
          <p:cNvPr id="4" name="Title 3"/>
          <p:cNvSpPr>
            <a:spLocks noGrp="1"/>
          </p:cNvSpPr>
          <p:nvPr>
            <p:ph type="title"/>
          </p:nvPr>
        </p:nvSpPr>
        <p:spPr/>
        <p:txBody>
          <a:bodyPr/>
          <a:lstStyle/>
          <a:p>
            <a:r>
              <a:rPr lang="en-US" dirty="0" smtClean="0"/>
              <a:t>Other operational considerations: activation data, IT controls [6.x]</a:t>
            </a:r>
            <a:endParaRPr lang="en-US" dirty="0"/>
          </a:p>
        </p:txBody>
      </p:sp>
    </p:spTree>
    <p:extLst>
      <p:ext uri="{BB962C8B-B14F-4D97-AF65-F5344CB8AC3E}">
        <p14:creationId xmlns:p14="http://schemas.microsoft.com/office/powerpoint/2010/main" val="184845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For the off-line Root</a:t>
            </a:r>
          </a:p>
          <a:p>
            <a:pPr lvl="1"/>
            <a:r>
              <a:rPr lang="en-US" dirty="0" smtClean="0"/>
              <a:t>encrypted private key on USB sticks in two safes: one the common </a:t>
            </a:r>
            <a:r>
              <a:rPr lang="en-US" dirty="0" err="1" smtClean="0"/>
              <a:t>DutchGrid</a:t>
            </a:r>
            <a:r>
              <a:rPr lang="en-US" dirty="0" smtClean="0"/>
              <a:t> CA safe, one of the CA Manager</a:t>
            </a:r>
          </a:p>
          <a:p>
            <a:pPr lvl="1"/>
            <a:r>
              <a:rPr lang="en-US" dirty="0" smtClean="0"/>
              <a:t>passphrase: kept by the (two) Root CA Administrators, in a separate place (not the same safe), but in whole</a:t>
            </a:r>
          </a:p>
          <a:p>
            <a:pPr lvl="1"/>
            <a:r>
              <a:rPr lang="en-US" dirty="0" smtClean="0"/>
              <a:t>you cannot distribute the key in fragments and retain redundancy with just two people</a:t>
            </a:r>
          </a:p>
          <a:p>
            <a:pPr lvl="1"/>
            <a:r>
              <a:rPr lang="en-US" dirty="0" smtClean="0"/>
              <a:t>but sharing the key with more people makes it more prone to leakage</a:t>
            </a:r>
          </a:p>
          <a:p>
            <a:pPr lvl="1"/>
            <a:r>
              <a:rPr lang="en-US" dirty="0"/>
              <a:t>Administrators are all permanent employees of Nikhef in good standing (&gt; </a:t>
            </a:r>
            <a:r>
              <a:rPr lang="en-US" dirty="0" smtClean="0"/>
              <a:t>10 </a:t>
            </a:r>
            <a:r>
              <a:rPr lang="en-US" dirty="0"/>
              <a:t>years in service</a:t>
            </a:r>
            <a:r>
              <a:rPr lang="en-US" dirty="0" smtClean="0"/>
              <a:t>)</a:t>
            </a:r>
          </a:p>
          <a:p>
            <a:endParaRPr lang="en-US" dirty="0" smtClean="0"/>
          </a:p>
          <a:p>
            <a:r>
              <a:rPr lang="en-US" dirty="0" smtClean="0"/>
              <a:t>For the </a:t>
            </a:r>
            <a:r>
              <a:rPr lang="en-US" dirty="0" err="1" smtClean="0"/>
              <a:t>RCauth</a:t>
            </a:r>
            <a:r>
              <a:rPr lang="en-US" dirty="0" smtClean="0"/>
              <a:t> </a:t>
            </a:r>
            <a:r>
              <a:rPr lang="en-US" smtClean="0"/>
              <a:t>on-line HSM-held key</a:t>
            </a:r>
            <a:endParaRPr lang="en-US" dirty="0" smtClean="0"/>
          </a:p>
          <a:p>
            <a:pPr lvl="1"/>
            <a:r>
              <a:rPr lang="en-US" dirty="0" smtClean="0"/>
              <a:t>encrypted private key backup on USB sticks in the (same) two safes</a:t>
            </a:r>
          </a:p>
          <a:p>
            <a:pPr lvl="1"/>
            <a:r>
              <a:rPr lang="en-US" dirty="0" smtClean="0"/>
              <a:t>Passphrase of the backup with the same two CA Administrators in the same way</a:t>
            </a:r>
          </a:p>
          <a:p>
            <a:pPr lvl="1"/>
            <a:r>
              <a:rPr lang="en-US" dirty="0" smtClean="0"/>
              <a:t>PIN of the HSM known to the CA Administrators and an operator – but the operator does not have access to the safes, nor the back-up copies, not the passphrase of the backup. But does know the whole PIN</a:t>
            </a:r>
          </a:p>
          <a:p>
            <a:pPr lvl="1"/>
            <a:r>
              <a:rPr lang="en-US" dirty="0" smtClean="0"/>
              <a:t>Operators and Administrators are all permanent employees of Nikhef in good standing (&gt; 8 years in service)</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41</a:t>
            </a:fld>
            <a:endParaRPr lang="en-GB"/>
          </a:p>
        </p:txBody>
      </p:sp>
      <p:sp>
        <p:nvSpPr>
          <p:cNvPr id="4" name="Title 3"/>
          <p:cNvSpPr>
            <a:spLocks noGrp="1"/>
          </p:cNvSpPr>
          <p:nvPr>
            <p:ph type="title"/>
          </p:nvPr>
        </p:nvSpPr>
        <p:spPr/>
        <p:txBody>
          <a:bodyPr/>
          <a:lstStyle/>
          <a:p>
            <a:r>
              <a:rPr lang="en-US" dirty="0" smtClean="0"/>
              <a:t>Distribution of secrets – trade confidentiality </a:t>
            </a:r>
            <a:r>
              <a:rPr lang="en-US" dirty="0"/>
              <a:t>vs. </a:t>
            </a:r>
            <a:r>
              <a:rPr lang="en-US" dirty="0" smtClean="0"/>
              <a:t>ROBAB-proof-ness</a:t>
            </a:r>
            <a:endParaRPr lang="en-US" dirty="0"/>
          </a:p>
        </p:txBody>
      </p:sp>
    </p:spTree>
    <p:extLst>
      <p:ext uri="{BB962C8B-B14F-4D97-AF65-F5344CB8AC3E}">
        <p14:creationId xmlns:p14="http://schemas.microsoft.com/office/powerpoint/2010/main" val="1957352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42</a:t>
            </a:fld>
            <a:endParaRPr lang="en-GB"/>
          </a:p>
        </p:txBody>
      </p:sp>
      <p:sp>
        <p:nvSpPr>
          <p:cNvPr id="6" name="Text Placeholder 5"/>
          <p:cNvSpPr>
            <a:spLocks noGrp="1"/>
          </p:cNvSpPr>
          <p:nvPr>
            <p:ph type="body" sz="quarter" idx="13"/>
          </p:nvPr>
        </p:nvSpPr>
        <p:spPr/>
        <p:txBody>
          <a:bodyPr anchor="b" anchorCtr="0">
            <a:normAutofit/>
          </a:bodyPr>
          <a:lstStyle/>
          <a:p>
            <a:pPr marL="0" indent="0">
              <a:buNone/>
            </a:pPr>
            <a:r>
              <a:rPr lang="en-US" sz="3200" b="1" dirty="0" smtClean="0">
                <a:solidFill>
                  <a:srgbClr val="F6791C"/>
                </a:solidFill>
              </a:rPr>
              <a:t>Privacy policy and legalese</a:t>
            </a:r>
            <a:endParaRPr lang="en-US" sz="3200" b="1" dirty="0">
              <a:solidFill>
                <a:srgbClr val="F6791C"/>
              </a:solidFill>
            </a:endParaRPr>
          </a:p>
        </p:txBody>
      </p:sp>
    </p:spTree>
    <p:extLst>
      <p:ext uri="{BB962C8B-B14F-4D97-AF65-F5344CB8AC3E}">
        <p14:creationId xmlns:p14="http://schemas.microsoft.com/office/powerpoint/2010/main" val="3359388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259818" cy="4969780"/>
          </a:xfrm>
        </p:spPr>
        <p:txBody>
          <a:bodyPr>
            <a:normAutofit/>
          </a:bodyPr>
          <a:lstStyle/>
          <a:p>
            <a:pPr marL="0" indent="0">
              <a:buNone/>
            </a:pPr>
            <a:r>
              <a:rPr lang="en-US" dirty="0" smtClean="0"/>
              <a:t>Balance several sources of wisdom</a:t>
            </a:r>
          </a:p>
          <a:p>
            <a:pPr marL="0" indent="0">
              <a:buNone/>
            </a:pPr>
            <a:endParaRPr lang="en-US" dirty="0" smtClean="0"/>
          </a:p>
          <a:p>
            <a:r>
              <a:rPr lang="en-US" dirty="0" smtClean="0"/>
              <a:t>IOTA (DOGWOOD) AP and (incident response) needs of the relying parties</a:t>
            </a:r>
          </a:p>
          <a:p>
            <a:r>
              <a:rPr lang="en-US" dirty="0" smtClean="0"/>
              <a:t>Requirement to keep the ‘minimum necessary’ based on EU directive and regulation</a:t>
            </a:r>
          </a:p>
          <a:p>
            <a:r>
              <a:rPr lang="en-US" dirty="0" smtClean="0"/>
              <a:t>Privacy policies of the Dutch SURFconext federation where we cannot change them</a:t>
            </a:r>
          </a:p>
          <a:p>
            <a:r>
              <a:rPr lang="en-US" dirty="0" smtClean="0"/>
              <a:t>Stay within the basic waiver clauses of the Dutch DPA – so that we do not have to file this service with the DPA registrar and can actually start operating this decade and without lawyers</a:t>
            </a:r>
          </a:p>
          <a:p>
            <a:r>
              <a:rPr lang="en-US" dirty="0" smtClean="0"/>
              <a:t>Be transparent to all users, and give them clear statements as to what we do with their data</a:t>
            </a:r>
          </a:p>
          <a:p>
            <a:endParaRPr lang="en-US" dirty="0" smtClean="0"/>
          </a:p>
          <a:p>
            <a:pPr marL="0" indent="0">
              <a:buNone/>
            </a:pPr>
            <a:r>
              <a:rPr lang="en-US" dirty="0" smtClean="0"/>
              <a:t>Not all documents assume the same basis for processing. We uphold that </a:t>
            </a:r>
            <a:r>
              <a:rPr lang="en-US" dirty="0" err="1" smtClean="0"/>
              <a:t>RCauth</a:t>
            </a:r>
            <a:r>
              <a:rPr lang="en-US" dirty="0" smtClean="0"/>
              <a:t> is a service offering to customers, where we have a legitimate interest to process some minimal data, </a:t>
            </a:r>
            <a:br>
              <a:rPr lang="en-US" dirty="0" smtClean="0"/>
            </a:br>
            <a:r>
              <a:rPr lang="en-US" dirty="0" smtClean="0"/>
              <a:t>and that changing names or loosing access to the service </a:t>
            </a:r>
            <a:r>
              <a:rPr lang="en-US" i="1" dirty="0" smtClean="0"/>
              <a:t>will</a:t>
            </a:r>
            <a:r>
              <a:rPr lang="en-US" dirty="0" smtClean="0"/>
              <a:t> </a:t>
            </a:r>
            <a:r>
              <a:rPr lang="en-US" i="1" dirty="0" smtClean="0"/>
              <a:t>not have significant impact </a:t>
            </a:r>
            <a:r>
              <a:rPr lang="en-US" dirty="0" smtClean="0"/>
              <a:t>on any individual (we’re a pilot service, after all)</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43</a:t>
            </a:fld>
            <a:endParaRPr lang="en-GB"/>
          </a:p>
        </p:txBody>
      </p:sp>
      <p:sp>
        <p:nvSpPr>
          <p:cNvPr id="4" name="Title 3"/>
          <p:cNvSpPr>
            <a:spLocks noGrp="1"/>
          </p:cNvSpPr>
          <p:nvPr>
            <p:ph type="title"/>
          </p:nvPr>
        </p:nvSpPr>
        <p:spPr/>
        <p:txBody>
          <a:bodyPr/>
          <a:lstStyle/>
          <a:p>
            <a:r>
              <a:rPr lang="en-US" dirty="0" smtClean="0"/>
              <a:t>Privacy of Personal Information [9.4.1]</a:t>
            </a:r>
            <a:endParaRPr lang="en-US" dirty="0"/>
          </a:p>
        </p:txBody>
      </p:sp>
    </p:spTree>
    <p:extLst>
      <p:ext uri="{BB962C8B-B14F-4D97-AF65-F5344CB8AC3E}">
        <p14:creationId xmlns:p14="http://schemas.microsoft.com/office/powerpoint/2010/main" val="3245415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a:t>
            </a:r>
            <a:r>
              <a:rPr lang="en-US" dirty="0"/>
              <a:t>The DCA Service will keep a minimal amount of personal information, </a:t>
            </a:r>
            <a:r>
              <a:rPr lang="en-US" dirty="0" smtClean="0"/>
              <a:t/>
            </a:r>
            <a:br>
              <a:rPr lang="en-US" dirty="0" smtClean="0"/>
            </a:br>
            <a:r>
              <a:rPr lang="en-US" dirty="0" smtClean="0"/>
              <a:t>compatible </a:t>
            </a:r>
            <a:r>
              <a:rPr lang="en-US" dirty="0"/>
              <a:t>with the </a:t>
            </a:r>
            <a:r>
              <a:rPr lang="en-US" dirty="0" smtClean="0"/>
              <a:t>goals of </a:t>
            </a:r>
            <a:r>
              <a:rPr lang="en-US" dirty="0"/>
              <a:t>the service</a:t>
            </a:r>
            <a:r>
              <a:rPr lang="en-US" dirty="0" smtClean="0"/>
              <a:t>.”</a:t>
            </a:r>
          </a:p>
          <a:p>
            <a:pPr marL="457200" indent="-457200">
              <a:buFont typeface="+mj-lt"/>
              <a:buAutoNum type="arabicPeriod"/>
            </a:pPr>
            <a:r>
              <a:rPr lang="en-US" dirty="0"/>
              <a:t>Goal of the information </a:t>
            </a:r>
            <a:r>
              <a:rPr lang="en-US" dirty="0" smtClean="0"/>
              <a:t>processing</a:t>
            </a:r>
          </a:p>
          <a:p>
            <a:pPr marL="457200" indent="-457200">
              <a:buFont typeface="+mj-lt"/>
              <a:buAutoNum type="arabicPeriod"/>
            </a:pPr>
            <a:r>
              <a:rPr lang="en-US" dirty="0"/>
              <a:t>User </a:t>
            </a:r>
            <a:r>
              <a:rPr lang="en-US" dirty="0" smtClean="0"/>
              <a:t>consent</a:t>
            </a:r>
          </a:p>
          <a:p>
            <a:pPr marL="457200" indent="-457200">
              <a:buFont typeface="+mj-lt"/>
              <a:buAutoNum type="arabicPeriod"/>
            </a:pPr>
            <a:r>
              <a:rPr lang="en-US" dirty="0"/>
              <a:t>What information will be processed and </a:t>
            </a:r>
            <a:r>
              <a:rPr lang="en-US" dirty="0" smtClean="0"/>
              <a:t>stored</a:t>
            </a:r>
          </a:p>
          <a:p>
            <a:pPr marL="457200" indent="-457200">
              <a:buFont typeface="+mj-lt"/>
              <a:buAutoNum type="arabicPeriod"/>
            </a:pPr>
            <a:r>
              <a:rPr lang="en-US" dirty="0"/>
              <a:t>Where will the information be </a:t>
            </a:r>
            <a:r>
              <a:rPr lang="en-US" dirty="0" smtClean="0"/>
              <a:t>processed</a:t>
            </a:r>
          </a:p>
          <a:p>
            <a:pPr marL="457200" indent="-457200">
              <a:buFont typeface="+mj-lt"/>
              <a:buAutoNum type="arabicPeriod"/>
            </a:pPr>
            <a:r>
              <a:rPr lang="en-US" dirty="0"/>
              <a:t>Who may receive the </a:t>
            </a:r>
            <a:r>
              <a:rPr lang="en-US" dirty="0" smtClean="0"/>
              <a:t>information</a:t>
            </a:r>
          </a:p>
          <a:p>
            <a:pPr marL="457200" indent="-457200">
              <a:buFont typeface="+mj-lt"/>
              <a:buAutoNum type="arabicPeriod"/>
            </a:pPr>
            <a:r>
              <a:rPr lang="en-US" dirty="0"/>
              <a:t>User information and </a:t>
            </a:r>
            <a:r>
              <a:rPr lang="en-US" dirty="0" smtClean="0"/>
              <a:t>transparency</a:t>
            </a:r>
          </a:p>
          <a:p>
            <a:pPr marL="457200" indent="-457200">
              <a:buFont typeface="+mj-lt"/>
              <a:buAutoNum type="arabicPeriod"/>
            </a:pPr>
            <a:r>
              <a:rPr lang="en-US" dirty="0"/>
              <a:t>Protection of personal </a:t>
            </a:r>
            <a:r>
              <a:rPr lang="en-US" dirty="0" smtClean="0"/>
              <a:t>data</a:t>
            </a:r>
          </a:p>
          <a:p>
            <a:pPr marL="457200" indent="-457200">
              <a:buFont typeface="+mj-lt"/>
              <a:buAutoNum type="arabicPeriod"/>
            </a:pPr>
            <a:r>
              <a:rPr lang="en-US" dirty="0"/>
              <a:t>Information retention </a:t>
            </a:r>
            <a:r>
              <a:rPr lang="en-US" dirty="0" smtClean="0"/>
              <a:t>periods</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44</a:t>
            </a:fld>
            <a:endParaRPr lang="en-GB"/>
          </a:p>
        </p:txBody>
      </p:sp>
      <p:sp>
        <p:nvSpPr>
          <p:cNvPr id="4" name="Title 3"/>
          <p:cNvSpPr>
            <a:spLocks noGrp="1"/>
          </p:cNvSpPr>
          <p:nvPr>
            <p:ph type="title"/>
          </p:nvPr>
        </p:nvSpPr>
        <p:spPr/>
        <p:txBody>
          <a:bodyPr/>
          <a:lstStyle/>
          <a:p>
            <a:r>
              <a:rPr lang="en-US" dirty="0" smtClean="0"/>
              <a:t>Section 9.4.1 – the Privacy Plan</a:t>
            </a:r>
            <a:endParaRPr lang="en-US" dirty="0"/>
          </a:p>
        </p:txBody>
      </p:sp>
    </p:spTree>
    <p:extLst>
      <p:ext uri="{BB962C8B-B14F-4D97-AF65-F5344CB8AC3E}">
        <p14:creationId xmlns:p14="http://schemas.microsoft.com/office/powerpoint/2010/main" val="1127836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issued certificates, </a:t>
            </a:r>
            <a:r>
              <a:rPr lang="en-US" dirty="0" smtClean="0"/>
              <a:t>including name </a:t>
            </a:r>
            <a:r>
              <a:rPr lang="en-US" dirty="0"/>
              <a:t>of the user, </a:t>
            </a:r>
            <a:r>
              <a:rPr lang="en-US" dirty="0" smtClean="0"/>
              <a:t>the IdP-provided </a:t>
            </a:r>
            <a:r>
              <a:rPr lang="en-US" dirty="0"/>
              <a:t>administrative number, and the users affiliation (</a:t>
            </a:r>
            <a:r>
              <a:rPr lang="en-US" dirty="0" err="1"/>
              <a:t>organisation</a:t>
            </a:r>
            <a:r>
              <a:rPr lang="en-US" dirty="0"/>
              <a:t> name</a:t>
            </a:r>
            <a:r>
              <a:rPr lang="en-US" dirty="0" smtClean="0"/>
              <a:t>) </a:t>
            </a:r>
            <a:r>
              <a:rPr lang="en-US" dirty="0"/>
              <a:t>for </a:t>
            </a:r>
            <a:r>
              <a:rPr lang="en-US" b="1" dirty="0" smtClean="0"/>
              <a:t>6 </a:t>
            </a:r>
            <a:r>
              <a:rPr lang="en-US" b="1" dirty="0"/>
              <a:t>months after the end of the validity period </a:t>
            </a:r>
            <a:r>
              <a:rPr lang="en-US" dirty="0"/>
              <a:t>of the issued certificate, i.e. in </a:t>
            </a:r>
            <a:r>
              <a:rPr lang="en-US" dirty="0" smtClean="0"/>
              <a:t>total up to 19 months</a:t>
            </a:r>
          </a:p>
          <a:p>
            <a:r>
              <a:rPr lang="en-US" dirty="0" smtClean="0"/>
              <a:t>underlying information used to construct any shortened names also for 19 months</a:t>
            </a:r>
          </a:p>
          <a:p>
            <a:pPr marL="0" indent="0">
              <a:buNone/>
            </a:pPr>
            <a:r>
              <a:rPr lang="en-US" dirty="0" smtClean="0"/>
              <a:t>After 19 months: this is all archived and kept for 3 years after issuance, but accessible </a:t>
            </a:r>
            <a:r>
              <a:rPr lang="en-US" i="1" dirty="0" smtClean="0"/>
              <a:t>only for dispute resolution </a:t>
            </a:r>
            <a:r>
              <a:rPr lang="en-US" dirty="0" smtClean="0"/>
              <a:t>(that purpose limitation keeps us within the Dutch DPA Waiver Art. 29)</a:t>
            </a:r>
          </a:p>
          <a:p>
            <a:pPr marL="0" indent="0">
              <a:buNone/>
            </a:pPr>
            <a:endParaRPr lang="en-US" dirty="0"/>
          </a:p>
          <a:p>
            <a:r>
              <a:rPr lang="en-US" dirty="0" smtClean="0"/>
              <a:t>All necessary detailed attributes (which we use for tracing </a:t>
            </a:r>
            <a:r>
              <a:rPr lang="en-US" dirty="0" err="1" smtClean="0"/>
              <a:t>mis</a:t>
            </a:r>
            <a:r>
              <a:rPr lang="en-US" dirty="0" smtClean="0"/>
              <a:t>-issuance, debugging, &amp;c)</a:t>
            </a:r>
            <a:br>
              <a:rPr lang="en-US" dirty="0" smtClean="0"/>
            </a:br>
            <a:r>
              <a:rPr lang="en-US" dirty="0" smtClean="0"/>
              <a:t>for 6 months after the initial authentication – and this is not archived further</a:t>
            </a:r>
          </a:p>
          <a:p>
            <a:endParaRPr lang="en-US" dirty="0"/>
          </a:p>
          <a:p>
            <a:r>
              <a:rPr lang="en-US" dirty="0" smtClean="0"/>
              <a:t>All salted and non-salted hashes: forever! We state that these are not personal data anymore</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45</a:t>
            </a:fld>
            <a:endParaRPr lang="en-GB"/>
          </a:p>
        </p:txBody>
      </p:sp>
      <p:sp>
        <p:nvSpPr>
          <p:cNvPr id="4" name="Title 3"/>
          <p:cNvSpPr>
            <a:spLocks noGrp="1"/>
          </p:cNvSpPr>
          <p:nvPr>
            <p:ph type="title"/>
          </p:nvPr>
        </p:nvSpPr>
        <p:spPr/>
        <p:txBody>
          <a:bodyPr/>
          <a:lstStyle/>
          <a:p>
            <a:r>
              <a:rPr lang="en-US" dirty="0" smtClean="0"/>
              <a:t>Selecting what to keep – and for how long</a:t>
            </a:r>
            <a:endParaRPr lang="en-US" dirty="0"/>
          </a:p>
        </p:txBody>
      </p:sp>
    </p:spTree>
    <p:extLst>
      <p:ext uri="{BB962C8B-B14F-4D97-AF65-F5344CB8AC3E}">
        <p14:creationId xmlns:p14="http://schemas.microsoft.com/office/powerpoint/2010/main" val="146149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46</a:t>
            </a:fld>
            <a:endParaRPr lang="en-GB"/>
          </a:p>
        </p:txBody>
      </p:sp>
      <p:sp>
        <p:nvSpPr>
          <p:cNvPr id="6" name="Text Placeholder 5"/>
          <p:cNvSpPr>
            <a:spLocks noGrp="1"/>
          </p:cNvSpPr>
          <p:nvPr>
            <p:ph type="body" sz="quarter" idx="13"/>
          </p:nvPr>
        </p:nvSpPr>
        <p:spPr/>
        <p:txBody>
          <a:bodyPr anchor="b" anchorCtr="0">
            <a:normAutofit/>
          </a:bodyPr>
          <a:lstStyle/>
          <a:p>
            <a:pPr marL="0" indent="0">
              <a:buNone/>
            </a:pPr>
            <a:r>
              <a:rPr lang="en-US" sz="3200" b="1" dirty="0" smtClean="0">
                <a:solidFill>
                  <a:srgbClr val="F6791C"/>
                </a:solidFill>
              </a:rPr>
              <a:t>Certificate and CRL profiles</a:t>
            </a:r>
            <a:endParaRPr lang="en-US" sz="3200" b="1" dirty="0">
              <a:solidFill>
                <a:srgbClr val="F6791C"/>
              </a:solidFill>
            </a:endParaRPr>
          </a:p>
        </p:txBody>
      </p:sp>
    </p:spTree>
    <p:extLst>
      <p:ext uri="{BB962C8B-B14F-4D97-AF65-F5344CB8AC3E}">
        <p14:creationId xmlns:p14="http://schemas.microsoft.com/office/powerpoint/2010/main" val="113090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47</a:t>
            </a:fld>
            <a:endParaRPr lang="en-GB"/>
          </a:p>
        </p:txBody>
      </p:sp>
      <p:sp>
        <p:nvSpPr>
          <p:cNvPr id="4" name="Title 3"/>
          <p:cNvSpPr>
            <a:spLocks noGrp="1"/>
          </p:cNvSpPr>
          <p:nvPr>
            <p:ph type="title"/>
          </p:nvPr>
        </p:nvSpPr>
        <p:spPr/>
        <p:txBody>
          <a:bodyPr/>
          <a:lstStyle/>
          <a:p>
            <a:r>
              <a:rPr lang="en-US" dirty="0" smtClean="0"/>
              <a:t>Certificate Profile: DCA Root CA G1</a:t>
            </a:r>
            <a:endParaRPr lang="en-US" dirty="0"/>
          </a:p>
        </p:txBody>
      </p:sp>
      <p:sp>
        <p:nvSpPr>
          <p:cNvPr id="5" name="TextBox 4"/>
          <p:cNvSpPr txBox="1"/>
          <p:nvPr/>
        </p:nvSpPr>
        <p:spPr>
          <a:xfrm>
            <a:off x="415636" y="1379913"/>
            <a:ext cx="10756669" cy="4770537"/>
          </a:xfrm>
          <a:prstGeom prst="rect">
            <a:avLst/>
          </a:prstGeom>
          <a:noFill/>
        </p:spPr>
        <p:txBody>
          <a:bodyPr wrap="square" rtlCol="0">
            <a:spAutoFit/>
          </a:bodyPr>
          <a:lstStyle/>
          <a:p>
            <a:r>
              <a:rPr lang="en-US" sz="1600" dirty="0" smtClean="0">
                <a:latin typeface="Courier New" panose="02070309020205020404" pitchFamily="49" charset="0"/>
                <a:cs typeface="Courier New" panose="02070309020205020404" pitchFamily="49" charset="0"/>
              </a:rPr>
              <a:t> Version: 3 (0x2)</a:t>
            </a:r>
          </a:p>
          <a:p>
            <a:r>
              <a:rPr lang="en-US" sz="1600" dirty="0" smtClean="0">
                <a:latin typeface="Courier New" panose="02070309020205020404" pitchFamily="49" charset="0"/>
                <a:cs typeface="Courier New" panose="02070309020205020404" pitchFamily="49" charset="0"/>
              </a:rPr>
              <a:t>        Serial Number:</a:t>
            </a:r>
          </a:p>
          <a:p>
            <a:r>
              <a:rPr lang="en-US" sz="1600" dirty="0" smtClean="0">
                <a:latin typeface="Courier New" panose="02070309020205020404" pitchFamily="49" charset="0"/>
                <a:cs typeface="Courier New" panose="02070309020205020404" pitchFamily="49" charset="0"/>
              </a:rPr>
              <a:t>            8c:d3:6d:c8:e8:3d:2b:41:63:6f:8c:cf:3a:51:e4:53</a:t>
            </a:r>
          </a:p>
          <a:p>
            <a:r>
              <a:rPr lang="en-US" sz="1600" dirty="0" smtClean="0">
                <a:latin typeface="Courier New" panose="02070309020205020404" pitchFamily="49" charset="0"/>
                <a:cs typeface="Courier New" panose="02070309020205020404" pitchFamily="49" charset="0"/>
              </a:rPr>
              <a:t>    Signature Algorithm: </a:t>
            </a:r>
            <a:r>
              <a:rPr lang="en-US" sz="1600" b="1" dirty="0" smtClean="0">
                <a:latin typeface="Courier New" panose="02070309020205020404" pitchFamily="49" charset="0"/>
                <a:cs typeface="Courier New" panose="02070309020205020404" pitchFamily="49" charset="0"/>
              </a:rPr>
              <a:t>sha256WithRSAEncryption</a:t>
            </a:r>
          </a:p>
          <a:p>
            <a:r>
              <a:rPr lang="en-US" sz="1600" dirty="0" smtClean="0">
                <a:latin typeface="Courier New" panose="02070309020205020404" pitchFamily="49" charset="0"/>
                <a:cs typeface="Courier New" panose="02070309020205020404" pitchFamily="49" charset="0"/>
              </a:rPr>
              <a:t>        Issuer: </a:t>
            </a:r>
            <a:r>
              <a:rPr lang="en-US" sz="1600" b="1" dirty="0" smtClean="0">
                <a:latin typeface="Courier New" panose="02070309020205020404" pitchFamily="49" charset="0"/>
                <a:cs typeface="Courier New" panose="02070309020205020404" pitchFamily="49" charset="0"/>
              </a:rPr>
              <a:t>DC=</a:t>
            </a:r>
            <a:r>
              <a:rPr lang="en-US" sz="1600" b="1" dirty="0" err="1" smtClean="0">
                <a:latin typeface="Courier New" panose="02070309020205020404" pitchFamily="49" charset="0"/>
                <a:cs typeface="Courier New" panose="02070309020205020404" pitchFamily="49" charset="0"/>
              </a:rPr>
              <a:t>nl</a:t>
            </a:r>
            <a:r>
              <a:rPr lang="en-US" sz="1600" b="1" dirty="0" smtClean="0">
                <a:latin typeface="Courier New" panose="02070309020205020404" pitchFamily="49" charset="0"/>
                <a:cs typeface="Courier New" panose="02070309020205020404" pitchFamily="49" charset="0"/>
              </a:rPr>
              <a:t>, DC=</a:t>
            </a:r>
            <a:r>
              <a:rPr lang="en-US" sz="1600" b="1" dirty="0" err="1" smtClean="0">
                <a:latin typeface="Courier New" panose="02070309020205020404" pitchFamily="49" charset="0"/>
                <a:cs typeface="Courier New" panose="02070309020205020404" pitchFamily="49" charset="0"/>
              </a:rPr>
              <a:t>dutchgrid</a:t>
            </a:r>
            <a:r>
              <a:rPr lang="en-US" sz="1600" b="1" dirty="0" smtClean="0">
                <a:latin typeface="Courier New" panose="02070309020205020404" pitchFamily="49" charset="0"/>
                <a:cs typeface="Courier New" panose="02070309020205020404" pitchFamily="49" charset="0"/>
              </a:rPr>
              <a:t>, O=Certification Authorities, CN=DCA Root G1 CA</a:t>
            </a:r>
          </a:p>
          <a:p>
            <a:r>
              <a:rPr lang="en-US" sz="1600" dirty="0" smtClean="0">
                <a:latin typeface="Courier New" panose="02070309020205020404" pitchFamily="49" charset="0"/>
                <a:cs typeface="Courier New" panose="02070309020205020404" pitchFamily="49" charset="0"/>
              </a:rPr>
              <a:t>        Validity</a:t>
            </a:r>
          </a:p>
          <a:p>
            <a:r>
              <a:rPr lang="en-US" sz="1600" dirty="0" smtClean="0">
                <a:latin typeface="Courier New" panose="02070309020205020404" pitchFamily="49" charset="0"/>
                <a:cs typeface="Courier New" panose="02070309020205020404" pitchFamily="49" charset="0"/>
              </a:rPr>
              <a:t>            Not Before: Feb  1 00:00:00 </a:t>
            </a:r>
            <a:r>
              <a:rPr lang="en-US" sz="1600" b="1" dirty="0" smtClean="0">
                <a:latin typeface="Courier New" panose="02070309020205020404" pitchFamily="49" charset="0"/>
                <a:cs typeface="Courier New" panose="02070309020205020404" pitchFamily="49" charset="0"/>
              </a:rPr>
              <a:t>2016</a:t>
            </a:r>
            <a:r>
              <a:rPr lang="en-US" sz="1600" dirty="0" smtClean="0">
                <a:latin typeface="Courier New" panose="02070309020205020404" pitchFamily="49" charset="0"/>
                <a:cs typeface="Courier New" panose="02070309020205020404" pitchFamily="49" charset="0"/>
              </a:rPr>
              <a:t> GMT</a:t>
            </a:r>
          </a:p>
          <a:p>
            <a:r>
              <a:rPr lang="en-US" sz="1600" dirty="0" smtClean="0">
                <a:latin typeface="Courier New" panose="02070309020205020404" pitchFamily="49" charset="0"/>
                <a:cs typeface="Courier New" panose="02070309020205020404" pitchFamily="49" charset="0"/>
              </a:rPr>
              <a:t>            Not After : Jan 31 23:59:59 </a:t>
            </a:r>
            <a:r>
              <a:rPr lang="en-US" sz="1600" b="1" dirty="0" smtClean="0">
                <a:latin typeface="Courier New" panose="02070309020205020404" pitchFamily="49" charset="0"/>
                <a:cs typeface="Courier New" panose="02070309020205020404" pitchFamily="49" charset="0"/>
              </a:rPr>
              <a:t>2036</a:t>
            </a:r>
            <a:r>
              <a:rPr lang="en-US" sz="1600" dirty="0" smtClean="0">
                <a:latin typeface="Courier New" panose="02070309020205020404" pitchFamily="49" charset="0"/>
                <a:cs typeface="Courier New" panose="02070309020205020404" pitchFamily="49" charset="0"/>
              </a:rPr>
              <a:t> GMT</a:t>
            </a:r>
          </a:p>
          <a:p>
            <a:r>
              <a:rPr lang="en-US" sz="1600" dirty="0" smtClean="0">
                <a:latin typeface="Courier New" panose="02070309020205020404" pitchFamily="49" charset="0"/>
                <a:cs typeface="Courier New" panose="02070309020205020404" pitchFamily="49" charset="0"/>
              </a:rPr>
              <a:t>        Subject: DC=</a:t>
            </a:r>
            <a:r>
              <a:rPr lang="en-US" sz="1600" dirty="0" err="1" smtClean="0">
                <a:latin typeface="Courier New" panose="02070309020205020404" pitchFamily="49" charset="0"/>
                <a:cs typeface="Courier New" panose="02070309020205020404" pitchFamily="49" charset="0"/>
              </a:rPr>
              <a:t>nl</a:t>
            </a:r>
            <a:r>
              <a:rPr lang="en-US" sz="1600" dirty="0" smtClean="0">
                <a:latin typeface="Courier New" panose="02070309020205020404" pitchFamily="49" charset="0"/>
                <a:cs typeface="Courier New" panose="02070309020205020404" pitchFamily="49" charset="0"/>
              </a:rPr>
              <a:t>, DC=</a:t>
            </a:r>
            <a:r>
              <a:rPr lang="en-US" sz="1600" dirty="0" err="1" smtClean="0">
                <a:latin typeface="Courier New" panose="02070309020205020404" pitchFamily="49" charset="0"/>
                <a:cs typeface="Courier New" panose="02070309020205020404" pitchFamily="49" charset="0"/>
              </a:rPr>
              <a:t>dutchgrid</a:t>
            </a:r>
            <a:r>
              <a:rPr lang="en-US" sz="1600" dirty="0" smtClean="0">
                <a:latin typeface="Courier New" panose="02070309020205020404" pitchFamily="49" charset="0"/>
                <a:cs typeface="Courier New" panose="02070309020205020404" pitchFamily="49" charset="0"/>
              </a:rPr>
              <a:t>, O=Certification Authorities, CN=DCA Root G1 CA</a:t>
            </a:r>
          </a:p>
          <a:p>
            <a:r>
              <a:rPr lang="en-US" sz="1600" dirty="0" smtClean="0">
                <a:latin typeface="Courier New" panose="02070309020205020404" pitchFamily="49" charset="0"/>
                <a:cs typeface="Courier New" panose="02070309020205020404" pitchFamily="49" charset="0"/>
              </a:rPr>
              <a:t>    Public Key Algorithm: </a:t>
            </a:r>
            <a:r>
              <a:rPr lang="en-US" sz="1600" dirty="0" err="1" smtClean="0">
                <a:latin typeface="Courier New" panose="02070309020205020404" pitchFamily="49" charset="0"/>
                <a:cs typeface="Courier New" panose="02070309020205020404" pitchFamily="49" charset="0"/>
              </a:rPr>
              <a:t>rsaEncryption</a:t>
            </a:r>
            <a:r>
              <a:rPr lang="en-US" sz="1600" dirty="0" smtClean="0">
                <a:latin typeface="Courier New" panose="02070309020205020404" pitchFamily="49" charset="0"/>
                <a:cs typeface="Courier New" panose="02070309020205020404" pitchFamily="49" charset="0"/>
              </a:rPr>
              <a:t> - Public-Key: (</a:t>
            </a:r>
            <a:r>
              <a:rPr lang="en-US" sz="1600" b="1" dirty="0" smtClean="0">
                <a:latin typeface="Courier New" panose="02070309020205020404" pitchFamily="49" charset="0"/>
                <a:cs typeface="Courier New" panose="02070309020205020404" pitchFamily="49" charset="0"/>
              </a:rPr>
              <a:t>4096 bit</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    X509v3 extensions:</a:t>
            </a:r>
          </a:p>
          <a:p>
            <a:r>
              <a:rPr lang="en-US" sz="1600" dirty="0" smtClean="0">
                <a:latin typeface="Courier New" panose="02070309020205020404" pitchFamily="49" charset="0"/>
                <a:cs typeface="Courier New" panose="02070309020205020404" pitchFamily="49" charset="0"/>
              </a:rPr>
              <a:t>            X509v3 Basic Constraints: </a:t>
            </a:r>
            <a:r>
              <a:rPr lang="en-US" sz="1600" b="1" dirty="0" smtClean="0">
                <a:latin typeface="Courier New" panose="02070309020205020404" pitchFamily="49" charset="0"/>
                <a:cs typeface="Courier New" panose="02070309020205020404" pitchFamily="49" charset="0"/>
              </a:rPr>
              <a:t>critical</a:t>
            </a:r>
          </a:p>
          <a:p>
            <a:r>
              <a:rPr lang="en-US" sz="160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CA:TRUE</a:t>
            </a:r>
          </a:p>
          <a:p>
            <a:r>
              <a:rPr lang="en-US" sz="1600" dirty="0" smtClean="0">
                <a:latin typeface="Courier New" panose="02070309020205020404" pitchFamily="49" charset="0"/>
                <a:cs typeface="Courier New" panose="02070309020205020404" pitchFamily="49" charset="0"/>
              </a:rPr>
              <a:t>            X509v3 Key Usage: </a:t>
            </a:r>
            <a:r>
              <a:rPr lang="en-US" sz="1600" b="1" dirty="0" smtClean="0">
                <a:latin typeface="Courier New" panose="02070309020205020404" pitchFamily="49" charset="0"/>
                <a:cs typeface="Courier New" panose="02070309020205020404" pitchFamily="49" charset="0"/>
              </a:rPr>
              <a:t>critical</a:t>
            </a:r>
          </a:p>
          <a:p>
            <a:r>
              <a:rPr lang="en-US" sz="160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Certificate Sign, CRL Sign</a:t>
            </a:r>
          </a:p>
          <a:p>
            <a:r>
              <a:rPr lang="en-US" sz="1600" dirty="0" smtClean="0">
                <a:latin typeface="Courier New" panose="02070309020205020404" pitchFamily="49" charset="0"/>
                <a:cs typeface="Courier New" panose="02070309020205020404" pitchFamily="49" charset="0"/>
              </a:rPr>
              <a:t>            X509v3 Subject Key Identifier: </a:t>
            </a:r>
          </a:p>
          <a:p>
            <a:r>
              <a:rPr lang="en-US" sz="1600" dirty="0" smtClean="0">
                <a:latin typeface="Courier New" panose="02070309020205020404" pitchFamily="49" charset="0"/>
                <a:cs typeface="Courier New" panose="02070309020205020404" pitchFamily="49" charset="0"/>
              </a:rPr>
              <a:t>                52:7C:2F:B2:82:59:49:A6:F0:08:1D:EF:68:05:A1:35:32:8A:28:27</a:t>
            </a:r>
          </a:p>
          <a:p>
            <a:r>
              <a:rPr lang="en-US" sz="1600" dirty="0" smtClean="0">
                <a:latin typeface="Courier New" panose="02070309020205020404" pitchFamily="49" charset="0"/>
                <a:cs typeface="Courier New" panose="02070309020205020404" pitchFamily="49" charset="0"/>
              </a:rPr>
              <a:t>            X509v3 Certificate Policies: </a:t>
            </a:r>
          </a:p>
          <a:p>
            <a:r>
              <a:rPr lang="en-US" sz="1600" dirty="0" smtClean="0">
                <a:latin typeface="Courier New" panose="02070309020205020404" pitchFamily="49" charset="0"/>
                <a:cs typeface="Courier New" panose="02070309020205020404" pitchFamily="49" charset="0"/>
              </a:rPr>
              <a:t>                Policy: 1.3.6.1.4.1.10434.4.2.7.1</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22196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48</a:t>
            </a:fld>
            <a:endParaRPr lang="en-GB"/>
          </a:p>
        </p:txBody>
      </p:sp>
      <p:sp>
        <p:nvSpPr>
          <p:cNvPr id="4" name="Title 3"/>
          <p:cNvSpPr>
            <a:spLocks noGrp="1"/>
          </p:cNvSpPr>
          <p:nvPr>
            <p:ph type="title"/>
          </p:nvPr>
        </p:nvSpPr>
        <p:spPr/>
        <p:txBody>
          <a:bodyPr/>
          <a:lstStyle/>
          <a:p>
            <a:r>
              <a:rPr lang="en-US" dirty="0"/>
              <a:t>Certificate Profile: </a:t>
            </a:r>
            <a:r>
              <a:rPr lang="en-US" dirty="0" err="1" smtClean="0"/>
              <a:t>RCauth</a:t>
            </a:r>
            <a:r>
              <a:rPr lang="en-US" dirty="0" smtClean="0"/>
              <a:t> Pilot ICA G1 profile</a:t>
            </a:r>
            <a:endParaRPr lang="en-US" dirty="0"/>
          </a:p>
        </p:txBody>
      </p:sp>
      <p:sp>
        <p:nvSpPr>
          <p:cNvPr id="6" name="TextBox 5"/>
          <p:cNvSpPr txBox="1"/>
          <p:nvPr/>
        </p:nvSpPr>
        <p:spPr>
          <a:xfrm>
            <a:off x="415636" y="1379913"/>
            <a:ext cx="11776364" cy="5016758"/>
          </a:xfrm>
          <a:prstGeom prst="rect">
            <a:avLst/>
          </a:prstGeom>
          <a:noFill/>
        </p:spPr>
        <p:txBody>
          <a:bodyPr wrap="square" rtlCol="0">
            <a:spAutoFit/>
          </a:bodyPr>
          <a:lstStyle/>
          <a:p>
            <a:r>
              <a:rPr lang="en-US" sz="1600" dirty="0" smtClean="0">
                <a:latin typeface="Courier New" panose="02070309020205020404" pitchFamily="49" charset="0"/>
                <a:cs typeface="Courier New" panose="02070309020205020404" pitchFamily="49" charset="0"/>
              </a:rPr>
              <a:t> Version: 3 (0x2); Serial Number: 09:f5:d7:56:8e:89:e8:87:d8:16:53:fe:ab:c7:84:e2</a:t>
            </a:r>
            <a:br>
              <a:rPr lang="en-US" sz="1600" dirty="0" smtClean="0">
                <a:latin typeface="Courier New" panose="02070309020205020404" pitchFamily="49" charset="0"/>
                <a:cs typeface="Courier New" panose="02070309020205020404" pitchFamily="49" charset="0"/>
              </a:rPr>
            </a:br>
            <a:r>
              <a:rPr lang="en-US" sz="1600" dirty="0" smtClean="0">
                <a:latin typeface="Courier New" panose="02070309020205020404" pitchFamily="49" charset="0"/>
                <a:cs typeface="Courier New" panose="02070309020205020404" pitchFamily="49" charset="0"/>
              </a:rPr>
              <a:t>    Signature Algorithm: </a:t>
            </a:r>
            <a:r>
              <a:rPr lang="en-US" sz="1600" b="1" dirty="0" smtClean="0">
                <a:latin typeface="Courier New" panose="02070309020205020404" pitchFamily="49" charset="0"/>
                <a:cs typeface="Courier New" panose="02070309020205020404" pitchFamily="49" charset="0"/>
              </a:rPr>
              <a:t>sha256WithRSAEncryption</a:t>
            </a:r>
          </a:p>
          <a:p>
            <a:r>
              <a:rPr lang="en-US" sz="1600" dirty="0" smtClean="0">
                <a:latin typeface="Courier New" panose="02070309020205020404" pitchFamily="49" charset="0"/>
                <a:cs typeface="Courier New" panose="02070309020205020404" pitchFamily="49" charset="0"/>
              </a:rPr>
              <a:t>        Issuer: </a:t>
            </a:r>
            <a:r>
              <a:rPr lang="en-US" sz="1600" b="1" dirty="0" smtClean="0">
                <a:latin typeface="Courier New" panose="02070309020205020404" pitchFamily="49" charset="0"/>
                <a:cs typeface="Courier New" panose="02070309020205020404" pitchFamily="49" charset="0"/>
              </a:rPr>
              <a:t>DC=</a:t>
            </a:r>
            <a:r>
              <a:rPr lang="en-US" sz="1600" b="1" dirty="0" err="1" smtClean="0">
                <a:latin typeface="Courier New" panose="02070309020205020404" pitchFamily="49" charset="0"/>
                <a:cs typeface="Courier New" panose="02070309020205020404" pitchFamily="49" charset="0"/>
              </a:rPr>
              <a:t>nl</a:t>
            </a:r>
            <a:r>
              <a:rPr lang="en-US" sz="1600" b="1" dirty="0" smtClean="0">
                <a:latin typeface="Courier New" panose="02070309020205020404" pitchFamily="49" charset="0"/>
                <a:cs typeface="Courier New" panose="02070309020205020404" pitchFamily="49" charset="0"/>
              </a:rPr>
              <a:t>, DC=</a:t>
            </a:r>
            <a:r>
              <a:rPr lang="en-US" sz="1600" b="1" dirty="0" err="1" smtClean="0">
                <a:latin typeface="Courier New" panose="02070309020205020404" pitchFamily="49" charset="0"/>
                <a:cs typeface="Courier New" panose="02070309020205020404" pitchFamily="49" charset="0"/>
              </a:rPr>
              <a:t>dutchgrid</a:t>
            </a:r>
            <a:r>
              <a:rPr lang="en-US" sz="1600" b="1" dirty="0" smtClean="0">
                <a:latin typeface="Courier New" panose="02070309020205020404" pitchFamily="49" charset="0"/>
                <a:cs typeface="Courier New" panose="02070309020205020404" pitchFamily="49" charset="0"/>
              </a:rPr>
              <a:t>, O=Certification Authorities, CN=DCA Root G1 CA</a:t>
            </a:r>
          </a:p>
          <a:p>
            <a:r>
              <a:rPr lang="en-US" sz="1600" dirty="0" smtClean="0">
                <a:latin typeface="Courier New" panose="02070309020205020404" pitchFamily="49" charset="0"/>
                <a:cs typeface="Courier New" panose="02070309020205020404" pitchFamily="49" charset="0"/>
              </a:rPr>
              <a:t>        Validity</a:t>
            </a:r>
          </a:p>
          <a:p>
            <a:r>
              <a:rPr lang="en-US" sz="1600" dirty="0" smtClean="0">
                <a:latin typeface="Courier New" panose="02070309020205020404" pitchFamily="49" charset="0"/>
                <a:cs typeface="Courier New" panose="02070309020205020404" pitchFamily="49" charset="0"/>
              </a:rPr>
              <a:t>            Not Before: Feb  1 00:00:00 </a:t>
            </a:r>
            <a:r>
              <a:rPr lang="en-US" sz="1600" b="1" dirty="0" smtClean="0">
                <a:latin typeface="Courier New" panose="02070309020205020404" pitchFamily="49" charset="0"/>
                <a:cs typeface="Courier New" panose="02070309020205020404" pitchFamily="49" charset="0"/>
              </a:rPr>
              <a:t>2016</a:t>
            </a:r>
            <a:r>
              <a:rPr lang="en-US" sz="1600" dirty="0" smtClean="0">
                <a:latin typeface="Courier New" panose="02070309020205020404" pitchFamily="49" charset="0"/>
                <a:cs typeface="Courier New" panose="02070309020205020404" pitchFamily="49" charset="0"/>
              </a:rPr>
              <a:t> GMT</a:t>
            </a:r>
          </a:p>
          <a:p>
            <a:r>
              <a:rPr lang="en-US" sz="1600" dirty="0" smtClean="0">
                <a:latin typeface="Courier New" panose="02070309020205020404" pitchFamily="49" charset="0"/>
                <a:cs typeface="Courier New" panose="02070309020205020404" pitchFamily="49" charset="0"/>
              </a:rPr>
              <a:t>            Not After : Jan 31 23:59:59 </a:t>
            </a:r>
            <a:r>
              <a:rPr lang="en-US" sz="1600" b="1" dirty="0" smtClean="0">
                <a:latin typeface="Courier New" panose="02070309020205020404" pitchFamily="49" charset="0"/>
                <a:cs typeface="Courier New" panose="02070309020205020404" pitchFamily="49" charset="0"/>
              </a:rPr>
              <a:t>2036</a:t>
            </a:r>
            <a:r>
              <a:rPr lang="en-US" sz="1600" dirty="0" smtClean="0">
                <a:latin typeface="Courier New" panose="02070309020205020404" pitchFamily="49" charset="0"/>
                <a:cs typeface="Courier New" panose="02070309020205020404" pitchFamily="49" charset="0"/>
              </a:rPr>
              <a:t> GMT</a:t>
            </a:r>
          </a:p>
          <a:p>
            <a:r>
              <a:rPr lang="en-US" sz="1600" dirty="0" smtClean="0">
                <a:latin typeface="Courier New" panose="02070309020205020404" pitchFamily="49" charset="0"/>
                <a:cs typeface="Courier New" panose="02070309020205020404" pitchFamily="49" charset="0"/>
              </a:rPr>
              <a:t>        Subject: </a:t>
            </a:r>
            <a:r>
              <a:rPr lang="en-US" sz="1600" b="1" dirty="0" smtClean="0">
                <a:latin typeface="Courier New" panose="02070309020205020404" pitchFamily="49" charset="0"/>
                <a:cs typeface="Courier New" panose="02070309020205020404" pitchFamily="49" charset="0"/>
              </a:rPr>
              <a:t>DC=</a:t>
            </a:r>
            <a:r>
              <a:rPr lang="en-US" sz="1600" b="1" dirty="0" err="1" smtClean="0">
                <a:latin typeface="Courier New" panose="02070309020205020404" pitchFamily="49" charset="0"/>
                <a:cs typeface="Courier New" panose="02070309020205020404" pitchFamily="49" charset="0"/>
              </a:rPr>
              <a:t>eu</a:t>
            </a:r>
            <a:r>
              <a:rPr lang="en-US" sz="1600" b="1" dirty="0" smtClean="0">
                <a:latin typeface="Courier New" panose="02070309020205020404" pitchFamily="49" charset="0"/>
                <a:cs typeface="Courier New" panose="02070309020205020404" pitchFamily="49" charset="0"/>
              </a:rPr>
              <a:t>, DC=</a:t>
            </a:r>
            <a:r>
              <a:rPr lang="en-US" sz="1600" b="1" dirty="0" err="1" smtClean="0">
                <a:latin typeface="Courier New" panose="02070309020205020404" pitchFamily="49" charset="0"/>
                <a:cs typeface="Courier New" panose="02070309020205020404" pitchFamily="49" charset="0"/>
              </a:rPr>
              <a:t>rcauth</a:t>
            </a:r>
            <a:r>
              <a:rPr lang="en-US" sz="1600" b="1" dirty="0" smtClean="0">
                <a:latin typeface="Courier New" panose="02070309020205020404" pitchFamily="49" charset="0"/>
                <a:cs typeface="Courier New" panose="02070309020205020404" pitchFamily="49" charset="0"/>
              </a:rPr>
              <a:t>, O=Certification Authorities,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CN=Research and Collaboration Authentication Pilot G1 CA</a:t>
            </a:r>
          </a:p>
          <a:p>
            <a:r>
              <a:rPr lang="en-US" sz="1600" dirty="0" smtClean="0">
                <a:latin typeface="Courier New" panose="02070309020205020404" pitchFamily="49" charset="0"/>
                <a:cs typeface="Courier New" panose="02070309020205020404" pitchFamily="49" charset="0"/>
              </a:rPr>
              <a:t>    Public Key Algorithm: </a:t>
            </a:r>
            <a:r>
              <a:rPr lang="en-US" sz="1600" dirty="0" err="1" smtClean="0">
                <a:latin typeface="Courier New" panose="02070309020205020404" pitchFamily="49" charset="0"/>
                <a:cs typeface="Courier New" panose="02070309020205020404" pitchFamily="49" charset="0"/>
              </a:rPr>
              <a:t>rsaEncryption</a:t>
            </a:r>
            <a:r>
              <a:rPr lang="en-US" sz="1600" dirty="0" smtClean="0">
                <a:latin typeface="Courier New" panose="02070309020205020404" pitchFamily="49" charset="0"/>
                <a:cs typeface="Courier New" panose="02070309020205020404" pitchFamily="49" charset="0"/>
              </a:rPr>
              <a:t> - Public-Key: (</a:t>
            </a:r>
            <a:r>
              <a:rPr lang="en-US" sz="1600" b="1" dirty="0" smtClean="0">
                <a:latin typeface="Courier New" panose="02070309020205020404" pitchFamily="49" charset="0"/>
                <a:cs typeface="Courier New" panose="02070309020205020404" pitchFamily="49" charset="0"/>
              </a:rPr>
              <a:t>2048 bit</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    X509v3 extensions:</a:t>
            </a:r>
          </a:p>
          <a:p>
            <a:r>
              <a:rPr lang="en-US" sz="1600" dirty="0" smtClean="0">
                <a:latin typeface="Courier New" panose="02070309020205020404" pitchFamily="49" charset="0"/>
                <a:cs typeface="Courier New" panose="02070309020205020404" pitchFamily="49" charset="0"/>
              </a:rPr>
              <a:t>            X509v3 Basic Constraints: </a:t>
            </a:r>
            <a:r>
              <a:rPr lang="en-US" sz="1600" b="1" dirty="0" smtClean="0">
                <a:latin typeface="Courier New" panose="02070309020205020404" pitchFamily="49" charset="0"/>
                <a:cs typeface="Courier New" panose="02070309020205020404" pitchFamily="49" charset="0"/>
              </a:rPr>
              <a:t>critical; CA:TRUE</a:t>
            </a:r>
          </a:p>
          <a:p>
            <a:r>
              <a:rPr lang="en-US" sz="1600" dirty="0" smtClean="0">
                <a:latin typeface="Courier New" panose="02070309020205020404" pitchFamily="49" charset="0"/>
                <a:cs typeface="Courier New" panose="02070309020205020404" pitchFamily="49" charset="0"/>
              </a:rPr>
              <a:t>            X509v3 Key Usage: </a:t>
            </a:r>
            <a:r>
              <a:rPr lang="en-US" sz="1600" b="1" dirty="0" smtClean="0">
                <a:latin typeface="Courier New" panose="02070309020205020404" pitchFamily="49" charset="0"/>
                <a:cs typeface="Courier New" panose="02070309020205020404" pitchFamily="49" charset="0"/>
              </a:rPr>
              <a:t>critical; Certificate Sign, CRL Sign</a:t>
            </a:r>
          </a:p>
          <a:p>
            <a:r>
              <a:rPr lang="en-US" sz="1600" dirty="0" smtClean="0">
                <a:latin typeface="Courier New" panose="02070309020205020404" pitchFamily="49" charset="0"/>
                <a:cs typeface="Courier New" panose="02070309020205020404" pitchFamily="49" charset="0"/>
              </a:rPr>
              <a:t>            X509v3 Subject Key Identifier: </a:t>
            </a:r>
          </a:p>
          <a:p>
            <a:r>
              <a:rPr lang="en-US" sz="1600" dirty="0" smtClean="0">
                <a:latin typeface="Courier New" panose="02070309020205020404" pitchFamily="49" charset="0"/>
                <a:cs typeface="Courier New" panose="02070309020205020404" pitchFamily="49" charset="0"/>
              </a:rPr>
              <a:t>                1F:BD:44:D3:CD:C4:D9:90:17:E9:F7:34:98:60:A3:44:5B:7D:06:47</a:t>
            </a:r>
          </a:p>
          <a:p>
            <a:r>
              <a:rPr lang="en-US" sz="1600" dirty="0" smtClean="0">
                <a:latin typeface="Courier New" panose="02070309020205020404" pitchFamily="49" charset="0"/>
                <a:cs typeface="Courier New" panose="02070309020205020404" pitchFamily="49" charset="0"/>
              </a:rPr>
              <a:t>            X509v3 Authority Key Identifier: </a:t>
            </a:r>
          </a:p>
          <a:p>
            <a:r>
              <a:rPr lang="en-US" sz="1600" dirty="0" smtClean="0">
                <a:latin typeface="Courier New" panose="02070309020205020404" pitchFamily="49" charset="0"/>
                <a:cs typeface="Courier New" panose="02070309020205020404" pitchFamily="49" charset="0"/>
              </a:rPr>
              <a:t>                keyid:52:7C:2F:B2:82:59:49:A6:F0:08:1D:EF:68:05:A1:35:32:8A:28:27</a:t>
            </a:r>
          </a:p>
          <a:p>
            <a:r>
              <a:rPr lang="en-US" sz="1600" dirty="0" smtClean="0">
                <a:latin typeface="Courier New" panose="02070309020205020404" pitchFamily="49" charset="0"/>
                <a:cs typeface="Courier New" panose="02070309020205020404" pitchFamily="49" charset="0"/>
              </a:rPr>
              <a:t>            X509v3 Certificate Policies: </a:t>
            </a:r>
          </a:p>
          <a:p>
            <a:r>
              <a:rPr lang="en-US" sz="1600" dirty="0" smtClean="0">
                <a:latin typeface="Courier New" panose="02070309020205020404" pitchFamily="49" charset="0"/>
                <a:cs typeface="Courier New" panose="02070309020205020404" pitchFamily="49" charset="0"/>
              </a:rPr>
              <a:t>                Policy: 1.3.6.1.4.1.10434.4.2.7.1.1</a:t>
            </a:r>
          </a:p>
          <a:p>
            <a:r>
              <a:rPr lang="en-US" sz="1600" dirty="0" smtClean="0">
                <a:latin typeface="Courier New" panose="02070309020205020404" pitchFamily="49" charset="0"/>
                <a:cs typeface="Courier New" panose="02070309020205020404" pitchFamily="49" charset="0"/>
              </a:rPr>
              <a:t>            X509v3 CRL Distribution Points: </a:t>
            </a:r>
          </a:p>
          <a:p>
            <a:r>
              <a:rPr lang="en-US" sz="1600" dirty="0" smtClean="0">
                <a:latin typeface="Courier New" panose="02070309020205020404" pitchFamily="49" charset="0"/>
                <a:cs typeface="Courier New" panose="02070309020205020404" pitchFamily="49" charset="0"/>
              </a:rPr>
              <a:t>                Full Name: </a:t>
            </a:r>
            <a:r>
              <a:rPr lang="en-US" sz="1600" b="1" dirty="0" err="1" smtClean="0">
                <a:latin typeface="Courier New" panose="02070309020205020404" pitchFamily="49" charset="0"/>
                <a:cs typeface="Courier New" panose="02070309020205020404" pitchFamily="49" charset="0"/>
              </a:rPr>
              <a:t>URI:http</a:t>
            </a:r>
            <a:r>
              <a:rPr lang="en-US" sz="1600" b="1" dirty="0" smtClean="0">
                <a:latin typeface="Courier New" panose="02070309020205020404" pitchFamily="49" charset="0"/>
                <a:cs typeface="Courier New" panose="02070309020205020404" pitchFamily="49" charset="0"/>
              </a:rPr>
              <a:t>://crl.dutchgrid.nl/</a:t>
            </a:r>
            <a:r>
              <a:rPr lang="en-US" sz="1600" b="1" dirty="0" err="1" smtClean="0">
                <a:latin typeface="Courier New" panose="02070309020205020404" pitchFamily="49" charset="0"/>
                <a:cs typeface="Courier New" panose="02070309020205020404" pitchFamily="49" charset="0"/>
              </a:rPr>
              <a:t>dcaroot</a:t>
            </a:r>
            <a:r>
              <a:rPr lang="en-US" sz="1600" b="1" dirty="0" smtClean="0">
                <a:latin typeface="Courier New" panose="02070309020205020404" pitchFamily="49" charset="0"/>
                <a:cs typeface="Courier New" panose="02070309020205020404" pitchFamily="49" charset="0"/>
              </a:rPr>
              <a:t>/g1/</a:t>
            </a:r>
            <a:r>
              <a:rPr lang="en-US" sz="1600" b="1" dirty="0" err="1" smtClean="0">
                <a:latin typeface="Courier New" panose="02070309020205020404" pitchFamily="49" charset="0"/>
                <a:cs typeface="Courier New" panose="02070309020205020404" pitchFamily="49" charset="0"/>
              </a:rPr>
              <a:t>crl</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crl.crl</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431459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49</a:t>
            </a:fld>
            <a:endParaRPr lang="en-GB"/>
          </a:p>
        </p:txBody>
      </p:sp>
      <p:sp>
        <p:nvSpPr>
          <p:cNvPr id="4" name="Title 3"/>
          <p:cNvSpPr>
            <a:spLocks noGrp="1"/>
          </p:cNvSpPr>
          <p:nvPr>
            <p:ph type="title"/>
          </p:nvPr>
        </p:nvSpPr>
        <p:spPr/>
        <p:txBody>
          <a:bodyPr/>
          <a:lstStyle/>
          <a:p>
            <a:r>
              <a:rPr lang="en-US" dirty="0"/>
              <a:t>Certificate Profile: </a:t>
            </a:r>
            <a:r>
              <a:rPr lang="en-US" dirty="0" err="1" smtClean="0"/>
              <a:t>RCauth</a:t>
            </a:r>
            <a:r>
              <a:rPr lang="en-US" dirty="0" smtClean="0"/>
              <a:t> EEC client certificate</a:t>
            </a:r>
            <a:endParaRPr lang="en-US" dirty="0"/>
          </a:p>
        </p:txBody>
      </p:sp>
      <p:sp>
        <p:nvSpPr>
          <p:cNvPr id="6" name="TextBox 5"/>
          <p:cNvSpPr txBox="1"/>
          <p:nvPr/>
        </p:nvSpPr>
        <p:spPr>
          <a:xfrm>
            <a:off x="415636" y="1379913"/>
            <a:ext cx="11776364" cy="4524315"/>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 Version: 3 (</a:t>
            </a:r>
            <a:r>
              <a:rPr lang="en-US" sz="1600" dirty="0" smtClean="0">
                <a:latin typeface="Courier New" panose="02070309020205020404" pitchFamily="49" charset="0"/>
                <a:cs typeface="Courier New" panose="02070309020205020404" pitchFamily="49" charset="0"/>
              </a:rPr>
              <a:t>0x2); Serial </a:t>
            </a:r>
            <a:r>
              <a:rPr lang="en-US" sz="1600" dirty="0">
                <a:latin typeface="Courier New" panose="02070309020205020404" pitchFamily="49" charset="0"/>
                <a:cs typeface="Courier New" panose="02070309020205020404" pitchFamily="49" charset="0"/>
              </a:rPr>
              <a:t>Number</a:t>
            </a:r>
            <a:r>
              <a:rPr lang="en-US" sz="1600" dirty="0" smtClean="0">
                <a:latin typeface="Courier New" panose="02070309020205020404" pitchFamily="49" charset="0"/>
                <a:cs typeface="Courier New" panose="02070309020205020404" pitchFamily="49" charset="0"/>
              </a:rPr>
              <a:t>: </a:t>
            </a:r>
            <a:r>
              <a:rPr lang="en-US" sz="1600" i="1" dirty="0" smtClean="0">
                <a:latin typeface="Courier New" panose="02070309020205020404" pitchFamily="49" charset="0"/>
                <a:cs typeface="Courier New" panose="02070309020205020404" pitchFamily="49" charset="0"/>
              </a:rPr>
              <a:t>XX:XX:XX:XX:XX:...</a:t>
            </a:r>
            <a:r>
              <a:rPr lang="en-US" sz="1600" dirty="0" smtClean="0">
                <a:latin typeface="Courier New" panose="02070309020205020404" pitchFamily="49" charset="0"/>
                <a:cs typeface="Courier New" panose="02070309020205020404" pitchFamily="49" charset="0"/>
              </a:rPr>
              <a:t/>
            </a:r>
            <a:br>
              <a:rPr lang="en-US" sz="1600" dirty="0" smtClean="0">
                <a:latin typeface="Courier New" panose="02070309020205020404" pitchFamily="49" charset="0"/>
                <a:cs typeface="Courier New" panose="02070309020205020404" pitchFamily="49" charset="0"/>
              </a:rPr>
            </a:b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Signature Algorithm: </a:t>
            </a:r>
            <a:r>
              <a:rPr lang="en-US" sz="1600" b="1" dirty="0">
                <a:latin typeface="Courier New" panose="02070309020205020404" pitchFamily="49" charset="0"/>
                <a:cs typeface="Courier New" panose="02070309020205020404" pitchFamily="49" charset="0"/>
              </a:rPr>
              <a:t>sha256WithRSAEncryption</a:t>
            </a:r>
          </a:p>
          <a:p>
            <a:r>
              <a:rPr lang="en-US" sz="1600" dirty="0" smtClean="0">
                <a:latin typeface="Courier New" panose="02070309020205020404" pitchFamily="49" charset="0"/>
                <a:cs typeface="Courier New" panose="02070309020205020404" pitchFamily="49" charset="0"/>
              </a:rPr>
              <a:t>         Issuer: </a:t>
            </a:r>
            <a:r>
              <a:rPr lang="en-US" sz="1600" b="1" dirty="0">
                <a:latin typeface="Courier New" panose="02070309020205020404" pitchFamily="49" charset="0"/>
                <a:cs typeface="Courier New" panose="02070309020205020404" pitchFamily="49" charset="0"/>
              </a:rPr>
              <a:t>DC=</a:t>
            </a:r>
            <a:r>
              <a:rPr lang="en-US" sz="1600" b="1" dirty="0" err="1">
                <a:latin typeface="Courier New" panose="02070309020205020404" pitchFamily="49" charset="0"/>
                <a:cs typeface="Courier New" panose="02070309020205020404" pitchFamily="49" charset="0"/>
              </a:rPr>
              <a:t>eu</a:t>
            </a:r>
            <a:r>
              <a:rPr lang="en-US" sz="1600" b="1" dirty="0">
                <a:latin typeface="Courier New" panose="02070309020205020404" pitchFamily="49" charset="0"/>
                <a:cs typeface="Courier New" panose="02070309020205020404" pitchFamily="49" charset="0"/>
              </a:rPr>
              <a:t>, DC=</a:t>
            </a:r>
            <a:r>
              <a:rPr lang="en-US" sz="1600" b="1" dirty="0" err="1">
                <a:latin typeface="Courier New" panose="02070309020205020404" pitchFamily="49" charset="0"/>
                <a:cs typeface="Courier New" panose="02070309020205020404" pitchFamily="49" charset="0"/>
              </a:rPr>
              <a:t>rcauth</a:t>
            </a:r>
            <a:r>
              <a:rPr lang="en-US" sz="1600" b="1" dirty="0">
                <a:latin typeface="Courier New" panose="02070309020205020404" pitchFamily="49" charset="0"/>
                <a:cs typeface="Courier New" panose="02070309020205020404" pitchFamily="49" charset="0"/>
              </a:rPr>
              <a:t>, O=Certification Authorities, </a:t>
            </a:r>
            <a:r>
              <a:rPr lang="en-US" sz="1600" b="1" dirty="0" smtClean="0">
                <a:latin typeface="Courier New" panose="02070309020205020404" pitchFamily="49" charset="0"/>
                <a:cs typeface="Courier New" panose="02070309020205020404" pitchFamily="49" charset="0"/>
              </a:rPr>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CN=Research </a:t>
            </a:r>
            <a:r>
              <a:rPr lang="en-US" sz="1600" b="1" dirty="0">
                <a:latin typeface="Courier New" panose="02070309020205020404" pitchFamily="49" charset="0"/>
                <a:cs typeface="Courier New" panose="02070309020205020404" pitchFamily="49" charset="0"/>
              </a:rPr>
              <a:t>and Collaboration Authentication Pilot G1 </a:t>
            </a:r>
            <a:r>
              <a:rPr lang="en-US" sz="1600" b="1" dirty="0" smtClean="0">
                <a:latin typeface="Courier New" panose="02070309020205020404" pitchFamily="49" charset="0"/>
                <a:cs typeface="Courier New" panose="02070309020205020404" pitchFamily="49" charset="0"/>
              </a:rPr>
              <a:t>CA</a:t>
            </a:r>
          </a:p>
          <a:p>
            <a:r>
              <a:rPr lang="en-US" sz="1600" dirty="0" smtClean="0">
                <a:latin typeface="Courier New" panose="02070309020205020404" pitchFamily="49" charset="0"/>
                <a:cs typeface="Courier New" panose="02070309020205020404" pitchFamily="49" charset="0"/>
              </a:rPr>
              <a:t>        Subject: </a:t>
            </a:r>
            <a:r>
              <a:rPr lang="en-US" sz="1600" b="1" dirty="0">
                <a:latin typeface="Courier New" panose="02070309020205020404" pitchFamily="49" charset="0"/>
                <a:cs typeface="Courier New" panose="02070309020205020404" pitchFamily="49" charset="0"/>
              </a:rPr>
              <a:t>DC=</a:t>
            </a:r>
            <a:r>
              <a:rPr lang="en-US" sz="1600" b="1" dirty="0" err="1">
                <a:latin typeface="Courier New" panose="02070309020205020404" pitchFamily="49" charset="0"/>
                <a:cs typeface="Courier New" panose="02070309020205020404" pitchFamily="49" charset="0"/>
              </a:rPr>
              <a:t>nl</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DC=</a:t>
            </a:r>
            <a:r>
              <a:rPr lang="en-US" sz="1600" b="1" dirty="0" err="1" smtClean="0">
                <a:latin typeface="Courier New" panose="02070309020205020404" pitchFamily="49" charset="0"/>
                <a:cs typeface="Courier New" panose="02070309020205020404" pitchFamily="49" charset="0"/>
              </a:rPr>
              <a:t>rcauth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DC=</a:t>
            </a:r>
            <a:r>
              <a:rPr lang="en-US" sz="1600" b="1" dirty="0" err="1" smtClean="0">
                <a:latin typeface="Courier New" panose="02070309020205020404" pitchFamily="49" charset="0"/>
                <a:cs typeface="Courier New" panose="02070309020205020404" pitchFamily="49" charset="0"/>
              </a:rPr>
              <a:t>rcauth</a:t>
            </a:r>
            <a:r>
              <a:rPr lang="en-US" sz="1600" b="1" dirty="0" smtClean="0">
                <a:latin typeface="Courier New" panose="02070309020205020404" pitchFamily="49" charset="0"/>
                <a:cs typeface="Courier New" panose="02070309020205020404" pitchFamily="49" charset="0"/>
              </a:rPr>
              <a:t>-clients,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O=</a:t>
            </a:r>
            <a:r>
              <a:rPr lang="en-US" sz="1600" b="1" i="1" dirty="0" err="1" smtClean="0">
                <a:latin typeface="Courier New" panose="02070309020205020404" pitchFamily="49" charset="0"/>
                <a:cs typeface="Courier New" panose="02070309020205020404" pitchFamily="49" charset="0"/>
              </a:rPr>
              <a:t>orgDisplayName</a:t>
            </a:r>
            <a:r>
              <a:rPr lang="en-US" sz="1600" b="1" dirty="0" smtClean="0">
                <a:latin typeface="Courier New" panose="02070309020205020404" pitchFamily="49" charset="0"/>
                <a:cs typeface="Courier New" panose="02070309020205020404" pitchFamily="49" charset="0"/>
              </a:rPr>
              <a:t>, CN=</a:t>
            </a:r>
            <a:r>
              <a:rPr lang="en-US" sz="1600" b="1" i="1" dirty="0" smtClean="0">
                <a:latin typeface="Courier New" panose="02070309020205020404" pitchFamily="49" charset="0"/>
                <a:cs typeface="Courier New" panose="02070309020205020404" pitchFamily="49" charset="0"/>
              </a:rPr>
              <a:t>Readable Name USRREPRESENTATIN 666</a:t>
            </a:r>
            <a:endParaRPr lang="en-US" sz="1600" b="1" i="1"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Public </a:t>
            </a:r>
            <a:r>
              <a:rPr lang="en-US" sz="1600" dirty="0">
                <a:latin typeface="Courier New" panose="02070309020205020404" pitchFamily="49" charset="0"/>
                <a:cs typeface="Courier New" panose="02070309020205020404" pitchFamily="49" charset="0"/>
              </a:rPr>
              <a:t>Key Algorithm: </a:t>
            </a:r>
            <a:r>
              <a:rPr lang="en-US" sz="1600" b="1" dirty="0" err="1" smtClean="0">
                <a:latin typeface="Courier New" panose="02070309020205020404" pitchFamily="49" charset="0"/>
                <a:cs typeface="Courier New" panose="02070309020205020404" pitchFamily="49" charset="0"/>
              </a:rPr>
              <a:t>rsaEncryption</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Public-Key</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2048</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bit</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    X509v3 </a:t>
            </a:r>
            <a:r>
              <a:rPr lang="en-US" sz="1600" dirty="0">
                <a:latin typeface="Courier New" panose="02070309020205020404" pitchFamily="49" charset="0"/>
                <a:cs typeface="Courier New" panose="02070309020205020404" pitchFamily="49" charset="0"/>
              </a:rPr>
              <a:t>extensions:</a:t>
            </a:r>
          </a:p>
          <a:p>
            <a:r>
              <a:rPr lang="en-US" sz="1600" dirty="0">
                <a:latin typeface="Courier New" panose="02070309020205020404" pitchFamily="49" charset="0"/>
                <a:cs typeface="Courier New" panose="02070309020205020404" pitchFamily="49" charset="0"/>
              </a:rPr>
              <a:t>            X509v3 Basic Constraints: </a:t>
            </a:r>
            <a:r>
              <a:rPr lang="en-US" sz="1600" b="1" dirty="0" smtClean="0">
                <a:latin typeface="Courier New" panose="02070309020205020404" pitchFamily="49" charset="0"/>
                <a:cs typeface="Courier New" panose="02070309020205020404" pitchFamily="49" charset="0"/>
              </a:rPr>
              <a:t>critical</a:t>
            </a:r>
            <a:r>
              <a:rPr lang="en-US" sz="160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CA:FALSE</a:t>
            </a:r>
            <a:endParaRPr lang="en-US" sz="1600" b="1"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X509v3 Key Usage: </a:t>
            </a:r>
            <a:r>
              <a:rPr lang="en-US" sz="1600" b="1" dirty="0" smtClean="0">
                <a:latin typeface="Courier New" panose="02070309020205020404" pitchFamily="49" charset="0"/>
                <a:cs typeface="Courier New" panose="02070309020205020404" pitchFamily="49" charset="0"/>
              </a:rPr>
              <a:t>critical</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Digital Signature, Key </a:t>
            </a:r>
            <a:r>
              <a:rPr lang="en-US" sz="1600" b="1" dirty="0" err="1">
                <a:latin typeface="Courier New" panose="02070309020205020404" pitchFamily="49" charset="0"/>
                <a:cs typeface="Courier New" panose="02070309020205020404" pitchFamily="49" charset="0"/>
              </a:rPr>
              <a:t>Encipherment</a:t>
            </a:r>
            <a:r>
              <a:rPr lang="en-US" sz="1600" b="1" dirty="0">
                <a:latin typeface="Courier New" panose="02070309020205020404" pitchFamily="49" charset="0"/>
                <a:cs typeface="Courier New" panose="02070309020205020404" pitchFamily="49" charset="0"/>
              </a:rPr>
              <a:t>, Data </a:t>
            </a:r>
            <a:r>
              <a:rPr lang="en-US" sz="1600" b="1" dirty="0" err="1" smtClean="0">
                <a:latin typeface="Courier New" panose="02070309020205020404" pitchFamily="49" charset="0"/>
                <a:cs typeface="Courier New" panose="02070309020205020404" pitchFamily="49" charset="0"/>
              </a:rPr>
              <a:t>Encipherment</a:t>
            </a:r>
            <a:r>
              <a:rPr lang="en-US" sz="1600" dirty="0" smtClean="0">
                <a:latin typeface="Courier New" panose="02070309020205020404" pitchFamily="49" charset="0"/>
                <a:cs typeface="Courier New" panose="02070309020205020404" pitchFamily="49" charset="0"/>
              </a:rPr>
              <a:t/>
            </a:r>
            <a:br>
              <a:rPr lang="en-US" sz="1600" dirty="0" smtClean="0">
                <a:latin typeface="Courier New" panose="02070309020205020404" pitchFamily="49" charset="0"/>
                <a:cs typeface="Courier New" panose="02070309020205020404" pitchFamily="49" charset="0"/>
              </a:rPr>
            </a:b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X509v3 Subject Key Identifier: </a:t>
            </a:r>
            <a:r>
              <a:rPr lang="en-US" sz="1600" i="1" dirty="0" smtClean="0">
                <a:latin typeface="Courier New" panose="02070309020205020404" pitchFamily="49" charset="0"/>
                <a:cs typeface="Courier New" panose="02070309020205020404" pitchFamily="49" charset="0"/>
              </a:rPr>
              <a:t>XX:XX:XX</a:t>
            </a:r>
            <a:endParaRPr lang="en-US" sz="1600" i="1"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X509v3 Authority Key Identifier: </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keyid:1F:BD:44:D3:CD:C4:D9:90:17:E9:F7:34:98:60:A3:44:5B:7D:06:47</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X509v3 Certificate Policies: </a:t>
            </a:r>
          </a:p>
          <a:p>
            <a:r>
              <a:rPr lang="en-US" sz="1600" dirty="0">
                <a:latin typeface="Courier New" panose="02070309020205020404" pitchFamily="49" charset="0"/>
                <a:cs typeface="Courier New" panose="02070309020205020404" pitchFamily="49" charset="0"/>
              </a:rPr>
              <a:t>                Policy: </a:t>
            </a:r>
            <a:r>
              <a:rPr lang="en-US" sz="1600" b="1" dirty="0">
                <a:latin typeface="Courier New" panose="02070309020205020404" pitchFamily="49" charset="0"/>
                <a:cs typeface="Courier New" panose="02070309020205020404" pitchFamily="49" charset="0"/>
              </a:rPr>
              <a:t>1.3.6.1.4.1.10434.4.2.8.1.1</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1.2.840.113612.5.2.2.6</a:t>
            </a:r>
          </a:p>
          <a:p>
            <a:r>
              <a:rPr lang="en-US" sz="1600" dirty="0">
                <a:latin typeface="Courier New" panose="02070309020205020404" pitchFamily="49" charset="0"/>
                <a:cs typeface="Courier New" panose="02070309020205020404" pitchFamily="49" charset="0"/>
              </a:rPr>
              <a:t>            X509v3 CRL Distribution Points: </a:t>
            </a:r>
          </a:p>
          <a:p>
            <a:r>
              <a:rPr lang="en-US" sz="1600" dirty="0">
                <a:latin typeface="Courier New" panose="02070309020205020404" pitchFamily="49" charset="0"/>
                <a:cs typeface="Courier New" panose="02070309020205020404" pitchFamily="49" charset="0"/>
              </a:rPr>
              <a:t>                Full Name: </a:t>
            </a:r>
            <a:r>
              <a:rPr lang="en-US" sz="1600" b="1" dirty="0" err="1">
                <a:latin typeface="Courier New" panose="02070309020205020404" pitchFamily="49" charset="0"/>
                <a:cs typeface="Courier New" panose="02070309020205020404" pitchFamily="49" charset="0"/>
              </a:rPr>
              <a:t>URI:http</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crl.rcauth.eu/pilot/g1/</a:t>
            </a:r>
            <a:r>
              <a:rPr lang="en-US" sz="1600" b="1" dirty="0" err="1" smtClean="0">
                <a:latin typeface="Courier New" panose="02070309020205020404" pitchFamily="49" charset="0"/>
                <a:cs typeface="Courier New" panose="02070309020205020404" pitchFamily="49" charset="0"/>
              </a:rPr>
              <a:t>crl</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crl.crl</a:t>
            </a:r>
            <a:r>
              <a:rPr lang="en-US" sz="1600" dirty="0" smtClean="0">
                <a:latin typeface="Courier New" panose="02070309020205020404" pitchFamily="49" charset="0"/>
                <a:cs typeface="Courier New" panose="02070309020205020404" pitchFamily="49" charset="0"/>
              </a:rPr>
              <a:t/>
            </a:r>
            <a:br>
              <a:rPr lang="en-US" sz="1600" dirty="0" smtClean="0">
                <a:latin typeface="Courier New" panose="02070309020205020404" pitchFamily="49" charset="0"/>
                <a:cs typeface="Courier New" panose="02070309020205020404" pitchFamily="49" charset="0"/>
              </a:rPr>
            </a:br>
            <a:r>
              <a:rPr lang="en-US" sz="1600" dirty="0" smtClean="0">
                <a:latin typeface="Courier New" panose="02070309020205020404" pitchFamily="49" charset="0"/>
                <a:cs typeface="Courier New" panose="02070309020205020404" pitchFamily="49" charset="0"/>
              </a:rPr>
              <a:t>            X509v3 Extended Key Usage</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TLS Web Client Authentication</a:t>
            </a:r>
          </a:p>
        </p:txBody>
      </p:sp>
    </p:spTree>
    <p:extLst>
      <p:ext uri="{BB962C8B-B14F-4D97-AF65-F5344CB8AC3E}">
        <p14:creationId xmlns:p14="http://schemas.microsoft.com/office/powerpoint/2010/main" val="4190747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CILogon</a:t>
            </a:r>
            <a:r>
              <a:rPr lang="en-US" dirty="0" smtClean="0"/>
              <a:t> service and project (Jim </a:t>
            </a:r>
            <a:r>
              <a:rPr lang="en-US" dirty="0" err="1" smtClean="0"/>
              <a:t>Basney</a:t>
            </a:r>
            <a:r>
              <a:rPr lang="en-US" dirty="0" smtClean="0"/>
              <a:t> et al.)</a:t>
            </a:r>
            <a:endParaRPr lang="en-US" dirty="0"/>
          </a:p>
        </p:txBody>
      </p:sp>
      <p:sp>
        <p:nvSpPr>
          <p:cNvPr id="4" name="Content Placeholder 2"/>
          <p:cNvSpPr>
            <a:spLocks noGrp="1"/>
          </p:cNvSpPr>
          <p:nvPr>
            <p:ph idx="1"/>
          </p:nvPr>
        </p:nvSpPr>
        <p:spPr>
          <a:xfrm>
            <a:off x="609599" y="1600201"/>
            <a:ext cx="6577383" cy="4733634"/>
          </a:xfrm>
        </p:spPr>
        <p:txBody>
          <a:bodyPr>
            <a:normAutofit/>
          </a:bodyPr>
          <a:lstStyle/>
          <a:p>
            <a:r>
              <a:rPr lang="en-US" sz="2400" dirty="0" smtClean="0"/>
              <a:t>Enable campus logon to CyberInfrastructure (CI)</a:t>
            </a:r>
          </a:p>
          <a:p>
            <a:pPr lvl="1"/>
            <a:r>
              <a:rPr lang="en-US" sz="2000" dirty="0" smtClean="0"/>
              <a:t>Use researchers’ existing security credentials at their home institution</a:t>
            </a:r>
          </a:p>
          <a:p>
            <a:pPr lvl="1"/>
            <a:r>
              <a:rPr lang="en-US" sz="2000" dirty="0" smtClean="0"/>
              <a:t>Ease credential management for researchers and CI providers</a:t>
            </a:r>
          </a:p>
          <a:p>
            <a:pPr lvl="1"/>
            <a:endParaRPr lang="en-US" sz="2000" dirty="0"/>
          </a:p>
          <a:p>
            <a:pPr marL="0" indent="0">
              <a:buNone/>
            </a:pPr>
            <a:r>
              <a:rPr lang="en-US" sz="2400" b="1" dirty="0" smtClean="0">
                <a:solidFill>
                  <a:srgbClr val="F6791C"/>
                </a:solidFill>
              </a:rPr>
              <a:t>Multiple interfaces</a:t>
            </a:r>
          </a:p>
          <a:p>
            <a:r>
              <a:rPr lang="en-US" sz="2400" dirty="0"/>
              <a:t>SAML/OpenID Web Browser </a:t>
            </a:r>
            <a:r>
              <a:rPr lang="en-US" sz="2400" dirty="0" smtClean="0"/>
              <a:t>SSO</a:t>
            </a:r>
          </a:p>
          <a:p>
            <a:pPr lvl="1"/>
            <a:r>
              <a:rPr lang="en-US" sz="2200" dirty="0" smtClean="0"/>
              <a:t>PKCS12 </a:t>
            </a:r>
            <a:r>
              <a:rPr lang="en-US" sz="2200" dirty="0"/>
              <a:t>certificate </a:t>
            </a:r>
            <a:r>
              <a:rPr lang="en-US" sz="2200" dirty="0" smtClean="0"/>
              <a:t>download</a:t>
            </a:r>
          </a:p>
          <a:p>
            <a:pPr lvl="1"/>
            <a:r>
              <a:rPr lang="en-US" sz="2200" dirty="0" smtClean="0"/>
              <a:t>Certificate </a:t>
            </a:r>
            <a:r>
              <a:rPr lang="en-US" sz="2200" dirty="0"/>
              <a:t>issuance via </a:t>
            </a:r>
            <a:r>
              <a:rPr lang="en-US" sz="2200" dirty="0" smtClean="0"/>
              <a:t>OAuth</a:t>
            </a:r>
          </a:p>
          <a:p>
            <a:pPr lvl="1"/>
            <a:r>
              <a:rPr lang="en-US" sz="2200" dirty="0" smtClean="0"/>
              <a:t>OpenID </a:t>
            </a:r>
            <a:r>
              <a:rPr lang="en-US" sz="2200" dirty="0"/>
              <a:t>Connect token </a:t>
            </a:r>
            <a:r>
              <a:rPr lang="en-US" sz="2200" dirty="0" smtClean="0"/>
              <a:t>issuance</a:t>
            </a:r>
          </a:p>
          <a:p>
            <a:pPr lvl="1"/>
            <a:r>
              <a:rPr lang="en-US" sz="2200" dirty="0" smtClean="0"/>
              <a:t>SAML ECP for CLI issuance</a:t>
            </a:r>
          </a:p>
        </p:txBody>
      </p:sp>
      <p:pic>
        <p:nvPicPr>
          <p:cNvPr id="5" name="Picture 4" descr="cilogon-service.jpg"/>
          <p:cNvPicPr>
            <a:picLocks noChangeAspect="1"/>
          </p:cNvPicPr>
          <p:nvPr/>
        </p:nvPicPr>
        <p:blipFill>
          <a:blip r:embed="rId2">
            <a:alphaModFix/>
          </a:blip>
          <a:stretch>
            <a:fillRect/>
          </a:stretch>
        </p:blipFill>
        <p:spPr>
          <a:xfrm>
            <a:off x="7186983" y="1417637"/>
            <a:ext cx="4707467" cy="4821237"/>
          </a:xfrm>
          <a:prstGeom prst="rect">
            <a:avLst/>
          </a:prstGeom>
        </p:spPr>
      </p:pic>
      <p:sp>
        <p:nvSpPr>
          <p:cNvPr id="3" name="TextBox 2"/>
          <p:cNvSpPr txBox="1"/>
          <p:nvPr/>
        </p:nvSpPr>
        <p:spPr>
          <a:xfrm>
            <a:off x="2305744" y="6333835"/>
            <a:ext cx="9549794" cy="584775"/>
          </a:xfrm>
          <a:prstGeom prst="rect">
            <a:avLst/>
          </a:prstGeom>
          <a:noFill/>
        </p:spPr>
        <p:txBody>
          <a:bodyPr wrap="none" rtlCol="0">
            <a:spAutoFit/>
          </a:bodyPr>
          <a:lstStyle/>
          <a:p>
            <a:pPr algn="r"/>
            <a:r>
              <a:rPr lang="en-US" sz="1600" dirty="0" smtClean="0">
                <a:solidFill>
                  <a:srgbClr val="F6791C"/>
                </a:solidFill>
              </a:rPr>
              <a:t>Slide content: Jim </a:t>
            </a:r>
            <a:r>
              <a:rPr lang="en-US" sz="1600" dirty="0" err="1" smtClean="0">
                <a:solidFill>
                  <a:srgbClr val="F6791C"/>
                </a:solidFill>
              </a:rPr>
              <a:t>Basney</a:t>
            </a:r>
            <a:r>
              <a:rPr lang="en-US" sz="1600" dirty="0" smtClean="0">
                <a:solidFill>
                  <a:srgbClr val="F6791C"/>
                </a:solidFill>
              </a:rPr>
              <a:t>, based on http</a:t>
            </a:r>
            <a:r>
              <a:rPr lang="en-US" sz="1600" dirty="0">
                <a:solidFill>
                  <a:srgbClr val="F6791C"/>
                </a:solidFill>
              </a:rPr>
              <a:t>://www.cilogon.org/docs/201106-cilogon-cern.pptx?attredirects=0&amp;d=1</a:t>
            </a:r>
            <a:br>
              <a:rPr lang="en-US" sz="1600" dirty="0">
                <a:solidFill>
                  <a:srgbClr val="F6791C"/>
                </a:solidFill>
              </a:rPr>
            </a:br>
            <a:r>
              <a:rPr lang="en-US" sz="1600" dirty="0" smtClean="0">
                <a:solidFill>
                  <a:srgbClr val="F6791C"/>
                </a:solidFill>
              </a:rPr>
              <a:t>and http</a:t>
            </a:r>
            <a:r>
              <a:rPr lang="en-US" sz="1600" dirty="0">
                <a:solidFill>
                  <a:srgbClr val="F6791C"/>
                </a:solidFill>
              </a:rPr>
              <a:t>://www.cilogon.org/docs/20141030-basney-cilogon.pdf?attredirects=0&amp;d=1</a:t>
            </a:r>
          </a:p>
        </p:txBody>
      </p:sp>
      <p:sp>
        <p:nvSpPr>
          <p:cNvPr id="7" name="Rectangle 6"/>
          <p:cNvSpPr/>
          <p:nvPr/>
        </p:nvSpPr>
        <p:spPr>
          <a:xfrm>
            <a:off x="10610850" y="0"/>
            <a:ext cx="1581150" cy="12001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Home\davidg\Template\Logos\cilogon-service-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88" y="390525"/>
            <a:ext cx="43624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34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www.rcauth.eu</a:t>
            </a:r>
          </a:p>
          <a:p>
            <a:r>
              <a:rPr lang="en-US" dirty="0" smtClean="0"/>
              <a:t>Policy</a:t>
            </a:r>
          </a:p>
          <a:p>
            <a:r>
              <a:rPr lang="en-US" dirty="0" smtClean="0"/>
              <a:t>Links to privacy statement</a:t>
            </a:r>
          </a:p>
          <a:p>
            <a:r>
              <a:rPr lang="en-US" dirty="0" smtClean="0"/>
              <a:t>Suggested namespaces</a:t>
            </a:r>
          </a:p>
          <a:p>
            <a:pPr marL="0" indent="0">
              <a:buNone/>
            </a:pPr>
            <a:r>
              <a:rPr lang="en-US" b="1" dirty="0" smtClean="0"/>
              <a:t>pilot-ca1.rcauth.eu/oauth2/…</a:t>
            </a:r>
          </a:p>
          <a:p>
            <a:r>
              <a:rPr lang="en-US" dirty="0" smtClean="0"/>
              <a:t>Delegation Server (https only)</a:t>
            </a:r>
          </a:p>
          <a:p>
            <a:r>
              <a:rPr lang="en-US" dirty="0" smtClean="0"/>
              <a:t>Accessible via master portals</a:t>
            </a:r>
          </a:p>
          <a:p>
            <a:pPr marL="0" indent="0">
              <a:buNone/>
            </a:pPr>
            <a:r>
              <a:rPr lang="en-US" b="1" dirty="0" smtClean="0"/>
              <a:t>ca.dutchgrid.nl/</a:t>
            </a:r>
            <a:r>
              <a:rPr lang="en-US" b="1" dirty="0" err="1" smtClean="0"/>
              <a:t>dcaroot</a:t>
            </a:r>
            <a:r>
              <a:rPr lang="en-US" b="1" dirty="0" smtClean="0"/>
              <a:t>/</a:t>
            </a:r>
            <a:endParaRPr lang="en-US"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50</a:t>
            </a:fld>
            <a:endParaRPr lang="en-GB"/>
          </a:p>
        </p:txBody>
      </p:sp>
      <p:sp>
        <p:nvSpPr>
          <p:cNvPr id="4" name="Title 3"/>
          <p:cNvSpPr>
            <a:spLocks noGrp="1"/>
          </p:cNvSpPr>
          <p:nvPr>
            <p:ph type="title"/>
          </p:nvPr>
        </p:nvSpPr>
        <p:spPr/>
        <p:txBody>
          <a:bodyPr/>
          <a:lstStyle/>
          <a:p>
            <a:r>
              <a:rPr lang="en-US" dirty="0" smtClean="0"/>
              <a:t>On-line repositories and services</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1382" y="1388412"/>
            <a:ext cx="7046768" cy="260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63" y="4689057"/>
            <a:ext cx="3266815" cy="214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186" y="3421250"/>
            <a:ext cx="6631651" cy="327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1342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Thanks a lot to Reimer for a very detailed review of both </a:t>
            </a:r>
            <a:r>
              <a:rPr lang="en-US" dirty="0" err="1" smtClean="0"/>
              <a:t>RCauth</a:t>
            </a:r>
            <a:r>
              <a:rPr lang="en-US" dirty="0" smtClean="0"/>
              <a:t> ICA and the DCA Root!</a:t>
            </a:r>
          </a:p>
          <a:p>
            <a:endParaRPr lang="en-US" dirty="0" smtClean="0"/>
          </a:p>
          <a:p>
            <a:pPr marL="0" indent="0">
              <a:buNone/>
            </a:pPr>
            <a:r>
              <a:rPr lang="en-US" dirty="0" smtClean="0"/>
              <a:t>Next:</a:t>
            </a:r>
          </a:p>
          <a:p>
            <a:r>
              <a:rPr lang="en-US" dirty="0" smtClean="0"/>
              <a:t>Connect the service to the production SURFconext and then push to eduGAIN</a:t>
            </a:r>
          </a:p>
          <a:p>
            <a:r>
              <a:rPr lang="en-US" dirty="0" err="1" smtClean="0"/>
              <a:t>Finalise</a:t>
            </a:r>
            <a:r>
              <a:rPr lang="en-US" dirty="0" smtClean="0"/>
              <a:t> the WAYF/IdP filter implementation (which we need once we get to eduGAIN)</a:t>
            </a:r>
          </a:p>
          <a:p>
            <a:endParaRPr lang="en-US" dirty="0"/>
          </a:p>
          <a:p>
            <a:pPr marL="0" indent="0">
              <a:buNone/>
            </a:pPr>
            <a:r>
              <a:rPr lang="en-US" dirty="0" smtClean="0"/>
              <a:t>Get to production – so that </a:t>
            </a:r>
          </a:p>
          <a:p>
            <a:r>
              <a:rPr lang="en-US" dirty="0" smtClean="0"/>
              <a:t>we can use this for the ELIXIR and EGI services, and ELIXIR can start with EGI test services</a:t>
            </a:r>
          </a:p>
          <a:p>
            <a:r>
              <a:rPr lang="en-US" dirty="0" smtClean="0"/>
              <a:t>promote the deployment of VO-CA-</a:t>
            </a:r>
            <a:r>
              <a:rPr lang="en-US" dirty="0" err="1" smtClean="0"/>
              <a:t>authZ</a:t>
            </a:r>
            <a:r>
              <a:rPr lang="en-US" dirty="0" smtClean="0"/>
              <a:t> decisions and get IOTA accepted in EGI and wLCG</a:t>
            </a:r>
          </a:p>
          <a:p>
            <a:r>
              <a:rPr lang="en-US" dirty="0" smtClean="0"/>
              <a:t>declare success as soon as possible and start encouraging users that using good distributed AAI is useful, and linking R&amp;S federations and PKI-based delegation services is feasible!</a:t>
            </a:r>
          </a:p>
        </p:txBody>
      </p:sp>
      <p:sp>
        <p:nvSpPr>
          <p:cNvPr id="3" name="Slide Number Placeholder 2"/>
          <p:cNvSpPr>
            <a:spLocks noGrp="1"/>
          </p:cNvSpPr>
          <p:nvPr>
            <p:ph type="sldNum" sz="quarter" idx="12"/>
          </p:nvPr>
        </p:nvSpPr>
        <p:spPr/>
        <p:txBody>
          <a:bodyPr/>
          <a:lstStyle/>
          <a:p>
            <a:fld id="{6F576E6A-F32A-4612-884C-86870357C6B4}" type="slidenum">
              <a:rPr lang="en-GB" smtClean="0"/>
              <a:pPr/>
              <a:t>51</a:t>
            </a:fld>
            <a:endParaRPr lang="en-GB"/>
          </a:p>
        </p:txBody>
      </p:sp>
      <p:sp>
        <p:nvSpPr>
          <p:cNvPr id="4" name="Title 3"/>
          <p:cNvSpPr>
            <a:spLocks noGrp="1"/>
          </p:cNvSpPr>
          <p:nvPr>
            <p:ph type="title"/>
          </p:nvPr>
        </p:nvSpPr>
        <p:spPr/>
        <p:txBody>
          <a:bodyPr/>
          <a:lstStyle/>
          <a:p>
            <a:r>
              <a:rPr lang="en-US" dirty="0" smtClean="0"/>
              <a:t>And Now?</a:t>
            </a:r>
            <a:endParaRPr lang="en-US" dirty="0"/>
          </a:p>
        </p:txBody>
      </p:sp>
    </p:spTree>
    <p:extLst>
      <p:ext uri="{BB962C8B-B14F-4D97-AF65-F5344CB8AC3E}">
        <p14:creationId xmlns:p14="http://schemas.microsoft.com/office/powerpoint/2010/main" val="585397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The CILogon-like TTS Pilot contains several distinct elements</a:t>
            </a:r>
          </a:p>
          <a:p>
            <a:r>
              <a:rPr lang="en-US" dirty="0" smtClean="0"/>
              <a:t>Delegation server &amp; WAYF/Filter</a:t>
            </a:r>
          </a:p>
          <a:p>
            <a:r>
              <a:rPr lang="en-US" dirty="0" smtClean="0"/>
              <a:t>CA signing system</a:t>
            </a:r>
          </a:p>
          <a:p>
            <a:r>
              <a:rPr lang="en-US" dirty="0" smtClean="0"/>
              <a:t>Master Portal(s)</a:t>
            </a:r>
          </a:p>
          <a:p>
            <a:r>
              <a:rPr lang="en-US" dirty="0" smtClean="0"/>
              <a:t>VO portals</a:t>
            </a:r>
          </a:p>
          <a:p>
            <a:pPr marL="357188" indent="-357188">
              <a:buNone/>
            </a:pPr>
            <a:r>
              <a:rPr lang="en-US" dirty="0" smtClean="0"/>
              <a:t>and business (sustainability) models have been identified for each of these. </a:t>
            </a:r>
          </a:p>
          <a:p>
            <a:pPr marL="357188" indent="-357188">
              <a:buNone/>
            </a:pPr>
            <a:r>
              <a:rPr lang="en-US" i="1" dirty="0" smtClean="0"/>
              <a:t>	“</a:t>
            </a:r>
            <a:r>
              <a:rPr lang="en-US" i="1" dirty="0"/>
              <a:t>Nikhef strongly encourages the e-Infrastructures, Research Infrastructures, and user consortia to find </a:t>
            </a:r>
            <a:r>
              <a:rPr lang="en-US" i="1" dirty="0" smtClean="0"/>
              <a:t>a persistent </a:t>
            </a:r>
            <a:r>
              <a:rPr lang="en-US" i="1" dirty="0"/>
              <a:t>and sustainable solution within a reasonable amount of time. We note that the AARC project will </a:t>
            </a:r>
            <a:r>
              <a:rPr lang="en-US" i="1" dirty="0" smtClean="0"/>
              <a:t>end around </a:t>
            </a:r>
            <a:r>
              <a:rPr lang="en-US" i="1" dirty="0"/>
              <a:t>mid 2017</a:t>
            </a:r>
            <a:r>
              <a:rPr lang="en-US" i="1" dirty="0" smtClean="0"/>
              <a:t>.” </a:t>
            </a:r>
          </a:p>
          <a:p>
            <a:pPr marL="357188" indent="-357188">
              <a:buNone/>
            </a:pPr>
            <a:r>
              <a:rPr lang="en-US" dirty="0" smtClean="0"/>
              <a:t>So we’re now talking to the e-</a:t>
            </a:r>
            <a:r>
              <a:rPr lang="en-US" dirty="0" err="1" smtClean="0"/>
              <a:t>Infras</a:t>
            </a:r>
            <a:r>
              <a:rPr lang="en-US" dirty="0" smtClean="0"/>
              <a:t> and RIs on who will or should operate which elements</a:t>
            </a:r>
          </a:p>
          <a:p>
            <a:endParaRPr lang="en-US" dirty="0"/>
          </a:p>
          <a:p>
            <a:pPr marL="0" indent="0" algn="ctr">
              <a:buNone/>
            </a:pPr>
            <a:r>
              <a:rPr lang="en-US" b="1" dirty="0">
                <a:solidFill>
                  <a:srgbClr val="F6791C"/>
                </a:solidFill>
              </a:rPr>
              <a:t>https://wiki.geant.org/display/AARC/Models+for+the+CILogon-like+TTS+Pilot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52</a:t>
            </a:fld>
            <a:endParaRPr lang="en-GB"/>
          </a:p>
        </p:txBody>
      </p:sp>
      <p:sp>
        <p:nvSpPr>
          <p:cNvPr id="4" name="Title 3"/>
          <p:cNvSpPr>
            <a:spLocks noGrp="1"/>
          </p:cNvSpPr>
          <p:nvPr>
            <p:ph type="title"/>
          </p:nvPr>
        </p:nvSpPr>
        <p:spPr/>
        <p:txBody>
          <a:bodyPr/>
          <a:lstStyle/>
          <a:p>
            <a:r>
              <a:rPr lang="en-US" dirty="0" smtClean="0"/>
              <a:t>Longer term sustainability</a:t>
            </a:r>
            <a:endParaRPr lang="en-US" dirty="0"/>
          </a:p>
        </p:txBody>
      </p:sp>
    </p:spTree>
    <p:extLst>
      <p:ext uri="{BB962C8B-B14F-4D97-AF65-F5344CB8AC3E}">
        <p14:creationId xmlns:p14="http://schemas.microsoft.com/office/powerpoint/2010/main" val="38496564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763166" y="4113541"/>
            <a:ext cx="4445529" cy="649652"/>
          </a:xfrm>
        </p:spPr>
        <p:txBody>
          <a:bodyPr>
            <a:normAutofit fontScale="92500" lnSpcReduction="10000"/>
          </a:bodyPr>
          <a:lstStyle/>
          <a:p>
            <a:r>
              <a:rPr lang="en-GB" dirty="0" smtClean="0"/>
              <a:t>davidg@nikhef.nl</a:t>
            </a:r>
          </a:p>
          <a:p>
            <a:r>
              <a:rPr lang="en-GB" dirty="0" smtClean="0"/>
              <a:t>ca@rcauth.eu</a:t>
            </a:r>
            <a:endParaRPr lang="en-GB" dirty="0"/>
          </a:p>
          <a:p>
            <a:endParaRPr lang="en-GB" dirty="0"/>
          </a:p>
        </p:txBody>
      </p:sp>
      <p:sp>
        <p:nvSpPr>
          <p:cNvPr id="3" name="TextBox 2"/>
          <p:cNvSpPr txBox="1"/>
          <p:nvPr/>
        </p:nvSpPr>
        <p:spPr>
          <a:xfrm>
            <a:off x="282633" y="199505"/>
            <a:ext cx="3531993" cy="523220"/>
          </a:xfrm>
          <a:prstGeom prst="rect">
            <a:avLst/>
          </a:prstGeom>
          <a:noFill/>
        </p:spPr>
        <p:txBody>
          <a:bodyPr wrap="none" rtlCol="0">
            <a:spAutoFit/>
          </a:bodyPr>
          <a:lstStyle/>
          <a:p>
            <a:r>
              <a:rPr lang="en-US" sz="2800" b="1" dirty="0" smtClean="0">
                <a:solidFill>
                  <a:srgbClr val="F6791C"/>
                </a:solidFill>
              </a:rPr>
              <a:t>www.rcauth.eu/policy</a:t>
            </a:r>
            <a:endParaRPr lang="en-US" sz="2800" b="1" dirty="0">
              <a:solidFill>
                <a:srgbClr val="F6791C"/>
              </a:solidFill>
            </a:endParaRPr>
          </a:p>
        </p:txBody>
      </p:sp>
    </p:spTree>
    <p:extLst>
      <p:ext uri="{BB962C8B-B14F-4D97-AF65-F5344CB8AC3E}">
        <p14:creationId xmlns:p14="http://schemas.microsoft.com/office/powerpoint/2010/main" val="21579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Ability to serve a large pan-European user base without national </a:t>
            </a:r>
            <a:r>
              <a:rPr lang="en-GB" dirty="0" smtClean="0"/>
              <a:t>restrictions</a:t>
            </a:r>
          </a:p>
          <a:p>
            <a:pPr lvl="1"/>
            <a:r>
              <a:rPr lang="en-GB" dirty="0"/>
              <a:t>without having to rely on specific national participation exclusively for this service </a:t>
            </a:r>
            <a:endParaRPr lang="en-GB" dirty="0" smtClean="0"/>
          </a:p>
          <a:p>
            <a:pPr lvl="1"/>
            <a:r>
              <a:rPr lang="en-GB" dirty="0"/>
              <a:t>serving the needs of cross-national user communities that have a large but sparsely distributed user </a:t>
            </a:r>
            <a:r>
              <a:rPr lang="en-GB" dirty="0" smtClean="0"/>
              <a:t>base</a:t>
            </a:r>
          </a:p>
          <a:p>
            <a:r>
              <a:rPr lang="en-GB" dirty="0"/>
              <a:t>Use existing resources and e-Infrastructure services </a:t>
            </a:r>
            <a:endParaRPr lang="en-GB" dirty="0" smtClean="0"/>
          </a:p>
          <a:p>
            <a:pPr lvl="1"/>
            <a:r>
              <a:rPr lang="en-GB" dirty="0"/>
              <a:t>without the needs for security model changes at the resource centre or national level </a:t>
            </a:r>
            <a:endParaRPr lang="en-GB" dirty="0" smtClean="0"/>
          </a:p>
          <a:p>
            <a:r>
              <a:rPr lang="en-GB" dirty="0"/>
              <a:t>Allow integration of this system in science gateways and portals with minimal </a:t>
            </a:r>
            <a:r>
              <a:rPr lang="en-GB" dirty="0" smtClean="0"/>
              <a:t>effort</a:t>
            </a:r>
          </a:p>
          <a:p>
            <a:pPr lvl="1"/>
            <a:r>
              <a:rPr lang="en-GB" dirty="0"/>
              <a:t>only light-weight industry-standard </a:t>
            </a:r>
            <a:r>
              <a:rPr lang="en-GB" dirty="0" smtClean="0"/>
              <a:t>protocols</a:t>
            </a:r>
          </a:p>
          <a:p>
            <a:r>
              <a:rPr lang="en-GB" dirty="0"/>
              <a:t>Permit the use of the VOMS community membership service </a:t>
            </a:r>
            <a:endParaRPr lang="en-GB" dirty="0" smtClean="0"/>
          </a:p>
          <a:p>
            <a:pPr lvl="1"/>
            <a:r>
              <a:rPr lang="en-GB" dirty="0"/>
              <a:t>attributes for group and role management </a:t>
            </a:r>
            <a:r>
              <a:rPr lang="en-GB" dirty="0" smtClean="0"/>
              <a:t> in attribute certificates</a:t>
            </a:r>
          </a:p>
          <a:p>
            <a:pPr lvl="1"/>
            <a:r>
              <a:rPr lang="en-GB" dirty="0" smtClean="0"/>
              <a:t>also for portals </a:t>
            </a:r>
            <a:r>
              <a:rPr lang="en-GB" dirty="0"/>
              <a:t>and science gateways access the </a:t>
            </a:r>
            <a:r>
              <a:rPr lang="en-GB" dirty="0" smtClean="0"/>
              <a:t>e-Infrastructure</a:t>
            </a:r>
          </a:p>
          <a:p>
            <a:r>
              <a:rPr lang="en-GB" dirty="0"/>
              <a:t>Concentrate service elements that require significant operational expertise </a:t>
            </a:r>
            <a:endParaRPr lang="en-GB" dirty="0" smtClean="0"/>
          </a:p>
          <a:p>
            <a:pPr lvl="1"/>
            <a:r>
              <a:rPr lang="en-GB" dirty="0"/>
              <a:t>not burden </a:t>
            </a:r>
            <a:r>
              <a:rPr lang="en-GB" dirty="0" smtClean="0"/>
              <a:t>research communities with </a:t>
            </a:r>
            <a:r>
              <a:rPr lang="en-GB" dirty="0"/>
              <a:t>the need to care for security-sensitive service </a:t>
            </a:r>
            <a:r>
              <a:rPr lang="en-GB" dirty="0" smtClean="0"/>
              <a:t>components</a:t>
            </a:r>
          </a:p>
          <a:p>
            <a:pPr lvl="1"/>
            <a:r>
              <a:rPr lang="en-GB" dirty="0" smtClean="0"/>
              <a:t>keep a secure credential management model</a:t>
            </a:r>
          </a:p>
          <a:p>
            <a:pPr lvl="1"/>
            <a:r>
              <a:rPr lang="en-US" dirty="0" smtClean="0"/>
              <a:t>coordinate compliance and accreditation</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US" dirty="0" smtClean="0"/>
              <a:t>A CILogon-like Token Translations Service for Europe – RCauth.eu</a:t>
            </a:r>
            <a:endParaRPr lang="en-US" dirty="0"/>
          </a:p>
        </p:txBody>
      </p:sp>
    </p:spTree>
    <p:extLst>
      <p:ext uri="{BB962C8B-B14F-4D97-AF65-F5344CB8AC3E}">
        <p14:creationId xmlns:p14="http://schemas.microsoft.com/office/powerpoint/2010/main" val="235441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US" dirty="0" smtClean="0"/>
              <a:t>AARC CILogon-like TTS Pilot components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6212" y="1426874"/>
            <a:ext cx="10291156" cy="482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697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53154"/>
          </a:xfrm>
        </p:spPr>
        <p:txBody>
          <a:bodyPr>
            <a:normAutofit lnSpcReduction="10000"/>
          </a:bodyPr>
          <a:lstStyle/>
          <a:p>
            <a:r>
              <a:rPr lang="en-US" dirty="0" smtClean="0"/>
              <a:t>Cover as much as R&amp;E Federated Europe as possible</a:t>
            </a:r>
          </a:p>
          <a:p>
            <a:r>
              <a:rPr lang="en-US" dirty="0" smtClean="0"/>
              <a:t>Scoped to research and collaborative use cases</a:t>
            </a:r>
          </a:p>
          <a:p>
            <a:r>
              <a:rPr lang="en-US" dirty="0" smtClean="0"/>
              <a:t>In a scalable and sustainable deployment model</a:t>
            </a:r>
          </a:p>
          <a:p>
            <a:endParaRPr lang="en-US" dirty="0"/>
          </a:p>
          <a:p>
            <a:pPr marL="0" indent="0">
              <a:buNone/>
            </a:pPr>
            <a:r>
              <a:rPr lang="en-US" b="1" dirty="0" smtClean="0"/>
              <a:t>In today’s AARC Pilot we</a:t>
            </a:r>
          </a:p>
          <a:p>
            <a:r>
              <a:rPr lang="en-US" dirty="0"/>
              <a:t>b</a:t>
            </a:r>
            <a:r>
              <a:rPr lang="en-US" dirty="0" smtClean="0"/>
              <a:t>uild a production-worthy pilot service</a:t>
            </a:r>
          </a:p>
          <a:p>
            <a:r>
              <a:rPr lang="en-US" dirty="0" smtClean="0"/>
              <a:t>which will operate for as long as necessary and useful</a:t>
            </a:r>
          </a:p>
          <a:p>
            <a:r>
              <a:rPr lang="en-US" dirty="0" smtClean="0"/>
              <a:t>is supported by the Dutch National e-Infrastructure &amp; Nikhef</a:t>
            </a:r>
          </a:p>
          <a:p>
            <a:endParaRPr lang="en-US" dirty="0" smtClean="0"/>
          </a:p>
          <a:p>
            <a:pPr marL="0" indent="0">
              <a:buNone/>
            </a:pPr>
            <a:r>
              <a:rPr lang="en-US" b="1" dirty="0" smtClean="0"/>
              <a:t>… and that can, in the subsequent phase, be:</a:t>
            </a:r>
          </a:p>
          <a:p>
            <a:r>
              <a:rPr lang="en-US" dirty="0" smtClean="0"/>
              <a:t>taken up by sustained infrastructures (RIs or e-</a:t>
            </a:r>
            <a:r>
              <a:rPr lang="en-US" dirty="0" err="1" smtClean="0"/>
              <a:t>Infra’s</a:t>
            </a:r>
            <a:r>
              <a:rPr lang="en-US" dirty="0" smtClean="0"/>
              <a:t>)</a:t>
            </a:r>
          </a:p>
          <a:p>
            <a:r>
              <a:rPr lang="en-US" dirty="0" smtClean="0"/>
              <a:t>replicated by the same if so preferred</a:t>
            </a:r>
          </a:p>
          <a:p>
            <a:r>
              <a:rPr lang="en-US" dirty="0" smtClean="0"/>
              <a:t>co-branded and migrated to a new managing entity</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US" dirty="0" smtClean="0"/>
              <a:t>RCauth.eu – a white-label </a:t>
            </a:r>
            <a:r>
              <a:rPr lang="en-US" dirty="0" smtClean="0">
                <a:solidFill>
                  <a:srgbClr val="F6791C"/>
                </a:solidFill>
              </a:rPr>
              <a:t>IOTA</a:t>
            </a:r>
            <a:r>
              <a:rPr lang="en-US" dirty="0" smtClean="0"/>
              <a:t> CA in Europe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6" y="1446411"/>
            <a:ext cx="2971273" cy="485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259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172" y="1427365"/>
            <a:ext cx="5955323" cy="217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lnSpcReduction="10000"/>
          </a:bodyPr>
          <a:lstStyle/>
          <a:p>
            <a:r>
              <a:rPr lang="en-GB" dirty="0"/>
              <a:t>as a ‘</a:t>
            </a:r>
            <a:r>
              <a:rPr lang="en-GB" b="1" dirty="0"/>
              <a:t>white label’ service</a:t>
            </a:r>
            <a:r>
              <a:rPr lang="en-GB" dirty="0"/>
              <a:t> so that it can be </a:t>
            </a:r>
            <a:r>
              <a:rPr lang="en-GB" dirty="0" smtClean="0"/>
              <a:t>integrated</a:t>
            </a:r>
          </a:p>
          <a:p>
            <a:r>
              <a:rPr lang="en-GB" dirty="0"/>
              <a:t>operated by </a:t>
            </a:r>
            <a:r>
              <a:rPr lang="en-GB" b="1" dirty="0"/>
              <a:t>Nikhef and the Dutch </a:t>
            </a:r>
            <a:r>
              <a:rPr lang="en-GB" b="1" dirty="0" smtClean="0"/>
              <a:t>National </a:t>
            </a:r>
            <a:br>
              <a:rPr lang="en-GB" b="1" dirty="0" smtClean="0"/>
            </a:br>
            <a:r>
              <a:rPr lang="en-GB" b="1" dirty="0" smtClean="0"/>
              <a:t>e-Infrastructure </a:t>
            </a:r>
            <a:r>
              <a:rPr lang="en-GB" dirty="0" smtClean="0"/>
              <a:t>(DNI) </a:t>
            </a:r>
            <a:r>
              <a:rPr lang="en-GB" dirty="0"/>
              <a:t>coordinated by </a:t>
            </a:r>
            <a:r>
              <a:rPr lang="en-GB" dirty="0" smtClean="0"/>
              <a:t>SURF</a:t>
            </a:r>
          </a:p>
          <a:p>
            <a:r>
              <a:rPr lang="en-GB" dirty="0"/>
              <a:t>will offer this </a:t>
            </a:r>
            <a:r>
              <a:rPr lang="en-GB" b="1" dirty="0"/>
              <a:t>service to any </a:t>
            </a:r>
            <a:r>
              <a:rPr lang="en-GB" b="1" dirty="0" smtClean="0"/>
              <a:t>user </a:t>
            </a:r>
            <a:r>
              <a:rPr lang="en-GB" dirty="0" smtClean="0"/>
              <a:t>… and</a:t>
            </a:r>
            <a:br>
              <a:rPr lang="en-GB" dirty="0" smtClean="0"/>
            </a:br>
            <a:r>
              <a:rPr lang="en-GB" dirty="0"/>
              <a:t>integrate with Master Portals from </a:t>
            </a:r>
            <a:r>
              <a:rPr lang="en-GB" dirty="0" smtClean="0"/>
              <a:t/>
            </a:r>
            <a:br>
              <a:rPr lang="en-GB" dirty="0" smtClean="0"/>
            </a:br>
            <a:r>
              <a:rPr lang="en-GB" dirty="0" smtClean="0"/>
              <a:t>established </a:t>
            </a:r>
            <a:r>
              <a:rPr lang="en-GB" dirty="0"/>
              <a:t>Research Infrastructures </a:t>
            </a:r>
            <a:r>
              <a:rPr lang="en-GB" dirty="0" smtClean="0"/>
              <a:t/>
            </a:r>
            <a:br>
              <a:rPr lang="en-GB" dirty="0" smtClean="0"/>
            </a:br>
            <a:r>
              <a:rPr lang="en-GB" dirty="0" smtClean="0"/>
              <a:t>and </a:t>
            </a:r>
            <a:r>
              <a:rPr lang="en-GB" dirty="0"/>
              <a:t>e-Infrastructures in Europe </a:t>
            </a:r>
            <a:endParaRPr lang="en-GB" dirty="0" smtClean="0"/>
          </a:p>
          <a:p>
            <a:r>
              <a:rPr lang="en-GB" dirty="0"/>
              <a:t>run on a </a:t>
            </a:r>
            <a:r>
              <a:rPr lang="en-GB" b="1" dirty="0"/>
              <a:t>best-effort basis</a:t>
            </a:r>
            <a:r>
              <a:rPr lang="en-GB" dirty="0"/>
              <a:t>, for an </a:t>
            </a:r>
            <a:r>
              <a:rPr lang="en-GB" b="1" dirty="0"/>
              <a:t>indeterminate time period</a:t>
            </a:r>
            <a:r>
              <a:rPr lang="en-GB" dirty="0"/>
              <a:t>, and we plan to operate it as long as reasonably </a:t>
            </a:r>
            <a:r>
              <a:rPr lang="en-GB" dirty="0" smtClean="0"/>
              <a:t>needed</a:t>
            </a:r>
          </a:p>
          <a:p>
            <a:r>
              <a:rPr lang="en-GB" b="1" dirty="0"/>
              <a:t>expectation</a:t>
            </a:r>
            <a:r>
              <a:rPr lang="en-GB" dirty="0"/>
              <a:t> that the service elements be </a:t>
            </a:r>
            <a:r>
              <a:rPr lang="en-GB" b="1" dirty="0"/>
              <a:t>taken up </a:t>
            </a:r>
            <a:r>
              <a:rPr lang="en-GB" b="1" dirty="0" smtClean="0"/>
              <a:t>by </a:t>
            </a:r>
            <a:r>
              <a:rPr lang="en-GB" b="1" dirty="0"/>
              <a:t>qualified other parties</a:t>
            </a:r>
            <a:r>
              <a:rPr lang="en-GB" dirty="0"/>
              <a:t>, </a:t>
            </a:r>
            <a:r>
              <a:rPr lang="en-GB" dirty="0" smtClean="0"/>
              <a:t/>
            </a:r>
            <a:br>
              <a:rPr lang="en-GB" dirty="0" smtClean="0"/>
            </a:br>
            <a:r>
              <a:rPr lang="en-GB" dirty="0" smtClean="0"/>
              <a:t>based </a:t>
            </a:r>
            <a:r>
              <a:rPr lang="en-GB" dirty="0"/>
              <a:t>on the </a:t>
            </a:r>
            <a:r>
              <a:rPr lang="en-GB" dirty="0" smtClean="0"/>
              <a:t>sustainability model study</a:t>
            </a:r>
          </a:p>
          <a:p>
            <a:r>
              <a:rPr lang="en-GB" dirty="0" smtClean="0"/>
              <a:t>cannot guarantee it </a:t>
            </a:r>
            <a:r>
              <a:rPr lang="en-GB" dirty="0"/>
              <a:t>will run uninterrupted, </a:t>
            </a:r>
            <a:r>
              <a:rPr lang="en-GB" dirty="0" smtClean="0"/>
              <a:t>run for </a:t>
            </a:r>
            <a:r>
              <a:rPr lang="en-GB" dirty="0"/>
              <a:t>any given number of years, or is suitable for any specific </a:t>
            </a:r>
            <a:r>
              <a:rPr lang="en-GB" dirty="0" smtClean="0"/>
              <a:t>community</a:t>
            </a:r>
          </a:p>
          <a:p>
            <a:pPr marL="0" indent="0">
              <a:buNone/>
            </a:pPr>
            <a:r>
              <a:rPr lang="en-GB" i="1" dirty="0" smtClean="0"/>
              <a:t>‘Operations</a:t>
            </a:r>
            <a:r>
              <a:rPr lang="en-GB" i="1" dirty="0"/>
              <a:t>, maintenance and ongoing accreditation status are funded exclusively and voluntarily by Nikhef and the Dutch National e-Infrastructure coordinated by </a:t>
            </a:r>
            <a:r>
              <a:rPr lang="en-GB" i="1" dirty="0" smtClean="0"/>
              <a:t>SURF’</a:t>
            </a: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US" dirty="0" smtClean="0"/>
              <a:t>RCauth.eu – reference implementation</a:t>
            </a:r>
            <a:endParaRPr lang="en-US" dirty="0"/>
          </a:p>
        </p:txBody>
      </p:sp>
      <p:pic>
        <p:nvPicPr>
          <p:cNvPr id="1031" name="Picture 7" descr="H:\Home\davidg\Template\Logos\SURF.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9949" y="418899"/>
            <a:ext cx="10668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Home\davidg\Template\Logos\nikhef-2015-compact.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6450" y="329412"/>
            <a:ext cx="1453383" cy="63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72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A3960-760A-4B61-8C8B-DBF90F37C8C8}">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dcmitype/"/>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10079</TotalTime>
  <Words>3514</Words>
  <Application>Microsoft Office PowerPoint</Application>
  <PresentationFormat>Custom</PresentationFormat>
  <Paragraphs>490</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GEANT Association</vt:lpstr>
      <vt:lpstr>PowerPoint Presentation</vt:lpstr>
      <vt:lpstr>We live in a federated world …</vt:lpstr>
      <vt:lpstr>Conventional R&amp;E federations (web-only, selected services only)</vt:lpstr>
      <vt:lpstr>The AAI evolution of e-Infrastructures and Research Infrastructures</vt:lpstr>
      <vt:lpstr>CILogon service and project (Jim Basney et al.)</vt:lpstr>
      <vt:lpstr>A CILogon-like Token Translations Service for Europe – RCauth.eu</vt:lpstr>
      <vt:lpstr>AARC CILogon-like TTS Pilot components</vt:lpstr>
      <vt:lpstr>RCauth.eu – a white-label IOTA CA in Europe</vt:lpstr>
      <vt:lpstr>RCauth.eu – reference implementation</vt:lpstr>
      <vt:lpstr>PowerPoint Presentation</vt:lpstr>
      <vt:lpstr>Scope of RCauth [1.1]</vt:lpstr>
      <vt:lpstr>Our Registration Authorities: the Federated IdPs [1.3.2]</vt:lpstr>
      <vt:lpstr>REFEDS R&amp;S section 6</vt:lpstr>
      <vt:lpstr>REFEDS R&amp;S section 6 – the non-reassigned identifier</vt:lpstr>
      <vt:lpstr>Sirtfi – Security Incident Response Trust framework for Federated Identity</vt:lpstr>
      <vt:lpstr>Other Participants</vt:lpstr>
      <vt:lpstr>Operators and Administrators [1.5]</vt:lpstr>
      <vt:lpstr>Repository [2.1]</vt:lpstr>
      <vt:lpstr>PowerPoint Presentation</vt:lpstr>
      <vt:lpstr>Name uniqueness [3.1]</vt:lpstr>
      <vt:lpstr>eduPerson and REFEDS R&amp;S</vt:lpstr>
      <vt:lpstr>Constructing a non-reassigned subjectName</vt:lpstr>
      <vt:lpstr>Organisation name</vt:lpstr>
      <vt:lpstr>CommonName – the big challenge</vt:lpstr>
      <vt:lpstr>commonName – readable name element</vt:lpstr>
      <vt:lpstr>commonName – USR of the IdP identifier</vt:lpstr>
      <vt:lpstr>Uniqueness heuristics – what you get is definitely unique [3.1.5]</vt:lpstr>
      <vt:lpstr>Identity validation and proof of possession [3.2]</vt:lpstr>
      <vt:lpstr>Enrolment and issuance [4.2]</vt:lpstr>
      <vt:lpstr>Other quality checks [4.2, 4.3]</vt:lpstr>
      <vt:lpstr>PowerPoint Presentation</vt:lpstr>
      <vt:lpstr>Nikhef</vt:lpstr>
      <vt:lpstr>Physical controls</vt:lpstr>
      <vt:lpstr>Logical set-up</vt:lpstr>
      <vt:lpstr>More pretty pictures</vt:lpstr>
      <vt:lpstr>Slightly more ugly pictures …</vt:lpstr>
      <vt:lpstr>Key generation ceremony</vt:lpstr>
      <vt:lpstr>It is on the HSM …</vt:lpstr>
      <vt:lpstr>Other operational considerations: auditing [5.x]</vt:lpstr>
      <vt:lpstr>Other operational considerations: activation data, IT controls [6.x]</vt:lpstr>
      <vt:lpstr>Distribution of secrets – trade confidentiality vs. ROBAB-proof-ness</vt:lpstr>
      <vt:lpstr>PowerPoint Presentation</vt:lpstr>
      <vt:lpstr>Privacy of Personal Information [9.4.1]</vt:lpstr>
      <vt:lpstr>Section 9.4.1 – the Privacy Plan</vt:lpstr>
      <vt:lpstr>Selecting what to keep – and for how long</vt:lpstr>
      <vt:lpstr>PowerPoint Presentation</vt:lpstr>
      <vt:lpstr>Certificate Profile: DCA Root CA G1</vt:lpstr>
      <vt:lpstr>Certificate Profile: RCauth Pilot ICA G1 profile</vt:lpstr>
      <vt:lpstr>Certificate Profile: RCauth EEC client certificate</vt:lpstr>
      <vt:lpstr>On-line repositories and services</vt:lpstr>
      <vt:lpstr>And Now?</vt:lpstr>
      <vt:lpstr>Longer term sustainability</vt:lpstr>
      <vt:lpstr>PowerPoint Presentation</vt:lpstr>
    </vt:vector>
  </TitlesOfParts>
  <Company>DANTE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DavidG</cp:lastModifiedBy>
  <cp:revision>147</cp:revision>
  <cp:lastPrinted>2015-05-01T10:30:08Z</cp:lastPrinted>
  <dcterms:created xsi:type="dcterms:W3CDTF">2015-04-29T14:13:57Z</dcterms:created>
  <dcterms:modified xsi:type="dcterms:W3CDTF">2016-05-09T13:04:53Z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