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0"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50021"/>
    <a:srgbClr val="CC0000"/>
    <a:srgbClr val="EAEAEA"/>
    <a:srgbClr val="F1AF00"/>
    <a:srgbClr val="2B519A"/>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743" autoAdjust="0"/>
    <p:restoredTop sz="88640" autoAdjust="0"/>
  </p:normalViewPr>
  <p:slideViewPr>
    <p:cSldViewPr>
      <p:cViewPr varScale="1">
        <p:scale>
          <a:sx n="63" d="100"/>
          <a:sy n="63" d="100"/>
        </p:scale>
        <p:origin x="-37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F02AD8A9-47AB-46FA-8F7E-0AB990F64CB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7" name="Rectangle 7"/>
          <p:cNvSpPr>
            <a:spLocks noChangeArrowheads="1"/>
          </p:cNvSpPr>
          <p:nvPr/>
        </p:nvSpPr>
        <p:spPr bwMode="auto">
          <a:xfrm>
            <a:off x="0" y="6477000"/>
            <a:ext cx="9144000" cy="381000"/>
          </a:xfrm>
          <a:prstGeom prst="rect">
            <a:avLst/>
          </a:prstGeom>
          <a:solidFill>
            <a:srgbClr val="2B519A"/>
          </a:solidFill>
          <a:ln w="9525">
            <a:noFill/>
            <a:miter lim="800000"/>
            <a:headEnd/>
            <a:tailEnd/>
          </a:ln>
          <a:effectLst/>
        </p:spPr>
        <p:txBody>
          <a:bodyPr wrap="none" anchor="ctr"/>
          <a:lstStyle/>
          <a:p>
            <a:endParaRPr lang="en-US"/>
          </a:p>
        </p:txBody>
      </p:sp>
      <p:sp>
        <p:nvSpPr>
          <p:cNvPr id="15368" name="Rectangle 8"/>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15369" name="Rectangle 9"/>
          <p:cNvSpPr>
            <a:spLocks noGrp="1" noChangeArrowheads="1"/>
          </p:cNvSpPr>
          <p:nvPr>
            <p:ph type="subTitle" idx="1"/>
          </p:nvPr>
        </p:nvSpPr>
        <p:spPr>
          <a:xfrm>
            <a:off x="2051050" y="3886200"/>
            <a:ext cx="6400800" cy="1752600"/>
          </a:xfrm>
        </p:spPr>
        <p:txBody>
          <a:bodyPr/>
          <a:lstStyle>
            <a:lvl1pPr marL="0" indent="0" algn="r">
              <a:buFontTx/>
              <a:buNone/>
              <a:defRPr sz="2000"/>
            </a:lvl1pPr>
          </a:lstStyle>
          <a:p>
            <a:r>
              <a:rPr lang="en-US" smtClean="0"/>
              <a:t>Click to edit Master subtitle style</a:t>
            </a:r>
            <a:endParaRPr lang="en-US"/>
          </a:p>
        </p:txBody>
      </p:sp>
      <p:sp>
        <p:nvSpPr>
          <p:cNvPr id="15370" name="Rectangle 10"/>
          <p:cNvSpPr>
            <a:spLocks noGrp="1" noChangeArrowheads="1"/>
          </p:cNvSpPr>
          <p:nvPr>
            <p:ph type="dt" sz="half" idx="2"/>
          </p:nvPr>
        </p:nvSpPr>
        <p:spPr>
          <a:xfrm>
            <a:off x="457200" y="6245225"/>
            <a:ext cx="2133600" cy="476250"/>
          </a:xfrm>
        </p:spPr>
        <p:txBody>
          <a:bodyPr/>
          <a:lstStyle>
            <a:lvl1pPr>
              <a:defRPr/>
            </a:lvl1pPr>
          </a:lstStyle>
          <a:p>
            <a:r>
              <a:rPr lang="en-US"/>
              <a:t>2007-00-00</a:t>
            </a:r>
          </a:p>
        </p:txBody>
      </p:sp>
      <p:sp>
        <p:nvSpPr>
          <p:cNvPr id="15371" name="Rectangle 11"/>
          <p:cNvSpPr>
            <a:spLocks noGrp="1" noChangeArrowheads="1"/>
          </p:cNvSpPr>
          <p:nvPr>
            <p:ph type="ftr" sz="quarter" idx="3"/>
          </p:nvPr>
        </p:nvSpPr>
        <p:spPr>
          <a:xfrm>
            <a:off x="3124200" y="6245225"/>
            <a:ext cx="2895600" cy="476250"/>
          </a:xfrm>
        </p:spPr>
        <p:txBody>
          <a:bodyPr/>
          <a:lstStyle>
            <a:lvl1pPr>
              <a:defRPr/>
            </a:lvl1pPr>
          </a:lstStyle>
          <a:p>
            <a:r>
              <a:rPr lang="en-US"/>
              <a:t>Presentation 1</a:t>
            </a:r>
          </a:p>
        </p:txBody>
      </p:sp>
      <p:sp>
        <p:nvSpPr>
          <p:cNvPr id="15372" name="Rectangle 12"/>
          <p:cNvSpPr>
            <a:spLocks noGrp="1" noChangeArrowheads="1"/>
          </p:cNvSpPr>
          <p:nvPr>
            <p:ph type="sldNum" sz="quarter" idx="4"/>
          </p:nvPr>
        </p:nvSpPr>
        <p:spPr>
          <a:xfrm>
            <a:off x="6553200" y="6245225"/>
            <a:ext cx="2133600" cy="476250"/>
          </a:xfrm>
        </p:spPr>
        <p:txBody>
          <a:bodyPr/>
          <a:lstStyle>
            <a:lvl1pPr>
              <a:defRPr/>
            </a:lvl1pPr>
          </a:lstStyle>
          <a:p>
            <a:fld id="{D4AEC066-3B71-48F9-85B5-7C9FEF09B3DB}" type="slidenum">
              <a:rPr lang="en-US"/>
              <a:pPr/>
              <a:t>‹#›</a:t>
            </a:fld>
            <a:endParaRPr lang="en-US"/>
          </a:p>
        </p:txBody>
      </p:sp>
      <p:sp>
        <p:nvSpPr>
          <p:cNvPr id="15373" name="Line 13"/>
          <p:cNvSpPr>
            <a:spLocks noChangeShapeType="1"/>
          </p:cNvSpPr>
          <p:nvPr/>
        </p:nvSpPr>
        <p:spPr bwMode="auto">
          <a:xfrm flipH="1">
            <a:off x="0" y="600075"/>
            <a:ext cx="409575" cy="0"/>
          </a:xfrm>
          <a:prstGeom prst="line">
            <a:avLst/>
          </a:prstGeom>
          <a:noFill/>
          <a:ln w="38100">
            <a:solidFill>
              <a:schemeClr val="tx1"/>
            </a:solidFill>
            <a:round/>
            <a:headEnd/>
            <a:tailEnd/>
          </a:ln>
          <a:effectLst/>
        </p:spPr>
        <p:txBody>
          <a:bodyPr/>
          <a:lstStyle/>
          <a:p>
            <a:endParaRPr lang="en-US"/>
          </a:p>
        </p:txBody>
      </p:sp>
      <p:sp>
        <p:nvSpPr>
          <p:cNvPr id="15374" name="Line 14"/>
          <p:cNvSpPr>
            <a:spLocks noChangeShapeType="1"/>
          </p:cNvSpPr>
          <p:nvPr/>
        </p:nvSpPr>
        <p:spPr bwMode="auto">
          <a:xfrm flipH="1">
            <a:off x="1047750" y="604838"/>
            <a:ext cx="8101013" cy="0"/>
          </a:xfrm>
          <a:prstGeom prst="line">
            <a:avLst/>
          </a:prstGeom>
          <a:noFill/>
          <a:ln w="38100">
            <a:solidFill>
              <a:schemeClr val="tx1"/>
            </a:solidFill>
            <a:round/>
            <a:headEnd/>
            <a:tailEnd/>
          </a:ln>
          <a:effectLst/>
        </p:spPr>
        <p:txBody>
          <a:bodyPr/>
          <a:lstStyle/>
          <a:p>
            <a:endParaRPr lang="en-US"/>
          </a:p>
        </p:txBody>
      </p:sp>
      <p:pic>
        <p:nvPicPr>
          <p:cNvPr id="15375" name="Picture 15" descr="NIKHEF-logo-flat-nbg"/>
          <p:cNvPicPr>
            <a:picLocks noChangeAspect="1" noChangeArrowheads="1"/>
          </p:cNvPicPr>
          <p:nvPr/>
        </p:nvPicPr>
        <p:blipFill>
          <a:blip r:embed="rId2"/>
          <a:srcRect/>
          <a:stretch>
            <a:fillRect/>
          </a:stretch>
        </p:blipFill>
        <p:spPr bwMode="auto">
          <a:xfrm>
            <a:off x="19050" y="-17463"/>
            <a:ext cx="1452563" cy="636588"/>
          </a:xfrm>
          <a:prstGeom prst="rect">
            <a:avLst/>
          </a:prstGeom>
          <a:noFill/>
        </p:spPr>
      </p:pic>
      <p:pic>
        <p:nvPicPr>
          <p:cNvPr id="15376" name="Picture 16" descr="pdpbw-small"/>
          <p:cNvPicPr>
            <a:picLocks noChangeAspect="1" noChangeArrowheads="1"/>
          </p:cNvPicPr>
          <p:nvPr/>
        </p:nvPicPr>
        <p:blipFill>
          <a:blip r:embed="rId3"/>
          <a:srcRect/>
          <a:stretch>
            <a:fillRect/>
          </a:stretch>
        </p:blipFill>
        <p:spPr bwMode="auto">
          <a:xfrm>
            <a:off x="1547813" y="74613"/>
            <a:ext cx="792162" cy="45878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90261081-B1CB-4041-9346-8D1612B7FB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76200"/>
            <a:ext cx="21907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4198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DF4CD20A-2A99-49A1-A199-A5F0FF5078D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AD3F78E8-5A73-43DA-8019-261E8B0197C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B66C1578-7336-42B5-BDFA-D22D9145C67F}"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4ACEB9EB-CA6B-45AE-875D-5292A976697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38200"/>
            <a:ext cx="43053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38200"/>
            <a:ext cx="43053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8CC8B4BB-ADFD-4B1D-A7FD-30B4184FB39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2007-00-00</a:t>
            </a:r>
          </a:p>
        </p:txBody>
      </p:sp>
      <p:sp>
        <p:nvSpPr>
          <p:cNvPr id="8" name="Footer Placeholder 7"/>
          <p:cNvSpPr>
            <a:spLocks noGrp="1"/>
          </p:cNvSpPr>
          <p:nvPr>
            <p:ph type="ftr" sz="quarter" idx="11"/>
          </p:nvPr>
        </p:nvSpPr>
        <p:spPr/>
        <p:txBody>
          <a:bodyPr/>
          <a:lstStyle>
            <a:lvl1pPr>
              <a:defRPr/>
            </a:lvl1pPr>
          </a:lstStyle>
          <a:p>
            <a:r>
              <a:rPr lang="en-US"/>
              <a:t>Presentation 1</a:t>
            </a:r>
          </a:p>
        </p:txBody>
      </p:sp>
      <p:sp>
        <p:nvSpPr>
          <p:cNvPr id="9" name="Slide Number Placeholder 8"/>
          <p:cNvSpPr>
            <a:spLocks noGrp="1"/>
          </p:cNvSpPr>
          <p:nvPr>
            <p:ph type="sldNum" sz="quarter" idx="12"/>
          </p:nvPr>
        </p:nvSpPr>
        <p:spPr/>
        <p:txBody>
          <a:bodyPr/>
          <a:lstStyle>
            <a:lvl1pPr>
              <a:defRPr/>
            </a:lvl1pPr>
          </a:lstStyle>
          <a:p>
            <a:fld id="{85083CD9-FA3A-4877-9A1E-C32EEA089599}"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2007-00-00</a:t>
            </a:r>
          </a:p>
        </p:txBody>
      </p:sp>
      <p:sp>
        <p:nvSpPr>
          <p:cNvPr id="4" name="Footer Placeholder 3"/>
          <p:cNvSpPr>
            <a:spLocks noGrp="1"/>
          </p:cNvSpPr>
          <p:nvPr>
            <p:ph type="ftr" sz="quarter" idx="11"/>
          </p:nvPr>
        </p:nvSpPr>
        <p:spPr/>
        <p:txBody>
          <a:bodyPr/>
          <a:lstStyle>
            <a:lvl1pPr>
              <a:defRPr/>
            </a:lvl1pPr>
          </a:lstStyle>
          <a:p>
            <a:r>
              <a:rPr lang="en-US"/>
              <a:t>Presentation 1</a:t>
            </a:r>
          </a:p>
        </p:txBody>
      </p:sp>
      <p:sp>
        <p:nvSpPr>
          <p:cNvPr id="5" name="Slide Number Placeholder 4"/>
          <p:cNvSpPr>
            <a:spLocks noGrp="1"/>
          </p:cNvSpPr>
          <p:nvPr>
            <p:ph type="sldNum" sz="quarter" idx="12"/>
          </p:nvPr>
        </p:nvSpPr>
        <p:spPr/>
        <p:txBody>
          <a:bodyPr/>
          <a:lstStyle>
            <a:lvl1pPr>
              <a:defRPr/>
            </a:lvl1pPr>
          </a:lstStyle>
          <a:p>
            <a:fld id="{A19E45C8-5C66-45A2-A497-9409CAD78BBA}"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2007-00-00</a:t>
            </a:r>
          </a:p>
        </p:txBody>
      </p:sp>
      <p:sp>
        <p:nvSpPr>
          <p:cNvPr id="3" name="Footer Placeholder 2"/>
          <p:cNvSpPr>
            <a:spLocks noGrp="1"/>
          </p:cNvSpPr>
          <p:nvPr>
            <p:ph type="ftr" sz="quarter" idx="11"/>
          </p:nvPr>
        </p:nvSpPr>
        <p:spPr/>
        <p:txBody>
          <a:bodyPr/>
          <a:lstStyle>
            <a:lvl1pPr>
              <a:defRPr/>
            </a:lvl1pPr>
          </a:lstStyle>
          <a:p>
            <a:r>
              <a:rPr lang="en-US"/>
              <a:t>Presentation 1</a:t>
            </a:r>
          </a:p>
        </p:txBody>
      </p:sp>
      <p:sp>
        <p:nvSpPr>
          <p:cNvPr id="4" name="Slide Number Placeholder 3"/>
          <p:cNvSpPr>
            <a:spLocks noGrp="1"/>
          </p:cNvSpPr>
          <p:nvPr>
            <p:ph type="sldNum" sz="quarter" idx="12"/>
          </p:nvPr>
        </p:nvSpPr>
        <p:spPr/>
        <p:txBody>
          <a:bodyPr/>
          <a:lstStyle>
            <a:lvl1pPr>
              <a:defRPr/>
            </a:lvl1pPr>
          </a:lstStyle>
          <a:p>
            <a:fld id="{A6663F37-056D-4399-897B-218F42BCE80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AF720696-D4A5-4F31-9825-3F26C9058B8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8B5F676C-2754-4682-8AB1-B21DF4C2369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37AF5305-7A42-4B79-A8DB-DF3CE7BD5B5A}"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2FFE84D1-801C-4861-A485-C85E02D3B40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76200"/>
            <a:ext cx="21907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4198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C2A9A292-136D-4949-89A7-121730B9FDB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2007-00-00</a:t>
            </a:r>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5E182694-8544-4356-B641-1622CFFA8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38200"/>
            <a:ext cx="43053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38200"/>
            <a:ext cx="43053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89CC9D3D-89BB-4FE7-A7AE-A505246AD23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2007-00-00</a:t>
            </a:r>
          </a:p>
        </p:txBody>
      </p:sp>
      <p:sp>
        <p:nvSpPr>
          <p:cNvPr id="8" name="Footer Placeholder 7"/>
          <p:cNvSpPr>
            <a:spLocks noGrp="1"/>
          </p:cNvSpPr>
          <p:nvPr>
            <p:ph type="ftr" sz="quarter" idx="11"/>
          </p:nvPr>
        </p:nvSpPr>
        <p:spPr/>
        <p:txBody>
          <a:bodyPr/>
          <a:lstStyle>
            <a:lvl1pPr>
              <a:defRPr/>
            </a:lvl1pPr>
          </a:lstStyle>
          <a:p>
            <a:r>
              <a:rPr lang="en-US"/>
              <a:t>Presentation 1</a:t>
            </a:r>
          </a:p>
        </p:txBody>
      </p:sp>
      <p:sp>
        <p:nvSpPr>
          <p:cNvPr id="9" name="Slide Number Placeholder 8"/>
          <p:cNvSpPr>
            <a:spLocks noGrp="1"/>
          </p:cNvSpPr>
          <p:nvPr>
            <p:ph type="sldNum" sz="quarter" idx="12"/>
          </p:nvPr>
        </p:nvSpPr>
        <p:spPr/>
        <p:txBody>
          <a:bodyPr/>
          <a:lstStyle>
            <a:lvl1pPr>
              <a:defRPr/>
            </a:lvl1pPr>
          </a:lstStyle>
          <a:p>
            <a:fld id="{AE08834F-4324-4AD7-936A-E1D94EC0DC9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2007-00-00</a:t>
            </a:r>
          </a:p>
        </p:txBody>
      </p:sp>
      <p:sp>
        <p:nvSpPr>
          <p:cNvPr id="4" name="Footer Placeholder 3"/>
          <p:cNvSpPr>
            <a:spLocks noGrp="1"/>
          </p:cNvSpPr>
          <p:nvPr>
            <p:ph type="ftr" sz="quarter" idx="11"/>
          </p:nvPr>
        </p:nvSpPr>
        <p:spPr/>
        <p:txBody>
          <a:bodyPr/>
          <a:lstStyle>
            <a:lvl1pPr>
              <a:defRPr/>
            </a:lvl1pPr>
          </a:lstStyle>
          <a:p>
            <a:r>
              <a:rPr lang="en-US"/>
              <a:t>Presentation 1</a:t>
            </a:r>
          </a:p>
        </p:txBody>
      </p:sp>
      <p:sp>
        <p:nvSpPr>
          <p:cNvPr id="5" name="Slide Number Placeholder 4"/>
          <p:cNvSpPr>
            <a:spLocks noGrp="1"/>
          </p:cNvSpPr>
          <p:nvPr>
            <p:ph type="sldNum" sz="quarter" idx="12"/>
          </p:nvPr>
        </p:nvSpPr>
        <p:spPr/>
        <p:txBody>
          <a:bodyPr/>
          <a:lstStyle>
            <a:lvl1pPr>
              <a:defRPr/>
            </a:lvl1pPr>
          </a:lstStyle>
          <a:p>
            <a:fld id="{09B2C60B-C8DC-48EF-95AB-F46C377A4A5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2007-00-00</a:t>
            </a:r>
          </a:p>
        </p:txBody>
      </p:sp>
      <p:sp>
        <p:nvSpPr>
          <p:cNvPr id="3" name="Footer Placeholder 2"/>
          <p:cNvSpPr>
            <a:spLocks noGrp="1"/>
          </p:cNvSpPr>
          <p:nvPr>
            <p:ph type="ftr" sz="quarter" idx="11"/>
          </p:nvPr>
        </p:nvSpPr>
        <p:spPr/>
        <p:txBody>
          <a:bodyPr/>
          <a:lstStyle>
            <a:lvl1pPr>
              <a:defRPr/>
            </a:lvl1pPr>
          </a:lstStyle>
          <a:p>
            <a:r>
              <a:rPr lang="en-US"/>
              <a:t>Presentation 1</a:t>
            </a:r>
          </a:p>
        </p:txBody>
      </p:sp>
      <p:sp>
        <p:nvSpPr>
          <p:cNvPr id="4" name="Slide Number Placeholder 3"/>
          <p:cNvSpPr>
            <a:spLocks noGrp="1"/>
          </p:cNvSpPr>
          <p:nvPr>
            <p:ph type="sldNum" sz="quarter" idx="12"/>
          </p:nvPr>
        </p:nvSpPr>
        <p:spPr/>
        <p:txBody>
          <a:bodyPr/>
          <a:lstStyle>
            <a:lvl1pPr>
              <a:defRPr/>
            </a:lvl1pPr>
          </a:lstStyle>
          <a:p>
            <a:fld id="{D235EF51-B7C2-43FF-AC48-674AD3AA1E4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75854B56-1632-4729-BFC8-3BFD401CD14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2007-00-00</a:t>
            </a:r>
          </a:p>
        </p:txBody>
      </p:sp>
      <p:sp>
        <p:nvSpPr>
          <p:cNvPr id="6" name="Footer Placeholder 5"/>
          <p:cNvSpPr>
            <a:spLocks noGrp="1"/>
          </p:cNvSpPr>
          <p:nvPr>
            <p:ph type="ftr" sz="quarter" idx="11"/>
          </p:nvPr>
        </p:nvSpPr>
        <p:spPr/>
        <p:txBody>
          <a:bodyPr/>
          <a:lstStyle>
            <a:lvl1pPr>
              <a:defRPr/>
            </a:lvl1pPr>
          </a:lstStyle>
          <a:p>
            <a:r>
              <a:rPr lang="en-US"/>
              <a:t>Presentation 1</a:t>
            </a:r>
          </a:p>
        </p:txBody>
      </p:sp>
      <p:sp>
        <p:nvSpPr>
          <p:cNvPr id="7" name="Slide Number Placeholder 6"/>
          <p:cNvSpPr>
            <a:spLocks noGrp="1"/>
          </p:cNvSpPr>
          <p:nvPr>
            <p:ph type="sldNum" sz="quarter" idx="12"/>
          </p:nvPr>
        </p:nvSpPr>
        <p:spPr/>
        <p:txBody>
          <a:bodyPr/>
          <a:lstStyle>
            <a:lvl1pPr>
              <a:defRPr/>
            </a:lvl1pPr>
          </a:lstStyle>
          <a:p>
            <a:fld id="{9070CD6B-74B6-4207-8403-1D71D4D909C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6597650"/>
            <a:ext cx="9144000" cy="311150"/>
          </a:xfrm>
          <a:prstGeom prst="rect">
            <a:avLst/>
          </a:prstGeom>
          <a:solidFill>
            <a:srgbClr val="2B519A"/>
          </a:solid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1692275" y="76200"/>
            <a:ext cx="7223125"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228600" y="838200"/>
            <a:ext cx="8763000" cy="548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228600" y="6604000"/>
            <a:ext cx="129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F1AF00"/>
                </a:solidFill>
              </a:defRPr>
            </a:lvl1pPr>
          </a:lstStyle>
          <a:p>
            <a:r>
              <a:rPr lang="en-US"/>
              <a:t>2007-00-00</a:t>
            </a:r>
          </a:p>
        </p:txBody>
      </p:sp>
      <p:sp>
        <p:nvSpPr>
          <p:cNvPr id="1029" name="Rectangle 5"/>
          <p:cNvSpPr>
            <a:spLocks noGrp="1" noChangeArrowheads="1"/>
          </p:cNvSpPr>
          <p:nvPr>
            <p:ph type="ftr" sz="quarter" idx="3"/>
          </p:nvPr>
        </p:nvSpPr>
        <p:spPr bwMode="auto">
          <a:xfrm>
            <a:off x="1600200" y="6604000"/>
            <a:ext cx="6629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solidFill>
                  <a:srgbClr val="F1AF00"/>
                </a:solidFill>
              </a:defRPr>
            </a:lvl1pPr>
          </a:lstStyle>
          <a:p>
            <a:r>
              <a:rPr lang="en-US"/>
              <a:t>Presentation 1</a:t>
            </a:r>
          </a:p>
        </p:txBody>
      </p:sp>
      <p:sp>
        <p:nvSpPr>
          <p:cNvPr id="1030" name="Rectangle 6"/>
          <p:cNvSpPr>
            <a:spLocks noGrp="1" noChangeArrowheads="1"/>
          </p:cNvSpPr>
          <p:nvPr>
            <p:ph type="sldNum" sz="quarter" idx="4"/>
          </p:nvPr>
        </p:nvSpPr>
        <p:spPr bwMode="auto">
          <a:xfrm>
            <a:off x="8305800" y="66040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F1AF00"/>
                </a:solidFill>
              </a:defRPr>
            </a:lvl1pPr>
          </a:lstStyle>
          <a:p>
            <a:fld id="{96FB25B1-C9DA-4A88-9AE1-001BE7E0B235}" type="slidenum">
              <a:rPr lang="en-US"/>
              <a:pPr/>
              <a:t>‹#›</a:t>
            </a:fld>
            <a:endParaRPr lang="en-US"/>
          </a:p>
        </p:txBody>
      </p:sp>
      <p:sp>
        <p:nvSpPr>
          <p:cNvPr id="1035" name="Line 11"/>
          <p:cNvSpPr>
            <a:spLocks noChangeShapeType="1"/>
          </p:cNvSpPr>
          <p:nvPr/>
        </p:nvSpPr>
        <p:spPr bwMode="auto">
          <a:xfrm flipH="1">
            <a:off x="0" y="609600"/>
            <a:ext cx="9144000" cy="0"/>
          </a:xfrm>
          <a:prstGeom prst="line">
            <a:avLst/>
          </a:prstGeom>
          <a:noFill/>
          <a:ln w="38100">
            <a:solidFill>
              <a:schemeClr val="tx1"/>
            </a:solidFill>
            <a:round/>
            <a:headEnd/>
            <a:tailEnd/>
          </a:ln>
          <a:effectLst/>
        </p:spPr>
        <p:txBody>
          <a:bodyPr/>
          <a:lstStyle/>
          <a:p>
            <a:endParaRPr lang="en-US"/>
          </a:p>
        </p:txBody>
      </p:sp>
      <p:pic>
        <p:nvPicPr>
          <p:cNvPr id="1039" name="Picture 15" descr="NIKHEF-logo-flat-nbg"/>
          <p:cNvPicPr>
            <a:picLocks noChangeAspect="1" noChangeArrowheads="1"/>
          </p:cNvPicPr>
          <p:nvPr/>
        </p:nvPicPr>
        <p:blipFill>
          <a:blip r:embed="rId13"/>
          <a:srcRect/>
          <a:stretch>
            <a:fillRect/>
          </a:stretch>
        </p:blipFill>
        <p:spPr bwMode="auto">
          <a:xfrm>
            <a:off x="107950" y="128588"/>
            <a:ext cx="792163" cy="347662"/>
          </a:xfrm>
          <a:prstGeom prst="rect">
            <a:avLst/>
          </a:prstGeom>
          <a:noFill/>
        </p:spPr>
      </p:pic>
      <p:pic>
        <p:nvPicPr>
          <p:cNvPr id="1042" name="Picture 18" descr="pdpbw-small"/>
          <p:cNvPicPr>
            <a:picLocks noChangeAspect="1" noChangeArrowheads="1"/>
          </p:cNvPicPr>
          <p:nvPr/>
        </p:nvPicPr>
        <p:blipFill>
          <a:blip r:embed="rId14"/>
          <a:srcRect/>
          <a:stretch>
            <a:fillRect/>
          </a:stretch>
        </p:blipFill>
        <p:spPr bwMode="auto">
          <a:xfrm>
            <a:off x="952500" y="168275"/>
            <a:ext cx="431800" cy="2492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r" rtl="0" eaLnBrk="1" fontAlgn="base" hangingPunct="1">
        <a:spcBef>
          <a:spcPct val="0"/>
        </a:spcBef>
        <a:spcAft>
          <a:spcPct val="0"/>
        </a:spcAft>
        <a:defRPr sz="2800" b="1">
          <a:solidFill>
            <a:srgbClr val="F1AF00"/>
          </a:solidFill>
          <a:latin typeface="+mj-lt"/>
          <a:ea typeface="+mj-ea"/>
          <a:cs typeface="+mj-cs"/>
        </a:defRPr>
      </a:lvl1pPr>
      <a:lvl2pPr algn="r" rtl="0" eaLnBrk="1" fontAlgn="base" hangingPunct="1">
        <a:spcBef>
          <a:spcPct val="0"/>
        </a:spcBef>
        <a:spcAft>
          <a:spcPct val="0"/>
        </a:spcAft>
        <a:defRPr sz="2800" b="1">
          <a:solidFill>
            <a:srgbClr val="F1AF00"/>
          </a:solidFill>
          <a:latin typeface="Arial" charset="0"/>
        </a:defRPr>
      </a:lvl2pPr>
      <a:lvl3pPr algn="r" rtl="0" eaLnBrk="1" fontAlgn="base" hangingPunct="1">
        <a:spcBef>
          <a:spcPct val="0"/>
        </a:spcBef>
        <a:spcAft>
          <a:spcPct val="0"/>
        </a:spcAft>
        <a:defRPr sz="2800" b="1">
          <a:solidFill>
            <a:srgbClr val="F1AF00"/>
          </a:solidFill>
          <a:latin typeface="Arial" charset="0"/>
        </a:defRPr>
      </a:lvl3pPr>
      <a:lvl4pPr algn="r" rtl="0" eaLnBrk="1" fontAlgn="base" hangingPunct="1">
        <a:spcBef>
          <a:spcPct val="0"/>
        </a:spcBef>
        <a:spcAft>
          <a:spcPct val="0"/>
        </a:spcAft>
        <a:defRPr sz="2800" b="1">
          <a:solidFill>
            <a:srgbClr val="F1AF00"/>
          </a:solidFill>
          <a:latin typeface="Arial" charset="0"/>
        </a:defRPr>
      </a:lvl4pPr>
      <a:lvl5pPr algn="r" rtl="0" eaLnBrk="1" fontAlgn="base" hangingPunct="1">
        <a:spcBef>
          <a:spcPct val="0"/>
        </a:spcBef>
        <a:spcAft>
          <a:spcPct val="0"/>
        </a:spcAft>
        <a:defRPr sz="2800" b="1">
          <a:solidFill>
            <a:srgbClr val="F1AF00"/>
          </a:solidFill>
          <a:latin typeface="Arial" charset="0"/>
        </a:defRPr>
      </a:lvl5pPr>
      <a:lvl6pPr marL="457200" algn="r" rtl="0" eaLnBrk="1" fontAlgn="base" hangingPunct="1">
        <a:spcBef>
          <a:spcPct val="0"/>
        </a:spcBef>
        <a:spcAft>
          <a:spcPct val="0"/>
        </a:spcAft>
        <a:defRPr sz="2800" b="1">
          <a:solidFill>
            <a:srgbClr val="F1AF00"/>
          </a:solidFill>
          <a:latin typeface="Arial" charset="0"/>
        </a:defRPr>
      </a:lvl6pPr>
      <a:lvl7pPr marL="914400" algn="r" rtl="0" eaLnBrk="1" fontAlgn="base" hangingPunct="1">
        <a:spcBef>
          <a:spcPct val="0"/>
        </a:spcBef>
        <a:spcAft>
          <a:spcPct val="0"/>
        </a:spcAft>
        <a:defRPr sz="2800" b="1">
          <a:solidFill>
            <a:srgbClr val="F1AF00"/>
          </a:solidFill>
          <a:latin typeface="Arial" charset="0"/>
        </a:defRPr>
      </a:lvl7pPr>
      <a:lvl8pPr marL="1371600" algn="r" rtl="0" eaLnBrk="1" fontAlgn="base" hangingPunct="1">
        <a:spcBef>
          <a:spcPct val="0"/>
        </a:spcBef>
        <a:spcAft>
          <a:spcPct val="0"/>
        </a:spcAft>
        <a:defRPr sz="2800" b="1">
          <a:solidFill>
            <a:srgbClr val="F1AF00"/>
          </a:solidFill>
          <a:latin typeface="Arial" charset="0"/>
        </a:defRPr>
      </a:lvl8pPr>
      <a:lvl9pPr marL="1828800" algn="r" rtl="0" eaLnBrk="1" fontAlgn="base" hangingPunct="1">
        <a:spcBef>
          <a:spcPct val="0"/>
        </a:spcBef>
        <a:spcAft>
          <a:spcPct val="0"/>
        </a:spcAft>
        <a:defRPr sz="2800" b="1">
          <a:solidFill>
            <a:srgbClr val="F1AF00"/>
          </a:solidFill>
          <a:latin typeface="Arial" charset="0"/>
        </a:defRPr>
      </a:lvl9pPr>
    </p:titleStyle>
    <p:bodyStyle>
      <a:lvl1pPr marL="342900" indent="-342900" algn="l" rtl="0" eaLnBrk="1" fontAlgn="base" hangingPunct="1">
        <a:spcBef>
          <a:spcPct val="20000"/>
        </a:spcBef>
        <a:spcAft>
          <a:spcPct val="0"/>
        </a:spcAft>
        <a:buChar char="•"/>
        <a:defRPr sz="2400">
          <a:solidFill>
            <a:srgbClr val="2B519A"/>
          </a:solidFill>
          <a:latin typeface="+mn-lt"/>
          <a:ea typeface="+mn-ea"/>
          <a:cs typeface="+mn-cs"/>
        </a:defRPr>
      </a:lvl1pPr>
      <a:lvl2pPr marL="742950" indent="-285750" algn="l" rtl="0" eaLnBrk="1" fontAlgn="base" hangingPunct="1">
        <a:spcBef>
          <a:spcPct val="20000"/>
        </a:spcBef>
        <a:spcAft>
          <a:spcPct val="0"/>
        </a:spcAft>
        <a:buChar char="–"/>
        <a:defRPr sz="2000">
          <a:solidFill>
            <a:srgbClr val="2B519A"/>
          </a:solidFill>
          <a:latin typeface="+mn-lt"/>
        </a:defRPr>
      </a:lvl2pPr>
      <a:lvl3pPr marL="1143000" indent="-228600" algn="l" rtl="0" eaLnBrk="1" fontAlgn="base" hangingPunct="1">
        <a:spcBef>
          <a:spcPct val="20000"/>
        </a:spcBef>
        <a:spcAft>
          <a:spcPct val="0"/>
        </a:spcAft>
        <a:buChar char="•"/>
        <a:defRPr>
          <a:solidFill>
            <a:srgbClr val="2B519A"/>
          </a:solidFill>
          <a:latin typeface="+mn-lt"/>
        </a:defRPr>
      </a:lvl3pPr>
      <a:lvl4pPr marL="1600200" indent="-228600" algn="l" rtl="0" eaLnBrk="1" fontAlgn="base" hangingPunct="1">
        <a:spcBef>
          <a:spcPct val="20000"/>
        </a:spcBef>
        <a:spcAft>
          <a:spcPct val="0"/>
        </a:spcAft>
        <a:buChar char="–"/>
        <a:defRPr sz="1600">
          <a:solidFill>
            <a:srgbClr val="2B519A"/>
          </a:solidFill>
          <a:latin typeface="+mn-lt"/>
        </a:defRPr>
      </a:lvl4pPr>
      <a:lvl5pPr marL="2057400" indent="-228600" algn="l" rtl="0" eaLnBrk="1" fontAlgn="base" hangingPunct="1">
        <a:spcBef>
          <a:spcPct val="20000"/>
        </a:spcBef>
        <a:spcAft>
          <a:spcPct val="0"/>
        </a:spcAft>
        <a:buChar char="»"/>
        <a:defRPr sz="1600">
          <a:solidFill>
            <a:srgbClr val="2B519A"/>
          </a:solidFill>
          <a:latin typeface="+mn-lt"/>
        </a:defRPr>
      </a:lvl5pPr>
      <a:lvl6pPr marL="2514600" indent="-228600" algn="l" rtl="0" eaLnBrk="1" fontAlgn="base" hangingPunct="1">
        <a:spcBef>
          <a:spcPct val="20000"/>
        </a:spcBef>
        <a:spcAft>
          <a:spcPct val="0"/>
        </a:spcAft>
        <a:buChar char="»"/>
        <a:defRPr sz="1600">
          <a:solidFill>
            <a:srgbClr val="2B519A"/>
          </a:solidFill>
          <a:latin typeface="+mn-lt"/>
        </a:defRPr>
      </a:lvl6pPr>
      <a:lvl7pPr marL="2971800" indent="-228600" algn="l" rtl="0" eaLnBrk="1" fontAlgn="base" hangingPunct="1">
        <a:spcBef>
          <a:spcPct val="20000"/>
        </a:spcBef>
        <a:spcAft>
          <a:spcPct val="0"/>
        </a:spcAft>
        <a:buChar char="»"/>
        <a:defRPr sz="1600">
          <a:solidFill>
            <a:srgbClr val="2B519A"/>
          </a:solidFill>
          <a:latin typeface="+mn-lt"/>
        </a:defRPr>
      </a:lvl7pPr>
      <a:lvl8pPr marL="3429000" indent="-228600" algn="l" rtl="0" eaLnBrk="1" fontAlgn="base" hangingPunct="1">
        <a:spcBef>
          <a:spcPct val="20000"/>
        </a:spcBef>
        <a:spcAft>
          <a:spcPct val="0"/>
        </a:spcAft>
        <a:buChar char="»"/>
        <a:defRPr sz="1600">
          <a:solidFill>
            <a:srgbClr val="2B519A"/>
          </a:solidFill>
          <a:latin typeface="+mn-lt"/>
        </a:defRPr>
      </a:lvl8pPr>
      <a:lvl9pPr marL="3886200" indent="-228600" algn="l" rtl="0" eaLnBrk="1" fontAlgn="base" hangingPunct="1">
        <a:spcBef>
          <a:spcPct val="20000"/>
        </a:spcBef>
        <a:spcAft>
          <a:spcPct val="0"/>
        </a:spcAft>
        <a:buChar char="»"/>
        <a:defRPr sz="1600">
          <a:solidFill>
            <a:srgbClr val="2B519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53" name="Rectangle 13"/>
          <p:cNvSpPr>
            <a:spLocks noChangeArrowheads="1"/>
          </p:cNvSpPr>
          <p:nvPr/>
        </p:nvSpPr>
        <p:spPr bwMode="auto">
          <a:xfrm>
            <a:off x="0" y="0"/>
            <a:ext cx="9144000" cy="2057400"/>
          </a:xfrm>
          <a:prstGeom prst="rect">
            <a:avLst/>
          </a:prstGeom>
          <a:gradFill rotWithShape="0">
            <a:gsLst>
              <a:gs pos="0">
                <a:schemeClr val="hlink"/>
              </a:gs>
              <a:gs pos="100000">
                <a:srgbClr val="FFFFFF"/>
              </a:gs>
            </a:gsLst>
            <a:lin ang="5400000" scaled="1"/>
          </a:gradFill>
          <a:ln w="9525">
            <a:noFill/>
            <a:miter lim="800000"/>
            <a:headEnd/>
            <a:tailEnd/>
          </a:ln>
          <a:effectLst/>
        </p:spPr>
        <p:txBody>
          <a:bodyPr wrap="none" anchor="ctr"/>
          <a:lstStyle/>
          <a:p>
            <a:endParaRPr lang="en-US"/>
          </a:p>
        </p:txBody>
      </p:sp>
      <p:sp>
        <p:nvSpPr>
          <p:cNvPr id="112642" name="Rectangle 2"/>
          <p:cNvSpPr>
            <a:spLocks noChangeArrowheads="1"/>
          </p:cNvSpPr>
          <p:nvPr/>
        </p:nvSpPr>
        <p:spPr bwMode="auto">
          <a:xfrm>
            <a:off x="0" y="6597650"/>
            <a:ext cx="9144000" cy="311150"/>
          </a:xfrm>
          <a:prstGeom prst="rect">
            <a:avLst/>
          </a:prstGeom>
          <a:solidFill>
            <a:srgbClr val="2B519A"/>
          </a:solidFill>
          <a:ln w="9525">
            <a:noFill/>
            <a:miter lim="800000"/>
            <a:headEnd/>
            <a:tailEnd/>
          </a:ln>
          <a:effectLst/>
        </p:spPr>
        <p:txBody>
          <a:bodyPr wrap="none" anchor="ctr"/>
          <a:lstStyle/>
          <a:p>
            <a:endParaRPr lang="en-US"/>
          </a:p>
        </p:txBody>
      </p:sp>
      <p:sp>
        <p:nvSpPr>
          <p:cNvPr id="112643" name="Rectangle 3"/>
          <p:cNvSpPr>
            <a:spLocks noGrp="1" noChangeArrowheads="1"/>
          </p:cNvSpPr>
          <p:nvPr>
            <p:ph type="title"/>
          </p:nvPr>
        </p:nvSpPr>
        <p:spPr bwMode="auto">
          <a:xfrm>
            <a:off x="1692275" y="76200"/>
            <a:ext cx="7223125"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4" name="Rectangle 4"/>
          <p:cNvSpPr>
            <a:spLocks noGrp="1" noChangeArrowheads="1"/>
          </p:cNvSpPr>
          <p:nvPr>
            <p:ph type="body" idx="1"/>
          </p:nvPr>
        </p:nvSpPr>
        <p:spPr bwMode="auto">
          <a:xfrm>
            <a:off x="228600" y="838200"/>
            <a:ext cx="8763000" cy="5486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45" name="Rectangle 5"/>
          <p:cNvSpPr>
            <a:spLocks noGrp="1" noChangeArrowheads="1"/>
          </p:cNvSpPr>
          <p:nvPr>
            <p:ph type="dt" sz="half" idx="2"/>
          </p:nvPr>
        </p:nvSpPr>
        <p:spPr bwMode="auto">
          <a:xfrm>
            <a:off x="228600" y="6604000"/>
            <a:ext cx="129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F1AF00"/>
                </a:solidFill>
              </a:defRPr>
            </a:lvl1pPr>
          </a:lstStyle>
          <a:p>
            <a:r>
              <a:rPr lang="en-US"/>
              <a:t>2007-00-00</a:t>
            </a:r>
          </a:p>
        </p:txBody>
      </p:sp>
      <p:sp>
        <p:nvSpPr>
          <p:cNvPr id="112646" name="Rectangle 6"/>
          <p:cNvSpPr>
            <a:spLocks noGrp="1" noChangeArrowheads="1"/>
          </p:cNvSpPr>
          <p:nvPr>
            <p:ph type="ftr" sz="quarter" idx="3"/>
          </p:nvPr>
        </p:nvSpPr>
        <p:spPr bwMode="auto">
          <a:xfrm>
            <a:off x="1600200" y="6604000"/>
            <a:ext cx="6629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solidFill>
                  <a:srgbClr val="F1AF00"/>
                </a:solidFill>
              </a:defRPr>
            </a:lvl1pPr>
          </a:lstStyle>
          <a:p>
            <a:r>
              <a:rPr lang="en-US"/>
              <a:t>Presentation 1</a:t>
            </a:r>
          </a:p>
        </p:txBody>
      </p:sp>
      <p:sp>
        <p:nvSpPr>
          <p:cNvPr id="112647" name="Rectangle 7"/>
          <p:cNvSpPr>
            <a:spLocks noGrp="1" noChangeArrowheads="1"/>
          </p:cNvSpPr>
          <p:nvPr>
            <p:ph type="sldNum" sz="quarter" idx="4"/>
          </p:nvPr>
        </p:nvSpPr>
        <p:spPr bwMode="auto">
          <a:xfrm>
            <a:off x="8305800" y="66040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F1AF00"/>
                </a:solidFill>
              </a:defRPr>
            </a:lvl1pPr>
          </a:lstStyle>
          <a:p>
            <a:fld id="{148822F6-3ECD-4C7A-A94D-08BDDF8D114D}" type="slidenum">
              <a:rPr lang="en-US"/>
              <a:pPr/>
              <a:t>‹#›</a:t>
            </a:fld>
            <a:endParaRPr lang="en-US"/>
          </a:p>
        </p:txBody>
      </p:sp>
      <p:sp>
        <p:nvSpPr>
          <p:cNvPr id="112648" name="Line 8"/>
          <p:cNvSpPr>
            <a:spLocks noChangeShapeType="1"/>
          </p:cNvSpPr>
          <p:nvPr/>
        </p:nvSpPr>
        <p:spPr bwMode="auto">
          <a:xfrm flipH="1">
            <a:off x="0" y="609600"/>
            <a:ext cx="9144000" cy="0"/>
          </a:xfrm>
          <a:prstGeom prst="line">
            <a:avLst/>
          </a:prstGeom>
          <a:noFill/>
          <a:ln w="38100">
            <a:solidFill>
              <a:schemeClr val="tx1"/>
            </a:solidFill>
            <a:round/>
            <a:headEnd/>
            <a:tailEnd/>
          </a:ln>
          <a:effectLst/>
        </p:spPr>
        <p:txBody>
          <a:bodyPr/>
          <a:lstStyle/>
          <a:p>
            <a:endParaRPr lang="en-US"/>
          </a:p>
        </p:txBody>
      </p:sp>
      <p:pic>
        <p:nvPicPr>
          <p:cNvPr id="112651" name="Picture 11" descr="eugridpma-02v03trozo2"/>
          <p:cNvPicPr>
            <a:picLocks noChangeAspect="1" noChangeArrowheads="1"/>
          </p:cNvPicPr>
          <p:nvPr/>
        </p:nvPicPr>
        <p:blipFill>
          <a:blip r:embed="rId13"/>
          <a:srcRect/>
          <a:stretch>
            <a:fillRect/>
          </a:stretch>
        </p:blipFill>
        <p:spPr bwMode="auto">
          <a:xfrm>
            <a:off x="7267575" y="1905000"/>
            <a:ext cx="1876425" cy="4019550"/>
          </a:xfrm>
          <a:prstGeom prst="rect">
            <a:avLst/>
          </a:prstGeom>
          <a:noFill/>
        </p:spPr>
      </p:pic>
      <p:pic>
        <p:nvPicPr>
          <p:cNvPr id="112652" name="Picture 12" descr="eugridpma-02v02"/>
          <p:cNvPicPr>
            <a:picLocks noChangeAspect="1" noChangeArrowheads="1"/>
          </p:cNvPicPr>
          <p:nvPr/>
        </p:nvPicPr>
        <p:blipFill>
          <a:blip r:embed="rId14" cstate="print"/>
          <a:srcRect/>
          <a:stretch>
            <a:fillRect/>
          </a:stretch>
        </p:blipFill>
        <p:spPr bwMode="auto">
          <a:xfrm>
            <a:off x="179388" y="109538"/>
            <a:ext cx="990600" cy="427037"/>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r" rtl="0" fontAlgn="base">
        <a:spcBef>
          <a:spcPct val="0"/>
        </a:spcBef>
        <a:spcAft>
          <a:spcPct val="0"/>
        </a:spcAft>
        <a:defRPr sz="2800" b="1">
          <a:solidFill>
            <a:srgbClr val="F1AF00"/>
          </a:solidFill>
          <a:latin typeface="+mj-lt"/>
          <a:ea typeface="+mj-ea"/>
          <a:cs typeface="+mj-cs"/>
        </a:defRPr>
      </a:lvl1pPr>
      <a:lvl2pPr algn="r" rtl="0" fontAlgn="base">
        <a:spcBef>
          <a:spcPct val="0"/>
        </a:spcBef>
        <a:spcAft>
          <a:spcPct val="0"/>
        </a:spcAft>
        <a:defRPr sz="2800" b="1">
          <a:solidFill>
            <a:srgbClr val="F1AF00"/>
          </a:solidFill>
          <a:latin typeface="Arial" charset="0"/>
        </a:defRPr>
      </a:lvl2pPr>
      <a:lvl3pPr algn="r" rtl="0" fontAlgn="base">
        <a:spcBef>
          <a:spcPct val="0"/>
        </a:spcBef>
        <a:spcAft>
          <a:spcPct val="0"/>
        </a:spcAft>
        <a:defRPr sz="2800" b="1">
          <a:solidFill>
            <a:srgbClr val="F1AF00"/>
          </a:solidFill>
          <a:latin typeface="Arial" charset="0"/>
        </a:defRPr>
      </a:lvl3pPr>
      <a:lvl4pPr algn="r" rtl="0" fontAlgn="base">
        <a:spcBef>
          <a:spcPct val="0"/>
        </a:spcBef>
        <a:spcAft>
          <a:spcPct val="0"/>
        </a:spcAft>
        <a:defRPr sz="2800" b="1">
          <a:solidFill>
            <a:srgbClr val="F1AF00"/>
          </a:solidFill>
          <a:latin typeface="Arial" charset="0"/>
        </a:defRPr>
      </a:lvl4pPr>
      <a:lvl5pPr algn="r" rtl="0" fontAlgn="base">
        <a:spcBef>
          <a:spcPct val="0"/>
        </a:spcBef>
        <a:spcAft>
          <a:spcPct val="0"/>
        </a:spcAft>
        <a:defRPr sz="2800" b="1">
          <a:solidFill>
            <a:srgbClr val="F1AF00"/>
          </a:solidFill>
          <a:latin typeface="Arial" charset="0"/>
        </a:defRPr>
      </a:lvl5pPr>
      <a:lvl6pPr marL="457200" algn="r" rtl="0" fontAlgn="base">
        <a:spcBef>
          <a:spcPct val="0"/>
        </a:spcBef>
        <a:spcAft>
          <a:spcPct val="0"/>
        </a:spcAft>
        <a:defRPr sz="2800" b="1">
          <a:solidFill>
            <a:srgbClr val="F1AF00"/>
          </a:solidFill>
          <a:latin typeface="Arial" charset="0"/>
        </a:defRPr>
      </a:lvl6pPr>
      <a:lvl7pPr marL="914400" algn="r" rtl="0" fontAlgn="base">
        <a:spcBef>
          <a:spcPct val="0"/>
        </a:spcBef>
        <a:spcAft>
          <a:spcPct val="0"/>
        </a:spcAft>
        <a:defRPr sz="2800" b="1">
          <a:solidFill>
            <a:srgbClr val="F1AF00"/>
          </a:solidFill>
          <a:latin typeface="Arial" charset="0"/>
        </a:defRPr>
      </a:lvl7pPr>
      <a:lvl8pPr marL="1371600" algn="r" rtl="0" fontAlgn="base">
        <a:spcBef>
          <a:spcPct val="0"/>
        </a:spcBef>
        <a:spcAft>
          <a:spcPct val="0"/>
        </a:spcAft>
        <a:defRPr sz="2800" b="1">
          <a:solidFill>
            <a:srgbClr val="F1AF00"/>
          </a:solidFill>
          <a:latin typeface="Arial" charset="0"/>
        </a:defRPr>
      </a:lvl8pPr>
      <a:lvl9pPr marL="1828800" algn="r" rtl="0" fontAlgn="base">
        <a:spcBef>
          <a:spcPct val="0"/>
        </a:spcBef>
        <a:spcAft>
          <a:spcPct val="0"/>
        </a:spcAft>
        <a:defRPr sz="2800" b="1">
          <a:solidFill>
            <a:srgbClr val="F1AF00"/>
          </a:solidFill>
          <a:latin typeface="Arial" charset="0"/>
        </a:defRPr>
      </a:lvl9pPr>
    </p:titleStyle>
    <p:bodyStyle>
      <a:lvl1pPr marL="342900" indent="-342900" algn="l" rtl="0" fontAlgn="base">
        <a:spcBef>
          <a:spcPct val="20000"/>
        </a:spcBef>
        <a:spcAft>
          <a:spcPct val="0"/>
        </a:spcAft>
        <a:buChar char="•"/>
        <a:defRPr sz="2400">
          <a:solidFill>
            <a:srgbClr val="2B519A"/>
          </a:solidFill>
          <a:latin typeface="+mn-lt"/>
          <a:ea typeface="+mn-ea"/>
          <a:cs typeface="+mn-cs"/>
        </a:defRPr>
      </a:lvl1pPr>
      <a:lvl2pPr marL="742950" indent="-285750" algn="l" rtl="0" fontAlgn="base">
        <a:spcBef>
          <a:spcPct val="20000"/>
        </a:spcBef>
        <a:spcAft>
          <a:spcPct val="0"/>
        </a:spcAft>
        <a:buChar char="–"/>
        <a:defRPr sz="2000">
          <a:solidFill>
            <a:srgbClr val="2B519A"/>
          </a:solidFill>
          <a:latin typeface="+mn-lt"/>
        </a:defRPr>
      </a:lvl2pPr>
      <a:lvl3pPr marL="1143000" indent="-228600" algn="l" rtl="0" fontAlgn="base">
        <a:spcBef>
          <a:spcPct val="20000"/>
        </a:spcBef>
        <a:spcAft>
          <a:spcPct val="0"/>
        </a:spcAft>
        <a:buChar char="•"/>
        <a:defRPr>
          <a:solidFill>
            <a:srgbClr val="2B519A"/>
          </a:solidFill>
          <a:latin typeface="+mn-lt"/>
        </a:defRPr>
      </a:lvl3pPr>
      <a:lvl4pPr marL="1600200" indent="-228600" algn="l" rtl="0" fontAlgn="base">
        <a:spcBef>
          <a:spcPct val="20000"/>
        </a:spcBef>
        <a:spcAft>
          <a:spcPct val="0"/>
        </a:spcAft>
        <a:buChar char="–"/>
        <a:defRPr sz="1600">
          <a:solidFill>
            <a:srgbClr val="2B519A"/>
          </a:solidFill>
          <a:latin typeface="+mn-lt"/>
        </a:defRPr>
      </a:lvl4pPr>
      <a:lvl5pPr marL="2057400" indent="-228600" algn="l" rtl="0" fontAlgn="base">
        <a:spcBef>
          <a:spcPct val="20000"/>
        </a:spcBef>
        <a:spcAft>
          <a:spcPct val="0"/>
        </a:spcAft>
        <a:buChar char="»"/>
        <a:defRPr sz="1600">
          <a:solidFill>
            <a:srgbClr val="2B519A"/>
          </a:solidFill>
          <a:latin typeface="+mn-lt"/>
        </a:defRPr>
      </a:lvl5pPr>
      <a:lvl6pPr marL="2514600" indent="-228600" algn="l" rtl="0" fontAlgn="base">
        <a:spcBef>
          <a:spcPct val="20000"/>
        </a:spcBef>
        <a:spcAft>
          <a:spcPct val="0"/>
        </a:spcAft>
        <a:buChar char="»"/>
        <a:defRPr sz="1600">
          <a:solidFill>
            <a:srgbClr val="2B519A"/>
          </a:solidFill>
          <a:latin typeface="+mn-lt"/>
        </a:defRPr>
      </a:lvl6pPr>
      <a:lvl7pPr marL="2971800" indent="-228600" algn="l" rtl="0" fontAlgn="base">
        <a:spcBef>
          <a:spcPct val="20000"/>
        </a:spcBef>
        <a:spcAft>
          <a:spcPct val="0"/>
        </a:spcAft>
        <a:buChar char="»"/>
        <a:defRPr sz="1600">
          <a:solidFill>
            <a:srgbClr val="2B519A"/>
          </a:solidFill>
          <a:latin typeface="+mn-lt"/>
        </a:defRPr>
      </a:lvl7pPr>
      <a:lvl8pPr marL="3429000" indent="-228600" algn="l" rtl="0" fontAlgn="base">
        <a:spcBef>
          <a:spcPct val="20000"/>
        </a:spcBef>
        <a:spcAft>
          <a:spcPct val="0"/>
        </a:spcAft>
        <a:buChar char="»"/>
        <a:defRPr sz="1600">
          <a:solidFill>
            <a:srgbClr val="2B519A"/>
          </a:solidFill>
          <a:latin typeface="+mn-lt"/>
        </a:defRPr>
      </a:lvl8pPr>
      <a:lvl9pPr marL="3886200" indent="-228600" algn="l" rtl="0" fontAlgn="base">
        <a:spcBef>
          <a:spcPct val="20000"/>
        </a:spcBef>
        <a:spcAft>
          <a:spcPct val="0"/>
        </a:spcAft>
        <a:buChar char="»"/>
        <a:defRPr sz="1600">
          <a:solidFill>
            <a:srgbClr val="2B519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US" sz="2400" i="1" dirty="0" smtClean="0"/>
              <a:t>Portals and Credentials</a:t>
            </a:r>
            <a:endParaRPr lang="en-US" sz="2400" i="1" dirty="0"/>
          </a:p>
        </p:txBody>
      </p:sp>
      <p:sp>
        <p:nvSpPr>
          <p:cNvPr id="54275" name="Rectangle 3"/>
          <p:cNvSpPr>
            <a:spLocks noGrp="1" noChangeArrowheads="1"/>
          </p:cNvSpPr>
          <p:nvPr>
            <p:ph type="subTitle" idx="1"/>
          </p:nvPr>
        </p:nvSpPr>
        <p:spPr>
          <a:xfrm>
            <a:off x="2051050" y="4508500"/>
            <a:ext cx="6400800" cy="1752600"/>
          </a:xfrm>
        </p:spPr>
        <p:txBody>
          <a:bodyPr/>
          <a:lstStyle/>
          <a:p>
            <a:r>
              <a:rPr lang="en-US" dirty="0">
                <a:solidFill>
                  <a:srgbClr val="A50021"/>
                </a:solidFill>
              </a:rPr>
              <a:t>David Groep</a:t>
            </a:r>
          </a:p>
          <a:p>
            <a:r>
              <a:rPr lang="en-US" i="1" dirty="0" smtClean="0"/>
              <a:t>Physics </a:t>
            </a:r>
            <a:r>
              <a:rPr lang="en-US" i="1" dirty="0"/>
              <a:t>Data Processing group</a:t>
            </a:r>
            <a:r>
              <a:rPr lang="en-US" dirty="0"/>
              <a:t> </a:t>
            </a:r>
            <a:r>
              <a:rPr lang="en-US" dirty="0" smtClean="0"/>
              <a:t>NIKHEF</a:t>
            </a:r>
            <a:endParaRPr lang="en-US" i="1" dirty="0"/>
          </a:p>
        </p:txBody>
      </p:sp>
      <p:pic>
        <p:nvPicPr>
          <p:cNvPr id="54279" name="Picture 7" descr="NIKHEF"/>
          <p:cNvPicPr>
            <a:picLocks noChangeAspect="1" noChangeArrowheads="1"/>
          </p:cNvPicPr>
          <p:nvPr/>
        </p:nvPicPr>
        <p:blipFill>
          <a:blip r:embed="rId2"/>
          <a:srcRect/>
          <a:stretch>
            <a:fillRect/>
          </a:stretch>
        </p:blipFill>
        <p:spPr bwMode="auto">
          <a:xfrm>
            <a:off x="7215206" y="5357826"/>
            <a:ext cx="1152525" cy="508000"/>
          </a:xfrm>
          <a:prstGeom prst="rect">
            <a:avLst/>
          </a:prstGeom>
          <a:noFill/>
        </p:spPr>
      </p:pic>
      <p:pic>
        <p:nvPicPr>
          <p:cNvPr id="54280" name="Picture 8" descr="H:\Home\davidg\BIG\Logo\Logo\BiGGrid-Logo-150x111-white.png"/>
          <p:cNvPicPr>
            <a:picLocks noChangeAspect="1" noChangeArrowheads="1"/>
          </p:cNvPicPr>
          <p:nvPr/>
        </p:nvPicPr>
        <p:blipFill>
          <a:blip r:embed="rId3"/>
          <a:srcRect/>
          <a:stretch>
            <a:fillRect/>
          </a:stretch>
        </p:blipFill>
        <p:spPr bwMode="auto">
          <a:xfrm>
            <a:off x="428596" y="5072074"/>
            <a:ext cx="1409701" cy="10382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set policies for each of these cases</a:t>
            </a:r>
            <a:endParaRPr lang="en-US" dirty="0"/>
          </a:p>
        </p:txBody>
      </p:sp>
      <p:sp>
        <p:nvSpPr>
          <p:cNvPr id="3" name="Content Placeholder 2"/>
          <p:cNvSpPr>
            <a:spLocks noGrp="1"/>
          </p:cNvSpPr>
          <p:nvPr>
            <p:ph idx="1"/>
          </p:nvPr>
        </p:nvSpPr>
        <p:spPr/>
        <p:txBody>
          <a:bodyPr/>
          <a:lstStyle/>
          <a:p>
            <a:r>
              <a:rPr lang="en-US" dirty="0" smtClean="0"/>
              <a:t>Common elements</a:t>
            </a:r>
          </a:p>
          <a:p>
            <a:pPr lvl="1"/>
            <a:r>
              <a:rPr lang="en-US" dirty="0" smtClean="0"/>
              <a:t>Should fit in the JSPG “Security and Availability Policy”</a:t>
            </a:r>
          </a:p>
          <a:p>
            <a:pPr lvl="1"/>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10</a:t>
            </a:fld>
            <a:endParaRPr lang="en-US"/>
          </a:p>
        </p:txBody>
      </p:sp>
      <p:pic>
        <p:nvPicPr>
          <p:cNvPr id="164868" name="Picture 4"/>
          <p:cNvPicPr>
            <a:picLocks noChangeAspect="1" noChangeArrowheads="1"/>
          </p:cNvPicPr>
          <p:nvPr/>
        </p:nvPicPr>
        <p:blipFill>
          <a:blip r:embed="rId2"/>
          <a:srcRect/>
          <a:stretch>
            <a:fillRect/>
          </a:stretch>
        </p:blipFill>
        <p:spPr bwMode="auto">
          <a:xfrm>
            <a:off x="1117310" y="1714488"/>
            <a:ext cx="7353300" cy="4362450"/>
          </a:xfrm>
          <a:prstGeom prst="rect">
            <a:avLst/>
          </a:prstGeom>
          <a:noFill/>
          <a:ln w="9525">
            <a:noFill/>
            <a:miter lim="800000"/>
            <a:headEnd/>
            <a:tailEnd/>
          </a:ln>
          <a:effectLst>
            <a:glow rad="139700">
              <a:schemeClr val="accent4">
                <a:satMod val="175000"/>
                <a:alpha val="40000"/>
              </a:schemeClr>
            </a:glo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1 portals (rendering of pages)</a:t>
            </a:r>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11</a:t>
            </a:fld>
            <a:endParaRPr lang="en-US"/>
          </a:p>
        </p:txBody>
      </p:sp>
      <p:pic>
        <p:nvPicPr>
          <p:cNvPr id="165892" name="Picture 4"/>
          <p:cNvPicPr>
            <a:picLocks noGrp="1" noChangeAspect="1" noChangeArrowheads="1"/>
          </p:cNvPicPr>
          <p:nvPr>
            <p:ph idx="1"/>
          </p:nvPr>
        </p:nvPicPr>
        <p:blipFill>
          <a:blip r:embed="rId2"/>
          <a:srcRect/>
          <a:stretch>
            <a:fillRect/>
          </a:stretch>
        </p:blipFill>
        <p:spPr bwMode="auto">
          <a:xfrm>
            <a:off x="333375" y="1785937"/>
            <a:ext cx="8553450" cy="3590925"/>
          </a:xfrm>
          <a:prstGeom prst="rect">
            <a:avLst/>
          </a:prstGeom>
          <a:noFill/>
          <a:ln w="9525">
            <a:noFill/>
            <a:miter lim="800000"/>
            <a:headEnd/>
            <a:tailEnd/>
          </a:ln>
          <a:effectLst>
            <a:glow rad="139700">
              <a:schemeClr val="accent4">
                <a:satMod val="175000"/>
                <a:alpha val="40000"/>
              </a:schemeClr>
            </a:glow>
          </a:effectLst>
        </p:spPr>
      </p:pic>
      <p:sp>
        <p:nvSpPr>
          <p:cNvPr id="10" name="Content Placeholder 2"/>
          <p:cNvSpPr txBox="1">
            <a:spLocks/>
          </p:cNvSpPr>
          <p:nvPr/>
        </p:nvSpPr>
        <p:spPr bwMode="auto">
          <a:xfrm>
            <a:off x="228600" y="5572140"/>
            <a:ext cx="8763000" cy="7524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2400" b="0" i="0" u="none" strike="noStrike" kern="0" cap="none" spc="0" normalizeH="0" baseline="0" noProof="0" dirty="0" smtClean="0">
                <a:ln>
                  <a:noFill/>
                </a:ln>
                <a:solidFill>
                  <a:srgbClr val="C00000"/>
                </a:solidFill>
                <a:effectLst/>
                <a:uLnTx/>
                <a:uFillTx/>
                <a:latin typeface="+mn-lt"/>
                <a:ea typeface="+mn-ea"/>
                <a:cs typeface="+mn-cs"/>
              </a:rPr>
              <a:t>for example: render latest forecast, update a picture)</a:t>
            </a:r>
            <a:endParaRPr kumimoji="0" lang="en-US" sz="1600" b="0" i="0" u="none" strike="noStrike" kern="0" cap="none" spc="0" normalizeH="0" baseline="0" noProof="0" dirty="0" smtClean="0">
              <a:ln>
                <a:noFill/>
              </a:ln>
              <a:solidFill>
                <a:srgbClr val="2B519A"/>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85720" y="785794"/>
            <a:ext cx="8572560" cy="5715040"/>
          </a:xfrm>
          <a:prstGeom prst="rect">
            <a:avLst/>
          </a:prstGeom>
          <a:solidFill>
            <a:schemeClr val="bg1"/>
          </a:solidFill>
          <a:ln>
            <a:no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Function 2 (like GPS@)</a:t>
            </a:r>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12</a:t>
            </a:fld>
            <a:endParaRPr lang="en-US"/>
          </a:p>
        </p:txBody>
      </p:sp>
      <p:pic>
        <p:nvPicPr>
          <p:cNvPr id="166915" name="Picture 3"/>
          <p:cNvPicPr>
            <a:picLocks noChangeAspect="1" noChangeArrowheads="1"/>
          </p:cNvPicPr>
          <p:nvPr/>
        </p:nvPicPr>
        <p:blipFill>
          <a:blip r:embed="rId2"/>
          <a:srcRect/>
          <a:stretch>
            <a:fillRect/>
          </a:stretch>
        </p:blipFill>
        <p:spPr bwMode="auto">
          <a:xfrm>
            <a:off x="319117" y="1816406"/>
            <a:ext cx="8467725" cy="4610100"/>
          </a:xfrm>
          <a:prstGeom prst="rect">
            <a:avLst/>
          </a:prstGeom>
          <a:noFill/>
          <a:ln w="9525">
            <a:noFill/>
            <a:miter lim="800000"/>
            <a:headEnd/>
            <a:tailEnd/>
          </a:ln>
          <a:effectLst/>
        </p:spPr>
      </p:pic>
      <p:pic>
        <p:nvPicPr>
          <p:cNvPr id="166914" name="Picture 2"/>
          <p:cNvPicPr>
            <a:picLocks noGrp="1" noChangeAspect="1" noChangeArrowheads="1"/>
          </p:cNvPicPr>
          <p:nvPr>
            <p:ph idx="1"/>
          </p:nvPr>
        </p:nvPicPr>
        <p:blipFill>
          <a:blip r:embed="rId3"/>
          <a:srcRect/>
          <a:stretch>
            <a:fillRect/>
          </a:stretch>
        </p:blipFill>
        <p:spPr bwMode="auto">
          <a:xfrm>
            <a:off x="357158" y="857232"/>
            <a:ext cx="8458200" cy="119062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3 (like NL-SCIA-DC on Grid)</a:t>
            </a:r>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13</a:t>
            </a:fld>
            <a:endParaRPr lang="en-US"/>
          </a:p>
        </p:txBody>
      </p:sp>
      <p:pic>
        <p:nvPicPr>
          <p:cNvPr id="167938" name="Picture 2"/>
          <p:cNvPicPr>
            <a:picLocks noGrp="1" noChangeAspect="1" noChangeArrowheads="1"/>
          </p:cNvPicPr>
          <p:nvPr>
            <p:ph idx="1"/>
          </p:nvPr>
        </p:nvPicPr>
        <p:blipFill>
          <a:blip r:embed="rId2"/>
          <a:srcRect/>
          <a:stretch>
            <a:fillRect/>
          </a:stretch>
        </p:blipFill>
        <p:spPr bwMode="auto">
          <a:xfrm>
            <a:off x="1071539" y="714356"/>
            <a:ext cx="6773796" cy="5743595"/>
          </a:xfrm>
          <a:prstGeom prst="rect">
            <a:avLst/>
          </a:prstGeom>
          <a:noFill/>
          <a:ln w="9525">
            <a:noFill/>
            <a:miter lim="800000"/>
            <a:headEnd/>
            <a:tailEnd/>
          </a:ln>
          <a:effectLst>
            <a:glow rad="139700">
              <a:schemeClr val="accent4">
                <a:satMod val="175000"/>
                <a:alpha val="40000"/>
              </a:schemeClr>
            </a:glo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28596" y="1285860"/>
            <a:ext cx="8429684" cy="3214710"/>
          </a:xfrm>
          <a:prstGeom prst="rect">
            <a:avLst/>
          </a:prstGeom>
          <a:solidFill>
            <a:schemeClr val="bg1"/>
          </a:solidFill>
          <a:ln>
            <a:no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Function 4 (like Genius et al.)</a:t>
            </a:r>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14</a:t>
            </a:fld>
            <a:endParaRPr lang="en-US"/>
          </a:p>
        </p:txBody>
      </p:sp>
      <p:pic>
        <p:nvPicPr>
          <p:cNvPr id="168965" name="Picture 5"/>
          <p:cNvPicPr>
            <a:picLocks noChangeAspect="1" noChangeArrowheads="1"/>
          </p:cNvPicPr>
          <p:nvPr/>
        </p:nvPicPr>
        <p:blipFill>
          <a:blip r:embed="rId2"/>
          <a:srcRect/>
          <a:stretch>
            <a:fillRect/>
          </a:stretch>
        </p:blipFill>
        <p:spPr bwMode="auto">
          <a:xfrm>
            <a:off x="928662" y="1500174"/>
            <a:ext cx="7077075" cy="914400"/>
          </a:xfrm>
          <a:prstGeom prst="rect">
            <a:avLst/>
          </a:prstGeom>
          <a:noFill/>
          <a:ln w="9525">
            <a:noFill/>
            <a:miter lim="800000"/>
            <a:headEnd/>
            <a:tailEnd/>
          </a:ln>
          <a:effectLst/>
        </p:spPr>
      </p:pic>
      <p:pic>
        <p:nvPicPr>
          <p:cNvPr id="168966" name="Picture 6"/>
          <p:cNvPicPr>
            <a:picLocks noChangeAspect="1" noChangeArrowheads="1"/>
          </p:cNvPicPr>
          <p:nvPr/>
        </p:nvPicPr>
        <p:blipFill>
          <a:blip r:embed="rId3"/>
          <a:srcRect/>
          <a:stretch>
            <a:fillRect/>
          </a:stretch>
        </p:blipFill>
        <p:spPr bwMode="auto">
          <a:xfrm>
            <a:off x="957287" y="2471738"/>
            <a:ext cx="7115175" cy="19145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Document and implementation</a:t>
            </a:r>
            <a:endParaRPr lang="en-US" dirty="0"/>
          </a:p>
        </p:txBody>
      </p:sp>
      <p:sp>
        <p:nvSpPr>
          <p:cNvPr id="3" name="Content Placeholder 2"/>
          <p:cNvSpPr>
            <a:spLocks noGrp="1"/>
          </p:cNvSpPr>
          <p:nvPr>
            <p:ph idx="1"/>
          </p:nvPr>
        </p:nvSpPr>
        <p:spPr/>
        <p:txBody>
          <a:bodyPr/>
          <a:lstStyle/>
          <a:p>
            <a:r>
              <a:rPr lang="en-US" dirty="0" smtClean="0"/>
              <a:t>Based on this </a:t>
            </a:r>
            <a:r>
              <a:rPr lang="en-US" i="1" dirty="0" smtClean="0"/>
              <a:t>interim</a:t>
            </a:r>
            <a:r>
              <a:rPr lang="en-US" dirty="0" smtClean="0"/>
              <a:t> policy, </a:t>
            </a:r>
            <a:br>
              <a:rPr lang="en-US" dirty="0" smtClean="0"/>
            </a:br>
            <a:r>
              <a:rPr lang="en-US" dirty="0" smtClean="0"/>
              <a:t>BiG Grid allows registration of Robot certificates in its </a:t>
            </a:r>
            <a:r>
              <a:rPr lang="en-US" dirty="0" err="1" smtClean="0"/>
              <a:t>Vos</a:t>
            </a:r>
            <a:endParaRPr lang="en-US" dirty="0" smtClean="0"/>
          </a:p>
          <a:p>
            <a:endParaRPr lang="en-US" dirty="0"/>
          </a:p>
          <a:p>
            <a:r>
              <a:rPr lang="en-US" dirty="0" smtClean="0"/>
              <a:t>Two portals with robot </a:t>
            </a:r>
            <a:r>
              <a:rPr lang="en-US" dirty="0" err="1" smtClean="0"/>
              <a:t>certs</a:t>
            </a:r>
            <a:r>
              <a:rPr lang="en-US" dirty="0" smtClean="0"/>
              <a:t> now in production</a:t>
            </a:r>
          </a:p>
          <a:p>
            <a:pPr lvl="1"/>
            <a:r>
              <a:rPr lang="en-US" dirty="0" smtClean="0"/>
              <a:t>NL-SCIA-DC (KNMI, SRON)</a:t>
            </a:r>
          </a:p>
          <a:p>
            <a:pPr lvl="1"/>
            <a:r>
              <a:rPr lang="en-US" dirty="0" err="1" smtClean="0"/>
              <a:t>eNMR</a:t>
            </a:r>
            <a:r>
              <a:rPr lang="en-US" dirty="0" smtClean="0"/>
              <a:t> (</a:t>
            </a:r>
            <a:r>
              <a:rPr lang="en-US" dirty="0" err="1" smtClean="0"/>
              <a:t>Bijvoet</a:t>
            </a:r>
            <a:r>
              <a:rPr lang="en-US" dirty="0" smtClean="0"/>
              <a:t> Centre, UU)</a:t>
            </a:r>
          </a:p>
          <a:p>
            <a:endParaRPr lang="en-US" dirty="0"/>
          </a:p>
          <a:p>
            <a:r>
              <a:rPr lang="en-US" dirty="0" smtClean="0"/>
              <a:t>Contributed to JSPG for improvements to policy, see</a:t>
            </a:r>
          </a:p>
          <a:p>
            <a:endParaRPr lang="en-US" dirty="0"/>
          </a:p>
          <a:p>
            <a:pPr>
              <a:buNone/>
            </a:pPr>
            <a:r>
              <a:rPr lang="en-US" dirty="0" smtClean="0">
                <a:solidFill>
                  <a:srgbClr val="C00000"/>
                </a:solidFill>
              </a:rPr>
              <a:t>		https://edms.cern.ch/document/972973</a:t>
            </a:r>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here</a:t>
            </a:r>
            <a:endParaRPr lang="en-US" dirty="0"/>
          </a:p>
        </p:txBody>
      </p:sp>
      <p:sp>
        <p:nvSpPr>
          <p:cNvPr id="3" name="Content Placeholder 2"/>
          <p:cNvSpPr>
            <a:spLocks noGrp="1"/>
          </p:cNvSpPr>
          <p:nvPr>
            <p:ph idx="1"/>
          </p:nvPr>
        </p:nvSpPr>
        <p:spPr/>
        <p:txBody>
          <a:bodyPr/>
          <a:lstStyle/>
          <a:p>
            <a:r>
              <a:rPr lang="en-US" dirty="0" smtClean="0"/>
              <a:t>‘gut feeling’ requires well-identified credentials for </a:t>
            </a:r>
            <a:br>
              <a:rPr lang="en-US" dirty="0" smtClean="0"/>
            </a:br>
            <a:r>
              <a:rPr lang="en-US" dirty="0" smtClean="0"/>
              <a:t>Function1 to Function3 portals</a:t>
            </a:r>
          </a:p>
          <a:p>
            <a:endParaRPr lang="en-US" dirty="0"/>
          </a:p>
          <a:p>
            <a:r>
              <a:rPr lang="en-US" dirty="0" smtClean="0"/>
              <a:t>A service/host cert does </a:t>
            </a:r>
            <a:r>
              <a:rPr lang="en-US" i="1" dirty="0" smtClean="0"/>
              <a:t>not</a:t>
            </a:r>
            <a:r>
              <a:rPr lang="en-US" dirty="0" smtClean="0"/>
              <a:t> fulfill these requirements!</a:t>
            </a:r>
          </a:p>
          <a:p>
            <a:endParaRPr lang="en-US" dirty="0"/>
          </a:p>
          <a:p>
            <a:r>
              <a:rPr lang="en-US" dirty="0" smtClean="0"/>
              <a:t>Robot </a:t>
            </a:r>
            <a:r>
              <a:rPr lang="en-US" dirty="0" err="1" smtClean="0"/>
              <a:t>certs</a:t>
            </a:r>
            <a:r>
              <a:rPr lang="en-US" dirty="0" smtClean="0"/>
              <a:t>, issued on hardware tokens are</a:t>
            </a:r>
          </a:p>
          <a:p>
            <a:pPr lvl="1"/>
            <a:r>
              <a:rPr lang="en-US" dirty="0" smtClean="0"/>
              <a:t>Simple and cheap</a:t>
            </a:r>
          </a:p>
          <a:p>
            <a:pPr lvl="1"/>
            <a:r>
              <a:rPr lang="en-US" dirty="0" smtClean="0"/>
              <a:t>NL gives them out ‘for free’, supported by VL-e and BiG Grid</a:t>
            </a:r>
            <a:endParaRPr lang="en-US" dirty="0"/>
          </a:p>
          <a:p>
            <a:pPr lvl="1"/>
            <a:r>
              <a:rPr lang="en-US" dirty="0" smtClean="0"/>
              <a:t>see </a:t>
            </a:r>
            <a:r>
              <a:rPr lang="en-US" dirty="0" smtClean="0">
                <a:solidFill>
                  <a:srgbClr val="C00000"/>
                </a:solidFill>
              </a:rPr>
              <a:t>http://ca.dutchgrid.nl/etokens</a:t>
            </a:r>
            <a:r>
              <a:rPr lang="en-US" dirty="0" smtClean="0"/>
              <a:t> for documentations and software</a:t>
            </a:r>
          </a:p>
          <a:p>
            <a:pPr lvl="1"/>
            <a:r>
              <a:rPr lang="en-US" dirty="0" smtClean="0"/>
              <a:t>Well secured – and protect against abusing the </a:t>
            </a:r>
            <a:r>
              <a:rPr lang="en-US" dirty="0" err="1" smtClean="0"/>
              <a:t>keypair</a:t>
            </a:r>
            <a:r>
              <a:rPr lang="en-US" dirty="0" smtClean="0"/>
              <a:t> off the portal machine somewhere else</a:t>
            </a:r>
          </a:p>
          <a:p>
            <a:pPr lvl="1"/>
            <a:r>
              <a:rPr lang="en-US" dirty="0" smtClean="0"/>
              <a:t>Middleware cannot verify ‘source of origin’ in a reliable way in a system that supports delegation</a:t>
            </a:r>
            <a:r>
              <a:rPr lang="en-US" dirty="0"/>
              <a:t/>
            </a:r>
            <a:br>
              <a:rPr lang="en-US" dirty="0"/>
            </a:br>
            <a:r>
              <a:rPr lang="en-US" dirty="0" smtClean="0"/>
              <a:t>(binding to a source address does not survive first delegation)</a:t>
            </a:r>
          </a:p>
          <a:p>
            <a:pPr lvl="1"/>
            <a:endParaRPr lang="en-US" dirty="0" smtClean="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16</a:t>
            </a:fld>
            <a:endParaRPr lang="en-US"/>
          </a:p>
        </p:txBody>
      </p:sp>
      <p:pic>
        <p:nvPicPr>
          <p:cNvPr id="169986" name="Picture 2" descr="H:\Home\davidg\Template\Logos\vl-e-150-60.gif"/>
          <p:cNvPicPr>
            <a:picLocks noChangeAspect="1" noChangeArrowheads="1"/>
          </p:cNvPicPr>
          <p:nvPr/>
        </p:nvPicPr>
        <p:blipFill>
          <a:blip r:embed="rId2"/>
          <a:srcRect/>
          <a:stretch>
            <a:fillRect/>
          </a:stretch>
        </p:blipFill>
        <p:spPr bwMode="auto">
          <a:xfrm>
            <a:off x="6700861" y="3071810"/>
            <a:ext cx="1228725" cy="571500"/>
          </a:xfrm>
          <a:prstGeom prst="rect">
            <a:avLst/>
          </a:prstGeom>
          <a:noFill/>
        </p:spPr>
      </p:pic>
      <p:pic>
        <p:nvPicPr>
          <p:cNvPr id="169987" name="Picture 3" descr="H:\Home\davidg\BIG\Logo\Logo\BiGGrid-Logo.wmf"/>
          <p:cNvPicPr>
            <a:picLocks noChangeAspect="1" noChangeArrowheads="1"/>
          </p:cNvPicPr>
          <p:nvPr/>
        </p:nvPicPr>
        <p:blipFill>
          <a:blip r:embed="rId3"/>
          <a:srcRect/>
          <a:stretch>
            <a:fillRect/>
          </a:stretch>
        </p:blipFill>
        <p:spPr bwMode="auto">
          <a:xfrm>
            <a:off x="8001024" y="2926412"/>
            <a:ext cx="928694" cy="68832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Wards Globally Available Robot </a:t>
            </a:r>
            <a:r>
              <a:rPr lang="en-US" dirty="0" err="1" smtClean="0"/>
              <a:t>Certs</a:t>
            </a:r>
            <a:endParaRPr lang="en-US" dirty="0"/>
          </a:p>
        </p:txBody>
      </p:sp>
      <p:sp>
        <p:nvSpPr>
          <p:cNvPr id="3" name="Content Placeholder 2"/>
          <p:cNvSpPr>
            <a:spLocks noGrp="1"/>
          </p:cNvSpPr>
          <p:nvPr>
            <p:ph idx="1"/>
          </p:nvPr>
        </p:nvSpPr>
        <p:spPr/>
        <p:txBody>
          <a:bodyPr/>
          <a:lstStyle/>
          <a:p>
            <a:pPr marL="0" indent="0" algn="ctr">
              <a:buNone/>
            </a:pPr>
            <a:endParaRPr lang="en-US" sz="3200" dirty="0" smtClean="0"/>
          </a:p>
          <a:p>
            <a:pPr marL="0" indent="0" algn="ctr">
              <a:buNone/>
            </a:pPr>
            <a:endParaRPr lang="en-US" sz="3200" dirty="0"/>
          </a:p>
          <a:p>
            <a:pPr marL="0" indent="0" algn="ctr">
              <a:buNone/>
            </a:pPr>
            <a:r>
              <a:rPr lang="en-US" sz="3200" dirty="0" smtClean="0"/>
              <a:t>Robot certificate support needed ‘globally’ </a:t>
            </a:r>
            <a:br>
              <a:rPr lang="en-US" sz="3200" dirty="0" smtClean="0"/>
            </a:br>
            <a:r>
              <a:rPr lang="en-US" sz="3200" dirty="0" smtClean="0"/>
              <a:t>to enable compliant portals …</a:t>
            </a:r>
          </a:p>
          <a:p>
            <a:pPr marL="0" indent="0" algn="ctr">
              <a:buNone/>
            </a:pPr>
            <a:endParaRPr lang="en-US" sz="3200" dirty="0"/>
          </a:p>
          <a:p>
            <a:pPr marL="0" indent="0" algn="ctr">
              <a:buNone/>
            </a:pPr>
            <a:endParaRPr lang="en-US" sz="3200" dirty="0" smtClean="0"/>
          </a:p>
          <a:p>
            <a:pPr marL="0" indent="0" algn="ctr">
              <a:buNone/>
            </a:pPr>
            <a:r>
              <a:rPr lang="en-US" sz="3200" b="1" dirty="0" smtClean="0">
                <a:solidFill>
                  <a:srgbClr val="C00000"/>
                </a:solidFill>
              </a:rPr>
              <a:t>… </a:t>
            </a:r>
            <a:r>
              <a:rPr lang="en-US" sz="3200" b="1" dirty="0" smtClean="0">
                <a:solidFill>
                  <a:srgbClr val="C00000"/>
                </a:solidFill>
              </a:rPr>
              <a:t>do you support them already?</a:t>
            </a:r>
          </a:p>
          <a:p>
            <a:pPr marL="0" indent="0" algn="ctr">
              <a:buNone/>
            </a:pPr>
            <a:endParaRPr lang="en-US" sz="3200"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2007-00-00</a:t>
            </a:r>
          </a:p>
        </p:txBody>
      </p:sp>
      <p:sp>
        <p:nvSpPr>
          <p:cNvPr id="5" name="Footer Placeholder 4"/>
          <p:cNvSpPr>
            <a:spLocks noGrp="1"/>
          </p:cNvSpPr>
          <p:nvPr>
            <p:ph type="ftr" sz="quarter" idx="11"/>
          </p:nvPr>
        </p:nvSpPr>
        <p:spPr/>
        <p:txBody>
          <a:bodyPr/>
          <a:lstStyle/>
          <a:p>
            <a:r>
              <a:rPr lang="en-US"/>
              <a:t>Presentation 1</a:t>
            </a:r>
          </a:p>
        </p:txBody>
      </p:sp>
      <p:sp>
        <p:nvSpPr>
          <p:cNvPr id="6" name="Slide Number Placeholder 5"/>
          <p:cNvSpPr>
            <a:spLocks noGrp="1"/>
          </p:cNvSpPr>
          <p:nvPr>
            <p:ph type="sldNum" sz="quarter" idx="12"/>
          </p:nvPr>
        </p:nvSpPr>
        <p:spPr/>
        <p:txBody>
          <a:bodyPr/>
          <a:lstStyle/>
          <a:p>
            <a:fld id="{2EA949D0-2EAE-4F50-903F-249E88F8D265}" type="slidenum">
              <a:rPr lang="en-US"/>
              <a:pPr/>
              <a:t>2</a:t>
            </a:fld>
            <a:endParaRPr lang="en-US"/>
          </a:p>
        </p:txBody>
      </p:sp>
      <p:sp>
        <p:nvSpPr>
          <p:cNvPr id="55298" name="Rectangle 2"/>
          <p:cNvSpPr>
            <a:spLocks noGrp="1" noChangeArrowheads="1"/>
          </p:cNvSpPr>
          <p:nvPr>
            <p:ph type="title"/>
          </p:nvPr>
        </p:nvSpPr>
        <p:spPr/>
        <p:txBody>
          <a:bodyPr/>
          <a:lstStyle/>
          <a:p>
            <a:r>
              <a:rPr lang="en-US" sz="2400"/>
              <a:t>Outline</a:t>
            </a:r>
          </a:p>
        </p:txBody>
      </p:sp>
      <p:sp>
        <p:nvSpPr>
          <p:cNvPr id="55299" name="Rectangle 3"/>
          <p:cNvSpPr>
            <a:spLocks noGrp="1" noChangeArrowheads="1"/>
          </p:cNvSpPr>
          <p:nvPr>
            <p:ph type="body" idx="1"/>
          </p:nvPr>
        </p:nvSpPr>
        <p:spPr/>
        <p:txBody>
          <a:bodyPr/>
          <a:lstStyle/>
          <a:p>
            <a:r>
              <a:rPr lang="en-US" dirty="0" smtClean="0">
                <a:solidFill>
                  <a:srgbClr val="A50021"/>
                </a:solidFill>
              </a:rPr>
              <a:t>Portals all around</a:t>
            </a:r>
          </a:p>
          <a:p>
            <a:pPr lvl="1"/>
            <a:r>
              <a:rPr lang="en-US" dirty="0" smtClean="0">
                <a:solidFill>
                  <a:schemeClr val="accent6"/>
                </a:solidFill>
              </a:rPr>
              <a:t>EGEE TCG Portal working group</a:t>
            </a:r>
          </a:p>
          <a:p>
            <a:pPr lvl="1"/>
            <a:r>
              <a:rPr lang="en-US" dirty="0" smtClean="0">
                <a:solidFill>
                  <a:schemeClr val="accent6"/>
                </a:solidFill>
              </a:rPr>
              <a:t>Dutch BiG Grid portals</a:t>
            </a:r>
          </a:p>
          <a:p>
            <a:pPr lvl="1"/>
            <a:endParaRPr lang="en-US" dirty="0">
              <a:solidFill>
                <a:schemeClr val="accent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EGEE Portal WG</a:t>
            </a:r>
            <a:endParaRPr lang="en-US" dirty="0"/>
          </a:p>
        </p:txBody>
      </p:sp>
      <p:sp>
        <p:nvSpPr>
          <p:cNvPr id="3" name="Content Placeholder 2"/>
          <p:cNvSpPr>
            <a:spLocks noGrp="1"/>
          </p:cNvSpPr>
          <p:nvPr>
            <p:ph idx="1"/>
          </p:nvPr>
        </p:nvSpPr>
        <p:spPr/>
        <p:txBody>
          <a:bodyPr/>
          <a:lstStyle/>
          <a:p>
            <a:r>
              <a:rPr lang="en-US" dirty="0" smtClean="0"/>
              <a:t>Started in 2007 in order to …</a:t>
            </a:r>
            <a:br>
              <a:rPr lang="en-US" dirty="0" smtClean="0"/>
            </a:br>
            <a:r>
              <a:rPr lang="en-US" dirty="0" smtClean="0"/>
              <a:t/>
            </a:r>
            <a:br>
              <a:rPr lang="en-US" dirty="0" smtClean="0"/>
            </a:br>
            <a:r>
              <a:rPr lang="en-US" i="1" dirty="0" smtClean="0"/>
              <a:t>“propose "best-practice" rules for the access of portals to the grid. […] To do so, a portal responsible should […] then to be able to register this portal certificate to a VO allowed on the grid. Once the portal have been accepted into the concerned VO, it should be able to store and access data inside the VO area, and also to run job on site accepting this VO. […]”</a:t>
            </a:r>
          </a:p>
          <a:p>
            <a:endParaRPr lang="en-US" i="1" dirty="0"/>
          </a:p>
          <a:p>
            <a:r>
              <a:rPr lang="en-US" dirty="0" smtClean="0"/>
              <a:t>Lead by Christophe Blanchet with others</a:t>
            </a:r>
          </a:p>
          <a:p>
            <a:r>
              <a:rPr lang="en-US" dirty="0" smtClean="0"/>
              <a:t>Identified a set of 5 portal scenarios, ranging from simple queries to complex workflow execution.</a:t>
            </a:r>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Christophe’s GPS@ portal</a:t>
            </a:r>
            <a:endParaRPr lang="en-US" dirty="0"/>
          </a:p>
        </p:txBody>
      </p:sp>
      <p:sp>
        <p:nvSpPr>
          <p:cNvPr id="3" name="Content Placeholder 2"/>
          <p:cNvSpPr>
            <a:spLocks noGrp="1"/>
          </p:cNvSpPr>
          <p:nvPr>
            <p:ph idx="1"/>
          </p:nvPr>
        </p:nvSpPr>
        <p:spPr>
          <a:xfrm>
            <a:off x="228600" y="838200"/>
            <a:ext cx="8915400" cy="5486400"/>
          </a:xfrm>
        </p:spPr>
        <p:txBody>
          <a:bodyPr/>
          <a:lstStyle/>
          <a:p>
            <a:r>
              <a:rPr lang="en-US" dirty="0" smtClean="0"/>
              <a:t>BLAST searches on the grid</a:t>
            </a:r>
          </a:p>
          <a:p>
            <a:endParaRPr lang="en-US" dirty="0"/>
          </a:p>
          <a:p>
            <a:r>
              <a:rPr lang="en-US" sz="1800" dirty="0"/>
              <a:t>Provide Biologists with an usual </a:t>
            </a:r>
            <a:r>
              <a:rPr lang="en-US" sz="1800" dirty="0" smtClean="0"/>
              <a:t>Web </a:t>
            </a:r>
            <a:br>
              <a:rPr lang="en-US" sz="1800" dirty="0" smtClean="0"/>
            </a:br>
            <a:r>
              <a:rPr lang="en-US" sz="1800" dirty="0" smtClean="0"/>
              <a:t>interface</a:t>
            </a:r>
            <a:r>
              <a:rPr lang="en-US" sz="1800" dirty="0"/>
              <a:t>: </a:t>
            </a:r>
            <a:r>
              <a:rPr lang="en-US" sz="1800" dirty="0" smtClean="0"/>
              <a:t>NPS</a:t>
            </a:r>
            <a:r>
              <a:rPr lang="en-US" sz="1800" dirty="0"/>
              <a:t>@</a:t>
            </a:r>
          </a:p>
          <a:p>
            <a:pPr lvl="1"/>
            <a:r>
              <a:rPr lang="en-US" sz="1400" dirty="0" smtClean="0"/>
              <a:t>NPS</a:t>
            </a:r>
            <a:r>
              <a:rPr lang="en-US" sz="1400" dirty="0"/>
              <a:t>@ Web portal online since 1998</a:t>
            </a:r>
          </a:p>
          <a:p>
            <a:pPr lvl="1"/>
            <a:r>
              <a:rPr lang="en-US" sz="1400" dirty="0" smtClean="0"/>
              <a:t>46 </a:t>
            </a:r>
            <a:r>
              <a:rPr lang="en-US" sz="1400" dirty="0"/>
              <a:t>tools &amp; 12 updated databases</a:t>
            </a:r>
          </a:p>
          <a:p>
            <a:pPr lvl="1"/>
            <a:r>
              <a:rPr lang="en-US" sz="1400" dirty="0" smtClean="0"/>
              <a:t>+ </a:t>
            </a:r>
            <a:r>
              <a:rPr lang="en-US" sz="1400" dirty="0"/>
              <a:t>9,000,000 jobs &amp; 5,000 jobs/day</a:t>
            </a:r>
          </a:p>
          <a:p>
            <a:r>
              <a:rPr lang="en-US" sz="1800" dirty="0" smtClean="0"/>
              <a:t>Ease </a:t>
            </a:r>
            <a:r>
              <a:rPr lang="en-US" sz="1800" dirty="0"/>
              <a:t>the access to updated </a:t>
            </a:r>
            <a:r>
              <a:rPr lang="en-US" sz="1800" dirty="0" smtClean="0"/>
              <a:t>databases </a:t>
            </a:r>
            <a:br>
              <a:rPr lang="en-US" sz="1800" dirty="0" smtClean="0"/>
            </a:br>
            <a:r>
              <a:rPr lang="en-US" sz="1800" dirty="0" smtClean="0"/>
              <a:t>and </a:t>
            </a:r>
            <a:r>
              <a:rPr lang="en-US" sz="1800" dirty="0"/>
              <a:t>algorithms.</a:t>
            </a:r>
          </a:p>
          <a:p>
            <a:pPr lvl="1"/>
            <a:r>
              <a:rPr lang="en-US" sz="1400" dirty="0" smtClean="0"/>
              <a:t>Protein </a:t>
            </a:r>
            <a:r>
              <a:rPr lang="en-US" sz="1400" dirty="0"/>
              <a:t>databases are stored on the </a:t>
            </a:r>
            <a:r>
              <a:rPr lang="en-US" sz="1400" dirty="0" smtClean="0"/>
              <a:t>grid storage </a:t>
            </a:r>
            <a:br>
              <a:rPr lang="en-US" sz="1400" dirty="0" smtClean="0"/>
            </a:br>
            <a:r>
              <a:rPr lang="en-US" sz="1400" dirty="0" smtClean="0"/>
              <a:t>as </a:t>
            </a:r>
            <a:r>
              <a:rPr lang="en-US" sz="1400" dirty="0"/>
              <a:t>flat files, encrypted if needed.</a:t>
            </a:r>
          </a:p>
          <a:p>
            <a:pPr lvl="1"/>
            <a:r>
              <a:rPr lang="en-US" sz="1400" dirty="0" smtClean="0"/>
              <a:t>Wrapping </a:t>
            </a:r>
            <a:r>
              <a:rPr lang="en-US" sz="1400" dirty="0"/>
              <a:t>legacy bioinformatics applications</a:t>
            </a:r>
          </a:p>
          <a:p>
            <a:pPr lvl="1"/>
            <a:r>
              <a:rPr lang="en-US" sz="1400" dirty="0" smtClean="0"/>
              <a:t>Transparent </a:t>
            </a:r>
            <a:r>
              <a:rPr lang="en-US" sz="1400" dirty="0"/>
              <a:t>remote access through </a:t>
            </a:r>
            <a:r>
              <a:rPr lang="en-US" sz="1400" dirty="0" smtClean="0"/>
              <a:t/>
            </a:r>
            <a:br>
              <a:rPr lang="en-US" sz="1400" dirty="0" smtClean="0"/>
            </a:br>
            <a:r>
              <a:rPr lang="en-US" sz="1400" dirty="0" smtClean="0"/>
              <a:t>local file-system </a:t>
            </a:r>
            <a:r>
              <a:rPr lang="en-US" sz="1400" dirty="0"/>
              <a:t>accesses</a:t>
            </a:r>
          </a:p>
          <a:p>
            <a:r>
              <a:rPr lang="en-US" sz="1800" dirty="0" smtClean="0"/>
              <a:t>Display </a:t>
            </a:r>
            <a:r>
              <a:rPr lang="en-US" sz="1800" dirty="0"/>
              <a:t>results in graphical Web interface</a:t>
            </a:r>
            <a:r>
              <a:rPr lang="en-US" sz="1800" dirty="0" smtClean="0"/>
              <a:t>.</a:t>
            </a:r>
          </a:p>
          <a:p>
            <a:endParaRPr lang="en-US" dirty="0" smtClean="0"/>
          </a:p>
          <a:p>
            <a:r>
              <a:rPr lang="en-US" dirty="0" smtClean="0"/>
              <a:t>Has to complete with ‘free’ portals in the genomics community</a:t>
            </a:r>
          </a:p>
          <a:p>
            <a:r>
              <a:rPr lang="en-US" dirty="0" smtClean="0"/>
              <a:t>Virtually anonymous access</a:t>
            </a:r>
          </a:p>
          <a:p>
            <a:endParaRPr lang="en-US" dirty="0"/>
          </a:p>
          <a:p>
            <a:endParaRPr lang="en-US" dirty="0" smtClean="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4</a:t>
            </a:fld>
            <a:endParaRPr lang="en-US"/>
          </a:p>
        </p:txBody>
      </p:sp>
      <p:pic>
        <p:nvPicPr>
          <p:cNvPr id="161794" name="Picture 2"/>
          <p:cNvPicPr>
            <a:picLocks noChangeAspect="1" noChangeArrowheads="1"/>
          </p:cNvPicPr>
          <p:nvPr/>
        </p:nvPicPr>
        <p:blipFill>
          <a:blip r:embed="rId2"/>
          <a:srcRect/>
          <a:stretch>
            <a:fillRect/>
          </a:stretch>
        </p:blipFill>
        <p:spPr bwMode="auto">
          <a:xfrm>
            <a:off x="5105432" y="785794"/>
            <a:ext cx="4038600" cy="451485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SCIAGrid</a:t>
            </a:r>
            <a:r>
              <a:rPr lang="en-US" dirty="0" smtClean="0"/>
              <a:t> portal</a:t>
            </a:r>
            <a:endParaRPr lang="en-US" dirty="0"/>
          </a:p>
        </p:txBody>
      </p:sp>
      <p:sp>
        <p:nvSpPr>
          <p:cNvPr id="3" name="Content Placeholder 2"/>
          <p:cNvSpPr>
            <a:spLocks noGrp="1"/>
          </p:cNvSpPr>
          <p:nvPr>
            <p:ph idx="1"/>
          </p:nvPr>
        </p:nvSpPr>
        <p:spPr>
          <a:xfrm>
            <a:off x="95280" y="838200"/>
            <a:ext cx="8763000" cy="5486400"/>
          </a:xfrm>
        </p:spPr>
        <p:txBody>
          <a:bodyPr/>
          <a:lstStyle/>
          <a:p>
            <a:r>
              <a:rPr lang="en-US" dirty="0" smtClean="0"/>
              <a:t>KNMI/SRON/SARA/Nikhef effort</a:t>
            </a:r>
          </a:p>
          <a:p>
            <a:endParaRPr lang="en-US" dirty="0" smtClean="0"/>
          </a:p>
          <a:p>
            <a:r>
              <a:rPr lang="en-US" dirty="0" smtClean="0"/>
              <a:t>Processing </a:t>
            </a:r>
            <a:r>
              <a:rPr lang="en-US" dirty="0" err="1" smtClean="0"/>
              <a:t>Sciamachy</a:t>
            </a:r>
            <a:r>
              <a:rPr lang="en-US" dirty="0" smtClean="0"/>
              <a:t> data</a:t>
            </a:r>
          </a:p>
          <a:p>
            <a:pPr lvl="1"/>
            <a:r>
              <a:rPr lang="en-US" dirty="0" smtClean="0"/>
              <a:t>Predefined workflow</a:t>
            </a:r>
          </a:p>
          <a:p>
            <a:pPr lvl="1"/>
            <a:r>
              <a:rPr lang="en-US" dirty="0" smtClean="0"/>
              <a:t>Large input data sets</a:t>
            </a:r>
          </a:p>
          <a:p>
            <a:pPr lvl="1"/>
            <a:r>
              <a:rPr lang="en-US" dirty="0" smtClean="0"/>
              <a:t>Access limited to identified researchers</a:t>
            </a:r>
          </a:p>
          <a:p>
            <a:pPr lvl="1"/>
            <a:r>
              <a:rPr lang="en-US" dirty="0" smtClean="0"/>
              <a:t>Raw data is actually protected as well</a:t>
            </a:r>
          </a:p>
          <a:p>
            <a:pPr lvl="1"/>
            <a:endParaRPr lang="en-US" dirty="0"/>
          </a:p>
          <a:p>
            <a:r>
              <a:rPr lang="en-US" dirty="0" smtClean="0"/>
              <a:t>Portal controls access through GUI</a:t>
            </a:r>
          </a:p>
          <a:p>
            <a:pPr lvl="1"/>
            <a:r>
              <a:rPr lang="en-US" dirty="0" smtClean="0"/>
              <a:t>User identify use username/password</a:t>
            </a:r>
          </a:p>
          <a:p>
            <a:pPr lvl="1"/>
            <a:r>
              <a:rPr lang="en-US" dirty="0" smtClean="0"/>
              <a:t>NADC processing created the workflow</a:t>
            </a:r>
          </a:p>
          <a:p>
            <a:pPr lvl="1"/>
            <a:r>
              <a:rPr lang="en-US" dirty="0" smtClean="0"/>
              <a:t>Upload output data to dedicated system</a:t>
            </a:r>
          </a:p>
          <a:p>
            <a:pPr lvl="1"/>
            <a:endParaRPr lang="en-US" dirty="0"/>
          </a:p>
          <a:p>
            <a:r>
              <a:rPr lang="en-US" dirty="0" smtClean="0"/>
              <a:t>Jobs submitted to the grid identify themselves as a Robot</a:t>
            </a:r>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5</a:t>
            </a:fld>
            <a:endParaRPr lang="en-US"/>
          </a:p>
        </p:txBody>
      </p:sp>
      <p:pic>
        <p:nvPicPr>
          <p:cNvPr id="162819" name="Picture 3"/>
          <p:cNvPicPr>
            <a:picLocks noChangeAspect="1" noChangeArrowheads="1"/>
          </p:cNvPicPr>
          <p:nvPr/>
        </p:nvPicPr>
        <p:blipFill>
          <a:blip r:embed="rId2"/>
          <a:srcRect/>
          <a:stretch>
            <a:fillRect/>
          </a:stretch>
        </p:blipFill>
        <p:spPr bwMode="auto">
          <a:xfrm>
            <a:off x="5410232" y="785794"/>
            <a:ext cx="3733800" cy="48482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Robot?</a:t>
            </a:r>
            <a:endParaRPr lang="en-US" dirty="0"/>
          </a:p>
        </p:txBody>
      </p:sp>
      <p:sp>
        <p:nvSpPr>
          <p:cNvPr id="3" name="Content Placeholder 2"/>
          <p:cNvSpPr>
            <a:spLocks noGrp="1"/>
          </p:cNvSpPr>
          <p:nvPr>
            <p:ph idx="1"/>
          </p:nvPr>
        </p:nvSpPr>
        <p:spPr/>
        <p:txBody>
          <a:bodyPr/>
          <a:lstStyle/>
          <a:p>
            <a:pPr>
              <a:buNone/>
            </a:pPr>
            <a:r>
              <a:rPr lang="en-US" dirty="0" smtClean="0"/>
              <a:t>A Robot </a:t>
            </a:r>
            <a:r>
              <a:rPr lang="en-US" i="1" dirty="0" smtClean="0"/>
              <a:t>What</a:t>
            </a:r>
            <a:r>
              <a:rPr lang="en-US" dirty="0" smtClean="0"/>
              <a:t>? A Robot Certificate:</a:t>
            </a:r>
          </a:p>
          <a:p>
            <a:endParaRPr lang="en-US" dirty="0"/>
          </a:p>
          <a:p>
            <a:r>
              <a:rPr lang="en-US" dirty="0" smtClean="0"/>
              <a:t>‘Automated Client’ (see the old OGF document)</a:t>
            </a:r>
          </a:p>
          <a:p>
            <a:pPr lvl="1"/>
            <a:r>
              <a:rPr lang="en-US" dirty="0" smtClean="0"/>
              <a:t>Identified as such in the CN </a:t>
            </a:r>
            <a:br>
              <a:rPr lang="en-US" dirty="0" smtClean="0"/>
            </a:br>
            <a:r>
              <a:rPr lang="en-US" dirty="0" smtClean="0"/>
              <a:t>“Robot: &lt;what-</a:t>
            </a:r>
            <a:r>
              <a:rPr lang="en-US" dirty="0" err="1" smtClean="0"/>
              <a:t>i</a:t>
            </a:r>
            <a:r>
              <a:rPr lang="en-US" dirty="0" smtClean="0"/>
              <a:t>-am&gt;” plus name of a human responsible</a:t>
            </a:r>
          </a:p>
          <a:p>
            <a:pPr lvl="1"/>
            <a:endParaRPr lang="en-US" dirty="0" smtClean="0"/>
          </a:p>
          <a:p>
            <a:r>
              <a:rPr lang="en-US" dirty="0" smtClean="0"/>
              <a:t>With private key held on a secured hardware device</a:t>
            </a:r>
          </a:p>
          <a:p>
            <a:pPr lvl="1"/>
            <a:endParaRPr lang="en-US" dirty="0"/>
          </a:p>
          <a:p>
            <a:r>
              <a:rPr lang="en-US" dirty="0" smtClean="0"/>
              <a:t>As per boiler-plate text from the UK, NL and IT CP/CPSs</a:t>
            </a:r>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types of portals</a:t>
            </a:r>
            <a:endParaRPr lang="en-US" dirty="0"/>
          </a:p>
        </p:txBody>
      </p:sp>
      <p:sp>
        <p:nvSpPr>
          <p:cNvPr id="3" name="Content Placeholder 2"/>
          <p:cNvSpPr>
            <a:spLocks noGrp="1"/>
          </p:cNvSpPr>
          <p:nvPr>
            <p:ph idx="1"/>
          </p:nvPr>
        </p:nvSpPr>
        <p:spPr/>
        <p:txBody>
          <a:bodyPr/>
          <a:lstStyle/>
          <a:p>
            <a:r>
              <a:rPr lang="en-US" dirty="0" smtClean="0"/>
              <a:t>Questions to ask</a:t>
            </a:r>
          </a:p>
          <a:p>
            <a:endParaRPr lang="en-US"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7</a:t>
            </a:fld>
            <a:endParaRPr lang="en-US"/>
          </a:p>
        </p:txBody>
      </p:sp>
      <p:pic>
        <p:nvPicPr>
          <p:cNvPr id="163842" name="Picture 2"/>
          <p:cNvPicPr>
            <a:picLocks noChangeAspect="1" noChangeArrowheads="1"/>
          </p:cNvPicPr>
          <p:nvPr/>
        </p:nvPicPr>
        <p:blipFill>
          <a:blip r:embed="rId2"/>
          <a:srcRect/>
          <a:stretch>
            <a:fillRect/>
          </a:stretch>
        </p:blipFill>
        <p:spPr bwMode="auto">
          <a:xfrm>
            <a:off x="309941" y="1857364"/>
            <a:ext cx="8476901" cy="2571768"/>
          </a:xfrm>
          <a:prstGeom prst="rect">
            <a:avLst/>
          </a:prstGeom>
          <a:noFill/>
          <a:ln w="9525">
            <a:noFill/>
            <a:miter lim="800000"/>
            <a:headEnd/>
            <a:tailEnd/>
          </a:ln>
          <a:effectLst>
            <a:glow rad="139700">
              <a:schemeClr val="accent4">
                <a:satMod val="175000"/>
                <a:alpha val="40000"/>
              </a:schemeClr>
            </a:glow>
          </a:effectLst>
        </p:spPr>
      </p:pic>
      <p:sp>
        <p:nvSpPr>
          <p:cNvPr id="8" name="TextBox 7"/>
          <p:cNvSpPr txBox="1"/>
          <p:nvPr/>
        </p:nvSpPr>
        <p:spPr>
          <a:xfrm>
            <a:off x="5214942" y="4714884"/>
            <a:ext cx="3571868" cy="276999"/>
          </a:xfrm>
          <a:prstGeom prst="rect">
            <a:avLst/>
          </a:prstGeom>
          <a:noFill/>
        </p:spPr>
        <p:txBody>
          <a:bodyPr wrap="square" rtlCol="0">
            <a:spAutoFit/>
          </a:bodyPr>
          <a:lstStyle/>
          <a:p>
            <a:r>
              <a:rPr lang="en-US" sz="1200" dirty="0" smtClean="0">
                <a:solidFill>
                  <a:srgbClr val="C00000"/>
                </a:solidFill>
              </a:rPr>
              <a:t>From: Christophe Blanchet and TCG Portal WG</a:t>
            </a:r>
            <a:endParaRPr lang="en-US" sz="1200"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Portals</a:t>
            </a:r>
            <a:endParaRPr lang="en-US" dirty="0"/>
          </a:p>
        </p:txBody>
      </p:sp>
      <p:sp>
        <p:nvSpPr>
          <p:cNvPr id="3" name="Content Placeholder 2"/>
          <p:cNvSpPr>
            <a:spLocks noGrp="1"/>
          </p:cNvSpPr>
          <p:nvPr>
            <p:ph idx="1"/>
          </p:nvPr>
        </p:nvSpPr>
        <p:spPr/>
        <p:txBody>
          <a:bodyPr/>
          <a:lstStyle/>
          <a:p>
            <a:r>
              <a:rPr lang="en-US" dirty="0" smtClean="0"/>
              <a:t>More Questions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8</a:t>
            </a:fld>
            <a:endParaRPr lang="en-US"/>
          </a:p>
        </p:txBody>
      </p:sp>
      <p:pic>
        <p:nvPicPr>
          <p:cNvPr id="7" name="Picture 3"/>
          <p:cNvPicPr>
            <a:picLocks noChangeAspect="1" noChangeArrowheads="1"/>
          </p:cNvPicPr>
          <p:nvPr/>
        </p:nvPicPr>
        <p:blipFill>
          <a:blip r:embed="rId2"/>
          <a:srcRect/>
          <a:stretch>
            <a:fillRect/>
          </a:stretch>
        </p:blipFill>
        <p:spPr bwMode="auto">
          <a:xfrm>
            <a:off x="785786" y="1500174"/>
            <a:ext cx="5800725" cy="3619500"/>
          </a:xfrm>
          <a:prstGeom prst="rect">
            <a:avLst/>
          </a:prstGeom>
          <a:noFill/>
          <a:ln w="9525">
            <a:noFill/>
            <a:miter lim="800000"/>
            <a:headEnd/>
            <a:tailEnd/>
          </a:ln>
          <a:effectLst>
            <a:glow rad="139700">
              <a:schemeClr val="accent4">
                <a:satMod val="175000"/>
                <a:alpha val="40000"/>
              </a:schemeClr>
            </a:glow>
          </a:effectLst>
        </p:spPr>
      </p:pic>
      <p:sp>
        <p:nvSpPr>
          <p:cNvPr id="8" name="TextBox 7"/>
          <p:cNvSpPr txBox="1"/>
          <p:nvPr/>
        </p:nvSpPr>
        <p:spPr>
          <a:xfrm>
            <a:off x="3000364" y="5286388"/>
            <a:ext cx="3571868" cy="276999"/>
          </a:xfrm>
          <a:prstGeom prst="rect">
            <a:avLst/>
          </a:prstGeom>
          <a:noFill/>
        </p:spPr>
        <p:txBody>
          <a:bodyPr wrap="square" rtlCol="0">
            <a:spAutoFit/>
          </a:bodyPr>
          <a:lstStyle/>
          <a:p>
            <a:r>
              <a:rPr lang="en-US" sz="1200" dirty="0" smtClean="0">
                <a:solidFill>
                  <a:srgbClr val="C00000"/>
                </a:solidFill>
              </a:rPr>
              <a:t>From: Date Kelsey, TCG Portal WG</a:t>
            </a:r>
            <a:endParaRPr lang="en-US" sz="1200"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Portal Classification</a:t>
            </a:r>
            <a:endParaRPr lang="en-US" dirty="0"/>
          </a:p>
        </p:txBody>
      </p:sp>
      <p:sp>
        <p:nvSpPr>
          <p:cNvPr id="3" name="Content Placeholder 2"/>
          <p:cNvSpPr>
            <a:spLocks noGrp="1"/>
          </p:cNvSpPr>
          <p:nvPr>
            <p:ph idx="1"/>
          </p:nvPr>
        </p:nvSpPr>
        <p:spPr/>
        <p:txBody>
          <a:bodyPr/>
          <a:lstStyle/>
          <a:p>
            <a:r>
              <a:rPr lang="en-US" dirty="0" smtClean="0">
                <a:solidFill>
                  <a:srgbClr val="C00000"/>
                </a:solidFill>
              </a:rPr>
              <a:t>Classify by auth method or function? BiG Grid tried function:</a:t>
            </a:r>
          </a:p>
          <a:p>
            <a:endParaRPr lang="en-US" dirty="0"/>
          </a:p>
          <a:p>
            <a:pPr marL="457200" lvl="0" indent="-457200">
              <a:buFont typeface="+mj-lt"/>
              <a:buAutoNum type="arabicPeriod"/>
            </a:pPr>
            <a:r>
              <a:rPr lang="en-GB" sz="1600" dirty="0"/>
              <a:t>The Web User invokes functionality on the Portal where jobs submitted to the Grid use executable code that is provided by the Portal to the Grid as part of the job submission process. All parameters and input data are defined exclusively by the Portal and cannot be influenced by the user. </a:t>
            </a:r>
            <a:endParaRPr lang="en-US" sz="1600" dirty="0"/>
          </a:p>
          <a:p>
            <a:pPr marL="457200" lvl="0" indent="-457200">
              <a:buFont typeface="+mj-lt"/>
              <a:buAutoNum type="arabicPeriod"/>
            </a:pPr>
            <a:r>
              <a:rPr lang="en-GB" sz="1600" dirty="0"/>
              <a:t>The Web User invokes functionality on the Portal where jobs submitted to the Grid use executable code that is provided by the Portal to the Grid as part of the job submission process. The Web User may only provide run-time parameter settings from an enumerable and limitative set, and may select data files from a enumerable repository of data files that are pre-vetted for use by the Portal. </a:t>
            </a:r>
            <a:endParaRPr lang="en-US" sz="1600" dirty="0"/>
          </a:p>
          <a:p>
            <a:pPr marL="457200" lvl="0" indent="-457200">
              <a:buFont typeface="+mj-lt"/>
              <a:buAutoNum type="arabicPeriod"/>
            </a:pPr>
            <a:r>
              <a:rPr lang="en-GB" sz="1600" dirty="0"/>
              <a:t>The Web User invokes functionality on the Portal where jobs submitted to the Grid use executable code that is provided by the Portal to the Grid as part of the job submission process. The Web User may provide run-time parameter settings from an enumerable and limitative set, and may provide non-validated input data to the executable code.</a:t>
            </a:r>
            <a:endParaRPr lang="en-US" sz="1600" dirty="0"/>
          </a:p>
          <a:p>
            <a:pPr marL="457200" lvl="0" indent="-457200">
              <a:buFont typeface="+mj-lt"/>
              <a:buAutoNum type="arabicPeriod"/>
            </a:pPr>
            <a:r>
              <a:rPr lang="en-GB" sz="1600" dirty="0"/>
              <a:t>The Web User invokes functionality on the Portal where jobs submitted to the Grid use executable code that is provided by the Web User. Whether this code is passed through unmodified by the Portal and is submitted to the Grid as-is, or whether this code is inspected and analysed on the Portal does not change the classification of this Portal</a:t>
            </a:r>
            <a:r>
              <a:rPr lang="en-GB" sz="1600" dirty="0" smtClean="0"/>
              <a:t>.</a:t>
            </a:r>
            <a:endParaRPr lang="en-US" sz="1600" dirty="0"/>
          </a:p>
        </p:txBody>
      </p:sp>
      <p:sp>
        <p:nvSpPr>
          <p:cNvPr id="4" name="Date Placeholder 3"/>
          <p:cNvSpPr>
            <a:spLocks noGrp="1"/>
          </p:cNvSpPr>
          <p:nvPr>
            <p:ph type="dt" sz="half" idx="10"/>
          </p:nvPr>
        </p:nvSpPr>
        <p:spPr/>
        <p:txBody>
          <a:bodyPr/>
          <a:lstStyle/>
          <a:p>
            <a:r>
              <a:rPr lang="en-US" smtClean="0"/>
              <a:t>2007-00-00</a:t>
            </a:r>
            <a:endParaRPr lang="en-US"/>
          </a:p>
        </p:txBody>
      </p:sp>
      <p:sp>
        <p:nvSpPr>
          <p:cNvPr id="5" name="Footer Placeholder 4"/>
          <p:cNvSpPr>
            <a:spLocks noGrp="1"/>
          </p:cNvSpPr>
          <p:nvPr>
            <p:ph type="ftr" sz="quarter" idx="11"/>
          </p:nvPr>
        </p:nvSpPr>
        <p:spPr/>
        <p:txBody>
          <a:bodyPr/>
          <a:lstStyle/>
          <a:p>
            <a:r>
              <a:rPr lang="en-US" smtClean="0"/>
              <a:t>Presentation 1</a:t>
            </a:r>
            <a:endParaRPr lang="en-US"/>
          </a:p>
        </p:txBody>
      </p:sp>
      <p:sp>
        <p:nvSpPr>
          <p:cNvPr id="6" name="Slide Number Placeholder 5"/>
          <p:cNvSpPr>
            <a:spLocks noGrp="1"/>
          </p:cNvSpPr>
          <p:nvPr>
            <p:ph type="sldNum" sz="quarter" idx="12"/>
          </p:nvPr>
        </p:nvSpPr>
        <p:spPr/>
        <p:txBody>
          <a:bodyPr/>
          <a:lstStyle/>
          <a:p>
            <a:fld id="{8B5F676C-2754-4682-8AB1-B21DF4C23694}" type="slidenum">
              <a:rPr lang="en-US" smtClean="0"/>
              <a:pPr/>
              <a:t>9</a:t>
            </a:fld>
            <a:endParaRPr lang="en-US"/>
          </a:p>
        </p:txBody>
      </p:sp>
    </p:spTree>
  </p:cSld>
  <p:clrMapOvr>
    <a:masterClrMapping/>
  </p:clrMapOvr>
</p:sld>
</file>

<file path=ppt/theme/theme1.xml><?xml version="1.0" encoding="utf-8"?>
<a:theme xmlns:a="http://schemas.openxmlformats.org/drawingml/2006/main" name="NIKHEF-PDP-DG-2007">
  <a:themeElements>
    <a:clrScheme name="nikhef-pdp-dg-templ-2006-II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ikhef-pdp-dg-templ-2006-I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ikhef-pdp-dg-templ-2006-II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ikhef-pdp-dg-templ-2006-II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ikhef-pdp-dg-templ-2006-II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ikhef-pdp-dg-templ-2006-II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ikhef-pdp-dg-templ-2006-II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ikhef-pdp-dg-templ-2006-II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ikhef-pdp-dg-templ-2006-II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ikhef-pdp-dg-templ-2006-II">
  <a:themeElements>
    <a:clrScheme name="1_nikhef-pdp-dg-templ-2006-II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nikhef-pdp-dg-templ-2006-I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ikhef-pdp-dg-templ-2006-II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nikhef-pdp-dg-templ-2006-II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nikhef-pdp-dg-templ-2006-II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nikhef-pdp-dg-templ-2006-II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nikhef-pdp-dg-templ-2006-II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nikhef-pdp-dg-templ-2006-II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nikhef-pdp-dg-templ-2006-II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NIKHEF-PDP-DG-2007</Template>
  <TotalTime>131</TotalTime>
  <Words>581</Words>
  <Application>Microsoft PowerPoint</Application>
  <PresentationFormat>On-screen Show (4:3)</PresentationFormat>
  <Paragraphs>156</Paragraphs>
  <Slides>17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Times New Roman</vt:lpstr>
      <vt:lpstr>Arial</vt:lpstr>
      <vt:lpstr>NIKHEF-PDP-DG-2007</vt:lpstr>
      <vt:lpstr>1_nikhef-pdp-dg-templ-2006-II</vt:lpstr>
      <vt:lpstr>Portals and Credentials</vt:lpstr>
      <vt:lpstr>Outline</vt:lpstr>
      <vt:lpstr>The EGEE Portal WG</vt:lpstr>
      <vt:lpstr>Example: Christophe’s GPS@ portal</vt:lpstr>
      <vt:lpstr>SCIAGrid portal</vt:lpstr>
      <vt:lpstr>A Robot?</vt:lpstr>
      <vt:lpstr>Various types of portals</vt:lpstr>
      <vt:lpstr>Types of Portals</vt:lpstr>
      <vt:lpstr>Portal Classification</vt:lpstr>
      <vt:lpstr>And set policies for each of these cases</vt:lpstr>
      <vt:lpstr>Function 1 portals (rendering of pages)</vt:lpstr>
      <vt:lpstr>Function 2 (like GPS@)</vt:lpstr>
      <vt:lpstr>Function 3 (like NL-SCIA-DC on Grid)</vt:lpstr>
      <vt:lpstr>Function 4 (like Genius et al.)</vt:lpstr>
      <vt:lpstr>The Document and implementation</vt:lpstr>
      <vt:lpstr>From here</vt:lpstr>
      <vt:lpstr>Wards Globally Available Robot Certs</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Portals and Credentials</dc:title>
  <dc:creator>davidg</dc:creator>
  <cp:lastModifiedBy>davidg</cp:lastModifiedBy>
  <cp:revision>4</cp:revision>
  <dcterms:created xsi:type="dcterms:W3CDTF">2008-11-05T14:21:24Z</dcterms:created>
  <dcterms:modified xsi:type="dcterms:W3CDTF">2008-11-05T16:32:39Z</dcterms:modified>
</cp:coreProperties>
</file>