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11" r:id="rId2"/>
    <p:sldMasterId id="2147483726" r:id="rId3"/>
  </p:sldMasterIdLst>
  <p:notesMasterIdLst>
    <p:notesMasterId r:id="rId9"/>
  </p:notesMasterIdLst>
  <p:handoutMasterIdLst>
    <p:handoutMasterId r:id="rId10"/>
  </p:handoutMasterIdLst>
  <p:sldIdLst>
    <p:sldId id="256" r:id="rId4"/>
    <p:sldId id="259" r:id="rId5"/>
    <p:sldId id="258" r:id="rId6"/>
    <p:sldId id="260" r:id="rId7"/>
    <p:sldId id="261" r:id="rId8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88B"/>
    <a:srgbClr val="6F257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0" autoAdjust="0"/>
    <p:restoredTop sz="94643"/>
  </p:normalViewPr>
  <p:slideViewPr>
    <p:cSldViewPr snapToGrid="0" snapToObjects="1">
      <p:cViewPr varScale="1">
        <p:scale>
          <a:sx n="112" d="100"/>
          <a:sy n="112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619726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21770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1843706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2" y="4205566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Nikh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Nikhef 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2" y="4215439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0" y="4871452"/>
            <a:ext cx="9144000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is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801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5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30" r:id="rId2"/>
    <p:sldLayoutId id="2147483731" r:id="rId3"/>
    <p:sldLayoutId id="2147483732" r:id="rId4"/>
    <p:sldLayoutId id="2147483692" r:id="rId5"/>
    <p:sldLayoutId id="2147483700" r:id="rId6"/>
    <p:sldLayoutId id="2147483724" r:id="rId7"/>
    <p:sldLayoutId id="2147483733" r:id="rId8"/>
    <p:sldLayoutId id="2147483708" r:id="rId9"/>
    <p:sldLayoutId id="2147483662" r:id="rId10"/>
    <p:sldLayoutId id="2147483701" r:id="rId11"/>
    <p:sldLayoutId id="2147483668" r:id="rId12"/>
    <p:sldLayoutId id="2147483660" r:id="rId13"/>
    <p:sldLayoutId id="2147483704" r:id="rId14"/>
    <p:sldLayoutId id="2147483705" r:id="rId15"/>
    <p:sldLayoutId id="2147483706" r:id="rId16"/>
    <p:sldLayoutId id="2147483707" r:id="rId17"/>
    <p:sldLayoutId id="2147483703" r:id="rId18"/>
    <p:sldLayoutId id="2147483661" r:id="rId19"/>
    <p:sldLayoutId id="2147483664" r:id="rId20"/>
    <p:sldLayoutId id="2147483667" r:id="rId21"/>
    <p:sldLayoutId id="2147483702" r:id="rId22"/>
    <p:sldLayoutId id="2147483697" r:id="rId23"/>
    <p:sldLayoutId id="2147483709" r:id="rId24"/>
    <p:sldLayoutId id="2147483674" r:id="rId25"/>
    <p:sldLayoutId id="2147483677" r:id="rId26"/>
    <p:sldLayoutId id="2147483698" r:id="rId27"/>
    <p:sldLayoutId id="2147483699" r:id="rId28"/>
    <p:sldLayoutId id="2147483710" r:id="rId29"/>
    <p:sldLayoutId id="2147483672" r:id="rId30"/>
    <p:sldLayoutId id="2147483675" r:id="rId31"/>
    <p:sldLayoutId id="2147483678" r:id="rId32"/>
    <p:sldLayoutId id="2147483681" r:id="rId33"/>
    <p:sldLayoutId id="2147483684" r:id="rId34"/>
    <p:sldLayoutId id="2147483673" r:id="rId35"/>
    <p:sldLayoutId id="2147483676" r:id="rId36"/>
    <p:sldLayoutId id="2147483679" r:id="rId37"/>
    <p:sldLayoutId id="2147483682" r:id="rId38"/>
    <p:sldLayoutId id="2147483685" r:id="rId39"/>
    <p:sldLayoutId id="2147483686" r:id="rId40"/>
    <p:sldLayoutId id="2147483688" r:id="rId41"/>
    <p:sldLayoutId id="2147483689" r:id="rId42"/>
    <p:sldLayoutId id="2147483690" r:id="rId43"/>
  </p:sldLayoutIdLst>
  <p:transition spd="med"/>
  <p:hf sldNum="0"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" y="127607"/>
            <a:ext cx="1131580" cy="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22" r:id="rId3"/>
    <p:sldLayoutId id="2147483723" r:id="rId4"/>
    <p:sldLayoutId id="2147483720" r:id="rId5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https://www.nikhef.nl/~davidg/presentations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7" r:id="rId2"/>
    <p:sldLayoutId id="2147483729" r:id="rId3"/>
    <p:sldLayoutId id="2147483728" r:id="rId4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Nikhef staff meeting</a:t>
            </a:r>
          </a:p>
          <a:p>
            <a:r>
              <a:rPr lang="en-GB" dirty="0" smtClean="0"/>
              <a:t>15 October 2021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</a:t>
            </a:r>
            <a:br>
              <a:rPr lang="en-GB" dirty="0" smtClean="0"/>
            </a:br>
            <a:r>
              <a:rPr lang="en-GB" dirty="0" smtClean="0"/>
              <a:t>Physics Data Processing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David Groep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136734" y="1128074"/>
            <a:ext cx="2717560" cy="3397211"/>
          </a:xfrm>
        </p:spPr>
        <p:txBody>
          <a:bodyPr/>
          <a:lstStyle/>
          <a:p>
            <a:r>
              <a:rPr lang="en-GB" sz="1800" dirty="0" smtClean="0">
                <a:solidFill>
                  <a:srgbClr val="E3D88B"/>
                </a:solidFill>
              </a:rPr>
              <a:t>Notebooks for (python)</a:t>
            </a:r>
            <a:br>
              <a:rPr lang="en-GB" sz="1800" dirty="0" smtClean="0">
                <a:solidFill>
                  <a:srgbClr val="E3D88B"/>
                </a:solidFill>
              </a:rPr>
            </a:br>
            <a:r>
              <a:rPr lang="en-GB" sz="1800" dirty="0" smtClean="0">
                <a:solidFill>
                  <a:srgbClr val="E3D88B"/>
                </a:solidFill>
              </a:rPr>
              <a:t>interactive analysis</a:t>
            </a:r>
          </a:p>
          <a:p>
            <a:pPr marL="171450" indent="-171450"/>
            <a:endParaRPr lang="en-GB" sz="1800" dirty="0" smtClean="0">
              <a:solidFill>
                <a:srgbClr val="E3D88B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E3D88B"/>
                </a:solidFill>
              </a:rPr>
              <a:t>pre-production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E3D88B"/>
                </a:solidFill>
              </a:rPr>
              <a:t>comparable to </a:t>
            </a:r>
            <a:r>
              <a:rPr lang="en-GB" sz="1800" dirty="0" err="1" smtClean="0">
                <a:solidFill>
                  <a:srgbClr val="E3D88B"/>
                </a:solidFill>
              </a:rPr>
              <a:t>stbc-</a:t>
            </a:r>
            <a:r>
              <a:rPr lang="en-GB" sz="1800" i="1" dirty="0" err="1" smtClean="0">
                <a:solidFill>
                  <a:srgbClr val="E3D88B"/>
                </a:solidFill>
              </a:rPr>
              <a:t>i</a:t>
            </a:r>
            <a:r>
              <a:rPr lang="en-GB" sz="1800" dirty="0" smtClean="0">
                <a:solidFill>
                  <a:srgbClr val="E3D88B"/>
                </a:solidFill>
              </a:rPr>
              <a:t>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E3D88B"/>
                </a:solidFill>
              </a:rPr>
              <a:t>with your own home,</a:t>
            </a:r>
            <a:br>
              <a:rPr lang="en-GB" sz="1800" dirty="0" smtClean="0">
                <a:solidFill>
                  <a:srgbClr val="E3D88B"/>
                </a:solidFill>
              </a:rPr>
            </a:br>
            <a:r>
              <a:rPr lang="en-GB" sz="1800" dirty="0" smtClean="0">
                <a:solidFill>
                  <a:srgbClr val="E3D88B"/>
                </a:solidFill>
              </a:rPr>
              <a:t>project, data &amp; </a:t>
            </a:r>
            <a:r>
              <a:rPr lang="en-GB" sz="1800" dirty="0" err="1" smtClean="0">
                <a:solidFill>
                  <a:srgbClr val="E3D88B"/>
                </a:solidFill>
              </a:rPr>
              <a:t>dcache</a:t>
            </a:r>
            <a:endParaRPr lang="en-GB" sz="1800" dirty="0" smtClean="0">
              <a:solidFill>
                <a:srgbClr val="E3D88B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E3D88B"/>
                </a:solidFill>
              </a:rPr>
              <a:t>64 EPYC AMD cores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E3D88B"/>
                </a:solidFill>
              </a:rPr>
              <a:t>basis for ‘cloud’ analysis</a:t>
            </a:r>
          </a:p>
          <a:p>
            <a:endParaRPr lang="en-GB" sz="1800" dirty="0">
              <a:solidFill>
                <a:srgbClr val="E3D88B"/>
              </a:solidFill>
            </a:endParaRPr>
          </a:p>
          <a:p>
            <a:pPr algn="ctr"/>
            <a:r>
              <a:rPr lang="en-GB" sz="1800" b="1" i="1" dirty="0" smtClean="0">
                <a:solidFill>
                  <a:srgbClr val="E3D88B"/>
                </a:solidFill>
              </a:rPr>
              <a:t>co-creation = innovation</a:t>
            </a:r>
            <a:endParaRPr lang="en-GB" sz="1800" b="1" i="1" dirty="0">
              <a:solidFill>
                <a:srgbClr val="E3D88B"/>
              </a:solidFill>
            </a:endParaRPr>
          </a:p>
          <a:p>
            <a:endParaRPr lang="en-GB" sz="1800" i="1" dirty="0" smtClean="0">
              <a:solidFill>
                <a:srgbClr val="E3D88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36734" y="137906"/>
            <a:ext cx="2616169" cy="807913"/>
          </a:xfrm>
        </p:spPr>
        <p:txBody>
          <a:bodyPr/>
          <a:lstStyle/>
          <a:p>
            <a:r>
              <a:rPr lang="en-GB" dirty="0" smtClean="0"/>
              <a:t>Today news: </a:t>
            </a:r>
            <a:r>
              <a:rPr lang="en-GB" dirty="0" err="1" smtClean="0"/>
              <a:t>Callysto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420" y="52836"/>
            <a:ext cx="6111240" cy="4472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180" y="4242811"/>
            <a:ext cx="3494546" cy="841256"/>
          </a:xfrm>
          <a:prstGeom prst="rect">
            <a:avLst/>
          </a:prstGeom>
          <a:solidFill>
            <a:srgbClr val="E3D88B"/>
          </a:solidFill>
          <a:ln w="12700" cap="flat">
            <a:noFill/>
            <a:miter lim="400000"/>
          </a:ln>
          <a:effectLst>
            <a:glow rad="101600">
              <a:srgbClr val="6F2575">
                <a:alpha val="60000"/>
              </a:srgb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GB" sz="160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use </a:t>
            </a:r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on-site network </a:t>
            </a:r>
            <a:r>
              <a:rPr kumimoji="0" lang="en-GB" sz="160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or </a:t>
            </a:r>
            <a:r>
              <a:rPr kumimoji="0" lang="en-GB" sz="1600" b="1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eduVPN</a:t>
            </a:r>
            <a:r>
              <a:rPr lang="en-GB" sz="1600" b="1" cap="none" dirty="0">
                <a:solidFill>
                  <a:srgbClr val="6F2575"/>
                </a:solidFill>
              </a:rPr>
              <a:t> IA </a:t>
            </a:r>
            <a:r>
              <a:rPr lang="en-GB" sz="1600" b="1" cap="none" dirty="0" smtClean="0">
                <a:solidFill>
                  <a:srgbClr val="6F2575"/>
                </a:solidFill>
              </a:rPr>
              <a:t/>
            </a:r>
            <a:br>
              <a:rPr lang="en-GB" sz="1600" b="1" cap="none" dirty="0" smtClean="0">
                <a:solidFill>
                  <a:srgbClr val="6F2575"/>
                </a:solidFill>
              </a:rPr>
            </a:br>
            <a:r>
              <a:rPr lang="en-GB" sz="1600" cap="none" dirty="0" smtClean="0">
                <a:solidFill>
                  <a:srgbClr val="6F2575"/>
                </a:solidFill>
              </a:rPr>
              <a:t>(see https</a:t>
            </a:r>
            <a:r>
              <a:rPr lang="en-GB" sz="1600" cap="none" dirty="0">
                <a:solidFill>
                  <a:srgbClr val="6F2575"/>
                </a:solidFill>
              </a:rPr>
              <a:t>://</a:t>
            </a:r>
            <a:r>
              <a:rPr lang="en-GB" sz="1600" cap="none" dirty="0" smtClean="0">
                <a:solidFill>
                  <a:srgbClr val="6F2575"/>
                </a:solidFill>
              </a:rPr>
              <a:t>wiki.nikhef.nl/ct/EduVPN)</a:t>
            </a:r>
            <a:endParaRPr kumimoji="0" lang="en-GB" sz="160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and go to </a:t>
            </a:r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https://callysto.nikhef.nl/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9908" y="4657077"/>
            <a:ext cx="3254096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service will contain rough edges</a:t>
            </a:r>
            <a:br>
              <a:rPr kumimoji="0" lang="en-GB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GB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and, yes, the login experience will improve soon </a:t>
            </a:r>
            <a:r>
              <a:rPr kumimoji="0" lang="en-GB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GB" sz="11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646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Physics Data Processing - October 2021 update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8124" y="238125"/>
            <a:ext cx="8669759" cy="403957"/>
          </a:xfrm>
        </p:spPr>
        <p:txBody>
          <a:bodyPr/>
          <a:lstStyle/>
          <a:p>
            <a:r>
              <a:rPr lang="en-GB" dirty="0" smtClean="0"/>
              <a:t>But such easy access is … ‘for your eyes only’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22564" y="4575620"/>
            <a:ext cx="386965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GB" sz="1000" cap="none" dirty="0">
                <a:solidFill>
                  <a:srgbClr val="6F2575"/>
                </a:solidFill>
              </a:rPr>
              <a:t>image sources</a:t>
            </a:r>
            <a:r>
              <a:rPr lang="en-GB" sz="1000" cap="none" dirty="0" smtClean="0">
                <a:solidFill>
                  <a:srgbClr val="6F2575"/>
                </a:solidFill>
              </a:rPr>
              <a:t>:</a:t>
            </a:r>
            <a:br>
              <a:rPr lang="en-GB" sz="1000" cap="none" dirty="0" smtClean="0">
                <a:solidFill>
                  <a:srgbClr val="6F2575"/>
                </a:solidFill>
              </a:rPr>
            </a:br>
            <a:r>
              <a:rPr lang="en-GB" sz="1000" cap="none" dirty="0" smtClean="0">
                <a:solidFill>
                  <a:srgbClr val="6F2575"/>
                </a:solidFill>
              </a:rPr>
              <a:t>NCSC One Conference </a:t>
            </a:r>
            <a:r>
              <a:rPr lang="en-GB" sz="1000" cap="none" dirty="0">
                <a:solidFill>
                  <a:srgbClr val="6F2575"/>
                </a:solidFill>
              </a:rPr>
              <a:t>2021,</a:t>
            </a:r>
            <a:br>
              <a:rPr lang="en-GB" sz="1000" cap="none" dirty="0">
                <a:solidFill>
                  <a:srgbClr val="6F2575"/>
                </a:solidFill>
              </a:rPr>
            </a:br>
            <a:r>
              <a:rPr lang="en-GB" sz="1000" cap="none" dirty="0">
                <a:solidFill>
                  <a:srgbClr val="6F2575"/>
                </a:solidFill>
              </a:rPr>
              <a:t>https://emagazine.one-conference.nl/2021/keynotes-and-webinars/</a:t>
            </a:r>
            <a:endParaRPr kumimoji="0" lang="en-GB" sz="10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38123" y="803796"/>
            <a:ext cx="8669759" cy="1931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sz="1800" dirty="0" smtClean="0">
                <a:solidFill>
                  <a:srgbClr val="E3D88B"/>
                </a:solidFill>
              </a:rPr>
              <a:t>We have to protect our key assets, like $HOME, software on /project, or ‘/</a:t>
            </a:r>
            <a:r>
              <a:rPr lang="en-GB" sz="1800" dirty="0" err="1" smtClean="0">
                <a:solidFill>
                  <a:srgbClr val="E3D88B"/>
                </a:solidFill>
              </a:rPr>
              <a:t>dcache</a:t>
            </a:r>
            <a:r>
              <a:rPr lang="en-GB" sz="1800" dirty="0" smtClean="0">
                <a:solidFill>
                  <a:srgbClr val="E3D88B"/>
                </a:solidFill>
              </a:rPr>
              <a:t>’</a:t>
            </a:r>
          </a:p>
          <a:p>
            <a:endParaRPr lang="en-GB" sz="1800" i="1" dirty="0" smtClean="0">
              <a:solidFill>
                <a:srgbClr val="E3D88B"/>
              </a:solidFill>
            </a:endParaRPr>
          </a:p>
          <a:p>
            <a:r>
              <a:rPr lang="en-GB" sz="1800" i="1" dirty="0" smtClean="0">
                <a:solidFill>
                  <a:srgbClr val="E3D88B"/>
                </a:solidFill>
              </a:rPr>
              <a:t>and we join in exercises </a:t>
            </a:r>
            <a:br>
              <a:rPr lang="en-GB" sz="1800" i="1" dirty="0" smtClean="0">
                <a:solidFill>
                  <a:srgbClr val="E3D88B"/>
                </a:solidFill>
              </a:rPr>
            </a:br>
            <a:r>
              <a:rPr lang="en-GB" sz="1800" i="1" dirty="0" smtClean="0">
                <a:solidFill>
                  <a:srgbClr val="E3D88B"/>
                </a:solidFill>
              </a:rPr>
              <a:t>to see what happens </a:t>
            </a:r>
            <a:br>
              <a:rPr lang="en-GB" sz="1800" i="1" dirty="0" smtClean="0">
                <a:solidFill>
                  <a:srgbClr val="E3D88B"/>
                </a:solidFill>
              </a:rPr>
            </a:br>
            <a:r>
              <a:rPr lang="en-GB" sz="1800" i="1" dirty="0" smtClean="0">
                <a:solidFill>
                  <a:srgbClr val="E3D88B"/>
                </a:solidFill>
              </a:rPr>
              <a:t>if we, Nikhef</a:t>
            </a:r>
            <a:r>
              <a:rPr lang="en-GB" sz="1800" i="1" dirty="0">
                <a:solidFill>
                  <a:srgbClr val="E3D88B"/>
                </a:solidFill>
              </a:rPr>
              <a:t>,</a:t>
            </a:r>
            <a:r>
              <a:rPr lang="en-GB" sz="1800" i="1" dirty="0" smtClean="0">
                <a:solidFill>
                  <a:srgbClr val="E3D88B"/>
                </a:solidFill>
              </a:rPr>
              <a:t> </a:t>
            </a:r>
            <a:br>
              <a:rPr lang="en-GB" sz="1800" i="1" dirty="0" smtClean="0">
                <a:solidFill>
                  <a:srgbClr val="E3D88B"/>
                </a:solidFill>
              </a:rPr>
            </a:br>
            <a:r>
              <a:rPr lang="en-GB" sz="1800" i="1" dirty="0" smtClean="0">
                <a:solidFill>
                  <a:srgbClr val="E3D88B"/>
                </a:solidFill>
              </a:rPr>
              <a:t>deny key assets to others … </a:t>
            </a:r>
            <a:r>
              <a:rPr lang="en-GB" sz="1800" dirty="0" smtClean="0">
                <a:solidFill>
                  <a:srgbClr val="E3D88B"/>
                </a:solidFill>
                <a:sym typeface="Wingdings" panose="05000000000000000000" pitchFamily="2" charset="2"/>
              </a:rPr>
              <a:t></a:t>
            </a:r>
            <a:endParaRPr lang="en-GB" sz="1800" dirty="0">
              <a:solidFill>
                <a:srgbClr val="E3D88B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00289" y="1178339"/>
            <a:ext cx="5300052" cy="3365582"/>
            <a:chOff x="431233" y="1757525"/>
            <a:chExt cx="4097539" cy="26019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233" y="1757525"/>
              <a:ext cx="4097539" cy="26019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4035" y="2344749"/>
              <a:ext cx="1638529" cy="1047896"/>
            </a:xfrm>
            <a:prstGeom prst="rect">
              <a:avLst/>
            </a:prstGeom>
            <a:ln>
              <a:solidFill>
                <a:srgbClr val="E3D88B"/>
              </a:solidFill>
            </a:ln>
            <a:effectLst>
              <a:glow rad="101600">
                <a:srgbClr val="E3D88B">
                  <a:alpha val="60000"/>
                </a:srgbClr>
              </a:glo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596835" y="2798253"/>
            <a:ext cx="3114634" cy="1087477"/>
          </a:xfrm>
          <a:prstGeom prst="rect">
            <a:avLst/>
          </a:prstGeom>
          <a:solidFill>
            <a:srgbClr val="E3D88B"/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‘How we organize large-scale </a:t>
            </a:r>
            <a:b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GB" sz="1600" b="1" i="0" u="none" strike="noStrike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DDoS</a:t>
            </a:r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drills in the Netherlands’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1" cap="none" dirty="0">
              <a:solidFill>
                <a:schemeClr val="tx1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at the NCSC One Conference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54" y="4273434"/>
            <a:ext cx="200375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200" cap="none" dirty="0" smtClean="0">
                <a:solidFill>
                  <a:schemeClr val="tx1"/>
                </a:solidFill>
              </a:rPr>
              <a:t>https://</a:t>
            </a:r>
            <a:r>
              <a:rPr lang="en-GB" sz="1200" cap="none" dirty="0">
                <a:solidFill>
                  <a:schemeClr val="tx1"/>
                </a:solidFill>
              </a:rPr>
              <a:t>nationalespeeltuin.nl/</a:t>
            </a:r>
            <a:endParaRPr kumimoji="0" lang="en-GB" sz="120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490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02" y="3378769"/>
            <a:ext cx="1194913" cy="79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Physics Data Processing - October 2021 update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4121930" cy="369332"/>
          </a:xfrm>
        </p:spPr>
        <p:txBody>
          <a:bodyPr/>
          <a:lstStyle/>
          <a:p>
            <a:r>
              <a:rPr lang="en-GB" sz="2400" dirty="0" smtClean="0"/>
              <a:t>+ </a:t>
            </a:r>
            <a:r>
              <a:rPr lang="en-GB" sz="2400" b="1" dirty="0" smtClean="0"/>
              <a:t>1.6 </a:t>
            </a:r>
            <a:r>
              <a:rPr lang="en-GB" sz="2400" dirty="0" err="1" smtClean="0"/>
              <a:t>PiB</a:t>
            </a:r>
            <a:r>
              <a:rPr lang="en-GB" sz="2400" dirty="0"/>
              <a:t> … + </a:t>
            </a:r>
            <a:r>
              <a:rPr lang="en-GB" sz="2400" b="1" dirty="0"/>
              <a:t>2176</a:t>
            </a:r>
            <a:r>
              <a:rPr lang="en-GB" sz="2400" dirty="0"/>
              <a:t> </a:t>
            </a:r>
            <a:r>
              <a:rPr lang="en-GB" sz="2400" dirty="0" smtClean="0"/>
              <a:t>cores …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93158" y="4564032"/>
            <a:ext cx="3034549" cy="579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GB" sz="700" cap="none" dirty="0">
                <a:solidFill>
                  <a:srgbClr val="6F2575"/>
                </a:solidFill>
              </a:rPr>
              <a:t>image sources</a:t>
            </a:r>
            <a:r>
              <a:rPr lang="en-GB" sz="700" cap="none" dirty="0" smtClean="0">
                <a:solidFill>
                  <a:srgbClr val="6F2575"/>
                </a:solidFill>
              </a:rPr>
              <a:t>:</a:t>
            </a:r>
            <a:br>
              <a:rPr lang="en-GB" sz="700" cap="none" dirty="0" smtClean="0">
                <a:solidFill>
                  <a:srgbClr val="6F2575"/>
                </a:solidFill>
              </a:rPr>
            </a:br>
            <a:r>
              <a:rPr lang="en-GB" sz="700" cap="none" dirty="0" smtClean="0">
                <a:solidFill>
                  <a:srgbClr val="6F2575"/>
                </a:solidFill>
              </a:rPr>
              <a:t>https</a:t>
            </a:r>
            <a:r>
              <a:rPr lang="en-GB" sz="700" cap="none" dirty="0">
                <a:solidFill>
                  <a:srgbClr val="6F2575"/>
                </a:solidFill>
              </a:rPr>
              <a:t>://www.hypotheek.nl/nieuws/overig/prijzen-elektronica-2021-omhoog</a:t>
            </a:r>
            <a:r>
              <a:rPr lang="en-GB" sz="700" cap="none" dirty="0" smtClean="0">
                <a:solidFill>
                  <a:srgbClr val="6F2575"/>
                </a:solidFill>
              </a:rPr>
              <a:t>/</a:t>
            </a:r>
            <a:br>
              <a:rPr lang="en-GB" sz="700" cap="none" dirty="0" smtClean="0">
                <a:solidFill>
                  <a:srgbClr val="6F2575"/>
                </a:solidFill>
              </a:rPr>
            </a:br>
            <a:r>
              <a:rPr lang="en-GB" sz="700" cap="none" dirty="0" smtClean="0">
                <a:solidFill>
                  <a:srgbClr val="6F2575"/>
                </a:solidFill>
              </a:rPr>
              <a:t>Search engine results from duckduckgo.com</a:t>
            </a:r>
          </a:p>
          <a:p>
            <a:pPr algn="r" defTabSz="825500"/>
            <a:endParaRPr lang="en-GB" sz="300" cap="none" dirty="0" smtClean="0">
              <a:solidFill>
                <a:srgbClr val="6F2575"/>
              </a:solidFill>
            </a:endParaRPr>
          </a:p>
          <a:p>
            <a:pPr algn="r" defTabSz="825500"/>
            <a:r>
              <a:rPr kumimoji="0" lang="en-GB" sz="7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TCO for the NDPF HTC and HTS services  cost for production year 2022</a:t>
            </a:r>
            <a:endParaRPr kumimoji="0" lang="en-GB" sz="700" b="0" i="1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55" y="193646"/>
            <a:ext cx="4621031" cy="2765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776657"/>
            <a:ext cx="2772067" cy="36960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394" y="1575680"/>
            <a:ext cx="2953149" cy="23136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071" y="3378769"/>
            <a:ext cx="2757362" cy="1093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88" y="1064185"/>
            <a:ext cx="3198949" cy="14076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743418" y="2323146"/>
            <a:ext cx="3573094" cy="348813"/>
          </a:xfrm>
          <a:prstGeom prst="rect">
            <a:avLst/>
          </a:prstGeom>
          <a:solidFill>
            <a:srgbClr val="E3D88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cap="none" dirty="0" smtClean="0">
                <a:solidFill>
                  <a:srgbClr val="6F2575"/>
                </a:solidFill>
              </a:rPr>
              <a:t>‘My name is </a:t>
            </a:r>
            <a:r>
              <a:rPr lang="en-GB" sz="1600" cap="none" dirty="0" err="1" smtClean="0">
                <a:solidFill>
                  <a:srgbClr val="6F2575"/>
                </a:solidFill>
              </a:rPr>
              <a:t>Snellius</a:t>
            </a:r>
            <a:r>
              <a:rPr lang="en-GB" sz="1600" cap="none" dirty="0" smtClean="0">
                <a:solidFill>
                  <a:srgbClr val="6F2575"/>
                </a:solidFill>
              </a:rPr>
              <a:t> – EPYC </a:t>
            </a:r>
            <a:r>
              <a:rPr lang="en-GB" sz="1600" cap="none" dirty="0" err="1" smtClean="0">
                <a:solidFill>
                  <a:srgbClr val="6F2575"/>
                </a:solidFill>
              </a:rPr>
              <a:t>Snellius</a:t>
            </a:r>
            <a:r>
              <a:rPr lang="en-GB" sz="1600" cap="none" dirty="0" smtClean="0">
                <a:solidFill>
                  <a:srgbClr val="6F2575"/>
                </a:solidFill>
              </a:rPr>
              <a:t>’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989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69" y="630674"/>
            <a:ext cx="6889151" cy="35202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Physics Data Processing - October 2021 update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4121" y="154058"/>
            <a:ext cx="5308096" cy="403957"/>
          </a:xfrm>
        </p:spPr>
        <p:txBody>
          <a:bodyPr/>
          <a:lstStyle/>
          <a:p>
            <a:r>
              <a:rPr lang="en-GB" dirty="0" smtClean="0"/>
              <a:t>But even that won’t get us to 2035+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1" y="1265390"/>
            <a:ext cx="4140457" cy="23266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258" y="1814665"/>
            <a:ext cx="4591247" cy="2550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3865183"/>
            <a:ext cx="328936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400" cap="none" dirty="0">
                <a:solidFill>
                  <a:srgbClr val="E3D88B"/>
                </a:solidFill>
              </a:rPr>
              <a:t>Slides </a:t>
            </a:r>
            <a:r>
              <a:rPr lang="en-GB" sz="1400" cap="none" dirty="0" smtClean="0">
                <a:solidFill>
                  <a:srgbClr val="E3D88B"/>
                </a:solidFill>
              </a:rPr>
              <a:t>thanks to: </a:t>
            </a:r>
            <a:br>
              <a:rPr lang="en-GB" sz="1400" cap="none" dirty="0" smtClean="0">
                <a:solidFill>
                  <a:srgbClr val="E3D88B"/>
                </a:solidFill>
              </a:rPr>
            </a:br>
            <a:r>
              <a:rPr lang="en-GB" sz="1400" cap="none" dirty="0" smtClean="0">
                <a:solidFill>
                  <a:srgbClr val="E3D88B"/>
                </a:solidFill>
              </a:rPr>
              <a:t>Jonas </a:t>
            </a:r>
            <a:r>
              <a:rPr lang="en-GB" sz="1400" cap="none" dirty="0" err="1">
                <a:solidFill>
                  <a:srgbClr val="E3D88B"/>
                </a:solidFill>
              </a:rPr>
              <a:t>Helsen</a:t>
            </a:r>
            <a:r>
              <a:rPr lang="en-GB" sz="1400" cap="none" dirty="0">
                <a:solidFill>
                  <a:srgbClr val="E3D88B"/>
                </a:solidFill>
              </a:rPr>
              <a:t> </a:t>
            </a:r>
            <a:r>
              <a:rPr lang="en-GB" sz="1400" cap="none" dirty="0" smtClean="0">
                <a:solidFill>
                  <a:srgbClr val="E3D88B"/>
                </a:solidFill>
              </a:rPr>
              <a:t>(CWI </a:t>
            </a:r>
            <a:r>
              <a:rPr lang="en-GB" sz="1400" cap="none" dirty="0">
                <a:solidFill>
                  <a:srgbClr val="E3D88B"/>
                </a:solidFill>
              </a:rPr>
              <a:t>&amp; </a:t>
            </a:r>
            <a:r>
              <a:rPr lang="en-GB" sz="1400" cap="none" dirty="0" err="1" smtClean="0">
                <a:solidFill>
                  <a:srgbClr val="E3D88B"/>
                </a:solidFill>
              </a:rPr>
              <a:t>QuSoft</a:t>
            </a:r>
            <a:r>
              <a:rPr lang="en-GB" sz="1400" cap="none" dirty="0" smtClean="0">
                <a:solidFill>
                  <a:srgbClr val="E3D88B"/>
                </a:solidFill>
              </a:rPr>
              <a:t>)</a:t>
            </a:r>
            <a:r>
              <a:rPr lang="en-GB" sz="1400" cap="none" dirty="0">
                <a:solidFill>
                  <a:srgbClr val="E3D88B"/>
                </a:solidFill>
              </a:rPr>
              <a:t/>
            </a:r>
            <a:br>
              <a:rPr lang="en-GB" sz="1400" cap="none" dirty="0">
                <a:solidFill>
                  <a:srgbClr val="E3D88B"/>
                </a:solidFill>
              </a:rPr>
            </a:br>
            <a:r>
              <a:rPr lang="en-GB" sz="1400" cap="none" dirty="0" smtClean="0">
                <a:solidFill>
                  <a:srgbClr val="E3D88B"/>
                </a:solidFill>
              </a:rPr>
              <a:t>Ronald </a:t>
            </a:r>
            <a:r>
              <a:rPr lang="en-GB" sz="1400" cap="none" dirty="0">
                <a:solidFill>
                  <a:srgbClr val="E3D88B"/>
                </a:solidFill>
              </a:rPr>
              <a:t>de Wolf (</a:t>
            </a:r>
            <a:r>
              <a:rPr lang="en-GB" sz="1400" cap="none" dirty="0" err="1">
                <a:solidFill>
                  <a:srgbClr val="E3D88B"/>
                </a:solidFill>
              </a:rPr>
              <a:t>QuSoft</a:t>
            </a:r>
            <a:r>
              <a:rPr lang="en-GB" sz="1400" cap="none" dirty="0">
                <a:solidFill>
                  <a:srgbClr val="E3D88B"/>
                </a:solidFill>
              </a:rPr>
              <a:t>, CWI and </a:t>
            </a:r>
            <a:r>
              <a:rPr lang="en-GB" sz="1400" cap="none" dirty="0" err="1">
                <a:solidFill>
                  <a:srgbClr val="E3D88B"/>
                </a:solidFill>
              </a:rPr>
              <a:t>UvA</a:t>
            </a:r>
            <a:r>
              <a:rPr lang="en-GB" sz="1400" cap="none" dirty="0">
                <a:solidFill>
                  <a:srgbClr val="E3D88B"/>
                </a:solidFill>
              </a:rPr>
              <a:t>) </a:t>
            </a:r>
            <a:endParaRPr kumimoji="0" lang="en-GB" sz="1400" b="0" i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627" y="116129"/>
            <a:ext cx="3375551" cy="2533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29288" y="4563092"/>
            <a:ext cx="364843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600" cap="none" dirty="0">
                <a:solidFill>
                  <a:srgbClr val="6F2575"/>
                </a:solidFill>
              </a:rPr>
              <a:t>https://indico.nikhef.nl/e/qchepgw-0914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0065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MF.potx" id="{6097E8F8-1846-4F07-969D-04F7627871AA}" vid="{C36B1539-797A-4165-9E58-C468F06DAC57}"/>
    </a:ext>
  </a:extLst>
</a:theme>
</file>

<file path=ppt/theme/theme2.xml><?xml version="1.0" encoding="utf-8"?>
<a:theme xmlns:a="http://schemas.openxmlformats.org/drawingml/2006/main" name="Nik2018-Standard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MF.potx" id="{6097E8F8-1846-4F07-969D-04F7627871AA}" vid="{9A37AF6F-BE56-47BA-9205-5A902FF657AB}"/>
    </a:ext>
  </a:extLst>
</a:theme>
</file>

<file path=ppt/theme/theme3.xml><?xml version="1.0" encoding="utf-8"?>
<a:theme xmlns:a="http://schemas.openxmlformats.org/drawingml/2006/main" name="Nik2018DG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MF.potx" id="{6097E8F8-1846-4F07-969D-04F7627871AA}" vid="{AFD7BD43-EF57-415F-A68B-27E8095984DB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Nikhef_presentatie-template-lc-2018-DG-MF</Template>
  <TotalTime>550</TotalTime>
  <Words>291</Words>
  <Application>Microsoft Office PowerPoint</Application>
  <PresentationFormat>On-screen Show (16:9)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Akkurat Std</vt:lpstr>
      <vt:lpstr>Akkurat Std Bold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Wingdings</vt:lpstr>
      <vt:lpstr>White</vt:lpstr>
      <vt:lpstr>Nik2018-Standard</vt:lpstr>
      <vt:lpstr>Nik2018DG-Closures</vt:lpstr>
      <vt:lpstr>Update Physics Data Processing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Physics Data Processing</dc:title>
  <dc:creator>davidg</dc:creator>
  <cp:lastModifiedBy>davidg</cp:lastModifiedBy>
  <cp:revision>54</cp:revision>
  <dcterms:created xsi:type="dcterms:W3CDTF">2021-10-08T07:32:16Z</dcterms:created>
  <dcterms:modified xsi:type="dcterms:W3CDTF">2021-10-15T06:43:30Z</dcterms:modified>
</cp:coreProperties>
</file>