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40" r:id="rId1"/>
    <p:sldMasterId id="2147483711" r:id="rId2"/>
    <p:sldMasterId id="2147483726" r:id="rId3"/>
    <p:sldMasterId id="2147483794" r:id="rId4"/>
  </p:sldMasterIdLst>
  <p:notesMasterIdLst>
    <p:notesMasterId r:id="rId37"/>
  </p:notesMasterIdLst>
  <p:handoutMasterIdLst>
    <p:handoutMasterId r:id="rId38"/>
  </p:handoutMasterIdLst>
  <p:sldIdLst>
    <p:sldId id="256" r:id="rId5"/>
    <p:sldId id="277" r:id="rId6"/>
    <p:sldId id="288" r:id="rId7"/>
    <p:sldId id="289" r:id="rId8"/>
    <p:sldId id="267" r:id="rId9"/>
    <p:sldId id="272" r:id="rId10"/>
    <p:sldId id="262" r:id="rId11"/>
    <p:sldId id="264" r:id="rId12"/>
    <p:sldId id="260" r:id="rId13"/>
    <p:sldId id="271" r:id="rId14"/>
    <p:sldId id="261" r:id="rId15"/>
    <p:sldId id="287" r:id="rId16"/>
    <p:sldId id="275" r:id="rId17"/>
    <p:sldId id="311" r:id="rId18"/>
    <p:sldId id="312" r:id="rId19"/>
    <p:sldId id="283" r:id="rId20"/>
    <p:sldId id="309" r:id="rId21"/>
    <p:sldId id="310" r:id="rId22"/>
    <p:sldId id="284" r:id="rId23"/>
    <p:sldId id="297" r:id="rId24"/>
    <p:sldId id="298" r:id="rId25"/>
    <p:sldId id="306" r:id="rId26"/>
    <p:sldId id="304" r:id="rId27"/>
    <p:sldId id="305" r:id="rId28"/>
    <p:sldId id="290" r:id="rId29"/>
    <p:sldId id="307" r:id="rId30"/>
    <p:sldId id="308" r:id="rId31"/>
    <p:sldId id="274" r:id="rId32"/>
    <p:sldId id="299" r:id="rId33"/>
    <p:sldId id="300" r:id="rId34"/>
    <p:sldId id="301" r:id="rId35"/>
    <p:sldId id="302" r:id="rId36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2575"/>
    <a:srgbClr val="E3D88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72" autoAdjust="0"/>
    <p:restoredTop sz="94643"/>
  </p:normalViewPr>
  <p:slideViewPr>
    <p:cSldViewPr snapToGrid="0" snapToObjects="1">
      <p:cViewPr varScale="1">
        <p:scale>
          <a:sx n="141" d="100"/>
          <a:sy n="141" d="100"/>
        </p:scale>
        <p:origin x="132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E9CF-6ECB-41C1-8DD6-9BF6F92CECC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5:19:24.39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39 24575,'13'0'0,"27"0"0,-6-3 0,11 2 0,-16-1 0,-13 2 0,-7 0 0,6 0 0,-2 0 0,0 0 0,3 0 0,5 0 0,-8 0 0,11 0 0,-5 0 0,16 0 0,3 0 0,5 0 0,-16 0 0,7 0 0,-15 0 0,2-2 0,-6 2 0,-6-2 0,24 2 0,-8 0 0,19 0 0,-17 0 0,7 0 0,-7 0 0,9 0 0,8 0 0,-7 0 0,24 0 0,-29 0 0,18 0 0,-31 0 0,6 0 0,0 0 0,6 0 0,-3 0 0,9 0 0,-18 0 0,15 0 0,-7 0 0,8 0 0,-7 0 0,5 0 0,-5 0 0,16 0 0,-19 0 0,16 0 0,-26 0 0,10 0 0,8 0 0,-3 0 0,0 0 0,2 0 0,-11 0 0,15 0 0,-9 0 0,15 0 0,-4 0 0,8 0 0,-2 0 0,-1 0 0,-5 0 0,5 0 0,-8 0 0,-7 0 0,-3 0 0,8 0 0,-12 0 0,13 0 0,0 0 0,-5 0 0,2 0 0,10-5 0,-24 4 0,29-4 0,-18 5 0,11 0 0,-12 0 0,-2 0 0,1-8 0,-8 6 0,8-6 0,-9 8 0,-1 0 0,10 0 0,-12 0 0,19 0 0,-18 0 0,10 0 0,0 0 0,3 0 0,16 0 0,-7 0 0,24 0 0,-21 0 0,12 0 0,-25 0 0,7 0 0,-7 0 0,1 0 0,5 0 0,-14 0 0,2 0 0,3 0 0,0 0 0,20 0 0,-8 3 0,8-3 0,-17 3 0,6-3 0,3 0 0,2 0 0,6 0 0,-17 0 0,6 0 0,-5 0 0,7 0 0,-7 2 0,13-1 0,-11 1 0,22-2 0,-14 0 0,-6 0 0,8 0 0,-14 0 0,26 0 0,-14 0 0,-7 0 0,2 0 0,-18 0 0,6 0 0,3 0 0,-1 0 0,5 3 0,-3-2 0,0 1 0,-6 3 0,14-4 0,-5 4 0,-5-5 0,1 0 0,-15 0 0,15 0 0,-15 0 0,23 0 0,-19 0 0,8 0 0,4 0 0,-15 0 0,11 0 0,-2 0 0,4 0 0,3-2 0,-5 1 0,-11-3 0,-2 3 0,10 0 0,5 1 0,5-3 0,-3 3 0,-8-8 0,-5 7 0,4-4 0,-9 5 0,3 0 0,-6 0 0,5 0 0,-2 0 0,5 0 0,-4 0 0,4 0 0,-4 0 0,8 0 0,-9 0 0,4 0 0,-5 0 0,2 0 0,-2 0 0,1 0 0,-2 0 0,0 0 0,5 0 0,-3 0 0,3 2 0,-3-2 0,-3 0 0,0 0 0,-2-2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5:19:32.30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31 24575,'17'-3'0,"0"0"0,16 3 0,-4 0 0,5 0 0,-12 0 0,-12 0 0,1-2 0,0-1 0,2-2 0,-1 2 0,-5 1 0,1 2 0,4-2 0,-5 1 0,25-1 0,-21 2 0,30 0 0,-26 0 0,6 0 0,-5 0 0,-8 0 0,4-2 0,-4 2 0,-2-2 0,14 2 0,-11 0 0,15 0 0,-16 0 0,8 0 0,-7 0 0,7 0 0,-7 0 0,6 0 0,-6 0 0,7 0 0,-9 0 0,8 0 0,-4 0 0,2 0 0,-1 0 0,0 0 0,-4 0 0,6 0 0,-2 2 0,3 1 0,-4 1 0,4-2 0,-8-2 0,9 0 0,-3 2 0,-2-1 0,0 2 0,-5-3 0,6 0 0,17 4 0,-12-2 0,16 2 0,-24-4 0,6 0 0,-6 0 0,7 3 0,-9-2 0,17 1 0,-17-2 0,11 0 0,-8 0 0,-5 0 0,10 0 0,-9 0 0,5 0 0,-1 0 0,-1 0 0,3 0 0,-1 2 0,2 2 0,-2-1 0,-1-1 0,-1-2 0,-3 0 0,9 0 0,-10 0 0,7 0 0,-6 0 0,0 0 0,-1 0 0,-1 0 0,2 0 0,-2 0 0,3 0 0,3 0 0,-3 0 0,3 0 0,0 0 0,-3 0 0,8 0 0,-8 0 0,3 0 0,0 0 0,-5 0 0,10 0 0,-9 0 0,3 0 0,1 0 0,-5 0 0,5 0 0,0 0 0,-5 0 0,5 0 0,-7 0 0,7 3 0,-5-3 0,5 3 0,-4-3 0,0 0 0,1 0 0,-1 0 0,0 0 0,-2 0 0,-1-2 0,3 2 0,-2-2 0,2 2 0,-2 0 0,5 0 0,-3-2 0,3 2 0,-5-4 0,0 4 0,0-2 0,0 0 0,0 2 0,1-2 0,-1 1 0,2-2 0,-2 0 0,-2 0 0,0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5:19:45.71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4369 44 24575,'4'1'0,"-9"2"0,-3 0 0,-9-1 0,-25-2 0,3 0 0,-24 0 0,9 0 0,-1 0 0,17 0 0,-3 0 0,26 0 0,-18 0 0,10 0 0,-4 0 0,-7 0 0,15 0 0,-6 0 0,0 0 0,-2 0 0,4 0 0,-1 0 0,3 0 0,7 0 0,-5 0 0,9 3 0,3-3 0,-3 3 0,1-3 0,2 0 0,-9 0 0,7 0 0,-15 0 0,15 0 0,-23 0 0,17 0 0,-6 0 0,3 0 0,-3 0 0,2 0 0,-2 0 0,11 0 0,3 0 0,-3 0 0,-11 0 0,2 0 0,-14 0 0,14 0 0,-7 0 0,10 0 0,-10 0 0,12 0 0,-10 0 0,17 0 0,-17 0 0,11 0 0,-20 0 0,-2 9 0,6-6 0,-1 6 0,15-9 0,6 0 0,-3 0 0,5 0 0,-5 0 0,-1 0 0,-4 0 0,-8 0 0,6 3 0,-2-2 0,10 1 0,-18-2 0,18 0 0,-17 0 0,24 0 0,-2 2 0,-3-2 0,2 2 0,-3-2 0,-2 0 0,6 0 0,-19 0 0,16 0 0,-14 0 0,16 0 0,-9 0 0,9 0 0,-3 0 0,5 0 0,-1 0 0,-6 0 0,-1 0 0,-3 0 0,3 0 0,-11 0 0,9 0 0,-6 0 0,5 0 0,9 0 0,-2 0 0,-1 0 0,3 0 0,-3 0 0,-1 0 0,4 0 0,-9 0 0,9 0 0,-8 0 0,6 1 0,-7 0 0,7 1 0,-6-2 0,8 0 0,-17 0 0,13 0 0,-21 0 0,17 0 0,-5 0 0,-3 0 0,15 0 0,-10 0 0,9 0 0,2 0 0,-3 0 0,-1 0 0,4 0 0,-9 0 0,9 0 0,-9 0 0,9 0 0,-3 0 0,-1 0 0,-12 0 0,4 0 0,-10 0 0,12 0 0,5 0 0,-4 0 0,9 0 0,-3 0 0,1 0 0,2 0 0,-17 0 0,0 0 0,-11 0 0,12 0 0,-18 0 0,30 0 0,-30 0 0,34 0 0,-17 0 0,19 0 0,-10 0 0,4 0 0,-2 0 0,1 0 0,-15-4 0,10 3 0,-16-8 0,21 7 0,-4-3 0,7 5 0,-1 0 0,-1 0 0,4 0 0,-5 0 0,0-2 0,0 1 0,-13-5 0,10 5 0,-18-3 0,23 4 0,-15 0 0,19-2 0,-10 2 0,9-2 0,-9 2 0,9 0 0,-4 0 0,5 0 0,-5-3 0,2 1 0,-1-1 0,4 2 0,1 1 0,1 0 0,-2 0 0,2 0 0,0 0 0,-1 0 0,1 0 0,-2 0 0,2 0 0,-5 0 0,4 0 0,-5 0 0,4 0 0,2 0 0,-1 0 0,1 0 0,-2 0 0,2 0 0,-1 0 0,1 0 0,-6 0 0,5 0 0,-10 0 0,8 0 0,-17-4 0,15 3 0,-15-3 0,19 4 0,-7 0 0,2 0 0,3 0 0,-2 0 0,-1 0 0,5 0 0,-5 0 0,5 1 0,1 0 0,-2 0 0,-4-1 0,5 0 0,-4 0 0,5 0 0,-6 0 0,3 0 0,-4 0 0,3 0 0,2 0 0,-5 0 0,4 0 0,-5 0 0,4 0 0,2 0 0,1 0 0,-1 0 0,2 0 0,-7 0 0,4 0 0,-9 0 0,8 0 0,-2 0 0,2 0 0,4 0 0,-1-1 0,-5 3 0,3-3 0,-17 3 0,13-2 0,-9 0 0,14 0 0,-1 0 0,1 0 0,0 0 0,1 0 0,1 0 0,-6 0 0,3 0 0,-4 0 0,3 0 0,-4 0 0,5 0 0,-2 0 0,-1 0 0,5 0 0,-5 0 0,6 0 0,-1 0 0,-1 0 0,0 0 0,-14 0 0,13 0 0,-25 0 0,19 0 0,-8 0 0,5 0 0,7 0 0,-6 0 0,8 0 0,-5-2 0,6 2 0,-1-2 0,-13 2 0,9-1 0,-21 0 0,-2-5 0,5 4 0,-3-3 0,17 5 0,8 0 0,-17 0 0,17 0 0,-17 0 0,17-3 0,-9 2 0,9-2 0,-16 3 0,14 0 0,-16-3 0,18 3 0,-2-3 0,5 3 0,-1 0 0,-1 0 0,-6 0 0,5-2 0,-4 2 0,5-2 0,-6 0 0,7 1 0,-3-1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5:19:53.27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25 24575,'36'0'0,"-9"0"0,14 0 0,-26 0 0,12 2 0,-21-2 0,0 2 0,14 6 0,-13-6 0,13 6 0,-10-6 0,-3-1 0,9 4 0,-11-5 0,6 3 0,-1-3 0,-1 0 0,7 0 0,-7 0 0,6 0 0,-8 0 0,9 0 0,-11 0 0,6 0 0,-1 0 0,-3 0 0,9 0 0,-9 0 0,17 0 0,-15 1 0,9 0 0,-8 1 0,-3 1 0,17-2 0,-15 2 0,23-3 0,-19 0 0,13 0 0,-1 0 0,-6 0 0,6 0 0,-8 0 0,8 0 0,-10 0 0,9 0 0,-15 0 0,1 0 0,1 0 0,-4 0 0,17 0 0,-1 0 0,1 0 0,8 0 0,-9 0 0,5 0 0,-3 0 0,-14 0 0,4 0 0,-8 0 0,5 0 0,0-2 0,-3 1 0,6-1 0,-2 2 0,7-3 0,-6 2 0,5-4 0,-10 5 0,15-3 0,-15 3 0,15 0 0,-4 0 0,-6 0 0,5 0 0,-12 0 0,-1 0 0,0 0 0,1 0 0,-2 0 0,0 0 0,1 0 0,0-1 0,1-2 0,1 1 0,4 1 0,-4-1 0,4 0 0,-6 0 0,5 0 0,-5 2 0,3 0 0,-3 0 0,0-2 0,2-2 0,-2 2 0,-1-2 0,-1 4 0,6-2 0,-3 1 0,3-1 0,-3 2 0,-3 0 0,4 0 0,-2 0 0,1 0 0,-1 0 0,1-2 0,-2 2 0,0-2 0,-1 0 0,2 2 0,-2-2 0,2 2 0,3 0 0,-2 0 0,9 0 0,-7 0 0,7 0 0,-9 0 0,2 0 0,-5 0 0,2 0 0,0-2 0,0-2 0,1 2 0,-3-2 0,2 4 0,-3 0 0,3 0 0,0 0 0,0 0 0,1 0 0,-1 0 0,0 0 0,1 0 0,-2 0 0,0 0 0,-1 0 0,0 2 0,0-1 0,0 0 0,0-1 0,-1 0 0,3 0 0,-2 0 0,2 0 0,-2 0 0,1 0 0,-2 0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5:19:56.01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624 42 24575,'-17'0'0,"-4"0"0,-2 0 0,-1 0 0,11 0 0,-12 0 0,12 0 0,-6 0 0,14 0 0,-2 0 0,-3 0 0,1 0 0,-6 0 0,6 0 0,-7 0 0,8 0 0,-17 0 0,2 0 0,0 0 0,-9 0 0,21 0 0,-9 0 0,14 0 0,-5 0 0,5 0 0,-21 0 0,13-5 0,-10 4 0,12-4 0,5 5 0,-1-2 0,0 2 0,2-2 0,-5 0 0,4 1 0,-5-3 0,5 3 0,-1 0 0,2 1 0,-13-4 0,11 1 0,-11-2 0,13 4 0,0 1 0,0 0 0,1-2 0,2 2 0,0-2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5:19:57.25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557 31 24575,'-5'0'0,"-13"0"0,7 0 0,-30 0 0,16 0 0,-5 0 0,6 0 0,17 0 0,-4 0 0,-1 0 0,-1 0 0,2 0 0,-4 0 0,4 0 0,-6 0 0,4 0 0,-11 0 0,9-2 0,-10 1 0,-8-11 0,12 10 0,-9-8 0,18 10 0,6 0 0,-1 0 0,1 0 0,-1 0 0,1 0 0,-1 0 0,2 0 0,0 0 0,-5 0 0,5 0 0,-6 0 0,5 0 0,0 0 0,0 0 0,-3 0 0,3-2 0,-3 2 0,5-2 0,-1 2 0,2 0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5:19:58.17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544 57 24575,'-14'0'0,"4"0"0,-14 0 0,13 0 0,-29 0 0,23 0 0,-23-4 0,12 3 0,-7-7 0,-1 3 0,1 0 0,-9-4 0,6 4 0,-6-1 0,17 2 0,6 4 0,-3 0 0,14-1 0,-13-2 0,18 0 0,-5 1 0,6 2 0,2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w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4.w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w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4.w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16.jpe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w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4.w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19.wmf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404301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96499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51645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66048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28996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62322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690424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48000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160733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93363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91201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4183405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133977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868755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617403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16887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9229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972219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412397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409375615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4910222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67002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728547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04433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17896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887987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85158092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94015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65053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78956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831298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1514775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04762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1421751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341121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996908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202005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05539118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0369490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86182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3689257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923566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364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4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2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2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27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019193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938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64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rgbClr val="E3D88B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572084"/>
            <a:ext cx="7950994" cy="1598863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7087935" y="2572084"/>
            <a:ext cx="1729133" cy="1598863"/>
          </a:xfrm>
          <a:prstGeom prst="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08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 lIns="0" rIns="0"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7" y="4390909"/>
            <a:ext cx="3017492" cy="6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 lIns="0" rIns="0"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462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1420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27587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90727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36193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148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749203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SURF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30" y="4177514"/>
            <a:ext cx="1259675" cy="49372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-1" y="4759692"/>
            <a:ext cx="8097011" cy="27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>
            <a:lvl1pPr marL="21675" marR="21675" indent="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Akkurat Std" panose="02000503000000000000" pitchFamily="2" charset="0"/>
                <a:cs typeface="Akkurat Std" panose="02000503000000000000" pitchFamily="2" charset="0"/>
                <a:sym typeface="Akkurat Std Mono"/>
              </a:defRPr>
            </a:lvl1pPr>
            <a:lvl2pPr marL="21675" marR="21675" indent="857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21675" marR="21675" indent="1714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21675" marR="21675" indent="2571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21675" marR="21675" indent="3429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21675" marR="21675" indent="4286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21675" marR="21675" indent="5143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21675" marR="21675" indent="6000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21675" marR="21675" indent="6858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marL="21675" marR="21675" lvl="0" indent="0" algn="ctr" defTabSz="4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sym typeface="Akkurat Std Mono"/>
              </a:rPr>
              <a:t>this work co-funded by and contributing to the Dutch National e-Infrastructure coordinated by SURF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E3D88B"/>
              </a:solidFill>
              <a:effectLst/>
              <a:uLnTx/>
              <a:uFill>
                <a:solidFill>
                  <a:srgbClr val="000000"/>
                </a:solidFill>
              </a:uFill>
              <a:latin typeface="Akkurat Std" panose="02000503000000000000" pitchFamily="2" charset="0"/>
              <a:sym typeface="Akkurat Std Mono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6" y="4017975"/>
            <a:ext cx="622642" cy="776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9859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48D8629-34E2-4BCB-B4B8-CD5E91CF302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75384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620" b="0" strike="noStrike" spc="-1">
              <a:solidFill>
                <a:srgbClr val="E6223D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237960" y="237960"/>
            <a:ext cx="8667360" cy="2983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02EC549-B213-479C-9438-15CA6AF67086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39645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620" b="0" strike="noStrike" spc="-1">
              <a:solidFill>
                <a:srgbClr val="E6223D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237960" y="237960"/>
            <a:ext cx="8667360" cy="2983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3A683AF-5CE8-4CB4-9704-8AD5894126E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65640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620" b="0" strike="noStrike" spc="-1">
              <a:solidFill>
                <a:srgbClr val="E6223D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237960" y="237960"/>
            <a:ext cx="4229640" cy="2983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4679640" y="237960"/>
            <a:ext cx="4229640" cy="2983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7F8F081-0421-4112-AA23-B3199D138060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20267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620" b="0" strike="noStrike" spc="-1">
              <a:solidFill>
                <a:srgbClr val="E6223D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082813E-B330-476C-99CC-06A2BD9096B9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2314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433FD20-A1A4-4CA5-B381-335B6EB280D9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54168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620" b="0" strike="noStrike" spc="-1">
              <a:solidFill>
                <a:srgbClr val="E6223D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237960" y="237960"/>
            <a:ext cx="42296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4679640" y="237960"/>
            <a:ext cx="4229640" cy="2983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237960" y="1796400"/>
            <a:ext cx="42296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71510FF-CD56-4337-9B57-85866F6FD1EF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61809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620" b="0" strike="noStrike" spc="-1">
              <a:solidFill>
                <a:srgbClr val="E6223D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237960" y="237960"/>
            <a:ext cx="4229640" cy="2983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4679640" y="237960"/>
            <a:ext cx="42296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4679640" y="1796400"/>
            <a:ext cx="42296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DFA60EB-8152-4256-AF95-A7142401CA43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3820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620" b="0" strike="noStrike" spc="-1">
              <a:solidFill>
                <a:srgbClr val="E6223D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237960" y="237960"/>
            <a:ext cx="42296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679640" y="237960"/>
            <a:ext cx="42296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237960" y="1796400"/>
            <a:ext cx="866736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F774AD4-10B0-44EE-8F0B-98D7E359350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3027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7"/>
            <a:ext cx="8669759" cy="329077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1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0789256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620" b="0" strike="noStrike" spc="-1">
              <a:solidFill>
                <a:srgbClr val="E6223D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237960" y="237960"/>
            <a:ext cx="866736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237960" y="1796400"/>
            <a:ext cx="866736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8452D0C-3DCD-414C-BC58-ADF13E30FD0E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5106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620" b="0" strike="noStrike" spc="-1">
              <a:solidFill>
                <a:srgbClr val="E6223D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237960" y="237960"/>
            <a:ext cx="42296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4679640" y="237960"/>
            <a:ext cx="42296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237960" y="1796400"/>
            <a:ext cx="42296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/>
          </p:nvPr>
        </p:nvSpPr>
        <p:spPr>
          <a:xfrm>
            <a:off x="4679640" y="1796400"/>
            <a:ext cx="42296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A309555-5D4A-4025-A741-EA07C2E18B86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95957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620" b="0" strike="noStrike" spc="-1">
              <a:solidFill>
                <a:srgbClr val="E6223D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237960" y="237960"/>
            <a:ext cx="279072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/>
          </p:nvPr>
        </p:nvSpPr>
        <p:spPr>
          <a:xfrm>
            <a:off x="3168720" y="237960"/>
            <a:ext cx="279072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/>
          </p:nvPr>
        </p:nvSpPr>
        <p:spPr>
          <a:xfrm>
            <a:off x="6099120" y="237960"/>
            <a:ext cx="279072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/>
          </p:nvPr>
        </p:nvSpPr>
        <p:spPr>
          <a:xfrm>
            <a:off x="237960" y="1796400"/>
            <a:ext cx="279072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/>
          </p:nvPr>
        </p:nvSpPr>
        <p:spPr>
          <a:xfrm>
            <a:off x="3168720" y="1796400"/>
            <a:ext cx="279072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/>
          </p:nvPr>
        </p:nvSpPr>
        <p:spPr>
          <a:xfrm>
            <a:off x="6099120" y="1796400"/>
            <a:ext cx="279072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1AF40AD-FD90-4D5E-9EBD-43B5B19D5836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7605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75334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 lIns="0" rIns="0"/>
          <a:lstStyle>
            <a:lvl1pPr>
              <a:defRPr sz="3200">
                <a:solidFill>
                  <a:srgbClr val="6F257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1834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57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5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9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8613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92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69" r:id="rId29"/>
    <p:sldLayoutId id="2147483770" r:id="rId30"/>
    <p:sldLayoutId id="2147483771" r:id="rId31"/>
    <p:sldLayoutId id="2147483772" r:id="rId32"/>
    <p:sldLayoutId id="2147483773" r:id="rId33"/>
    <p:sldLayoutId id="2147483774" r:id="rId34"/>
    <p:sldLayoutId id="2147483775" r:id="rId35"/>
    <p:sldLayoutId id="2147483776" r:id="rId36"/>
    <p:sldLayoutId id="2147483777" r:id="rId37"/>
    <p:sldLayoutId id="2147483778" r:id="rId38"/>
    <p:sldLayoutId id="2147483779" r:id="rId39"/>
    <p:sldLayoutId id="2147483780" r:id="rId40"/>
    <p:sldLayoutId id="2147483781" r:id="rId41"/>
    <p:sldLayoutId id="2147483782" r:id="rId42"/>
    <p:sldLayoutId id="2147483783" r:id="rId43"/>
    <p:sldLayoutId id="2147483784" r:id="rId44"/>
    <p:sldLayoutId id="2147483785" r:id="rId45"/>
    <p:sldLayoutId id="2147483786" r:id="rId46"/>
    <p:sldLayoutId id="2147483787" r:id="rId47"/>
  </p:sldLayoutIdLst>
  <p:transition spd="med"/>
  <p:hf sldNum="0"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4" y="127607"/>
            <a:ext cx="1131580" cy="4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22" r:id="rId3"/>
    <p:sldLayoutId id="2147483723" r:id="rId4"/>
    <p:sldLayoutId id="2147483720" r:id="rId5"/>
  </p:sldLayoutIdLst>
  <p:transition spd="med"/>
  <p:timing>
    <p:tnLst>
      <p:par>
        <p:cTn id="1" dur="indefinite" restart="never" nodeType="tmRoot"/>
      </p:par>
    </p:tnLst>
  </p:timing>
  <p:hf sldNum="0"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</a:t>
              </a: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davidg/presentations/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21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89" r:id="rId2"/>
    <p:sldLayoutId id="2147483727" r:id="rId3"/>
    <p:sldLayoutId id="2147483788" r:id="rId4"/>
    <p:sldLayoutId id="2147483739" r:id="rId5"/>
    <p:sldLayoutId id="2147483790" r:id="rId6"/>
    <p:sldLayoutId id="2147483729" r:id="rId7"/>
    <p:sldLayoutId id="2147483728" r:id="rId8"/>
  </p:sldLayoutIdLst>
  <p:transition spd="med"/>
  <p:timing>
    <p:tnLst>
      <p:par>
        <p:cTn id="1" dur="indefinite" restart="never" nodeType="tmRoot"/>
      </p:par>
    </p:tnLst>
  </p:timing>
  <p:hf sldNum="0"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hthoek"/>
          <p:cNvSpPr/>
          <p:nvPr/>
        </p:nvSpPr>
        <p:spPr>
          <a:xfrm>
            <a:off x="0" y="4572000"/>
            <a:ext cx="9143640" cy="571320"/>
          </a:xfrm>
          <a:prstGeom prst="rect">
            <a:avLst/>
          </a:prstGeom>
          <a:solidFill>
            <a:srgbClr val="00B3C4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endParaRPr lang="en-US" sz="1200" b="0" strike="noStrike" spc="-1">
              <a:solidFill>
                <a:srgbClr val="FFFFFF"/>
              </a:solidFill>
              <a:latin typeface="Helvetica Neue Medium"/>
              <a:ea typeface="Helvetica Neue Medium"/>
            </a:endParaRPr>
          </a:p>
        </p:txBody>
      </p:sp>
      <p:sp>
        <p:nvSpPr>
          <p:cNvPr id="45" name="Vorm"/>
          <p:cNvSpPr/>
          <p:nvPr/>
        </p:nvSpPr>
        <p:spPr>
          <a:xfrm>
            <a:off x="0" y="4572000"/>
            <a:ext cx="918000" cy="571320"/>
          </a:xfrm>
          <a:custGeom>
            <a:avLst/>
            <a:gdLst>
              <a:gd name="textAreaLeft" fmla="*/ 0 w 918000"/>
              <a:gd name="textAreaRight" fmla="*/ 918360 w 918000"/>
              <a:gd name="textAreaTop" fmla="*/ 0 h 571320"/>
              <a:gd name="textAreaBottom" fmla="*/ 571680 h 57132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endParaRPr lang="en-US" sz="1200" b="0" strike="noStrike" spc="-1">
              <a:solidFill>
                <a:srgbClr val="FFFFFF"/>
              </a:solidFill>
              <a:latin typeface="Helvetica Neue Medium"/>
              <a:ea typeface="Helvetica Neue Medium"/>
            </a:endParaRPr>
          </a:p>
        </p:txBody>
      </p:sp>
      <p:sp>
        <p:nvSpPr>
          <p:cNvPr id="46" name="Vorm"/>
          <p:cNvSpPr/>
          <p:nvPr/>
        </p:nvSpPr>
        <p:spPr>
          <a:xfrm rot="10800000">
            <a:off x="7708680" y="4572360"/>
            <a:ext cx="1435320" cy="571320"/>
          </a:xfrm>
          <a:custGeom>
            <a:avLst/>
            <a:gdLst>
              <a:gd name="textAreaLeft" fmla="*/ 0 w 1435320"/>
              <a:gd name="textAreaRight" fmla="*/ 1435680 w 1435320"/>
              <a:gd name="textAreaTop" fmla="*/ 0 h 571320"/>
              <a:gd name="textAreaBottom" fmla="*/ 571680 h 57132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endParaRPr lang="en-US" sz="1200" b="0" strike="noStrike" spc="-1">
              <a:solidFill>
                <a:srgbClr val="FFFFFF"/>
              </a:solidFill>
              <a:latin typeface="Helvetica Neue Medium"/>
              <a:ea typeface="Helvetica Neue Medium"/>
            </a:endParaRPr>
          </a:p>
        </p:txBody>
      </p:sp>
      <p:pic>
        <p:nvPicPr>
          <p:cNvPr id="47" name="NIKHEF_LOGO.png" descr="NIKHEF_LOGO.png"/>
          <p:cNvPicPr/>
          <p:nvPr/>
        </p:nvPicPr>
        <p:blipFill>
          <a:blip r:embed="rId14"/>
          <a:stretch/>
        </p:blipFill>
        <p:spPr>
          <a:xfrm>
            <a:off x="8075520" y="4701960"/>
            <a:ext cx="795960" cy="311400"/>
          </a:xfrm>
          <a:prstGeom prst="rect">
            <a:avLst/>
          </a:prstGeom>
          <a:ln w="12700">
            <a:noFill/>
          </a:ln>
        </p:spPr>
      </p:pic>
      <p:sp>
        <p:nvSpPr>
          <p:cNvPr id="48" name="PlaceHolder 1"/>
          <p:cNvSpPr>
            <a:spLocks noGrp="1"/>
          </p:cNvSpPr>
          <p:nvPr>
            <p:ph type="sldNum" idx="2"/>
          </p:nvPr>
        </p:nvSpPr>
        <p:spPr>
          <a:xfrm>
            <a:off x="264240" y="4771080"/>
            <a:ext cx="176040" cy="1728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buNone/>
              <a:tabLst>
                <a:tab pos="0" algn="l"/>
              </a:tabLst>
              <a:defRPr lang="en-US" sz="1130" b="0" strike="noStrike" spc="-1">
                <a:solidFill>
                  <a:srgbClr val="FFFFFF"/>
                </a:solidFill>
                <a:latin typeface="Arial"/>
                <a:ea typeface="Arial"/>
              </a:defRPr>
            </a:lvl1pPr>
          </a:lstStyle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fld id="{C985925A-899E-4967-9420-7EA177F6E1AC}" type="slidenum">
              <a:rPr lang="en-US" sz="1130" b="0" strike="noStrike" spc="-1">
                <a:solidFill>
                  <a:srgbClr val="FFFFFF"/>
                </a:solidFill>
                <a:latin typeface="Arial"/>
                <a:ea typeface="Arial"/>
              </a:rPr>
              <a:t>‹#›</a:t>
            </a:fld>
            <a:endParaRPr lang="en-US" sz="113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ftr" idx="3"/>
          </p:nvPr>
        </p:nvSpPr>
        <p:spPr>
          <a:xfrm>
            <a:off x="995400" y="4607280"/>
            <a:ext cx="6582240" cy="5004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tabLst>
                <a:tab pos="0" algn="l"/>
              </a:tabLst>
              <a:defRPr lang="en-US" sz="1130" b="0" strike="noStrike" spc="-1">
                <a:solidFill>
                  <a:srgbClr val="FFFFFF"/>
                </a:solidFill>
                <a:latin typeface="Arial"/>
                <a:ea typeface="Arial"/>
              </a:defRPr>
            </a:lvl1pPr>
          </a:lstStyle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130" b="0" strike="noStrike" spc="-1">
                <a:solidFill>
                  <a:srgbClr val="FFFFFF"/>
                </a:solidFill>
                <a:latin typeface="Arial"/>
                <a:ea typeface="Arial"/>
              </a:rPr>
              <a:t>&lt;footer&gt;</a:t>
            </a:r>
            <a:endParaRPr lang="en-US" sz="113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237960" y="237960"/>
            <a:ext cx="8667360" cy="2983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600" b="0" strike="noStrike" spc="-1">
                <a:solidFill>
                  <a:srgbClr val="E6223D"/>
                </a:solidFill>
                <a:latin typeface="Arial"/>
                <a:ea typeface="Arial"/>
              </a:rPr>
              <a:t>Edit Master text styles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2620" b="0" strike="noStrike" spc="-1">
                <a:solidFill>
                  <a:srgbClr val="E6223D"/>
                </a:solidFill>
                <a:latin typeface="Arial"/>
              </a:rPr>
              <a:t>Click to edit the title text format</a:t>
            </a:r>
          </a:p>
        </p:txBody>
      </p:sp>
    </p:spTree>
    <p:extLst>
      <p:ext uri="{BB962C8B-B14F-4D97-AF65-F5344CB8AC3E}">
        <p14:creationId xmlns:p14="http://schemas.microsoft.com/office/powerpoint/2010/main" val="46767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jpeg"/><Relationship Id="rId18" Type="http://schemas.openxmlformats.org/officeDocument/2006/relationships/image" Target="../media/image65.png"/><Relationship Id="rId3" Type="http://schemas.openxmlformats.org/officeDocument/2006/relationships/image" Target="../media/image50.png"/><Relationship Id="rId21" Type="http://schemas.openxmlformats.org/officeDocument/2006/relationships/image" Target="../media/image68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image" Target="../media/image72.png"/><Relationship Id="rId2" Type="http://schemas.openxmlformats.org/officeDocument/2006/relationships/image" Target="../media/image49.jpeg"/><Relationship Id="rId16" Type="http://schemas.openxmlformats.org/officeDocument/2006/relationships/image" Target="../media/image63.png"/><Relationship Id="rId20" Type="http://schemas.openxmlformats.org/officeDocument/2006/relationships/image" Target="../media/image6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jpeg"/><Relationship Id="rId11" Type="http://schemas.openxmlformats.org/officeDocument/2006/relationships/image" Target="../media/image58.png"/><Relationship Id="rId24" Type="http://schemas.openxmlformats.org/officeDocument/2006/relationships/image" Target="../media/image71.jpeg"/><Relationship Id="rId5" Type="http://schemas.openxmlformats.org/officeDocument/2006/relationships/image" Target="../media/image52.emf"/><Relationship Id="rId15" Type="http://schemas.openxmlformats.org/officeDocument/2006/relationships/image" Target="../media/image62.gif"/><Relationship Id="rId23" Type="http://schemas.openxmlformats.org/officeDocument/2006/relationships/image" Target="../media/image70.emf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image" Target="../media/image51.gif"/><Relationship Id="rId9" Type="http://schemas.openxmlformats.org/officeDocument/2006/relationships/image" Target="../media/image56.png"/><Relationship Id="rId14" Type="http://schemas.openxmlformats.org/officeDocument/2006/relationships/image" Target="../media/image61.gif"/><Relationship Id="rId22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50.png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gif"/><Relationship Id="rId5" Type="http://schemas.openxmlformats.org/officeDocument/2006/relationships/image" Target="../media/image76.wmf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pochai.org/blog/trends-in-gpu-price-performance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customXml" Target="../ink/ink5.xml"/><Relationship Id="rId18" Type="http://schemas.openxmlformats.org/officeDocument/2006/relationships/image" Target="NULL"/><Relationship Id="rId3" Type="http://schemas.openxmlformats.org/officeDocument/2006/relationships/image" Target="../media/image93.png"/><Relationship Id="rId7" Type="http://schemas.openxmlformats.org/officeDocument/2006/relationships/customXml" Target="../ink/ink2.xml"/><Relationship Id="rId12" Type="http://schemas.openxmlformats.org/officeDocument/2006/relationships/image" Target="NULL"/><Relationship Id="rId17" Type="http://schemas.openxmlformats.org/officeDocument/2006/relationships/customXml" Target="../ink/ink7.xml"/><Relationship Id="rId2" Type="http://schemas.openxmlformats.org/officeDocument/2006/relationships/image" Target="../media/image92.png"/><Relationship Id="rId16" Type="http://schemas.openxmlformats.org/officeDocument/2006/relationships/image" Target="NULL"/><Relationship Id="rId1" Type="http://schemas.openxmlformats.org/officeDocument/2006/relationships/slideLayout" Target="../slideLayouts/slideLayout61.xml"/><Relationship Id="rId6" Type="http://schemas.openxmlformats.org/officeDocument/2006/relationships/image" Target="NULL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NULL"/><Relationship Id="rId19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customXml" Target="../ink/ink3.xml"/><Relationship Id="rId14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1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David Groep</a:t>
            </a:r>
          </a:p>
          <a:p>
            <a:r>
              <a:rPr lang="en-US" dirty="0" err="1"/>
              <a:t>Roel</a:t>
            </a:r>
            <a:r>
              <a:rPr lang="en-US" dirty="0"/>
              <a:t> </a:t>
            </a:r>
            <a:r>
              <a:rPr lang="en-US" dirty="0" err="1"/>
              <a:t>Aaij</a:t>
            </a:r>
            <a:endParaRPr lang="en-US" dirty="0"/>
          </a:p>
          <a:p>
            <a:r>
              <a:rPr lang="en-US" dirty="0" smtClean="0"/>
              <a:t>Ronald </a:t>
            </a:r>
            <a:r>
              <a:rPr lang="en-US" dirty="0" err="1" smtClean="0"/>
              <a:t>Starink</a:t>
            </a:r>
            <a:endParaRPr lang="en-US" dirty="0" smtClean="0"/>
          </a:p>
          <a:p>
            <a:r>
              <a:rPr lang="en-US" dirty="0"/>
              <a:t>Karol </a:t>
            </a:r>
            <a:r>
              <a:rPr lang="en-US" dirty="0" err="1" smtClean="0"/>
              <a:t>Popławski</a:t>
            </a:r>
            <a:endParaRPr lang="en-US" dirty="0" smtClean="0"/>
          </a:p>
          <a:p>
            <a:r>
              <a:rPr lang="en-US" dirty="0" smtClean="0"/>
              <a:t>Osama </a:t>
            </a:r>
            <a:r>
              <a:rPr lang="en-US" dirty="0" err="1" smtClean="0"/>
              <a:t>Karkout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Physics Data Processing, Engineering and Computing</a:t>
            </a:r>
            <a:br>
              <a:rPr lang="en-US" sz="3200" dirty="0" smtClean="0"/>
            </a:br>
            <a:r>
              <a:rPr lang="en-US" sz="2000" dirty="0" smtClean="0">
                <a:latin typeface="Akkurat Std Italic" panose="02000503000000000000" pitchFamily="2" charset="0"/>
              </a:rPr>
              <a:t>accelerating ‘time to results’</a:t>
            </a:r>
            <a:br>
              <a:rPr lang="en-US" sz="2000" dirty="0" smtClean="0">
                <a:latin typeface="Akkurat Std Italic" panose="02000503000000000000" pitchFamily="2" charset="0"/>
              </a:rPr>
            </a:br>
            <a:r>
              <a:rPr lang="en-US" sz="2000" dirty="0" smtClean="0">
                <a:latin typeface="Akkurat Std Italic" panose="02000503000000000000" pitchFamily="2" charset="0"/>
              </a:rPr>
              <a:t>through computing and collaboration</a:t>
            </a:r>
            <a:endParaRPr lang="en-GB" sz="2000" dirty="0">
              <a:latin typeface="Akkurat Std Italic" panose="02000503000000000000" pitchFamily="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Nikhef </a:t>
            </a:r>
            <a:r>
              <a:rPr lang="en-US" dirty="0" smtClean="0"/>
              <a:t>SEP panel visit November 2023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089760"/>
            <a:ext cx="2778646" cy="155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1616294"/>
            <a:ext cx="8731578" cy="2724535"/>
          </a:xfrm>
        </p:spPr>
        <p:txBody>
          <a:bodyPr/>
          <a:lstStyle/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not </a:t>
            </a:r>
            <a:r>
              <a:rPr lang="en-US" sz="1600" i="1" dirty="0" smtClean="0"/>
              <a:t>that </a:t>
            </a:r>
            <a:r>
              <a:rPr lang="en-US" sz="1600" dirty="0" smtClean="0"/>
              <a:t>many disciplines with really </a:t>
            </a:r>
            <a:r>
              <a:rPr lang="en-US" sz="1600" b="1" dirty="0" smtClean="0"/>
              <a:t>voluminous data</a:t>
            </a:r>
          </a:p>
          <a:p>
            <a:pPr marL="404813" lvl="1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so nationally join forces with those who do: ASTRON (</a:t>
            </a:r>
            <a:r>
              <a:rPr lang="en-US" sz="1400" dirty="0" err="1" smtClean="0"/>
              <a:t>SRCnet</a:t>
            </a:r>
            <a:r>
              <a:rPr lang="en-US" sz="1400" dirty="0" smtClean="0"/>
              <a:t>), KNMI (earth observation, seismology), </a:t>
            </a:r>
            <a:r>
              <a:rPr lang="en-US" sz="1400" i="1" dirty="0" smtClean="0"/>
              <a:t>&amp;c</a:t>
            </a:r>
            <a:endParaRPr lang="en-US" sz="1000" i="1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600" dirty="0" smtClean="0"/>
          </a:p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work with those who care about </a:t>
            </a:r>
            <a:r>
              <a:rPr lang="en-US" sz="1600" b="1" i="1" dirty="0" smtClean="0"/>
              <a:t>software</a:t>
            </a:r>
            <a:r>
              <a:rPr lang="en-US" sz="1600" dirty="0" smtClean="0"/>
              <a:t> to bring data to life on </a:t>
            </a:r>
            <a:r>
              <a:rPr lang="en-US" sz="1600" b="1" i="1" dirty="0" smtClean="0"/>
              <a:t>infrastructure</a:t>
            </a:r>
            <a:endParaRPr lang="en-US" sz="1600" b="1" dirty="0" smtClean="0"/>
          </a:p>
          <a:p>
            <a:pPr marL="404813" lvl="1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 smtClean="0"/>
              <a:t>NLeSC</a:t>
            </a:r>
            <a:r>
              <a:rPr lang="en-US" sz="1400" dirty="0" smtClean="0"/>
              <a:t>, 4TU.RD/</a:t>
            </a:r>
            <a:r>
              <a:rPr lang="en-US" sz="1400" dirty="0" err="1" smtClean="0"/>
              <a:t>TUDelft</a:t>
            </a:r>
            <a:r>
              <a:rPr lang="en-US" sz="1400" dirty="0" smtClean="0"/>
              <a:t>, CWI, and with those who ensure the </a:t>
            </a:r>
            <a:r>
              <a:rPr lang="en-US" sz="1400" i="1" dirty="0" smtClean="0"/>
              <a:t>infrastructure</a:t>
            </a:r>
            <a:r>
              <a:rPr lang="en-US" sz="1400" dirty="0" smtClean="0"/>
              <a:t>: SURF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600" dirty="0" smtClean="0"/>
          </a:p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for our own analyses and the local (R&amp;D) experiments we work </a:t>
            </a:r>
            <a:br>
              <a:rPr lang="en-US" sz="1600" dirty="0" smtClean="0"/>
            </a:br>
            <a:r>
              <a:rPr lang="en-US" sz="1600" dirty="0" smtClean="0"/>
              <a:t>towards </a:t>
            </a:r>
            <a:r>
              <a:rPr lang="en-US" sz="1600" i="1" dirty="0" smtClean="0"/>
              <a:t>continuous deposition</a:t>
            </a:r>
            <a:r>
              <a:rPr lang="en-US" sz="1600" dirty="0"/>
              <a:t> </a:t>
            </a:r>
            <a:r>
              <a:rPr lang="en-US" sz="1600" dirty="0" smtClean="0"/>
              <a:t>of </a:t>
            </a:r>
            <a:r>
              <a:rPr lang="en-US" sz="1600" b="1" dirty="0" smtClean="0"/>
              <a:t>re-usable</a:t>
            </a:r>
            <a:r>
              <a:rPr lang="en-US" sz="1600" dirty="0" smtClean="0"/>
              <a:t> data and software:</a:t>
            </a:r>
          </a:p>
          <a:p>
            <a:pPr marL="404813" lvl="1" indent="-1746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/>
              <a:t>Thematic Digital Competence Centre </a:t>
            </a:r>
            <a:r>
              <a:rPr lang="en-US" sz="1400" dirty="0" smtClean="0"/>
              <a:t>for the Natural and Engineering Sciences </a:t>
            </a:r>
          </a:p>
          <a:p>
            <a:pPr marL="404813" lvl="1" indent="-1746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/>
              <a:t>co-develop </a:t>
            </a:r>
            <a:r>
              <a:rPr lang="en-US" sz="1400" b="1" dirty="0" err="1" smtClean="0"/>
              <a:t>Djehuty</a:t>
            </a:r>
            <a:r>
              <a:rPr lang="en-US" sz="1400" b="1" dirty="0" smtClean="0"/>
              <a:t> RDM </a:t>
            </a:r>
            <a:r>
              <a:rPr lang="en-US" sz="1400" dirty="0" smtClean="0"/>
              <a:t>repository software link ‘</a:t>
            </a:r>
            <a:r>
              <a:rPr lang="en-US" sz="1400" dirty="0" err="1" smtClean="0"/>
              <a:t>Stoomboot</a:t>
            </a:r>
            <a:r>
              <a:rPr lang="en-US" sz="1400" dirty="0" smtClean="0"/>
              <a:t>’ analysis cluster storage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Collaboration: Research Data Management beyond ‘FA’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089" y="2738605"/>
            <a:ext cx="1504947" cy="1595079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64319" y="805313"/>
            <a:ext cx="8705384" cy="643903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FAIR for </a:t>
            </a:r>
            <a:r>
              <a:rPr kumimoji="0" lang="en-US" sz="18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live data</a:t>
            </a:r>
            <a:r>
              <a:rPr kumimoji="0" lang="en-US" sz="180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,</a:t>
            </a:r>
            <a:r>
              <a:rPr kumimoji="0" lang="en-US" sz="18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 </a:t>
            </a:r>
            <a:r>
              <a:rPr kumimoji="0" lang="en-US" sz="180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in large volumes</a:t>
            </a:r>
            <a:r>
              <a:rPr lang="en-US" sz="1800" cap="none" dirty="0" smtClean="0">
                <a:solidFill>
                  <a:srgbClr val="6F2575"/>
                </a:solidFill>
              </a:rPr>
              <a:t>, from ‘FA’ towards the ‘I’ and ‘R’</a:t>
            </a:r>
            <a:endParaRPr kumimoji="0" lang="en-GB" sz="1800" i="0" u="none" strike="noStrike" cap="none" spc="0" normalizeH="0" dirty="0" err="1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859837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34"/>
          <p:cNvSpPr>
            <a:spLocks noGrp="1"/>
          </p:cNvSpPr>
          <p:nvPr>
            <p:ph type="body" sz="half" idx="14"/>
          </p:nvPr>
        </p:nvSpPr>
        <p:spPr>
          <a:xfrm>
            <a:off x="204747" y="933375"/>
            <a:ext cx="3298389" cy="108925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800" dirty="0" smtClean="0"/>
              <a:t>Join initiatives and projects that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rgbClr val="6F2575"/>
                </a:solidFill>
              </a:rPr>
              <a:t>strengthen</a:t>
            </a:r>
            <a:r>
              <a:rPr lang="en-US" sz="1600" dirty="0" smtClean="0">
                <a:solidFill>
                  <a:srgbClr val="6F2575"/>
                </a:solidFill>
              </a:rPr>
              <a:t> the strategic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6F2575"/>
                </a:solidFill>
              </a:rPr>
              <a:t>ensure </a:t>
            </a:r>
            <a:r>
              <a:rPr lang="en-US" sz="1600" i="1" dirty="0" smtClean="0">
                <a:solidFill>
                  <a:srgbClr val="6F2575"/>
                </a:solidFill>
              </a:rPr>
              <a:t>continuity </a:t>
            </a:r>
            <a:r>
              <a:rPr lang="en-US" sz="1600" dirty="0" smtClean="0">
                <a:solidFill>
                  <a:srgbClr val="6F2575"/>
                </a:solidFill>
              </a:rPr>
              <a:t>of </a:t>
            </a:r>
            <a:br>
              <a:rPr lang="en-US" sz="1600" dirty="0" smtClean="0">
                <a:solidFill>
                  <a:srgbClr val="6F2575"/>
                </a:solidFill>
              </a:rPr>
            </a:br>
            <a:r>
              <a:rPr lang="en-US" sz="1600" dirty="0" smtClean="0">
                <a:solidFill>
                  <a:srgbClr val="6F2575"/>
                </a:solidFill>
              </a:rPr>
              <a:t>research and infrastructure</a:t>
            </a:r>
            <a:endParaRPr lang="en-US" sz="1600" dirty="0">
              <a:solidFill>
                <a:srgbClr val="6F2575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5" name="Pie 4"/>
          <p:cNvSpPr/>
          <p:nvPr/>
        </p:nvSpPr>
        <p:spPr>
          <a:xfrm>
            <a:off x="4176239" y="308016"/>
            <a:ext cx="4182893" cy="4182893"/>
          </a:xfrm>
          <a:prstGeom prst="pie">
            <a:avLst>
              <a:gd name="adj1" fmla="val 9617184"/>
              <a:gd name="adj2" fmla="val 1620000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Pie 11"/>
          <p:cNvSpPr/>
          <p:nvPr/>
        </p:nvSpPr>
        <p:spPr>
          <a:xfrm>
            <a:off x="4176239" y="308016"/>
            <a:ext cx="4182893" cy="4182893"/>
          </a:xfrm>
          <a:prstGeom prst="pie">
            <a:avLst>
              <a:gd name="adj1" fmla="val 1449811"/>
              <a:gd name="adj2" fmla="val 9585294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Pie 12"/>
          <p:cNvSpPr/>
          <p:nvPr/>
        </p:nvSpPr>
        <p:spPr>
          <a:xfrm>
            <a:off x="4176239" y="308016"/>
            <a:ext cx="4182893" cy="4182893"/>
          </a:xfrm>
          <a:prstGeom prst="pie">
            <a:avLst>
              <a:gd name="adj1" fmla="val 16204917"/>
              <a:gd name="adj2" fmla="val 1482459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51" y="2206158"/>
            <a:ext cx="854562" cy="201677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7419675" y="224593"/>
            <a:ext cx="172432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Infrastructure R&amp;D and system</a:t>
            </a:r>
            <a:b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co-design</a:t>
            </a:r>
            <a:endParaRPr kumimoji="0" lang="en-GB" sz="1600" b="1" i="0" u="none" strike="noStrike" cap="none" spc="0" normalizeH="0" dirty="0" err="1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49974" y="3727008"/>
            <a:ext cx="189497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Infrastructure for Collaboration</a:t>
            </a:r>
            <a:endParaRPr kumimoji="0" lang="en-GB" sz="1600" b="1" i="0" u="none" strike="noStrike" cap="none" spc="0" normalizeH="0" dirty="0" err="1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411" y="1478000"/>
            <a:ext cx="1456082" cy="7485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909" y="2405715"/>
            <a:ext cx="1155168" cy="7704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741" y="3548926"/>
            <a:ext cx="824532" cy="74828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649" y="2439556"/>
            <a:ext cx="1002843" cy="845731"/>
          </a:xfrm>
          <a:prstGeom prst="rect">
            <a:avLst/>
          </a:prstGeom>
          <a:ln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385" y="521437"/>
            <a:ext cx="1599061" cy="5975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370" y="2990246"/>
            <a:ext cx="1172451" cy="11724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769" y="2886131"/>
            <a:ext cx="810396" cy="5402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685" y="3931717"/>
            <a:ext cx="886867" cy="24451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540" y="3023878"/>
            <a:ext cx="660062" cy="41312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74" y="2031519"/>
            <a:ext cx="1246355" cy="83090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DFFF9"/>
              </a:clrFrom>
              <a:clrTo>
                <a:srgbClr val="FD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094" y="3225919"/>
            <a:ext cx="916627" cy="274988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507" y="2982459"/>
            <a:ext cx="486131" cy="23663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44" y="2608025"/>
            <a:ext cx="886935" cy="35477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01569" y="3579217"/>
            <a:ext cx="347467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600" b="1" cap="none" dirty="0" smtClean="0">
                <a:solidFill>
                  <a:srgbClr val="6F2575"/>
                </a:solidFill>
              </a:rPr>
              <a:t>Public partner </a:t>
            </a:r>
            <a:r>
              <a:rPr lang="en-GB" sz="1600" b="1" cap="none" dirty="0">
                <a:solidFill>
                  <a:srgbClr val="6F2575"/>
                </a:solidFill>
              </a:rPr>
              <a:t>R&amp;D </a:t>
            </a:r>
            <a:r>
              <a:rPr lang="en-GB" sz="1600" b="1" cap="none" dirty="0" smtClean="0">
                <a:solidFill>
                  <a:srgbClr val="6F2575"/>
                </a:solidFill>
              </a:rPr>
              <a:t>engagement</a:t>
            </a:r>
            <a:r>
              <a:rPr lang="en-GB" sz="1600" cap="none" dirty="0">
                <a:solidFill>
                  <a:srgbClr val="6F2575"/>
                </a:solidFill>
              </a:rPr>
              <a:t/>
            </a:r>
            <a:br>
              <a:rPr lang="en-GB" sz="1600" cap="none" dirty="0">
                <a:solidFill>
                  <a:srgbClr val="6F2575"/>
                </a:solidFill>
              </a:rPr>
            </a:br>
            <a:r>
              <a:rPr lang="en-GB" sz="1600" cap="none" dirty="0">
                <a:solidFill>
                  <a:srgbClr val="6F2575"/>
                </a:solidFill>
              </a:rPr>
              <a:t>AMD, </a:t>
            </a:r>
            <a:r>
              <a:rPr lang="en-GB" sz="1600" cap="none" dirty="0" smtClean="0">
                <a:solidFill>
                  <a:srgbClr val="6F2575"/>
                </a:solidFill>
              </a:rPr>
              <a:t>Nokia, </a:t>
            </a:r>
            <a:r>
              <a:rPr lang="en-GB" sz="1600" cap="none" dirty="0" err="1" smtClean="0">
                <a:solidFill>
                  <a:srgbClr val="6F2575"/>
                </a:solidFill>
              </a:rPr>
              <a:t>Nvidia</a:t>
            </a:r>
            <a:r>
              <a:rPr lang="en-GB" sz="1600" cap="none" dirty="0" smtClean="0">
                <a:solidFill>
                  <a:srgbClr val="6F2575"/>
                </a:solidFill>
              </a:rPr>
              <a:t>/MLNX, NL-ix</a:t>
            </a:r>
            <a:r>
              <a:rPr lang="en-GB" sz="1600" cap="none" dirty="0">
                <a:solidFill>
                  <a:srgbClr val="6F2575"/>
                </a:solidFill>
              </a:rPr>
              <a:t>, …</a:t>
            </a:r>
            <a:br>
              <a:rPr lang="en-GB" sz="1600" cap="none" dirty="0">
                <a:solidFill>
                  <a:srgbClr val="6F2575"/>
                </a:solidFill>
              </a:rPr>
            </a:br>
            <a:r>
              <a:rPr lang="en-GB" sz="1600" cap="none" dirty="0">
                <a:solidFill>
                  <a:srgbClr val="6F2575"/>
                </a:solidFill>
              </a:rPr>
              <a:t>Dutch </a:t>
            </a:r>
            <a:r>
              <a:rPr lang="en-GB" sz="1600" cap="none" dirty="0" smtClean="0">
                <a:solidFill>
                  <a:srgbClr val="6F2575"/>
                </a:solidFill>
              </a:rPr>
              <a:t>national government</a:t>
            </a:r>
            <a:endParaRPr lang="en-GB" sz="1600" cap="none" dirty="0">
              <a:solidFill>
                <a:srgbClr val="6F2575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4738" y="1413426"/>
            <a:ext cx="796376" cy="46105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74" y="1370662"/>
            <a:ext cx="486381" cy="24319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934" y="892741"/>
            <a:ext cx="965921" cy="7244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079" y="1750535"/>
            <a:ext cx="358242" cy="355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894" y="1997443"/>
            <a:ext cx="312919" cy="163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40" y="2158231"/>
            <a:ext cx="561605" cy="3510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26" y="1167516"/>
            <a:ext cx="836757" cy="169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8451" y="1106955"/>
            <a:ext cx="766402" cy="738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228" y="2267740"/>
            <a:ext cx="264350" cy="26557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3463517" y="1151607"/>
            <a:ext cx="137128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Research Software &amp; Acceleration</a:t>
            </a:r>
            <a:endParaRPr kumimoji="0" lang="en-GB" sz="1600" b="1" i="0" u="none" strike="noStrike" cap="none" spc="0" normalizeH="0" dirty="0" err="1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9278" y="2389322"/>
            <a:ext cx="3807642" cy="830997"/>
          </a:xfrm>
          <a:prstGeom prst="rect">
            <a:avLst/>
          </a:prstGeom>
          <a:solidFill>
            <a:srgbClr val="E3D88B"/>
          </a:solidFill>
          <a:ln>
            <a:solidFill>
              <a:srgbClr val="6F2575"/>
            </a:solidFill>
          </a:ln>
        </p:spPr>
        <p:txBody>
          <a:bodyPr wrap="square">
            <a:spAutoFit/>
          </a:bodyPr>
          <a:lstStyle/>
          <a:p>
            <a:pPr lvl="0" hangingPunct="1"/>
            <a:r>
              <a:rPr lang="en-US" sz="1600" i="1" cap="none" dirty="0" smtClean="0">
                <a:solidFill>
                  <a:srgbClr val="000000"/>
                </a:solidFill>
              </a:rPr>
              <a:t>project pathways include</a:t>
            </a:r>
            <a:r>
              <a:rPr lang="en-US" sz="1600" i="1" cap="none" dirty="0">
                <a:solidFill>
                  <a:srgbClr val="000000"/>
                </a:solidFill>
              </a:rPr>
              <a:t/>
            </a:r>
            <a:br>
              <a:rPr lang="en-US" sz="1600" i="1" cap="none" dirty="0">
                <a:solidFill>
                  <a:srgbClr val="000000"/>
                </a:solidFill>
              </a:rPr>
            </a:br>
            <a:r>
              <a:rPr lang="en-US" sz="1600" cap="none" dirty="0" smtClean="0">
                <a:solidFill>
                  <a:srgbClr val="6F2575"/>
                </a:solidFill>
              </a:rPr>
              <a:t>SURF innovation, GN5-</a:t>
            </a:r>
            <a:r>
              <a:rPr lang="en-US" sz="1600" cap="none" dirty="0">
                <a:solidFill>
                  <a:srgbClr val="6F257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600" cap="none" dirty="0">
                <a:solidFill>
                  <a:srgbClr val="6F2575"/>
                </a:solidFill>
              </a:rPr>
              <a:t>, AARC-TREE, </a:t>
            </a:r>
            <a:r>
              <a:rPr lang="en-US" sz="1600" cap="none" dirty="0" smtClean="0">
                <a:solidFill>
                  <a:srgbClr val="6F2575"/>
                </a:solidFill>
              </a:rPr>
              <a:t>EOSC </a:t>
            </a:r>
            <a:r>
              <a:rPr lang="en-US" sz="1600" cap="none" dirty="0">
                <a:solidFill>
                  <a:srgbClr val="6F2575"/>
                </a:solidFill>
              </a:rPr>
              <a:t>Core, </a:t>
            </a:r>
            <a:r>
              <a:rPr lang="en-US" sz="1600" cap="none" dirty="0" smtClean="0">
                <a:solidFill>
                  <a:srgbClr val="6F2575"/>
                </a:solidFill>
              </a:rPr>
              <a:t>LHC4D (planned), …</a:t>
            </a:r>
            <a:endParaRPr lang="en-GB" sz="1600" cap="none" dirty="0">
              <a:solidFill>
                <a:srgbClr val="6F2575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960" y="1772556"/>
            <a:ext cx="298853" cy="130001"/>
          </a:xfrm>
          <a:prstGeom prst="rect">
            <a:avLst/>
          </a:prstGeom>
        </p:spPr>
      </p:pic>
      <p:sp>
        <p:nvSpPr>
          <p:cNvPr id="34" name="Text Placeholder 33"/>
          <p:cNvSpPr>
            <a:spLocks noGrp="1"/>
          </p:cNvSpPr>
          <p:nvPr>
            <p:ph type="body" sz="quarter" idx="13"/>
          </p:nvPr>
        </p:nvSpPr>
        <p:spPr>
          <a:xfrm>
            <a:off x="204747" y="228895"/>
            <a:ext cx="5094565" cy="738664"/>
          </a:xfrm>
        </p:spPr>
        <p:txBody>
          <a:bodyPr/>
          <a:lstStyle/>
          <a:p>
            <a:r>
              <a:rPr lang="en-US" sz="2400" b="1" dirty="0" smtClean="0"/>
              <a:t>PDP strategic projects mechanism</a:t>
            </a:r>
            <a:endParaRPr lang="en-GB" sz="240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6155848" y="2022207"/>
            <a:ext cx="560735" cy="204311"/>
          </a:xfrm>
          <a:prstGeom prst="roundRect">
            <a:avLst>
              <a:gd name="adj" fmla="val 27157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BDSI</a:t>
            </a:r>
            <a:endParaRPr kumimoji="0" lang="en-GB" sz="12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159758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6F2575"/>
                </a:solidFill>
              </a:rPr>
              <a:t>D</a:t>
            </a:r>
            <a:r>
              <a:rPr lang="en-US" sz="1800" dirty="0" smtClean="0">
                <a:solidFill>
                  <a:srgbClr val="6F2575"/>
                </a:solidFill>
              </a:rPr>
              <a:t>ata processing: a </a:t>
            </a:r>
            <a:r>
              <a:rPr lang="en-US" sz="1800" b="1" dirty="0">
                <a:solidFill>
                  <a:srgbClr val="6F2575"/>
                </a:solidFill>
              </a:rPr>
              <a:t>persistent need </a:t>
            </a:r>
            <a:r>
              <a:rPr lang="en-US" sz="1800" dirty="0">
                <a:solidFill>
                  <a:srgbClr val="6F2575"/>
                </a:solidFill>
              </a:rPr>
              <a:t>for all our </a:t>
            </a:r>
            <a:r>
              <a:rPr lang="en-US" sz="1800" dirty="0" smtClean="0">
                <a:solidFill>
                  <a:srgbClr val="6F2575"/>
                </a:solidFill>
              </a:rPr>
              <a:t>experiments. And ‘we’ </a:t>
            </a:r>
            <a:r>
              <a:rPr lang="en-US" sz="1800" dirty="0">
                <a:solidFill>
                  <a:srgbClr val="6F2575"/>
                </a:solidFill>
              </a:rPr>
              <a:t>are not </a:t>
            </a:r>
            <a:r>
              <a:rPr lang="en-US" sz="1800" dirty="0" smtClean="0">
                <a:solidFill>
                  <a:srgbClr val="6F2575"/>
                </a:solidFill>
              </a:rPr>
              <a:t>alone!</a:t>
            </a:r>
            <a:endParaRPr lang="en-US" sz="1800" dirty="0">
              <a:solidFill>
                <a:srgbClr val="6F2575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6F2575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many disciplines: </a:t>
            </a:r>
            <a:r>
              <a:rPr lang="en-US" sz="1200" dirty="0" smtClean="0">
                <a:solidFill>
                  <a:schemeClr val="bg1"/>
                </a:solidFill>
              </a:rPr>
              <a:t>ESCAPE</a:t>
            </a:r>
            <a:r>
              <a:rPr lang="en-US" sz="1600" dirty="0" smtClean="0">
                <a:solidFill>
                  <a:schemeClr val="bg1"/>
                </a:solidFill>
              </a:rPr>
              <a:t> (our experiments plus astronomy), bio-informatics, health, </a:t>
            </a:r>
            <a:r>
              <a:rPr lang="en-US" sz="1200" dirty="0" smtClean="0">
                <a:solidFill>
                  <a:schemeClr val="bg1"/>
                </a:solidFill>
              </a:rPr>
              <a:t>SSH</a:t>
            </a:r>
            <a:r>
              <a:rPr lang="en-US" sz="1600" dirty="0" smtClean="0">
                <a:solidFill>
                  <a:schemeClr val="bg1"/>
                </a:solidFill>
              </a:rPr>
              <a:t>, …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rgbClr val="6F2575"/>
                </a:solidFill>
              </a:rPr>
              <a:t>need infrastructure to exploit the collected data with </a:t>
            </a:r>
            <a:r>
              <a:rPr lang="en-US" sz="1800" b="1" dirty="0" smtClean="0">
                <a:solidFill>
                  <a:srgbClr val="6F2575"/>
                </a:solidFill>
              </a:rPr>
              <a:t>long-term ICT capabilities</a:t>
            </a:r>
            <a:endParaRPr lang="en-US" sz="1800" b="1" dirty="0">
              <a:solidFill>
                <a:srgbClr val="6F2575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6F2575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project-based funding for ‘upgrades’ of infrastructure not </a:t>
            </a:r>
            <a:r>
              <a:rPr lang="en-US" sz="1800" dirty="0">
                <a:solidFill>
                  <a:srgbClr val="6F2575"/>
                </a:solidFill>
              </a:rPr>
              <a:t>the appropriate way of </a:t>
            </a:r>
            <a:r>
              <a:rPr lang="en-US" sz="1800" dirty="0" smtClean="0">
                <a:solidFill>
                  <a:srgbClr val="6F2575"/>
                </a:solidFill>
              </a:rPr>
              <a:t/>
            </a:r>
            <a:br>
              <a:rPr lang="en-US" sz="1800" dirty="0" smtClean="0">
                <a:solidFill>
                  <a:srgbClr val="6F2575"/>
                </a:solidFill>
              </a:rPr>
            </a:br>
            <a:r>
              <a:rPr lang="en-US" sz="1800" dirty="0" smtClean="0">
                <a:solidFill>
                  <a:srgbClr val="6F2575"/>
                </a:solidFill>
              </a:rPr>
              <a:t>funding </a:t>
            </a:r>
            <a:r>
              <a:rPr lang="en-US" sz="1800" b="1" dirty="0" smtClean="0">
                <a:solidFill>
                  <a:srgbClr val="6F2575"/>
                </a:solidFill>
              </a:rPr>
              <a:t>persistent requirements</a:t>
            </a:r>
            <a:r>
              <a:rPr lang="en-US" sz="1800" dirty="0" smtClean="0">
                <a:solidFill>
                  <a:srgbClr val="6F2575"/>
                </a:solidFill>
              </a:rPr>
              <a:t> … </a:t>
            </a:r>
            <a:r>
              <a:rPr lang="en-US" sz="1800" dirty="0" smtClean="0">
                <a:solidFill>
                  <a:schemeClr val="bg1"/>
                </a:solidFill>
              </a:rPr>
              <a:t>but only thing we have at the moment:</a:t>
            </a:r>
            <a:endParaRPr lang="en-US" sz="1800" dirty="0">
              <a:solidFill>
                <a:schemeClr val="bg1"/>
              </a:solidFill>
            </a:endParaRPr>
          </a:p>
          <a:p>
            <a:endParaRPr lang="en-GB" sz="1800" dirty="0">
              <a:solidFill>
                <a:srgbClr val="6F257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Sustained infrastructure for advanced computing?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496184" y="3373604"/>
            <a:ext cx="6426264" cy="1023495"/>
            <a:chOff x="4785008" y="3585491"/>
            <a:chExt cx="4439937" cy="707138"/>
          </a:xfrm>
        </p:grpSpPr>
        <p:grpSp>
          <p:nvGrpSpPr>
            <p:cNvPr id="11" name="Group 10"/>
            <p:cNvGrpSpPr/>
            <p:nvPr/>
          </p:nvGrpSpPr>
          <p:grpSpPr>
            <a:xfrm>
              <a:off x="4785008" y="3585491"/>
              <a:ext cx="4439937" cy="707138"/>
              <a:chOff x="3147500" y="3637514"/>
              <a:chExt cx="5826772" cy="928015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3885705" y="3637514"/>
                <a:ext cx="5088567" cy="919243"/>
                <a:chOff x="440649" y="3693833"/>
                <a:chExt cx="5088567" cy="919243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411" y="3693833"/>
                  <a:ext cx="864211" cy="641877"/>
                </a:xfrm>
                <a:prstGeom prst="rect">
                  <a:avLst/>
                </a:prstGeom>
              </p:spPr>
            </p:pic>
            <p:grpSp>
              <p:nvGrpSpPr>
                <p:cNvPr id="16" name="Group 15"/>
                <p:cNvGrpSpPr/>
                <p:nvPr/>
              </p:nvGrpSpPr>
              <p:grpSpPr>
                <a:xfrm>
                  <a:off x="1682910" y="3697899"/>
                  <a:ext cx="633743" cy="633743"/>
                  <a:chOff x="1826540" y="3907288"/>
                  <a:chExt cx="633743" cy="633743"/>
                </a:xfrm>
              </p:grpSpPr>
              <p:pic>
                <p:nvPicPr>
                  <p:cNvPr id="25" name="Picture 24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960589" y="3965418"/>
                    <a:ext cx="365642" cy="517487"/>
                  </a:xfrm>
                  <a:prstGeom prst="rect">
                    <a:avLst/>
                  </a:prstGeom>
                </p:spPr>
              </p:pic>
              <p:sp>
                <p:nvSpPr>
                  <p:cNvPr id="26" name="&quot;No&quot; Symbol 25"/>
                  <p:cNvSpPr/>
                  <p:nvPr/>
                </p:nvSpPr>
                <p:spPr>
                  <a:xfrm rot="5400000">
                    <a:off x="1826540" y="3907288"/>
                    <a:ext cx="633743" cy="633743"/>
                  </a:xfrm>
                  <a:prstGeom prst="noSmoking">
                    <a:avLst>
                      <a:gd name="adj" fmla="val 4653"/>
                    </a:avLst>
                  </a:pr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0" tIns="0" rIns="0" bIns="0" numCol="1" spcCol="38100" rtlCol="0" anchor="ctr">
                    <a:spAutoFit/>
                  </a:bodyPr>
                  <a:lstStyle/>
                  <a:p>
                    <a:pPr marL="0" marR="0" indent="0" algn="ctr" defTabSz="8255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</p:grpSp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732217" y="3738467"/>
                  <a:ext cx="393486" cy="552608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4058" y="3795748"/>
                  <a:ext cx="1168300" cy="438046"/>
                </a:xfrm>
                <a:prstGeom prst="rect">
                  <a:avLst/>
                </a:prstGeom>
              </p:spPr>
            </p:pic>
            <p:sp>
              <p:nvSpPr>
                <p:cNvPr id="19" name="Rectangle 18"/>
                <p:cNvSpPr/>
                <p:nvPr/>
              </p:nvSpPr>
              <p:spPr>
                <a:xfrm>
                  <a:off x="4292209" y="3887678"/>
                  <a:ext cx="1237007" cy="484694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1800" b="0" cap="none" spc="0" dirty="0" smtClean="0">
                      <a:ln w="0"/>
                      <a:solidFill>
                        <a:srgbClr val="6F2575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…?</a:t>
                  </a:r>
                  <a:endParaRPr lang="en-US" sz="1800" b="0" cap="none" spc="0" dirty="0">
                    <a:ln w="0"/>
                    <a:solidFill>
                      <a:srgbClr val="6F2575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0" name="Right Arrow 19"/>
                <p:cNvSpPr/>
                <p:nvPr/>
              </p:nvSpPr>
              <p:spPr>
                <a:xfrm>
                  <a:off x="440649" y="4335708"/>
                  <a:ext cx="4484436" cy="73328"/>
                </a:xfrm>
                <a:prstGeom prst="rightArrow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739302" y="4325817"/>
                  <a:ext cx="442429" cy="28725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l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spc="0" normalizeH="0" dirty="0" smtClean="0">
                      <a:ln>
                        <a:noFill/>
                      </a:ln>
                      <a:solidFill>
                        <a:srgbClr val="6F2575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Arial"/>
                    </a:rPr>
                    <a:t>2007</a:t>
                  </a:r>
                  <a:endParaRPr kumimoji="0" lang="en-GB" sz="1200" b="0" i="0" u="none" strike="noStrike" cap="none" spc="0" normalizeH="0" dirty="0" err="1" smtClean="0">
                    <a:ln>
                      <a:noFill/>
                    </a:ln>
                    <a:solidFill>
                      <a:srgbClr val="6F2575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1778564" y="4325817"/>
                  <a:ext cx="442429" cy="28725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l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spc="0" normalizeH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Arial"/>
                    </a:rPr>
                    <a:t>2011</a:t>
                  </a:r>
                  <a:endParaRPr kumimoji="0" lang="en-GB" sz="1200" b="0" i="0" u="none" strike="noStrike" cap="none" spc="0" normalizeH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2707745" y="4325817"/>
                  <a:ext cx="442429" cy="28725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l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spc="0" normalizeH="0" dirty="0" smtClean="0">
                      <a:ln>
                        <a:noFill/>
                      </a:ln>
                      <a:solidFill>
                        <a:srgbClr val="6F2575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Arial"/>
                    </a:rPr>
                    <a:t>2015</a:t>
                  </a:r>
                  <a:endParaRPr kumimoji="0" lang="en-GB" sz="1200" b="0" i="0" u="none" strike="noStrike" cap="none" spc="0" normalizeH="0" dirty="0" err="1" smtClean="0">
                    <a:ln>
                      <a:noFill/>
                    </a:ln>
                    <a:solidFill>
                      <a:srgbClr val="6F2575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3490947" y="4325818"/>
                  <a:ext cx="442429" cy="28725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l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spc="0" normalizeH="0" dirty="0" smtClean="0">
                      <a:ln>
                        <a:noFill/>
                      </a:ln>
                      <a:solidFill>
                        <a:srgbClr val="6F2575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Arial"/>
                    </a:rPr>
                    <a:t>2020</a:t>
                  </a:r>
                  <a:endParaRPr kumimoji="0" lang="en-GB" sz="1200" b="0" i="0" u="none" strike="noStrike" cap="none" spc="0" normalizeH="0" dirty="0" err="1" smtClean="0">
                    <a:ln>
                      <a:noFill/>
                    </a:ln>
                    <a:solidFill>
                      <a:srgbClr val="6F2575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500" y="3828318"/>
                <a:ext cx="559576" cy="260268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199900" y="4278270"/>
                <a:ext cx="442429" cy="2872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dirty="0" smtClean="0">
                    <a:ln>
                      <a:noFill/>
                    </a:ln>
                    <a:solidFill>
                      <a:srgbClr val="6F2575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Arial"/>
                  </a:rPr>
                  <a:t>2003</a:t>
                </a:r>
                <a:endParaRPr kumimoji="0" lang="en-GB" sz="1200" b="0" i="0" u="none" strike="noStrike" cap="none" spc="0" normalizeH="0" dirty="0" err="1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256" y="3893633"/>
              <a:ext cx="202441" cy="10406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721000" y="4530345"/>
            <a:ext cx="5216172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timeline: ICES-KIS, BIG and GWI projects for </a:t>
            </a:r>
            <a:r>
              <a:rPr kumimoji="0" lang="en-US" sz="1050" b="0" i="0" u="none" strike="noStrike" cap="none" spc="0" normalizeH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computing capacity, by </a:t>
            </a:r>
            <a:r>
              <a:rPr kumimoji="0" lang="en-US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submission date</a:t>
            </a:r>
            <a:endParaRPr kumimoji="0" lang="en-GB" sz="1050" b="0" i="0" u="none" strike="noStrike" cap="none" spc="0" normalizeH="0" dirty="0" err="1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356116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Algorithms and Acceleration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mtClean="0"/>
              <a:t>Roel Aaij | Senior Scientific Researcher PDP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603208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CPU-only is not going to be affordable;</a:t>
            </a:r>
            <a:br>
              <a:rPr lang="en-US" sz="1600" dirty="0"/>
            </a:br>
            <a:r>
              <a:rPr lang="en-US" sz="1600" dirty="0"/>
              <a:t>In other words: compute accelerators offer</a:t>
            </a:r>
            <a:br>
              <a:rPr lang="en-US" sz="1600" dirty="0"/>
            </a:br>
            <a:r>
              <a:rPr lang="en-US" sz="1600" dirty="0"/>
              <a:t>more physics for less money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Most mature compute accelerators: GPUs</a:t>
            </a:r>
          </a:p>
          <a:p>
            <a:pPr>
              <a:spcAft>
                <a:spcPts val="300"/>
              </a:spcAft>
            </a:pPr>
            <a:endParaRPr lang="en-US" sz="1600" dirty="0"/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How to program?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How to optimize at algorithm and system level?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How to integrate in frameworks and infrastructure?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How to do this efficiently in terms of people’s time?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How to maintain?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What will future (compute) accelerators look like?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How to provide career perspective to people who focus on (accelerated) software?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Nikhef SEP panel 2023 - Computing and Physics Data Processing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Efficient and Scalable Computing For HEP</a:t>
            </a:r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85AFE5E-CD9A-4C5A-806F-C06D445BC3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8" r="7878"/>
          <a:stretch/>
        </p:blipFill>
        <p:spPr>
          <a:xfrm>
            <a:off x="5186253" y="725934"/>
            <a:ext cx="3873985" cy="292685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822D0B7-935B-4470-8435-825D2DBF7792}"/>
              </a:ext>
            </a:extLst>
          </p:cNvPr>
          <p:cNvSpPr txBox="1"/>
          <p:nvPr/>
        </p:nvSpPr>
        <p:spPr>
          <a:xfrm rot="5400000">
            <a:off x="7029814" y="2132980"/>
            <a:ext cx="39639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Arial"/>
                <a:sym typeface="Arial"/>
                <a:hlinkClick r:id="rId3"/>
              </a:rPr>
              <a:t>https://epochai.org/blog/trends-in-gpu-price-performance</a:t>
            </a:r>
            <a:endParaRPr kumimoji="0" lang="nl-NL" altLang="nl-NL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38747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6116" y="1367171"/>
            <a:ext cx="8669759" cy="3981839"/>
          </a:xfrm>
        </p:spPr>
        <p:txBody>
          <a:bodyPr/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LHCb’s</a:t>
            </a:r>
            <a:r>
              <a:rPr lang="en-US" sz="1600" dirty="0"/>
              <a:t> first-stage GPU trigger (Allen)</a:t>
            </a:r>
            <a:br>
              <a:rPr lang="en-US" sz="1600" dirty="0"/>
            </a:br>
            <a:r>
              <a:rPr lang="en-US" sz="1600" dirty="0"/>
              <a:t>- Bespoke application with all-custom kernels</a:t>
            </a:r>
            <a:br>
              <a:rPr lang="en-US" sz="1600" dirty="0"/>
            </a:br>
            <a:r>
              <a:rPr lang="en-US" sz="1600" dirty="0"/>
              <a:t>- 4 TB/s of detector data on 400 GPUs</a:t>
            </a:r>
            <a:br>
              <a:rPr lang="en-US" sz="1600" dirty="0"/>
            </a:br>
            <a:r>
              <a:rPr lang="en-US" sz="1600" dirty="0"/>
              <a:t>- Nominal luminosity next year</a:t>
            </a:r>
            <a:br>
              <a:rPr lang="en-US" sz="1600" dirty="0"/>
            </a:br>
            <a:r>
              <a:rPr lang="en-US" sz="1600" dirty="0"/>
              <a:t>- Focused on integration (DAQ, </a:t>
            </a:r>
            <a:r>
              <a:rPr lang="en-US" sz="1600" dirty="0" err="1"/>
              <a:t>LHCb</a:t>
            </a:r>
            <a:r>
              <a:rPr lang="en-US" sz="1600" dirty="0"/>
              <a:t> stack, etc.)</a:t>
            </a:r>
            <a:endParaRPr lang="en-US" sz="1200" dirty="0"/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- From idea to R&amp;D to production in 5 years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With </a:t>
            </a:r>
            <a:r>
              <a:rPr lang="en-US" sz="1600" dirty="0" err="1"/>
              <a:t>NLeSC</a:t>
            </a:r>
            <a:r>
              <a:rPr lang="en-US" sz="1600" dirty="0"/>
              <a:t>: fast ML inference</a:t>
            </a:r>
            <a:br>
              <a:rPr lang="en-US" sz="1600" dirty="0"/>
            </a:br>
            <a:r>
              <a:rPr lang="en-US" sz="1600" dirty="0"/>
              <a:t>- Using standard format (ONNX) and libraries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User (software) support for GPUs (AMD and NVIDIA)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FASTER: computing for HL-LHC &amp; ‘4D’ reconstruction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Nikhef SEP panel 2023 - Computing and Physics Data Processing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Efficient and Scalable Computing For HEP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454" y="2045242"/>
            <a:ext cx="2551028" cy="2321247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10" y="2236862"/>
            <a:ext cx="223311" cy="2269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65037" y="4411118"/>
            <a:ext cx="1623842" cy="194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0" cap="none" spc="0" normalizeH="0" baseline="0" noProof="0" dirty="0">
                <a:ln>
                  <a:noFill/>
                </a:ln>
                <a:solidFill>
                  <a:srgbClr val="00B3C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https://github.com/LHC-NLeSC/run-allen-run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9614" y="3737553"/>
            <a:ext cx="846182" cy="6390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759E3D-6F12-4C21-AAD1-F6E862A2A4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272" y="655654"/>
            <a:ext cx="2559797" cy="17161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AC1672-1A1E-4433-BE58-9C7AA1402A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18" y="1971636"/>
            <a:ext cx="1920753" cy="12885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166431-C657-475A-884C-07C298A5D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706" y="267895"/>
            <a:ext cx="2559797" cy="191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4541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Computing group at Nikhef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Ronald </a:t>
            </a:r>
            <a:r>
              <a:rPr lang="en-GB" dirty="0" err="1" smtClean="0"/>
              <a:t>Starink</a:t>
            </a:r>
            <a:r>
              <a:rPr lang="en-GB" dirty="0" smtClean="0"/>
              <a:t> | TGL Computing Technology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109896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6" y="967796"/>
            <a:ext cx="3412600" cy="1390393"/>
          </a:xfrm>
        </p:spPr>
        <p:txBody>
          <a:bodyPr/>
          <a:lstStyle/>
          <a:p>
            <a:r>
              <a:rPr lang="en-GB" dirty="0"/>
              <a:t>CT-B: system administration &amp; service desk</a:t>
            </a:r>
          </a:p>
          <a:p>
            <a:pPr marL="461963" lvl="1" indent="-342900">
              <a:buFont typeface="Arial" panose="020B0604020202020204" pitchFamily="34" charset="0"/>
              <a:buChar char="•"/>
            </a:pPr>
            <a:r>
              <a:rPr lang="en-GB" dirty="0"/>
              <a:t>General support for ICT, end user support</a:t>
            </a:r>
          </a:p>
          <a:p>
            <a:pPr marL="461963" lvl="1" indent="-342900">
              <a:buFont typeface="Arial" panose="020B0604020202020204" pitchFamily="34" charset="0"/>
              <a:buChar char="•"/>
            </a:pPr>
            <a:r>
              <a:rPr lang="en-GB" dirty="0"/>
              <a:t>Staff: 7</a:t>
            </a:r>
          </a:p>
          <a:p>
            <a:pPr lvl="1"/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Nikhef SEP panel 2023 - Computing and Physics Data Processing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50D683-CC9C-4FD7-82BE-169B073F4E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800219"/>
          </a:xfrm>
        </p:spPr>
        <p:txBody>
          <a:bodyPr/>
          <a:lstStyle/>
          <a:p>
            <a:r>
              <a:rPr lang="en-GB" dirty="0"/>
              <a:t>CT organisation</a:t>
            </a:r>
          </a:p>
          <a:p>
            <a:endParaRPr lang="nl-NL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4A41CF9-1791-45FA-A6C9-79EBC6E2A601}"/>
              </a:ext>
            </a:extLst>
          </p:cNvPr>
          <p:cNvSpPr txBox="1">
            <a:spLocks/>
          </p:cNvSpPr>
          <p:nvPr/>
        </p:nvSpPr>
        <p:spPr>
          <a:xfrm>
            <a:off x="2636062" y="2571291"/>
            <a:ext cx="3412600" cy="1863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19063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288925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401638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515938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CT-PO: support for projects by experiments</a:t>
            </a:r>
          </a:p>
          <a:p>
            <a:pPr marL="461963" marR="0" lvl="1" indent="-34290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70267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Software engineering: slow controls, data acquisition, analysis framework support</a:t>
            </a:r>
          </a:p>
          <a:p>
            <a:pPr marL="461963" marR="0" lvl="1" indent="-34290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70267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Staff: 6</a:t>
            </a:r>
          </a:p>
          <a:p>
            <a:pPr marL="461963" marR="0" lvl="1" indent="-34290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70267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(→ presentation KP)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FC80A8F-FAFD-4BEB-8F71-2F2031C46D31}"/>
              </a:ext>
            </a:extLst>
          </p:cNvPr>
          <p:cNvSpPr txBox="1">
            <a:spLocks/>
          </p:cNvSpPr>
          <p:nvPr/>
        </p:nvSpPr>
        <p:spPr>
          <a:xfrm>
            <a:off x="5323150" y="614108"/>
            <a:ext cx="3412600" cy="1652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19063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288925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401638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515938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CT-PDP: dedicated support for the PDP programme</a:t>
            </a:r>
          </a:p>
          <a:p>
            <a:pPr marL="461963" marR="0" lvl="1" indent="-34290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70267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Software &amp; infrastructure innovation</a:t>
            </a:r>
          </a:p>
          <a:p>
            <a:pPr marL="461963" marR="0" lvl="1" indent="-34290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70267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Staff: 11</a:t>
            </a:r>
          </a:p>
          <a:p>
            <a:pPr marL="461963" marR="0" lvl="1" indent="-34290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70267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(→ presentations DG and RA)</a:t>
            </a:r>
          </a:p>
          <a:p>
            <a:pPr marL="461963" marR="0" lvl="1" indent="-34290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70267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115739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BF33E-2993-47B1-A0C6-D85FB81BAF8E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General: recruitment in a competitive </a:t>
            </a:r>
            <a:r>
              <a:rPr lang="en-US" dirty="0" err="1"/>
              <a:t>labour</a:t>
            </a:r>
            <a:r>
              <a:rPr lang="en-US" dirty="0"/>
              <a:t> market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CT-B: balance </a:t>
            </a:r>
            <a:r>
              <a:rPr lang="en-US"/>
              <a:t>flexibility ↔ standardization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CT-PO: matching resource with experiments’ needs (time, expertise)</a:t>
            </a:r>
          </a:p>
          <a:p>
            <a:endParaRPr lang="nl-NL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233324-E642-4735-BC92-4E32DD8E0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Nikhef SEP panel 2023 - Computing and Physics Data Processing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35345C-DD01-4C61-B538-B95A5A2F88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Challenges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552718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Project engineering &amp; support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Karol </a:t>
            </a:r>
            <a:r>
              <a:rPr lang="en-GB" dirty="0" err="1" smtClean="0"/>
              <a:t>Popławski</a:t>
            </a:r>
            <a:r>
              <a:rPr lang="en-GB" dirty="0" smtClean="0"/>
              <a:t> | Software Engineer CT-PO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058286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Physics Data Processing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&amp; </a:t>
            </a:r>
            <a:r>
              <a:rPr lang="en-GB" dirty="0"/>
              <a:t>‘CT-PDP’ engineering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mtClean="0"/>
              <a:t>David Groep | PL Physics Data Processing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3720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err="1"/>
              <a:t>Nikhef</a:t>
            </a:r>
            <a:r>
              <a:rPr lang="en-US" dirty="0"/>
              <a:t> SEP panel 2023 - Computing and Physics Data Processing</a:t>
            </a:r>
            <a:endParaRPr lang="nl-NL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KP – Software, Controls and more</a:t>
            </a:r>
          </a:p>
        </p:txBody>
      </p:sp>
      <p:pic>
        <p:nvPicPr>
          <p:cNvPr id="2050" name="Picture 2" descr="Home | CERN">
            <a:extLst>
              <a:ext uri="{FF2B5EF4-FFF2-40B4-BE49-F238E27FC236}">
                <a16:creationId xmlns:a16="http://schemas.microsoft.com/office/drawing/2014/main" id="{38367DF2-D2F8-8D3C-D4FB-C6A3BFBA4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32" y="1491941"/>
            <a:ext cx="1086353" cy="108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FE05F8F-23F1-1B98-BCB6-15E97528B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0" y="3398246"/>
            <a:ext cx="1969849" cy="88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8F54920-2B4A-2A9A-99EF-689CF6206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019" y="1180835"/>
            <a:ext cx="1111348" cy="46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EAADA23-8C22-A644-48FE-DFA99AC3C60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914777" y="1061623"/>
          <a:ext cx="5869994" cy="1285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1766">
                  <a:extLst>
                    <a:ext uri="{9D8B030D-6E8A-4147-A177-3AD203B41FA5}">
                      <a16:colId xmlns:a16="http://schemas.microsoft.com/office/drawing/2014/main" val="2564342443"/>
                    </a:ext>
                  </a:extLst>
                </a:gridCol>
                <a:gridCol w="3788228">
                  <a:extLst>
                    <a:ext uri="{9D8B030D-6E8A-4147-A177-3AD203B41FA5}">
                      <a16:colId xmlns:a16="http://schemas.microsoft.com/office/drawing/2014/main" val="28537658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1800" b="0" i="0" u="none" strike="noStrike" cap="none" spc="0" normalizeH="0" dirty="0">
                          <a:ln>
                            <a:noFill/>
                          </a:ln>
                          <a:solidFill>
                            <a:srgbClr val="6F2575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Barrel Alignment</a:t>
                      </a:r>
                      <a:endParaRPr lang="en-GB" sz="1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0" lang="en-GB" sz="1800" b="0" i="0" u="none" strike="noStrike" cap="none" spc="0" normalizeH="0" dirty="0">
                          <a:ln>
                            <a:noFill/>
                          </a:ln>
                          <a:solidFill>
                            <a:srgbClr val="6F2575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DAQ of ~5800 channels</a:t>
                      </a:r>
                      <a:endParaRPr lang="en-GB" sz="1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2071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cap="none" dirty="0">
                          <a:solidFill>
                            <a:srgbClr val="6F2575"/>
                          </a:solidFill>
                        </a:rPr>
                        <a:t>MDT DCS Module</a:t>
                      </a:r>
                      <a:endParaRPr lang="en-GB" sz="1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cap="none" dirty="0">
                          <a:solidFill>
                            <a:srgbClr val="6F2575"/>
                          </a:solidFill>
                        </a:rPr>
                        <a:t>1200 chambers: T, B-field, </a:t>
                      </a:r>
                      <a:br>
                        <a:rPr lang="en-GB" sz="1800" cap="none" dirty="0">
                          <a:solidFill>
                            <a:srgbClr val="6F2575"/>
                          </a:solidFill>
                        </a:rPr>
                      </a:br>
                      <a:r>
                        <a:rPr lang="en-GB" sz="1800" cap="none" dirty="0">
                          <a:solidFill>
                            <a:srgbClr val="6F2575"/>
                          </a:solidFill>
                        </a:rPr>
                        <a:t>electronics monitoring &amp; configuration</a:t>
                      </a:r>
                      <a:endParaRPr lang="en-GB" sz="1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0731034"/>
                  </a:ext>
                </a:extLst>
              </a:tr>
            </a:tbl>
          </a:graphicData>
        </a:graphic>
      </p:graphicFrame>
      <p:pic>
        <p:nvPicPr>
          <p:cNvPr id="2058" name="Picture 10">
            <a:extLst>
              <a:ext uri="{FF2B5EF4-FFF2-40B4-BE49-F238E27FC236}">
                <a16:creationId xmlns:a16="http://schemas.microsoft.com/office/drawing/2014/main" id="{2580EFAA-F9F9-8F07-0724-0AF272530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88" y="2479251"/>
            <a:ext cx="993921" cy="59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4E338C2-65C1-F907-BBED-1BF3DF34D1C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914777" y="2515601"/>
          <a:ext cx="5869993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73602">
                  <a:extLst>
                    <a:ext uri="{9D8B030D-6E8A-4147-A177-3AD203B41FA5}">
                      <a16:colId xmlns:a16="http://schemas.microsoft.com/office/drawing/2014/main" val="2564342443"/>
                    </a:ext>
                  </a:extLst>
                </a:gridCol>
                <a:gridCol w="3796391">
                  <a:extLst>
                    <a:ext uri="{9D8B030D-6E8A-4147-A177-3AD203B41FA5}">
                      <a16:colId xmlns:a16="http://schemas.microsoft.com/office/drawing/2014/main" val="28537658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1800" b="0" i="0" u="none" strike="noStrike" cap="none" spc="0" normalizeH="0" dirty="0" err="1">
                          <a:ln>
                            <a:noFill/>
                          </a:ln>
                          <a:solidFill>
                            <a:srgbClr val="6F2575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SciFi</a:t>
                      </a:r>
                      <a:r>
                        <a:rPr kumimoji="0" lang="en-GB" sz="1800" b="0" i="0" u="none" strike="noStrike" cap="none" spc="0" normalizeH="0" dirty="0">
                          <a:ln>
                            <a:noFill/>
                          </a:ln>
                          <a:solidFill>
                            <a:srgbClr val="6F2575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 tracker</a:t>
                      </a:r>
                      <a:endParaRPr lang="en-GB" sz="1800" dirty="0">
                        <a:solidFill>
                          <a:srgbClr val="6F2575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0" lang="en-GB" sz="1800" b="0" i="0" u="none" strike="noStrike" cap="none" spc="0" normalizeH="0" dirty="0">
                          <a:ln>
                            <a:noFill/>
                          </a:ln>
                          <a:solidFill>
                            <a:srgbClr val="6F2575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FEE configuration with DB,</a:t>
                      </a:r>
                    </a:p>
                    <a:p>
                      <a:r>
                        <a:rPr kumimoji="0" lang="en-GB" sz="1800" b="0" i="0" u="none" strike="noStrike" cap="none" spc="0" normalizeH="0" dirty="0">
                          <a:ln>
                            <a:noFill/>
                          </a:ln>
                          <a:solidFill>
                            <a:srgbClr val="6F2575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granularity up to 1.5mln thresholds</a:t>
                      </a:r>
                      <a:endParaRPr lang="en-GB" sz="1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207112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1F6246C-C7C2-BD4D-A180-83971E0FFFC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930981" y="3656042"/>
          <a:ext cx="3918857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49236">
                  <a:extLst>
                    <a:ext uri="{9D8B030D-6E8A-4147-A177-3AD203B41FA5}">
                      <a16:colId xmlns:a16="http://schemas.microsoft.com/office/drawing/2014/main" val="2564342443"/>
                    </a:ext>
                  </a:extLst>
                </a:gridCol>
                <a:gridCol w="1869621">
                  <a:extLst>
                    <a:ext uri="{9D8B030D-6E8A-4147-A177-3AD203B41FA5}">
                      <a16:colId xmlns:a16="http://schemas.microsoft.com/office/drawing/2014/main" val="28537658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1800" b="0" i="0" u="none" strike="noStrike" cap="none" spc="0" normalizeH="0" dirty="0">
                          <a:ln>
                            <a:noFill/>
                          </a:ln>
                          <a:solidFill>
                            <a:srgbClr val="6F2575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Scrum Master</a:t>
                      </a:r>
                      <a:endParaRPr lang="en-GB" sz="1800" dirty="0">
                        <a:solidFill>
                          <a:srgbClr val="6F2575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0" lang="en-GB" sz="1800" b="0" i="0" u="none" strike="noStrike" cap="none" spc="0" normalizeH="0" dirty="0">
                          <a:ln>
                            <a:noFill/>
                          </a:ln>
                          <a:solidFill>
                            <a:srgbClr val="6F2575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MT, ET, R&amp;D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2071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595492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Nikhef SEP panel 2023 - Computing and Physics Data Processing</a:t>
            </a:r>
            <a:endParaRPr lang="nl-NL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238125" y="238124"/>
            <a:ext cx="3149997" cy="500857"/>
          </a:xfrm>
        </p:spPr>
        <p:txBody>
          <a:bodyPr/>
          <a:lstStyle/>
          <a:p>
            <a:r>
              <a:rPr lang="en-GB" dirty="0"/>
              <a:t>CT-PO</a:t>
            </a:r>
          </a:p>
        </p:txBody>
      </p:sp>
      <p:pic>
        <p:nvPicPr>
          <p:cNvPr id="1026" name="Picture 2" descr="White Rabbit Official CERN website">
            <a:extLst>
              <a:ext uri="{FF2B5EF4-FFF2-40B4-BE49-F238E27FC236}">
                <a16:creationId xmlns:a16="http://schemas.microsoft.com/office/drawing/2014/main" id="{8519B70B-963E-99F8-AB50-17662645E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32" y="3079585"/>
            <a:ext cx="1477328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9D324F8-FC33-B608-FB40-C18283D5C29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91806" y="1436370"/>
          <a:ext cx="6844373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0065">
                  <a:extLst>
                    <a:ext uri="{9D8B030D-6E8A-4147-A177-3AD203B41FA5}">
                      <a16:colId xmlns:a16="http://schemas.microsoft.com/office/drawing/2014/main" val="2853765804"/>
                    </a:ext>
                  </a:extLst>
                </a:gridCol>
                <a:gridCol w="5554308">
                  <a:extLst>
                    <a:ext uri="{9D8B030D-6E8A-4147-A177-3AD203B41FA5}">
                      <a16:colId xmlns:a16="http://schemas.microsoft.com/office/drawing/2014/main" val="25468202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1800" b="0" i="0" u="none" strike="noStrike" cap="none" spc="0" normalizeH="0" dirty="0">
                          <a:ln>
                            <a:noFill/>
                          </a:ln>
                          <a:solidFill>
                            <a:srgbClr val="6F2575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Henk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0" lang="en-GB" sz="1800" b="0" i="0" u="none" strike="noStrike" cap="none" spc="0" normalizeH="0" dirty="0">
                          <a:ln>
                            <a:noFill/>
                          </a:ln>
                          <a:solidFill>
                            <a:srgbClr val="6F2575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FELIX</a:t>
                      </a:r>
                      <a:endParaRPr lang="en-GB" sz="1800" dirty="0">
                        <a:solidFill>
                          <a:srgbClr val="6F2575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2071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kumimoji="0" lang="en-GB" sz="1800" b="0" i="0" u="none" strike="noStrike" cap="none" spc="0" normalizeH="0" dirty="0">
                        <a:ln>
                          <a:noFill/>
                        </a:ln>
                        <a:solidFill>
                          <a:srgbClr val="6F2575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6F2575"/>
                          </a:solidFill>
                        </a:rPr>
                        <a:t>MDM firmware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2713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6F2575"/>
                          </a:solidFill>
                        </a:rPr>
                        <a:t>Ton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err="1">
                          <a:solidFill>
                            <a:srgbClr val="6F2575"/>
                          </a:solidFill>
                        </a:rPr>
                        <a:t>SciFi</a:t>
                      </a:r>
                      <a:r>
                        <a:rPr lang="en-GB" sz="1800" dirty="0">
                          <a:solidFill>
                            <a:srgbClr val="6F2575"/>
                          </a:solidFill>
                        </a:rPr>
                        <a:t> FEE calibration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2429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rgbClr val="6F2575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cap="none" dirty="0">
                          <a:solidFill>
                            <a:srgbClr val="6F2575"/>
                          </a:solidFill>
                        </a:rPr>
                        <a:t>PTOLEMY</a:t>
                      </a:r>
                      <a:endParaRPr lang="en-GB" sz="1800" dirty="0">
                        <a:solidFill>
                          <a:srgbClr val="6F2575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8353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6F2575"/>
                          </a:solidFill>
                        </a:rPr>
                        <a:t>Kostis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09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cap="none" spc="0" normalizeH="0" dirty="0">
                          <a:ln>
                            <a:noFill/>
                          </a:ln>
                          <a:solidFill>
                            <a:srgbClr val="6F2575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Future 4D tracking with White Rabbit</a:t>
                      </a:r>
                      <a:endParaRPr lang="en-GB" sz="1800" dirty="0">
                        <a:solidFill>
                          <a:srgbClr val="6F2575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3584086"/>
                  </a:ext>
                </a:extLst>
              </a:tr>
            </a:tbl>
          </a:graphicData>
        </a:graphic>
      </p:graphicFrame>
      <p:pic>
        <p:nvPicPr>
          <p:cNvPr id="6" name="Picture 2" descr="Home | CERN">
            <a:extLst>
              <a:ext uri="{FF2B5EF4-FFF2-40B4-BE49-F238E27FC236}">
                <a16:creationId xmlns:a16="http://schemas.microsoft.com/office/drawing/2014/main" id="{74CD95CC-CCD2-FEA4-47A7-BEA4522F3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184122"/>
            <a:ext cx="963386" cy="95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tlas-tdaq-felix · GitLab">
            <a:extLst>
              <a:ext uri="{FF2B5EF4-FFF2-40B4-BE49-F238E27FC236}">
                <a16:creationId xmlns:a16="http://schemas.microsoft.com/office/drawing/2014/main" id="{2A922E9A-B9DC-94AC-C568-F351E4201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282" y="1184122"/>
            <a:ext cx="1629229" cy="65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732C0B-2CE9-ADC1-C8F5-D0DF8BF18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25" y="3478552"/>
            <a:ext cx="1012371" cy="82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2575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-1" dirty="0"/>
              <a:t>How I use </a:t>
            </a:r>
            <a:r>
              <a:rPr lang="en-GB" spc="-1" dirty="0" err="1"/>
              <a:t>stoomboot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tabLst>
                <a:tab pos="0" algn="l"/>
              </a:tabLst>
            </a:pPr>
            <a:r>
              <a:rPr lang="en-GB" spc="-1" dirty="0"/>
              <a:t>Osama </a:t>
            </a:r>
            <a:r>
              <a:rPr lang="en-GB" spc="-1" dirty="0" err="1"/>
              <a:t>Karkout</a:t>
            </a:r>
            <a:r>
              <a:rPr lang="en-GB" spc="-1" dirty="0"/>
              <a:t> | happy ATLAS </a:t>
            </a:r>
            <a:r>
              <a:rPr lang="en-GB" spc="-1" dirty="0" smtClean="0"/>
              <a:t>&amp; </a:t>
            </a:r>
            <a:r>
              <a:rPr lang="en-GB" spc="-1" dirty="0" err="1" smtClean="0"/>
              <a:t>stoomboot</a:t>
            </a:r>
            <a:r>
              <a:rPr lang="en-GB" spc="-1" dirty="0" smtClean="0"/>
              <a:t> </a:t>
            </a:r>
            <a:r>
              <a:rPr lang="en-GB" spc="-1" dirty="0"/>
              <a:t>user</a:t>
            </a:r>
            <a:endParaRPr lang="en-US" spc="-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1070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idx="4294967295"/>
          </p:nvPr>
        </p:nvSpPr>
        <p:spPr>
          <a:xfrm>
            <a:off x="237960" y="237960"/>
            <a:ext cx="8667360" cy="3996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600" b="0" strike="noStrike" spc="-1" dirty="0">
                <a:solidFill>
                  <a:srgbClr val="E6223D"/>
                </a:solidFill>
                <a:latin typeface="Arial"/>
                <a:ea typeface="Arial"/>
              </a:rPr>
              <a:t>Data Analysis</a:t>
            </a:r>
            <a:endParaRPr lang="en-US" sz="2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13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Nikhef SEP panel 2023 - Computing and Physics Data Processing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24A876-3643-9CF7-4CEC-422DA60686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60" y="1305360"/>
            <a:ext cx="3325047" cy="10713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D1ED27D-019B-AF58-6034-19D327C970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60" y="3547472"/>
            <a:ext cx="3325047" cy="99590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9C2E09-5FB8-C06B-0653-6232BEA008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60" y="2714905"/>
            <a:ext cx="3325047" cy="6854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10C0C97-1D98-B143-67AD-D3E1304398A1}"/>
                  </a:ext>
                </a:extLst>
              </p14:cNvPr>
              <p14:cNvContentPartPr/>
              <p14:nvPr/>
            </p14:nvContentPartPr>
            <p14:xfrm>
              <a:off x="269362" y="2174302"/>
              <a:ext cx="1808280" cy="140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10C0C97-1D98-B143-67AD-D3E1304398A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3242" y="2168182"/>
                <a:ext cx="182052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35A8046-51AE-B70F-CC73-7B3CC4C2B96E}"/>
                  </a:ext>
                </a:extLst>
              </p14:cNvPr>
              <p14:cNvContentPartPr/>
              <p14:nvPr/>
            </p14:nvContentPartPr>
            <p14:xfrm>
              <a:off x="2770642" y="2356102"/>
              <a:ext cx="540720" cy="18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35A8046-51AE-B70F-CC73-7B3CC4C2B96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64522" y="2349982"/>
                <a:ext cx="55296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985C36C-B47D-9F2D-C2CD-25F67A9B4174}"/>
                  </a:ext>
                </a:extLst>
              </p14:cNvPr>
              <p14:cNvContentPartPr/>
              <p14:nvPr/>
            </p14:nvContentPartPr>
            <p14:xfrm>
              <a:off x="1143442" y="3379942"/>
              <a:ext cx="1574640" cy="338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985C36C-B47D-9F2D-C2CD-25F67A9B417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37322" y="3373822"/>
                <a:ext cx="15868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DEDDF77-3C97-5C60-56DA-0B08B5643785}"/>
                  </a:ext>
                </a:extLst>
              </p14:cNvPr>
              <p14:cNvContentPartPr/>
              <p14:nvPr/>
            </p14:nvContentPartPr>
            <p14:xfrm>
              <a:off x="2895922" y="3937582"/>
              <a:ext cx="606240" cy="252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DEDDF77-3C97-5C60-56DA-0B08B564378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89802" y="3931462"/>
                <a:ext cx="618480" cy="3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8BD2DB06-9706-4DE1-3B6B-731C444180B6}"/>
              </a:ext>
            </a:extLst>
          </p:cNvPr>
          <p:cNvGrpSpPr/>
          <p:nvPr/>
        </p:nvGrpSpPr>
        <p:grpSpPr>
          <a:xfrm>
            <a:off x="2505322" y="4334302"/>
            <a:ext cx="224640" cy="79200"/>
            <a:chOff x="2505322" y="4334302"/>
            <a:chExt cx="224640" cy="7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94C77D4-D5C3-9E1F-8F60-274ACB176C63}"/>
                    </a:ext>
                  </a:extLst>
                </p14:cNvPr>
                <p14:cNvContentPartPr/>
                <p14:nvPr/>
              </p14:nvContentPartPr>
              <p14:xfrm>
                <a:off x="2505322" y="4334302"/>
                <a:ext cx="224640" cy="151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94C77D4-D5C3-9E1F-8F60-274ACB176C6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499202" y="4328182"/>
                  <a:ext cx="23688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8386788-DFF0-19CF-F7B4-A8DEF050CD13}"/>
                    </a:ext>
                  </a:extLst>
                </p14:cNvPr>
                <p14:cNvContentPartPr/>
                <p14:nvPr/>
              </p14:nvContentPartPr>
              <p14:xfrm>
                <a:off x="2517562" y="4373542"/>
                <a:ext cx="200880" cy="115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8386788-DFF0-19CF-F7B4-A8DEF050CD1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511442" y="4367422"/>
                  <a:ext cx="2131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F0EC131-F034-E135-914D-3C51E4E52D55}"/>
                    </a:ext>
                  </a:extLst>
                </p14:cNvPr>
                <p14:cNvContentPartPr/>
                <p14:nvPr/>
              </p14:nvContentPartPr>
              <p14:xfrm>
                <a:off x="2509282" y="4392982"/>
                <a:ext cx="196200" cy="205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F0EC131-F034-E135-914D-3C51E4E52D5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503162" y="4386862"/>
                  <a:ext cx="208440" cy="327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71F23612-3E05-ECDE-4662-589B6BB4FC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231" y="1478425"/>
            <a:ext cx="4818407" cy="275708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CD58082-523C-1AD4-F889-7B26FF297DC0}"/>
              </a:ext>
            </a:extLst>
          </p:cNvPr>
          <p:cNvSpPr txBox="1"/>
          <p:nvPr/>
        </p:nvSpPr>
        <p:spPr>
          <a:xfrm>
            <a:off x="4829590" y="733094"/>
            <a:ext cx="3490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esigned for data analysis: economic &amp; efficient</a:t>
            </a:r>
          </a:p>
        </p:txBody>
      </p:sp>
    </p:spTree>
    <p:extLst>
      <p:ext uri="{BB962C8B-B14F-4D97-AF65-F5344CB8AC3E}">
        <p14:creationId xmlns:p14="http://schemas.microsoft.com/office/powerpoint/2010/main" val="3533965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idx="4294967295"/>
          </p:nvPr>
        </p:nvSpPr>
        <p:spPr>
          <a:xfrm>
            <a:off x="237960" y="237960"/>
            <a:ext cx="8667360" cy="3996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600" b="0" strike="noStrike" spc="-1" dirty="0">
                <a:solidFill>
                  <a:srgbClr val="E6223D"/>
                </a:solidFill>
                <a:latin typeface="Arial"/>
                <a:ea typeface="Arial"/>
              </a:rPr>
              <a:t>Neural Network training: ATLAS GNNs and Transformers</a:t>
            </a:r>
            <a:endParaRPr lang="en-US" sz="2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title" idx="4294967295"/>
          </p:nvPr>
        </p:nvSpPr>
        <p:spPr>
          <a:xfrm>
            <a:off x="2114640" y="600120"/>
            <a:ext cx="7029000" cy="742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30" b="0" strike="noStrike" spc="-1">
                <a:solidFill>
                  <a:srgbClr val="FFFFFF"/>
                </a:solidFill>
                <a:latin typeface="Arial"/>
                <a:ea typeface="Arial"/>
              </a:rPr>
              <a:t>Physics Data Processing</a:t>
            </a:r>
            <a:r>
              <a:rPr sz="1130"/>
              <a:t/>
            </a:r>
            <a:br>
              <a:rPr sz="1130"/>
            </a:br>
            <a:r>
              <a:rPr lang="en-GB" sz="2400" b="0" strike="noStrike" spc="-1">
                <a:solidFill>
                  <a:srgbClr val="FFFFFF"/>
                </a:solidFill>
                <a:latin typeface="Akkurat Std Italic"/>
                <a:ea typeface="Arial"/>
              </a:rPr>
              <a:t>towards results unconstrained by computing</a:t>
            </a:r>
            <a:endParaRPr lang="en-US" sz="2400" b="0" strike="noStrike" spc="-1">
              <a:solidFill>
                <a:srgbClr val="E6223D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13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Nikhef SEP panel 2023 - Computing and Physics Data Processing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119165-1C26-B1D9-B670-CF48205E5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60" y="731523"/>
            <a:ext cx="4160257" cy="36804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7506B9-D847-1F02-EF26-F658615DD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746" y="816612"/>
            <a:ext cx="1756894" cy="2024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B54966-DAE2-9706-DCD2-5947AE66A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01" y="3020976"/>
            <a:ext cx="4583604" cy="61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68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centre visit and networks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SEP panel 2023 - Computing and Physics Data Processing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Arjen van Rijn</a:t>
            </a:r>
          </a:p>
          <a:p>
            <a:r>
              <a:rPr lang="en-GB" dirty="0"/>
              <a:t>David Groep</a:t>
            </a:r>
          </a:p>
        </p:txBody>
      </p:sp>
    </p:spTree>
    <p:extLst>
      <p:ext uri="{BB962C8B-B14F-4D97-AF65-F5344CB8AC3E}">
        <p14:creationId xmlns:p14="http://schemas.microsoft.com/office/powerpoint/2010/main" val="38637650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932BD45-A487-41D3-954C-B99D52E8B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2" y="748448"/>
            <a:ext cx="5066493" cy="1823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9C191B-4D63-49B6-9AD2-02024A017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2" y="3050686"/>
            <a:ext cx="4463198" cy="136583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Nikhef SEP panel 2023 - Computing and Physics Data Processing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Our datacenter is all about connectivity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08CBF8-9551-47B5-8889-63E5AA56A0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484" y="726981"/>
            <a:ext cx="4805255" cy="33536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6F2575"/>
            </a:solidFill>
          </a:ln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E6C7241-FE48-48CD-B4A8-E1D117843D85}"/>
              </a:ext>
            </a:extLst>
          </p:cNvPr>
          <p:cNvSpPr txBox="1">
            <a:spLocks/>
          </p:cNvSpPr>
          <p:nvPr/>
        </p:nvSpPr>
        <p:spPr>
          <a:xfrm>
            <a:off x="726831" y="2733343"/>
            <a:ext cx="2315308" cy="253082"/>
          </a:xfrm>
          <a:prstGeom prst="rect">
            <a:avLst/>
          </a:prstGeom>
        </p:spPr>
        <p:txBody>
          <a:bodyPr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#7 on the worldwide peering list</a:t>
            </a:r>
          </a:p>
        </p:txBody>
      </p:sp>
    </p:spTree>
    <p:extLst>
      <p:ext uri="{BB962C8B-B14F-4D97-AF65-F5344CB8AC3E}">
        <p14:creationId xmlns:p14="http://schemas.microsoft.com/office/powerpoint/2010/main" val="76360380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Nikhef SEP panel 2023 - Computing and Physics Data Processing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Summary data of our datacentre	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A967135-BDA5-49EB-9A0C-B24E6D51954E}"/>
              </a:ext>
            </a:extLst>
          </p:cNvPr>
          <p:cNvSpPr txBox="1">
            <a:spLocks/>
          </p:cNvSpPr>
          <p:nvPr/>
        </p:nvSpPr>
        <p:spPr>
          <a:xfrm>
            <a:off x="304801" y="774561"/>
            <a:ext cx="2425700" cy="3199562"/>
          </a:xfrm>
          <a:prstGeom prst="rect">
            <a:avLst/>
          </a:prstGeom>
        </p:spPr>
        <p:txBody>
          <a:bodyPr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5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5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5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5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5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5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5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5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5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25" b="0" i="0" u="none" strike="noStrike" kern="0" cap="none" spc="0" normalizeH="0" baseline="0" noProof="0" dirty="0">
                <a:ln>
                  <a:noFill/>
                </a:ln>
                <a:solidFill>
                  <a:srgbClr val="00B3C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Maximum power: 2,7 MW</a:t>
            </a:r>
          </a:p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25" b="0" i="0" u="none" strike="noStrike" kern="0" cap="none" spc="0" normalizeH="0" baseline="0" noProof="0" dirty="0">
              <a:ln>
                <a:noFill/>
              </a:ln>
              <a:solidFill>
                <a:srgbClr val="00B3C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25" b="0" i="0" u="none" strike="noStrike" kern="0" cap="none" spc="0" normalizeH="0" baseline="0" noProof="0" dirty="0">
                <a:ln>
                  <a:noFill/>
                </a:ln>
                <a:solidFill>
                  <a:srgbClr val="00B3C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Power Usage Efficiency (PUE): 1,3</a:t>
            </a:r>
          </a:p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25" b="0" i="0" u="none" strike="noStrike" kern="0" cap="none" spc="0" normalizeH="0" baseline="0" noProof="0" dirty="0">
              <a:ln>
                <a:noFill/>
              </a:ln>
              <a:solidFill>
                <a:srgbClr val="00B3C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25" b="0" i="0" u="none" strike="noStrike" kern="0" cap="none" spc="0" normalizeH="0" baseline="0" noProof="0" dirty="0">
                <a:ln>
                  <a:noFill/>
                </a:ln>
                <a:solidFill>
                  <a:srgbClr val="00B3C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Residual heat used for:</a:t>
            </a:r>
          </a:p>
          <a:p>
            <a:pPr marL="171450" marR="0" lvl="0" indent="-17145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25" b="0" i="0" u="none" strike="noStrike" kern="0" cap="none" spc="0" normalizeH="0" baseline="0" noProof="0" dirty="0" err="1">
                <a:ln>
                  <a:noFill/>
                </a:ln>
                <a:solidFill>
                  <a:srgbClr val="00B3C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Nikhef</a:t>
            </a:r>
            <a:r>
              <a:rPr kumimoji="0" lang="en-GB" sz="1125" b="0" i="0" u="none" strike="noStrike" kern="0" cap="none" spc="0" normalizeH="0" baseline="0" noProof="0" dirty="0">
                <a:ln>
                  <a:noFill/>
                </a:ln>
                <a:solidFill>
                  <a:srgbClr val="00B3C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building</a:t>
            </a:r>
          </a:p>
          <a:p>
            <a:pPr marL="171450" marR="0" lvl="0" indent="-17145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25" b="0" i="0" u="none" strike="noStrike" kern="0" cap="none" spc="0" normalizeH="0" baseline="0" noProof="0" dirty="0">
                <a:ln>
                  <a:noFill/>
                </a:ln>
                <a:solidFill>
                  <a:srgbClr val="00B3C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Amsterdam University College</a:t>
            </a:r>
          </a:p>
          <a:p>
            <a:pPr marL="171450" marR="0" lvl="0" indent="-17145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25" b="0" i="0" u="none" strike="noStrike" kern="0" cap="none" spc="0" normalizeH="0" baseline="0" noProof="0" dirty="0">
                <a:ln>
                  <a:noFill/>
                </a:ln>
                <a:solidFill>
                  <a:srgbClr val="00B3C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Student housing</a:t>
            </a:r>
          </a:p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25" b="0" i="0" u="none" strike="noStrike" kern="0" cap="none" spc="0" normalizeH="0" baseline="0" noProof="0" dirty="0">
              <a:ln>
                <a:noFill/>
              </a:ln>
              <a:solidFill>
                <a:srgbClr val="00B3C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25" b="0" i="0" u="none" strike="noStrike" kern="0" cap="none" spc="0" normalizeH="0" baseline="0" noProof="0" dirty="0">
              <a:ln>
                <a:noFill/>
              </a:ln>
              <a:solidFill>
                <a:srgbClr val="00B3C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25" b="0" i="0" u="none" strike="noStrike" kern="0" cap="none" spc="0" normalizeH="0" baseline="0" noProof="0" dirty="0">
              <a:ln>
                <a:noFill/>
              </a:ln>
              <a:solidFill>
                <a:srgbClr val="00B3C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C470B51-42BF-46C9-99E9-D66653BE38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571007"/>
              </p:ext>
            </p:extLst>
          </p:nvPr>
        </p:nvGraphicFramePr>
        <p:xfrm>
          <a:off x="2948354" y="749764"/>
          <a:ext cx="5890846" cy="190881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635334">
                  <a:extLst>
                    <a:ext uri="{9D8B030D-6E8A-4147-A177-3AD203B41FA5}">
                      <a16:colId xmlns:a16="http://schemas.microsoft.com/office/drawing/2014/main" val="2681934256"/>
                    </a:ext>
                  </a:extLst>
                </a:gridCol>
                <a:gridCol w="1197371">
                  <a:extLst>
                    <a:ext uri="{9D8B030D-6E8A-4147-A177-3AD203B41FA5}">
                      <a16:colId xmlns:a16="http://schemas.microsoft.com/office/drawing/2014/main" val="3363101844"/>
                    </a:ext>
                  </a:extLst>
                </a:gridCol>
                <a:gridCol w="737090">
                  <a:extLst>
                    <a:ext uri="{9D8B030D-6E8A-4147-A177-3AD203B41FA5}">
                      <a16:colId xmlns:a16="http://schemas.microsoft.com/office/drawing/2014/main" val="1643559017"/>
                    </a:ext>
                  </a:extLst>
                </a:gridCol>
                <a:gridCol w="1063417">
                  <a:extLst>
                    <a:ext uri="{9D8B030D-6E8A-4147-A177-3AD203B41FA5}">
                      <a16:colId xmlns:a16="http://schemas.microsoft.com/office/drawing/2014/main" val="1959334662"/>
                    </a:ext>
                  </a:extLst>
                </a:gridCol>
                <a:gridCol w="1128817">
                  <a:extLst>
                    <a:ext uri="{9D8B030D-6E8A-4147-A177-3AD203B41FA5}">
                      <a16:colId xmlns:a16="http://schemas.microsoft.com/office/drawing/2014/main" val="1382255265"/>
                    </a:ext>
                  </a:extLst>
                </a:gridCol>
                <a:gridCol w="1128817">
                  <a:extLst>
                    <a:ext uri="{9D8B030D-6E8A-4147-A177-3AD203B41FA5}">
                      <a16:colId xmlns:a16="http://schemas.microsoft.com/office/drawing/2014/main" val="4108022855"/>
                    </a:ext>
                  </a:extLst>
                </a:gridCol>
              </a:tblGrid>
              <a:tr h="558082">
                <a:tc>
                  <a:txBody>
                    <a:bodyPr/>
                    <a:lstStyle/>
                    <a:p>
                      <a:r>
                        <a:rPr lang="en-US" dirty="0"/>
                        <a:t>Room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Purpose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# racks</a:t>
                      </a:r>
                    </a:p>
                    <a:p>
                      <a:pPr algn="r"/>
                      <a:r>
                        <a:rPr lang="en-US" dirty="0"/>
                        <a:t>max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IT power average per rack (kW)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IT power </a:t>
                      </a:r>
                      <a:r>
                        <a:rPr lang="nl-NL" dirty="0" err="1"/>
                        <a:t>total</a:t>
                      </a:r>
                      <a:r>
                        <a:rPr lang="nl-NL" dirty="0"/>
                        <a:t> (kW)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IT power currently (kW)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511615"/>
                  </a:ext>
                </a:extLst>
              </a:tr>
              <a:tr h="400135">
                <a:tc>
                  <a:txBody>
                    <a:bodyPr/>
                    <a:lstStyle/>
                    <a:p>
                      <a:r>
                        <a:rPr lang="en-US" dirty="0"/>
                        <a:t>H234b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Scientific computing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mtClean="0"/>
                        <a:t>47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6,25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180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319097"/>
                  </a:ext>
                </a:extLst>
              </a:tr>
              <a:tr h="242187">
                <a:tc>
                  <a:txBody>
                    <a:bodyPr/>
                    <a:lstStyle/>
                    <a:p>
                      <a:r>
                        <a:rPr lang="en-US" dirty="0"/>
                        <a:t>H140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Nikhef</a:t>
                      </a:r>
                      <a:r>
                        <a:rPr lang="en-US" dirty="0"/>
                        <a:t> Housing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282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1,9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660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528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562475"/>
                  </a:ext>
                </a:extLst>
              </a:tr>
              <a:tr h="558082">
                <a:tc>
                  <a:txBody>
                    <a:bodyPr/>
                    <a:lstStyle/>
                    <a:p>
                      <a:r>
                        <a:rPr lang="en-US" dirty="0"/>
                        <a:t>H142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09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Nikhef</a:t>
                      </a:r>
                      <a:r>
                        <a:rPr lang="en-US" dirty="0"/>
                        <a:t> Housing (extension)</a:t>
                      </a:r>
                      <a:endParaRPr lang="nl-NL" dirty="0"/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4,0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540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632199"/>
                  </a:ext>
                </a:extLst>
              </a:tr>
            </a:tbl>
          </a:graphicData>
        </a:graphic>
      </p:graphicFrame>
      <p:sp>
        <p:nvSpPr>
          <p:cNvPr id="15" name="TextBox 9">
            <a:extLst>
              <a:ext uri="{FF2B5EF4-FFF2-40B4-BE49-F238E27FC236}">
                <a16:creationId xmlns:a16="http://schemas.microsoft.com/office/drawing/2014/main" id="{F123A385-7865-1E1E-E37B-4537546CE19D}"/>
              </a:ext>
            </a:extLst>
          </p:cNvPr>
          <p:cNvSpPr txBox="1"/>
          <p:nvPr/>
        </p:nvSpPr>
        <p:spPr>
          <a:xfrm>
            <a:off x="11399912" y="9090248"/>
            <a:ext cx="7768189" cy="21749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3C3">
                    <a:lumMod val="75000"/>
                  </a:srgbClr>
                </a:solidFill>
                <a:effectLst/>
                <a:uLnTx/>
                <a:uFillTx/>
                <a:latin typeface="Akkurat Std Italic" panose="02000503000000000000" pitchFamily="2" charset="0"/>
                <a:cs typeface="Arial"/>
                <a:sym typeface="Arial"/>
              </a:rPr>
              <a:t>Aandacht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3C3">
                    <a:lumMod val="75000"/>
                  </a:srgbClr>
                </a:solidFill>
                <a:effectLst/>
                <a:uLnTx/>
                <a:uFillTx/>
                <a:latin typeface="Akkurat Std Italic" panose="02000503000000000000" pitchFamily="2" charset="0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3C3">
                    <a:lumMod val="75000"/>
                  </a:srgbClr>
                </a:solidFill>
                <a:effectLst/>
                <a:uLnTx/>
                <a:uFillTx/>
                <a:latin typeface="Akkurat Std Italic" panose="02000503000000000000" pitchFamily="2" charset="0"/>
                <a:cs typeface="Arial"/>
                <a:sym typeface="Arial"/>
              </a:rPr>
              <a:t>voor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3C3">
                    <a:lumMod val="75000"/>
                  </a:srgbClr>
                </a:solidFill>
                <a:effectLst/>
                <a:uLnTx/>
                <a:uFillTx/>
                <a:latin typeface="Akkurat Std Italic" panose="02000503000000000000" pitchFamily="2" charset="0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3C3">
                    <a:lumMod val="75000"/>
                  </a:srgbClr>
                </a:solidFill>
                <a:effectLst/>
                <a:uLnTx/>
                <a:uFillTx/>
                <a:latin typeface="Akkurat Std Italic" panose="02000503000000000000" pitchFamily="2" charset="0"/>
                <a:cs typeface="Arial"/>
                <a:sym typeface="Arial"/>
              </a:rPr>
              <a:t>duurzaamheid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3C3">
                    <a:lumMod val="75000"/>
                  </a:srgbClr>
                </a:solidFill>
                <a:effectLst/>
                <a:uLnTx/>
                <a:uFillTx/>
                <a:latin typeface="Akkurat Std Italic" panose="02000503000000000000" pitchFamily="2" charset="0"/>
                <a:cs typeface="Arial"/>
                <a:sym typeface="Arial"/>
              </a:rPr>
              <a:t>:</a:t>
            </a:r>
          </a:p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3C3">
                    <a:lumMod val="75000"/>
                  </a:srgbClr>
                </a:solidFill>
                <a:effectLst/>
                <a:uLnTx/>
                <a:uFillTx/>
                <a:latin typeface="Akkurat Std Italic" panose="02000503000000000000" pitchFamily="2" charset="0"/>
                <a:cs typeface="Arial"/>
                <a:sym typeface="Arial"/>
              </a:rPr>
              <a:t>overtollige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3C3">
                    <a:lumMod val="75000"/>
                  </a:srgbClr>
                </a:solidFill>
                <a:effectLst/>
                <a:uLnTx/>
                <a:uFillTx/>
                <a:latin typeface="Akkurat Std Italic" panose="02000503000000000000" pitchFamily="2" charset="0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3C3">
                    <a:lumMod val="75000"/>
                  </a:srgbClr>
                </a:solidFill>
                <a:effectLst/>
                <a:uLnTx/>
                <a:uFillTx/>
                <a:latin typeface="Akkurat Std Italic" panose="02000503000000000000" pitchFamily="2" charset="0"/>
                <a:cs typeface="Arial"/>
                <a:sym typeface="Arial"/>
              </a:rPr>
              <a:t>warmte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3C3">
                    <a:lumMod val="75000"/>
                  </a:srgbClr>
                </a:solidFill>
                <a:effectLst/>
                <a:uLnTx/>
                <a:uFillTx/>
                <a:latin typeface="Akkurat Std Italic" panose="02000503000000000000" pitchFamily="2" charset="0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3C3">
                    <a:lumMod val="75000"/>
                  </a:srgbClr>
                </a:solidFill>
                <a:effectLst/>
                <a:uLnTx/>
                <a:uFillTx/>
                <a:latin typeface="Akkurat Std Italic" panose="02000503000000000000" pitchFamily="2" charset="0"/>
                <a:cs typeface="Arial"/>
                <a:sym typeface="Arial"/>
              </a:rPr>
              <a:t>gebruiken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3C3">
                    <a:lumMod val="75000"/>
                  </a:srgbClr>
                </a:solidFill>
                <a:effectLst/>
                <a:uLnTx/>
                <a:uFillTx/>
                <a:latin typeface="Akkurat Std Italic" panose="02000503000000000000" pitchFamily="2" charset="0"/>
                <a:cs typeface="Arial"/>
                <a:sym typeface="Arial"/>
              </a:rPr>
              <a:t> we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3C3">
                    <a:lumMod val="75000"/>
                  </a:srgbClr>
                </a:solidFill>
                <a:effectLst/>
                <a:uLnTx/>
                <a:uFillTx/>
                <a:latin typeface="Akkurat Std Italic" panose="02000503000000000000" pitchFamily="2" charset="0"/>
                <a:cs typeface="Arial"/>
                <a:sym typeface="Arial"/>
              </a:rPr>
              <a:t>zelf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3C3">
                    <a:lumMod val="75000"/>
                  </a:srgbClr>
                </a:solidFill>
                <a:effectLst/>
                <a:uLnTx/>
                <a:uFillTx/>
                <a:latin typeface="Akkurat Std Italic" panose="02000503000000000000" pitchFamily="2" charset="0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3C3">
                    <a:lumMod val="75000"/>
                  </a:srgbClr>
                </a:solidFill>
                <a:effectLst/>
                <a:uLnTx/>
                <a:uFillTx/>
                <a:latin typeface="Akkurat Std Italic" panose="02000503000000000000" pitchFamily="2" charset="0"/>
                <a:cs typeface="Arial"/>
                <a:sym typeface="Arial"/>
              </a:rPr>
              <a:t>en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3C3">
                    <a:lumMod val="75000"/>
                  </a:srgbClr>
                </a:solidFill>
                <a:effectLst/>
                <a:uLnTx/>
                <a:uFillTx/>
                <a:latin typeface="Akkurat Std Italic" panose="02000503000000000000" pitchFamily="2" charset="0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3C3">
                    <a:lumMod val="75000"/>
                  </a:srgbClr>
                </a:solidFill>
                <a:effectLst/>
                <a:uLnTx/>
                <a:uFillTx/>
                <a:latin typeface="Akkurat Std Italic" panose="02000503000000000000" pitchFamily="2" charset="0"/>
                <a:cs typeface="Arial"/>
                <a:sym typeface="Arial"/>
              </a:rPr>
              <a:t>geven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3C3">
                    <a:lumMod val="75000"/>
                  </a:srgbClr>
                </a:solidFill>
                <a:effectLst/>
                <a:uLnTx/>
                <a:uFillTx/>
                <a:latin typeface="Akkurat Std Italic" panose="02000503000000000000" pitchFamily="2" charset="0"/>
                <a:cs typeface="Arial"/>
                <a:sym typeface="Arial"/>
              </a:rPr>
              <a:t> we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3C3">
                    <a:lumMod val="75000"/>
                  </a:srgbClr>
                </a:solidFill>
                <a:effectLst/>
                <a:uLnTx/>
                <a:uFillTx/>
                <a:latin typeface="Akkurat Std Italic" panose="02000503000000000000" pitchFamily="2" charset="0"/>
                <a:cs typeface="Arial"/>
                <a:sym typeface="Arial"/>
              </a:rPr>
              <a:t>aan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3C3">
                    <a:lumMod val="75000"/>
                  </a:srgbClr>
                </a:solidFill>
                <a:effectLst/>
                <a:uLnTx/>
                <a:uFillTx/>
                <a:latin typeface="Akkurat Std Italic" panose="02000503000000000000" pitchFamily="2" charset="0"/>
                <a:cs typeface="Arial"/>
                <a:sym typeface="Arial"/>
              </a:rPr>
              <a:t> de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3C3">
                    <a:lumMod val="75000"/>
                  </a:srgbClr>
                </a:solidFill>
                <a:effectLst/>
                <a:uLnTx/>
                <a:uFillTx/>
                <a:latin typeface="Akkurat Std Italic" panose="02000503000000000000" pitchFamily="2" charset="0"/>
                <a:cs typeface="Arial"/>
                <a:sym typeface="Arial"/>
              </a:rPr>
              <a:t>studentenhuisvesting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3C3">
                    <a:lumMod val="75000"/>
                  </a:srgbClr>
                </a:solidFill>
                <a:effectLst/>
                <a:uLnTx/>
                <a:uFillTx/>
                <a:latin typeface="Akkurat Std Italic" panose="02000503000000000000" pitchFamily="2" charset="0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3C3">
                    <a:lumMod val="75000"/>
                  </a:srgbClr>
                </a:solidFill>
                <a:effectLst/>
                <a:uLnTx/>
                <a:uFillTx/>
                <a:latin typeface="Akkurat Std Italic" panose="02000503000000000000" pitchFamily="2" charset="0"/>
                <a:cs typeface="Arial"/>
                <a:sym typeface="Arial"/>
              </a:rPr>
              <a:t>aan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3C3">
                    <a:lumMod val="75000"/>
                  </a:srgbClr>
                </a:solidFill>
                <a:effectLst/>
                <a:uLnTx/>
                <a:uFillTx/>
                <a:latin typeface="Akkurat Std Italic" panose="02000503000000000000" pitchFamily="2" charset="0"/>
                <a:cs typeface="Arial"/>
                <a:sym typeface="Arial"/>
              </a:rPr>
              <a:t> de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3C3">
                    <a:lumMod val="75000"/>
                  </a:srgbClr>
                </a:solidFill>
                <a:effectLst/>
                <a:uLnTx/>
                <a:uFillTx/>
                <a:latin typeface="Akkurat Std Italic" panose="02000503000000000000" pitchFamily="2" charset="0"/>
                <a:cs typeface="Arial"/>
                <a:sym typeface="Arial"/>
              </a:rPr>
              <a:t>overkant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3C3">
                    <a:lumMod val="75000"/>
                  </a:srgbClr>
                </a:solidFill>
                <a:effectLst/>
                <a:uLnTx/>
                <a:uFillTx/>
                <a:latin typeface="Akkurat Std Italic" panose="02000503000000000000" pitchFamily="2" charset="0"/>
                <a:cs typeface="Arial"/>
                <a:sym typeface="Arial"/>
              </a:rPr>
              <a:t> (~1,5 GWh/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3C3">
                    <a:lumMod val="75000"/>
                  </a:srgbClr>
                </a:solidFill>
                <a:effectLst/>
                <a:uLnTx/>
                <a:uFillTx/>
                <a:latin typeface="Akkurat Std Italic" panose="02000503000000000000" pitchFamily="2" charset="0"/>
                <a:cs typeface="Arial"/>
                <a:sym typeface="Arial"/>
              </a:rPr>
              <a:t>jr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3C3">
                    <a:lumMod val="75000"/>
                  </a:srgbClr>
                </a:solidFill>
                <a:effectLst/>
                <a:uLnTx/>
                <a:uFillTx/>
                <a:latin typeface="Akkurat Std Italic" panose="02000503000000000000" pitchFamily="2" charset="0"/>
                <a:cs typeface="Arial"/>
                <a:sym typeface="Arial"/>
              </a:rPr>
              <a:t>) 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E21FC32F-B730-09AD-C15F-77726BFF5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04" y="2311489"/>
            <a:ext cx="1927448" cy="1334387"/>
          </a:xfrm>
          <a:prstGeom prst="rect">
            <a:avLst/>
          </a:prstGeom>
        </p:spPr>
      </p:pic>
      <p:sp>
        <p:nvSpPr>
          <p:cNvPr id="18" name="Title 3">
            <a:extLst>
              <a:ext uri="{FF2B5EF4-FFF2-40B4-BE49-F238E27FC236}">
                <a16:creationId xmlns:a16="http://schemas.microsoft.com/office/drawing/2014/main" id="{A90CFF59-7F9D-31B6-E69B-22463FA3FB48}"/>
              </a:ext>
            </a:extLst>
          </p:cNvPr>
          <p:cNvSpPr txBox="1">
            <a:spLocks/>
          </p:cNvSpPr>
          <p:nvPr/>
        </p:nvSpPr>
        <p:spPr>
          <a:xfrm>
            <a:off x="3058734" y="2793476"/>
            <a:ext cx="4578438" cy="1678943"/>
          </a:xfrm>
          <a:prstGeom prst="rect">
            <a:avLst/>
          </a:prstGeom>
        </p:spPr>
        <p:txBody>
          <a:bodyPr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5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5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5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5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5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5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5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5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5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25" b="0" i="0" u="none" strike="noStrike" kern="0" cap="none" spc="0" normalizeH="0" baseline="0" noProof="0" dirty="0">
                <a:ln>
                  <a:noFill/>
                </a:ln>
                <a:solidFill>
                  <a:srgbClr val="00B3C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Financial figures (annually):</a:t>
            </a:r>
          </a:p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25" b="0" i="0" u="none" strike="noStrike" kern="0" cap="none" spc="0" normalizeH="0" baseline="0" noProof="0" dirty="0">
              <a:ln>
                <a:noFill/>
              </a:ln>
              <a:solidFill>
                <a:srgbClr val="00B3C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25" b="0" i="0" u="none" strike="noStrike" kern="0" cap="none" spc="0" normalizeH="0" baseline="0" noProof="0" dirty="0">
                <a:ln>
                  <a:noFill/>
                </a:ln>
                <a:solidFill>
                  <a:srgbClr val="00B3C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Turnover currently ~5 M€; will grow to about 6,5 M€;</a:t>
            </a:r>
          </a:p>
          <a:p>
            <a:pPr marL="171450" marR="0" lvl="0" indent="-17145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25" b="0" i="0" u="none" strike="noStrike" kern="0" cap="none" spc="0" normalizeH="0" baseline="0" noProof="0" dirty="0">
                <a:ln>
                  <a:noFill/>
                </a:ln>
                <a:solidFill>
                  <a:srgbClr val="00B3C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Running costs will grow to 3 – 3,5 M€ (energy costs!);</a:t>
            </a:r>
          </a:p>
          <a:p>
            <a:pPr marL="171450" marR="0" lvl="0" indent="-17145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25" b="0" i="0" u="none" strike="noStrike" kern="0" cap="none" spc="0" normalizeH="0" baseline="0" noProof="0" dirty="0">
                <a:ln>
                  <a:noFill/>
                </a:ln>
                <a:solidFill>
                  <a:srgbClr val="00B3C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Depreciation of extension: 1 M€ annually until end 2028;</a:t>
            </a:r>
          </a:p>
          <a:p>
            <a:pPr marL="171450" marR="0" lvl="0" indent="-17145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25" b="0" i="0" u="none" strike="noStrike" kern="0" cap="none" spc="0" normalizeH="0" baseline="0" noProof="0" dirty="0">
                <a:ln>
                  <a:noFill/>
                </a:ln>
                <a:solidFill>
                  <a:srgbClr val="00B3C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Net result: 2 – 3 M€</a:t>
            </a:r>
          </a:p>
        </p:txBody>
      </p:sp>
    </p:spTree>
    <p:extLst>
      <p:ext uri="{BB962C8B-B14F-4D97-AF65-F5344CB8AC3E}">
        <p14:creationId xmlns:p14="http://schemas.microsoft.com/office/powerpoint/2010/main" val="230371011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Because we can … does not mean it’s the scalable way </a:t>
            </a:r>
            <a:r>
              <a:rPr lang="en-GB" dirty="0" smtClean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059" y="667567"/>
            <a:ext cx="6336031" cy="35601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8779" y="4227730"/>
            <a:ext cx="632646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900" cap="none" dirty="0">
                <a:solidFill>
                  <a:srgbClr val="E3D88B"/>
                </a:solidFill>
              </a:rPr>
              <a:t>LCO2 cooling of an AMD </a:t>
            </a:r>
            <a:r>
              <a:rPr lang="en-GB" sz="900" cap="none" dirty="0" err="1">
                <a:solidFill>
                  <a:srgbClr val="E3D88B"/>
                </a:solidFill>
              </a:rPr>
              <a:t>Ryzen</a:t>
            </a:r>
            <a:r>
              <a:rPr lang="en-GB" sz="900" cap="none" dirty="0">
                <a:solidFill>
                  <a:srgbClr val="E3D88B"/>
                </a:solidFill>
              </a:rPr>
              <a:t> </a:t>
            </a:r>
            <a:r>
              <a:rPr lang="en-GB" sz="900" cap="none" dirty="0" err="1">
                <a:solidFill>
                  <a:srgbClr val="E3D88B"/>
                </a:solidFill>
              </a:rPr>
              <a:t>Threadripper</a:t>
            </a:r>
            <a:r>
              <a:rPr lang="en-GB" sz="900" cap="none" dirty="0">
                <a:solidFill>
                  <a:srgbClr val="E3D88B"/>
                </a:solidFill>
              </a:rPr>
              <a:t> 3970X [56.38 °C] at 4600.1MHz processor (~1.5x nominal speed) sustained, </a:t>
            </a:r>
            <a:br>
              <a:rPr lang="en-GB" sz="900" cap="none" dirty="0">
                <a:solidFill>
                  <a:srgbClr val="E3D88B"/>
                </a:solidFill>
              </a:rPr>
            </a:br>
            <a:r>
              <a:rPr lang="en-GB" sz="900" cap="none" dirty="0">
                <a:solidFill>
                  <a:srgbClr val="E3D88B"/>
                </a:solidFill>
              </a:rPr>
              <a:t>using the Nikhef LCO2 test bench system (https://hwbot.org/submission/4539341)  - (Krista de </a:t>
            </a:r>
            <a:r>
              <a:rPr lang="en-GB" sz="900" cap="none" dirty="0" err="1">
                <a:solidFill>
                  <a:srgbClr val="E3D88B"/>
                </a:solidFill>
              </a:rPr>
              <a:t>Roo</a:t>
            </a:r>
            <a:r>
              <a:rPr lang="en-GB" sz="900" cap="none" dirty="0">
                <a:solidFill>
                  <a:srgbClr val="E3D88B"/>
                </a:solidFill>
              </a:rPr>
              <a:t> </a:t>
            </a:r>
            <a:r>
              <a:rPr lang="en-GB" sz="900" cap="none" dirty="0" err="1">
                <a:solidFill>
                  <a:srgbClr val="E3D88B"/>
                </a:solidFill>
              </a:rPr>
              <a:t>en</a:t>
            </a:r>
            <a:r>
              <a:rPr lang="en-GB" sz="900" cap="none" dirty="0">
                <a:solidFill>
                  <a:srgbClr val="E3D88B"/>
                </a:solidFill>
              </a:rPr>
              <a:t> Tristan </a:t>
            </a:r>
            <a:r>
              <a:rPr lang="en-GB" sz="900" cap="none" dirty="0" err="1">
                <a:solidFill>
                  <a:srgbClr val="E3D88B"/>
                </a:solidFill>
              </a:rPr>
              <a:t>Suerink</a:t>
            </a:r>
            <a:r>
              <a:rPr lang="en-GB" sz="900" cap="none" dirty="0" smtClean="0">
                <a:solidFill>
                  <a:srgbClr val="E3D88B"/>
                </a:solidFill>
              </a:rPr>
              <a:t>)</a:t>
            </a:r>
            <a:endParaRPr lang="en-GB" sz="90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04182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Supplementary materials</a:t>
            </a:r>
            <a:endParaRPr lang="en-GB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34916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741" y="3686513"/>
            <a:ext cx="720304" cy="50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14"/>
          </p:nvPr>
        </p:nvSpPr>
        <p:spPr>
          <a:xfrm>
            <a:off x="238125" y="1368213"/>
            <a:ext cx="8669759" cy="3169765"/>
          </a:xfrm>
        </p:spPr>
        <p:txBody>
          <a:bodyPr/>
          <a:lstStyle/>
          <a:p>
            <a:r>
              <a:rPr lang="en-US" sz="1800" dirty="0" smtClean="0"/>
              <a:t>Physics Data Processing </a:t>
            </a:r>
            <a:r>
              <a:rPr lang="en-US" sz="1800" dirty="0" err="1" smtClean="0"/>
              <a:t>programme</a:t>
            </a:r>
            <a:r>
              <a:rPr lang="en-US" sz="1800" dirty="0" smtClean="0"/>
              <a:t> lines</a:t>
            </a:r>
          </a:p>
          <a:p>
            <a:endParaRPr lang="en-US" sz="800" dirty="0"/>
          </a:p>
          <a:p>
            <a:pPr marL="457200" indent="-457200">
              <a:buFont typeface="+mj-lt"/>
              <a:buAutoNum type="arabicPeriod"/>
            </a:pPr>
            <a:r>
              <a:rPr lang="en-US" sz="1800" b="1" dirty="0"/>
              <a:t>i</a:t>
            </a:r>
            <a:r>
              <a:rPr lang="en-US" sz="1800" b="1" dirty="0" smtClean="0"/>
              <a:t>nfrastructure</a:t>
            </a:r>
            <a:r>
              <a:rPr lang="en-US" sz="1800" b="1" dirty="0"/>
              <a:t>, network &amp; </a:t>
            </a:r>
            <a:r>
              <a:rPr lang="en-US" sz="1800" b="1" dirty="0" smtClean="0"/>
              <a:t>systems research</a:t>
            </a:r>
          </a:p>
          <a:p>
            <a:pPr marL="576263" lvl="1" indent="-119063">
              <a:buFont typeface="Arial" panose="020B0604020202020204" pitchFamily="34" charset="0"/>
              <a:buChar char="•"/>
            </a:pPr>
            <a:r>
              <a:rPr lang="en-US" sz="1200" b="1" dirty="0"/>
              <a:t>building</a:t>
            </a:r>
            <a:r>
              <a:rPr lang="en-US" sz="1200" dirty="0"/>
              <a:t> ‘research IT </a:t>
            </a:r>
            <a:r>
              <a:rPr lang="en-US" sz="1200" dirty="0" smtClean="0"/>
              <a:t>facilities’ through co-design </a:t>
            </a:r>
            <a:r>
              <a:rPr lang="en-US" sz="1200" dirty="0"/>
              <a:t>&amp; </a:t>
            </a:r>
            <a:r>
              <a:rPr lang="en-US" sz="1200" dirty="0" smtClean="0"/>
              <a:t>development</a:t>
            </a:r>
            <a:endParaRPr lang="en-US" sz="1200" dirty="0"/>
          </a:p>
          <a:p>
            <a:pPr marL="576263" lvl="1" indent="-119063">
              <a:buFont typeface="Arial" panose="020B0604020202020204" pitchFamily="34" charset="0"/>
              <a:buChar char="•"/>
            </a:pPr>
            <a:r>
              <a:rPr lang="en-US" sz="1200" dirty="0"/>
              <a:t>big data science </a:t>
            </a:r>
            <a:r>
              <a:rPr lang="en-US" sz="1200" dirty="0" smtClean="0"/>
              <a:t>innovation: research </a:t>
            </a:r>
            <a:r>
              <a:rPr lang="en-US" sz="1200" b="1" dirty="0" smtClean="0"/>
              <a:t>next gen IT infrastructure</a:t>
            </a:r>
            <a:endParaRPr lang="en-US" sz="1200" dirty="0" smtClean="0"/>
          </a:p>
          <a:p>
            <a:pPr marL="457200" indent="-457200">
              <a:buFont typeface="+mj-lt"/>
              <a:buAutoNum type="arabicPeriod"/>
            </a:pPr>
            <a:endParaRPr lang="en-GB" sz="600" dirty="0" smtClean="0"/>
          </a:p>
          <a:p>
            <a:pPr marL="457200" indent="-457200">
              <a:buFont typeface="+mj-lt"/>
              <a:buAutoNum type="arabicPeriod"/>
            </a:pPr>
            <a:endParaRPr lang="en-GB" sz="6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1800" b="1" dirty="0"/>
              <a:t>i</a:t>
            </a:r>
            <a:r>
              <a:rPr lang="en-GB" sz="1800" b="1" dirty="0" smtClean="0"/>
              <a:t>nfrastructure </a:t>
            </a:r>
            <a:r>
              <a:rPr lang="en-GB" sz="1800" b="1" dirty="0"/>
              <a:t>for </a:t>
            </a:r>
            <a:r>
              <a:rPr lang="en-GB" sz="1800" b="1" dirty="0" smtClean="0"/>
              <a:t>trusted collaboration</a:t>
            </a:r>
          </a:p>
          <a:p>
            <a:pPr marL="576263" lvl="1" indent="-119063">
              <a:buFont typeface="Arial" panose="020B0604020202020204" pitchFamily="34" charset="0"/>
              <a:buChar char="•"/>
            </a:pPr>
            <a:r>
              <a:rPr lang="en-US" sz="1200" b="1" dirty="0"/>
              <a:t>trust and identity </a:t>
            </a:r>
            <a:r>
              <a:rPr lang="en-US" sz="1200" dirty="0"/>
              <a:t>for </a:t>
            </a:r>
            <a:r>
              <a:rPr lang="en-US" sz="1200" dirty="0" smtClean="0"/>
              <a:t>enabling </a:t>
            </a:r>
            <a:r>
              <a:rPr lang="en-US" sz="1200" dirty="0"/>
              <a:t>communities</a:t>
            </a:r>
          </a:p>
          <a:p>
            <a:pPr marL="576263" lvl="1" indent="-119063">
              <a:buFont typeface="Arial" panose="020B0604020202020204" pitchFamily="34" charset="0"/>
              <a:buChar char="•"/>
            </a:pPr>
            <a:r>
              <a:rPr lang="en-US" sz="1200" dirty="0"/>
              <a:t>managing complexity of </a:t>
            </a:r>
            <a:r>
              <a:rPr lang="en-US" sz="1200" b="1" dirty="0"/>
              <a:t>collaboration mechanisms</a:t>
            </a:r>
          </a:p>
          <a:p>
            <a:pPr marL="576263" lvl="1" indent="-119063">
              <a:buFont typeface="Arial" panose="020B0604020202020204" pitchFamily="34" charset="0"/>
              <a:buChar char="•"/>
            </a:pPr>
            <a:r>
              <a:rPr lang="en-US" sz="1200" b="1" dirty="0"/>
              <a:t>securing</a:t>
            </a:r>
            <a:r>
              <a:rPr lang="en-US" sz="1200" dirty="0"/>
              <a:t> the infrastructure </a:t>
            </a:r>
            <a:r>
              <a:rPr lang="en-US" sz="1200" dirty="0" smtClean="0"/>
              <a:t>of </a:t>
            </a:r>
            <a:r>
              <a:rPr lang="en-US" sz="1200" dirty="0"/>
              <a:t>our </a:t>
            </a:r>
            <a:r>
              <a:rPr lang="en-US" sz="1200" b="1" dirty="0"/>
              <a:t>open science </a:t>
            </a:r>
            <a:r>
              <a:rPr lang="en-US" sz="1200" dirty="0"/>
              <a:t>cloud</a:t>
            </a:r>
          </a:p>
          <a:p>
            <a:pPr marL="457200" indent="-457200">
              <a:buFont typeface="+mj-lt"/>
              <a:buAutoNum type="arabicPeriod"/>
            </a:pPr>
            <a:endParaRPr lang="en-US" sz="600" dirty="0" smtClean="0"/>
          </a:p>
          <a:p>
            <a:pPr marL="457200" indent="-457200">
              <a:buFont typeface="+mj-lt"/>
              <a:buAutoNum type="arabicPeriod"/>
            </a:pPr>
            <a:endParaRPr lang="en-US" sz="600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1800" b="1" dirty="0" smtClean="0"/>
              <a:t>algorithmic </a:t>
            </a:r>
            <a:r>
              <a:rPr lang="en-US" sz="1800" b="1" dirty="0"/>
              <a:t>design patterns </a:t>
            </a:r>
            <a:r>
              <a:rPr lang="en-US" sz="1600" dirty="0" smtClean="0"/>
              <a:t>- </a:t>
            </a:r>
            <a:r>
              <a:rPr lang="en-GB" sz="1600" i="1" dirty="0" smtClean="0"/>
              <a:t>more in </a:t>
            </a:r>
            <a:r>
              <a:rPr lang="en-GB" sz="1600" i="1" dirty="0" err="1" smtClean="0"/>
              <a:t>Roel’s</a:t>
            </a:r>
            <a:r>
              <a:rPr lang="en-GB" sz="1600" i="1" dirty="0" smtClean="0"/>
              <a:t> introduction</a:t>
            </a:r>
            <a:endParaRPr lang="en-GB" sz="1800" i="1" dirty="0" smtClean="0"/>
          </a:p>
          <a:p>
            <a:pPr marL="576263" lvl="1" indent="-1190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rgbClr val="702677"/>
                </a:solidFill>
              </a:rPr>
              <a:t>GPU accelerated</a:t>
            </a:r>
            <a:r>
              <a:rPr lang="en-US" sz="1200" dirty="0" smtClean="0">
                <a:solidFill>
                  <a:srgbClr val="702677"/>
                </a:solidFill>
              </a:rPr>
              <a:t> computing, </a:t>
            </a:r>
            <a:r>
              <a:rPr lang="en-US" sz="1200" b="1" dirty="0" smtClean="0">
                <a:solidFill>
                  <a:srgbClr val="702677"/>
                </a:solidFill>
              </a:rPr>
              <a:t>Quantum Computing</a:t>
            </a:r>
            <a:r>
              <a:rPr lang="en-US" sz="1200" dirty="0" smtClean="0">
                <a:solidFill>
                  <a:srgbClr val="702677"/>
                </a:solidFill>
              </a:rPr>
              <a:t>, AI and </a:t>
            </a:r>
            <a:r>
              <a:rPr lang="en-US" sz="1200" b="1" dirty="0" smtClean="0">
                <a:solidFill>
                  <a:srgbClr val="702677"/>
                </a:solidFill>
              </a:rPr>
              <a:t>Machine Learning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677108"/>
          </a:xfrm>
        </p:spPr>
        <p:txBody>
          <a:bodyPr/>
          <a:lstStyle/>
          <a:p>
            <a:r>
              <a:rPr lang="en-US" sz="2400" b="1" dirty="0" smtClean="0"/>
              <a:t>PDP: Computing </a:t>
            </a:r>
            <a:r>
              <a:rPr lang="en-US" sz="2400" b="1" dirty="0"/>
              <a:t>as </a:t>
            </a:r>
            <a:r>
              <a:rPr lang="en-US" sz="2400" b="1" dirty="0" smtClean="0"/>
              <a:t>research and instrumentation</a:t>
            </a:r>
            <a:endParaRPr lang="en-US" sz="2400" b="1" dirty="0"/>
          </a:p>
          <a:p>
            <a:r>
              <a:rPr lang="en-US" sz="2000" dirty="0"/>
              <a:t>validated through our real-life applications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741" y="1459182"/>
            <a:ext cx="1715900" cy="1016951"/>
          </a:xfrm>
          <a:prstGeom prst="rect">
            <a:avLst/>
          </a:prstGeom>
        </p:spPr>
      </p:pic>
      <p:pic>
        <p:nvPicPr>
          <p:cNvPr id="6" name="Picture 4" descr="H:\Home\davidg\EUGridPMA\Presentations\images\igtf-worldstatus-2015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740" y="2670189"/>
            <a:ext cx="1715900" cy="744090"/>
          </a:xfrm>
          <a:prstGeom prst="rect">
            <a:avLst/>
          </a:prstGeom>
          <a:noFill/>
          <a:effectLst>
            <a:glow rad="228600">
              <a:schemeClr val="accent3">
                <a:lumMod val="60000"/>
                <a:lumOff val="4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7296" y="3566956"/>
            <a:ext cx="565597" cy="333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3018" y="3607487"/>
            <a:ext cx="1068556" cy="640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12938" y="4540657"/>
            <a:ext cx="6525825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800" cap="none" dirty="0" smtClean="0">
                <a:solidFill>
                  <a:srgbClr val="6F2575"/>
                </a:solidFill>
              </a:rPr>
              <a:t>Images: H234b data centre; IGTF trust map; plofkip.nikhef.nl; </a:t>
            </a:r>
            <a:r>
              <a:rPr lang="en-GB" sz="800" cap="none" dirty="0" err="1" smtClean="0">
                <a:solidFill>
                  <a:srgbClr val="6F2575"/>
                </a:solidFill>
              </a:rPr>
              <a:t>Davide</a:t>
            </a:r>
            <a:r>
              <a:rPr lang="en-GB" sz="800" cap="none" dirty="0" smtClean="0">
                <a:solidFill>
                  <a:srgbClr val="6F2575"/>
                </a:solidFill>
              </a:rPr>
              <a:t> </a:t>
            </a:r>
            <a:r>
              <a:rPr lang="en-GB" sz="800" cap="none" dirty="0" err="1" smtClean="0">
                <a:solidFill>
                  <a:srgbClr val="6F2575"/>
                </a:solidFill>
              </a:rPr>
              <a:t>Nicotra</a:t>
            </a:r>
            <a:r>
              <a:rPr lang="en-GB" sz="800" cap="none" dirty="0" smtClean="0">
                <a:solidFill>
                  <a:srgbClr val="6F2575"/>
                </a:solidFill>
              </a:rPr>
              <a:t>, Maastricht and Nikhef, arXiv:2308.00619v2 quant-</a:t>
            </a:r>
            <a:r>
              <a:rPr lang="en-GB" sz="800" cap="none" dirty="0" err="1" smtClean="0">
                <a:solidFill>
                  <a:srgbClr val="6F2575"/>
                </a:solidFill>
              </a:rPr>
              <a:t>ph</a:t>
            </a:r>
            <a:r>
              <a:rPr lang="en-GB" sz="800" cap="none" dirty="0" smtClean="0">
                <a:solidFill>
                  <a:srgbClr val="6F2575"/>
                </a:solidFill>
              </a:rPr>
              <a:t> for </a:t>
            </a:r>
            <a:r>
              <a:rPr lang="en-GB" sz="800" cap="none" dirty="0" err="1" smtClean="0">
                <a:solidFill>
                  <a:srgbClr val="6F2575"/>
                </a:solidFill>
              </a:rPr>
              <a:t>JInst</a:t>
            </a:r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3529081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err="1"/>
              <a:t>Nikhef</a:t>
            </a:r>
            <a:r>
              <a:rPr lang="en-US" dirty="0"/>
              <a:t> SEP panel 2023 - Computing and Physics Data Processing</a:t>
            </a:r>
            <a:endParaRPr lang="nl-NL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/>
              <a:t>Backup – </a:t>
            </a:r>
            <a:r>
              <a:rPr lang="en-GB" dirty="0" err="1"/>
              <a:t>Balign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C2EF9F-45DE-F035-AEA0-705DE94E97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16" y="722382"/>
            <a:ext cx="6270019" cy="36987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1BBFF0-F3DF-1FCE-5EAB-1786D3AC039A}"/>
              </a:ext>
            </a:extLst>
          </p:cNvPr>
          <p:cNvSpPr txBox="1"/>
          <p:nvPr/>
        </p:nvSpPr>
        <p:spPr>
          <a:xfrm>
            <a:off x="6751865" y="4381618"/>
            <a:ext cx="2274662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800" b="0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Source: Future Barrel Alignment by Robert Hart</a:t>
            </a:r>
          </a:p>
        </p:txBody>
      </p:sp>
    </p:spTree>
    <p:extLst>
      <p:ext uri="{BB962C8B-B14F-4D97-AF65-F5344CB8AC3E}">
        <p14:creationId xmlns:p14="http://schemas.microsoft.com/office/powerpoint/2010/main" val="229926177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err="1"/>
              <a:t>Nikhef</a:t>
            </a:r>
            <a:r>
              <a:rPr lang="en-US" dirty="0"/>
              <a:t> SEP panel 2023 - Computing and Physics Data Processing</a:t>
            </a:r>
            <a:endParaRPr lang="nl-NL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/>
              <a:t>Backup – MDM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1BBFF0-F3DF-1FCE-5EAB-1786D3AC039A}"/>
              </a:ext>
            </a:extLst>
          </p:cNvPr>
          <p:cNvSpPr txBox="1"/>
          <p:nvPr/>
        </p:nvSpPr>
        <p:spPr>
          <a:xfrm>
            <a:off x="5763987" y="4381618"/>
            <a:ext cx="3141888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800" b="0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Source: https://</a:t>
            </a:r>
            <a:r>
              <a:rPr kumimoji="0" lang="en-GB" sz="800" b="0" i="0" u="none" strike="noStrike" cap="none" spc="0" normalizeH="0" dirty="0" err="1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atlas.cern</a:t>
            </a:r>
            <a:r>
              <a:rPr kumimoji="0" lang="en-GB" sz="800" b="0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/Discover/Detector/Muon-Spectrometer</a:t>
            </a:r>
          </a:p>
        </p:txBody>
      </p:sp>
      <p:pic>
        <p:nvPicPr>
          <p:cNvPr id="6148" name="Picture 4" descr="ATLAS,MDT,side C,Big Wheels,Detector Installation,Muon Chambers,Technology,Detectors,Muon Spectrometer">
            <a:extLst>
              <a:ext uri="{FF2B5EF4-FFF2-40B4-BE49-F238E27FC236}">
                <a16:creationId xmlns:a16="http://schemas.microsoft.com/office/drawing/2014/main" id="{5042BEDD-15E3-C278-77F4-EA7171294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729274"/>
            <a:ext cx="5321073" cy="356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76879E27-36B6-4487-AB58-BF697EB0BBA4}"/>
              </a:ext>
            </a:extLst>
          </p:cNvPr>
          <p:cNvSpPr txBox="1">
            <a:spLocks/>
          </p:cNvSpPr>
          <p:nvPr/>
        </p:nvSpPr>
        <p:spPr>
          <a:xfrm>
            <a:off x="185738" y="1273384"/>
            <a:ext cx="2886075" cy="1959673"/>
          </a:xfrm>
          <a:prstGeom prst="rect">
            <a:avLst/>
          </a:prstGeom>
        </p:spPr>
        <p:txBody>
          <a:bodyPr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dirty="0">
                <a:solidFill>
                  <a:srgbClr val="7030A0"/>
                </a:solidFill>
              </a:rPr>
              <a:t>1,171 chambers with total 354,240 tubes (3 cm diameter, 0.85-6.5 m long)</a:t>
            </a:r>
          </a:p>
          <a:p>
            <a:endParaRPr lang="en-GB" dirty="0">
              <a:solidFill>
                <a:srgbClr val="7030A0"/>
              </a:solidFill>
            </a:endParaRPr>
          </a:p>
          <a:p>
            <a:r>
              <a:rPr lang="en-GB" dirty="0">
                <a:solidFill>
                  <a:srgbClr val="7030A0"/>
                </a:solidFill>
              </a:rPr>
              <a:t>Tube resolution 80 </a:t>
            </a:r>
            <a:r>
              <a:rPr lang="el-GR" dirty="0">
                <a:solidFill>
                  <a:srgbClr val="7030A0"/>
                </a:solidFill>
              </a:rPr>
              <a:t>μ</a:t>
            </a:r>
            <a:r>
              <a:rPr lang="en-GB" dirty="0">
                <a:solidFill>
                  <a:srgbClr val="7030A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68737930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err="1"/>
              <a:t>Nikhef</a:t>
            </a:r>
            <a:r>
              <a:rPr lang="en-US" dirty="0"/>
              <a:t> SEP panel 2023 - Computing and Physics Data Processing</a:t>
            </a:r>
            <a:endParaRPr lang="nl-NL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/>
              <a:t>Backup – </a:t>
            </a:r>
            <a:r>
              <a:rPr lang="en-GB" dirty="0" err="1"/>
              <a:t>SciFi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9386D-9347-7D65-D250-575315AFF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36" y="638236"/>
            <a:ext cx="7014754" cy="386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6624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1235869"/>
            <a:ext cx="8805863" cy="310496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sz="1800" dirty="0" smtClean="0"/>
              <a:t>	   2.5	staff 		(</a:t>
            </a:r>
            <a:r>
              <a:rPr lang="en-GB" sz="1800" b="1" dirty="0" smtClean="0"/>
              <a:t>David Groep</a:t>
            </a:r>
            <a:r>
              <a:rPr lang="en-GB" sz="1800" dirty="0" smtClean="0"/>
              <a:t>, </a:t>
            </a:r>
            <a:r>
              <a:rPr lang="en-GB" sz="1800" b="1" dirty="0" err="1"/>
              <a:t>Roel</a:t>
            </a:r>
            <a:r>
              <a:rPr lang="en-GB" sz="1800" b="1" dirty="0"/>
              <a:t> </a:t>
            </a:r>
            <a:r>
              <a:rPr lang="en-GB" sz="1800" b="1" dirty="0" err="1"/>
              <a:t>Aaij</a:t>
            </a:r>
            <a:r>
              <a:rPr lang="en-GB" sz="1800" dirty="0"/>
              <a:t>, </a:t>
            </a:r>
            <a:r>
              <a:rPr lang="en-GB" sz="1800" dirty="0" smtClean="0"/>
              <a:t>Jeff </a:t>
            </a:r>
            <a:r>
              <a:rPr lang="en-GB" sz="1800" dirty="0" err="1" smtClean="0"/>
              <a:t>Templon</a:t>
            </a:r>
            <a:r>
              <a:rPr lang="en-GB" sz="1800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en-GB" sz="1800" dirty="0" smtClean="0"/>
              <a:t>	   1 	postdoc	(Maarten van </a:t>
            </a:r>
            <a:r>
              <a:rPr lang="en-GB" sz="1800" dirty="0" err="1" smtClean="0"/>
              <a:t>Veghel</a:t>
            </a:r>
            <a:r>
              <a:rPr lang="en-GB" sz="1800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en-GB" sz="1800" dirty="0"/>
              <a:t> </a:t>
            </a:r>
            <a:r>
              <a:rPr lang="en-GB" sz="1800" dirty="0" smtClean="0"/>
              <a:t>  ~ 11	engineers: DevOps, research software, RDM, Collaboration / </a:t>
            </a:r>
            <a:r>
              <a:rPr lang="en-GB" sz="1800" dirty="0"/>
              <a:t>Trust &amp; Identity 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/>
              <a:t>			</a:t>
            </a:r>
            <a:r>
              <a:rPr lang="en-GB" sz="1800" i="1" dirty="0" smtClean="0"/>
              <a:t>with</a:t>
            </a:r>
            <a:r>
              <a:rPr lang="en-GB" sz="1800" dirty="0" smtClean="0"/>
              <a:t> </a:t>
            </a:r>
            <a:r>
              <a:rPr lang="en-GB" sz="1800" i="1" dirty="0" smtClean="0"/>
              <a:t>organic embedding in the Computer Technology engineering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sz="1600" dirty="0" smtClean="0">
                <a:solidFill>
                  <a:srgbClr val="6F2575"/>
                </a:solidFill>
              </a:rPr>
              <a:t>With wide range of activity leads, including for example </a:t>
            </a:r>
            <a:r>
              <a:rPr lang="en-GB" sz="1600" b="1" dirty="0" smtClean="0">
                <a:solidFill>
                  <a:srgbClr val="6F2575"/>
                </a:solidFill>
              </a:rPr>
              <a:t>LHCb RTA </a:t>
            </a:r>
            <a:r>
              <a:rPr lang="en-GB" sz="1600" b="1" dirty="0" err="1" smtClean="0">
                <a:solidFill>
                  <a:srgbClr val="6F2575"/>
                </a:solidFill>
              </a:rPr>
              <a:t>Reco</a:t>
            </a:r>
            <a:r>
              <a:rPr lang="en-GB" sz="1600" b="1" dirty="0" smtClean="0">
                <a:solidFill>
                  <a:srgbClr val="6F2575"/>
                </a:solidFill>
              </a:rPr>
              <a:t> convener</a:t>
            </a:r>
            <a:r>
              <a:rPr lang="en-GB" sz="1600" dirty="0" smtClean="0">
                <a:solidFill>
                  <a:srgbClr val="6F2575"/>
                </a:solidFill>
              </a:rPr>
              <a:t>, </a:t>
            </a:r>
            <a:br>
              <a:rPr lang="en-GB" sz="1600" dirty="0" smtClean="0">
                <a:solidFill>
                  <a:srgbClr val="6F2575"/>
                </a:solidFill>
              </a:rPr>
            </a:br>
            <a:r>
              <a:rPr lang="en-GB" sz="1600" b="1" dirty="0" smtClean="0">
                <a:solidFill>
                  <a:srgbClr val="6F2575"/>
                </a:solidFill>
              </a:rPr>
              <a:t>SURF innovation expert group chair</a:t>
            </a:r>
            <a:r>
              <a:rPr lang="en-GB" sz="1600" dirty="0" smtClean="0">
                <a:solidFill>
                  <a:srgbClr val="6F2575"/>
                </a:solidFill>
              </a:rPr>
              <a:t>, </a:t>
            </a:r>
            <a:r>
              <a:rPr lang="en-GB" sz="1600" b="1" dirty="0" smtClean="0">
                <a:solidFill>
                  <a:srgbClr val="6F2575"/>
                </a:solidFill>
              </a:rPr>
              <a:t>EOSC</a:t>
            </a:r>
            <a:r>
              <a:rPr lang="en-GB" sz="1600" dirty="0" smtClean="0">
                <a:solidFill>
                  <a:srgbClr val="6F2575"/>
                </a:solidFill>
              </a:rPr>
              <a:t> Security Coordinator, </a:t>
            </a:r>
            <a:r>
              <a:rPr lang="en-GB" sz="1600" b="1" dirty="0" smtClean="0">
                <a:solidFill>
                  <a:srgbClr val="6F2575"/>
                </a:solidFill>
              </a:rPr>
              <a:t>AEGIS </a:t>
            </a:r>
            <a:r>
              <a:rPr lang="en-GB" sz="1600" dirty="0" smtClean="0">
                <a:solidFill>
                  <a:srgbClr val="6F2575"/>
                </a:solidFill>
              </a:rPr>
              <a:t>Trust and Identity policy lead, </a:t>
            </a:r>
            <a:r>
              <a:rPr lang="en-GB" sz="1600" b="1" dirty="0" smtClean="0">
                <a:solidFill>
                  <a:srgbClr val="6F2575"/>
                </a:solidFill>
              </a:rPr>
              <a:t>Interoperable Global Trust Federation </a:t>
            </a:r>
            <a:r>
              <a:rPr lang="en-GB" sz="1600" dirty="0" smtClean="0">
                <a:solidFill>
                  <a:srgbClr val="6F2575"/>
                </a:solidFill>
              </a:rPr>
              <a:t>chair, Dutch </a:t>
            </a:r>
            <a:r>
              <a:rPr lang="en-GB" sz="1600" b="1" dirty="0" smtClean="0">
                <a:solidFill>
                  <a:srgbClr val="6F2575"/>
                </a:solidFill>
              </a:rPr>
              <a:t>National Infrastructure Executive</a:t>
            </a:r>
            <a:r>
              <a:rPr lang="en-GB" sz="1600" dirty="0" smtClean="0">
                <a:solidFill>
                  <a:srgbClr val="6F2575"/>
                </a:solidFill>
              </a:rPr>
              <a:t>, lead for the </a:t>
            </a:r>
            <a:r>
              <a:rPr lang="en-GB" sz="1600" b="1" dirty="0" smtClean="0">
                <a:solidFill>
                  <a:srgbClr val="6F2575"/>
                </a:solidFill>
              </a:rPr>
              <a:t>Thematic DCC Natural and Engineering Sciences</a:t>
            </a:r>
            <a:r>
              <a:rPr lang="en-GB" sz="1600" dirty="0" smtClean="0">
                <a:solidFill>
                  <a:srgbClr val="6F2575"/>
                </a:solidFill>
              </a:rPr>
              <a:t>, and members in board &amp; committees for the (global) e-Infrastructure landscape: GEANT GCC, PC-GWI, </a:t>
            </a:r>
            <a:r>
              <a:rPr lang="en-GB" sz="1600" dirty="0" err="1" smtClean="0">
                <a:solidFill>
                  <a:srgbClr val="6F2575"/>
                </a:solidFill>
              </a:rPr>
              <a:t>CieDO</a:t>
            </a:r>
            <a:r>
              <a:rPr lang="en-GB" sz="1600" dirty="0" smtClean="0">
                <a:solidFill>
                  <a:srgbClr val="6F2575"/>
                </a:solidFill>
              </a:rPr>
              <a:t>…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Physics </a:t>
            </a:r>
            <a:r>
              <a:rPr lang="en-GB" dirty="0"/>
              <a:t>Data </a:t>
            </a:r>
            <a:r>
              <a:rPr lang="en-GB" dirty="0" smtClean="0"/>
              <a:t>Processing and CT-PDP engineering effort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6412363" y="952077"/>
            <a:ext cx="1019822" cy="918697"/>
            <a:chOff x="6390718" y="763411"/>
            <a:chExt cx="1199983" cy="108099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20642" y="763411"/>
              <a:ext cx="570059" cy="74319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25311" y="776842"/>
              <a:ext cx="543805" cy="66121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90718" y="1187207"/>
              <a:ext cx="564231" cy="65332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06475" y="1117564"/>
              <a:ext cx="627378" cy="726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225015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8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 smtClean="0"/>
              <a:t>Infrastructure for Research</a:t>
            </a:r>
            <a:endParaRPr lang="en-GB" b="1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4294967295"/>
          </p:nvPr>
        </p:nvSpPr>
        <p:spPr>
          <a:xfrm>
            <a:off x="238125" y="830263"/>
            <a:ext cx="8667750" cy="329088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6F2575"/>
                </a:solidFill>
              </a:rPr>
              <a:t>High-Through </a:t>
            </a:r>
            <a:r>
              <a:rPr lang="en-US" dirty="0">
                <a:solidFill>
                  <a:srgbClr val="6F2575"/>
                </a:solidFill>
              </a:rPr>
              <a:t>C</a:t>
            </a:r>
            <a:r>
              <a:rPr lang="en-US" dirty="0" smtClean="0">
                <a:solidFill>
                  <a:srgbClr val="6F2575"/>
                </a:solidFill>
              </a:rPr>
              <a:t>ompute (HTC) + HT Storage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6F2575"/>
                </a:solidFill>
              </a:rPr>
              <a:t>National</a:t>
            </a:r>
            <a:r>
              <a:rPr lang="en-US" dirty="0" smtClean="0">
                <a:solidFill>
                  <a:srgbClr val="6F2575"/>
                </a:solidFill>
              </a:rPr>
              <a:t> </a:t>
            </a:r>
            <a:r>
              <a:rPr lang="en-US" b="1" dirty="0" smtClean="0">
                <a:solidFill>
                  <a:srgbClr val="6F2575"/>
                </a:solidFill>
              </a:rPr>
              <a:t>e-Infrastructure</a:t>
            </a:r>
            <a:r>
              <a:rPr lang="en-US" dirty="0" smtClean="0">
                <a:solidFill>
                  <a:srgbClr val="6F2575"/>
                </a:solidFill>
              </a:rPr>
              <a:t> coordinated by SURF</a:t>
            </a:r>
            <a:br>
              <a:rPr lang="en-US" dirty="0" smtClean="0">
                <a:solidFill>
                  <a:srgbClr val="6F2575"/>
                </a:solidFill>
              </a:rPr>
            </a:br>
            <a:r>
              <a:rPr lang="en-US" sz="1600" i="1" dirty="0" smtClean="0">
                <a:solidFill>
                  <a:srgbClr val="6F2575"/>
                </a:solidFill>
              </a:rPr>
              <a:t>LHC NL-T1, IGWN, KM3NeT, Xenon, DUNE, </a:t>
            </a:r>
            <a:r>
              <a:rPr lang="en-US" sz="1600" i="1" dirty="0" err="1" smtClean="0">
                <a:solidFill>
                  <a:srgbClr val="6F2575"/>
                </a:solidFill>
              </a:rPr>
              <a:t>WeNMR</a:t>
            </a:r>
            <a:r>
              <a:rPr lang="en-US" sz="1600" i="1" dirty="0" smtClean="0">
                <a:solidFill>
                  <a:srgbClr val="6F2575"/>
                </a:solidFill>
              </a:rPr>
              <a:t>, </a:t>
            </a:r>
            <a:r>
              <a:rPr lang="en-US" sz="1600" i="1" dirty="0" err="1" smtClean="0">
                <a:solidFill>
                  <a:srgbClr val="6F2575"/>
                </a:solidFill>
              </a:rPr>
              <a:t>MinE</a:t>
            </a:r>
            <a:r>
              <a:rPr lang="en-US" sz="1600" i="1" dirty="0">
                <a:solidFill>
                  <a:srgbClr val="6F2575"/>
                </a:solidFill>
              </a:rPr>
              <a:t> </a:t>
            </a:r>
            <a:r>
              <a:rPr lang="en-US" sz="1600" i="1" dirty="0" smtClean="0">
                <a:solidFill>
                  <a:srgbClr val="6F2575"/>
                </a:solidFill>
              </a:rPr>
              <a:t>...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6F2575"/>
                </a:solidFill>
              </a:rPr>
              <a:t>‘</a:t>
            </a:r>
            <a:r>
              <a:rPr lang="en-US" b="1" dirty="0" err="1" smtClean="0">
                <a:solidFill>
                  <a:srgbClr val="6F2575"/>
                </a:solidFill>
              </a:rPr>
              <a:t>Stoomboot</a:t>
            </a:r>
            <a:r>
              <a:rPr lang="en-US" b="1" dirty="0" smtClean="0">
                <a:solidFill>
                  <a:srgbClr val="6F2575"/>
                </a:solidFill>
              </a:rPr>
              <a:t>’ local analysis facility </a:t>
            </a:r>
            <a:r>
              <a:rPr lang="en-US" dirty="0" smtClean="0">
                <a:solidFill>
                  <a:srgbClr val="6F2575"/>
                </a:solidFill>
              </a:rPr>
              <a:t>+ IGWN cluster &amp; ‘submit node’</a:t>
            </a:r>
          </a:p>
          <a:p>
            <a:pPr>
              <a:spcAft>
                <a:spcPts val="600"/>
              </a:spcAft>
            </a:pPr>
            <a:endParaRPr lang="en-US" sz="600" dirty="0" smtClean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chemeClr val="bg1"/>
                </a:solidFill>
              </a:rPr>
              <a:t>~ 12 000 cores (total), 13 </a:t>
            </a:r>
            <a:r>
              <a:rPr lang="en-US" sz="1800" dirty="0" err="1" smtClean="0">
                <a:solidFill>
                  <a:schemeClr val="bg1"/>
                </a:solidFill>
              </a:rPr>
              <a:t>PByte</a:t>
            </a:r>
            <a:r>
              <a:rPr lang="en-US" sz="1800" dirty="0" smtClean="0">
                <a:solidFill>
                  <a:schemeClr val="bg1"/>
                </a:solidFill>
              </a:rPr>
              <a:t> storage – very competitive </a:t>
            </a:r>
            <a:r>
              <a:rPr lang="en-US" sz="1800" i="1" dirty="0" smtClean="0">
                <a:solidFill>
                  <a:schemeClr val="bg1"/>
                </a:solidFill>
              </a:rPr>
              <a:t>w.r.t.</a:t>
            </a:r>
            <a:r>
              <a:rPr lang="en-US" sz="1800" dirty="0" smtClean="0">
                <a:solidFill>
                  <a:schemeClr val="bg1"/>
                </a:solidFill>
              </a:rPr>
              <a:t> commercial cloud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238125" y="4355550"/>
            <a:ext cx="8667750" cy="150813"/>
          </a:xfrm>
        </p:spPr>
        <p:txBody>
          <a:bodyPr/>
          <a:lstStyle/>
          <a:p>
            <a:r>
              <a:rPr lang="en-US" sz="1050" dirty="0">
                <a:solidFill>
                  <a:schemeClr val="bg1"/>
                </a:solidFill>
              </a:rPr>
              <a:t>Occupancy: NDPF DNI processing </a:t>
            </a:r>
            <a:r>
              <a:rPr lang="en-US" sz="1050" dirty="0" smtClean="0">
                <a:solidFill>
                  <a:schemeClr val="bg1"/>
                </a:solidFill>
              </a:rPr>
              <a:t>facility in the period </a:t>
            </a:r>
            <a:r>
              <a:rPr lang="en-US" sz="1050" dirty="0">
                <a:solidFill>
                  <a:schemeClr val="bg1"/>
                </a:solidFill>
              </a:rPr>
              <a:t>March 2021 .. October </a:t>
            </a:r>
            <a:r>
              <a:rPr lang="en-US" sz="1050" dirty="0" smtClean="0">
                <a:solidFill>
                  <a:schemeClr val="bg1"/>
                </a:solidFill>
              </a:rPr>
              <a:t>2022. Top-right: storage capacity allocated in DNI Nikhef segment</a:t>
            </a:r>
            <a:endParaRPr lang="en-US" sz="1050" dirty="0">
              <a:solidFill>
                <a:schemeClr val="bg1"/>
              </a:solidFill>
            </a:endParaRPr>
          </a:p>
          <a:p>
            <a:endParaRPr lang="en-GB" sz="1050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38125" y="2809966"/>
            <a:ext cx="8640762" cy="1465079"/>
            <a:chOff x="360362" y="1233464"/>
            <a:chExt cx="8326437" cy="141178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362" y="1233464"/>
              <a:ext cx="8326437" cy="1411784"/>
            </a:xfrm>
            <a:prstGeom prst="rect">
              <a:avLst/>
            </a:prstGeom>
          </p:spPr>
        </p:pic>
        <p:sp>
          <p:nvSpPr>
            <p:cNvPr id="13" name="Freeform 12"/>
            <p:cNvSpPr/>
            <p:nvPr/>
          </p:nvSpPr>
          <p:spPr>
            <a:xfrm>
              <a:off x="6781749" y="1455047"/>
              <a:ext cx="181131" cy="119062"/>
            </a:xfrm>
            <a:custGeom>
              <a:avLst/>
              <a:gdLst>
                <a:gd name="connsiteX0" fmla="*/ 0 w 178594"/>
                <a:gd name="connsiteY0" fmla="*/ 0 h 123825"/>
                <a:gd name="connsiteX1" fmla="*/ 26194 w 178594"/>
                <a:gd name="connsiteY1" fmla="*/ 121444 h 123825"/>
                <a:gd name="connsiteX2" fmla="*/ 178594 w 178594"/>
                <a:gd name="connsiteY2" fmla="*/ 123825 h 123825"/>
                <a:gd name="connsiteX3" fmla="*/ 178594 w 178594"/>
                <a:gd name="connsiteY3" fmla="*/ 9525 h 123825"/>
                <a:gd name="connsiteX4" fmla="*/ 0 w 178594"/>
                <a:gd name="connsiteY4" fmla="*/ 0 h 123825"/>
                <a:gd name="connsiteX0" fmla="*/ 0 w 178594"/>
                <a:gd name="connsiteY0" fmla="*/ 0 h 128587"/>
                <a:gd name="connsiteX1" fmla="*/ 11907 w 178594"/>
                <a:gd name="connsiteY1" fmla="*/ 128587 h 128587"/>
                <a:gd name="connsiteX2" fmla="*/ 178594 w 178594"/>
                <a:gd name="connsiteY2" fmla="*/ 123825 h 128587"/>
                <a:gd name="connsiteX3" fmla="*/ 178594 w 178594"/>
                <a:gd name="connsiteY3" fmla="*/ 9525 h 128587"/>
                <a:gd name="connsiteX4" fmla="*/ 0 w 178594"/>
                <a:gd name="connsiteY4" fmla="*/ 0 h 128587"/>
                <a:gd name="connsiteX0" fmla="*/ 0 w 188119"/>
                <a:gd name="connsiteY0" fmla="*/ 0 h 128587"/>
                <a:gd name="connsiteX1" fmla="*/ 21432 w 188119"/>
                <a:gd name="connsiteY1" fmla="*/ 128587 h 128587"/>
                <a:gd name="connsiteX2" fmla="*/ 188119 w 188119"/>
                <a:gd name="connsiteY2" fmla="*/ 123825 h 128587"/>
                <a:gd name="connsiteX3" fmla="*/ 188119 w 188119"/>
                <a:gd name="connsiteY3" fmla="*/ 9525 h 128587"/>
                <a:gd name="connsiteX4" fmla="*/ 0 w 188119"/>
                <a:gd name="connsiteY4" fmla="*/ 0 h 128587"/>
                <a:gd name="connsiteX0" fmla="*/ 0 w 188119"/>
                <a:gd name="connsiteY0" fmla="*/ 0 h 121443"/>
                <a:gd name="connsiteX1" fmla="*/ 21432 w 188119"/>
                <a:gd name="connsiteY1" fmla="*/ 121443 h 121443"/>
                <a:gd name="connsiteX2" fmla="*/ 188119 w 188119"/>
                <a:gd name="connsiteY2" fmla="*/ 116681 h 121443"/>
                <a:gd name="connsiteX3" fmla="*/ 188119 w 188119"/>
                <a:gd name="connsiteY3" fmla="*/ 2381 h 121443"/>
                <a:gd name="connsiteX4" fmla="*/ 0 w 188119"/>
                <a:gd name="connsiteY4" fmla="*/ 0 h 121443"/>
                <a:gd name="connsiteX0" fmla="*/ 0 w 188119"/>
                <a:gd name="connsiteY0" fmla="*/ 0 h 121443"/>
                <a:gd name="connsiteX1" fmla="*/ 21432 w 188119"/>
                <a:gd name="connsiteY1" fmla="*/ 121443 h 121443"/>
                <a:gd name="connsiteX2" fmla="*/ 188119 w 188119"/>
                <a:gd name="connsiteY2" fmla="*/ 116681 h 121443"/>
                <a:gd name="connsiteX3" fmla="*/ 188119 w 188119"/>
                <a:gd name="connsiteY3" fmla="*/ 2381 h 121443"/>
                <a:gd name="connsiteX4" fmla="*/ 0 w 188119"/>
                <a:gd name="connsiteY4" fmla="*/ 0 h 121443"/>
                <a:gd name="connsiteX0" fmla="*/ 0 w 185737"/>
                <a:gd name="connsiteY0" fmla="*/ 2381 h 119062"/>
                <a:gd name="connsiteX1" fmla="*/ 19050 w 185737"/>
                <a:gd name="connsiteY1" fmla="*/ 119062 h 119062"/>
                <a:gd name="connsiteX2" fmla="*/ 185737 w 185737"/>
                <a:gd name="connsiteY2" fmla="*/ 114300 h 119062"/>
                <a:gd name="connsiteX3" fmla="*/ 185737 w 185737"/>
                <a:gd name="connsiteY3" fmla="*/ 0 h 119062"/>
                <a:gd name="connsiteX4" fmla="*/ 0 w 185737"/>
                <a:gd name="connsiteY4" fmla="*/ 2381 h 119062"/>
                <a:gd name="connsiteX0" fmla="*/ 33 w 185770"/>
                <a:gd name="connsiteY0" fmla="*/ 2381 h 119062"/>
                <a:gd name="connsiteX1" fmla="*/ 19083 w 185770"/>
                <a:gd name="connsiteY1" fmla="*/ 119062 h 119062"/>
                <a:gd name="connsiteX2" fmla="*/ 185770 w 185770"/>
                <a:gd name="connsiteY2" fmla="*/ 114300 h 119062"/>
                <a:gd name="connsiteX3" fmla="*/ 185770 w 185770"/>
                <a:gd name="connsiteY3" fmla="*/ 0 h 119062"/>
                <a:gd name="connsiteX4" fmla="*/ 33 w 185770"/>
                <a:gd name="connsiteY4" fmla="*/ 2381 h 119062"/>
                <a:gd name="connsiteX0" fmla="*/ 33 w 185770"/>
                <a:gd name="connsiteY0" fmla="*/ 2381 h 121444"/>
                <a:gd name="connsiteX1" fmla="*/ 19083 w 185770"/>
                <a:gd name="connsiteY1" fmla="*/ 119062 h 121444"/>
                <a:gd name="connsiteX2" fmla="*/ 185770 w 185770"/>
                <a:gd name="connsiteY2" fmla="*/ 121444 h 121444"/>
                <a:gd name="connsiteX3" fmla="*/ 185770 w 185770"/>
                <a:gd name="connsiteY3" fmla="*/ 0 h 121444"/>
                <a:gd name="connsiteX4" fmla="*/ 33 w 185770"/>
                <a:gd name="connsiteY4" fmla="*/ 2381 h 121444"/>
                <a:gd name="connsiteX0" fmla="*/ 33 w 188151"/>
                <a:gd name="connsiteY0" fmla="*/ 0 h 119063"/>
                <a:gd name="connsiteX1" fmla="*/ 19083 w 188151"/>
                <a:gd name="connsiteY1" fmla="*/ 116681 h 119063"/>
                <a:gd name="connsiteX2" fmla="*/ 185770 w 188151"/>
                <a:gd name="connsiteY2" fmla="*/ 119063 h 119063"/>
                <a:gd name="connsiteX3" fmla="*/ 188151 w 188151"/>
                <a:gd name="connsiteY3" fmla="*/ 2382 h 119063"/>
                <a:gd name="connsiteX4" fmla="*/ 33 w 188151"/>
                <a:gd name="connsiteY4" fmla="*/ 0 h 119063"/>
                <a:gd name="connsiteX0" fmla="*/ 33 w 185875"/>
                <a:gd name="connsiteY0" fmla="*/ 4762 h 123825"/>
                <a:gd name="connsiteX1" fmla="*/ 19083 w 185875"/>
                <a:gd name="connsiteY1" fmla="*/ 121443 h 123825"/>
                <a:gd name="connsiteX2" fmla="*/ 185770 w 185875"/>
                <a:gd name="connsiteY2" fmla="*/ 123825 h 123825"/>
                <a:gd name="connsiteX3" fmla="*/ 183389 w 185875"/>
                <a:gd name="connsiteY3" fmla="*/ 0 h 123825"/>
                <a:gd name="connsiteX4" fmla="*/ 33 w 185875"/>
                <a:gd name="connsiteY4" fmla="*/ 4762 h 123825"/>
                <a:gd name="connsiteX0" fmla="*/ 33 w 185875"/>
                <a:gd name="connsiteY0" fmla="*/ 0 h 119063"/>
                <a:gd name="connsiteX1" fmla="*/ 19083 w 185875"/>
                <a:gd name="connsiteY1" fmla="*/ 116681 h 119063"/>
                <a:gd name="connsiteX2" fmla="*/ 185770 w 185875"/>
                <a:gd name="connsiteY2" fmla="*/ 119063 h 119063"/>
                <a:gd name="connsiteX3" fmla="*/ 183389 w 185875"/>
                <a:gd name="connsiteY3" fmla="*/ 1 h 119063"/>
                <a:gd name="connsiteX4" fmla="*/ 33 w 185875"/>
                <a:gd name="connsiteY4" fmla="*/ 0 h 119063"/>
                <a:gd name="connsiteX0" fmla="*/ 41 w 183502"/>
                <a:gd name="connsiteY0" fmla="*/ 0 h 121444"/>
                <a:gd name="connsiteX1" fmla="*/ 16710 w 183502"/>
                <a:gd name="connsiteY1" fmla="*/ 119062 h 121444"/>
                <a:gd name="connsiteX2" fmla="*/ 183397 w 183502"/>
                <a:gd name="connsiteY2" fmla="*/ 121444 h 121444"/>
                <a:gd name="connsiteX3" fmla="*/ 181016 w 183502"/>
                <a:gd name="connsiteY3" fmla="*/ 2382 h 121444"/>
                <a:gd name="connsiteX4" fmla="*/ 41 w 183502"/>
                <a:gd name="connsiteY4" fmla="*/ 0 h 121444"/>
                <a:gd name="connsiteX0" fmla="*/ 51 w 181131"/>
                <a:gd name="connsiteY0" fmla="*/ 0 h 119062"/>
                <a:gd name="connsiteX1" fmla="*/ 14339 w 181131"/>
                <a:gd name="connsiteY1" fmla="*/ 116680 h 119062"/>
                <a:gd name="connsiteX2" fmla="*/ 181026 w 181131"/>
                <a:gd name="connsiteY2" fmla="*/ 119062 h 119062"/>
                <a:gd name="connsiteX3" fmla="*/ 178645 w 181131"/>
                <a:gd name="connsiteY3" fmla="*/ 0 h 119062"/>
                <a:gd name="connsiteX4" fmla="*/ 51 w 181131"/>
                <a:gd name="connsiteY4" fmla="*/ 0 h 11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131" h="119062">
                  <a:moveTo>
                    <a:pt x="51" y="0"/>
                  </a:moveTo>
                  <a:cubicBezTo>
                    <a:pt x="-743" y="72231"/>
                    <a:pt x="7989" y="77786"/>
                    <a:pt x="14339" y="116680"/>
                  </a:cubicBezTo>
                  <a:lnTo>
                    <a:pt x="181026" y="119062"/>
                  </a:lnTo>
                  <a:cubicBezTo>
                    <a:pt x="181820" y="80168"/>
                    <a:pt x="177851" y="38894"/>
                    <a:pt x="178645" y="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212726" y="151649"/>
            <a:ext cx="2953538" cy="1629095"/>
            <a:chOff x="6163474" y="238125"/>
            <a:chExt cx="2953538" cy="162909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181B1F"/>
                </a:clrFrom>
                <a:clrTo>
                  <a:srgbClr val="181B1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36647" y="238125"/>
              <a:ext cx="2880365" cy="162909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167001" y="694328"/>
              <a:ext cx="410369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Alice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44160" y="1208367"/>
              <a:ext cx="588303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Antares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87514" y="1448893"/>
              <a:ext cx="416781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Atlas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61258" y="1052672"/>
              <a:ext cx="464871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LHCb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63474" y="464303"/>
              <a:ext cx="660437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KM3NeT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38127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1600" b="1" dirty="0" smtClean="0"/>
              <a:t>Alignment of common e-Infrastructure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and shared use by experiments</a:t>
            </a:r>
            <a:br>
              <a:rPr lang="en-US" sz="1600" dirty="0" smtClean="0"/>
            </a:br>
            <a:r>
              <a:rPr lang="en-US" sz="1600" dirty="0" smtClean="0"/>
              <a:t>(LHC, GW, KM3NeT, DUNE, Xenon, ...)</a:t>
            </a:r>
          </a:p>
          <a:p>
            <a:pPr marL="174625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dirty="0" smtClean="0">
                <a:solidFill>
                  <a:srgbClr val="6F2575"/>
                </a:solidFill>
              </a:rPr>
              <a:t>common solutions, </a:t>
            </a:r>
            <a:r>
              <a:rPr lang="en-US" sz="1400" dirty="0" smtClean="0">
                <a:solidFill>
                  <a:srgbClr val="6F2575"/>
                </a:solidFill>
              </a:rPr>
              <a:t>since bespoke systems </a:t>
            </a:r>
            <a:br>
              <a:rPr lang="en-US" sz="1400" dirty="0" smtClean="0">
                <a:solidFill>
                  <a:srgbClr val="6F2575"/>
                </a:solidFill>
              </a:rPr>
            </a:br>
            <a:r>
              <a:rPr lang="en-US" sz="1400" dirty="0" smtClean="0">
                <a:solidFill>
                  <a:srgbClr val="6F2575"/>
                </a:solidFill>
              </a:rPr>
              <a:t>for each experiment do not scale for Nikhef (or NL)</a:t>
            </a:r>
          </a:p>
          <a:p>
            <a:pPr marL="174625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F2575"/>
                </a:solidFill>
              </a:rPr>
              <a:t>efficient sharing of both hardware</a:t>
            </a:r>
            <a:r>
              <a:rPr lang="en-US" sz="1400" dirty="0">
                <a:solidFill>
                  <a:srgbClr val="6F2575"/>
                </a:solidFill>
              </a:rPr>
              <a:t> </a:t>
            </a:r>
            <a:r>
              <a:rPr lang="en-US" sz="1400" dirty="0" smtClean="0">
                <a:solidFill>
                  <a:srgbClr val="6F2575"/>
                </a:solidFill>
              </a:rPr>
              <a:t>and DevOps effort</a:t>
            </a:r>
          </a:p>
          <a:p>
            <a:pPr marL="174625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F2575"/>
                </a:solidFill>
              </a:rPr>
              <a:t>synergy with other domains helps sustainable funding</a:t>
            </a:r>
            <a:endParaRPr lang="en-US" sz="1400" dirty="0">
              <a:solidFill>
                <a:srgbClr val="6F2575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mtClean="0"/>
              <a:t>Common solutions are essential for our ‘national’ facility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38125" y="4240551"/>
            <a:ext cx="8667750" cy="151268"/>
          </a:xfrm>
        </p:spPr>
        <p:txBody>
          <a:bodyPr/>
          <a:lstStyle/>
          <a:p>
            <a:r>
              <a:rPr lang="en-GB" sz="900" dirty="0" smtClean="0">
                <a:solidFill>
                  <a:schemeClr val="accent3"/>
                </a:solidFill>
              </a:rPr>
              <a:t>Data on Tue April 11</a:t>
            </a:r>
            <a:r>
              <a:rPr lang="en-GB" sz="900" baseline="30000" dirty="0" smtClean="0">
                <a:solidFill>
                  <a:schemeClr val="accent3"/>
                </a:solidFill>
              </a:rPr>
              <a:t>th</a:t>
            </a:r>
            <a:r>
              <a:rPr lang="en-GB" sz="900" dirty="0" smtClean="0">
                <a:solidFill>
                  <a:schemeClr val="accent3"/>
                </a:solidFill>
              </a:rPr>
              <a:t> 2023 from the OSG accounting for the LIGO VO for past week (with also </a:t>
            </a:r>
            <a:r>
              <a:rPr lang="en-GB" sz="900" dirty="0" err="1" smtClean="0">
                <a:solidFill>
                  <a:schemeClr val="accent3"/>
                </a:solidFill>
              </a:rPr>
              <a:t>SURFsara</a:t>
            </a:r>
            <a:r>
              <a:rPr lang="en-GB" sz="900" dirty="0" smtClean="0">
                <a:solidFill>
                  <a:schemeClr val="accent3"/>
                </a:solidFill>
              </a:rPr>
              <a:t> fully in production)</a:t>
            </a:r>
            <a:br>
              <a:rPr lang="en-GB" sz="900" dirty="0" smtClean="0">
                <a:solidFill>
                  <a:schemeClr val="accent3"/>
                </a:solidFill>
              </a:rPr>
            </a:br>
            <a:r>
              <a:rPr lang="en-GB" sz="700" dirty="0" smtClean="0">
                <a:solidFill>
                  <a:schemeClr val="accent3"/>
                </a:solidFill>
              </a:rPr>
              <a:t>https://gracc.opensciencegrid.org/d/9u1-Q3vVz/cpu-payload-jobs?orgId=1&amp;var-ReportableVOName=ligo&amp;var-Project=All&amp;var-Facility=All&amp;var-Probe=All&amp;var-interval=1d&amp;from=1680566400000&amp;to=1681257600000</a:t>
            </a:r>
            <a:endParaRPr lang="en-GB" sz="700" dirty="0">
              <a:solidFill>
                <a:schemeClr val="accent3"/>
              </a:solidFill>
            </a:endParaRP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238125" y="3174380"/>
            <a:ext cx="8669759" cy="1166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19063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288925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401638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515938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600" dirty="0" smtClean="0"/>
              <a:t>Continuation of our long-term strategy - from EU </a:t>
            </a:r>
            <a:r>
              <a:rPr lang="en-US" sz="1600" dirty="0" err="1" smtClean="0"/>
              <a:t>DataGrid</a:t>
            </a:r>
            <a:r>
              <a:rPr lang="en-US" sz="1600" dirty="0" smtClean="0"/>
              <a:t> in 2000 onwards: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F2575"/>
                </a:solidFill>
              </a:rPr>
              <a:t>drives collaborative efforts we work with for identity management and </a:t>
            </a:r>
            <a:r>
              <a:rPr lang="en-US" sz="1400" b="1" dirty="0" smtClean="0">
                <a:solidFill>
                  <a:srgbClr val="6F2575"/>
                </a:solidFill>
              </a:rPr>
              <a:t>common protocols globally</a:t>
            </a:r>
            <a:r>
              <a:rPr lang="en-US" sz="1400" dirty="0" smtClean="0">
                <a:solidFill>
                  <a:srgbClr val="6F2575"/>
                </a:solidFill>
              </a:rPr>
              <a:t>: </a:t>
            </a:r>
            <a:br>
              <a:rPr lang="en-US" sz="1400" dirty="0" smtClean="0">
                <a:solidFill>
                  <a:srgbClr val="6F2575"/>
                </a:solidFill>
              </a:rPr>
            </a:br>
            <a:r>
              <a:rPr lang="en-US" sz="1400" dirty="0" smtClean="0">
                <a:solidFill>
                  <a:srgbClr val="6F2575"/>
                </a:solidFill>
              </a:rPr>
              <a:t>	ACCESS-CI and </a:t>
            </a:r>
            <a:r>
              <a:rPr lang="en-US" sz="1400" dirty="0" err="1" smtClean="0">
                <a:solidFill>
                  <a:srgbClr val="6F2575"/>
                </a:solidFill>
              </a:rPr>
              <a:t>CILogon</a:t>
            </a:r>
            <a:r>
              <a:rPr lang="en-US" sz="1400" dirty="0" smtClean="0">
                <a:solidFill>
                  <a:srgbClr val="6F2575"/>
                </a:solidFill>
              </a:rPr>
              <a:t> (US) – key players for LIGO, DUNE, and US-ATLAS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F2575"/>
                </a:solidFill>
              </a:rPr>
              <a:t>common </a:t>
            </a:r>
            <a:r>
              <a:rPr lang="en-US" sz="1400" b="1" dirty="0" smtClean="0">
                <a:solidFill>
                  <a:srgbClr val="6F2575"/>
                </a:solidFill>
              </a:rPr>
              <a:t>processing framework </a:t>
            </a:r>
            <a:r>
              <a:rPr lang="en-US" sz="1400" dirty="0" smtClean="0">
                <a:solidFill>
                  <a:srgbClr val="6F2575"/>
                </a:solidFill>
              </a:rPr>
              <a:t>development (e.g. together with </a:t>
            </a:r>
            <a:r>
              <a:rPr lang="en-US" sz="1400" dirty="0">
                <a:solidFill>
                  <a:srgbClr val="6F2575"/>
                </a:solidFill>
              </a:rPr>
              <a:t>KM3NeT in </a:t>
            </a:r>
            <a:r>
              <a:rPr lang="en-US" sz="1400" dirty="0" smtClean="0">
                <a:solidFill>
                  <a:srgbClr val="6F2575"/>
                </a:solidFill>
              </a:rPr>
              <a:t>its INFRADEV project)</a:t>
            </a:r>
            <a:endParaRPr lang="en-US" sz="1400" dirty="0">
              <a:solidFill>
                <a:srgbClr val="6F2575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50594" y="823457"/>
            <a:ext cx="4309172" cy="1980038"/>
            <a:chOff x="4572000" y="928522"/>
            <a:chExt cx="4487766" cy="20621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0" y="967797"/>
              <a:ext cx="4487766" cy="2022826"/>
            </a:xfrm>
            <a:prstGeom prst="rect">
              <a:avLst/>
            </a:prstGeom>
            <a:ln>
              <a:solidFill>
                <a:srgbClr val="6F2575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37502" y="969435"/>
              <a:ext cx="1722264" cy="19207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572000" y="928522"/>
              <a:ext cx="3529195" cy="4273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000" b="0" i="1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IGWN use of </a:t>
              </a:r>
              <a:br>
                <a:rPr kumimoji="0" lang="en-GB" sz="1000" b="0" i="1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</a:br>
              <a:r>
                <a:rPr kumimoji="0" lang="en-GB" sz="1000" b="0" i="1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NL DNI</a:t>
              </a:r>
              <a:r>
                <a:rPr lang="en-GB" sz="1000" i="1" cap="none" dirty="0">
                  <a:solidFill>
                    <a:srgbClr val="6F2575"/>
                  </a:solidFill>
                </a:rPr>
                <a:t> </a:t>
              </a:r>
              <a:r>
                <a:rPr lang="en-GB" sz="1000" i="1" cap="none" dirty="0" smtClean="0">
                  <a:solidFill>
                    <a:srgbClr val="6F2575"/>
                  </a:solidFill>
                </a:rPr>
                <a:t>infrastructure at NIKHEF &amp; SURF </a:t>
              </a:r>
              <a:r>
                <a:rPr kumimoji="0" lang="en-GB" sz="1000" b="0" i="1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4-11 April, 2023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5591175" y="1822967"/>
              <a:ext cx="535814" cy="962773"/>
            </a:xfrm>
            <a:custGeom>
              <a:avLst/>
              <a:gdLst>
                <a:gd name="connsiteX0" fmla="*/ 440531 w 535814"/>
                <a:gd name="connsiteY0" fmla="*/ 5833 h 962773"/>
                <a:gd name="connsiteX1" fmla="*/ 507206 w 535814"/>
                <a:gd name="connsiteY1" fmla="*/ 27264 h 962773"/>
                <a:gd name="connsiteX2" fmla="*/ 535781 w 535814"/>
                <a:gd name="connsiteY2" fmla="*/ 220146 h 962773"/>
                <a:gd name="connsiteX3" fmla="*/ 502444 w 535814"/>
                <a:gd name="connsiteY3" fmla="*/ 479702 h 962773"/>
                <a:gd name="connsiteX4" fmla="*/ 388144 w 535814"/>
                <a:gd name="connsiteY4" fmla="*/ 708302 h 962773"/>
                <a:gd name="connsiteX5" fmla="*/ 233363 w 535814"/>
                <a:gd name="connsiteY5" fmla="*/ 853558 h 962773"/>
                <a:gd name="connsiteX6" fmla="*/ 85725 w 535814"/>
                <a:gd name="connsiteY6" fmla="*/ 941664 h 962773"/>
                <a:gd name="connsiteX7" fmla="*/ 71438 w 535814"/>
                <a:gd name="connsiteY7" fmla="*/ 946427 h 962773"/>
                <a:gd name="connsiteX8" fmla="*/ 30956 w 535814"/>
                <a:gd name="connsiteY8" fmla="*/ 960714 h 962773"/>
                <a:gd name="connsiteX9" fmla="*/ 0 w 535814"/>
                <a:gd name="connsiteY9" fmla="*/ 896421 h 96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814" h="962773">
                  <a:moveTo>
                    <a:pt x="440531" y="5833"/>
                  </a:moveTo>
                  <a:cubicBezTo>
                    <a:pt x="465931" y="-1311"/>
                    <a:pt x="491331" y="-8455"/>
                    <a:pt x="507206" y="27264"/>
                  </a:cubicBezTo>
                  <a:cubicBezTo>
                    <a:pt x="523081" y="62983"/>
                    <a:pt x="536575" y="144740"/>
                    <a:pt x="535781" y="220146"/>
                  </a:cubicBezTo>
                  <a:cubicBezTo>
                    <a:pt x="534987" y="295552"/>
                    <a:pt x="527050" y="398343"/>
                    <a:pt x="502444" y="479702"/>
                  </a:cubicBezTo>
                  <a:cubicBezTo>
                    <a:pt x="477838" y="561061"/>
                    <a:pt x="432991" y="645993"/>
                    <a:pt x="388144" y="708302"/>
                  </a:cubicBezTo>
                  <a:cubicBezTo>
                    <a:pt x="343297" y="770611"/>
                    <a:pt x="283766" y="814664"/>
                    <a:pt x="233363" y="853558"/>
                  </a:cubicBezTo>
                  <a:cubicBezTo>
                    <a:pt x="182960" y="892452"/>
                    <a:pt x="112712" y="926186"/>
                    <a:pt x="85725" y="941664"/>
                  </a:cubicBezTo>
                  <a:cubicBezTo>
                    <a:pt x="58738" y="957142"/>
                    <a:pt x="71438" y="946427"/>
                    <a:pt x="71438" y="946427"/>
                  </a:cubicBezTo>
                  <a:cubicBezTo>
                    <a:pt x="62310" y="949602"/>
                    <a:pt x="42862" y="969048"/>
                    <a:pt x="30956" y="960714"/>
                  </a:cubicBezTo>
                  <a:cubicBezTo>
                    <a:pt x="19050" y="952380"/>
                    <a:pt x="9525" y="924400"/>
                    <a:pt x="0" y="896421"/>
                  </a:cubicBezTo>
                </a:path>
              </a:pathLst>
            </a:custGeom>
            <a:noFill/>
            <a:ln w="12700" cap="flat">
              <a:solidFill>
                <a:schemeClr val="accent3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20831" y="2397069"/>
              <a:ext cx="999995" cy="4594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dirty="0" smtClean="0">
                  <a:ln>
                    <a:noFill/>
                  </a:ln>
                  <a:solidFill>
                    <a:schemeClr val="accent3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NL DNI </a:t>
              </a:r>
              <a:br>
                <a:rPr kumimoji="0" lang="en-US" sz="1200" b="0" i="0" u="none" strike="noStrike" cap="none" spc="0" normalizeH="0" dirty="0" smtClean="0">
                  <a:ln>
                    <a:noFill/>
                  </a:ln>
                  <a:solidFill>
                    <a:schemeClr val="accent3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</a:br>
              <a:r>
                <a:rPr kumimoji="0" lang="en-US" sz="1000" b="0" i="0" u="none" strike="noStrike" cap="none" spc="0" normalizeH="0" dirty="0" smtClean="0">
                  <a:ln>
                    <a:noFill/>
                  </a:ln>
                  <a:solidFill>
                    <a:schemeClr val="accent3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Nikhef + SURF</a:t>
              </a:r>
              <a:endParaRPr kumimoji="0" lang="en-GB" sz="1000" b="0" i="0" u="none" strike="noStrike" cap="none" spc="0" normalizeH="0" dirty="0" err="1" smtClean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73957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852386"/>
            <a:ext cx="4824529" cy="968471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Network-to-systems integration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Storage throughput &amp; parallelism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Systems integration design and tuning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Innovation </a:t>
            </a:r>
            <a:r>
              <a:rPr lang="en-US" i="1" dirty="0" smtClean="0"/>
              <a:t>on</a:t>
            </a:r>
            <a:r>
              <a:rPr lang="en-US" dirty="0" smtClean="0"/>
              <a:t> infrastructure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250008"/>
          </a:xfrm>
        </p:spPr>
        <p:txBody>
          <a:bodyPr/>
          <a:lstStyle/>
          <a:p>
            <a:r>
              <a:rPr lang="en-GB" sz="600" dirty="0" smtClean="0">
                <a:solidFill>
                  <a:schemeClr val="accent3"/>
                </a:solidFill>
              </a:rPr>
              <a:t>Image: Minister of Economic Affairs M. </a:t>
            </a:r>
            <a:r>
              <a:rPr lang="en-GB" sz="600" dirty="0" err="1" smtClean="0">
                <a:solidFill>
                  <a:schemeClr val="accent3"/>
                </a:solidFill>
              </a:rPr>
              <a:t>Adriaansens</a:t>
            </a:r>
            <a:r>
              <a:rPr lang="en-GB" sz="600" dirty="0" smtClean="0">
                <a:solidFill>
                  <a:schemeClr val="accent3"/>
                </a:solidFill>
              </a:rPr>
              <a:t> launched the Innovation Hub with Nikhef, SURF, Nokia and NL-ix, January 2023. </a:t>
            </a:r>
            <a:r>
              <a:rPr lang="en-GB" sz="600" dirty="0">
                <a:solidFill>
                  <a:schemeClr val="accent3"/>
                </a:solidFill>
              </a:rPr>
              <a:t>Composite image from https://</a:t>
            </a:r>
            <a:r>
              <a:rPr lang="en-GB" sz="600" dirty="0" smtClean="0">
                <a:solidFill>
                  <a:schemeClr val="accent3"/>
                </a:solidFill>
              </a:rPr>
              <a:t>www.surf.nl/nieuws/minister-adriaansens-lanceert-testomgeving-voor-supersnelle-netwerktechnologie; Bluefield Hackathon by </a:t>
            </a:r>
            <a:r>
              <a:rPr lang="en-GB" sz="600" dirty="0" err="1" smtClean="0">
                <a:solidFill>
                  <a:schemeClr val="accent3"/>
                </a:solidFill>
              </a:rPr>
              <a:t>Nvidia</a:t>
            </a:r>
            <a:r>
              <a:rPr lang="en-GB" sz="600" dirty="0" smtClean="0">
                <a:solidFill>
                  <a:schemeClr val="accent3"/>
                </a:solidFill>
              </a:rPr>
              <a:t>/</a:t>
            </a:r>
            <a:r>
              <a:rPr lang="en-GB" sz="600" dirty="0" err="1" smtClean="0">
                <a:solidFill>
                  <a:schemeClr val="accent3"/>
                </a:solidFill>
              </a:rPr>
              <a:t>Mellanox</a:t>
            </a:r>
            <a:r>
              <a:rPr lang="en-GB" sz="600" dirty="0" smtClean="0">
                <a:solidFill>
                  <a:schemeClr val="accent3"/>
                </a:solidFill>
              </a:rPr>
              <a:t>; </a:t>
            </a:r>
            <a:r>
              <a:rPr lang="en-GB" sz="600" i="1" dirty="0" smtClean="0">
                <a:solidFill>
                  <a:schemeClr val="accent3"/>
                </a:solidFill>
              </a:rPr>
              <a:t>abbreviations</a:t>
            </a:r>
            <a:r>
              <a:rPr lang="en-GB" sz="600" dirty="0" smtClean="0">
                <a:solidFill>
                  <a:schemeClr val="accent3"/>
                </a:solidFill>
              </a:rPr>
              <a:t>: </a:t>
            </a:r>
            <a:r>
              <a:rPr lang="en-GB" sz="600" b="1" dirty="0" smtClean="0">
                <a:solidFill>
                  <a:schemeClr val="accent3"/>
                </a:solidFill>
              </a:rPr>
              <a:t>DPU</a:t>
            </a:r>
            <a:r>
              <a:rPr lang="en-GB" sz="600" dirty="0" smtClean="0">
                <a:solidFill>
                  <a:schemeClr val="accent3"/>
                </a:solidFill>
              </a:rPr>
              <a:t>: Data Processing Unit; </a:t>
            </a:r>
            <a:r>
              <a:rPr lang="en-GB" sz="600" b="1" dirty="0" smtClean="0">
                <a:solidFill>
                  <a:schemeClr val="accent3"/>
                </a:solidFill>
              </a:rPr>
              <a:t>on-NIC FPGAs: </a:t>
            </a:r>
            <a:r>
              <a:rPr lang="en-GB" sz="600" dirty="0" smtClean="0">
                <a:solidFill>
                  <a:schemeClr val="accent3"/>
                </a:solidFill>
              </a:rPr>
              <a:t>on-network interface card field programmable gate arrays; </a:t>
            </a:r>
            <a:r>
              <a:rPr lang="en-GB" sz="600" b="1" dirty="0" err="1" smtClean="0">
                <a:solidFill>
                  <a:schemeClr val="accent3"/>
                </a:solidFill>
              </a:rPr>
              <a:t>pps</a:t>
            </a:r>
            <a:r>
              <a:rPr lang="en-GB" sz="600" dirty="0" smtClean="0">
                <a:solidFill>
                  <a:schemeClr val="accent3"/>
                </a:solidFill>
              </a:rPr>
              <a:t>: packets per second</a:t>
            </a:r>
            <a:endParaRPr lang="en-GB" sz="600" dirty="0">
              <a:solidFill>
                <a:schemeClr val="accent3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7813018"/>
              </p:ext>
            </p:extLst>
          </p:nvPr>
        </p:nvGraphicFramePr>
        <p:xfrm>
          <a:off x="5062654" y="238125"/>
          <a:ext cx="3845230" cy="2279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" name="PHOTO-PAINT" r:id="rId3" imgW="7391160" imgH="4381200" progId="CorelPHOTOPAINT.Image.16">
                  <p:embed/>
                </p:oleObj>
              </mc:Choice>
              <mc:Fallback>
                <p:oleObj name="PHOTO-PAINT" r:id="rId3" imgW="7391160" imgH="4381200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62654" y="238125"/>
                        <a:ext cx="3845230" cy="2279389"/>
                      </a:xfrm>
                      <a:prstGeom prst="rect">
                        <a:avLst/>
                      </a:prstGeom>
                      <a:ln>
                        <a:solidFill>
                          <a:srgbClr val="6F257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5291" y="2942268"/>
            <a:ext cx="1560232" cy="9008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2244" y="1882733"/>
            <a:ext cx="2276882" cy="1230903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62" y="2035008"/>
            <a:ext cx="1692799" cy="2284408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957313" y="2755587"/>
            <a:ext cx="5652411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69863" lvl="0" indent="-169863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rgbClr val="6F2575"/>
                </a:solidFill>
              </a:rPr>
              <a:t>early </a:t>
            </a:r>
            <a:r>
              <a:rPr lang="en-US" sz="1600" b="1" cap="none" dirty="0" smtClean="0">
                <a:solidFill>
                  <a:srgbClr val="6F2575"/>
                </a:solidFill>
              </a:rPr>
              <a:t>engineering engagement with vendors </a:t>
            </a:r>
            <a:r>
              <a:rPr lang="en-US" sz="1600" cap="none" dirty="0" smtClean="0">
                <a:solidFill>
                  <a:srgbClr val="6F2575"/>
                </a:solidFill>
              </a:rPr>
              <a:t/>
            </a:r>
            <a:br>
              <a:rPr lang="en-US" sz="1600" cap="none" dirty="0" smtClean="0">
                <a:solidFill>
                  <a:srgbClr val="6F2575"/>
                </a:solidFill>
              </a:rPr>
            </a:br>
            <a:r>
              <a:rPr lang="en-US" sz="1600" cap="none" dirty="0" smtClean="0">
                <a:solidFill>
                  <a:srgbClr val="6F2575"/>
                </a:solidFill>
              </a:rPr>
              <a:t>to build us suitable systems</a:t>
            </a:r>
          </a:p>
          <a:p>
            <a:pPr marL="169863" lvl="0" indent="-169863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cap="none" dirty="0" smtClean="0">
                <a:solidFill>
                  <a:srgbClr val="6F2575"/>
                </a:solidFill>
              </a:rPr>
              <a:t>co-design</a:t>
            </a:r>
            <a:r>
              <a:rPr lang="en-US" sz="1600" cap="none" dirty="0" smtClean="0">
                <a:solidFill>
                  <a:srgbClr val="6F2575"/>
                </a:solidFill>
              </a:rPr>
              <a:t> of our national HPC systems (‘</a:t>
            </a:r>
            <a:r>
              <a:rPr lang="en-US" sz="1600" cap="none" dirty="0" err="1" smtClean="0">
                <a:solidFill>
                  <a:srgbClr val="6F2575"/>
                </a:solidFill>
              </a:rPr>
              <a:t>Snellius</a:t>
            </a:r>
            <a:r>
              <a:rPr lang="en-US" sz="1600" cap="none" dirty="0" smtClean="0">
                <a:solidFill>
                  <a:srgbClr val="6F2575"/>
                </a:solidFill>
              </a:rPr>
              <a:t>’)</a:t>
            </a:r>
          </a:p>
          <a:p>
            <a:pPr marL="169863" lvl="0" indent="-169863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cap="none" dirty="0" smtClean="0">
                <a:solidFill>
                  <a:srgbClr val="6F2575"/>
                </a:solidFill>
              </a:rPr>
              <a:t>data-intensive compute </a:t>
            </a:r>
            <a:r>
              <a:rPr lang="en-US" sz="1600" cap="none" dirty="0" smtClean="0">
                <a:solidFill>
                  <a:srgbClr val="6F2575"/>
                </a:solidFill>
              </a:rPr>
              <a:t>with DPUs, or on-NIC FPGAs?</a:t>
            </a:r>
          </a:p>
          <a:p>
            <a:pPr marL="169863" indent="-169863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rgbClr val="6F2575"/>
                </a:solidFill>
              </a:rPr>
              <a:t>networks &gt; 800Gbps, &gt;1 </a:t>
            </a:r>
            <a:r>
              <a:rPr lang="en-US" sz="1600" cap="none" dirty="0" err="1" smtClean="0">
                <a:solidFill>
                  <a:srgbClr val="6F2575"/>
                </a:solidFill>
              </a:rPr>
              <a:t>Bpps</a:t>
            </a:r>
            <a:r>
              <a:rPr lang="en-US" sz="1600" cap="none" dirty="0" smtClean="0">
                <a:solidFill>
                  <a:srgbClr val="6F2575"/>
                </a:solidFill>
              </a:rPr>
              <a:t> (today: </a:t>
            </a:r>
            <a:r>
              <a:rPr lang="en-US" sz="1600" cap="none" dirty="0">
                <a:solidFill>
                  <a:srgbClr val="6F2575"/>
                </a:solidFill>
              </a:rPr>
              <a:t>400G to CERN</a:t>
            </a:r>
            <a:r>
              <a:rPr lang="en-US" sz="1600" cap="none" dirty="0" smtClean="0">
                <a:solidFill>
                  <a:srgbClr val="6F2575"/>
                </a:solidFill>
              </a:rPr>
              <a:t>)</a:t>
            </a:r>
            <a:endParaRPr lang="en-US" sz="1600" cap="none" dirty="0">
              <a:solidFill>
                <a:srgbClr val="6F2575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4060" y="3161012"/>
            <a:ext cx="850048" cy="11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40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Our science data flows are somebody else’s </a:t>
            </a:r>
            <a:r>
              <a:rPr lang="en-US" dirty="0" err="1" smtClean="0"/>
              <a:t>DDoS</a:t>
            </a:r>
            <a:r>
              <a:rPr lang="en-US" dirty="0" smtClean="0"/>
              <a:t> attack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Image sources: belastingdienst.nl, rws.nl, </a:t>
            </a:r>
            <a:r>
              <a:rPr lang="en-GB" dirty="0" smtClean="0"/>
              <a:t>nu.nl, werkentegennederland.nl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9" y="877695"/>
            <a:ext cx="5217077" cy="2926197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9" y="2228677"/>
            <a:ext cx="2442804" cy="2096190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042" y="687605"/>
            <a:ext cx="4350500" cy="1759029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890" y="2612785"/>
            <a:ext cx="3542971" cy="1396245"/>
          </a:xfrm>
          <a:prstGeom prst="rect">
            <a:avLst/>
          </a:prstGeom>
          <a:solidFill>
            <a:schemeClr val="accent2"/>
          </a:solidFill>
          <a:ln>
            <a:solidFill>
              <a:srgbClr val="6F2575"/>
            </a:solidFill>
          </a:ln>
          <a:effectLst>
            <a:glow rad="101600">
              <a:schemeClr val="accent3">
                <a:alpha val="60000"/>
              </a:scheme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1659" y="2256796"/>
            <a:ext cx="3107473" cy="229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91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885262"/>
            <a:ext cx="8669759" cy="3290776"/>
          </a:xfrm>
        </p:spPr>
        <p:txBody>
          <a:bodyPr/>
          <a:lstStyle/>
          <a:p>
            <a:r>
              <a:rPr lang="en-US" sz="1800" dirty="0" smtClean="0"/>
              <a:t>Target impactful areas in architectures for ‘AAI’ &amp; ‘</a:t>
            </a:r>
            <a:r>
              <a:rPr lang="en-US" sz="1800" dirty="0" err="1" smtClean="0"/>
              <a:t>OpSec</a:t>
            </a:r>
            <a:r>
              <a:rPr lang="en-US" sz="1800" dirty="0" smtClean="0"/>
              <a:t>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6F2575"/>
                </a:solidFill>
              </a:rPr>
              <a:t>authentication &amp; authorization for research collaboration</a:t>
            </a:r>
          </a:p>
          <a:p>
            <a:pPr marL="461963" lvl="1" indent="-231775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AARC </a:t>
            </a:r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project &amp; community: GEANT Framework projects, R&amp;E federation,</a:t>
            </a:r>
            <a:b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identity and credentialing services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EOSC Future, … </a:t>
            </a:r>
          </a:p>
          <a:p>
            <a:pPr marL="461963" lvl="1" indent="-2317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r</a:t>
            </a:r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ecently awarded: </a:t>
            </a:r>
            <a:r>
              <a:rPr lang="en-US" sz="140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EOSC Core</a:t>
            </a:r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security and </a:t>
            </a:r>
            <a:r>
              <a:rPr lang="en-US" sz="140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AARC-TREE</a:t>
            </a:r>
          </a:p>
          <a:p>
            <a:pPr marL="461963" lvl="1" indent="-231775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policy frameworks for interoperability </a:t>
            </a:r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for data protection and global seamless service access</a:t>
            </a:r>
          </a:p>
          <a:p>
            <a:pPr marL="461963" lvl="1" indent="-231775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continuous </a:t>
            </a:r>
            <a:r>
              <a:rPr lang="en-US" sz="140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technical evolution </a:t>
            </a:r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driving IGWN, WLCG in line with AARC and global AAI architecture</a:t>
            </a:r>
          </a:p>
          <a:p>
            <a:pPr marL="461963" lvl="1" indent="-34290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embedding data </a:t>
            </a:r>
            <a:r>
              <a:rPr lang="en-US" sz="1800" b="1" dirty="0" smtClean="0">
                <a:solidFill>
                  <a:srgbClr val="6F2575"/>
                </a:solidFill>
              </a:rPr>
              <a:t>processing needs </a:t>
            </a:r>
            <a:r>
              <a:rPr lang="en-US" sz="1800" dirty="0" smtClean="0">
                <a:solidFill>
                  <a:srgbClr val="6F2575"/>
                </a:solidFill>
              </a:rPr>
              <a:t>of our experiments in the (EOSC) landscape</a:t>
            </a:r>
          </a:p>
          <a:p>
            <a:pPr marL="461963" lvl="1" indent="-231775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EOSC</a:t>
            </a:r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Interoperability Framework: Security Baseline, AAI Architecture</a:t>
            </a:r>
          </a:p>
          <a:p>
            <a:pPr marL="461963" lvl="1" indent="-231775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eduGAIN </a:t>
            </a:r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Operational Security for the global R&amp;E inter-federation service</a:t>
            </a:r>
          </a:p>
          <a:p>
            <a:pPr marL="461963" lvl="1" indent="-231775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EGI 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Advanced computing for research federation</a:t>
            </a:r>
            <a:r>
              <a:rPr lang="en-US" sz="14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GEANT </a:t>
            </a:r>
            <a:r>
              <a:rPr lang="en-US" sz="140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community</a:t>
            </a:r>
            <a:endParaRPr lang="en-US" sz="1400" b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SEP panel 2023 - Computing and Physics Data Processing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Infrastructure for Collaboration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238125" y="4142962"/>
            <a:ext cx="6562302" cy="322661"/>
          </a:xfrm>
        </p:spPr>
        <p:txBody>
          <a:bodyPr/>
          <a:lstStyle/>
          <a:p>
            <a:r>
              <a:rPr lang="en-GB" sz="90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AAI</a:t>
            </a:r>
            <a:r>
              <a:rPr lang="en-GB" sz="9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: Authentication and Authorization Infrastructure; </a:t>
            </a:r>
            <a:r>
              <a:rPr lang="en-GB" sz="900" b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OpSec</a:t>
            </a:r>
            <a:r>
              <a:rPr lang="en-GB" sz="9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: Operational Security (incident response); </a:t>
            </a:r>
            <a:r>
              <a:rPr lang="en-GB" sz="9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AARC</a:t>
            </a:r>
            <a:r>
              <a:rPr lang="en-GB" sz="9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: Authentication </a:t>
            </a:r>
            <a:r>
              <a:rPr lang="en-GB" sz="9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and </a:t>
            </a:r>
            <a:r>
              <a:rPr lang="en-GB" sz="9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Authorisation for Research Collaboration community and </a:t>
            </a:r>
            <a:r>
              <a:rPr lang="en-GB" sz="9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projects</a:t>
            </a:r>
            <a:r>
              <a:rPr lang="en-GB" sz="90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; EOSC</a:t>
            </a:r>
            <a:r>
              <a:rPr lang="en-GB" sz="9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: European Open Science Cloud; </a:t>
            </a:r>
            <a:r>
              <a:rPr lang="en-GB" sz="90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EGI</a:t>
            </a:r>
            <a:r>
              <a:rPr lang="en-GB" sz="9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and </a:t>
            </a:r>
            <a:r>
              <a:rPr lang="en-GB" sz="90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GEANT</a:t>
            </a:r>
            <a:r>
              <a:rPr lang="en-GB" sz="9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: </a:t>
            </a:r>
            <a:br>
              <a:rPr lang="en-GB" sz="9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en-GB" sz="9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pan-European e-Infrastructure and network collaborations; </a:t>
            </a:r>
            <a:r>
              <a:rPr lang="en-GB" sz="90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IGWN</a:t>
            </a:r>
            <a:r>
              <a:rPr lang="en-GB" sz="9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: International Gravitational Waves Observatory Network;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459" y="199249"/>
            <a:ext cx="2038914" cy="15903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326" y="1378348"/>
            <a:ext cx="2198930" cy="921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326" y="3487141"/>
            <a:ext cx="1054109" cy="141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4701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ikhef-DG22-NikOnly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6E854385-552D-4B9C-9118-35651C674D5E}"/>
    </a:ext>
  </a:extLst>
</a:theme>
</file>

<file path=ppt/theme/theme2.xml><?xml version="1.0" encoding="utf-8"?>
<a:theme xmlns:a="http://schemas.openxmlformats.org/drawingml/2006/main" name="Nikhef-DG22-2018-legacy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F2ACD4BE-C0B1-4AC9-8AFE-6AE36B5DED0B}"/>
    </a:ext>
  </a:extLst>
</a:theme>
</file>

<file path=ppt/theme/theme3.xml><?xml version="1.0" encoding="utf-8"?>
<a:theme xmlns:a="http://schemas.openxmlformats.org/drawingml/2006/main" name="Nikhef-DG22-NikUM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A76F0B44-4154-4718-B508-6ACEEE236B1E}"/>
    </a:ext>
  </a:extLst>
</a:theme>
</file>

<file path=ppt/theme/theme4.xml><?xml version="1.0" encoding="utf-8"?>
<a:theme xmlns:a="http://schemas.openxmlformats.org/drawingml/2006/main" name="1_Nikhef-DG22-NikOnly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Nikhef_presentatie-template-lc-2018-DGUM-MF</Template>
  <TotalTime>10289</TotalTime>
  <Words>2207</Words>
  <Application>Microsoft Office PowerPoint</Application>
  <PresentationFormat>On-screen Show (16:9)</PresentationFormat>
  <Paragraphs>271</Paragraphs>
  <Slides>32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Akkurat Std</vt:lpstr>
      <vt:lpstr>Akkurat Std Bold</vt:lpstr>
      <vt:lpstr>Akkurat Std Italic</vt:lpstr>
      <vt:lpstr>Akkurat Std Mono</vt:lpstr>
      <vt:lpstr>Arial</vt:lpstr>
      <vt:lpstr>Arial Unicode MS</vt:lpstr>
      <vt:lpstr>Calibri</vt:lpstr>
      <vt:lpstr>Candara</vt:lpstr>
      <vt:lpstr>Courier New</vt:lpstr>
      <vt:lpstr>DejaVu Sans</vt:lpstr>
      <vt:lpstr>Helvetica Neue</vt:lpstr>
      <vt:lpstr>Helvetica Neue Medium</vt:lpstr>
      <vt:lpstr>Minion Pro</vt:lpstr>
      <vt:lpstr>Wingdings</vt:lpstr>
      <vt:lpstr>Nikhef-DG22-NikOnly-main</vt:lpstr>
      <vt:lpstr>Nikhef-DG22-2018-legacy</vt:lpstr>
      <vt:lpstr>Nikhef-DG22-NikUM-Closures</vt:lpstr>
      <vt:lpstr>1_Nikhef-DG22-NikOnly-main</vt:lpstr>
      <vt:lpstr>PHOTO-PAINT</vt:lpstr>
      <vt:lpstr>Physics Data Processing, Engineering and Computing accelerating ‘time to results’ through computing and collaboration</vt:lpstr>
      <vt:lpstr>Physics Data Processing  &amp; ‘CT-PDP’ engineering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Algorithms and Acceleration</vt:lpstr>
      <vt:lpstr>PowerPoint Presentation</vt:lpstr>
      <vt:lpstr>PowerPoint Presentation</vt:lpstr>
      <vt:lpstr>Computing group at Nikhef</vt:lpstr>
      <vt:lpstr>PowerPoint Presentation</vt:lpstr>
      <vt:lpstr>PowerPoint Presentation</vt:lpstr>
      <vt:lpstr>Project engineering &amp; support</vt:lpstr>
      <vt:lpstr>PowerPoint Presentation</vt:lpstr>
      <vt:lpstr>PowerPoint Presentation</vt:lpstr>
      <vt:lpstr>How I use stoomboot</vt:lpstr>
      <vt:lpstr>PowerPoint Presentation</vt:lpstr>
      <vt:lpstr>Physics Data Processing towards results unconstrained by computing</vt:lpstr>
      <vt:lpstr>Data centre visit and networks</vt:lpstr>
      <vt:lpstr>PowerPoint Presentation</vt:lpstr>
      <vt:lpstr>PowerPoint Presentation</vt:lpstr>
      <vt:lpstr>PowerPoint Presentation</vt:lpstr>
      <vt:lpstr>Supplementary materials</vt:lpstr>
      <vt:lpstr>PowerPoint Presentation</vt:lpstr>
      <vt:lpstr>PowerPoint Presentation</vt:lpstr>
      <vt:lpstr>PowerPoint Presentation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Accelerating time to science through computing and data</dc:title>
  <dc:creator>davidg</dc:creator>
  <cp:lastModifiedBy>davidg</cp:lastModifiedBy>
  <cp:revision>398</cp:revision>
  <dcterms:created xsi:type="dcterms:W3CDTF">2023-04-05T10:18:24Z</dcterms:created>
  <dcterms:modified xsi:type="dcterms:W3CDTF">2023-11-22T08:59:39Z</dcterms:modified>
</cp:coreProperties>
</file>