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5" r:id="rId6"/>
    <p:sldId id="266" r:id="rId7"/>
    <p:sldId id="267" r:id="rId8"/>
    <p:sldId id="272" r:id="rId9"/>
    <p:sldId id="262" r:id="rId10"/>
    <p:sldId id="268" r:id="rId11"/>
    <p:sldId id="264" r:id="rId12"/>
    <p:sldId id="260" r:id="rId13"/>
    <p:sldId id="271" r:id="rId14"/>
    <p:sldId id="261" r:id="rId15"/>
    <p:sldId id="273" r:id="rId16"/>
    <p:sldId id="274" r:id="rId17"/>
    <p:sldId id="257" r:id="rId18"/>
    <p:sldId id="263" r:id="rId19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43"/>
  </p:normalViewPr>
  <p:slideViewPr>
    <p:cSldViewPr snapToGrid="0" snapToObjects="1">
      <p:cViewPr varScale="1">
        <p:scale>
          <a:sx n="129" d="100"/>
          <a:sy n="129" d="100"/>
        </p:scale>
        <p:origin x="8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04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jpeg"/><Relationship Id="rId16" Type="http://schemas.openxmlformats.org/officeDocument/2006/relationships/image" Target="../media/image62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24" Type="http://schemas.openxmlformats.org/officeDocument/2006/relationships/image" Target="../media/image70.jpeg"/><Relationship Id="rId5" Type="http://schemas.openxmlformats.org/officeDocument/2006/relationships/image" Target="../media/image51.emf"/><Relationship Id="rId15" Type="http://schemas.openxmlformats.org/officeDocument/2006/relationships/image" Target="../media/image61.gif"/><Relationship Id="rId23" Type="http://schemas.openxmlformats.org/officeDocument/2006/relationships/image" Target="../media/image69.emf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gif"/><Relationship Id="rId9" Type="http://schemas.openxmlformats.org/officeDocument/2006/relationships/image" Target="../media/image55.png"/><Relationship Id="rId14" Type="http://schemas.openxmlformats.org/officeDocument/2006/relationships/image" Target="../media/image60.gif"/><Relationship Id="rId22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Physics Data Processing</a:t>
            </a:r>
            <a:br>
              <a:rPr lang="en-US" sz="3200" dirty="0" smtClean="0"/>
            </a:br>
            <a:r>
              <a:rPr lang="en-US" sz="2400" dirty="0" smtClean="0">
                <a:latin typeface="Akkurat Std Italic" panose="02000503000000000000" pitchFamily="2" charset="0"/>
              </a:rPr>
              <a:t>accelerating ‘time to science’</a:t>
            </a:r>
            <a:br>
              <a:rPr lang="en-US" sz="2400" dirty="0" smtClean="0">
                <a:latin typeface="Akkurat Std Italic" panose="02000503000000000000" pitchFamily="2" charset="0"/>
              </a:rPr>
            </a:br>
            <a:r>
              <a:rPr lang="en-US" sz="2400" dirty="0" smtClean="0">
                <a:latin typeface="Akkurat Std Italic" panose="02000503000000000000" pitchFamily="2" charset="0"/>
              </a:rPr>
              <a:t>through computing and collaboration</a:t>
            </a:r>
            <a:endParaRPr lang="en-GB" sz="2400" dirty="0">
              <a:latin typeface="Akkurat Std Italic" panose="02000503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Nikhef </a:t>
            </a:r>
            <a:r>
              <a:rPr lang="en-US" dirty="0" smtClean="0"/>
              <a:t>SAC </a:t>
            </a:r>
            <a:r>
              <a:rPr lang="en-US" dirty="0"/>
              <a:t>April </a:t>
            </a:r>
            <a:r>
              <a:rPr lang="en-US" dirty="0" smtClean="0"/>
              <a:t>2023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216597"/>
            <a:ext cx="2542246" cy="14284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1715707"/>
            <a:ext cx="8669759" cy="275836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not </a:t>
            </a:r>
            <a:r>
              <a:rPr lang="en-US" sz="1800" i="1" dirty="0" smtClean="0"/>
              <a:t>that </a:t>
            </a:r>
            <a:r>
              <a:rPr lang="en-US" sz="1800" dirty="0" smtClean="0"/>
              <a:t>many disciplines with really </a:t>
            </a:r>
            <a:r>
              <a:rPr lang="en-US" sz="1800" b="1" dirty="0" smtClean="0"/>
              <a:t>voluminous data</a:t>
            </a:r>
          </a:p>
          <a:p>
            <a:pPr marL="4048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so nationally join forces with those who do: ASTRON (</a:t>
            </a:r>
            <a:r>
              <a:rPr lang="en-US" sz="1400" dirty="0" err="1" smtClean="0"/>
              <a:t>SRCnet</a:t>
            </a:r>
            <a:r>
              <a:rPr lang="en-US" sz="1400" dirty="0" smtClean="0"/>
              <a:t>), KNMI (earth observation, seismology)</a:t>
            </a:r>
            <a:endParaRPr lang="en-US" sz="10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work with those who care about </a:t>
            </a:r>
            <a:r>
              <a:rPr lang="en-US" sz="1800" b="1" i="1" dirty="0" smtClean="0"/>
              <a:t>software</a:t>
            </a:r>
            <a:r>
              <a:rPr lang="en-US" sz="1800" dirty="0" smtClean="0"/>
              <a:t> to bring data to life:</a:t>
            </a:r>
          </a:p>
          <a:p>
            <a:pPr marL="4048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/>
              <a:t>NLeSC</a:t>
            </a:r>
            <a:r>
              <a:rPr lang="en-US" sz="1400" dirty="0" smtClean="0"/>
              <a:t>, 4TU.RD/</a:t>
            </a:r>
            <a:r>
              <a:rPr lang="en-US" sz="1400" dirty="0" err="1" smtClean="0"/>
              <a:t>TUDelft</a:t>
            </a:r>
            <a:r>
              <a:rPr lang="en-US" sz="1400" dirty="0" smtClean="0"/>
              <a:t>, CWI, and with those who ensure the </a:t>
            </a:r>
            <a:r>
              <a:rPr lang="en-US" sz="1400" i="1" dirty="0" smtClean="0"/>
              <a:t>infrastructure</a:t>
            </a:r>
            <a:r>
              <a:rPr lang="en-US" sz="1400" dirty="0" smtClean="0"/>
              <a:t>: SURF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for our own analyses and the local (R&amp;D) experiments we work </a:t>
            </a:r>
            <a:br>
              <a:rPr lang="en-US" sz="1800" dirty="0" smtClean="0"/>
            </a:br>
            <a:r>
              <a:rPr lang="en-US" sz="1800" dirty="0" smtClean="0"/>
              <a:t>towards </a:t>
            </a:r>
            <a:r>
              <a:rPr lang="en-US" sz="1800" i="1" dirty="0" smtClean="0"/>
              <a:t>continuous deposition</a:t>
            </a:r>
            <a:r>
              <a:rPr lang="en-US" sz="1800" dirty="0"/>
              <a:t> </a:t>
            </a:r>
            <a:r>
              <a:rPr lang="en-US" sz="1800" dirty="0" smtClean="0"/>
              <a:t>of </a:t>
            </a:r>
            <a:r>
              <a:rPr lang="en-US" sz="1800" b="1" dirty="0" smtClean="0"/>
              <a:t>re-usable</a:t>
            </a:r>
            <a:r>
              <a:rPr lang="en-US" sz="1800" dirty="0" smtClean="0"/>
              <a:t> data and software</a:t>
            </a:r>
          </a:p>
          <a:p>
            <a:pPr marL="4048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NWO Thematic Data Competence Centre for the Natural and Engineering Sciences </a:t>
            </a:r>
          </a:p>
          <a:p>
            <a:pPr marL="4048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develop </a:t>
            </a:r>
            <a:r>
              <a:rPr lang="en-US" sz="1400" dirty="0" err="1" smtClean="0"/>
              <a:t>Djehuty</a:t>
            </a:r>
            <a:r>
              <a:rPr lang="en-US" sz="1400" dirty="0" smtClean="0"/>
              <a:t> RDM repository software link to ‘</a:t>
            </a:r>
            <a:r>
              <a:rPr lang="en-US" sz="1400" dirty="0" err="1" smtClean="0"/>
              <a:t>Stoomboot</a:t>
            </a:r>
            <a:r>
              <a:rPr lang="en-US" sz="1400" dirty="0" smtClean="0"/>
              <a:t>’ analysis cluster storage</a:t>
            </a:r>
          </a:p>
          <a:p>
            <a:pPr marL="4048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research data management is ‘just’ part of a good science workflow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Collaboration: Research </a:t>
            </a:r>
            <a:r>
              <a:rPr lang="en-GB" dirty="0" smtClean="0"/>
              <a:t>Data Management </a:t>
            </a:r>
            <a:r>
              <a:rPr lang="en-GB" dirty="0" smtClean="0"/>
              <a:t>beyond ‘FA’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540" y="2594517"/>
            <a:ext cx="1647634" cy="174631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264319" y="805313"/>
            <a:ext cx="8705384" cy="643903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FAIR for 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live data and large volumes</a:t>
            </a:r>
            <a:r>
              <a:rPr lang="en-US" sz="1800" cap="none" dirty="0" smtClean="0">
                <a:solidFill>
                  <a:srgbClr val="6F2575"/>
                </a:solidFill>
              </a:rPr>
              <a:t>, shifting gears towards the “I” and “R”’</a:t>
            </a:r>
            <a:endParaRPr kumimoji="0" lang="en-GB" sz="180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5983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738664"/>
          </a:xfrm>
        </p:spPr>
        <p:txBody>
          <a:bodyPr/>
          <a:lstStyle/>
          <a:p>
            <a:r>
              <a:rPr lang="en-US" sz="2400" b="1" dirty="0" smtClean="0"/>
              <a:t>PDP strategic </a:t>
            </a:r>
            <a:r>
              <a:rPr lang="en-US" sz="2400" b="1" dirty="0"/>
              <a:t>directions and </a:t>
            </a:r>
            <a:br>
              <a:rPr lang="en-US" sz="2400" b="1" dirty="0"/>
            </a:br>
            <a:r>
              <a:rPr lang="en-US" sz="2400" b="1" dirty="0"/>
              <a:t>their supporting </a:t>
            </a:r>
            <a:r>
              <a:rPr lang="en-US" sz="2400" b="1" dirty="0" smtClean="0"/>
              <a:t>projects</a:t>
            </a:r>
            <a:endParaRPr lang="en-GB" sz="2400" b="1" dirty="0"/>
          </a:p>
        </p:txBody>
      </p:sp>
      <p:sp>
        <p:nvSpPr>
          <p:cNvPr id="35" name="Text Placeholder 34"/>
          <p:cNvSpPr>
            <a:spLocks noGrp="1"/>
          </p:cNvSpPr>
          <p:nvPr>
            <p:ph type="body" sz="half" idx="14"/>
          </p:nvPr>
        </p:nvSpPr>
        <p:spPr>
          <a:xfrm>
            <a:off x="218438" y="1104960"/>
            <a:ext cx="3081751" cy="1108654"/>
          </a:xfrm>
        </p:spPr>
        <p:txBody>
          <a:bodyPr/>
          <a:lstStyle/>
          <a:p>
            <a:r>
              <a:rPr lang="en-US" sz="1800" dirty="0" smtClean="0"/>
              <a:t>New initiatives and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rgbClr val="6F2575"/>
                </a:solidFill>
              </a:rPr>
              <a:t>strengthen</a:t>
            </a:r>
            <a:r>
              <a:rPr lang="en-US" sz="1600" dirty="0" smtClean="0">
                <a:solidFill>
                  <a:srgbClr val="6F2575"/>
                </a:solidFill>
              </a:rPr>
              <a:t> the strategic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ensure </a:t>
            </a:r>
            <a:r>
              <a:rPr lang="en-US" sz="1600" i="1" dirty="0" smtClean="0">
                <a:solidFill>
                  <a:srgbClr val="6F2575"/>
                </a:solidFill>
              </a:rPr>
              <a:t>continuity </a:t>
            </a:r>
            <a:r>
              <a:rPr lang="en-US" sz="1600" dirty="0" smtClean="0">
                <a:solidFill>
                  <a:srgbClr val="6F2575"/>
                </a:solidFill>
              </a:rPr>
              <a:t>of 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research and infrastructure</a:t>
            </a:r>
            <a:endParaRPr lang="en-US" sz="1600" dirty="0">
              <a:solidFill>
                <a:srgbClr val="6F2575"/>
              </a:solidFill>
            </a:endParaRPr>
          </a:p>
        </p:txBody>
      </p:sp>
      <p:sp>
        <p:nvSpPr>
          <p:cNvPr id="5" name="Pie 4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9617184"/>
              <a:gd name="adj2" fmla="val 1620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Pie 11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449811"/>
              <a:gd name="adj2" fmla="val 958529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Pie 12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6204917"/>
              <a:gd name="adj2" fmla="val 148245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78189" y="1951953"/>
            <a:ext cx="560735" cy="2043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BDSI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68" y="2152031"/>
            <a:ext cx="854562" cy="20167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430575" y="-570"/>
            <a:ext cx="17996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R&amp;D and system</a:t>
            </a:r>
            <a:b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co-design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1163" y="4005788"/>
            <a:ext cx="18949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for Collaboration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9" y="1459104"/>
            <a:ext cx="1456082" cy="7485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26" y="2351588"/>
            <a:ext cx="1155168" cy="7704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58" y="3494799"/>
            <a:ext cx="824532" cy="7482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66" y="2385429"/>
            <a:ext cx="1002843" cy="845731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02" y="467310"/>
            <a:ext cx="1599061" cy="5975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7" y="2936119"/>
            <a:ext cx="1172451" cy="11724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86" y="2832004"/>
            <a:ext cx="810396" cy="5402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02" y="3877590"/>
            <a:ext cx="886867" cy="2445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7" y="2969751"/>
            <a:ext cx="660062" cy="4131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91" y="1977392"/>
            <a:ext cx="1246355" cy="8309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DFFF9"/>
              </a:clrFrom>
              <a:clrTo>
                <a:srgbClr val="FD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1" y="3171792"/>
            <a:ext cx="916627" cy="27498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24" y="2928332"/>
            <a:ext cx="486131" cy="2366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61" y="2553898"/>
            <a:ext cx="886935" cy="35477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0913" y="3645374"/>
            <a:ext cx="431022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b="1" cap="none" dirty="0" smtClean="0">
                <a:solidFill>
                  <a:srgbClr val="6F2575"/>
                </a:solidFill>
              </a:rPr>
              <a:t>Public partner </a:t>
            </a:r>
            <a:r>
              <a:rPr lang="en-GB" sz="1600" b="1" cap="none" dirty="0">
                <a:solidFill>
                  <a:srgbClr val="6F2575"/>
                </a:solidFill>
              </a:rPr>
              <a:t>R&amp;D </a:t>
            </a:r>
            <a:r>
              <a:rPr lang="en-GB" sz="1600" b="1" cap="none" dirty="0" smtClean="0">
                <a:solidFill>
                  <a:srgbClr val="6F2575"/>
                </a:solidFill>
              </a:rPr>
              <a:t>engagement</a:t>
            </a:r>
            <a:r>
              <a:rPr lang="en-GB" sz="1600" cap="none" dirty="0">
                <a:solidFill>
                  <a:srgbClr val="6F2575"/>
                </a:solidFill>
              </a:rPr>
              <a:t/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AMD, </a:t>
            </a:r>
            <a:r>
              <a:rPr lang="en-GB" sz="1600" cap="none" dirty="0" smtClean="0">
                <a:solidFill>
                  <a:srgbClr val="6F2575"/>
                </a:solidFill>
              </a:rPr>
              <a:t>Nokia, NVidia/MLNX, IBM</a:t>
            </a:r>
            <a:r>
              <a:rPr lang="en-GB" sz="1600" cap="none" dirty="0">
                <a:solidFill>
                  <a:srgbClr val="6F2575"/>
                </a:solidFill>
              </a:rPr>
              <a:t>, NL-ix, …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Dutch </a:t>
            </a:r>
            <a:r>
              <a:rPr lang="en-GB" sz="1600" cap="none" dirty="0" smtClean="0">
                <a:solidFill>
                  <a:srgbClr val="6F2575"/>
                </a:solidFill>
              </a:rPr>
              <a:t>national government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389" y="1562212"/>
            <a:ext cx="443505" cy="25676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61" y="1443909"/>
            <a:ext cx="486381" cy="243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21" y="1183878"/>
            <a:ext cx="557996" cy="418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96" y="1696408"/>
            <a:ext cx="358242" cy="355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18" y="1071399"/>
            <a:ext cx="499096" cy="26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97" y="2098063"/>
            <a:ext cx="514427" cy="321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43" y="1113389"/>
            <a:ext cx="836757" cy="169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5168" y="1052828"/>
            <a:ext cx="766402" cy="738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45" y="2213613"/>
            <a:ext cx="264350" cy="26557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3360234" y="1097480"/>
            <a:ext cx="137128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 Software &amp; Acceleration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209" y="2493173"/>
            <a:ext cx="3293476" cy="830997"/>
          </a:xfrm>
          <a:prstGeom prst="rect">
            <a:avLst/>
          </a:prstGeom>
          <a:solidFill>
            <a:srgbClr val="E3D88B"/>
          </a:solidFill>
          <a:ln>
            <a:solidFill>
              <a:srgbClr val="6F2575"/>
            </a:solidFill>
          </a:ln>
        </p:spPr>
        <p:txBody>
          <a:bodyPr wrap="square">
            <a:spAutoFit/>
          </a:bodyPr>
          <a:lstStyle/>
          <a:p>
            <a:pPr lvl="0" hangingPunct="1"/>
            <a:r>
              <a:rPr lang="en-US" sz="1600" i="1" cap="none" dirty="0">
                <a:solidFill>
                  <a:srgbClr val="000000"/>
                </a:solidFill>
              </a:rPr>
              <a:t>planned </a:t>
            </a:r>
            <a:r>
              <a:rPr lang="en-US" sz="1600" i="1" cap="none" dirty="0" smtClean="0">
                <a:solidFill>
                  <a:srgbClr val="000000"/>
                </a:solidFill>
              </a:rPr>
              <a:t>project pathways include</a:t>
            </a:r>
            <a:r>
              <a:rPr lang="en-US" sz="1600" i="1" cap="none" dirty="0">
                <a:solidFill>
                  <a:srgbClr val="000000"/>
                </a:solidFill>
              </a:rPr>
              <a:t/>
            </a:r>
            <a:br>
              <a:rPr lang="en-US" sz="1600" i="1" cap="none" dirty="0">
                <a:solidFill>
                  <a:srgbClr val="000000"/>
                </a:solidFill>
              </a:rPr>
            </a:br>
            <a:r>
              <a:rPr lang="en-US" sz="1600" i="1" cap="none" dirty="0">
                <a:solidFill>
                  <a:srgbClr val="6F2575"/>
                </a:solidFill>
              </a:rPr>
              <a:t>GN5-</a:t>
            </a:r>
            <a:r>
              <a:rPr lang="en-US" sz="1600" i="1" cap="none" dirty="0">
                <a:solidFill>
                  <a:srgbClr val="6F257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i="1" cap="none" dirty="0">
                <a:solidFill>
                  <a:srgbClr val="6F2575"/>
                </a:solidFill>
              </a:rPr>
              <a:t>, AARC-TREE, EOSC-Q, </a:t>
            </a:r>
            <a:br>
              <a:rPr lang="en-US" sz="1600" i="1" cap="none" dirty="0">
                <a:solidFill>
                  <a:srgbClr val="6F2575"/>
                </a:solidFill>
              </a:rPr>
            </a:br>
            <a:r>
              <a:rPr lang="en-US" sz="1600" i="1" cap="none" dirty="0">
                <a:solidFill>
                  <a:srgbClr val="6F2575"/>
                </a:solidFill>
              </a:rPr>
              <a:t>EOSC Core, </a:t>
            </a:r>
            <a:r>
              <a:rPr lang="en-US" sz="1600" i="1" cap="none" dirty="0" smtClean="0">
                <a:solidFill>
                  <a:srgbClr val="6F2575"/>
                </a:solidFill>
              </a:rPr>
              <a:t>LHC4D Roadmap, …</a:t>
            </a:r>
            <a:endParaRPr lang="en-GB" sz="1600" i="1" cap="none" dirty="0">
              <a:solidFill>
                <a:srgbClr val="6F2575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5975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8786929" cy="3373033"/>
          </a:xfrm>
        </p:spPr>
        <p:txBody>
          <a:bodyPr/>
          <a:lstStyle/>
          <a:p>
            <a:r>
              <a:rPr lang="en-GB" sz="1600" b="1" dirty="0" smtClean="0"/>
              <a:t>Strategic focus areas for ~2030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algorithm design patterns for processing &amp;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infrastructure design for multi‐messenger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trusted global collaboration and data management</a:t>
            </a:r>
          </a:p>
          <a:p>
            <a:endParaRPr lang="en-US" sz="800" dirty="0" smtClean="0"/>
          </a:p>
          <a:p>
            <a:endParaRPr lang="en-GB" sz="800" dirty="0" smtClean="0"/>
          </a:p>
          <a:p>
            <a:r>
              <a:rPr lang="en-GB" sz="1600" b="1" dirty="0" smtClean="0"/>
              <a:t>on this ‘near term’ timescale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accelerators (such as GPUs and hybrid computing) – also in off‐line processing and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6F2575"/>
                </a:solidFill>
              </a:rPr>
              <a:t>much</a:t>
            </a:r>
            <a:r>
              <a:rPr lang="en-US" sz="1400" dirty="0" smtClean="0">
                <a:solidFill>
                  <a:srgbClr val="6F2575"/>
                </a:solidFill>
              </a:rPr>
              <a:t> </a:t>
            </a:r>
            <a:r>
              <a:rPr lang="en-US" sz="1400" dirty="0">
                <a:solidFill>
                  <a:srgbClr val="6F2575"/>
                </a:solidFill>
              </a:rPr>
              <a:t>more machine learning – needing both learning and </a:t>
            </a:r>
            <a:r>
              <a:rPr lang="en-US" sz="1400" dirty="0" smtClean="0">
                <a:solidFill>
                  <a:srgbClr val="6F2575"/>
                </a:solidFill>
              </a:rPr>
              <a:t>inference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network bandwidths &gt; </a:t>
            </a:r>
            <a:r>
              <a:rPr lang="en-US" sz="1400" dirty="0">
                <a:solidFill>
                  <a:srgbClr val="6F2575"/>
                </a:solidFill>
              </a:rPr>
              <a:t>1Tbps, and to more destinations (SURF, CERN, ESnet, TENET, </a:t>
            </a:r>
            <a:r>
              <a:rPr lang="en-US" sz="1400" dirty="0" smtClean="0">
                <a:solidFill>
                  <a:srgbClr val="6F2575"/>
                </a:solidFill>
              </a:rPr>
              <a:t>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exploration </a:t>
            </a:r>
            <a:r>
              <a:rPr lang="en-US" sz="1400" dirty="0">
                <a:solidFill>
                  <a:srgbClr val="6F2575"/>
                </a:solidFill>
              </a:rPr>
              <a:t>of distributed processing (integrating trigger, processing, networking, and opportunistic </a:t>
            </a:r>
            <a:r>
              <a:rPr lang="en-US" sz="1400" dirty="0" smtClean="0">
                <a:solidFill>
                  <a:srgbClr val="6F2575"/>
                </a:solidFill>
              </a:rPr>
              <a:t>capacity)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changing </a:t>
            </a:r>
            <a:r>
              <a:rPr lang="en-US" sz="1400" dirty="0">
                <a:solidFill>
                  <a:srgbClr val="6F2575"/>
                </a:solidFill>
              </a:rPr>
              <a:t>collaboration technologies: industry </a:t>
            </a:r>
            <a:r>
              <a:rPr lang="en-US" sz="1400" dirty="0" smtClean="0">
                <a:solidFill>
                  <a:srgbClr val="6F2575"/>
                </a:solidFill>
              </a:rPr>
              <a:t>augmenting our bespoke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significant </a:t>
            </a:r>
            <a:r>
              <a:rPr lang="en-US" sz="1400" dirty="0">
                <a:solidFill>
                  <a:srgbClr val="6F2575"/>
                </a:solidFill>
              </a:rPr>
              <a:t>changes in service delivery </a:t>
            </a:r>
            <a:r>
              <a:rPr lang="en-US" sz="1400" dirty="0" smtClean="0">
                <a:solidFill>
                  <a:srgbClr val="6F2575"/>
                </a:solidFill>
              </a:rPr>
              <a:t>(‘data lakes’, </a:t>
            </a:r>
            <a:r>
              <a:rPr lang="en-US" sz="1400" dirty="0">
                <a:solidFill>
                  <a:srgbClr val="6F2575"/>
                </a:solidFill>
              </a:rPr>
              <a:t>multi‐user </a:t>
            </a:r>
            <a:r>
              <a:rPr lang="en-US" sz="1400" dirty="0" smtClean="0">
                <a:solidFill>
                  <a:srgbClr val="6F2575"/>
                </a:solidFill>
              </a:rPr>
              <a:t>workflow systems, science networks, EOSC)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6F2575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nd in due course, we </a:t>
            </a:r>
            <a:r>
              <a:rPr lang="en-US" sz="1400" b="1" dirty="0">
                <a:solidFill>
                  <a:schemeClr val="bg1"/>
                </a:solidFill>
              </a:rPr>
              <a:t>ourselves </a:t>
            </a:r>
            <a:r>
              <a:rPr lang="en-US" sz="1400" b="1" dirty="0" smtClean="0">
                <a:solidFill>
                  <a:schemeClr val="bg1"/>
                </a:solidFill>
              </a:rPr>
              <a:t>and as a community will change</a:t>
            </a:r>
          </a:p>
          <a:p>
            <a:r>
              <a:rPr lang="en-US" sz="1400" dirty="0" smtClean="0">
                <a:solidFill>
                  <a:srgbClr val="6F2575"/>
                </a:solidFill>
              </a:rPr>
              <a:t>	executable </a:t>
            </a:r>
            <a:r>
              <a:rPr lang="en-US" sz="1400" dirty="0">
                <a:solidFill>
                  <a:srgbClr val="6F2575"/>
                </a:solidFill>
              </a:rPr>
              <a:t>papers, </a:t>
            </a:r>
            <a:r>
              <a:rPr lang="en-US" sz="1400" dirty="0" smtClean="0">
                <a:solidFill>
                  <a:srgbClr val="6F2575"/>
                </a:solidFill>
              </a:rPr>
              <a:t>‘notebooks’ for all Research </a:t>
            </a:r>
            <a:r>
              <a:rPr lang="en-US" sz="1400" dirty="0">
                <a:solidFill>
                  <a:srgbClr val="6F2575"/>
                </a:solidFill>
              </a:rPr>
              <a:t>Environments, </a:t>
            </a:r>
            <a:r>
              <a:rPr lang="en-US" sz="1400" dirty="0" smtClean="0">
                <a:solidFill>
                  <a:srgbClr val="6F2575"/>
                </a:solidFill>
              </a:rPr>
              <a:t>‘beyond’-Open-Science workflows</a:t>
            </a:r>
            <a:r>
              <a:rPr lang="en-US" sz="1400" dirty="0">
                <a:solidFill>
                  <a:srgbClr val="6F2575"/>
                </a:solidFill>
              </a:rPr>
              <a:t>, </a:t>
            </a:r>
            <a:r>
              <a:rPr lang="en-US" sz="1400" dirty="0" smtClean="0">
                <a:solidFill>
                  <a:srgbClr val="6F2575"/>
                </a:solidFill>
              </a:rPr>
              <a:t>	‘mobile‐first’ research computing, </a:t>
            </a:r>
            <a:r>
              <a:rPr lang="en-US" sz="1400" i="1" dirty="0" smtClean="0">
                <a:solidFill>
                  <a:srgbClr val="6F2575"/>
                </a:solidFill>
              </a:rPr>
              <a:t>and who knows what’s more to come?</a:t>
            </a:r>
          </a:p>
          <a:p>
            <a:endParaRPr lang="en-GB" sz="800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Where do we plan to go from here?</a:t>
            </a:r>
            <a:endParaRPr lang="en-GB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043" y="238125"/>
            <a:ext cx="2612832" cy="184190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4" name="TextBox 3"/>
          <p:cNvSpPr txBox="1"/>
          <p:nvPr/>
        </p:nvSpPr>
        <p:spPr>
          <a:xfrm rot="19800000">
            <a:off x="7036592" y="1096196"/>
            <a:ext cx="1273093" cy="379591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Vista 30</a:t>
            </a:r>
            <a:endParaRPr kumimoji="0" lang="en-GB" sz="1800" b="1" i="0" u="none" strike="noStrike" cap="none" spc="0" normalizeH="0" dirty="0" err="1" smtClean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0006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Because we can … does not mean it’s the scalable way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208" y="877695"/>
            <a:ext cx="6336031" cy="3560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439" y="4665810"/>
            <a:ext cx="63264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900" cap="none" dirty="0">
                <a:solidFill>
                  <a:srgbClr val="E3D88B"/>
                </a:solidFill>
              </a:rPr>
              <a:t>LCO2 cooling of an AMD </a:t>
            </a:r>
            <a:r>
              <a:rPr lang="en-GB" sz="900" cap="none" dirty="0" err="1">
                <a:solidFill>
                  <a:srgbClr val="E3D88B"/>
                </a:solidFill>
              </a:rPr>
              <a:t>Ryzen</a:t>
            </a:r>
            <a:r>
              <a:rPr lang="en-GB" sz="900" cap="none" dirty="0">
                <a:solidFill>
                  <a:srgbClr val="E3D88B"/>
                </a:solidFill>
              </a:rPr>
              <a:t> </a:t>
            </a:r>
            <a:r>
              <a:rPr lang="en-GB" sz="900" cap="none" dirty="0" err="1">
                <a:solidFill>
                  <a:srgbClr val="E3D88B"/>
                </a:solidFill>
              </a:rPr>
              <a:t>Threadripper</a:t>
            </a:r>
            <a:r>
              <a:rPr lang="en-GB" sz="900" cap="none" dirty="0">
                <a:solidFill>
                  <a:srgbClr val="E3D88B"/>
                </a:solidFill>
              </a:rPr>
              <a:t> 3970X [56.38 °C] at 4600.1MHz processor (~1.5x nominal speed) sustained, </a:t>
            </a:r>
            <a:br>
              <a:rPr lang="en-GB" sz="900" cap="none" dirty="0">
                <a:solidFill>
                  <a:srgbClr val="E3D88B"/>
                </a:solidFill>
              </a:rPr>
            </a:br>
            <a:r>
              <a:rPr lang="en-GB" sz="900" cap="none" dirty="0">
                <a:solidFill>
                  <a:srgbClr val="E3D88B"/>
                </a:solidFill>
              </a:rPr>
              <a:t>using the Nikhef LCO2 test bench system (https://hwbot.org/submission/4539341)  - (Krista de </a:t>
            </a:r>
            <a:r>
              <a:rPr lang="en-GB" sz="900" cap="none" dirty="0" err="1">
                <a:solidFill>
                  <a:srgbClr val="E3D88B"/>
                </a:solidFill>
              </a:rPr>
              <a:t>Roo</a:t>
            </a:r>
            <a:r>
              <a:rPr lang="en-GB" sz="900" cap="none" dirty="0">
                <a:solidFill>
                  <a:srgbClr val="E3D88B"/>
                </a:solidFill>
              </a:rPr>
              <a:t> </a:t>
            </a:r>
            <a:r>
              <a:rPr lang="en-GB" sz="900" cap="none" dirty="0" err="1">
                <a:solidFill>
                  <a:srgbClr val="E3D88B"/>
                </a:solidFill>
              </a:rPr>
              <a:t>en</a:t>
            </a:r>
            <a:r>
              <a:rPr lang="en-GB" sz="900" cap="none" dirty="0">
                <a:solidFill>
                  <a:srgbClr val="E3D88B"/>
                </a:solidFill>
              </a:rPr>
              <a:t> Tristan </a:t>
            </a:r>
            <a:r>
              <a:rPr lang="en-GB" sz="900" cap="none" dirty="0" err="1">
                <a:solidFill>
                  <a:srgbClr val="E3D88B"/>
                </a:solidFill>
              </a:rPr>
              <a:t>Suerink</a:t>
            </a:r>
            <a:r>
              <a:rPr lang="en-GB" sz="900" cap="none" dirty="0" smtClean="0">
                <a:solidFill>
                  <a:srgbClr val="E3D88B"/>
                </a:solidFill>
              </a:rPr>
              <a:t>)</a:t>
            </a:r>
            <a:endParaRPr lang="en-GB" sz="9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8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Data Processing</a:t>
            </a:r>
            <a:br>
              <a:rPr lang="en-GB" dirty="0" smtClean="0"/>
            </a:br>
            <a:r>
              <a:rPr lang="en-GB" sz="2400" dirty="0" smtClean="0">
                <a:latin typeface="Akkurat Std Italic" panose="02000503000000000000" pitchFamily="2" charset="0"/>
              </a:rPr>
              <a:t>towards results unconstrained by computing</a:t>
            </a:r>
            <a:endParaRPr lang="en-GB" sz="2400" dirty="0"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8749758" cy="337303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1800" dirty="0" smtClean="0"/>
              <a:t>Our Research Infra (and Open Science) needs a </a:t>
            </a:r>
            <a:r>
              <a:rPr lang="en-US" sz="1800" i="1" dirty="0" smtClean="0"/>
              <a:t>collaborative</a:t>
            </a:r>
            <a:r>
              <a:rPr lang="en-US" sz="1800" b="1" i="1" dirty="0" smtClean="0"/>
              <a:t> </a:t>
            </a:r>
            <a:r>
              <a:rPr lang="en-US" sz="1800" i="1" dirty="0" smtClean="0"/>
              <a:t>‘</a:t>
            </a:r>
            <a:r>
              <a:rPr lang="en-US" sz="1800" dirty="0" smtClean="0"/>
              <a:t>values framework’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frequently threated by increasingly ‘corporate’ approach to ICT services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continuous remedial action needed at many levels: from European Commission and EP, down to even our ‘own’ centralized national institutes organization …</a:t>
            </a:r>
          </a:p>
          <a:p>
            <a:endParaRPr lang="en-US" sz="800" dirty="0" smtClean="0"/>
          </a:p>
          <a:p>
            <a:pPr>
              <a:spcAft>
                <a:spcPts val="300"/>
              </a:spcAft>
            </a:pPr>
            <a:r>
              <a:rPr lang="en-US" sz="1600" b="1" dirty="0" smtClean="0"/>
              <a:t>Continued vigilance on IT infra is part of PDP </a:t>
            </a:r>
            <a:r>
              <a:rPr lang="en-US" sz="1600" b="1" dirty="0" err="1" smtClean="0"/>
              <a:t>programme</a:t>
            </a:r>
            <a:r>
              <a:rPr lang="en-US" sz="1600" b="1" dirty="0" smtClean="0"/>
              <a:t> </a:t>
            </a:r>
            <a:br>
              <a:rPr lang="en-US" sz="1600" b="1" dirty="0" smtClean="0"/>
            </a:br>
            <a:r>
              <a:rPr lang="en-US" sz="1600" dirty="0" smtClean="0"/>
              <a:t>to keep </a:t>
            </a:r>
            <a:r>
              <a:rPr lang="en-US" sz="1600" dirty="0"/>
              <a:t>our </a:t>
            </a:r>
            <a:r>
              <a:rPr lang="en-US" sz="1600" dirty="0" smtClean="0"/>
              <a:t>research ICT infrastructure open, </a:t>
            </a:r>
            <a:r>
              <a:rPr lang="en-US" sz="1600" i="1" dirty="0" smtClean="0"/>
              <a:t>e.g. </a:t>
            </a:r>
            <a:r>
              <a:rPr lang="en-US" sz="1600" dirty="0" smtClean="0"/>
              <a:t>through: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reviewed &amp; improved NIS2 directive, with our Opinion taken up by the EP;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watch carefully and continuously NWO’s push to ‘corporate IT’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and its impact on academic integrity &amp; freedom;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promote trustworthy federated access via AARC (globally), SRAM (our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SURF national scheme), promote trust &amp; identity with our university partners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build scalable security solutions rather than pay corporate ‘ISO tick-box’ providers</a:t>
            </a:r>
          </a:p>
          <a:p>
            <a:pPr>
              <a:spcAft>
                <a:spcPts val="300"/>
              </a:spcAft>
            </a:pPr>
            <a:r>
              <a:rPr lang="en-US" sz="1600" i="1" dirty="0" smtClean="0"/>
              <a:t>luckily many times in </a:t>
            </a:r>
            <a:r>
              <a:rPr lang="en-US" sz="1600" i="1" dirty="0"/>
              <a:t>collaboration with GEANT, </a:t>
            </a:r>
            <a:r>
              <a:rPr lang="en-US" sz="1600" i="1" dirty="0" smtClean="0"/>
              <a:t>JISC, STFC, EGI</a:t>
            </a:r>
            <a:r>
              <a:rPr lang="en-US" sz="1600" i="1" dirty="0"/>
              <a:t>, and our </a:t>
            </a:r>
            <a:r>
              <a:rPr lang="en-US" sz="1600" i="1" dirty="0" smtClean="0"/>
              <a:t>peer institutes in NL</a:t>
            </a:r>
            <a:endParaRPr lang="en-US" sz="1600" i="1" dirty="0" smtClean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Policy development in ICT and our collaborative values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189" y="2258643"/>
            <a:ext cx="2344693" cy="1701667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7389541" y="3960310"/>
            <a:ext cx="1691169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700" cap="none">
                <a:solidFill>
                  <a:schemeClr val="accent3"/>
                </a:solidFill>
              </a:rPr>
              <a:t>https://doi.org/10.5281/zenodo.4629136</a:t>
            </a:r>
            <a:endParaRPr kumimoji="0" lang="en-GB" sz="700" b="0" i="0" u="none" strike="noStrike" cap="none" spc="0" normalizeH="0" dirty="0" err="1" smtClean="0">
              <a:ln>
                <a:noFill/>
              </a:ln>
              <a:solidFill>
                <a:schemeClr val="accent3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307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three pillars of Nikhef Physics Data Processing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8" y="3485622"/>
            <a:ext cx="1715900" cy="744090"/>
          </a:xfrm>
          <a:prstGeom prst="rect">
            <a:avLst/>
          </a:prstGeom>
          <a:noFill/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37" y="3485622"/>
            <a:ext cx="1299537" cy="77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3159754" y="899216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001A3B"/>
                </a:solidFill>
              </a:rPr>
              <a:t>Infrastructure, network &amp; systems co-design R&amp;D</a:t>
            </a:r>
          </a:p>
          <a:p>
            <a:pPr>
              <a:spcAft>
                <a:spcPts val="400"/>
              </a:spcAft>
            </a:pPr>
            <a:endParaRPr lang="en-GB" sz="800" b="1" cap="none" dirty="0" smtClean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building ‘research IT facilities’</a:t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GB" sz="1600" cap="none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co-design &amp; development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big data science innovation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research </a:t>
            </a:r>
            <a:r>
              <a:rPr lang="en-GB" sz="1600" i="1" cap="none" dirty="0" smtClean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IT infrastructure</a:t>
            </a:r>
            <a:endParaRPr lang="en-GB" sz="1600" cap="non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6142346" y="899215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001A3B"/>
                </a:solidFill>
              </a:rPr>
              <a:t>Infrastructure for </a:t>
            </a:r>
            <a:br>
              <a:rPr lang="en-GB" sz="1800" b="1" cap="none" dirty="0" smtClean="0">
                <a:solidFill>
                  <a:srgbClr val="001A3B"/>
                </a:solidFill>
              </a:rPr>
            </a:br>
            <a:r>
              <a:rPr lang="en-GB" sz="1800" b="1" cap="none" dirty="0" smtClean="0">
                <a:solidFill>
                  <a:srgbClr val="001A3B"/>
                </a:solidFill>
              </a:rPr>
              <a:t>trusted collaboration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800" cap="none" dirty="0" smtClean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trust and identity for </a:t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cap="none" dirty="0" smtClean="0">
                <a:solidFill>
                  <a:schemeClr val="tx2">
                    <a:lumMod val="75000"/>
                  </a:schemeClr>
                </a:solidFill>
              </a:rPr>
              <a:t>enabling communities</a:t>
            </a:r>
            <a:endParaRPr lang="en-GB" sz="1600" cap="none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managing complexity of collaboration mechanisms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securing the infrastructure </a:t>
            </a:r>
            <a:b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of our open science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cloud</a:t>
            </a:r>
            <a:endParaRPr lang="en-GB" sz="1600" cap="non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88544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001A3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designing software for (GPU) accelerators, new algorithms,</a:t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high-performance processors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software design patterns for workflow &amp; data orchestration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147" y="4629379"/>
            <a:ext cx="5880409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100" b="1" i="1" cap="none" dirty="0">
                <a:solidFill>
                  <a:srgbClr val="E3D88B"/>
                </a:solidFill>
              </a:rPr>
              <a:t>p</a:t>
            </a:r>
            <a:r>
              <a:rPr kumimoji="0" lang="en-GB" sz="1100" b="1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eople: 3.6 FTE (2.6 staff + 1 postdoc)</a:t>
            </a:r>
            <a:br>
              <a:rPr kumimoji="0" lang="en-GB" sz="1100" b="1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</a:b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+ ~ 7.5 FTE DevOps and research engineers from the Nikhef computing technology group</a:t>
            </a:r>
          </a:p>
        </p:txBody>
      </p:sp>
    </p:spTree>
    <p:extLst>
      <p:ext uri="{BB962C8B-B14F-4D97-AF65-F5344CB8AC3E}">
        <p14:creationId xmlns:p14="http://schemas.microsoft.com/office/powerpoint/2010/main" val="32176509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1775403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FASTER: computing for HL-LHC &amp; ‘4D’ </a:t>
            </a:r>
            <a:r>
              <a:rPr lang="en-US" sz="1600" dirty="0" err="1" smtClean="0"/>
              <a:t>reco</a:t>
            </a:r>
            <a:endParaRPr lang="en-US" sz="16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LHCb’s</a:t>
            </a:r>
            <a:r>
              <a:rPr lang="en-US" sz="1600" dirty="0"/>
              <a:t> Allen full-GPU trigger for HLT1 </a:t>
            </a:r>
            <a:br>
              <a:rPr lang="en-US" sz="1600" dirty="0"/>
            </a:br>
            <a:r>
              <a:rPr lang="en-US" sz="1600" dirty="0"/>
              <a:t>- now adding HLT2 and CPU NN </a:t>
            </a:r>
            <a:r>
              <a:rPr lang="en-US" sz="1600" dirty="0" smtClean="0"/>
              <a:t>implementations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NLeSC</a:t>
            </a:r>
            <a:r>
              <a:rPr lang="en-US" sz="1600" dirty="0" smtClean="0"/>
              <a:t> GPU acceleration in LHCb </a:t>
            </a:r>
            <a:br>
              <a:rPr lang="en-US" sz="1600" dirty="0" smtClean="0"/>
            </a:br>
            <a:r>
              <a:rPr lang="en-US" sz="1600" dirty="0" smtClean="0"/>
              <a:t>and parallel inference with </a:t>
            </a:r>
            <a:r>
              <a:rPr lang="en-US" sz="1600" dirty="0" err="1" smtClean="0"/>
              <a:t>ONNX+tensor</a:t>
            </a:r>
            <a:r>
              <a:rPr lang="en-US" sz="1600" dirty="0" smtClean="0"/>
              <a:t> ML libraries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R&amp;D roadmap for hybrid computing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link to infrastructure innovation &amp; engineering with vendors</a:t>
            </a:r>
            <a:br>
              <a:rPr lang="en-US" sz="1400" dirty="0" smtClean="0"/>
            </a:br>
            <a:r>
              <a:rPr lang="en-US" sz="1400" dirty="0" smtClean="0"/>
              <a:t>alternative architectures: non-x86, </a:t>
            </a:r>
            <a:r>
              <a:rPr lang="en-US" sz="1400" dirty="0" err="1" smtClean="0"/>
              <a:t>watercooling</a:t>
            </a:r>
            <a:r>
              <a:rPr lang="en-US" sz="1400" dirty="0" smtClean="0"/>
              <a:t>, GPU+FPGA, hybrid dies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‘scaling and validation’, collaboration with computer science (SLICES-RI) &amp; ML algorithms (@UM + RU)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Efficient computing and ‘accelerated results’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>
                <a:solidFill>
                  <a:schemeClr val="accent3"/>
                </a:solidFill>
              </a:rPr>
              <a:t>Image: </a:t>
            </a:r>
            <a:r>
              <a:rPr lang="en-GB" sz="800" dirty="0" err="1" smtClean="0">
                <a:solidFill>
                  <a:schemeClr val="accent3"/>
                </a:solidFill>
              </a:rPr>
              <a:t>LHCb’s</a:t>
            </a:r>
            <a:r>
              <a:rPr lang="en-GB" sz="800" dirty="0" smtClean="0">
                <a:solidFill>
                  <a:schemeClr val="accent3"/>
                </a:solidFill>
              </a:rPr>
              <a:t> </a:t>
            </a:r>
            <a:r>
              <a:rPr lang="en-GB" sz="800" i="1" dirty="0" smtClean="0">
                <a:solidFill>
                  <a:schemeClr val="accent3"/>
                </a:solidFill>
              </a:rPr>
              <a:t>Allen </a:t>
            </a:r>
            <a:r>
              <a:rPr lang="en-GB" sz="800" dirty="0" smtClean="0">
                <a:solidFill>
                  <a:schemeClr val="accent3"/>
                </a:solidFill>
              </a:rPr>
              <a:t>team: Daniel </a:t>
            </a:r>
            <a:r>
              <a:rPr lang="en-GB" sz="800" dirty="0" err="1" smtClean="0">
                <a:solidFill>
                  <a:schemeClr val="accent3"/>
                </a:solidFill>
              </a:rPr>
              <a:t>Campora</a:t>
            </a:r>
            <a:r>
              <a:rPr lang="en-GB" sz="800" dirty="0" smtClean="0">
                <a:solidFill>
                  <a:schemeClr val="accent3"/>
                </a:solidFill>
              </a:rPr>
              <a:t> (Nikhef &amp; UM), </a:t>
            </a:r>
            <a:r>
              <a:rPr lang="en-GB" sz="800" dirty="0" err="1" smtClean="0">
                <a:solidFill>
                  <a:schemeClr val="accent3"/>
                </a:solidFill>
              </a:rPr>
              <a:t>Roel</a:t>
            </a:r>
            <a:r>
              <a:rPr lang="en-GB" sz="800" dirty="0" smtClean="0">
                <a:solidFill>
                  <a:schemeClr val="accent3"/>
                </a:solidFill>
              </a:rPr>
              <a:t> </a:t>
            </a:r>
            <a:r>
              <a:rPr lang="en-GB" sz="800" dirty="0" err="1" smtClean="0">
                <a:solidFill>
                  <a:schemeClr val="accent3"/>
                </a:solidFill>
              </a:rPr>
              <a:t>Aaij</a:t>
            </a:r>
            <a:r>
              <a:rPr lang="en-GB" sz="800" dirty="0" smtClean="0">
                <a:solidFill>
                  <a:schemeClr val="accent3"/>
                </a:solidFill>
              </a:rPr>
              <a:t> (Nikhef), Dorothea </a:t>
            </a:r>
            <a:r>
              <a:rPr lang="en-GB" sz="800" dirty="0" err="1" smtClean="0">
                <a:solidFill>
                  <a:schemeClr val="accent3"/>
                </a:solidFill>
              </a:rPr>
              <a:t>vom</a:t>
            </a:r>
            <a:r>
              <a:rPr lang="en-GB" sz="800" dirty="0">
                <a:solidFill>
                  <a:schemeClr val="accent3"/>
                </a:solidFill>
              </a:rPr>
              <a:t> Bruch (</a:t>
            </a:r>
            <a:r>
              <a:rPr lang="en-GB" sz="800" dirty="0" smtClean="0">
                <a:solidFill>
                  <a:schemeClr val="accent3"/>
                </a:solidFill>
              </a:rPr>
              <a:t>LPNHE) (source: LPNHE). Graphs: Allen inference event rate vs batch size (</a:t>
            </a:r>
            <a:r>
              <a:rPr lang="en-GB" sz="800" dirty="0" err="1" smtClean="0">
                <a:solidFill>
                  <a:schemeClr val="accent3"/>
                </a:solidFill>
              </a:rPr>
              <a:t>NLeSC</a:t>
            </a:r>
            <a:r>
              <a:rPr lang="en-GB" sz="800" dirty="0" smtClean="0">
                <a:solidFill>
                  <a:schemeClr val="accent3"/>
                </a:solidFill>
              </a:rPr>
              <a:t>)</a:t>
            </a:r>
            <a:endParaRPr lang="en-GB" sz="800" dirty="0">
              <a:solidFill>
                <a:schemeClr val="accent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236115" y="3644518"/>
            <a:ext cx="8669760" cy="646331"/>
          </a:xfrm>
          <a:prstGeom prst="rect">
            <a:avLst/>
          </a:prstGeom>
          <a:solidFill>
            <a:srgbClr val="E3D88B"/>
          </a:solidFill>
        </p:spPr>
        <p:txBody>
          <a:bodyPr wrap="square">
            <a:spAutoFit/>
          </a:bodyPr>
          <a:lstStyle/>
          <a:p>
            <a:pPr lvl="0" hangingPunct="1"/>
            <a:r>
              <a:rPr lang="en-US" sz="1400" cap="none" dirty="0">
                <a:solidFill>
                  <a:srgbClr val="000000"/>
                </a:solidFill>
              </a:rPr>
              <a:t>For the long term: Quantum Computing algorithms exploration</a:t>
            </a:r>
          </a:p>
          <a:p>
            <a:pPr marL="290513" indent="-171450" hangingPunct="1">
              <a:buFont typeface="Arial" panose="020B0604020202020204" pitchFamily="34" charset="0"/>
              <a:buChar char="•"/>
            </a:pPr>
            <a:r>
              <a:rPr lang="en-US" sz="1100" cap="none" dirty="0" smtClean="0">
                <a:solidFill>
                  <a:srgbClr val="702677"/>
                </a:solidFill>
              </a:rPr>
              <a:t>in collaboration </a:t>
            </a:r>
            <a:r>
              <a:rPr lang="en-US" sz="1100" cap="none" dirty="0">
                <a:solidFill>
                  <a:srgbClr val="702677"/>
                </a:solidFill>
              </a:rPr>
              <a:t>with </a:t>
            </a:r>
            <a:r>
              <a:rPr lang="en-US" sz="1100" cap="none" dirty="0" smtClean="0">
                <a:solidFill>
                  <a:srgbClr val="702677"/>
                </a:solidFill>
              </a:rPr>
              <a:t>our experiments </a:t>
            </a:r>
            <a:r>
              <a:rPr lang="en-US" sz="1100" cap="none" dirty="0">
                <a:solidFill>
                  <a:srgbClr val="702677"/>
                </a:solidFill>
              </a:rPr>
              <a:t>(notably LHCb and GW), </a:t>
            </a:r>
            <a:r>
              <a:rPr lang="en-US" sz="1100" cap="none" dirty="0" err="1">
                <a:solidFill>
                  <a:srgbClr val="702677"/>
                </a:solidFill>
              </a:rPr>
              <a:t>QuSoft</a:t>
            </a:r>
            <a:r>
              <a:rPr lang="en-US" sz="1100" cap="none" dirty="0">
                <a:solidFill>
                  <a:srgbClr val="702677"/>
                </a:solidFill>
              </a:rPr>
              <a:t> (CWI, </a:t>
            </a:r>
            <a:r>
              <a:rPr lang="en-US" sz="1100" cap="none" dirty="0" err="1">
                <a:solidFill>
                  <a:srgbClr val="702677"/>
                </a:solidFill>
              </a:rPr>
              <a:t>UvA</a:t>
            </a:r>
            <a:r>
              <a:rPr lang="en-US" sz="1100" cap="none" dirty="0">
                <a:solidFill>
                  <a:srgbClr val="702677"/>
                </a:solidFill>
              </a:rPr>
              <a:t>, </a:t>
            </a:r>
            <a:r>
              <a:rPr lang="en-US" sz="1100" i="1" cap="none" dirty="0">
                <a:solidFill>
                  <a:srgbClr val="702677"/>
                </a:solidFill>
              </a:rPr>
              <a:t>et al</a:t>
            </a:r>
            <a:r>
              <a:rPr lang="en-US" sz="1100" i="1" cap="none" dirty="0" smtClean="0">
                <a:solidFill>
                  <a:srgbClr val="702677"/>
                </a:solidFill>
              </a:rPr>
              <a:t>.</a:t>
            </a:r>
            <a:r>
              <a:rPr lang="en-US" sz="1100" cap="none" dirty="0" smtClean="0">
                <a:solidFill>
                  <a:srgbClr val="702677"/>
                </a:solidFill>
              </a:rPr>
              <a:t>), SURF, </a:t>
            </a:r>
            <a:r>
              <a:rPr lang="en-US" sz="1100" cap="none" dirty="0">
                <a:solidFill>
                  <a:srgbClr val="702677"/>
                </a:solidFill>
              </a:rPr>
              <a:t>and IBM (Zürich) via </a:t>
            </a:r>
            <a:r>
              <a:rPr lang="en-US" sz="1100" cap="none" dirty="0" smtClean="0">
                <a:solidFill>
                  <a:srgbClr val="702677"/>
                </a:solidFill>
              </a:rPr>
              <a:t>Maastricht</a:t>
            </a:r>
            <a:endParaRPr lang="en-US" sz="1100" cap="none" dirty="0">
              <a:solidFill>
                <a:srgbClr val="702677"/>
              </a:solidFill>
            </a:endParaRPr>
          </a:p>
          <a:p>
            <a:pPr marL="290513" indent="-171450" hangingPunct="1">
              <a:buFont typeface="Arial" panose="020B0604020202020204" pitchFamily="34" charset="0"/>
              <a:buChar char="•"/>
            </a:pPr>
            <a:r>
              <a:rPr lang="en-US" sz="1100" cap="none" dirty="0" smtClean="0">
                <a:solidFill>
                  <a:srgbClr val="702677"/>
                </a:solidFill>
              </a:rPr>
              <a:t>personal </a:t>
            </a:r>
            <a:r>
              <a:rPr lang="en-US" sz="1100" cap="none" dirty="0">
                <a:solidFill>
                  <a:srgbClr val="702677"/>
                </a:solidFill>
              </a:rPr>
              <a:t>expectation: </a:t>
            </a:r>
            <a:r>
              <a:rPr lang="en-US" sz="1100" cap="none" dirty="0" smtClean="0">
                <a:solidFill>
                  <a:srgbClr val="702677"/>
                </a:solidFill>
              </a:rPr>
              <a:t>‘production’ </a:t>
            </a:r>
            <a:r>
              <a:rPr lang="en-US" sz="1100" cap="none" dirty="0">
                <a:solidFill>
                  <a:srgbClr val="702677"/>
                </a:solidFill>
              </a:rPr>
              <a:t>use far away </a:t>
            </a:r>
            <a:r>
              <a:rPr lang="en-US" sz="1100" cap="none" dirty="0" smtClean="0">
                <a:solidFill>
                  <a:srgbClr val="702677"/>
                </a:solidFill>
              </a:rPr>
              <a:t>(&gt;2035?), </a:t>
            </a:r>
            <a:r>
              <a:rPr lang="en-US" sz="1100" cap="none" dirty="0">
                <a:solidFill>
                  <a:srgbClr val="702677"/>
                </a:solidFill>
              </a:rPr>
              <a:t>but work on </a:t>
            </a:r>
            <a:r>
              <a:rPr lang="en-US" sz="1100" cap="none" dirty="0" smtClean="0">
                <a:solidFill>
                  <a:srgbClr val="702677"/>
                </a:solidFill>
              </a:rPr>
              <a:t>algorithms, even </a:t>
            </a:r>
            <a:r>
              <a:rPr lang="en-US" sz="1100" cap="none" dirty="0">
                <a:solidFill>
                  <a:srgbClr val="702677"/>
                </a:solidFill>
              </a:rPr>
              <a:t>if ultimately not QC, very </a:t>
            </a:r>
            <a:r>
              <a:rPr lang="en-US" sz="1100" cap="none" dirty="0" smtClean="0">
                <a:solidFill>
                  <a:srgbClr val="702677"/>
                </a:solidFill>
              </a:rPr>
              <a:t>interesting anyway</a:t>
            </a:r>
            <a:endParaRPr lang="en-GB" sz="1100" cap="none" dirty="0">
              <a:solidFill>
                <a:srgbClr val="70267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89" y="638235"/>
            <a:ext cx="2551028" cy="232124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46" y="242520"/>
            <a:ext cx="1719067" cy="22920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06" y="2712350"/>
            <a:ext cx="223311" cy="226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65037" y="4411118"/>
            <a:ext cx="1623842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600" cap="none" dirty="0">
                <a:solidFill>
                  <a:schemeClr val="accent3"/>
                </a:solidFill>
              </a:rPr>
              <a:t>https://github.com/LHC-NLeSC/run-allen-run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chemeClr val="accent3"/>
              </a:solidFill>
              <a:effectLst/>
              <a:uFillTx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2095" y="2320392"/>
            <a:ext cx="846182" cy="6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09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 smtClean="0"/>
              <a:t>Infrastructure for Research</a:t>
            </a:r>
            <a:endParaRPr lang="en-GB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264319" y="830425"/>
            <a:ext cx="8641556" cy="3290888"/>
          </a:xfrm>
        </p:spPr>
        <p:txBody>
          <a:bodyPr/>
          <a:lstStyle/>
          <a:p>
            <a:r>
              <a:rPr lang="en-US" dirty="0" smtClean="0">
                <a:solidFill>
                  <a:srgbClr val="E3D88B"/>
                </a:solidFill>
              </a:rPr>
              <a:t>High-through compute (HTC) + HT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3D88B"/>
                </a:solidFill>
              </a:rPr>
              <a:t>National e-Infrastructure coordinated by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3D88B"/>
                </a:solidFill>
              </a:rPr>
              <a:t>NL-T1, IGWN, KM3NeT, Xenon, DUNE</a:t>
            </a:r>
            <a:br>
              <a:rPr lang="en-US" dirty="0" smtClean="0">
                <a:solidFill>
                  <a:srgbClr val="E3D88B"/>
                </a:solidFill>
              </a:rPr>
            </a:br>
            <a:r>
              <a:rPr lang="en-US" b="1" dirty="0" smtClean="0">
                <a:solidFill>
                  <a:srgbClr val="E3D88B"/>
                </a:solidFill>
              </a:rPr>
              <a:t>+</a:t>
            </a:r>
            <a:r>
              <a:rPr lang="en-US" dirty="0" smtClean="0">
                <a:solidFill>
                  <a:srgbClr val="E3D88B"/>
                </a:solidFill>
              </a:rPr>
              <a:t> </a:t>
            </a:r>
            <a:r>
              <a:rPr lang="en-US" dirty="0" err="1" smtClean="0">
                <a:solidFill>
                  <a:srgbClr val="E3D88B"/>
                </a:solidFill>
              </a:rPr>
              <a:t>WeNMR</a:t>
            </a:r>
            <a:r>
              <a:rPr lang="en-US" dirty="0" smtClean="0">
                <a:solidFill>
                  <a:srgbClr val="E3D88B"/>
                </a:solidFill>
              </a:rPr>
              <a:t>, </a:t>
            </a:r>
            <a:r>
              <a:rPr lang="en-US" dirty="0" err="1" smtClean="0">
                <a:solidFill>
                  <a:srgbClr val="E3D88B"/>
                </a:solidFill>
              </a:rPr>
              <a:t>MinE</a:t>
            </a:r>
            <a:r>
              <a:rPr lang="en-US" dirty="0" smtClean="0">
                <a:solidFill>
                  <a:srgbClr val="E3D88B"/>
                </a:solidFill>
              </a:rPr>
              <a:t>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3D88B"/>
                </a:solidFill>
              </a:rPr>
              <a:t>‘</a:t>
            </a:r>
            <a:r>
              <a:rPr lang="en-US" dirty="0" err="1" smtClean="0">
                <a:solidFill>
                  <a:srgbClr val="E3D88B"/>
                </a:solidFill>
              </a:rPr>
              <a:t>Stoomboot</a:t>
            </a:r>
            <a:r>
              <a:rPr lang="en-US" dirty="0" smtClean="0">
                <a:solidFill>
                  <a:srgbClr val="E3D88B"/>
                </a:solidFill>
              </a:rPr>
              <a:t>’ local analysis facility + IGWN cluster &amp; ‘submit node’</a:t>
            </a:r>
          </a:p>
          <a:p>
            <a:r>
              <a:rPr lang="en-US" dirty="0" smtClean="0">
                <a:solidFill>
                  <a:srgbClr val="E3D88B"/>
                </a:solidFill>
              </a:rPr>
              <a:t>~ 12 000 cores, 13 </a:t>
            </a:r>
            <a:r>
              <a:rPr lang="en-US" dirty="0" err="1" smtClean="0">
                <a:solidFill>
                  <a:srgbClr val="E3D88B"/>
                </a:solidFill>
              </a:rPr>
              <a:t>PByte</a:t>
            </a:r>
            <a:r>
              <a:rPr lang="en-US" dirty="0" smtClean="0">
                <a:solidFill>
                  <a:srgbClr val="E3D88B"/>
                </a:solidFill>
              </a:rPr>
              <a:t> storage installed, with pretty competitive TCO!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64319" y="4305634"/>
            <a:ext cx="8667750" cy="150812"/>
          </a:xfrm>
        </p:spPr>
        <p:txBody>
          <a:bodyPr/>
          <a:lstStyle/>
          <a:p>
            <a:r>
              <a:rPr lang="en-US" sz="1200" dirty="0" smtClean="0">
                <a:solidFill>
                  <a:srgbClr val="E3D88B"/>
                </a:solidFill>
              </a:rPr>
              <a:t>Occupancy: NDPF DNI processing facility. Faster processors (AMD Rome) allows processing in fewer cores using less power</a:t>
            </a:r>
            <a:endParaRPr lang="en-GB" sz="1200" dirty="0">
              <a:solidFill>
                <a:srgbClr val="E3D88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3000654"/>
            <a:ext cx="7696200" cy="1304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839" y="136542"/>
            <a:ext cx="3097195" cy="175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" y="2802781"/>
            <a:ext cx="7696200" cy="13049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3812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6" y="967797"/>
            <a:ext cx="4192626" cy="206533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 smtClean="0"/>
              <a:t>We promote alignment of general purpose</a:t>
            </a:r>
            <a:br>
              <a:rPr lang="en-US" sz="1600" dirty="0" smtClean="0"/>
            </a:br>
            <a:r>
              <a:rPr lang="en-US" sz="1600" dirty="0" smtClean="0"/>
              <a:t>e-Infrastructure and use </a:t>
            </a:r>
            <a:r>
              <a:rPr lang="en-US" sz="1600" dirty="0"/>
              <a:t>by </a:t>
            </a:r>
            <a:r>
              <a:rPr lang="en-US" sz="1600" dirty="0" smtClean="0"/>
              <a:t>experiments</a:t>
            </a:r>
            <a:br>
              <a:rPr lang="en-US" sz="1600" dirty="0" smtClean="0"/>
            </a:br>
            <a:r>
              <a:rPr lang="en-US" sz="1600" dirty="0" smtClean="0"/>
              <a:t>(LHC, GW, KM3NeT, DUNE, Xenon, ...)</a:t>
            </a:r>
            <a:endParaRPr lang="en-US" sz="16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6F2575"/>
                </a:solidFill>
              </a:rPr>
              <a:t>common </a:t>
            </a:r>
            <a:r>
              <a:rPr lang="en-US" sz="1400" i="1" dirty="0">
                <a:solidFill>
                  <a:srgbClr val="6F2575"/>
                </a:solidFill>
              </a:rPr>
              <a:t>solutions </a:t>
            </a:r>
            <a:r>
              <a:rPr lang="en-US" sz="1400" dirty="0" smtClean="0">
                <a:solidFill>
                  <a:srgbClr val="6F2575"/>
                </a:solidFill>
              </a:rPr>
              <a:t>since bespoke </a:t>
            </a:r>
            <a:r>
              <a:rPr lang="en-US" sz="1400" dirty="0">
                <a:solidFill>
                  <a:srgbClr val="6F2575"/>
                </a:solidFill>
              </a:rPr>
              <a:t>systems for each </a:t>
            </a:r>
            <a:r>
              <a:rPr lang="en-US" sz="1400" dirty="0" smtClean="0">
                <a:solidFill>
                  <a:srgbClr val="6F2575"/>
                </a:solidFill>
              </a:rPr>
              <a:t>experiment do </a:t>
            </a:r>
            <a:r>
              <a:rPr lang="en-US" sz="1400" dirty="0">
                <a:solidFill>
                  <a:srgbClr val="6F2575"/>
                </a:solidFill>
              </a:rPr>
              <a:t>not scale for </a:t>
            </a:r>
            <a:r>
              <a:rPr lang="en-US" sz="1400" dirty="0" smtClean="0">
                <a:solidFill>
                  <a:srgbClr val="6F2575"/>
                </a:solidFill>
              </a:rPr>
              <a:t>Nikhef (</a:t>
            </a:r>
            <a:r>
              <a:rPr lang="en-US" sz="1400" dirty="0" smtClean="0">
                <a:solidFill>
                  <a:srgbClr val="6F2575"/>
                </a:solidFill>
              </a:rPr>
              <a:t>NL)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needed for both efficient resource </a:t>
            </a:r>
            <a:r>
              <a:rPr lang="en-US" sz="1400" dirty="0">
                <a:solidFill>
                  <a:srgbClr val="6F2575"/>
                </a:solidFill>
              </a:rPr>
              <a:t>sharing </a:t>
            </a:r>
            <a:r>
              <a:rPr lang="en-US" sz="1400" dirty="0" smtClean="0">
                <a:solidFill>
                  <a:srgbClr val="6F2575"/>
                </a:solidFill>
              </a:rPr>
              <a:t/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and </a:t>
            </a:r>
            <a:r>
              <a:rPr lang="en-US" sz="1400" dirty="0" smtClean="0">
                <a:solidFill>
                  <a:srgbClr val="6F2575"/>
                </a:solidFill>
              </a:rPr>
              <a:t>importantly: for our DevOps people</a:t>
            </a:r>
            <a:endParaRPr lang="en-US" sz="14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Common solutions are essential for our ‘national’ facility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311415"/>
            <a:ext cx="8667750" cy="151268"/>
          </a:xfrm>
        </p:spPr>
        <p:txBody>
          <a:bodyPr/>
          <a:lstStyle/>
          <a:p>
            <a:r>
              <a:rPr lang="en-GB" sz="900" dirty="0" smtClean="0">
                <a:solidFill>
                  <a:schemeClr val="accent3"/>
                </a:solidFill>
              </a:rPr>
              <a:t>Data on Tue April 11</a:t>
            </a:r>
            <a:r>
              <a:rPr lang="en-GB" sz="900" baseline="30000" dirty="0" smtClean="0">
                <a:solidFill>
                  <a:schemeClr val="accent3"/>
                </a:solidFill>
              </a:rPr>
              <a:t>th</a:t>
            </a:r>
            <a:r>
              <a:rPr lang="en-GB" sz="900" dirty="0" smtClean="0">
                <a:solidFill>
                  <a:schemeClr val="accent3"/>
                </a:solidFill>
              </a:rPr>
              <a:t> 2023 from the OSG accounting for the </a:t>
            </a:r>
            <a:r>
              <a:rPr lang="en-GB" sz="900" dirty="0">
                <a:solidFill>
                  <a:schemeClr val="accent3"/>
                </a:solidFill>
              </a:rPr>
              <a:t>LIGO </a:t>
            </a:r>
            <a:r>
              <a:rPr lang="en-GB" sz="900" dirty="0" smtClean="0">
                <a:solidFill>
                  <a:schemeClr val="accent3"/>
                </a:solidFill>
              </a:rPr>
              <a:t>VO for past week (with also </a:t>
            </a:r>
            <a:r>
              <a:rPr lang="en-GB" sz="900" dirty="0" err="1" smtClean="0">
                <a:solidFill>
                  <a:schemeClr val="accent3"/>
                </a:solidFill>
              </a:rPr>
              <a:t>SURFsara</a:t>
            </a:r>
            <a:r>
              <a:rPr lang="en-GB" sz="900" dirty="0" smtClean="0">
                <a:solidFill>
                  <a:schemeClr val="accent3"/>
                </a:solidFill>
              </a:rPr>
              <a:t> fully in production)</a:t>
            </a:r>
            <a:r>
              <a:rPr lang="en-GB" sz="900" dirty="0">
                <a:solidFill>
                  <a:schemeClr val="accent3"/>
                </a:solidFill>
              </a:rPr>
              <a:t/>
            </a:r>
            <a:br>
              <a:rPr lang="en-GB" sz="900" dirty="0">
                <a:solidFill>
                  <a:schemeClr val="accent3"/>
                </a:solidFill>
              </a:rPr>
            </a:br>
            <a:r>
              <a:rPr lang="en-GB" sz="700" dirty="0">
                <a:solidFill>
                  <a:schemeClr val="accent3"/>
                </a:solidFill>
              </a:rPr>
              <a:t>https://gracc.opensciencegrid.org/d/9u1-Q3vVz/cpu-payload-jobs?orgId=1&amp;var-ReportableVOName=ligo&amp;var-Project=All&amp;var-Facility=All&amp;var-Probe=All&amp;var-interval=1d&amp;from=1680566400000&amp;to=1681257600000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7797"/>
            <a:ext cx="4487766" cy="202282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238125" y="3174380"/>
            <a:ext cx="8669759" cy="116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 smtClean="0"/>
              <a:t>Continuation of our long-term strategy - from EU </a:t>
            </a:r>
            <a:r>
              <a:rPr lang="en-US" sz="1600" dirty="0" err="1" smtClean="0"/>
              <a:t>DataGrid</a:t>
            </a:r>
            <a:r>
              <a:rPr lang="en-US" sz="1600" dirty="0" smtClean="0"/>
              <a:t> onwards: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drives collaborative efforts we work with for identity management and common protocols: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	ACCESS-CI </a:t>
            </a:r>
            <a:r>
              <a:rPr lang="en-US" sz="1400" dirty="0" smtClean="0">
                <a:solidFill>
                  <a:srgbClr val="6F2575"/>
                </a:solidFill>
              </a:rPr>
              <a:t>and </a:t>
            </a:r>
            <a:r>
              <a:rPr lang="en-US" sz="1400" dirty="0" err="1" smtClean="0">
                <a:solidFill>
                  <a:srgbClr val="6F2575"/>
                </a:solidFill>
              </a:rPr>
              <a:t>CILogon</a:t>
            </a:r>
            <a:r>
              <a:rPr lang="en-US" sz="1400" dirty="0" smtClean="0">
                <a:solidFill>
                  <a:srgbClr val="6F2575"/>
                </a:solidFill>
              </a:rPr>
              <a:t> (US) – which are key players for LIGO, DUNE, and US-ATLAS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common processing </a:t>
            </a:r>
            <a:r>
              <a:rPr lang="en-US" sz="1400" dirty="0" smtClean="0">
                <a:solidFill>
                  <a:srgbClr val="6F2575"/>
                </a:solidFill>
              </a:rPr>
              <a:t>framework development (e.g. together with </a:t>
            </a:r>
            <a:r>
              <a:rPr lang="en-US" sz="1400" dirty="0">
                <a:solidFill>
                  <a:srgbClr val="6F2575"/>
                </a:solidFill>
              </a:rPr>
              <a:t>KM3NeT in </a:t>
            </a:r>
            <a:r>
              <a:rPr lang="en-US" sz="1400" dirty="0" smtClean="0">
                <a:solidFill>
                  <a:srgbClr val="6F2575"/>
                </a:solidFill>
              </a:rPr>
              <a:t>its INFRADEV project)</a:t>
            </a:r>
            <a:endParaRPr lang="en-US" sz="1400" dirty="0">
              <a:solidFill>
                <a:srgbClr val="6F2575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02" y="969435"/>
            <a:ext cx="1722264" cy="192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921638"/>
            <a:ext cx="3717364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IGWN use of </a:t>
            </a:r>
            <a:b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NL DNI</a:t>
            </a:r>
            <a:r>
              <a:rPr lang="en-GB" sz="1100" i="1" cap="none" dirty="0">
                <a:solidFill>
                  <a:srgbClr val="6F2575"/>
                </a:solidFill>
              </a:rPr>
              <a:t> </a:t>
            </a:r>
            <a:r>
              <a:rPr lang="en-GB" sz="1100" i="1" cap="none" dirty="0" smtClean="0">
                <a:solidFill>
                  <a:srgbClr val="6F2575"/>
                </a:solidFill>
              </a:rPr>
              <a:t>infrastructure at NIKHEF &amp; SURF </a:t>
            </a: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4-11 April, 2023</a:t>
            </a:r>
          </a:p>
        </p:txBody>
      </p:sp>
      <p:sp>
        <p:nvSpPr>
          <p:cNvPr id="13" name="Freeform 12"/>
          <p:cNvSpPr/>
          <p:nvPr/>
        </p:nvSpPr>
        <p:spPr>
          <a:xfrm>
            <a:off x="5591175" y="1822967"/>
            <a:ext cx="535814" cy="962773"/>
          </a:xfrm>
          <a:custGeom>
            <a:avLst/>
            <a:gdLst>
              <a:gd name="connsiteX0" fmla="*/ 440531 w 535814"/>
              <a:gd name="connsiteY0" fmla="*/ 5833 h 962773"/>
              <a:gd name="connsiteX1" fmla="*/ 507206 w 535814"/>
              <a:gd name="connsiteY1" fmla="*/ 27264 h 962773"/>
              <a:gd name="connsiteX2" fmla="*/ 535781 w 535814"/>
              <a:gd name="connsiteY2" fmla="*/ 220146 h 962773"/>
              <a:gd name="connsiteX3" fmla="*/ 502444 w 535814"/>
              <a:gd name="connsiteY3" fmla="*/ 479702 h 962773"/>
              <a:gd name="connsiteX4" fmla="*/ 388144 w 535814"/>
              <a:gd name="connsiteY4" fmla="*/ 708302 h 962773"/>
              <a:gd name="connsiteX5" fmla="*/ 233363 w 535814"/>
              <a:gd name="connsiteY5" fmla="*/ 853558 h 962773"/>
              <a:gd name="connsiteX6" fmla="*/ 85725 w 535814"/>
              <a:gd name="connsiteY6" fmla="*/ 941664 h 962773"/>
              <a:gd name="connsiteX7" fmla="*/ 71438 w 535814"/>
              <a:gd name="connsiteY7" fmla="*/ 946427 h 962773"/>
              <a:gd name="connsiteX8" fmla="*/ 30956 w 535814"/>
              <a:gd name="connsiteY8" fmla="*/ 960714 h 962773"/>
              <a:gd name="connsiteX9" fmla="*/ 0 w 535814"/>
              <a:gd name="connsiteY9" fmla="*/ 896421 h 96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814" h="962773">
                <a:moveTo>
                  <a:pt x="440531" y="5833"/>
                </a:moveTo>
                <a:cubicBezTo>
                  <a:pt x="465931" y="-1311"/>
                  <a:pt x="491331" y="-8455"/>
                  <a:pt x="507206" y="27264"/>
                </a:cubicBezTo>
                <a:cubicBezTo>
                  <a:pt x="523081" y="62983"/>
                  <a:pt x="536575" y="144740"/>
                  <a:pt x="535781" y="220146"/>
                </a:cubicBezTo>
                <a:cubicBezTo>
                  <a:pt x="534987" y="295552"/>
                  <a:pt x="527050" y="398343"/>
                  <a:pt x="502444" y="479702"/>
                </a:cubicBezTo>
                <a:cubicBezTo>
                  <a:pt x="477838" y="561061"/>
                  <a:pt x="432991" y="645993"/>
                  <a:pt x="388144" y="708302"/>
                </a:cubicBezTo>
                <a:cubicBezTo>
                  <a:pt x="343297" y="770611"/>
                  <a:pt x="283766" y="814664"/>
                  <a:pt x="233363" y="853558"/>
                </a:cubicBezTo>
                <a:cubicBezTo>
                  <a:pt x="182960" y="892452"/>
                  <a:pt x="112712" y="926186"/>
                  <a:pt x="85725" y="941664"/>
                </a:cubicBezTo>
                <a:cubicBezTo>
                  <a:pt x="58738" y="957142"/>
                  <a:pt x="71438" y="946427"/>
                  <a:pt x="71438" y="946427"/>
                </a:cubicBezTo>
                <a:cubicBezTo>
                  <a:pt x="62310" y="949602"/>
                  <a:pt x="42862" y="969048"/>
                  <a:pt x="30956" y="960714"/>
                </a:cubicBezTo>
                <a:cubicBezTo>
                  <a:pt x="19050" y="952380"/>
                  <a:pt x="9525" y="924400"/>
                  <a:pt x="0" y="896421"/>
                </a:cubicBezTo>
              </a:path>
            </a:pathLst>
          </a:custGeom>
          <a:noFill/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0831" y="2367740"/>
            <a:ext cx="1048364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NL DNI 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1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 + SURF</a:t>
            </a:r>
            <a:endParaRPr kumimoji="0" lang="en-GB" sz="1100" b="0" i="0" u="none" strike="noStrike" cap="none" spc="0" normalizeH="0" dirty="0" err="1" smtClean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395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47540"/>
            <a:ext cx="4653286" cy="1021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Network – systems </a:t>
            </a:r>
            <a:r>
              <a:rPr lang="en-US" dirty="0" smtClean="0"/>
              <a:t>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Storage throughput &amp; DPUs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Systems design and 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Innovation </a:t>
            </a:r>
            <a:r>
              <a:rPr lang="en-US" i="1" dirty="0" smtClean="0"/>
              <a:t>on</a:t>
            </a:r>
            <a:r>
              <a:rPr lang="en-US" dirty="0" smtClean="0"/>
              <a:t> infrastructure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813018"/>
              </p:ext>
            </p:extLst>
          </p:nvPr>
        </p:nvGraphicFramePr>
        <p:xfrm>
          <a:off x="5062654" y="238125"/>
          <a:ext cx="3845230" cy="227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PHOTO-PAINT" r:id="rId3" imgW="7391160" imgH="4381200" progId="CorelPHOTOPAINT.Image.16">
                  <p:embed/>
                </p:oleObj>
              </mc:Choice>
              <mc:Fallback>
                <p:oleObj name="PHOTO-PAINT" r:id="rId3" imgW="7391160" imgH="438120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2654" y="238125"/>
                        <a:ext cx="3845230" cy="2279389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291" y="2942268"/>
            <a:ext cx="1560232" cy="900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244" y="1882733"/>
            <a:ext cx="2276882" cy="123090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62" y="2035008"/>
            <a:ext cx="1692799" cy="228440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25679" y="2748911"/>
            <a:ext cx="537465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lvl="0" indent="-28575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6F2575"/>
                </a:solidFill>
              </a:rPr>
              <a:t>early </a:t>
            </a:r>
            <a:r>
              <a:rPr lang="en-US" sz="1600" cap="none" dirty="0" smtClean="0">
                <a:solidFill>
                  <a:srgbClr val="6F2575"/>
                </a:solidFill>
              </a:rPr>
              <a:t>engineering engagement </a:t>
            </a:r>
            <a:r>
              <a:rPr lang="en-US" sz="1600" cap="none" dirty="0" smtClean="0">
                <a:solidFill>
                  <a:srgbClr val="6F2575"/>
                </a:solidFill>
              </a:rPr>
              <a:t>with vendors </a:t>
            </a:r>
            <a:r>
              <a:rPr lang="en-US" sz="1600" cap="none" dirty="0" smtClean="0">
                <a:solidFill>
                  <a:srgbClr val="6F2575"/>
                </a:solidFill>
              </a:rPr>
              <a:t/>
            </a:r>
            <a:br>
              <a:rPr lang="en-US" sz="1600" cap="none" dirty="0" smtClean="0">
                <a:solidFill>
                  <a:srgbClr val="6F2575"/>
                </a:solidFill>
              </a:rPr>
            </a:br>
            <a:r>
              <a:rPr lang="en-US" sz="1600" cap="none" dirty="0" smtClean="0">
                <a:solidFill>
                  <a:srgbClr val="6F2575"/>
                </a:solidFill>
              </a:rPr>
              <a:t>to </a:t>
            </a:r>
            <a:r>
              <a:rPr lang="en-US" sz="1600" cap="none" dirty="0" smtClean="0">
                <a:solidFill>
                  <a:srgbClr val="6F2575"/>
                </a:solidFill>
              </a:rPr>
              <a:t>build us suitable </a:t>
            </a:r>
            <a:r>
              <a:rPr lang="en-US" sz="1600" cap="none" dirty="0" smtClean="0">
                <a:solidFill>
                  <a:srgbClr val="6F2575"/>
                </a:solidFill>
              </a:rPr>
              <a:t>systems</a:t>
            </a:r>
            <a:endParaRPr lang="en-US" sz="1600" cap="none" dirty="0" smtClean="0">
              <a:solidFill>
                <a:srgbClr val="6F2575"/>
              </a:solidFill>
            </a:endParaRPr>
          </a:p>
          <a:p>
            <a:pPr marL="285750" lvl="0" indent="-28575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6F2575"/>
                </a:solidFill>
              </a:rPr>
              <a:t>co-design of our national HPC systems </a:t>
            </a:r>
            <a:r>
              <a:rPr lang="en-US" sz="1600" cap="none" dirty="0" smtClean="0">
                <a:solidFill>
                  <a:srgbClr val="6F2575"/>
                </a:solidFill>
              </a:rPr>
              <a:t>(‘</a:t>
            </a:r>
            <a:r>
              <a:rPr lang="en-US" sz="1600" cap="none" dirty="0" err="1" smtClean="0">
                <a:solidFill>
                  <a:srgbClr val="6F2575"/>
                </a:solidFill>
              </a:rPr>
              <a:t>Snellius</a:t>
            </a:r>
            <a:r>
              <a:rPr lang="en-US" sz="1600" cap="none" dirty="0" smtClean="0">
                <a:solidFill>
                  <a:srgbClr val="6F2575"/>
                </a:solidFill>
              </a:rPr>
              <a:t>’</a:t>
            </a:r>
            <a:r>
              <a:rPr lang="en-US" sz="1600" cap="none" dirty="0" smtClean="0">
                <a:solidFill>
                  <a:srgbClr val="6F2575"/>
                </a:solidFill>
              </a:rPr>
              <a:t>)</a:t>
            </a:r>
            <a:endParaRPr lang="en-US" sz="1600" cap="none" dirty="0" smtClean="0">
              <a:solidFill>
                <a:srgbClr val="6F2575"/>
              </a:solidFill>
            </a:endParaRPr>
          </a:p>
          <a:p>
            <a:pPr marL="285750" lvl="0" indent="-28575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6F2575"/>
                </a:solidFill>
              </a:rPr>
              <a:t>data-intensive compute with DPUs. </a:t>
            </a:r>
            <a:r>
              <a:rPr lang="en-US" sz="1600" cap="none" dirty="0" smtClean="0">
                <a:solidFill>
                  <a:srgbClr val="6F2575"/>
                </a:solidFill>
              </a:rPr>
              <a:t>Or </a:t>
            </a:r>
            <a:r>
              <a:rPr lang="en-US" sz="1600" cap="none" dirty="0" smtClean="0">
                <a:solidFill>
                  <a:srgbClr val="6F2575"/>
                </a:solidFill>
              </a:rPr>
              <a:t>on-NIC FPGAs?</a:t>
            </a:r>
          </a:p>
          <a:p>
            <a:pPr marL="285750" indent="-28575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cap="none" dirty="0">
                <a:solidFill>
                  <a:srgbClr val="6F2575"/>
                </a:solidFill>
              </a:rPr>
              <a:t>next-gen networks: &gt;800Gbps </a:t>
            </a:r>
            <a:r>
              <a:rPr lang="en-US" sz="1600" cap="none" dirty="0" smtClean="0">
                <a:solidFill>
                  <a:srgbClr val="6F2575"/>
                </a:solidFill>
              </a:rPr>
              <a:t>(and </a:t>
            </a:r>
            <a:r>
              <a:rPr lang="en-US" sz="1600" cap="none" dirty="0">
                <a:solidFill>
                  <a:srgbClr val="6F2575"/>
                </a:solidFill>
              </a:rPr>
              <a:t>400G to CERN</a:t>
            </a:r>
            <a:r>
              <a:rPr lang="en-US" sz="1600" cap="none" dirty="0" smtClean="0">
                <a:solidFill>
                  <a:srgbClr val="6F2575"/>
                </a:solidFill>
              </a:rPr>
              <a:t>)</a:t>
            </a:r>
            <a:endParaRPr lang="en-US" sz="16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4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Next Gen networks – connecting our data and people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5" y="638235"/>
            <a:ext cx="6361685" cy="4423359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9036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90" y="2612785"/>
            <a:ext cx="3542971" cy="1396245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z="1800" dirty="0" smtClean="0"/>
              <a:t>Target high-impact specialized areas, </a:t>
            </a:r>
            <a:br>
              <a:rPr lang="en-US" sz="1800" dirty="0" smtClean="0"/>
            </a:br>
            <a:r>
              <a:rPr lang="en-US" sz="1800" dirty="0" smtClean="0"/>
              <a:t>bridging policy &amp; technical architecture for ‘AAI’ &amp; ‘</a:t>
            </a:r>
            <a:r>
              <a:rPr lang="en-US" sz="1800" dirty="0" err="1" smtClean="0"/>
              <a:t>OpSec</a:t>
            </a:r>
            <a:r>
              <a:rPr lang="en-US" sz="1800" dirty="0" smtClean="0"/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authentication &amp; authorization for research collaboration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AARC project &amp; community</a:t>
            </a:r>
            <a:r>
              <a:rPr lang="en-US" sz="1400" dirty="0" smtClean="0"/>
              <a:t>, GEANT GN5, REFEDS &amp; eduGAIN, </a:t>
            </a:r>
            <a:br>
              <a:rPr lang="en-US" sz="1400" dirty="0" smtClean="0"/>
            </a:br>
            <a:r>
              <a:rPr lang="en-US" sz="1400" dirty="0" err="1" smtClean="0"/>
              <a:t>EOSCFuture</a:t>
            </a:r>
            <a:r>
              <a:rPr lang="en-US" sz="1400" dirty="0" smtClean="0"/>
              <a:t>, TCS &amp; RCauth.eu, … </a:t>
            </a:r>
            <a:br>
              <a:rPr lang="en-US" sz="1400" dirty="0" smtClean="0"/>
            </a:br>
            <a:r>
              <a:rPr lang="en-US" sz="1400" dirty="0" smtClean="0"/>
              <a:t>and planned: EOSC Core, AARC-TREE, EOSC-Q, …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policy for interoperability </a:t>
            </a:r>
            <a:r>
              <a:rPr lang="en-US" sz="1400" dirty="0" smtClean="0"/>
              <a:t>for data protection, seamless service access, single-click acceptable use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continuous </a:t>
            </a:r>
            <a:r>
              <a:rPr lang="en-US" sz="1400" b="1" dirty="0" smtClean="0"/>
              <a:t>technical evolution </a:t>
            </a:r>
            <a:r>
              <a:rPr lang="en-US" sz="1400" dirty="0" smtClean="0"/>
              <a:t>driving IGWN, WLCG in line with the AARC BPA and global RIs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embedding of data processing needs of our experiments in the EOSC landscape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EOSC</a:t>
            </a:r>
            <a:r>
              <a:rPr lang="en-US" sz="1400" dirty="0" smtClean="0"/>
              <a:t> Interoperability Framework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EOSC-A (AAI-TF), </a:t>
            </a:r>
            <a:r>
              <a:rPr lang="en-US" sz="1400" b="1" dirty="0" smtClean="0"/>
              <a:t>EGI, GEANT community</a:t>
            </a:r>
            <a:endParaRPr lang="en-GB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Infrastructure for Collaboration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33" y="238125"/>
            <a:ext cx="2261376" cy="1763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27" y="1648518"/>
            <a:ext cx="2399140" cy="1005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082" y="3602558"/>
            <a:ext cx="1054109" cy="141899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11470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6888</TotalTime>
  <Words>1586</Words>
  <Application>Microsoft Office PowerPoint</Application>
  <PresentationFormat>On-screen Show (16:9)</PresentationFormat>
  <Paragraphs>148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Akkurat Std</vt:lpstr>
      <vt:lpstr>Akkurat Std Bold</vt:lpstr>
      <vt:lpstr>Akkurat Std Italic</vt:lpstr>
      <vt:lpstr>Akkurat Std Mono</vt:lpstr>
      <vt:lpstr>Arial</vt:lpstr>
      <vt:lpstr>Calibri</vt:lpstr>
      <vt:lpstr>Candara</vt:lpstr>
      <vt:lpstr>Courier New</vt:lpstr>
      <vt:lpstr>Helvetica Neue</vt:lpstr>
      <vt:lpstr>Helvetica Neue Medium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PHOTO-PAINT</vt:lpstr>
      <vt:lpstr>Physics Data Processing accelerating ‘time to science’ through computing and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Data Processing towards results unconstrained by computing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time to science through computing and data</dc:title>
  <dc:creator>davidg</dc:creator>
  <cp:lastModifiedBy>davidg</cp:lastModifiedBy>
  <cp:revision>250</cp:revision>
  <dcterms:created xsi:type="dcterms:W3CDTF">2023-04-05T10:18:24Z</dcterms:created>
  <dcterms:modified xsi:type="dcterms:W3CDTF">2023-04-13T08:59:44Z</dcterms:modified>
</cp:coreProperties>
</file>