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  <p:sldMasterId id="2147483792" r:id="rId5"/>
  </p:sldMasterIdLst>
  <p:notesMasterIdLst>
    <p:notesMasterId r:id="rId30"/>
  </p:notesMasterIdLst>
  <p:handoutMasterIdLst>
    <p:handoutMasterId r:id="rId31"/>
  </p:handoutMasterIdLst>
  <p:sldIdLst>
    <p:sldId id="256" r:id="rId6"/>
    <p:sldId id="265" r:id="rId7"/>
    <p:sldId id="278" r:id="rId8"/>
    <p:sldId id="286" r:id="rId9"/>
    <p:sldId id="275" r:id="rId10"/>
    <p:sldId id="280" r:id="rId11"/>
    <p:sldId id="281" r:id="rId12"/>
    <p:sldId id="282" r:id="rId13"/>
    <p:sldId id="283" r:id="rId14"/>
    <p:sldId id="284" r:id="rId15"/>
    <p:sldId id="290" r:id="rId16"/>
    <p:sldId id="257" r:id="rId17"/>
    <p:sldId id="287" r:id="rId18"/>
    <p:sldId id="289" r:id="rId19"/>
    <p:sldId id="288" r:id="rId20"/>
    <p:sldId id="267" r:id="rId21"/>
    <p:sldId id="276" r:id="rId22"/>
    <p:sldId id="268" r:id="rId23"/>
    <p:sldId id="260" r:id="rId24"/>
    <p:sldId id="271" r:id="rId25"/>
    <p:sldId id="279" r:id="rId26"/>
    <p:sldId id="263" r:id="rId27"/>
    <p:sldId id="273" r:id="rId28"/>
    <p:sldId id="274" r:id="rId29"/>
  </p:sldIdLst>
  <p:sldSz cx="9144000" cy="5143500" type="screen16x9"/>
  <p:notesSz cx="6805613" cy="99441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6F2575"/>
    <a:srgbClr val="E8BFEB"/>
    <a:srgbClr val="FFFFFF"/>
    <a:srgbClr val="E3D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43"/>
  </p:normalViewPr>
  <p:slideViewPr>
    <p:cSldViewPr snapToGrid="0" snapToObjects="1">
      <p:cViewPr varScale="1">
        <p:scale>
          <a:sx n="145" d="100"/>
          <a:sy n="145" d="100"/>
        </p:scale>
        <p:origin x="1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04/06/2025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.w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ik - 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8831618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036447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15096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5862940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67185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98939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29077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62926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87570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857117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766683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487101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467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958145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55884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20621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541056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827974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662086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8443375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6454720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158494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010077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38271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7086977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2107360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29498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6424205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572993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2345922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48746972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566841320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012437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9007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902628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7067719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283849845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22421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336020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571848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05795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2813887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119636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9621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3077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0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044818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6443482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4137755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9856528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1591303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4699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975421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75357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200">
                <a:solidFill>
                  <a:srgbClr val="6F257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4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2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2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52" Type="http://schemas.openxmlformats.org/officeDocument/2006/relationships/theme" Target="../theme/theme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14.xml"/><Relationship Id="rId51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36" r:id="rId8"/>
    <p:sldLayoutId id="2147483734" r:id="rId9"/>
    <p:sldLayoutId id="2147483724" r:id="rId10"/>
    <p:sldLayoutId id="2147483733" r:id="rId11"/>
    <p:sldLayoutId id="2147483737" r:id="rId12"/>
    <p:sldLayoutId id="2147483708" r:id="rId13"/>
    <p:sldLayoutId id="2147483662" r:id="rId14"/>
    <p:sldLayoutId id="2147483701" r:id="rId15"/>
    <p:sldLayoutId id="2147483668" r:id="rId16"/>
    <p:sldLayoutId id="2147483660" r:id="rId17"/>
    <p:sldLayoutId id="2147483704" r:id="rId18"/>
    <p:sldLayoutId id="2147483705" r:id="rId19"/>
    <p:sldLayoutId id="2147483706" r:id="rId20"/>
    <p:sldLayoutId id="2147483707" r:id="rId21"/>
    <p:sldLayoutId id="2147483703" r:id="rId22"/>
    <p:sldLayoutId id="2147483661" r:id="rId23"/>
    <p:sldLayoutId id="2147483664" r:id="rId24"/>
    <p:sldLayoutId id="2147483667" r:id="rId25"/>
    <p:sldLayoutId id="2147483702" r:id="rId26"/>
    <p:sldLayoutId id="2147483697" r:id="rId27"/>
    <p:sldLayoutId id="2147483709" r:id="rId28"/>
    <p:sldLayoutId id="2147483674" r:id="rId29"/>
    <p:sldLayoutId id="2147483677" r:id="rId30"/>
    <p:sldLayoutId id="2147483698" r:id="rId31"/>
    <p:sldLayoutId id="2147483699" r:id="rId32"/>
    <p:sldLayoutId id="2147483710" r:id="rId33"/>
    <p:sldLayoutId id="2147483672" r:id="rId34"/>
    <p:sldLayoutId id="2147483675" r:id="rId35"/>
    <p:sldLayoutId id="2147483678" r:id="rId36"/>
    <p:sldLayoutId id="2147483681" r:id="rId37"/>
    <p:sldLayoutId id="2147483684" r:id="rId38"/>
    <p:sldLayoutId id="2147483673" r:id="rId39"/>
    <p:sldLayoutId id="2147483676" r:id="rId40"/>
    <p:sldLayoutId id="2147483679" r:id="rId41"/>
    <p:sldLayoutId id="2147483682" r:id="rId42"/>
    <p:sldLayoutId id="2147483685" r:id="rId43"/>
    <p:sldLayoutId id="2147483686" r:id="rId44"/>
    <p:sldLayoutId id="2147483688" r:id="rId45"/>
    <p:sldLayoutId id="2147483689" r:id="rId46"/>
    <p:sldLayoutId id="2147483690" r:id="rId47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3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3343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33" r:id="rId41"/>
    <p:sldLayoutId id="2147483834" r:id="rId42"/>
    <p:sldLayoutId id="2147483835" r:id="rId43"/>
    <p:sldLayoutId id="2147483836" r:id="rId44"/>
    <p:sldLayoutId id="2147483837" r:id="rId45"/>
    <p:sldLayoutId id="2147483838" r:id="rId46"/>
    <p:sldLayoutId id="2147483839" r:id="rId47"/>
    <p:sldLayoutId id="2147483840" r:id="rId48"/>
    <p:sldLayoutId id="2147483841" r:id="rId49"/>
    <p:sldLayoutId id="2147483842" r:id="rId50"/>
    <p:sldLayoutId id="2147483843" r:id="rId51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75.jpeg"/><Relationship Id="rId3" Type="http://schemas.openxmlformats.org/officeDocument/2006/relationships/hyperlink" Target="https://gracc.opensciencegrid.org/" TargetMode="External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hyperlink" Target="https://open-science-cloud.ec.europa.eu/" TargetMode="Externa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15.xml"/><Relationship Id="rId6" Type="http://schemas.openxmlformats.org/officeDocument/2006/relationships/hyperlink" Target="https://aarc-community.org/" TargetMode="External"/><Relationship Id="rId11" Type="http://schemas.openxmlformats.org/officeDocument/2006/relationships/image" Target="../media/image73.jpeg"/><Relationship Id="rId5" Type="http://schemas.openxmlformats.org/officeDocument/2006/relationships/hyperlink" Target="https://lbfence.cern.ch/alcm/public/figure/details/3837" TargetMode="External"/><Relationship Id="rId15" Type="http://schemas.openxmlformats.org/officeDocument/2006/relationships/image" Target="../media/image38.emf"/><Relationship Id="rId10" Type="http://schemas.openxmlformats.org/officeDocument/2006/relationships/image" Target="../media/image72.png"/><Relationship Id="rId4" Type="http://schemas.openxmlformats.org/officeDocument/2006/relationships/hyperlink" Target="https://edu.nl/tr79b" TargetMode="External"/><Relationship Id="rId9" Type="http://schemas.openxmlformats.org/officeDocument/2006/relationships/image" Target="../media/image42.png"/><Relationship Id="rId14" Type="http://schemas.openxmlformats.org/officeDocument/2006/relationships/image" Target="../media/image7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1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2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indico.cern.ch/event/1349135/#6-dc24-repor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5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24" Type="http://schemas.openxmlformats.org/officeDocument/2006/relationships/image" Target="../media/image57.jpeg"/><Relationship Id="rId5" Type="http://schemas.openxmlformats.org/officeDocument/2006/relationships/image" Target="../media/image38.emf"/><Relationship Id="rId15" Type="http://schemas.openxmlformats.org/officeDocument/2006/relationships/image" Target="../media/image48.png"/><Relationship Id="rId23" Type="http://schemas.openxmlformats.org/officeDocument/2006/relationships/image" Target="../media/image56.jpeg"/><Relationship Id="rId10" Type="http://schemas.openxmlformats.org/officeDocument/2006/relationships/image" Target="../media/image43.png"/><Relationship Id="rId19" Type="http://schemas.openxmlformats.org/officeDocument/2006/relationships/image" Target="../media/image52.jpeg"/><Relationship Id="rId4" Type="http://schemas.openxmlformats.org/officeDocument/2006/relationships/image" Target="../media/image37.gif"/><Relationship Id="rId9" Type="http://schemas.openxmlformats.org/officeDocument/2006/relationships/image" Target="../media/image42.png"/><Relationship Id="rId14" Type="http://schemas.openxmlformats.org/officeDocument/2006/relationships/image" Target="../media/image47.gif"/><Relationship Id="rId22" Type="http://schemas.openxmlformats.org/officeDocument/2006/relationships/image" Target="../media/image5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Physics Data Processing</a:t>
            </a:r>
            <a:br>
              <a:rPr lang="en-US" sz="3200" dirty="0" smtClean="0"/>
            </a:br>
            <a:r>
              <a:rPr lang="en-US" sz="2400" dirty="0" smtClean="0">
                <a:latin typeface="Akkurat Std Italic" panose="02000503000000000000" pitchFamily="2" charset="0"/>
              </a:rPr>
              <a:t>accelerating ‘time to science’</a:t>
            </a:r>
            <a:br>
              <a:rPr lang="en-US" sz="2400" dirty="0" smtClean="0">
                <a:latin typeface="Akkurat Std Italic" panose="02000503000000000000" pitchFamily="2" charset="0"/>
              </a:rPr>
            </a:br>
            <a:r>
              <a:rPr lang="en-US" sz="2400" dirty="0" smtClean="0">
                <a:latin typeface="Akkurat Std Italic" panose="02000503000000000000" pitchFamily="2" charset="0"/>
              </a:rPr>
              <a:t>through computing and collaboration</a:t>
            </a:r>
            <a:endParaRPr lang="en-GB" sz="2400" dirty="0">
              <a:latin typeface="Akkurat Std Italic" panose="02000503000000000000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Nikhef </a:t>
            </a:r>
            <a:r>
              <a:rPr lang="en-US" dirty="0" smtClean="0"/>
              <a:t>SAC June 2025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216597"/>
            <a:ext cx="2542246" cy="14284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8667750" cy="3290776"/>
          </a:xfrm>
        </p:spPr>
        <p:txBody>
          <a:bodyPr/>
          <a:lstStyle/>
          <a:p>
            <a:r>
              <a:rPr lang="en-GB" sz="1800" dirty="0" smtClean="0"/>
              <a:t>Computing operations and funding for capacity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are </a:t>
            </a:r>
            <a:r>
              <a:rPr lang="en-GB" sz="1800" dirty="0" smtClean="0"/>
              <a:t>a </a:t>
            </a:r>
            <a:r>
              <a:rPr lang="en-GB" sz="1800" dirty="0" smtClean="0"/>
              <a:t>continuous </a:t>
            </a:r>
            <a:r>
              <a:rPr lang="en-GB" sz="1800" dirty="0" smtClean="0"/>
              <a:t>challenge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energy </a:t>
            </a:r>
            <a:r>
              <a:rPr lang="en-GB" sz="1600" dirty="0" smtClean="0">
                <a:solidFill>
                  <a:srgbClr val="6F2575"/>
                </a:solidFill>
              </a:rPr>
              <a:t>and personnel </a:t>
            </a:r>
            <a:r>
              <a:rPr lang="en-GB" sz="1600" dirty="0" smtClean="0">
                <a:solidFill>
                  <a:srgbClr val="6F2575"/>
                </a:solidFill>
              </a:rPr>
              <a:t>costs are dominating factors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‘AI bubble</a:t>
            </a:r>
            <a:r>
              <a:rPr lang="en-GB" sz="1600" dirty="0" smtClean="0">
                <a:solidFill>
                  <a:srgbClr val="6F2575"/>
                </a:solidFill>
              </a:rPr>
              <a:t>’ </a:t>
            </a:r>
            <a:r>
              <a:rPr lang="en-GB" sz="1600" dirty="0" smtClean="0">
                <a:solidFill>
                  <a:srgbClr val="6F2575"/>
                </a:solidFill>
              </a:rPr>
              <a:t>actuall</a:t>
            </a:r>
            <a:r>
              <a:rPr lang="en-GB" sz="1600" dirty="0" smtClean="0">
                <a:solidFill>
                  <a:srgbClr val="6F2575"/>
                </a:solidFill>
              </a:rPr>
              <a:t>y </a:t>
            </a:r>
            <a:r>
              <a:rPr lang="en-GB" sz="1600" dirty="0" smtClean="0">
                <a:solidFill>
                  <a:srgbClr val="6F2575"/>
                </a:solidFill>
              </a:rPr>
              <a:t>works </a:t>
            </a:r>
            <a:r>
              <a:rPr lang="en-GB" sz="1600" dirty="0" smtClean="0">
                <a:solidFill>
                  <a:srgbClr val="6F2575"/>
                </a:solidFill>
              </a:rPr>
              <a:t>against us for hardware </a:t>
            </a:r>
            <a:r>
              <a:rPr lang="en-GB" sz="1600" dirty="0" smtClean="0">
                <a:solidFill>
                  <a:srgbClr val="6F2575"/>
                </a:solidFill>
              </a:rPr>
              <a:t>pricing</a:t>
            </a:r>
            <a:endParaRPr lang="en-GB" sz="1600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Dutch funding </a:t>
            </a:r>
            <a:r>
              <a:rPr lang="en-GB" sz="1600" dirty="0" smtClean="0">
                <a:solidFill>
                  <a:srgbClr val="6F2575"/>
                </a:solidFill>
              </a:rPr>
              <a:t>model with emphasis on </a:t>
            </a:r>
            <a:r>
              <a:rPr lang="en-GB" sz="1600" dirty="0" smtClean="0">
                <a:solidFill>
                  <a:srgbClr val="6F2575"/>
                </a:solidFill>
              </a:rPr>
              <a:t>short-term competition </a:t>
            </a:r>
            <a:r>
              <a:rPr lang="en-GB" sz="1600" dirty="0" smtClean="0">
                <a:solidFill>
                  <a:srgbClr val="6F2575"/>
                </a:solidFill>
              </a:rPr>
              <a:t/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assumes operations are ‘just’ funded from institutional basis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reliance </a:t>
            </a:r>
            <a:r>
              <a:rPr lang="en-GB" sz="1600" dirty="0" smtClean="0">
                <a:solidFill>
                  <a:srgbClr val="6F2575"/>
                </a:solidFill>
              </a:rPr>
              <a:t>on generic funding means we </a:t>
            </a:r>
            <a:r>
              <a:rPr lang="en-GB" sz="1600" i="1" dirty="0" smtClean="0">
                <a:solidFill>
                  <a:srgbClr val="6F2575"/>
                </a:solidFill>
              </a:rPr>
              <a:t>must</a:t>
            </a:r>
            <a:r>
              <a:rPr lang="en-GB" sz="1600" dirty="0" smtClean="0">
                <a:solidFill>
                  <a:srgbClr val="6F2575"/>
                </a:solidFill>
              </a:rPr>
              <a:t> remain aligned!</a:t>
            </a:r>
          </a:p>
          <a:p>
            <a:endParaRPr lang="en-GB" sz="900" dirty="0" smtClean="0">
              <a:solidFill>
                <a:schemeClr val="bg1"/>
              </a:solidFill>
            </a:endParaRPr>
          </a:p>
          <a:p>
            <a:r>
              <a:rPr lang="en-GB" sz="1800" dirty="0" smtClean="0">
                <a:solidFill>
                  <a:schemeClr val="bg1"/>
                </a:solidFill>
              </a:rPr>
              <a:t>But we can also help and make an impact at the same time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F2575"/>
                </a:solidFill>
              </a:rPr>
              <a:t>l</a:t>
            </a:r>
            <a:r>
              <a:rPr lang="en-GB" sz="1600" dirty="0" smtClean="0">
                <a:solidFill>
                  <a:srgbClr val="6F2575"/>
                </a:solidFill>
              </a:rPr>
              <a:t>arge users like us improve efficiency of whole ecosystem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acceleration advances and ML help us exploit new systems,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and allow us to do more with the resources we do get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innovation programme aids on procuring national systems that fit also our future needs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dirty="0" smtClean="0"/>
              <a:t>Challenges </a:t>
            </a:r>
            <a:r>
              <a:rPr lang="en-US" sz="2800" dirty="0"/>
              <a:t>and </a:t>
            </a:r>
            <a:r>
              <a:rPr lang="en-US" sz="2800" dirty="0" smtClean="0"/>
              <a:t>opportunities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238125" y="4440785"/>
            <a:ext cx="8667750" cy="67796"/>
          </a:xfrm>
        </p:spPr>
        <p:txBody>
          <a:bodyPr/>
          <a:lstStyle/>
          <a:p>
            <a:pPr algn="r"/>
            <a:r>
              <a:rPr lang="en-GB" sz="600" dirty="0" smtClean="0"/>
              <a:t>Nikhef Data Processing Facility TCO data. Percentage (WLCG) Tier-1 data: SURF, 2024</a:t>
            </a:r>
            <a:endParaRPr lang="en-GB" sz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624" y="204070"/>
            <a:ext cx="2541251" cy="15274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33284" y="1097262"/>
            <a:ext cx="2223777" cy="1336633"/>
            <a:chOff x="6364625" y="1853900"/>
            <a:chExt cx="2541250" cy="15274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4625" y="1853900"/>
              <a:ext cx="2541250" cy="152745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37849" y="2558276"/>
              <a:ext cx="1302301" cy="611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7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corrected for the (slight) performance increase per core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364624" y="2435786"/>
            <a:ext cx="2692437" cy="1546885"/>
            <a:chOff x="6364624" y="2290024"/>
            <a:chExt cx="2692437" cy="15468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64624" y="2290024"/>
              <a:ext cx="2692437" cy="1546885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2" name="TextBox 11"/>
            <p:cNvSpPr txBox="1"/>
            <p:nvPr/>
          </p:nvSpPr>
          <p:spPr>
            <a:xfrm>
              <a:off x="6571107" y="3400254"/>
              <a:ext cx="203741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1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‘the true effect of flat budget’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11252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Continuity for capacity and an ‘AI/ML’ upgrade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5367989" y="3314112"/>
            <a:ext cx="3656298" cy="1498091"/>
            <a:chOff x="238125" y="832475"/>
            <a:chExt cx="8667750" cy="35514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125" y="832475"/>
              <a:ext cx="8667750" cy="355142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914400" y="3236581"/>
              <a:ext cx="6709986" cy="276294"/>
            </a:xfrm>
            <a:prstGeom prst="rect">
              <a:avLst/>
            </a:prstGeom>
            <a:noFill/>
            <a:ln w="28575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4400" y="3747680"/>
              <a:ext cx="3078699" cy="276294"/>
            </a:xfrm>
            <a:prstGeom prst="rect">
              <a:avLst/>
            </a:prstGeom>
            <a:noFill/>
            <a:ln w="28575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687" y="832901"/>
            <a:ext cx="1819825" cy="2636195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81831" y="832901"/>
            <a:ext cx="6541311" cy="3303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lvl="0" hangingPunct="1"/>
            <a:r>
              <a:rPr lang="en-GB" sz="2000" cap="none" dirty="0" smtClean="0">
                <a:solidFill>
                  <a:srgbClr val="000000"/>
                </a:solidFill>
              </a:rPr>
              <a:t>Opportunities </a:t>
            </a:r>
            <a:r>
              <a:rPr lang="en-GB" sz="2000" cap="none" dirty="0" smtClean="0">
                <a:solidFill>
                  <a:srgbClr val="000000"/>
                </a:solidFill>
              </a:rPr>
              <a:t>can actually be found in funding </a:t>
            </a:r>
            <a:r>
              <a:rPr lang="en-GB" sz="2000" cap="none" dirty="0" smtClean="0">
                <a:solidFill>
                  <a:srgbClr val="000000"/>
                </a:solidFill>
              </a:rPr>
              <a:t>landscape</a:t>
            </a:r>
            <a:endParaRPr lang="en-GB" sz="2000" cap="none" dirty="0">
              <a:solidFill>
                <a:srgbClr val="000000"/>
              </a:solidFill>
            </a:endParaRPr>
          </a:p>
          <a:p>
            <a:pPr marL="342900" lvl="0" indent="-342900" hangingPunct="1">
              <a:buFont typeface="Arial" panose="020B0604020202020204" pitchFamily="34" charset="0"/>
              <a:buChar char="•"/>
            </a:pPr>
            <a:endParaRPr lang="en-GB" sz="800" cap="none" dirty="0" smtClean="0">
              <a:solidFill>
                <a:srgbClr val="6F2575"/>
              </a:solidFill>
            </a:endParaRPr>
          </a:p>
          <a:p>
            <a:pPr marL="342900" lvl="0" indent="-3429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6F2575"/>
                </a:solidFill>
              </a:rPr>
              <a:t>Large-Scale Research Infrastructure upgrade call </a:t>
            </a:r>
            <a:r>
              <a:rPr lang="en-GB" sz="1600" cap="none" dirty="0" smtClean="0">
                <a:solidFill>
                  <a:srgbClr val="6F2575"/>
                </a:solidFill>
              </a:rPr>
              <a:t>specifically mentions </a:t>
            </a:r>
            <a:r>
              <a:rPr lang="en-GB" sz="1600" cap="none" dirty="0" smtClean="0">
                <a:solidFill>
                  <a:srgbClr val="6F2575"/>
                </a:solidFill>
              </a:rPr>
              <a:t>as </a:t>
            </a:r>
            <a:r>
              <a:rPr lang="en-GB" sz="1600" cap="none" dirty="0" smtClean="0">
                <a:solidFill>
                  <a:srgbClr val="6F2575"/>
                </a:solidFill>
              </a:rPr>
              <a:t>eligible examples </a:t>
            </a:r>
            <a:br>
              <a:rPr lang="en-GB" sz="1600" cap="none" dirty="0" smtClean="0">
                <a:solidFill>
                  <a:srgbClr val="6F2575"/>
                </a:solidFill>
              </a:rPr>
            </a:br>
            <a:r>
              <a:rPr lang="en-GB" sz="1600" cap="none" dirty="0" smtClean="0">
                <a:solidFill>
                  <a:srgbClr val="6F2575"/>
                </a:solidFill>
              </a:rPr>
              <a:t>‘</a:t>
            </a:r>
            <a:r>
              <a:rPr lang="en-GB" sz="1600" cap="none" dirty="0">
                <a:solidFill>
                  <a:srgbClr val="6F2575"/>
                </a:solidFill>
              </a:rPr>
              <a:t>joint e-Infrastructure’ and </a:t>
            </a:r>
            <a:r>
              <a:rPr lang="en-GB" sz="1600" cap="none" dirty="0" smtClean="0">
                <a:solidFill>
                  <a:srgbClr val="6F2575"/>
                </a:solidFill>
              </a:rPr>
              <a:t>‘</a:t>
            </a:r>
            <a:r>
              <a:rPr lang="en-GB" sz="1600" cap="none" dirty="0">
                <a:solidFill>
                  <a:srgbClr val="6F2575"/>
                </a:solidFill>
              </a:rPr>
              <a:t>access to </a:t>
            </a:r>
            <a:r>
              <a:rPr lang="en-GB" sz="1600" cap="none" dirty="0" smtClean="0">
                <a:solidFill>
                  <a:srgbClr val="6F2575"/>
                </a:solidFill>
              </a:rPr>
              <a:t>and </a:t>
            </a:r>
            <a:r>
              <a:rPr lang="en-GB" sz="1600" cap="none" dirty="0" smtClean="0">
                <a:solidFill>
                  <a:srgbClr val="6F2575"/>
                </a:solidFill>
              </a:rPr>
              <a:t>development </a:t>
            </a:r>
            <a:r>
              <a:rPr lang="en-GB" sz="1600" cap="none" dirty="0">
                <a:solidFill>
                  <a:srgbClr val="6F2575"/>
                </a:solidFill>
              </a:rPr>
              <a:t>of the latest AI and data processing techniques’</a:t>
            </a:r>
          </a:p>
          <a:p>
            <a:pPr marL="342900" lvl="0" indent="-3429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6F2575"/>
                </a:solidFill>
              </a:rPr>
              <a:t>we can build </a:t>
            </a:r>
            <a:r>
              <a:rPr lang="en-GB" sz="1600" cap="none" dirty="0">
                <a:solidFill>
                  <a:srgbClr val="6F2575"/>
                </a:solidFill>
              </a:rPr>
              <a:t>on BIGLHC (2013) and KM3NeT 2.0 (2019)</a:t>
            </a:r>
          </a:p>
          <a:p>
            <a:pPr marL="342900" lvl="0" indent="-3429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rgbClr val="6F2575"/>
                </a:solidFill>
              </a:rPr>
              <a:t>GPU heavy extensions both for AI/ML </a:t>
            </a:r>
            <a:r>
              <a:rPr lang="en-GB" sz="1600" cap="none" dirty="0" smtClean="0">
                <a:solidFill>
                  <a:srgbClr val="6F2575"/>
                </a:solidFill>
              </a:rPr>
              <a:t>and </a:t>
            </a:r>
            <a:r>
              <a:rPr lang="en-GB" sz="1600" cap="none" dirty="0">
                <a:solidFill>
                  <a:srgbClr val="6F2575"/>
                </a:solidFill>
              </a:rPr>
              <a:t>accelerated </a:t>
            </a:r>
            <a:r>
              <a:rPr lang="en-GB" sz="1600" cap="none" dirty="0" smtClean="0">
                <a:solidFill>
                  <a:srgbClr val="6F2575"/>
                </a:solidFill>
              </a:rPr>
              <a:t>compute</a:t>
            </a:r>
          </a:p>
          <a:p>
            <a:pPr marL="342900" lvl="0" indent="-3429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6F2575"/>
                </a:solidFill>
              </a:rPr>
              <a:t>ensuring all types of data are available for training (and validation)</a:t>
            </a:r>
          </a:p>
          <a:p>
            <a:pPr lvl="0" hangingPunct="1"/>
            <a:endParaRPr lang="en-GB" sz="1600" cap="none" dirty="0" smtClean="0">
              <a:solidFill>
                <a:srgbClr val="6F2575"/>
              </a:solidFill>
            </a:endParaRPr>
          </a:p>
          <a:p>
            <a:pPr lvl="0" hangingPunct="1"/>
            <a:r>
              <a:rPr lang="en-GB" sz="1600" cap="none" dirty="0" smtClean="0">
                <a:solidFill>
                  <a:schemeClr val="bg1"/>
                </a:solidFill>
              </a:rPr>
              <a:t>which can </a:t>
            </a:r>
            <a:r>
              <a:rPr lang="en-GB" sz="1600" cap="none" dirty="0" smtClean="0">
                <a:solidFill>
                  <a:schemeClr val="bg1"/>
                </a:solidFill>
              </a:rPr>
              <a:t>complement </a:t>
            </a:r>
            <a:r>
              <a:rPr lang="en-GB" sz="1600" cap="none" dirty="0" smtClean="0">
                <a:solidFill>
                  <a:schemeClr val="bg1"/>
                </a:solidFill>
              </a:rPr>
              <a:t>other funding </a:t>
            </a:r>
            <a:r>
              <a:rPr lang="en-GB" sz="1600" cap="none" dirty="0" smtClean="0">
                <a:solidFill>
                  <a:schemeClr val="bg1"/>
                </a:solidFill>
              </a:rPr>
              <a:t>opportunities</a:t>
            </a:r>
            <a:br>
              <a:rPr lang="en-GB" sz="1600" cap="none" dirty="0" smtClean="0">
                <a:solidFill>
                  <a:schemeClr val="bg1"/>
                </a:solidFill>
              </a:rPr>
            </a:br>
            <a:r>
              <a:rPr lang="en-GB" sz="1600" cap="none" dirty="0" smtClean="0">
                <a:solidFill>
                  <a:schemeClr val="bg1"/>
                </a:solidFill>
              </a:rPr>
              <a:t>that are available to Nikhef for AI/ML</a:t>
            </a:r>
            <a:endParaRPr lang="en-GB" sz="1600" cap="none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7734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Physics Data Processing</a:t>
            </a:r>
            <a:br>
              <a:rPr lang="en-GB" dirty="0" smtClean="0"/>
            </a:br>
            <a:r>
              <a:rPr lang="en-GB" sz="2400" dirty="0" smtClean="0">
                <a:latin typeface="Akkurat Std Italic" panose="02000503000000000000" pitchFamily="2" charset="0"/>
              </a:rPr>
              <a:t>towards results unconstrained by computing</a:t>
            </a:r>
            <a:endParaRPr lang="en-GB" sz="2400" dirty="0">
              <a:latin typeface="Akkurat Std Italic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0237" y="3406315"/>
            <a:ext cx="4572019" cy="947857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17114" y="2614086"/>
            <a:ext cx="4572019" cy="1740086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657" y="623550"/>
            <a:ext cx="4405632" cy="2710958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517114" y="623550"/>
            <a:ext cx="4537782" cy="1903939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Pushing computing boundaries, some examples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79457"/>
            <a:ext cx="8667750" cy="151268"/>
          </a:xfrm>
        </p:spPr>
        <p:txBody>
          <a:bodyPr/>
          <a:lstStyle/>
          <a:p>
            <a:r>
              <a:rPr lang="en-GB" sz="500" dirty="0" smtClean="0"/>
              <a:t>Image sources: EOSC EU Node </a:t>
            </a:r>
            <a:r>
              <a:rPr lang="en-GB" sz="500" dirty="0" smtClean="0">
                <a:hlinkClick r:id="rId2"/>
              </a:rPr>
              <a:t>https</a:t>
            </a:r>
            <a:r>
              <a:rPr lang="en-GB" sz="500" dirty="0">
                <a:hlinkClick r:id="rId2"/>
              </a:rPr>
              <a:t>://open-science-cloud.ec.europa.eu</a:t>
            </a:r>
            <a:r>
              <a:rPr lang="en-GB" sz="500" dirty="0" smtClean="0">
                <a:hlinkClick r:id="rId2"/>
              </a:rPr>
              <a:t>/</a:t>
            </a:r>
            <a:r>
              <a:rPr lang="en-GB" sz="500" dirty="0"/>
              <a:t>; </a:t>
            </a:r>
            <a:r>
              <a:rPr lang="en-GB" sz="500" dirty="0" smtClean="0"/>
              <a:t>IGWN utilisation from OSG GRACIA </a:t>
            </a:r>
            <a:r>
              <a:rPr lang="en-GB" sz="500" dirty="0" smtClean="0">
                <a:hlinkClick r:id="rId3"/>
              </a:rPr>
              <a:t>https</a:t>
            </a:r>
            <a:r>
              <a:rPr lang="en-GB" sz="500" dirty="0">
                <a:hlinkClick r:id="rId3"/>
              </a:rPr>
              <a:t>://</a:t>
            </a:r>
            <a:r>
              <a:rPr lang="en-GB" sz="500" dirty="0" smtClean="0">
                <a:hlinkClick r:id="rId3"/>
              </a:rPr>
              <a:t>gracc.opensciencegrid.org/</a:t>
            </a:r>
            <a:r>
              <a:rPr lang="en-GB" sz="500" dirty="0" smtClean="0"/>
              <a:t> </a:t>
            </a:r>
            <a:r>
              <a:rPr lang="en-GB" sz="500" dirty="0"/>
              <a:t>and </a:t>
            </a:r>
            <a:r>
              <a:rPr lang="en-GB" sz="500" dirty="0">
                <a:hlinkClick r:id="rId4"/>
              </a:rPr>
              <a:t>https://</a:t>
            </a:r>
            <a:r>
              <a:rPr lang="en-GB" sz="500" dirty="0" smtClean="0">
                <a:hlinkClick r:id="rId4"/>
              </a:rPr>
              <a:t>edu.nl/tr79b</a:t>
            </a:r>
            <a:r>
              <a:rPr lang="en-GB" sz="500" dirty="0" smtClean="0"/>
              <a:t>; LHCb HLT1: </a:t>
            </a:r>
            <a:r>
              <a:rPr lang="en-GB" sz="500" dirty="0" err="1" smtClean="0"/>
              <a:t>Roel</a:t>
            </a:r>
            <a:r>
              <a:rPr lang="en-GB" sz="500" dirty="0" smtClean="0"/>
              <a:t> </a:t>
            </a:r>
            <a:r>
              <a:rPr lang="en-GB" sz="500" dirty="0" err="1" smtClean="0"/>
              <a:t>Aaij</a:t>
            </a:r>
            <a:r>
              <a:rPr lang="en-GB" sz="500" dirty="0" smtClean="0"/>
              <a:t> (Nikhef), Daniel </a:t>
            </a:r>
            <a:r>
              <a:rPr lang="en-GB" sz="500" dirty="0" err="1" smtClean="0"/>
              <a:t>Campora</a:t>
            </a:r>
            <a:r>
              <a:rPr lang="en-GB" sz="500" dirty="0"/>
              <a:t> </a:t>
            </a:r>
            <a:r>
              <a:rPr lang="en-GB" sz="500" dirty="0" smtClean="0"/>
              <a:t>(Nikhef &amp; UM), </a:t>
            </a:r>
            <a:r>
              <a:rPr lang="en-GB" sz="500" dirty="0"/>
              <a:t>Dorothea </a:t>
            </a:r>
            <a:r>
              <a:rPr lang="en-GB" sz="500" dirty="0" err="1"/>
              <a:t>vom</a:t>
            </a:r>
            <a:r>
              <a:rPr lang="en-GB" sz="500" dirty="0"/>
              <a:t> Bruch (LPNHE</a:t>
            </a:r>
            <a:r>
              <a:rPr lang="en-GB" sz="500" dirty="0" smtClean="0"/>
              <a:t>), photo: LPNHE; Run3 to </a:t>
            </a:r>
            <a:r>
              <a:rPr lang="en-GB" sz="500" dirty="0"/>
              <a:t>Run2 comparison: </a:t>
            </a:r>
            <a:r>
              <a:rPr lang="en-GB" sz="500" dirty="0">
                <a:hlinkClick r:id="rId5"/>
              </a:rPr>
              <a:t>https://</a:t>
            </a:r>
            <a:r>
              <a:rPr lang="en-GB" sz="500" dirty="0" smtClean="0">
                <a:hlinkClick r:id="rId5"/>
              </a:rPr>
              <a:t>lbfence.cern.ch/alcm/public/figure/details/3837</a:t>
            </a:r>
            <a:r>
              <a:rPr lang="en-GB" sz="500" dirty="0" smtClean="0"/>
              <a:t>; EOSC AAI Architecture: publications office of the European Union; AARC blueprint: </a:t>
            </a:r>
            <a:r>
              <a:rPr lang="en-GB" sz="500" dirty="0" smtClean="0">
                <a:hlinkClick r:id="rId6"/>
              </a:rPr>
              <a:t>https://aarc-community.org/</a:t>
            </a:r>
            <a:r>
              <a:rPr lang="en-GB" sz="500" dirty="0"/>
              <a:t>; DNI: https://</a:t>
            </a:r>
            <a:r>
              <a:rPr lang="en-GB" sz="500" dirty="0" smtClean="0"/>
              <a:t>www.nikhef.nl/pdp/doc/stats/</a:t>
            </a:r>
            <a:endParaRPr lang="en-GB" sz="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489" y="855467"/>
            <a:ext cx="2353408" cy="1193758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65" y="348007"/>
            <a:ext cx="1155168" cy="7704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1577" y="623550"/>
            <a:ext cx="494655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From single GPU demo to 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500 node LHCb HLT1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makes tracking info directly available for classification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474835" y="763646"/>
            <a:ext cx="2237634" cy="1210588"/>
            <a:chOff x="3985667" y="956888"/>
            <a:chExt cx="2237634" cy="1210588"/>
          </a:xfrm>
        </p:grpSpPr>
        <p:sp>
          <p:nvSpPr>
            <p:cNvPr id="24" name="TextBox 23"/>
            <p:cNvSpPr txBox="1"/>
            <p:nvPr/>
          </p:nvSpPr>
          <p:spPr>
            <a:xfrm>
              <a:off x="3985667" y="956888"/>
              <a:ext cx="2237634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Providing Security and </a:t>
              </a:r>
              <a:b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Risk Management for the </a:t>
              </a:r>
              <a:r>
                <a:rPr kumimoji="0" lang="en-GB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European Open Science Cloud </a:t>
              </a: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“EU Node” core services (procured EC service, delivered with      )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963" y="1926522"/>
              <a:ext cx="238952" cy="159301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5814" y="261346"/>
            <a:ext cx="584776" cy="7871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76" y="266503"/>
            <a:ext cx="734897" cy="573220"/>
          </a:xfrm>
          <a:prstGeom prst="rect">
            <a:avLst/>
          </a:prstGeom>
        </p:spPr>
      </p:pic>
      <p:sp>
        <p:nvSpPr>
          <p:cNvPr id="34" name="Footer Placeholder 3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accelerating ‘time to science’ through computing and collaboration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8318" y="1125141"/>
            <a:ext cx="2514600" cy="2127874"/>
            <a:chOff x="106104" y="1049762"/>
            <a:chExt cx="2514600" cy="2127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/>
            <a:srcRect r="10697"/>
            <a:stretch/>
          </p:blipFill>
          <p:spPr>
            <a:xfrm>
              <a:off x="106104" y="1049762"/>
              <a:ext cx="2514600" cy="21278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1926522"/>
              <a:ext cx="653921" cy="871895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sp>
        <p:nvSpPr>
          <p:cNvPr id="22" name="TextBox 21"/>
          <p:cNvSpPr txBox="1"/>
          <p:nvPr/>
        </p:nvSpPr>
        <p:spPr>
          <a:xfrm>
            <a:off x="2582919" y="1886815"/>
            <a:ext cx="1722696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Now we get much higher efficiency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blue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→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red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points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for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e.g.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D(s)→KK</a:t>
            </a:r>
            <a:r>
              <a:rPr kumimoji="0" lang="el-G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π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charm physics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Down Arrow 15"/>
          <p:cNvSpPr/>
          <p:nvPr/>
        </p:nvSpPr>
        <p:spPr>
          <a:xfrm rot="10800000">
            <a:off x="845811" y="2036977"/>
            <a:ext cx="167710" cy="35598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13" y="2059416"/>
            <a:ext cx="428660" cy="4286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17" y="2069282"/>
            <a:ext cx="448956" cy="4074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34232" y="2037039"/>
            <a:ext cx="301726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and next-gen trust &amp; identity for LSRIs with </a:t>
            </a:r>
            <a:br>
              <a:rPr kumimoji="0" lang="en-GB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en-GB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AARC TREE</a:t>
            </a:r>
            <a:r>
              <a:rPr kumimoji="0" lang="en-GB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and </a:t>
            </a:r>
            <a:r>
              <a:rPr kumimoji="0" lang="en-GB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eduGAIN </a:t>
            </a:r>
            <a:r>
              <a:rPr kumimoji="0" lang="en-GB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security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>
            <a:off x="4572000" y="2668401"/>
            <a:ext cx="4459663" cy="1625287"/>
            <a:chOff x="4572000" y="2668401"/>
            <a:chExt cx="4459663" cy="162528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02256" y="2668401"/>
              <a:ext cx="4429407" cy="162528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229681" y="3979942"/>
              <a:ext cx="1676194" cy="131569"/>
            </a:xfrm>
            <a:prstGeom prst="rect">
              <a:avLst/>
            </a:prstGeom>
            <a:noFill/>
            <a:ln w="19050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229681" y="3237375"/>
              <a:ext cx="1676194" cy="131569"/>
            </a:xfrm>
            <a:prstGeom prst="rect">
              <a:avLst/>
            </a:prstGeom>
            <a:noFill/>
            <a:ln w="19050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2000" y="2765870"/>
              <a:ext cx="2793626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100" cap="none" dirty="0" smtClean="0">
                  <a:solidFill>
                    <a:srgbClr val="6F2575"/>
                  </a:solidFill>
                </a:rPr>
                <a:t>LIGO (+ Virgo) global distributed compute</a:t>
              </a:r>
              <a:br>
                <a:rPr lang="en-GB" sz="1100" cap="none" dirty="0" smtClean="0">
                  <a:solidFill>
                    <a:srgbClr val="6F2575"/>
                  </a:solidFill>
                </a:rPr>
              </a:br>
              <a:r>
                <a:rPr lang="en-GB" sz="1100" cap="none" dirty="0" smtClean="0">
                  <a:solidFill>
                    <a:srgbClr val="6F2575"/>
                  </a:solidFill>
                </a:rPr>
                <a:t>all of 2024</a:t>
              </a:r>
              <a:endPara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3465" y="3460037"/>
            <a:ext cx="5142780" cy="841256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Nikhef Data Processing Facility </a:t>
            </a: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 our </a:t>
            </a:r>
            <a:r>
              <a:rPr kumimoji="0" lang="en-GB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ederated</a:t>
            </a: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Dutch e-Infrastructure: </a:t>
            </a:r>
            <a:b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WLCG Dutch Tier 1, Auger, KM3NeT</a:t>
            </a:r>
            <a:b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gravitational waves  … but also </a:t>
            </a:r>
            <a:b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en-GB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e.g. </a:t>
            </a:r>
            <a:r>
              <a:rPr kumimoji="0" lang="en-GB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WeNMR</a:t>
            </a: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structural biochemistry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" y="3802116"/>
            <a:ext cx="2514600" cy="48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583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Jumping over our computing boundaries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700" dirty="0" smtClean="0"/>
              <a:t>LLM service: https://plofkip.nikhef.nl/chat, services: kb.nikhef.nl/</a:t>
            </a:r>
            <a:r>
              <a:rPr lang="en-GB" sz="700" dirty="0" err="1" smtClean="0"/>
              <a:t>ct</a:t>
            </a:r>
            <a:r>
              <a:rPr lang="en-GB" sz="700" dirty="0" smtClean="0"/>
              <a:t>, </a:t>
            </a:r>
            <a:r>
              <a:rPr lang="en-GB" sz="700" dirty="0" err="1" smtClean="0"/>
              <a:t>AmpereOne</a:t>
            </a:r>
            <a:r>
              <a:rPr lang="en-GB" sz="700" dirty="0" smtClean="0"/>
              <a:t> SURF ETP ARM experimental platform pauperbak.nikhef.nl; scatter plot shows compute time per event estimated for ATLAS at the HL-LHC with the current processing model (from: FASTER ENW-XL); </a:t>
            </a:r>
            <a:r>
              <a:rPr lang="en-GB" sz="700" dirty="0" err="1" smtClean="0"/>
              <a:t>Djehuty</a:t>
            </a:r>
            <a:r>
              <a:rPr lang="en-GB" sz="700" dirty="0" smtClean="0"/>
              <a:t> open source Data repository: archive.nikhef.nl, data.4tu.nl, Catharina </a:t>
            </a:r>
            <a:r>
              <a:rPr lang="en-GB" sz="700" dirty="0" err="1" smtClean="0"/>
              <a:t>Vaendel</a:t>
            </a:r>
            <a:r>
              <a:rPr lang="en-GB" sz="700" dirty="0" smtClean="0"/>
              <a:t> (Nikhef) and </a:t>
            </a:r>
            <a:r>
              <a:rPr lang="en-GB" sz="700" dirty="0" err="1" smtClean="0"/>
              <a:t>Roel</a:t>
            </a:r>
            <a:r>
              <a:rPr lang="en-GB" sz="700" dirty="0" smtClean="0"/>
              <a:t> Jansen et al. (</a:t>
            </a:r>
            <a:r>
              <a:rPr lang="en-GB" sz="700" dirty="0" err="1" smtClean="0"/>
              <a:t>TUDelft</a:t>
            </a:r>
            <a:r>
              <a:rPr lang="en-GB" sz="700" dirty="0" smtClean="0"/>
              <a:t>). </a:t>
            </a:r>
            <a:endParaRPr lang="en-GB" sz="700" dirty="0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62821" y="765935"/>
            <a:ext cx="5821448" cy="3184832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Efficient and accelerated computing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accelerators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such as GPU- and hybrid-computing</a:t>
            </a:r>
            <a:b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extending its scope to last trigger stage, to off‐line processing and to analysis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more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machine learning,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tracking and physics event classification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efficient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architectures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ARM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systems (with our SURF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Experimental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Platform)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exploration of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quantum computing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for future gains in algorithmic complexity </a:t>
            </a: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Networking, both physical link and collaborative networks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network bandwidths </a:t>
            </a: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over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800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Gbps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CERN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and to more destinations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evolving and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aligning global collaboration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technologies (unified tokens): </a:t>
            </a:r>
            <a:b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authentication &amp; authorization for WLCG, Gravitational Waves, SKA, DUNE,</a:t>
            </a:r>
            <a:b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 and the European Open Science Cloud</a:t>
            </a: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Open Science at scale, with data for today’s and tomorrow’s science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new forms of service delivery with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Analysis Facilities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‘data lakes’</a:t>
            </a:r>
          </a:p>
          <a:p>
            <a:pPr marL="171450" marR="0" lvl="0" indent="-17145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practical Open Science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data-intensive systems (with 4TU.RD/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TUDelft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  <a:b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with a new Institutional Data Repository using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Djuhuty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open source software, </a:t>
            </a:r>
            <a:b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linked to our local analysis facility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adding re-usable science software</a:t>
            </a:r>
            <a:endParaRPr kumimoji="0" lang="en-US" sz="1200" b="0" i="1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873" y="188105"/>
            <a:ext cx="2343407" cy="1637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864" y="1302337"/>
            <a:ext cx="1831136" cy="10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864" y="2162434"/>
            <a:ext cx="1831136" cy="1676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249" y="3264818"/>
            <a:ext cx="1425892" cy="964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94" y="3825307"/>
            <a:ext cx="2433312" cy="4728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249" y="1420699"/>
            <a:ext cx="1637650" cy="1270808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78" y="1441338"/>
            <a:ext cx="1045330" cy="894157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accelerating ‘time to science’ through computing and collaboration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064" y="3879418"/>
            <a:ext cx="564546" cy="476100"/>
          </a:xfrm>
          <a:prstGeom prst="rect">
            <a:avLst/>
          </a:prstGeom>
          <a:ln>
            <a:noFill/>
          </a:ln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5650001" y="2409685"/>
          <a:ext cx="1662720" cy="985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PHOTO-PAINT" r:id="rId11" imgW="7391160" imgH="4381200" progId="CorelPHOTOPAINT.Image.16">
                  <p:embed/>
                </p:oleObj>
              </mc:Choice>
              <mc:Fallback>
                <p:oleObj name="PHOTO-PAINT" r:id="rId11" imgW="7391160" imgH="4381200" progId="CorelPHOTOPAINT.Image.16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50001" y="2409685"/>
                        <a:ext cx="1662720" cy="985633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5022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US" sz="2400" dirty="0" smtClean="0"/>
              <a:t>Our science data flows … are somebody else’s </a:t>
            </a:r>
            <a:r>
              <a:rPr lang="en-US" sz="2400" dirty="0" err="1" smtClean="0"/>
              <a:t>DDoS</a:t>
            </a:r>
            <a:r>
              <a:rPr lang="en-US" sz="2400" dirty="0" smtClean="0"/>
              <a:t> attack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514" y="1626481"/>
            <a:ext cx="2849268" cy="1598121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076" y="2767535"/>
            <a:ext cx="3542971" cy="1396245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accelerating ‘time to science’ through computing and collaboration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531" y="2128947"/>
            <a:ext cx="3034087" cy="224562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werkentegennederland.nl, </a:t>
            </a:r>
            <a:r>
              <a:rPr lang="en-GB" dirty="0" smtClean="0"/>
              <a:t>https://www.nomoreddos.org/deelnemers</a:t>
            </a:r>
            <a:r>
              <a:rPr lang="en-GB" dirty="0"/>
              <a:t>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3" y="1839473"/>
            <a:ext cx="2627408" cy="2386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2283" y="731781"/>
            <a:ext cx="415599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Bandwidth for the HL-LHC, WLCG, and the trigger data streams can also ‘exercise’ our Dutch national critical infrastructure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666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 smtClean="0"/>
              <a:t>Infrastructure for Research</a:t>
            </a:r>
            <a:endParaRPr lang="en-GB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264319" y="830425"/>
            <a:ext cx="8641556" cy="3290888"/>
          </a:xfrm>
        </p:spPr>
        <p:txBody>
          <a:bodyPr/>
          <a:lstStyle/>
          <a:p>
            <a:r>
              <a:rPr lang="en-US" sz="1800" dirty="0" smtClean="0">
                <a:solidFill>
                  <a:srgbClr val="6F2575"/>
                </a:solidFill>
              </a:rPr>
              <a:t>High-through compute (HTC) + high throughput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provided by the national e-infrastructure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coordinated by SURF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WLCG NL-T1, IGWN, KM3NeT, Xenon, DUNE</a:t>
            </a:r>
            <a:br>
              <a:rPr lang="en-US" sz="1800" dirty="0" smtClean="0">
                <a:solidFill>
                  <a:srgbClr val="6F2575"/>
                </a:solidFill>
              </a:rPr>
            </a:br>
            <a:r>
              <a:rPr lang="en-US" sz="1800" b="1" dirty="0" smtClean="0">
                <a:solidFill>
                  <a:srgbClr val="6F2575"/>
                </a:solidFill>
              </a:rPr>
              <a:t>+</a:t>
            </a:r>
            <a:r>
              <a:rPr lang="en-US" sz="1800" dirty="0" smtClean="0">
                <a:solidFill>
                  <a:srgbClr val="6F2575"/>
                </a:solidFill>
              </a:rPr>
              <a:t> other science domains WeNMR, </a:t>
            </a:r>
            <a:r>
              <a:rPr lang="en-US" sz="1800" dirty="0" err="1" smtClean="0">
                <a:solidFill>
                  <a:srgbClr val="6F2575"/>
                </a:solidFill>
              </a:rPr>
              <a:t>Tropomi</a:t>
            </a:r>
            <a:r>
              <a:rPr lang="en-US" sz="1800" dirty="0" smtClean="0">
                <a:solidFill>
                  <a:srgbClr val="6F2575"/>
                </a:solidFill>
              </a:rPr>
              <a:t>, project-</a:t>
            </a:r>
            <a:r>
              <a:rPr lang="en-US" sz="1800" dirty="0" err="1" smtClean="0">
                <a:solidFill>
                  <a:srgbClr val="6F2575"/>
                </a:solidFill>
              </a:rPr>
              <a:t>MinE</a:t>
            </a:r>
            <a:r>
              <a:rPr lang="en-US" sz="1800" dirty="0" smtClean="0">
                <a:solidFill>
                  <a:srgbClr val="6F2575"/>
                </a:solidFill>
              </a:rPr>
              <a:t>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‘</a:t>
            </a:r>
            <a:r>
              <a:rPr lang="en-US" sz="1800" dirty="0" err="1" smtClean="0">
                <a:solidFill>
                  <a:srgbClr val="6F2575"/>
                </a:solidFill>
              </a:rPr>
              <a:t>Stoomboot</a:t>
            </a:r>
            <a:r>
              <a:rPr lang="en-US" sz="1800" dirty="0" smtClean="0">
                <a:solidFill>
                  <a:srgbClr val="6F2575"/>
                </a:solidFill>
              </a:rPr>
              <a:t>’ local analysis facility</a:t>
            </a:r>
          </a:p>
          <a:p>
            <a:r>
              <a:rPr lang="en-US" sz="1800" dirty="0" smtClean="0">
                <a:solidFill>
                  <a:srgbClr val="6F2575"/>
                </a:solidFill>
              </a:rPr>
              <a:t>~ 11 000 cores, 16 </a:t>
            </a:r>
            <a:r>
              <a:rPr lang="en-US" sz="1800" dirty="0" err="1" smtClean="0">
                <a:solidFill>
                  <a:srgbClr val="6F2575"/>
                </a:solidFill>
              </a:rPr>
              <a:t>PByte</a:t>
            </a:r>
            <a:r>
              <a:rPr lang="en-US" sz="1800" dirty="0" smtClean="0">
                <a:solidFill>
                  <a:srgbClr val="6F2575"/>
                </a:solidFill>
              </a:rPr>
              <a:t> storage installed, with pretty competitive TCO</a:t>
            </a:r>
            <a:endParaRPr lang="en-GB" sz="1800" dirty="0">
              <a:solidFill>
                <a:srgbClr val="6F2575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264319" y="4361077"/>
            <a:ext cx="8667750" cy="150812"/>
          </a:xfrm>
        </p:spPr>
        <p:txBody>
          <a:bodyPr/>
          <a:lstStyle/>
          <a:p>
            <a:r>
              <a:rPr lang="en-US" sz="800" dirty="0" smtClean="0">
                <a:solidFill>
                  <a:srgbClr val="6F2575"/>
                </a:solidFill>
              </a:rPr>
              <a:t>Occupancy: NDPF DNI processing facility. Faster processors (AMD Rome and Bergamo) allows processing in fewer cores and using less power</a:t>
            </a:r>
          </a:p>
          <a:p>
            <a:r>
              <a:rPr lang="en-US" sz="800" dirty="0">
                <a:solidFill>
                  <a:srgbClr val="6F2575"/>
                </a:solidFill>
              </a:rPr>
              <a:t>Storage data: https://</a:t>
            </a:r>
            <a:r>
              <a:rPr lang="en-US" sz="800" dirty="0" smtClean="0">
                <a:solidFill>
                  <a:srgbClr val="6F2575"/>
                </a:solidFill>
              </a:rPr>
              <a:t>steker.nikhef.nl:3000/d/c8fA5P0Wk/dcache-grid?orgId=1&amp;refresh=5m&amp;viewPanel=37 as of May 25, 2025</a:t>
            </a:r>
            <a:endParaRPr lang="en-GB" sz="800" dirty="0">
              <a:solidFill>
                <a:srgbClr val="6F257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736" y="74588"/>
            <a:ext cx="2950202" cy="1763109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66" y="3349836"/>
            <a:ext cx="4939709" cy="959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743406"/>
            <a:ext cx="6604120" cy="111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12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800G link Nikhef &amp; SURF to CERN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774508"/>
            <a:ext cx="7233192" cy="4268567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1552744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Next Gen networks – connecting our data and people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4" y="774150"/>
            <a:ext cx="7663714" cy="4288503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36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sz="1800" dirty="0" smtClean="0"/>
              <a:t>Target high-impact specialized areas, </a:t>
            </a:r>
            <a:br>
              <a:rPr lang="en-US" sz="1800" dirty="0" smtClean="0"/>
            </a:br>
            <a:r>
              <a:rPr lang="en-US" sz="1800" dirty="0" smtClean="0"/>
              <a:t>bridging policy &amp; technical architecture for ‘AAI’ &amp; ‘</a:t>
            </a:r>
            <a:r>
              <a:rPr lang="en-US" sz="1800" dirty="0" err="1" smtClean="0"/>
              <a:t>OpSec</a:t>
            </a:r>
            <a:r>
              <a:rPr lang="en-US" sz="1800" dirty="0" smtClean="0"/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authentication &amp; authorization for research collaboration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endParaRPr lang="en-US" sz="1400" b="1" dirty="0" smtClean="0"/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b="1" dirty="0" smtClean="0"/>
              <a:t>AARC </a:t>
            </a:r>
            <a:r>
              <a:rPr lang="en-US" sz="1400" b="1" dirty="0" smtClean="0"/>
              <a:t>project &amp; community</a:t>
            </a:r>
            <a:r>
              <a:rPr lang="en-US" sz="1400" dirty="0" smtClean="0"/>
              <a:t>, GEANT GN5, REFEDS &amp; eduGAIN, </a:t>
            </a:r>
            <a:br>
              <a:rPr lang="en-US" sz="1400" dirty="0" smtClean="0"/>
            </a:br>
            <a:r>
              <a:rPr lang="en-US" sz="1400" dirty="0" smtClean="0"/>
              <a:t>TCS </a:t>
            </a:r>
            <a:r>
              <a:rPr lang="en-US" sz="1400" dirty="0" smtClean="0"/>
              <a:t>&amp; RCauth.eu, </a:t>
            </a:r>
            <a:r>
              <a:rPr lang="en-US" sz="1400" dirty="0" smtClean="0"/>
              <a:t>AARC TREE, EOSC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/>
              <a:t>policy </a:t>
            </a:r>
            <a:r>
              <a:rPr lang="en-US" sz="1400" b="1" dirty="0" smtClean="0"/>
              <a:t>for interoperability </a:t>
            </a:r>
            <a:r>
              <a:rPr lang="en-US" sz="1400" dirty="0" smtClean="0"/>
              <a:t>for data protection,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seamless </a:t>
            </a:r>
            <a:r>
              <a:rPr lang="en-US" sz="1400" dirty="0" smtClean="0"/>
              <a:t>service access, single-click acceptable use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continuous </a:t>
            </a:r>
            <a:r>
              <a:rPr lang="en-US" sz="1400" b="1" dirty="0" smtClean="0"/>
              <a:t>technical evolution </a:t>
            </a:r>
            <a:r>
              <a:rPr lang="en-US" sz="1400" dirty="0" smtClean="0"/>
              <a:t>in </a:t>
            </a:r>
            <a:r>
              <a:rPr lang="en-US" sz="1400" dirty="0" smtClean="0"/>
              <a:t>line with the AARC BPA and global RIs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embedding of data processing </a:t>
            </a:r>
            <a:r>
              <a:rPr lang="en-US" sz="1800" dirty="0" smtClean="0"/>
              <a:t>infrastructure</a:t>
            </a:r>
            <a:br>
              <a:rPr lang="en-US" sz="1800" dirty="0" smtClean="0"/>
            </a:br>
            <a:r>
              <a:rPr lang="en-US" sz="1800" dirty="0" smtClean="0"/>
              <a:t>of </a:t>
            </a:r>
            <a:r>
              <a:rPr lang="en-US" sz="1800" dirty="0" smtClean="0"/>
              <a:t>our </a:t>
            </a:r>
            <a:r>
              <a:rPr lang="en-US" sz="1800" dirty="0" err="1" smtClean="0"/>
              <a:t>programmes</a:t>
            </a:r>
            <a:r>
              <a:rPr lang="en-US" sz="1800" dirty="0" smtClean="0"/>
              <a:t> in </a:t>
            </a:r>
            <a:r>
              <a:rPr lang="en-US" sz="1800" dirty="0" smtClean="0"/>
              <a:t>the EOSC </a:t>
            </a:r>
            <a:r>
              <a:rPr lang="en-US" sz="1800" dirty="0" smtClean="0"/>
              <a:t>landscape</a:t>
            </a: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Infrastructure for Collaboration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373" y="3326475"/>
            <a:ext cx="1064717" cy="143327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27" y="2371328"/>
            <a:ext cx="2399140" cy="1005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427" y="1367906"/>
            <a:ext cx="1822153" cy="968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928" y="238125"/>
            <a:ext cx="1945298" cy="140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470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The three pillars of Nikhef Physics Data Processing</a:t>
            </a:r>
            <a:endParaRPr lang="en-GB" dirty="0"/>
          </a:p>
        </p:txBody>
      </p:sp>
      <p:pic>
        <p:nvPicPr>
          <p:cNvPr id="6" name="Picture 4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18" y="3485622"/>
            <a:ext cx="1715900" cy="744090"/>
          </a:xfrm>
          <a:prstGeom prst="rect">
            <a:avLst/>
          </a:prstGeom>
          <a:noFill/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062613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437" y="3485622"/>
            <a:ext cx="1299537" cy="770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43" y="3485622"/>
            <a:ext cx="1397291" cy="785126"/>
          </a:xfrm>
          <a:prstGeom prst="rect">
            <a:avLst/>
          </a:prstGeom>
        </p:spPr>
      </p:pic>
      <p:sp>
        <p:nvSpPr>
          <p:cNvPr id="17" name="Text Placeholder 4"/>
          <p:cNvSpPr txBox="1">
            <a:spLocks/>
          </p:cNvSpPr>
          <p:nvPr/>
        </p:nvSpPr>
        <p:spPr>
          <a:xfrm>
            <a:off x="3159754" y="899216"/>
            <a:ext cx="282448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001A3B"/>
                </a:solidFill>
              </a:rPr>
              <a:t>Infrastructure, network &amp; systems co-design R&amp;D</a:t>
            </a:r>
          </a:p>
          <a:p>
            <a:pPr>
              <a:spcAft>
                <a:spcPts val="400"/>
              </a:spcAft>
            </a:pPr>
            <a:endParaRPr lang="en-GB" sz="800" b="1" cap="none" dirty="0" smtClean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building ‘research IT facilities’</a:t>
            </a:r>
            <a:b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GB" sz="1600" cap="none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co-design &amp; development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big data science innovation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research </a:t>
            </a:r>
            <a:r>
              <a:rPr lang="en-GB" sz="1600" i="1" cap="none" dirty="0" smtClean="0">
                <a:solidFill>
                  <a:schemeClr val="tx2">
                    <a:lumMod val="75000"/>
                  </a:schemeClr>
                </a:solidFill>
              </a:rPr>
              <a:t>on </a:t>
            </a: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IT infrastructure</a:t>
            </a:r>
            <a:endParaRPr lang="en-GB" sz="1600" cap="non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6142346" y="899215"/>
            <a:ext cx="282448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001A3B"/>
                </a:solidFill>
              </a:rPr>
              <a:t>Infrastructure for </a:t>
            </a:r>
            <a:br>
              <a:rPr lang="en-GB" sz="1800" b="1" cap="none" dirty="0" smtClean="0">
                <a:solidFill>
                  <a:srgbClr val="001A3B"/>
                </a:solidFill>
              </a:rPr>
            </a:br>
            <a:r>
              <a:rPr lang="en-GB" sz="1800" b="1" cap="none" dirty="0" smtClean="0">
                <a:solidFill>
                  <a:srgbClr val="001A3B"/>
                </a:solidFill>
              </a:rPr>
              <a:t>trusted collaboration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800" cap="none" dirty="0" smtClean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trust and identity for </a:t>
            </a:r>
            <a:b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600" cap="none" dirty="0" smtClean="0">
                <a:solidFill>
                  <a:schemeClr val="tx2">
                    <a:lumMod val="75000"/>
                  </a:schemeClr>
                </a:solidFill>
              </a:rPr>
              <a:t>enabling communities</a:t>
            </a:r>
            <a:endParaRPr lang="en-GB" sz="1600" cap="none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managing complexity of collaboration mechanisms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securing the infrastructure </a:t>
            </a:r>
            <a:b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of our open science </a:t>
            </a: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cloud</a:t>
            </a:r>
            <a:endParaRPr lang="en-GB" sz="1600" cap="non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47428" y="899216"/>
            <a:ext cx="288544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001A3B"/>
                </a:solidFill>
              </a:rPr>
              <a:t>Algorithmic design patterns and software</a:t>
            </a:r>
          </a:p>
          <a:p>
            <a:pPr>
              <a:spcAft>
                <a:spcPts val="400"/>
              </a:spcAft>
            </a:pPr>
            <a:endParaRPr lang="en-GB" sz="800" cap="none" dirty="0" smtClean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designing software for (GPU) accelerators, </a:t>
            </a: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algorithms</a:t>
            </a: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&amp;</a:t>
            </a: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high-performance processors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design </a:t>
            </a: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patterns for </a:t>
            </a: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workflow </a:t>
            </a:r>
            <a:r>
              <a:rPr lang="en-GB" sz="1600" cap="none" dirty="0" smtClean="0">
                <a:solidFill>
                  <a:schemeClr val="tx2">
                    <a:lumMod val="75000"/>
                  </a:schemeClr>
                </a:solidFill>
              </a:rPr>
              <a:t>&amp; data orchestration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765091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1715707"/>
            <a:ext cx="8669759" cy="2758367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not </a:t>
            </a:r>
            <a:r>
              <a:rPr lang="en-US" sz="1800" i="1" dirty="0" smtClean="0"/>
              <a:t>that </a:t>
            </a:r>
            <a:r>
              <a:rPr lang="en-US" sz="1800" dirty="0" smtClean="0"/>
              <a:t>many disciplines with really </a:t>
            </a:r>
            <a:r>
              <a:rPr lang="en-US" sz="1800" b="1" dirty="0" smtClean="0"/>
              <a:t>voluminous data</a:t>
            </a:r>
          </a:p>
          <a:p>
            <a:pPr marL="4048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so nationally join forces with those who do: ASTRON (</a:t>
            </a:r>
            <a:r>
              <a:rPr lang="en-US" sz="1400" dirty="0" err="1" smtClean="0"/>
              <a:t>SRCnet</a:t>
            </a:r>
            <a:r>
              <a:rPr lang="en-US" sz="1400" dirty="0" smtClean="0"/>
              <a:t>), KNMI (earth observation, seismology)</a:t>
            </a:r>
            <a:endParaRPr lang="en-US" sz="10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work with those who care about </a:t>
            </a:r>
            <a:r>
              <a:rPr lang="en-US" sz="1800" b="1" i="1" dirty="0" smtClean="0"/>
              <a:t>software</a:t>
            </a:r>
            <a:r>
              <a:rPr lang="en-US" sz="1800" dirty="0" smtClean="0"/>
              <a:t> to bring data to life:</a:t>
            </a:r>
          </a:p>
          <a:p>
            <a:pPr marL="4048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/>
              <a:t>NLeSC</a:t>
            </a:r>
            <a:r>
              <a:rPr lang="en-US" sz="1400" dirty="0" smtClean="0"/>
              <a:t>, 4TU.RD/</a:t>
            </a:r>
            <a:r>
              <a:rPr lang="en-US" sz="1400" dirty="0" err="1" smtClean="0"/>
              <a:t>TUDelft</a:t>
            </a:r>
            <a:r>
              <a:rPr lang="en-US" sz="1400" dirty="0" smtClean="0"/>
              <a:t>, CWI, and with those who ensure the </a:t>
            </a:r>
            <a:r>
              <a:rPr lang="en-US" sz="1400" i="1" dirty="0" smtClean="0"/>
              <a:t>infrastructure</a:t>
            </a:r>
            <a:r>
              <a:rPr lang="en-US" sz="1400" dirty="0" smtClean="0"/>
              <a:t>: SURF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for our own analyses and the local (R&amp;D) experiments we work </a:t>
            </a:r>
            <a:br>
              <a:rPr lang="en-US" sz="1800" dirty="0" smtClean="0"/>
            </a:br>
            <a:r>
              <a:rPr lang="en-US" sz="1800" dirty="0" smtClean="0"/>
              <a:t>towards </a:t>
            </a:r>
            <a:r>
              <a:rPr lang="en-US" sz="1800" i="1" dirty="0" smtClean="0"/>
              <a:t>continuous deposition</a:t>
            </a:r>
            <a:r>
              <a:rPr lang="en-US" sz="1800" dirty="0"/>
              <a:t> </a:t>
            </a:r>
            <a:r>
              <a:rPr lang="en-US" sz="1800" dirty="0" smtClean="0"/>
              <a:t>of </a:t>
            </a:r>
            <a:r>
              <a:rPr lang="en-US" sz="1800" b="1" dirty="0" smtClean="0"/>
              <a:t>re-usable</a:t>
            </a:r>
            <a:r>
              <a:rPr lang="en-US" sz="1800" dirty="0" smtClean="0"/>
              <a:t> data and software</a:t>
            </a:r>
          </a:p>
          <a:p>
            <a:pPr marL="404813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NWO Thematic Data Competence Centre for the Natural and Engineering Sciences </a:t>
            </a:r>
          </a:p>
          <a:p>
            <a:pPr marL="404813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develop </a:t>
            </a:r>
            <a:r>
              <a:rPr lang="en-US" sz="1400" dirty="0" err="1" smtClean="0"/>
              <a:t>Djehuty</a:t>
            </a:r>
            <a:r>
              <a:rPr lang="en-US" sz="1400" dirty="0" smtClean="0"/>
              <a:t> RDM repository software link to ‘</a:t>
            </a:r>
            <a:r>
              <a:rPr lang="en-US" sz="1400" dirty="0" err="1" smtClean="0"/>
              <a:t>Stoomboot</a:t>
            </a:r>
            <a:r>
              <a:rPr lang="en-US" sz="1400" dirty="0" smtClean="0"/>
              <a:t>’ analysis cluster storage</a:t>
            </a:r>
          </a:p>
          <a:p>
            <a:pPr marL="404813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research data management is ‘just’ part of a good science workflow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Collaboration: Research Data Management beyond ‘FA’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264319" y="805313"/>
            <a:ext cx="8705384" cy="643903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FAIR for 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live data and large volumes</a:t>
            </a:r>
            <a:r>
              <a:rPr lang="en-US" sz="1800" cap="none" dirty="0" smtClean="0">
                <a:solidFill>
                  <a:srgbClr val="6F2575"/>
                </a:solidFill>
              </a:rPr>
              <a:t>, shifting gears towards the “I” and “R”’</a:t>
            </a:r>
            <a:endParaRPr kumimoji="0" lang="en-GB" sz="180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265" y="2526688"/>
            <a:ext cx="1669811" cy="1822649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305859837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800" i="1" dirty="0" smtClean="0"/>
              <a:t>Still </a:t>
            </a:r>
            <a:r>
              <a:rPr lang="en-GB" sz="1800" dirty="0" smtClean="0"/>
              <a:t>needs explanation – despite digital sovereignty discussions. For both research and ‘enterprise’ ICT. </a:t>
            </a:r>
          </a:p>
          <a:p>
            <a:r>
              <a:rPr lang="en-GB" sz="1800" dirty="0" smtClean="0"/>
              <a:t>And ‘if </a:t>
            </a:r>
            <a:r>
              <a:rPr lang="en-GB" sz="1800" dirty="0"/>
              <a:t>they are many, they are not principles’, so we set </a:t>
            </a:r>
            <a:r>
              <a:rPr lang="en-GB" sz="1800" dirty="0" smtClean="0"/>
              <a:t>only four</a:t>
            </a:r>
            <a:r>
              <a:rPr lang="en-GB" sz="1800" dirty="0"/>
              <a:t>:</a:t>
            </a:r>
          </a:p>
          <a:p>
            <a:endParaRPr lang="en-GB" sz="900" dirty="0"/>
          </a:p>
          <a:p>
            <a:pPr marL="457200" indent="-457200">
              <a:buFont typeface="+mj-lt"/>
              <a:buAutoNum type="arabicPeriod"/>
            </a:pPr>
            <a:r>
              <a:rPr lang="nl-NL" sz="1800" dirty="0" err="1">
                <a:solidFill>
                  <a:srgbClr val="6F2575"/>
                </a:solidFill>
              </a:rPr>
              <a:t>Institutional</a:t>
            </a:r>
            <a:r>
              <a:rPr lang="nl-NL" sz="1800" dirty="0">
                <a:solidFill>
                  <a:srgbClr val="6F2575"/>
                </a:solidFill>
              </a:rPr>
              <a:t> </a:t>
            </a:r>
            <a:r>
              <a:rPr lang="nl-NL" sz="1800" dirty="0" err="1">
                <a:solidFill>
                  <a:srgbClr val="6F2575"/>
                </a:solidFill>
              </a:rPr>
              <a:t>strategy</a:t>
            </a:r>
            <a:r>
              <a:rPr lang="nl-NL" sz="1800" dirty="0">
                <a:solidFill>
                  <a:srgbClr val="6F2575"/>
                </a:solidFill>
              </a:rPr>
              <a:t> </a:t>
            </a:r>
            <a:r>
              <a:rPr lang="nl-NL" sz="1800" dirty="0" err="1">
                <a:solidFill>
                  <a:srgbClr val="6F2575"/>
                </a:solidFill>
              </a:rPr>
              <a:t>and</a:t>
            </a:r>
            <a:r>
              <a:rPr lang="nl-NL" sz="1800" dirty="0">
                <a:solidFill>
                  <a:srgbClr val="6F2575"/>
                </a:solidFill>
              </a:rPr>
              <a:t> mission directs ICT </a:t>
            </a:r>
            <a:r>
              <a:rPr lang="nl-NL" sz="1800" dirty="0" err="1">
                <a:solidFill>
                  <a:srgbClr val="6F2575"/>
                </a:solidFill>
              </a:rPr>
              <a:t>decision</a:t>
            </a:r>
            <a:r>
              <a:rPr lang="nl-NL" sz="1800" dirty="0">
                <a:solidFill>
                  <a:srgbClr val="6F2575"/>
                </a:solidFill>
              </a:rPr>
              <a:t> making</a:t>
            </a:r>
            <a:br>
              <a:rPr lang="nl-NL" sz="1800" dirty="0">
                <a:solidFill>
                  <a:srgbClr val="6F2575"/>
                </a:solidFill>
              </a:rPr>
            </a:b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ICT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decisions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are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assessed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based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on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the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Nikhef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strategic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themes</a:t>
            </a:r>
            <a:endParaRPr lang="en-GB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1800" dirty="0" err="1">
                <a:solidFill>
                  <a:srgbClr val="6F2575"/>
                </a:solidFill>
              </a:rPr>
              <a:t>Collaboration</a:t>
            </a:r>
            <a:r>
              <a:rPr lang="nl-NL" sz="1800" dirty="0">
                <a:solidFill>
                  <a:srgbClr val="6F2575"/>
                </a:solidFill>
              </a:rPr>
              <a:t> as a </a:t>
            </a:r>
            <a:r>
              <a:rPr lang="nl-NL" sz="1800" dirty="0" err="1">
                <a:solidFill>
                  <a:srgbClr val="6F2575"/>
                </a:solidFill>
              </a:rPr>
              <a:t>core</a:t>
            </a:r>
            <a:r>
              <a:rPr lang="nl-NL" sz="1800" dirty="0">
                <a:solidFill>
                  <a:srgbClr val="6F2575"/>
                </a:solidFill>
              </a:rPr>
              <a:t> </a:t>
            </a:r>
            <a:r>
              <a:rPr lang="nl-NL" sz="1800" dirty="0" err="1">
                <a:solidFill>
                  <a:srgbClr val="6F2575"/>
                </a:solidFill>
              </a:rPr>
              <a:t>value</a:t>
            </a:r>
            <a:r>
              <a:rPr lang="nl-NL" sz="1800" dirty="0">
                <a:solidFill>
                  <a:srgbClr val="6F2575"/>
                </a:solidFill>
              </a:rPr>
              <a:t/>
            </a:r>
            <a:br>
              <a:rPr lang="nl-NL" sz="1800" dirty="0">
                <a:solidFill>
                  <a:srgbClr val="6F2575"/>
                </a:solidFill>
              </a:rPr>
            </a:b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Nikhef stands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for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the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whole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the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Dutch community in (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astro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particle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physics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its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European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global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collaborations</a:t>
            </a:r>
            <a:endParaRPr lang="en-GB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1800" dirty="0">
                <a:solidFill>
                  <a:srgbClr val="6F2575"/>
                </a:solidFill>
              </a:rPr>
              <a:t>Shared public </a:t>
            </a:r>
            <a:r>
              <a:rPr lang="nl-NL" sz="1800" dirty="0" err="1">
                <a:solidFill>
                  <a:srgbClr val="6F2575"/>
                </a:solidFill>
              </a:rPr>
              <a:t>values</a:t>
            </a:r>
            <a:r>
              <a:rPr lang="nl-NL" sz="1800" dirty="0">
                <a:solidFill>
                  <a:srgbClr val="6F2575"/>
                </a:solidFill>
              </a:rPr>
              <a:t> </a:t>
            </a:r>
            <a:r>
              <a:rPr lang="nl-NL" sz="1800" dirty="0" err="1">
                <a:solidFill>
                  <a:srgbClr val="6F2575"/>
                </a:solidFill>
              </a:rPr>
              <a:t>and</a:t>
            </a:r>
            <a:r>
              <a:rPr lang="nl-NL" sz="1800" dirty="0">
                <a:solidFill>
                  <a:srgbClr val="6F2575"/>
                </a:solidFill>
              </a:rPr>
              <a:t> </a:t>
            </a:r>
            <a:r>
              <a:rPr lang="nl-NL" sz="1800" dirty="0" err="1">
                <a:solidFill>
                  <a:srgbClr val="6F2575"/>
                </a:solidFill>
              </a:rPr>
              <a:t>responsible</a:t>
            </a:r>
            <a:r>
              <a:rPr lang="nl-NL" sz="1800" dirty="0">
                <a:solidFill>
                  <a:srgbClr val="6F2575"/>
                </a:solidFill>
              </a:rPr>
              <a:t> </a:t>
            </a:r>
            <a:r>
              <a:rPr lang="nl-NL" sz="1800" dirty="0" err="1">
                <a:solidFill>
                  <a:srgbClr val="6F2575"/>
                </a:solidFill>
              </a:rPr>
              <a:t>technology</a:t>
            </a:r>
            <a:r>
              <a:rPr lang="nl-NL" sz="1800" dirty="0">
                <a:solidFill>
                  <a:srgbClr val="6F2575"/>
                </a:solidFill>
              </a:rPr>
              <a:t/>
            </a:r>
            <a:br>
              <a:rPr lang="nl-NL" sz="1800" dirty="0">
                <a:solidFill>
                  <a:srgbClr val="6F2575"/>
                </a:solidFill>
              </a:rPr>
            </a:b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Nikhef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employs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develops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shapes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technologies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that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preserve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autonomy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justice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humanity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that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builds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on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our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academic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sovereignty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integrity</a:t>
            </a:r>
            <a:endParaRPr lang="en-GB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1800" dirty="0" err="1">
                <a:solidFill>
                  <a:srgbClr val="6F2575"/>
                </a:solidFill>
              </a:rPr>
              <a:t>Digitalisation</a:t>
            </a:r>
            <a:r>
              <a:rPr lang="nl-NL" sz="1800" dirty="0">
                <a:solidFill>
                  <a:srgbClr val="6F2575"/>
                </a:solidFill>
              </a:rPr>
              <a:t> </a:t>
            </a:r>
            <a:r>
              <a:rPr lang="nl-NL" sz="1800" dirty="0" err="1">
                <a:solidFill>
                  <a:srgbClr val="6F2575"/>
                </a:solidFill>
              </a:rPr>
              <a:t>reflects</a:t>
            </a:r>
            <a:r>
              <a:rPr lang="nl-NL" sz="1800" dirty="0">
                <a:solidFill>
                  <a:srgbClr val="6F2575"/>
                </a:solidFill>
              </a:rPr>
              <a:t> </a:t>
            </a:r>
            <a:r>
              <a:rPr lang="nl-NL" sz="1800" dirty="0" err="1">
                <a:solidFill>
                  <a:srgbClr val="6F2575"/>
                </a:solidFill>
              </a:rPr>
              <a:t>the</a:t>
            </a:r>
            <a:r>
              <a:rPr lang="nl-NL" sz="1800" dirty="0">
                <a:solidFill>
                  <a:srgbClr val="6F2575"/>
                </a:solidFill>
              </a:rPr>
              <a:t> </a:t>
            </a:r>
            <a:r>
              <a:rPr lang="nl-NL" sz="1800" dirty="0" err="1">
                <a:solidFill>
                  <a:srgbClr val="6F2575"/>
                </a:solidFill>
              </a:rPr>
              <a:t>continuity</a:t>
            </a:r>
            <a:r>
              <a:rPr lang="nl-NL" sz="1800" dirty="0">
                <a:solidFill>
                  <a:srgbClr val="6F2575"/>
                </a:solidFill>
              </a:rPr>
              <a:t> in </a:t>
            </a:r>
            <a:r>
              <a:rPr lang="nl-NL" sz="1800" dirty="0" err="1">
                <a:solidFill>
                  <a:srgbClr val="6F2575"/>
                </a:solidFill>
              </a:rPr>
              <a:t>our</a:t>
            </a:r>
            <a:r>
              <a:rPr lang="nl-NL" sz="1800" dirty="0">
                <a:solidFill>
                  <a:srgbClr val="6F2575"/>
                </a:solidFill>
              </a:rPr>
              <a:t> research </a:t>
            </a:r>
            <a:r>
              <a:rPr lang="nl-NL" sz="1800" dirty="0" err="1">
                <a:solidFill>
                  <a:srgbClr val="6F2575"/>
                </a:solidFill>
              </a:rPr>
              <a:t>programmes</a:t>
            </a:r>
            <a:r>
              <a:rPr lang="nl-NL" sz="1800" dirty="0"/>
              <a:t/>
            </a:r>
            <a:br>
              <a:rPr lang="nl-NL" sz="1800" dirty="0"/>
            </a:b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With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research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horizons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measured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 decades, ICT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reflect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this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continuity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its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choice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infrastructure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services,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information management,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 </a:t>
            </a:r>
            <a:r>
              <a:rPr lang="nl-NL" sz="1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its</a:t>
            </a:r>
            <a:r>
              <a:rPr lang="nl-NL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human expertise</a:t>
            </a:r>
            <a:endParaRPr lang="en-GB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Foundational Principles for Digitalisation at Nikhef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75134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8749758" cy="3373033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1800" dirty="0" smtClean="0"/>
              <a:t>Our Research Infra (and Open Science) needs a </a:t>
            </a:r>
            <a:r>
              <a:rPr lang="en-US" sz="1800" i="1" dirty="0" smtClean="0"/>
              <a:t>collaborative</a:t>
            </a:r>
            <a:r>
              <a:rPr lang="en-US" sz="1800" b="1" i="1" dirty="0" smtClean="0"/>
              <a:t> </a:t>
            </a:r>
            <a:r>
              <a:rPr lang="en-US" sz="1800" i="1" dirty="0" smtClean="0"/>
              <a:t>‘</a:t>
            </a:r>
            <a:r>
              <a:rPr lang="en-US" sz="1800" dirty="0" smtClean="0"/>
              <a:t>values framework’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frequently threated by increasingly ‘corporate’ approach to ICT services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continuous remedial action needed at many levels: from European Commission and EP, down to even our ‘own’ centralized national institutes organization …</a:t>
            </a:r>
          </a:p>
          <a:p>
            <a:endParaRPr lang="en-US" sz="800" dirty="0" smtClean="0"/>
          </a:p>
          <a:p>
            <a:pPr>
              <a:spcAft>
                <a:spcPts val="300"/>
              </a:spcAft>
            </a:pPr>
            <a:r>
              <a:rPr lang="en-US" sz="1600" b="1" dirty="0" smtClean="0"/>
              <a:t>Continued vigilance on IT infra is part of PDP </a:t>
            </a:r>
            <a:r>
              <a:rPr lang="en-US" sz="1600" b="1" dirty="0" err="1" smtClean="0"/>
              <a:t>programme</a:t>
            </a:r>
            <a:r>
              <a:rPr lang="en-US" sz="1600" b="1" dirty="0" smtClean="0"/>
              <a:t> </a:t>
            </a:r>
            <a:br>
              <a:rPr lang="en-US" sz="1600" b="1" dirty="0" smtClean="0"/>
            </a:br>
            <a:r>
              <a:rPr lang="en-US" sz="1600" dirty="0" smtClean="0"/>
              <a:t>to keep </a:t>
            </a:r>
            <a:r>
              <a:rPr lang="en-US" sz="1600" dirty="0"/>
              <a:t>our </a:t>
            </a:r>
            <a:r>
              <a:rPr lang="en-US" sz="1600" dirty="0" smtClean="0"/>
              <a:t>research ICT infrastructure open, </a:t>
            </a:r>
            <a:r>
              <a:rPr lang="en-US" sz="1600" i="1" dirty="0" smtClean="0"/>
              <a:t>e.g. </a:t>
            </a:r>
            <a:r>
              <a:rPr lang="en-US" sz="1600" dirty="0" smtClean="0"/>
              <a:t>through: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reviewed &amp; improved NIS2 directive, with our Opinion taken up by the EP;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watch carefully and continuously NWO’s push to ‘corporate IT’ </a:t>
            </a:r>
            <a:br>
              <a:rPr lang="en-US" sz="1400" dirty="0" smtClean="0">
                <a:solidFill>
                  <a:srgbClr val="6F2575"/>
                </a:solidFill>
              </a:rPr>
            </a:br>
            <a:r>
              <a:rPr lang="en-US" sz="1400" dirty="0" smtClean="0">
                <a:solidFill>
                  <a:srgbClr val="6F2575"/>
                </a:solidFill>
              </a:rPr>
              <a:t>and its impact on academic integrity &amp; freedom;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promote trustworthy federated access via AARC (globally), SRAM (our </a:t>
            </a:r>
            <a:br>
              <a:rPr lang="en-US" sz="1400" dirty="0" smtClean="0">
                <a:solidFill>
                  <a:srgbClr val="6F2575"/>
                </a:solidFill>
              </a:rPr>
            </a:br>
            <a:r>
              <a:rPr lang="en-US" sz="1400" dirty="0" smtClean="0">
                <a:solidFill>
                  <a:srgbClr val="6F2575"/>
                </a:solidFill>
              </a:rPr>
              <a:t>SURF national scheme), promote trust &amp; identity with our university partners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build scalable security solutions rather than pay corporate ‘ISO tick-box’ providers</a:t>
            </a:r>
          </a:p>
          <a:p>
            <a:pPr>
              <a:spcAft>
                <a:spcPts val="300"/>
              </a:spcAft>
            </a:pPr>
            <a:r>
              <a:rPr lang="en-US" sz="1600" i="1" dirty="0" smtClean="0"/>
              <a:t>luckily many times in </a:t>
            </a:r>
            <a:r>
              <a:rPr lang="en-US" sz="1600" i="1" dirty="0"/>
              <a:t>collaboration with GEANT, </a:t>
            </a:r>
            <a:r>
              <a:rPr lang="en-US" sz="1600" i="1" dirty="0" smtClean="0"/>
              <a:t>JISC, STFC, EGI</a:t>
            </a:r>
            <a:r>
              <a:rPr lang="en-US" sz="1600" i="1" dirty="0"/>
              <a:t>, and our </a:t>
            </a:r>
            <a:r>
              <a:rPr lang="en-US" sz="1600" i="1" dirty="0" smtClean="0"/>
              <a:t>peer institutes in NL</a:t>
            </a:r>
            <a:endParaRPr lang="en-US" sz="1600" i="1" dirty="0" smtClean="0">
              <a:solidFill>
                <a:srgbClr val="6F257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Policy development in ICT and our collaborative values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189" y="2258643"/>
            <a:ext cx="2344693" cy="1701667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7389541" y="3960310"/>
            <a:ext cx="1691169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700" cap="none">
                <a:solidFill>
                  <a:schemeClr val="accent3"/>
                </a:solidFill>
              </a:rPr>
              <a:t>https://doi.org/10.5281/zenodo.4629136</a:t>
            </a:r>
            <a:endParaRPr kumimoji="0" lang="en-GB" sz="700" b="0" i="0" u="none" strike="noStrike" cap="none" spc="0" normalizeH="0" dirty="0" err="1" smtClean="0">
              <a:ln>
                <a:noFill/>
              </a:ln>
              <a:solidFill>
                <a:schemeClr val="accent3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307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8786929" cy="3373033"/>
          </a:xfrm>
        </p:spPr>
        <p:txBody>
          <a:bodyPr/>
          <a:lstStyle/>
          <a:p>
            <a:r>
              <a:rPr lang="en-GB" sz="1600" b="1" dirty="0" smtClean="0"/>
              <a:t>Strategic focus areas for ~2030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algorithm design patterns for processing &amp;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infrastructure design for multi‐messenger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trusted global collaboration and data management</a:t>
            </a:r>
          </a:p>
          <a:p>
            <a:endParaRPr lang="en-US" sz="800" dirty="0" smtClean="0"/>
          </a:p>
          <a:p>
            <a:endParaRPr lang="en-GB" sz="800" dirty="0" smtClean="0"/>
          </a:p>
          <a:p>
            <a:r>
              <a:rPr lang="en-GB" sz="1600" b="1" dirty="0" smtClean="0"/>
              <a:t>on this ‘near term’ timescale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accelerators (such as GPUs and hybrid computing) – also in off‐line processing and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6F2575"/>
                </a:solidFill>
              </a:rPr>
              <a:t>much</a:t>
            </a:r>
            <a:r>
              <a:rPr lang="en-US" sz="1400" dirty="0" smtClean="0">
                <a:solidFill>
                  <a:srgbClr val="6F2575"/>
                </a:solidFill>
              </a:rPr>
              <a:t> </a:t>
            </a:r>
            <a:r>
              <a:rPr lang="en-US" sz="1400" dirty="0">
                <a:solidFill>
                  <a:srgbClr val="6F2575"/>
                </a:solidFill>
              </a:rPr>
              <a:t>more machine learning – needing both learning and </a:t>
            </a:r>
            <a:r>
              <a:rPr lang="en-US" sz="1400" dirty="0" smtClean="0">
                <a:solidFill>
                  <a:srgbClr val="6F2575"/>
                </a:solidFill>
              </a:rPr>
              <a:t>inference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network bandwidths &gt; </a:t>
            </a:r>
            <a:r>
              <a:rPr lang="en-US" sz="1400" dirty="0">
                <a:solidFill>
                  <a:srgbClr val="6F2575"/>
                </a:solidFill>
              </a:rPr>
              <a:t>1Tbps, and to more destinations (SURF, CERN, ESnet, TENET, </a:t>
            </a:r>
            <a:r>
              <a:rPr lang="en-US" sz="1400" dirty="0" smtClean="0">
                <a:solidFill>
                  <a:srgbClr val="6F2575"/>
                </a:solidFill>
              </a:rPr>
              <a:t>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exploration </a:t>
            </a:r>
            <a:r>
              <a:rPr lang="en-US" sz="1400" dirty="0">
                <a:solidFill>
                  <a:srgbClr val="6F2575"/>
                </a:solidFill>
              </a:rPr>
              <a:t>of distributed processing (integrating trigger, processing, networking, and opportunistic </a:t>
            </a:r>
            <a:r>
              <a:rPr lang="en-US" sz="1400" dirty="0" smtClean="0">
                <a:solidFill>
                  <a:srgbClr val="6F2575"/>
                </a:solidFill>
              </a:rPr>
              <a:t>capacity)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changing </a:t>
            </a:r>
            <a:r>
              <a:rPr lang="en-US" sz="1400" dirty="0">
                <a:solidFill>
                  <a:srgbClr val="6F2575"/>
                </a:solidFill>
              </a:rPr>
              <a:t>collaboration technologies: industry </a:t>
            </a:r>
            <a:r>
              <a:rPr lang="en-US" sz="1400" dirty="0" smtClean="0">
                <a:solidFill>
                  <a:srgbClr val="6F2575"/>
                </a:solidFill>
              </a:rPr>
              <a:t>augmenting our bespoke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F2575"/>
                </a:solidFill>
              </a:rPr>
              <a:t>significant </a:t>
            </a:r>
            <a:r>
              <a:rPr lang="en-US" sz="1400" dirty="0">
                <a:solidFill>
                  <a:srgbClr val="6F2575"/>
                </a:solidFill>
              </a:rPr>
              <a:t>changes in service delivery </a:t>
            </a:r>
            <a:r>
              <a:rPr lang="en-US" sz="1400" dirty="0" smtClean="0">
                <a:solidFill>
                  <a:srgbClr val="6F2575"/>
                </a:solidFill>
              </a:rPr>
              <a:t>(‘data lakes’, </a:t>
            </a:r>
            <a:r>
              <a:rPr lang="en-US" sz="1400" dirty="0">
                <a:solidFill>
                  <a:srgbClr val="6F2575"/>
                </a:solidFill>
              </a:rPr>
              <a:t>multi‐user </a:t>
            </a:r>
            <a:r>
              <a:rPr lang="en-US" sz="1400" dirty="0" smtClean="0">
                <a:solidFill>
                  <a:srgbClr val="6F2575"/>
                </a:solidFill>
              </a:rPr>
              <a:t>workflow systems, science networks, EOSC)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6F2575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a</a:t>
            </a:r>
            <a:r>
              <a:rPr lang="en-US" sz="1400" b="1" dirty="0" smtClean="0">
                <a:solidFill>
                  <a:schemeClr val="bg1"/>
                </a:solidFill>
              </a:rPr>
              <a:t>nd in due course, we </a:t>
            </a:r>
            <a:r>
              <a:rPr lang="en-US" sz="1400" b="1" dirty="0">
                <a:solidFill>
                  <a:schemeClr val="bg1"/>
                </a:solidFill>
              </a:rPr>
              <a:t>ourselves </a:t>
            </a:r>
            <a:r>
              <a:rPr lang="en-US" sz="1400" b="1" dirty="0" smtClean="0">
                <a:solidFill>
                  <a:schemeClr val="bg1"/>
                </a:solidFill>
              </a:rPr>
              <a:t>and as a community will change</a:t>
            </a:r>
          </a:p>
          <a:p>
            <a:r>
              <a:rPr lang="en-US" sz="1400" dirty="0" smtClean="0">
                <a:solidFill>
                  <a:srgbClr val="6F2575"/>
                </a:solidFill>
              </a:rPr>
              <a:t>	executable </a:t>
            </a:r>
            <a:r>
              <a:rPr lang="en-US" sz="1400" dirty="0">
                <a:solidFill>
                  <a:srgbClr val="6F2575"/>
                </a:solidFill>
              </a:rPr>
              <a:t>papers, </a:t>
            </a:r>
            <a:r>
              <a:rPr lang="en-US" sz="1400" dirty="0" smtClean="0">
                <a:solidFill>
                  <a:srgbClr val="6F2575"/>
                </a:solidFill>
              </a:rPr>
              <a:t>‘notebooks’ for all Research </a:t>
            </a:r>
            <a:r>
              <a:rPr lang="en-US" sz="1400" dirty="0">
                <a:solidFill>
                  <a:srgbClr val="6F2575"/>
                </a:solidFill>
              </a:rPr>
              <a:t>Environments, </a:t>
            </a:r>
            <a:r>
              <a:rPr lang="en-US" sz="1400" dirty="0" smtClean="0">
                <a:solidFill>
                  <a:srgbClr val="6F2575"/>
                </a:solidFill>
              </a:rPr>
              <a:t>‘beyond’-Open-Science workflows</a:t>
            </a:r>
            <a:r>
              <a:rPr lang="en-US" sz="1400" dirty="0">
                <a:solidFill>
                  <a:srgbClr val="6F2575"/>
                </a:solidFill>
              </a:rPr>
              <a:t>, </a:t>
            </a:r>
            <a:r>
              <a:rPr lang="en-US" sz="1400" dirty="0" smtClean="0">
                <a:solidFill>
                  <a:srgbClr val="6F2575"/>
                </a:solidFill>
              </a:rPr>
              <a:t>	‘mobile‐first’ research computing, </a:t>
            </a:r>
            <a:r>
              <a:rPr lang="en-US" sz="1400" i="1" dirty="0" smtClean="0">
                <a:solidFill>
                  <a:srgbClr val="6F2575"/>
                </a:solidFill>
              </a:rPr>
              <a:t>and who knows what’s more to come?</a:t>
            </a:r>
          </a:p>
          <a:p>
            <a:endParaRPr lang="en-GB" sz="800" dirty="0" smtClean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Where do we plan to go from here?</a:t>
            </a:r>
            <a:endParaRPr lang="en-GB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043" y="238125"/>
            <a:ext cx="2612832" cy="184190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4" name="TextBox 3"/>
          <p:cNvSpPr txBox="1"/>
          <p:nvPr/>
        </p:nvSpPr>
        <p:spPr>
          <a:xfrm rot="19800000">
            <a:off x="7036592" y="1096196"/>
            <a:ext cx="1273093" cy="379591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Vista 30</a:t>
            </a:r>
            <a:endParaRPr kumimoji="0" lang="en-GB" sz="1800" b="1" i="0" u="none" strike="noStrike" cap="none" spc="0" normalizeH="0" dirty="0" err="1" smtClean="0">
              <a:ln>
                <a:noFill/>
              </a:ln>
              <a:solidFill>
                <a:schemeClr val="accent3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30006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Because we can … does not mean it’s the scalable way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59" y="675475"/>
            <a:ext cx="6336031" cy="3560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058" y="4222119"/>
            <a:ext cx="633603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en-GB" sz="800" cap="none" dirty="0">
                <a:solidFill>
                  <a:srgbClr val="E3D88B"/>
                </a:solidFill>
              </a:rPr>
              <a:t>LCO2 cooling of an AMD </a:t>
            </a:r>
            <a:r>
              <a:rPr lang="en-GB" sz="800" cap="none" dirty="0" err="1">
                <a:solidFill>
                  <a:srgbClr val="E3D88B"/>
                </a:solidFill>
              </a:rPr>
              <a:t>Ryzen</a:t>
            </a:r>
            <a:r>
              <a:rPr lang="en-GB" sz="800" cap="none" dirty="0">
                <a:solidFill>
                  <a:srgbClr val="E3D88B"/>
                </a:solidFill>
              </a:rPr>
              <a:t> </a:t>
            </a:r>
            <a:r>
              <a:rPr lang="en-GB" sz="800" cap="none" dirty="0" err="1">
                <a:solidFill>
                  <a:srgbClr val="E3D88B"/>
                </a:solidFill>
              </a:rPr>
              <a:t>Threadripper</a:t>
            </a:r>
            <a:r>
              <a:rPr lang="en-GB" sz="800" cap="none" dirty="0">
                <a:solidFill>
                  <a:srgbClr val="E3D88B"/>
                </a:solidFill>
              </a:rPr>
              <a:t> 3970X [56.38 °C] at 4600.1MHz processor (~1.5x nominal speed) sustained, </a:t>
            </a:r>
            <a:br>
              <a:rPr lang="en-GB" sz="800" cap="none" dirty="0">
                <a:solidFill>
                  <a:srgbClr val="E3D88B"/>
                </a:solidFill>
              </a:rPr>
            </a:br>
            <a:r>
              <a:rPr lang="en-GB" sz="800" cap="none" dirty="0">
                <a:solidFill>
                  <a:srgbClr val="E3D88B"/>
                </a:solidFill>
              </a:rPr>
              <a:t>using the Nikhef LCO2 test bench system (https://hwbot.org/submission/4539341)  - (Krista de </a:t>
            </a:r>
            <a:r>
              <a:rPr lang="en-GB" sz="800" cap="none" dirty="0" err="1">
                <a:solidFill>
                  <a:srgbClr val="E3D88B"/>
                </a:solidFill>
              </a:rPr>
              <a:t>Roo</a:t>
            </a:r>
            <a:r>
              <a:rPr lang="en-GB" sz="800" cap="none" dirty="0">
                <a:solidFill>
                  <a:srgbClr val="E3D88B"/>
                </a:solidFill>
              </a:rPr>
              <a:t> </a:t>
            </a:r>
            <a:r>
              <a:rPr lang="en-GB" sz="800" cap="none" dirty="0" err="1">
                <a:solidFill>
                  <a:srgbClr val="E3D88B"/>
                </a:solidFill>
              </a:rPr>
              <a:t>en</a:t>
            </a:r>
            <a:r>
              <a:rPr lang="en-GB" sz="800" cap="none" dirty="0">
                <a:solidFill>
                  <a:srgbClr val="E3D88B"/>
                </a:solidFill>
              </a:rPr>
              <a:t> Tristan </a:t>
            </a:r>
            <a:r>
              <a:rPr lang="en-GB" sz="800" cap="none" dirty="0" err="1">
                <a:solidFill>
                  <a:srgbClr val="E3D88B"/>
                </a:solidFill>
              </a:rPr>
              <a:t>Suerink</a:t>
            </a:r>
            <a:r>
              <a:rPr lang="en-GB" sz="800" cap="none" dirty="0" smtClean="0">
                <a:solidFill>
                  <a:srgbClr val="E3D88B"/>
                </a:solidFill>
              </a:rPr>
              <a:t>)</a:t>
            </a:r>
            <a:endParaRPr lang="en-GB" sz="800" cap="none" dirty="0">
              <a:solidFill>
                <a:srgbClr val="E3D88B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0418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238125" y="940714"/>
            <a:ext cx="8669759" cy="3400115"/>
          </a:xfrm>
        </p:spPr>
        <p:txBody>
          <a:bodyPr/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Accelerate </a:t>
            </a:r>
            <a:r>
              <a:rPr lang="en-GB" sz="1800" dirty="0" smtClean="0">
                <a:solidFill>
                  <a:srgbClr val="6F2575"/>
                </a:solidFill>
              </a:rPr>
              <a:t>time to results with </a:t>
            </a:r>
            <a:r>
              <a:rPr lang="en-GB" sz="1800" b="1" dirty="0" smtClean="0">
                <a:solidFill>
                  <a:srgbClr val="6F2575"/>
                </a:solidFill>
              </a:rPr>
              <a:t>efficient use of computing</a:t>
            </a:r>
            <a:endParaRPr lang="en-GB" sz="1800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exploit </a:t>
            </a:r>
            <a:r>
              <a:rPr lang="en-GB" sz="1800" b="1" dirty="0" smtClean="0">
                <a:solidFill>
                  <a:srgbClr val="6F2575"/>
                </a:solidFill>
              </a:rPr>
              <a:t>new systems </a:t>
            </a:r>
            <a:r>
              <a:rPr lang="en-GB" sz="1800" b="1" dirty="0" smtClean="0">
                <a:solidFill>
                  <a:srgbClr val="6F2575"/>
                </a:solidFill>
              </a:rPr>
              <a:t>design and integration: </a:t>
            </a:r>
            <a:br>
              <a:rPr lang="en-GB" sz="1800" b="1" dirty="0" smtClean="0">
                <a:solidFill>
                  <a:srgbClr val="6F2575"/>
                </a:solidFill>
              </a:rPr>
            </a:br>
            <a:r>
              <a:rPr lang="en-GB" sz="1800" dirty="0" smtClean="0">
                <a:solidFill>
                  <a:srgbClr val="6F2575"/>
                </a:solidFill>
              </a:rPr>
              <a:t>different architectures, innovative vendors, faster networks</a:t>
            </a:r>
            <a:endParaRPr lang="en-GB" sz="1800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ensure our users </a:t>
            </a:r>
            <a:r>
              <a:rPr lang="en-GB" sz="1800" b="1" dirty="0" smtClean="0">
                <a:solidFill>
                  <a:srgbClr val="6F2575"/>
                </a:solidFill>
              </a:rPr>
              <a:t>access to the broadest range of services </a:t>
            </a:r>
            <a:r>
              <a:rPr lang="en-GB" sz="1800" dirty="0" smtClean="0">
                <a:solidFill>
                  <a:srgbClr val="6F2575"/>
                </a:solidFill>
              </a:rPr>
              <a:t>with ease</a:t>
            </a:r>
            <a:endParaRPr lang="en-GB" sz="1800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500" dirty="0" smtClean="0"/>
          </a:p>
          <a:p>
            <a:r>
              <a:rPr lang="en-GB" sz="1800" dirty="0" smtClean="0"/>
              <a:t>Meanwhile</a:t>
            </a:r>
          </a:p>
          <a:p>
            <a:endParaRPr lang="en-GB" sz="5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ensure our computing capacity is sustainable 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>
                <a:solidFill>
                  <a:srgbClr val="6F2575"/>
                </a:solidFill>
              </a:rPr>
              <a:t>	</a:t>
            </a:r>
            <a:r>
              <a:rPr lang="en-GB" sz="1600" i="1" dirty="0" smtClean="0">
                <a:solidFill>
                  <a:srgbClr val="6F2575"/>
                </a:solidFill>
              </a:rPr>
              <a:t>we </a:t>
            </a:r>
            <a:r>
              <a:rPr lang="en-GB" sz="1600" i="1" dirty="0" smtClean="0">
                <a:solidFill>
                  <a:srgbClr val="6F2575"/>
                </a:solidFill>
              </a:rPr>
              <a:t>fund it to a large extent from generic, </a:t>
            </a:r>
            <a:r>
              <a:rPr lang="en-GB" sz="1600" i="1" dirty="0" smtClean="0">
                <a:solidFill>
                  <a:srgbClr val="6F2575"/>
                </a:solidFill>
              </a:rPr>
              <a:t>non-subatomic-physics </a:t>
            </a:r>
            <a:r>
              <a:rPr lang="en-GB" sz="1600" i="1" dirty="0" smtClean="0">
                <a:solidFill>
                  <a:srgbClr val="6F2575"/>
                </a:solidFill>
              </a:rPr>
              <a:t>sources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continue push for generic </a:t>
            </a:r>
            <a:r>
              <a:rPr lang="en-GB" sz="1600" dirty="0" smtClean="0">
                <a:solidFill>
                  <a:srgbClr val="6F2575"/>
                </a:solidFill>
              </a:rPr>
              <a:t>access of </a:t>
            </a:r>
            <a:r>
              <a:rPr lang="en-GB" sz="1600" dirty="0" smtClean="0">
                <a:solidFill>
                  <a:srgbClr val="6F2575"/>
                </a:solidFill>
              </a:rPr>
              <a:t>services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	</a:t>
            </a:r>
            <a:r>
              <a:rPr lang="en-GB" sz="1600" i="1" dirty="0" smtClean="0">
                <a:solidFill>
                  <a:srgbClr val="6F2575"/>
                </a:solidFill>
              </a:rPr>
              <a:t>important to keep individual RIs </a:t>
            </a:r>
            <a:r>
              <a:rPr lang="en-GB" sz="1600" i="1" dirty="0" smtClean="0">
                <a:solidFill>
                  <a:srgbClr val="6F2575"/>
                </a:solidFill>
              </a:rPr>
              <a:t>like WLCG </a:t>
            </a:r>
            <a:r>
              <a:rPr lang="en-GB" sz="1600" i="1" dirty="0" smtClean="0">
                <a:solidFill>
                  <a:srgbClr val="6F2575"/>
                </a:solidFill>
              </a:rPr>
              <a:t>in line with (access to) generic infrastructures</a:t>
            </a:r>
            <a:br>
              <a:rPr lang="en-GB" sz="1600" i="1" dirty="0" smtClean="0">
                <a:solidFill>
                  <a:srgbClr val="6F2575"/>
                </a:solidFill>
              </a:rPr>
            </a:br>
            <a:r>
              <a:rPr lang="en-GB" sz="1600" i="1" dirty="0" smtClean="0">
                <a:solidFill>
                  <a:srgbClr val="6F2575"/>
                </a:solidFill>
              </a:rPr>
              <a:t>	divergence </a:t>
            </a:r>
            <a:r>
              <a:rPr lang="en-GB" sz="1600" i="1" dirty="0" smtClean="0">
                <a:solidFill>
                  <a:srgbClr val="6F2575"/>
                </a:solidFill>
              </a:rPr>
              <a:t>puts </a:t>
            </a:r>
            <a:r>
              <a:rPr lang="en-GB" sz="1600" i="1" dirty="0" smtClean="0">
                <a:solidFill>
                  <a:srgbClr val="6F2575"/>
                </a:solidFill>
              </a:rPr>
              <a:t>our NL-T1 funding </a:t>
            </a:r>
            <a:r>
              <a:rPr lang="en-GB" sz="1600" i="1" dirty="0" smtClean="0">
                <a:solidFill>
                  <a:srgbClr val="6F2575"/>
                </a:solidFill>
              </a:rPr>
              <a:t>model </a:t>
            </a:r>
            <a:r>
              <a:rPr lang="en-GB" sz="1600" i="1" dirty="0" smtClean="0">
                <a:solidFill>
                  <a:srgbClr val="6F2575"/>
                </a:solidFill>
              </a:rPr>
              <a:t>(2.7M</a:t>
            </a:r>
            <a:r>
              <a:rPr lang="en-GB" sz="1600" i="1" dirty="0" smtClean="0">
                <a:solidFill>
                  <a:srgbClr val="6F2575"/>
                </a:solidFill>
              </a:rPr>
              <a:t>€ </a:t>
            </a:r>
            <a:r>
              <a:rPr lang="en-GB" sz="1600" i="1" dirty="0" smtClean="0">
                <a:solidFill>
                  <a:srgbClr val="6F2575"/>
                </a:solidFill>
              </a:rPr>
              <a:t>per year for WLCG alone) in </a:t>
            </a:r>
            <a:r>
              <a:rPr lang="en-GB" sz="1600" i="1" dirty="0" smtClean="0">
                <a:solidFill>
                  <a:srgbClr val="6F2575"/>
                </a:solidFill>
              </a:rPr>
              <a:t>jeopardy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move more of our experiments to generic computing infrastructure so we can contribute </a:t>
            </a:r>
            <a:r>
              <a:rPr lang="en-GB" sz="1600" dirty="0" smtClean="0">
                <a:solidFill>
                  <a:srgbClr val="6F2575"/>
                </a:solidFill>
              </a:rPr>
              <a:t>	</a:t>
            </a:r>
            <a:r>
              <a:rPr lang="en-GB" sz="1600" i="1" dirty="0" smtClean="0">
                <a:solidFill>
                  <a:srgbClr val="6F2575"/>
                </a:solidFill>
              </a:rPr>
              <a:t>more </a:t>
            </a:r>
            <a:r>
              <a:rPr lang="en-GB" sz="1600" i="1" dirty="0" smtClean="0">
                <a:solidFill>
                  <a:srgbClr val="6F2575"/>
                </a:solidFill>
              </a:rPr>
              <a:t>effectively, cheaper and </a:t>
            </a:r>
            <a:r>
              <a:rPr lang="en-GB" sz="1600" i="1" dirty="0">
                <a:solidFill>
                  <a:srgbClr val="6F2575"/>
                </a:solidFill>
              </a:rPr>
              <a:t>faster, like </a:t>
            </a:r>
            <a:r>
              <a:rPr lang="en-GB" sz="1600" i="1" dirty="0" smtClean="0">
                <a:solidFill>
                  <a:srgbClr val="6F2575"/>
                </a:solidFill>
              </a:rPr>
              <a:t>we invested in IGWN </a:t>
            </a:r>
            <a:r>
              <a:rPr lang="en-GB" sz="1600" i="1" dirty="0">
                <a:solidFill>
                  <a:srgbClr val="6F2575"/>
                </a:solidFill>
              </a:rPr>
              <a:t>and </a:t>
            </a:r>
            <a:r>
              <a:rPr lang="en-GB" sz="1600" i="1" dirty="0" smtClean="0">
                <a:solidFill>
                  <a:srgbClr val="6F2575"/>
                </a:solidFill>
              </a:rPr>
              <a:t>KM3NeT</a:t>
            </a:r>
            <a:endParaRPr lang="en-GB" sz="1600" i="1" dirty="0">
              <a:solidFill>
                <a:srgbClr val="6F257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Ambitions and execution</a:t>
            </a:r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159819"/>
              </p:ext>
            </p:extLst>
          </p:nvPr>
        </p:nvGraphicFramePr>
        <p:xfrm>
          <a:off x="6802791" y="438180"/>
          <a:ext cx="2190612" cy="1298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PHOTO-PAINT" r:id="rId3" imgW="7391160" imgH="4381200" progId="CorelPHOTOPAINT.Image.16">
                  <p:embed/>
                </p:oleObj>
              </mc:Choice>
              <mc:Fallback>
                <p:oleObj name="PHOTO-PAINT" r:id="rId3" imgW="7391160" imgH="4381200" progId="CorelPHOTOPAINT.Image.16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02791" y="438180"/>
                        <a:ext cx="2190612" cy="1298559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13942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significantly increased </a:t>
            </a:r>
            <a:br>
              <a:rPr lang="en-GB" sz="1600" dirty="0" smtClean="0"/>
            </a:br>
            <a:r>
              <a:rPr lang="en-GB" sz="1600" b="1" dirty="0" smtClean="0"/>
              <a:t>use of GPUs 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smtClean="0"/>
              <a:t>not only with </a:t>
            </a:r>
            <a:r>
              <a:rPr lang="en-GB" sz="1600" dirty="0" smtClean="0"/>
              <a:t>Allen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but also in our analysis facility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94.3</a:t>
            </a:r>
            <a:r>
              <a:rPr lang="en-GB" sz="1600" b="1" dirty="0" smtClean="0"/>
              <a:t>% occupancy </a:t>
            </a:r>
            <a:r>
              <a:rPr lang="en-GB" sz="1600" dirty="0" smtClean="0"/>
              <a:t>of </a:t>
            </a:r>
            <a:r>
              <a:rPr lang="en-GB" sz="1600" dirty="0" smtClean="0"/>
              <a:t>our NL-federated Tier-1 </a:t>
            </a:r>
            <a:r>
              <a:rPr lang="en-GB" sz="1600" dirty="0" smtClean="0"/>
              <a:t>facility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Nikhef </a:t>
            </a:r>
            <a:r>
              <a:rPr lang="en-GB" sz="1600" b="1" dirty="0" smtClean="0"/>
              <a:t>compute for IWGN now &gt;11% </a:t>
            </a:r>
            <a:r>
              <a:rPr lang="en-GB" sz="1600" dirty="0" smtClean="0"/>
              <a:t>of global capacity*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800 </a:t>
            </a:r>
            <a:r>
              <a:rPr lang="en-GB" sz="1600" b="1" dirty="0" err="1" smtClean="0"/>
              <a:t>Gbps</a:t>
            </a:r>
            <a:r>
              <a:rPr lang="en-GB" sz="1600" b="1" dirty="0" smtClean="0"/>
              <a:t> coherent </a:t>
            </a:r>
            <a:r>
              <a:rPr lang="en-GB" sz="1600" dirty="0" smtClean="0"/>
              <a:t>long-distance AMS-GVA network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Security and risk management </a:t>
            </a:r>
            <a:r>
              <a:rPr lang="en-GB" sz="1600" b="1" dirty="0" smtClean="0"/>
              <a:t>for EOSC EU Node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new </a:t>
            </a:r>
            <a:r>
              <a:rPr lang="en-GB" sz="1600" b="1" dirty="0" smtClean="0"/>
              <a:t>AARC architecture and trust framework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with tokens for more than just IGWN and WLCG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Some computing, engineering and trust highlights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700" dirty="0" smtClean="0"/>
              <a:t>Data: occupancy data for Nikhef NDPF NL-T1 and </a:t>
            </a:r>
            <a:r>
              <a:rPr lang="en-GB" sz="700" dirty="0"/>
              <a:t>DNI compute (https://</a:t>
            </a:r>
            <a:r>
              <a:rPr lang="en-GB" sz="700" dirty="0" smtClean="0"/>
              <a:t>www.nikhef.nl/pdp/doc/stats/ndpf-prd-grisview-year). IGWN data: OSG </a:t>
            </a:r>
            <a:r>
              <a:rPr lang="en-GB" sz="700" dirty="0" err="1" smtClean="0"/>
              <a:t>Gracia</a:t>
            </a:r>
            <a:r>
              <a:rPr lang="en-GB" sz="700" dirty="0" smtClean="0"/>
              <a:t> portal, whole of 2024: Nikhef 11.1% + SURF </a:t>
            </a:r>
            <a:r>
              <a:rPr lang="en-GB" sz="700" dirty="0"/>
              <a:t>6.1</a:t>
            </a:r>
            <a:r>
              <a:rPr lang="en-GB" sz="700" dirty="0" smtClean="0"/>
              <a:t>% </a:t>
            </a:r>
            <a:r>
              <a:rPr lang="en-GB" sz="600" dirty="0" smtClean="0"/>
              <a:t>https</a:t>
            </a:r>
            <a:r>
              <a:rPr lang="en-GB" sz="600" dirty="0"/>
              <a:t>://gracc.opensciencegrid.org/d/9u1-Q3vVz/cpu-payload-jobs?orgId=1&amp;var-ReportableVOName=ligo&amp;var-Project=All&amp;var-Facility=All&amp;var-Probe=All&amp;var-interval=1d&amp;from=1704067200000&amp;to=1735689600000&amp;viewPanel=9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49" y="1465384"/>
            <a:ext cx="2823134" cy="478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49" y="1970862"/>
            <a:ext cx="2823133" cy="2287711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308" y="319969"/>
            <a:ext cx="1261674" cy="10139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16605" y="3592438"/>
            <a:ext cx="2711862" cy="44114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* Netherlands as a whole provides </a:t>
            </a:r>
            <a:b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17% of OSG accounted LIGO+ resources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045" y="736975"/>
            <a:ext cx="2550293" cy="15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88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7304313" y="238125"/>
            <a:ext cx="1601561" cy="800219"/>
          </a:xfrm>
        </p:spPr>
        <p:txBody>
          <a:bodyPr/>
          <a:lstStyle/>
          <a:p>
            <a:r>
              <a:rPr lang="en-GB" dirty="0" smtClean="0"/>
              <a:t>800Gbps in practice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From: Katy Ellis (STFC RAL): DC24 report, LHCOPN meeting, Catania, IT</a:t>
            </a:r>
            <a:r>
              <a:rPr lang="en-GB" dirty="0"/>
              <a:t>, April 2024 </a:t>
            </a:r>
            <a:r>
              <a:rPr lang="en-GB" dirty="0">
                <a:hlinkClick r:id="rId2"/>
              </a:rPr>
              <a:t>https://indico.cern.ch/event/1349135/#</a:t>
            </a:r>
            <a:r>
              <a:rPr lang="en-GB" dirty="0" smtClean="0">
                <a:hlinkClick r:id="rId2"/>
              </a:rPr>
              <a:t>6-dc24-report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313743"/>
            <a:ext cx="6974194" cy="39448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513" y="3527595"/>
            <a:ext cx="5716361" cy="505128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922" y="2164623"/>
            <a:ext cx="2245149" cy="666302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306088859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874659"/>
            <a:ext cx="8669759" cy="3373033"/>
          </a:xfrm>
        </p:spPr>
        <p:txBody>
          <a:bodyPr/>
          <a:lstStyle/>
          <a:p>
            <a:r>
              <a:rPr lang="en-US" sz="1800" dirty="0" smtClean="0"/>
              <a:t>People</a:t>
            </a:r>
            <a:r>
              <a:rPr lang="en-US" sz="1800" dirty="0"/>
              <a:t>: </a:t>
            </a:r>
            <a:r>
              <a:rPr lang="en-US" sz="1800" dirty="0" smtClean="0"/>
              <a:t>2.1 </a:t>
            </a:r>
            <a:r>
              <a:rPr lang="en-US" sz="1800" dirty="0"/>
              <a:t>FTE </a:t>
            </a:r>
            <a:r>
              <a:rPr lang="en-US" sz="1800" dirty="0" smtClean="0"/>
              <a:t>(spread over 3 staff)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our one postdoc got a permanent position (LHCb) </a:t>
            </a:r>
            <a:br>
              <a:rPr lang="en-US" sz="1600" i="1" dirty="0" smtClean="0"/>
            </a:br>
            <a:r>
              <a:rPr lang="en-US" sz="1600" i="1" dirty="0" smtClean="0"/>
              <a:t>at Maastricht University since July 1st</a:t>
            </a:r>
          </a:p>
          <a:p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But: </a:t>
            </a:r>
            <a:r>
              <a:rPr lang="en-US" sz="1800" dirty="0" smtClean="0"/>
              <a:t>rely </a:t>
            </a:r>
            <a:r>
              <a:rPr lang="en-US" sz="1800" dirty="0" smtClean="0"/>
              <a:t>can on </a:t>
            </a:r>
            <a:r>
              <a:rPr lang="en-US" sz="1800" dirty="0" smtClean="0"/>
              <a:t>~ 6.5 </a:t>
            </a:r>
            <a:r>
              <a:rPr lang="en-US" sz="1800" dirty="0"/>
              <a:t>FTE </a:t>
            </a:r>
            <a:r>
              <a:rPr lang="en-US" sz="1800" dirty="0" smtClean="0"/>
              <a:t>from Nikhef Computing Technology</a:t>
            </a:r>
          </a:p>
          <a:p>
            <a:r>
              <a:rPr lang="en-GB" sz="1600" dirty="0" smtClean="0"/>
              <a:t>~ 3 FTE 	(nominally) infrastructure operations </a:t>
            </a:r>
            <a:br>
              <a:rPr lang="en-GB" sz="1600" dirty="0" smtClean="0"/>
            </a:br>
            <a:r>
              <a:rPr lang="en-GB" sz="1600" dirty="0" smtClean="0"/>
              <a:t>			for both our Tier-1 (co-funded by SURF) </a:t>
            </a:r>
            <a:r>
              <a:rPr lang="en-GB" sz="1600" dirty="0"/>
              <a:t>and </a:t>
            </a:r>
            <a:r>
              <a:rPr lang="en-GB" sz="1600" dirty="0" smtClean="0"/>
              <a:t>Tier-3</a:t>
            </a:r>
          </a:p>
          <a:p>
            <a:r>
              <a:rPr lang="en-GB" sz="1600" dirty="0"/>
              <a:t>	</a:t>
            </a:r>
            <a:r>
              <a:rPr lang="en-GB" sz="1600" dirty="0" smtClean="0"/>
              <a:t>		while also providing researcher engagement &amp; support</a:t>
            </a:r>
          </a:p>
          <a:p>
            <a:r>
              <a:rPr lang="en-GB" sz="1600" dirty="0" smtClean="0"/>
              <a:t>~ 1.5 FTE	infrastructure for collaboration and cross-domain security </a:t>
            </a:r>
            <a:br>
              <a:rPr lang="en-GB" sz="1600" dirty="0" smtClean="0"/>
            </a:br>
            <a:r>
              <a:rPr lang="en-GB" sz="1600" dirty="0" smtClean="0"/>
              <a:t>			(funded by GEANT, EGI, and other EC contracts)</a:t>
            </a:r>
          </a:p>
          <a:p>
            <a:r>
              <a:rPr lang="en-GB" sz="1600" dirty="0"/>
              <a:t>~</a:t>
            </a:r>
            <a:r>
              <a:rPr lang="en-GB" sz="1600" dirty="0" smtClean="0"/>
              <a:t> 2 FTE 	innovation, accelerated processing and next-gen networks </a:t>
            </a:r>
            <a:br>
              <a:rPr lang="en-GB" sz="1600" dirty="0" smtClean="0"/>
            </a:br>
            <a:r>
              <a:rPr lang="en-GB" sz="1600" dirty="0" smtClean="0"/>
              <a:t>			(mostly funded by SURF), doubling with support for advanced infra operations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compact programme backed by computing technology 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6710240" y="769983"/>
            <a:ext cx="2173685" cy="2492972"/>
            <a:chOff x="5921236" y="780267"/>
            <a:chExt cx="3222764" cy="36961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21236" y="780267"/>
              <a:ext cx="1399836" cy="32626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2736" y="947224"/>
              <a:ext cx="1405928" cy="32606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13707" y="1159236"/>
              <a:ext cx="1430293" cy="331717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38126" y="4006643"/>
            <a:ext cx="8645800" cy="533479"/>
          </a:xfrm>
          <a:prstGeom prst="rect">
            <a:avLst/>
          </a:prstGeom>
          <a:noFill/>
          <a:ln w="12700" cap="flat">
            <a:solidFill>
              <a:srgbClr val="E3D88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en-US" sz="1400" cap="none" dirty="0">
                <a:solidFill>
                  <a:srgbClr val="6F2575"/>
                </a:solidFill>
              </a:rPr>
              <a:t>Activities on accelerated </a:t>
            </a:r>
            <a:r>
              <a:rPr lang="en-US" sz="1400" cap="none" dirty="0" smtClean="0">
                <a:solidFill>
                  <a:srgbClr val="6F2575"/>
                </a:solidFill>
              </a:rPr>
              <a:t>computation, ML (and QC) </a:t>
            </a:r>
            <a:r>
              <a:rPr lang="en-US" sz="1400" cap="none" dirty="0">
                <a:solidFill>
                  <a:srgbClr val="6F2575"/>
                </a:solidFill>
              </a:rPr>
              <a:t>spread across all </a:t>
            </a:r>
            <a:r>
              <a:rPr lang="en-US" sz="1400" cap="none" dirty="0" err="1">
                <a:solidFill>
                  <a:srgbClr val="6F2575"/>
                </a:solidFill>
              </a:rPr>
              <a:t>programmes</a:t>
            </a:r>
            <a:r>
              <a:rPr lang="en-US" sz="1400" cap="none" dirty="0">
                <a:solidFill>
                  <a:srgbClr val="6F2575"/>
                </a:solidFill>
              </a:rPr>
              <a:t>, with </a:t>
            </a:r>
            <a:r>
              <a:rPr lang="en-US" sz="1400" cap="none" dirty="0" smtClean="0">
                <a:solidFill>
                  <a:srgbClr val="6F2575"/>
                </a:solidFill>
              </a:rPr>
              <a:t>PDP </a:t>
            </a:r>
            <a:r>
              <a:rPr lang="en-US" sz="1400" cap="none" dirty="0">
                <a:solidFill>
                  <a:srgbClr val="6F2575"/>
                </a:solidFill>
              </a:rPr>
              <a:t>participation, </a:t>
            </a:r>
            <a:r>
              <a:rPr lang="en-US" sz="1400" cap="none" dirty="0" smtClean="0">
                <a:solidFill>
                  <a:srgbClr val="6F2575"/>
                </a:solidFill>
              </a:rPr>
              <a:t/>
            </a:r>
            <a:br>
              <a:rPr lang="en-US" sz="1400" cap="none" dirty="0" smtClean="0">
                <a:solidFill>
                  <a:srgbClr val="6F2575"/>
                </a:solidFill>
              </a:rPr>
            </a:br>
            <a:r>
              <a:rPr lang="en-US" sz="1400" cap="none" dirty="0" smtClean="0">
                <a:solidFill>
                  <a:srgbClr val="6F2575"/>
                </a:solidFill>
              </a:rPr>
              <a:t>to </a:t>
            </a:r>
            <a:r>
              <a:rPr lang="en-US" sz="1400" cap="none" dirty="0">
                <a:solidFill>
                  <a:srgbClr val="6F2575"/>
                </a:solidFill>
              </a:rPr>
              <a:t>ensure proper sustained embedding of their results in the </a:t>
            </a:r>
            <a:r>
              <a:rPr lang="en-US" sz="1400" cap="none" dirty="0" err="1" smtClean="0">
                <a:solidFill>
                  <a:srgbClr val="6F2575"/>
                </a:solidFill>
              </a:rPr>
              <a:t>programmes</a:t>
            </a:r>
            <a:endParaRPr lang="en-US" sz="1400" cap="none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864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4"/>
            <a:ext cx="4812276" cy="738664"/>
          </a:xfrm>
        </p:spPr>
        <p:txBody>
          <a:bodyPr/>
          <a:lstStyle/>
          <a:p>
            <a:r>
              <a:rPr lang="en-US" sz="2400" b="1" dirty="0"/>
              <a:t>Pathways </a:t>
            </a:r>
            <a:r>
              <a:rPr lang="en-US" sz="2400" b="1" dirty="0" smtClean="0"/>
              <a:t>via projects </a:t>
            </a:r>
            <a:br>
              <a:rPr lang="en-US" sz="2400" b="1" dirty="0" smtClean="0"/>
            </a:br>
            <a:r>
              <a:rPr lang="en-US" sz="2400" b="1" dirty="0" smtClean="0"/>
              <a:t>and </a:t>
            </a:r>
            <a:r>
              <a:rPr lang="en-US" sz="2400" b="1" dirty="0"/>
              <a:t>collaborations</a:t>
            </a:r>
            <a:endParaRPr lang="en-GB" sz="2400" b="1" dirty="0"/>
          </a:p>
        </p:txBody>
      </p:sp>
      <p:sp>
        <p:nvSpPr>
          <p:cNvPr id="7" name="Text Placeholder 34"/>
          <p:cNvSpPr>
            <a:spLocks noGrp="1"/>
          </p:cNvSpPr>
          <p:nvPr>
            <p:ph type="body" sz="half" idx="14"/>
          </p:nvPr>
        </p:nvSpPr>
        <p:spPr>
          <a:xfrm>
            <a:off x="243972" y="1097480"/>
            <a:ext cx="3081751" cy="1108654"/>
          </a:xfrm>
        </p:spPr>
        <p:txBody>
          <a:bodyPr/>
          <a:lstStyle/>
          <a:p>
            <a:r>
              <a:rPr lang="en-US" sz="1800" dirty="0" smtClean="0"/>
              <a:t>New initiatives and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rgbClr val="6F2575"/>
                </a:solidFill>
              </a:rPr>
              <a:t>strengthen</a:t>
            </a:r>
            <a:r>
              <a:rPr lang="en-US" sz="1600" dirty="0" smtClean="0">
                <a:solidFill>
                  <a:srgbClr val="6F2575"/>
                </a:solidFill>
              </a:rPr>
              <a:t> the strategic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ensure </a:t>
            </a:r>
            <a:r>
              <a:rPr lang="en-US" sz="1600" i="1" dirty="0" smtClean="0">
                <a:solidFill>
                  <a:srgbClr val="6F2575"/>
                </a:solidFill>
              </a:rPr>
              <a:t>continuity </a:t>
            </a:r>
            <a:r>
              <a:rPr lang="en-US" sz="1600" dirty="0" smtClean="0">
                <a:solidFill>
                  <a:srgbClr val="6F2575"/>
                </a:solidFill>
              </a:rPr>
              <a:t>of </a:t>
            </a:r>
            <a:br>
              <a:rPr lang="en-US" sz="1600" dirty="0" smtClean="0">
                <a:solidFill>
                  <a:srgbClr val="6F2575"/>
                </a:solidFill>
              </a:rPr>
            </a:br>
            <a:r>
              <a:rPr lang="en-US" sz="1600" dirty="0" smtClean="0">
                <a:solidFill>
                  <a:srgbClr val="6F2575"/>
                </a:solidFill>
              </a:rPr>
              <a:t>research and infrastructure</a:t>
            </a:r>
            <a:endParaRPr lang="en-US" sz="1600" dirty="0">
              <a:solidFill>
                <a:srgbClr val="6F2575"/>
              </a:solidFill>
            </a:endParaRPr>
          </a:p>
        </p:txBody>
      </p:sp>
      <p:sp>
        <p:nvSpPr>
          <p:cNvPr id="8" name="Pie 7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9617184"/>
              <a:gd name="adj2" fmla="val 1620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Pie 8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1449811"/>
              <a:gd name="adj2" fmla="val 958529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Pie 9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16204917"/>
              <a:gd name="adj2" fmla="val 148245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78189" y="1951953"/>
            <a:ext cx="560735" cy="2043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BDSI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68" y="2152031"/>
            <a:ext cx="854562" cy="201677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898143" y="211572"/>
            <a:ext cx="198179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Infrastructure R&amp;D </a:t>
            </a:r>
            <a:b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and systems</a:t>
            </a:r>
            <a:b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co-design</a:t>
            </a:r>
            <a:endParaRPr kumimoji="0" lang="en-GB" sz="1600" b="1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1269" y="3616096"/>
            <a:ext cx="189497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Infrastructure </a:t>
            </a:r>
            <a:b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for Collaboration</a:t>
            </a:r>
            <a:endParaRPr kumimoji="0" lang="en-GB" sz="1600" b="1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89" y="1459104"/>
            <a:ext cx="1456082" cy="7485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26" y="2351588"/>
            <a:ext cx="1155168" cy="7704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58" y="3494799"/>
            <a:ext cx="824532" cy="7482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66" y="2385429"/>
            <a:ext cx="1002843" cy="845731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02" y="467310"/>
            <a:ext cx="1599061" cy="5975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87" y="2936119"/>
            <a:ext cx="1172451" cy="11724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86" y="2832004"/>
            <a:ext cx="810396" cy="5402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02" y="3877590"/>
            <a:ext cx="886867" cy="2445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57" y="2969751"/>
            <a:ext cx="660062" cy="4131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91" y="1977392"/>
            <a:ext cx="1246355" cy="8309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DFFF9"/>
              </a:clrFrom>
              <a:clrTo>
                <a:srgbClr val="FD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1" y="3171792"/>
            <a:ext cx="916627" cy="274988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61" y="2553898"/>
            <a:ext cx="886935" cy="3547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0913" y="3645374"/>
            <a:ext cx="431022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600" b="1" cap="none" dirty="0" smtClean="0">
                <a:solidFill>
                  <a:srgbClr val="6F2575"/>
                </a:solidFill>
              </a:rPr>
              <a:t>Public partner </a:t>
            </a:r>
            <a:r>
              <a:rPr lang="en-GB" sz="1600" b="1" cap="none" dirty="0">
                <a:solidFill>
                  <a:srgbClr val="6F2575"/>
                </a:solidFill>
              </a:rPr>
              <a:t>R&amp;D </a:t>
            </a:r>
            <a:r>
              <a:rPr lang="en-GB" sz="1600" b="1" cap="none" dirty="0" smtClean="0">
                <a:solidFill>
                  <a:srgbClr val="6F2575"/>
                </a:solidFill>
              </a:rPr>
              <a:t>engagement</a:t>
            </a:r>
            <a:r>
              <a:rPr lang="en-GB" sz="1600" cap="none" dirty="0">
                <a:solidFill>
                  <a:srgbClr val="6F2575"/>
                </a:solidFill>
              </a:rPr>
              <a:t/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AMD, </a:t>
            </a:r>
            <a:r>
              <a:rPr lang="en-GB" sz="1600" cap="none" dirty="0" smtClean="0">
                <a:solidFill>
                  <a:srgbClr val="6F2575"/>
                </a:solidFill>
              </a:rPr>
              <a:t>Nokia, NVidia, NL-ix</a:t>
            </a:r>
            <a:r>
              <a:rPr lang="en-GB" sz="1600" cap="none" dirty="0">
                <a:solidFill>
                  <a:srgbClr val="6F2575"/>
                </a:solidFill>
              </a:rPr>
              <a:t>, </a:t>
            </a:r>
            <a:r>
              <a:rPr lang="en-GB" sz="1600" cap="none" dirty="0" err="1" smtClean="0">
                <a:solidFill>
                  <a:srgbClr val="6F2575"/>
                </a:solidFill>
              </a:rPr>
              <a:t>AmsIX</a:t>
            </a:r>
            <a:r>
              <a:rPr lang="en-GB" sz="1600" cap="none" dirty="0" smtClean="0">
                <a:solidFill>
                  <a:srgbClr val="6F2575"/>
                </a:solidFill>
              </a:rPr>
              <a:t>…</a:t>
            </a:r>
            <a:r>
              <a:rPr lang="en-GB" sz="1600" cap="none" dirty="0">
                <a:solidFill>
                  <a:srgbClr val="6F2575"/>
                </a:solidFill>
              </a:rPr>
              <a:t/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Dutch </a:t>
            </a:r>
            <a:r>
              <a:rPr lang="en-GB" sz="1600" cap="none" dirty="0" smtClean="0">
                <a:solidFill>
                  <a:srgbClr val="6F2575"/>
                </a:solidFill>
              </a:rPr>
              <a:t>national government</a:t>
            </a:r>
            <a:endParaRPr lang="en-GB" sz="1600" cap="none" dirty="0">
              <a:solidFill>
                <a:srgbClr val="6F257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8389" y="1562212"/>
            <a:ext cx="443505" cy="2567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61" y="1443909"/>
            <a:ext cx="486381" cy="243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21" y="1183878"/>
            <a:ext cx="557996" cy="4184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96" y="1696408"/>
            <a:ext cx="358242" cy="3552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18" y="1071399"/>
            <a:ext cx="499096" cy="2608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97" y="2098063"/>
            <a:ext cx="514427" cy="3215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43" y="1113389"/>
            <a:ext cx="836757" cy="1698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7981" y="1200662"/>
            <a:ext cx="854121" cy="8228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44" y="2107960"/>
            <a:ext cx="369517" cy="37122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7" name="TextBox 36"/>
          <p:cNvSpPr txBox="1"/>
          <p:nvPr/>
        </p:nvSpPr>
        <p:spPr>
          <a:xfrm>
            <a:off x="3598906" y="886360"/>
            <a:ext cx="14514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b="1" cap="none" dirty="0" smtClean="0">
                <a:solidFill>
                  <a:srgbClr val="6F2575"/>
                </a:solidFill>
              </a:rPr>
              <a:t>Accelerating</a:t>
            </a:r>
            <a:endParaRPr lang="en-GB" sz="1600" b="1" cap="none" dirty="0">
              <a:solidFill>
                <a:srgbClr val="6F2575"/>
              </a:solidFill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computing</a:t>
            </a:r>
            <a:endParaRPr kumimoji="0" lang="en-GB" sz="1600" b="1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8125" y="2366140"/>
            <a:ext cx="3293476" cy="584775"/>
          </a:xfrm>
          <a:prstGeom prst="rect">
            <a:avLst/>
          </a:prstGeom>
          <a:solidFill>
            <a:srgbClr val="E3D88B"/>
          </a:solidFill>
          <a:ln>
            <a:solidFill>
              <a:srgbClr val="6F2575"/>
            </a:solidFill>
          </a:ln>
        </p:spPr>
        <p:txBody>
          <a:bodyPr wrap="square">
            <a:spAutoFit/>
          </a:bodyPr>
          <a:lstStyle/>
          <a:p>
            <a:pPr lvl="0" hangingPunct="1"/>
            <a:r>
              <a:rPr lang="en-US" sz="1600" i="1" cap="none" dirty="0" smtClean="0">
                <a:solidFill>
                  <a:srgbClr val="000000"/>
                </a:solidFill>
              </a:rPr>
              <a:t>future project pathways planned:</a:t>
            </a:r>
            <a:r>
              <a:rPr lang="en-US" sz="1600" i="1" cap="none" dirty="0">
                <a:solidFill>
                  <a:srgbClr val="000000"/>
                </a:solidFill>
              </a:rPr>
              <a:t/>
            </a:r>
            <a:br>
              <a:rPr lang="en-US" sz="1600" i="1" cap="none" dirty="0">
                <a:solidFill>
                  <a:srgbClr val="000000"/>
                </a:solidFill>
              </a:rPr>
            </a:br>
            <a:r>
              <a:rPr lang="en-US" sz="1600" i="1" cap="none" dirty="0" smtClean="0">
                <a:solidFill>
                  <a:srgbClr val="6F2575"/>
                </a:solidFill>
              </a:rPr>
              <a:t>FASTTRACK, </a:t>
            </a:r>
            <a:r>
              <a:rPr lang="en-US" sz="1600" i="1" cap="none" dirty="0" smtClean="0">
                <a:solidFill>
                  <a:srgbClr val="6F2575"/>
                </a:solidFill>
              </a:rPr>
              <a:t>AI/ML Upgrade, …</a:t>
            </a:r>
            <a:endParaRPr lang="en-GB" sz="1600" i="1" cap="none" dirty="0">
              <a:solidFill>
                <a:srgbClr val="6F2575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12" y="2884761"/>
            <a:ext cx="394005" cy="2618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30" y="1710809"/>
            <a:ext cx="327882" cy="3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3839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3" y="892899"/>
            <a:ext cx="8747993" cy="3452743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GB" sz="1600" dirty="0" smtClean="0"/>
              <a:t>Drive change in analysis and re-processing with accelerators to become ‘the default’: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6F2575"/>
                </a:solidFill>
              </a:rPr>
              <a:t>we have </a:t>
            </a:r>
            <a:r>
              <a:rPr lang="en-GB" sz="1400" b="1" dirty="0" smtClean="0">
                <a:solidFill>
                  <a:srgbClr val="6F2575"/>
                </a:solidFill>
              </a:rPr>
              <a:t>GPU </a:t>
            </a:r>
            <a:r>
              <a:rPr lang="en-GB" sz="1400" b="1" dirty="0" smtClean="0">
                <a:solidFill>
                  <a:srgbClr val="6F2575"/>
                </a:solidFill>
              </a:rPr>
              <a:t>accelerator expertise </a:t>
            </a:r>
            <a:r>
              <a:rPr lang="en-GB" sz="1400" dirty="0" smtClean="0">
                <a:solidFill>
                  <a:srgbClr val="6F2575"/>
                </a:solidFill>
              </a:rPr>
              <a:t>with Allen for </a:t>
            </a:r>
            <a:r>
              <a:rPr lang="en-GB" sz="1400" dirty="0" err="1" smtClean="0">
                <a:solidFill>
                  <a:srgbClr val="6F2575"/>
                </a:solidFill>
              </a:rPr>
              <a:t>LHCb’s</a:t>
            </a:r>
            <a:r>
              <a:rPr lang="en-GB" sz="1400" dirty="0" smtClean="0">
                <a:solidFill>
                  <a:srgbClr val="6F2575"/>
                </a:solidFill>
              </a:rPr>
              <a:t> </a:t>
            </a:r>
            <a:r>
              <a:rPr lang="en-GB" sz="1400" dirty="0" smtClean="0">
                <a:solidFill>
                  <a:srgbClr val="6F2575"/>
                </a:solidFill>
              </a:rPr>
              <a:t>… on to a </a:t>
            </a:r>
            <a:r>
              <a:rPr lang="en-GB" sz="1200" dirty="0" smtClean="0">
                <a:solidFill>
                  <a:srgbClr val="6F2575"/>
                </a:solidFill>
              </a:rPr>
              <a:t>FASTER FASTTRACK</a:t>
            </a:r>
            <a:endParaRPr lang="en-GB" sz="1400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6F2575"/>
                </a:solidFill>
              </a:rPr>
              <a:t>there is already large embedded </a:t>
            </a:r>
            <a:r>
              <a:rPr lang="en-GB" sz="1400" b="1" dirty="0" smtClean="0">
                <a:solidFill>
                  <a:srgbClr val="6F2575"/>
                </a:solidFill>
              </a:rPr>
              <a:t>effort on AI &amp; ML </a:t>
            </a:r>
            <a:r>
              <a:rPr lang="en-GB" sz="1400" dirty="0" smtClean="0">
                <a:solidFill>
                  <a:srgbClr val="6F2575"/>
                </a:solidFill>
              </a:rPr>
              <a:t>across the Nikhef portfolio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6F2575"/>
                </a:solidFill>
              </a:rPr>
              <a:t>as a T1 have </a:t>
            </a:r>
            <a:r>
              <a:rPr lang="en-GB" sz="1400" b="1" dirty="0" smtClean="0">
                <a:solidFill>
                  <a:srgbClr val="6F2575"/>
                </a:solidFill>
              </a:rPr>
              <a:t>fast access to data</a:t>
            </a:r>
            <a:r>
              <a:rPr lang="en-GB" sz="1400" dirty="0" smtClean="0">
                <a:solidFill>
                  <a:srgbClr val="6F2575"/>
                </a:solidFill>
              </a:rPr>
              <a:t>, and have a GPU-heavy national HPC system at SURF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6F2575"/>
                </a:solidFill>
              </a:rPr>
              <a:t>strong and coherent </a:t>
            </a:r>
            <a:r>
              <a:rPr lang="en-GB" sz="1400" dirty="0" err="1" smtClean="0">
                <a:solidFill>
                  <a:srgbClr val="6F2575"/>
                </a:solidFill>
              </a:rPr>
              <a:t>CompSys</a:t>
            </a:r>
            <a:r>
              <a:rPr lang="en-GB" sz="1400" dirty="0" smtClean="0">
                <a:solidFill>
                  <a:srgbClr val="6F2575"/>
                </a:solidFill>
              </a:rPr>
              <a:t> </a:t>
            </a:r>
            <a:r>
              <a:rPr lang="en-GB" sz="1400" b="1" dirty="0" smtClean="0">
                <a:solidFill>
                  <a:srgbClr val="6F2575"/>
                </a:solidFill>
              </a:rPr>
              <a:t>research in CS</a:t>
            </a:r>
            <a:r>
              <a:rPr lang="en-GB" sz="1400" dirty="0" smtClean="0">
                <a:solidFill>
                  <a:srgbClr val="6F2575"/>
                </a:solidFill>
              </a:rPr>
              <a:t>, and the </a:t>
            </a:r>
            <a:r>
              <a:rPr lang="en-GB" sz="1400" b="1" dirty="0" smtClean="0">
                <a:solidFill>
                  <a:srgbClr val="6F2575"/>
                </a:solidFill>
              </a:rPr>
              <a:t>AI coalition across Dutch academia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400" dirty="0" smtClean="0"/>
          </a:p>
          <a:p>
            <a:pPr>
              <a:spcAft>
                <a:spcPts val="300"/>
              </a:spcAft>
            </a:pPr>
            <a:r>
              <a:rPr lang="en-GB" sz="1600" dirty="0" smtClean="0"/>
              <a:t>Push the high-throughput system integration boundaries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6F2575"/>
                </a:solidFill>
              </a:rPr>
              <a:t>dedicated ‘lab</a:t>
            </a:r>
            <a:r>
              <a:rPr lang="en-GB" sz="1400" b="1" dirty="0" smtClean="0">
                <a:solidFill>
                  <a:srgbClr val="6F2575"/>
                </a:solidFill>
              </a:rPr>
              <a:t>’ data centre </a:t>
            </a:r>
            <a:r>
              <a:rPr lang="en-GB" sz="1400" dirty="0" smtClean="0">
                <a:solidFill>
                  <a:srgbClr val="6F2575"/>
                </a:solidFill>
              </a:rPr>
              <a:t>for </a:t>
            </a:r>
            <a:r>
              <a:rPr lang="en-GB" sz="1400" dirty="0" err="1" smtClean="0">
                <a:solidFill>
                  <a:srgbClr val="6F2575"/>
                </a:solidFill>
              </a:rPr>
              <a:t>Tbps</a:t>
            </a:r>
            <a:r>
              <a:rPr lang="en-GB" sz="1400" dirty="0" smtClean="0">
                <a:solidFill>
                  <a:srgbClr val="6F2575"/>
                </a:solidFill>
              </a:rPr>
              <a:t>+ networks, energy</a:t>
            </a:r>
            <a:r>
              <a:rPr lang="en-GB" sz="1400" dirty="0">
                <a:solidFill>
                  <a:srgbClr val="6F2575"/>
                </a:solidFill>
              </a:rPr>
              <a:t> </a:t>
            </a:r>
            <a:r>
              <a:rPr lang="en-GB" sz="1400" dirty="0" smtClean="0">
                <a:solidFill>
                  <a:srgbClr val="6F2575"/>
                </a:solidFill>
              </a:rPr>
              <a:t>&amp; cooling, novel architectures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6F2575"/>
                </a:solidFill>
              </a:rPr>
              <a:t>excellent links with SURF, public sector, and vendor ecosystem</a:t>
            </a:r>
          </a:p>
          <a:p>
            <a:pPr>
              <a:spcAft>
                <a:spcPts val="300"/>
              </a:spcAft>
            </a:pPr>
            <a:endParaRPr lang="en-GB" sz="400" dirty="0" smtClean="0"/>
          </a:p>
          <a:p>
            <a:pPr>
              <a:spcAft>
                <a:spcPts val="300"/>
              </a:spcAft>
            </a:pPr>
            <a:r>
              <a:rPr lang="en-GB" sz="1600" dirty="0" smtClean="0"/>
              <a:t>Make collaboration easier across </a:t>
            </a:r>
            <a:r>
              <a:rPr lang="en-GB" sz="1600" dirty="0" smtClean="0"/>
              <a:t>domains </a:t>
            </a:r>
            <a:endParaRPr lang="en-GB" sz="1600" dirty="0" smtClean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6F2575"/>
                </a:solidFill>
              </a:rPr>
              <a:t>keep our field connected to </a:t>
            </a:r>
            <a:r>
              <a:rPr lang="en-GB" sz="1400" b="1" dirty="0" smtClean="0">
                <a:solidFill>
                  <a:srgbClr val="6F2575"/>
                </a:solidFill>
              </a:rPr>
              <a:t>AAI in R&amp;E space</a:t>
            </a:r>
            <a:r>
              <a:rPr lang="en-GB" sz="1400" dirty="0" smtClean="0">
                <a:solidFill>
                  <a:srgbClr val="6F2575"/>
                </a:solidFill>
              </a:rPr>
              <a:t>, evolving our federated access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6F2575"/>
                </a:solidFill>
              </a:rPr>
              <a:t>building on the foundations we brought and bring </a:t>
            </a:r>
            <a:br>
              <a:rPr lang="en-GB" sz="1400" dirty="0" smtClean="0">
                <a:solidFill>
                  <a:srgbClr val="6F2575"/>
                </a:solidFill>
              </a:rPr>
            </a:br>
            <a:r>
              <a:rPr lang="en-GB" sz="1400" dirty="0" smtClean="0">
                <a:solidFill>
                  <a:srgbClr val="6F2575"/>
                </a:solidFill>
              </a:rPr>
              <a:t>to eduGAIN/GEANT, EOSC, EGI, SURF, and the </a:t>
            </a:r>
            <a:r>
              <a:rPr lang="en-GB" sz="1400" b="1" dirty="0" smtClean="0">
                <a:solidFill>
                  <a:srgbClr val="6F2575"/>
                </a:solidFill>
              </a:rPr>
              <a:t>trust and identity federations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F2575"/>
                </a:solidFill>
              </a:rPr>
              <a:t>executable papers, </a:t>
            </a:r>
            <a:r>
              <a:rPr lang="en-US" sz="1400" dirty="0" smtClean="0">
                <a:solidFill>
                  <a:srgbClr val="6F2575"/>
                </a:solidFill>
              </a:rPr>
              <a:t>research workflows, </a:t>
            </a:r>
            <a:r>
              <a:rPr lang="en-US" sz="1400" b="1" dirty="0">
                <a:solidFill>
                  <a:srgbClr val="6F2575"/>
                </a:solidFill>
              </a:rPr>
              <a:t>‘beyond’-Open-Science workflows</a:t>
            </a:r>
            <a:r>
              <a:rPr lang="en-US" sz="1400" dirty="0" smtClean="0">
                <a:solidFill>
                  <a:srgbClr val="6F2575"/>
                </a:solidFill>
              </a:rPr>
              <a:t>, Open Scholarly Infrastructure</a:t>
            </a:r>
            <a:endParaRPr lang="en-US" sz="1400" dirty="0">
              <a:solidFill>
                <a:srgbClr val="6F2575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30887"/>
          </a:xfrm>
        </p:spPr>
        <p:txBody>
          <a:bodyPr/>
          <a:lstStyle/>
          <a:p>
            <a:r>
              <a:rPr lang="en-US" sz="2800" dirty="0" smtClean="0"/>
              <a:t>Next to operations and innovation, we push ahead!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10" y="899336"/>
            <a:ext cx="910407" cy="1213875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710" y="2332285"/>
            <a:ext cx="910407" cy="72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09" y="3190283"/>
            <a:ext cx="910407" cy="60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863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4932511" cy="186092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 smtClean="0"/>
              <a:t>Data processing across all of Nikhef </a:t>
            </a:r>
            <a:endParaRPr lang="en-GB" sz="16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Per-programme algorithmic collaboration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i="1" dirty="0" smtClean="0">
                <a:solidFill>
                  <a:srgbClr val="6F2575"/>
                </a:solidFill>
              </a:rPr>
              <a:t>from compiler flags to </a:t>
            </a:r>
            <a:r>
              <a:rPr lang="en-GB" sz="1600" i="1" dirty="0" smtClean="0">
                <a:solidFill>
                  <a:srgbClr val="6F2575"/>
                </a:solidFill>
              </a:rPr>
              <a:t>restructuring </a:t>
            </a:r>
            <a:r>
              <a:rPr lang="en-GB" sz="1600" i="1" dirty="0" smtClean="0">
                <a:solidFill>
                  <a:srgbClr val="6F2575"/>
                </a:solidFill>
              </a:rPr>
              <a:t>algorithms</a:t>
            </a:r>
            <a:endParaRPr lang="en-GB" sz="1600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Computing Office Hours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i="1" dirty="0" smtClean="0">
                <a:solidFill>
                  <a:srgbClr val="6F2575"/>
                </a:solidFill>
              </a:rPr>
              <a:t>from printing to vectorisation, all in one go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… and across the national and global landscape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30887"/>
          </a:xfrm>
        </p:spPr>
        <p:txBody>
          <a:bodyPr/>
          <a:lstStyle/>
          <a:p>
            <a:r>
              <a:rPr lang="en-US" sz="2800" dirty="0" smtClean="0"/>
              <a:t>Coherence and alignment – within and outside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706" y="943260"/>
            <a:ext cx="3394040" cy="2654276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231" y="2131090"/>
            <a:ext cx="1867528" cy="2004176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545" y="350970"/>
            <a:ext cx="1029214" cy="934869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209" y="2774132"/>
            <a:ext cx="3754427" cy="2051645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74317852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489656E5-AAF2-415F-8F08-378D6566CDFB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6E854385-552D-4B9C-9118-35651C674D5E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F2ACD4BE-C0B1-4AC9-8AFE-6AE36B5DED0B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A76F0B44-4154-4718-B508-6ACEEE236B1E}"/>
    </a:ext>
  </a:extLst>
</a:theme>
</file>

<file path=ppt/theme/theme5.xml><?xml version="1.0" encoding="utf-8"?>
<a:theme xmlns:a="http://schemas.openxmlformats.org/drawingml/2006/main" name="1_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F0E89489-DDE2-4A68-BACC-9D84762C9000}" vid="{E4DF23C9-9BEC-4DD8-BE14-88B00585F0FF}"/>
    </a:ext>
  </a:extLst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9730</TotalTime>
  <Words>2761</Words>
  <Application>Microsoft Office PowerPoint</Application>
  <PresentationFormat>On-screen Show (16:9)</PresentationFormat>
  <Paragraphs>246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Akkurat Std</vt:lpstr>
      <vt:lpstr>Akkurat Std Bold</vt:lpstr>
      <vt:lpstr>Akkurat Std Italic</vt:lpstr>
      <vt:lpstr>Akkurat Std Mono</vt:lpstr>
      <vt:lpstr>Arial</vt:lpstr>
      <vt:lpstr>Calibri</vt:lpstr>
      <vt:lpstr>Candara</vt:lpstr>
      <vt:lpstr>Helvetica Neue</vt:lpstr>
      <vt:lpstr>Helvetica Neue Medium</vt:lpstr>
      <vt:lpstr>Minion Pro</vt:lpstr>
      <vt:lpstr>Verdana</vt:lpstr>
      <vt:lpstr>Wingdings</vt:lpstr>
      <vt:lpstr>Nikhef-DG22-NikUM-main</vt:lpstr>
      <vt:lpstr>Nikhef-DG22-NikOnly-main</vt:lpstr>
      <vt:lpstr>Nikhef-DG22-2018-legacy</vt:lpstr>
      <vt:lpstr>Nikhef-DG22-NikUM-Closures</vt:lpstr>
      <vt:lpstr>1_Nikhef-DG22-NikOnly-main</vt:lpstr>
      <vt:lpstr>PHOTO-PAINT</vt:lpstr>
      <vt:lpstr>Physics Data Processing accelerating ‘time to science’ through computing and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 Data Processing towards results unconstrained by computing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time to science through computing and data</dc:title>
  <dc:creator>davidg</dc:creator>
  <cp:lastModifiedBy>davidg</cp:lastModifiedBy>
  <cp:revision>380</cp:revision>
  <cp:lastPrinted>2025-06-04T15:02:57Z</cp:lastPrinted>
  <dcterms:created xsi:type="dcterms:W3CDTF">2023-04-05T10:18:24Z</dcterms:created>
  <dcterms:modified xsi:type="dcterms:W3CDTF">2025-06-05T10:28:35Z</dcterms:modified>
</cp:coreProperties>
</file>