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792" r:id="rId5"/>
  </p:sldMasterIdLst>
  <p:notesMasterIdLst>
    <p:notesMasterId r:id="rId22"/>
  </p:notesMasterIdLst>
  <p:handoutMasterIdLst>
    <p:handoutMasterId r:id="rId23"/>
  </p:handoutMasterIdLst>
  <p:sldIdLst>
    <p:sldId id="256" r:id="rId6"/>
    <p:sldId id="302" r:id="rId7"/>
    <p:sldId id="278" r:id="rId8"/>
    <p:sldId id="265" r:id="rId9"/>
    <p:sldId id="286" r:id="rId10"/>
    <p:sldId id="281" r:id="rId11"/>
    <p:sldId id="306" r:id="rId12"/>
    <p:sldId id="299" r:id="rId13"/>
    <p:sldId id="298" r:id="rId14"/>
    <p:sldId id="290" r:id="rId15"/>
    <p:sldId id="304" r:id="rId16"/>
    <p:sldId id="305" r:id="rId17"/>
    <p:sldId id="293" r:id="rId18"/>
    <p:sldId id="301" r:id="rId19"/>
    <p:sldId id="297" r:id="rId20"/>
    <p:sldId id="257" r:id="rId21"/>
  </p:sldIdLst>
  <p:sldSz cx="9144000" cy="5143500" type="screen16x9"/>
  <p:notesSz cx="6805613" cy="99441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F2575"/>
    <a:srgbClr val="EAEAEA"/>
    <a:srgbClr val="E8BFEB"/>
    <a:srgbClr val="E3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43"/>
  </p:normalViewPr>
  <p:slideViewPr>
    <p:cSldViewPr snapToGrid="0" snapToObjects="1">
      <p:cViewPr varScale="1">
        <p:scale>
          <a:sx n="141" d="100"/>
          <a:sy n="141" d="100"/>
        </p:scale>
        <p:origin x="3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2026-02-25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.w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>
                <a:solidFill>
                  <a:schemeClr val="bg1"/>
                </a:solidFill>
              </a:rPr>
              <a:t>Main Title</a:t>
            </a:r>
            <a:endParaRPr dirty="0">
              <a:solidFill>
                <a:schemeClr val="bg1"/>
              </a:solidFill>
            </a:endParaRPr>
          </a:p>
          <a:p>
            <a:pPr lvl="1"/>
            <a:r>
              <a:rPr lang="en-US" dirty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>
                <a:solidFill>
                  <a:srgbClr val="E3D88A"/>
                </a:solidFill>
              </a:rPr>
              <a:t>Groep</a:t>
            </a:r>
            <a:endParaRPr lang="en-US" sz="1600" cap="none" baseline="0" dirty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>
                  <a:solidFill>
                    <a:schemeClr val="bg1"/>
                  </a:solidFill>
                </a:rPr>
                <a:t>Groep</a:t>
              </a:r>
              <a:endParaRPr lang="en-US" sz="1800" cap="none" baseline="0" dirty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ik - 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8831618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036447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15096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5862940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67185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98939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29077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62926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87570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857117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76668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487101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467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58145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/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55884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/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20621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54105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827974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662086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844337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6454720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158494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010077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38271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7086977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2107360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29498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42420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572993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234592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48746972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566841320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012437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9007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902628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7067719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28384984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22421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336020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571848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05795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2813887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11963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9621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3077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0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44818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44348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4137755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9856528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1591303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4699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97542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200">
                <a:solidFill>
                  <a:srgbClr val="6F257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/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F25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4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>
                <a:solidFill>
                  <a:schemeClr val="bg1"/>
                </a:solidFill>
              </a:rPr>
              <a:t>Main Title</a:t>
            </a:r>
            <a:endParaRPr dirty="0">
              <a:solidFill>
                <a:schemeClr val="bg1"/>
              </a:solidFill>
            </a:endParaRPr>
          </a:p>
          <a:p>
            <a:pPr lvl="1"/>
            <a:r>
              <a:rPr lang="en-US" dirty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>
                <a:solidFill>
                  <a:srgbClr val="E3D88A"/>
                </a:solidFill>
              </a:rPr>
              <a:t>Groep</a:t>
            </a:r>
            <a:endParaRPr lang="en-US" sz="1600" cap="none" baseline="0" dirty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14.xml"/><Relationship Id="rId51" Type="http://schemas.openxmlformats.org/officeDocument/2006/relationships/theme" Target="../theme/theme5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36" r:id="rId8"/>
    <p:sldLayoutId id="2147483734" r:id="rId9"/>
    <p:sldLayoutId id="2147483724" r:id="rId10"/>
    <p:sldLayoutId id="2147483733" r:id="rId11"/>
    <p:sldLayoutId id="2147483737" r:id="rId12"/>
    <p:sldLayoutId id="2147483708" r:id="rId13"/>
    <p:sldLayoutId id="2147483662" r:id="rId14"/>
    <p:sldLayoutId id="2147483701" r:id="rId15"/>
    <p:sldLayoutId id="2147483668" r:id="rId16"/>
    <p:sldLayoutId id="2147483660" r:id="rId17"/>
    <p:sldLayoutId id="2147483704" r:id="rId18"/>
    <p:sldLayoutId id="2147483705" r:id="rId19"/>
    <p:sldLayoutId id="2147483706" r:id="rId20"/>
    <p:sldLayoutId id="2147483707" r:id="rId21"/>
    <p:sldLayoutId id="2147483703" r:id="rId22"/>
    <p:sldLayoutId id="2147483661" r:id="rId23"/>
    <p:sldLayoutId id="2147483664" r:id="rId24"/>
    <p:sldLayoutId id="2147483667" r:id="rId25"/>
    <p:sldLayoutId id="2147483702" r:id="rId26"/>
    <p:sldLayoutId id="2147483697" r:id="rId27"/>
    <p:sldLayoutId id="2147483709" r:id="rId28"/>
    <p:sldLayoutId id="2147483674" r:id="rId29"/>
    <p:sldLayoutId id="2147483677" r:id="rId30"/>
    <p:sldLayoutId id="2147483698" r:id="rId31"/>
    <p:sldLayoutId id="2147483699" r:id="rId32"/>
    <p:sldLayoutId id="2147483710" r:id="rId33"/>
    <p:sldLayoutId id="2147483672" r:id="rId34"/>
    <p:sldLayoutId id="2147483675" r:id="rId35"/>
    <p:sldLayoutId id="2147483678" r:id="rId36"/>
    <p:sldLayoutId id="2147483681" r:id="rId37"/>
    <p:sldLayoutId id="2147483684" r:id="rId38"/>
    <p:sldLayoutId id="2147483673" r:id="rId39"/>
    <p:sldLayoutId id="2147483676" r:id="rId40"/>
    <p:sldLayoutId id="2147483679" r:id="rId41"/>
    <p:sldLayoutId id="2147483682" r:id="rId42"/>
    <p:sldLayoutId id="2147483685" r:id="rId43"/>
    <p:sldLayoutId id="2147483686" r:id="rId44"/>
    <p:sldLayoutId id="2147483688" r:id="rId45"/>
    <p:sldLayoutId id="2147483689" r:id="rId46"/>
    <p:sldLayoutId id="2147483690" r:id="rId47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3343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33" r:id="rId41"/>
    <p:sldLayoutId id="2147483834" r:id="rId42"/>
    <p:sldLayoutId id="2147483835" r:id="rId43"/>
    <p:sldLayoutId id="2147483836" r:id="rId44"/>
    <p:sldLayoutId id="2147483837" r:id="rId45"/>
    <p:sldLayoutId id="2147483838" r:id="rId46"/>
    <p:sldLayoutId id="2147483839" r:id="rId47"/>
    <p:sldLayoutId id="2147483840" r:id="rId48"/>
    <p:sldLayoutId id="2147483841" r:id="rId49"/>
    <p:sldLayoutId id="2147483842" r:id="rId50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24" Type="http://schemas.openxmlformats.org/officeDocument/2006/relationships/image" Target="../media/image64.jpeg"/><Relationship Id="rId5" Type="http://schemas.openxmlformats.org/officeDocument/2006/relationships/image" Target="../media/image45.emf"/><Relationship Id="rId15" Type="http://schemas.openxmlformats.org/officeDocument/2006/relationships/image" Target="../media/image55.png"/><Relationship Id="rId23" Type="http://schemas.openxmlformats.org/officeDocument/2006/relationships/image" Target="../media/image63.jpeg"/><Relationship Id="rId10" Type="http://schemas.openxmlformats.org/officeDocument/2006/relationships/image" Target="../media/image50.png"/><Relationship Id="rId19" Type="http://schemas.openxmlformats.org/officeDocument/2006/relationships/image" Target="../media/image59.jpeg"/><Relationship Id="rId4" Type="http://schemas.openxmlformats.org/officeDocument/2006/relationships/image" Target="../media/image44.gif"/><Relationship Id="rId9" Type="http://schemas.openxmlformats.org/officeDocument/2006/relationships/image" Target="../media/image49.png"/><Relationship Id="rId14" Type="http://schemas.openxmlformats.org/officeDocument/2006/relationships/image" Target="../media/image54.gif"/><Relationship Id="rId22" Type="http://schemas.openxmlformats.org/officeDocument/2006/relationships/image" Target="../media/image6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David Groep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Physics Data Processing</a:t>
            </a:r>
            <a:br>
              <a:rPr lang="en-US" sz="3200" dirty="0"/>
            </a:br>
            <a:r>
              <a:rPr lang="en-US" sz="2400" dirty="0">
                <a:latin typeface="Akkurat Std Italic" panose="02000503000000000000" pitchFamily="2" charset="0"/>
              </a:rPr>
              <a:t>accelerating ‘time to science’</a:t>
            </a:r>
            <a:br>
              <a:rPr lang="en-US" sz="2400" dirty="0">
                <a:latin typeface="Akkurat Std Italic" panose="02000503000000000000" pitchFamily="2" charset="0"/>
              </a:rPr>
            </a:br>
            <a:r>
              <a:rPr lang="en-US" sz="2400" dirty="0">
                <a:latin typeface="Akkurat Std Italic" panose="02000503000000000000" pitchFamily="2" charset="0"/>
              </a:rPr>
              <a:t>through computing and collaboration</a:t>
            </a:r>
            <a:endParaRPr lang="en-GB" sz="2400" dirty="0">
              <a:latin typeface="Akkurat Std Italic" panose="02000503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Nikhef SAC February 2026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216597"/>
            <a:ext cx="2542246" cy="14284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1831" y="799670"/>
            <a:ext cx="8924173" cy="37189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lvl="0" hangingPunct="1"/>
            <a:r>
              <a:rPr lang="en-GB" sz="1800" cap="none" dirty="0">
                <a:solidFill>
                  <a:srgbClr val="000000"/>
                </a:solidFill>
              </a:rPr>
              <a:t>New AI/ML R&amp;D group brings activities together in </a:t>
            </a:r>
            <a:r>
              <a:rPr lang="en-GB" sz="1800" i="1" cap="none" dirty="0">
                <a:solidFill>
                  <a:srgbClr val="000000"/>
                </a:solidFill>
              </a:rPr>
              <a:t>both</a:t>
            </a:r>
            <a:r>
              <a:rPr lang="en-GB" sz="1800" cap="none" dirty="0">
                <a:solidFill>
                  <a:srgbClr val="000000"/>
                </a:solidFill>
              </a:rPr>
              <a:t> the experiments </a:t>
            </a:r>
            <a:r>
              <a:rPr lang="en-GB" sz="1800" i="1" cap="none" dirty="0">
                <a:solidFill>
                  <a:srgbClr val="000000"/>
                </a:solidFill>
              </a:rPr>
              <a:t>and</a:t>
            </a:r>
            <a:r>
              <a:rPr lang="en-GB" sz="1800" cap="none" dirty="0">
                <a:solidFill>
                  <a:srgbClr val="000000"/>
                </a:solidFill>
              </a:rPr>
              <a:t> for PDP</a:t>
            </a:r>
          </a:p>
          <a:p>
            <a:pPr marL="342900" lvl="0" indent="-342900" hangingPunct="1">
              <a:buFont typeface="Arial" panose="020B0604020202020204" pitchFamily="34" charset="0"/>
              <a:buChar char="•"/>
            </a:pPr>
            <a:endParaRPr lang="en-GB" sz="800" cap="none" dirty="0">
              <a:solidFill>
                <a:srgbClr val="6F2575"/>
              </a:solidFill>
            </a:endParaRPr>
          </a:p>
          <a:p>
            <a:pPr marL="342900" lvl="0" indent="-3429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rgbClr val="6F2575"/>
                </a:solidFill>
              </a:rPr>
              <a:t>links strong physics programmes on AI/ML</a:t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with the ‘data, physics, workflows, and infrastructure research’ role of PDP </a:t>
            </a:r>
          </a:p>
          <a:p>
            <a:pPr marL="342900" lvl="0" indent="-3429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rgbClr val="6F2575"/>
                </a:solidFill>
              </a:rPr>
              <a:t>R&amp;D on infrastructure extensions for AI/ML and accelerated compute generally</a:t>
            </a:r>
          </a:p>
          <a:p>
            <a:pPr lvl="0" hangingPunct="1">
              <a:spcAft>
                <a:spcPts val="600"/>
              </a:spcAft>
            </a:pPr>
            <a:r>
              <a:rPr lang="en-GB" sz="1800" cap="none" dirty="0">
                <a:solidFill>
                  <a:schemeClr val="bg1"/>
                </a:solidFill>
              </a:rPr>
              <a:t>We will be evolving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the physics staff and PoC hardware will be available starting mid-2026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transformative facility for inference (MERGE, under funder’s review)</a:t>
            </a:r>
          </a:p>
          <a:p>
            <a:pPr lvl="0" hangingPunct="1">
              <a:spcAft>
                <a:spcPts val="600"/>
              </a:spcAft>
            </a:pPr>
            <a:r>
              <a:rPr lang="en-GB" sz="1800" cap="none" dirty="0">
                <a:solidFill>
                  <a:schemeClr val="bg1"/>
                </a:solidFill>
              </a:rPr>
              <a:t>While other aspects remain as relevant in the future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systems R&amp;D and our role as a ‘Tier-1’ facility for HEP/APP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in a complex multi-stakeholder world, where mixing long and short term objectives is non-trivial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accelerating time to results from 4D fast timing, from close to the detectors to the final plots </a:t>
            </a:r>
            <a:r>
              <a:rPr lang="en-GB" sz="1600" cap="none" dirty="0">
                <a:solidFill>
                  <a:schemeClr val="accent2"/>
                </a:solidFill>
                <a:sym typeface="Wingdings" panose="05000000000000000000" pitchFamily="2" charset="2"/>
              </a:rPr>
              <a:t></a:t>
            </a:r>
            <a:endParaRPr lang="en-GB" sz="1600" cap="none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/>
              <a:t>Innovation: ‘… </a:t>
            </a:r>
            <a:r>
              <a:rPr lang="en-US" sz="2400" dirty="0"/>
              <a:t>growing use of AI/ML is being observed</a:t>
            </a:r>
            <a:r>
              <a:rPr lang="en-GB" sz="2400" dirty="0"/>
              <a:t>’ …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6650306" y="2768026"/>
            <a:ext cx="2400404" cy="983515"/>
            <a:chOff x="238125" y="832475"/>
            <a:chExt cx="8667750" cy="35514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125" y="832475"/>
              <a:ext cx="8667750" cy="355142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914400" y="3236581"/>
              <a:ext cx="6709986" cy="276294"/>
            </a:xfrm>
            <a:prstGeom prst="rect">
              <a:avLst/>
            </a:prstGeom>
            <a:noFill/>
            <a:ln w="28575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4400" y="3747680"/>
              <a:ext cx="3078699" cy="276294"/>
            </a:xfrm>
            <a:prstGeom prst="rect">
              <a:avLst/>
            </a:prstGeom>
            <a:noFill/>
            <a:ln w="28575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338" y="1242404"/>
            <a:ext cx="1376589" cy="1994124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6300773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46983-0999-DE95-E091-FB4F859DC7E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algn="ctr"/>
            <a:r>
              <a:rPr lang="en-GB" sz="1800" b="1" dirty="0">
                <a:solidFill>
                  <a:schemeClr val="accent3"/>
                </a:solidFill>
              </a:rPr>
              <a:t>‘</a:t>
            </a:r>
            <a:r>
              <a:rPr lang="en-US" sz="1800" b="1" dirty="0">
                <a:solidFill>
                  <a:schemeClr val="accent3"/>
                </a:solidFill>
              </a:rPr>
              <a:t>seeing significantly increased use of GPUs in our analysis facility for AI/ML</a:t>
            </a:r>
            <a:r>
              <a:rPr lang="en-GB" sz="1800" b="1" dirty="0">
                <a:solidFill>
                  <a:schemeClr val="accent3"/>
                </a:solidFill>
              </a:rPr>
              <a:t>‘ </a:t>
            </a:r>
            <a:br>
              <a:rPr lang="en-GB" sz="1800" b="1" dirty="0">
                <a:solidFill>
                  <a:schemeClr val="accent3"/>
                </a:solidFill>
              </a:rPr>
            </a:br>
            <a:endParaRPr lang="en-GB" sz="1800" b="1" dirty="0">
              <a:solidFill>
                <a:schemeClr val="accent3"/>
              </a:solidFill>
            </a:endParaRPr>
          </a:p>
          <a:p>
            <a:r>
              <a:rPr lang="en-GB" sz="1800" dirty="0"/>
              <a:t>Pathway to practical impact and </a:t>
            </a:r>
            <a:r>
              <a:rPr lang="en-GB" sz="1800" i="1" dirty="0"/>
              <a:t>efficient </a:t>
            </a:r>
            <a:r>
              <a:rPr lang="en-GB" sz="1800" dirty="0"/>
              <a:t>use is via training and </a:t>
            </a:r>
            <a:br>
              <a:rPr lang="en-GB" sz="1800" dirty="0"/>
            </a:br>
            <a:r>
              <a:rPr lang="en-GB" sz="1800" dirty="0"/>
              <a:t>tutoring … with infinite demand but </a:t>
            </a:r>
            <a:r>
              <a:rPr lang="en-GB" sz="1800" i="1" dirty="0"/>
              <a:t>always </a:t>
            </a:r>
            <a:r>
              <a:rPr lang="en-GB" sz="1800" dirty="0"/>
              <a:t>limited capacity </a:t>
            </a:r>
          </a:p>
          <a:p>
            <a:endParaRPr lang="en-GB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computing courses need investment from two sides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getting scalable AI/ML workflows:</a:t>
            </a:r>
          </a:p>
          <a:p>
            <a:pPr marL="534988" lvl="1" indent="-2635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locally and on ‘scale-up’ systems </a:t>
            </a:r>
          </a:p>
          <a:p>
            <a:pPr marL="534988" lvl="1" indent="-2635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from Stoomboot → Snellius → LUMI</a:t>
            </a:r>
            <a:r>
              <a:rPr lang="en-GB" baseline="30000" dirty="0"/>
              <a:t>*</a:t>
            </a:r>
            <a:r>
              <a:rPr lang="en-GB" dirty="0"/>
              <a:t> → our federated HTC / Tier-1 in 2028+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plus the research data management, FAIR ‘digital research process’ training, ‘regular’ computing, software engineering, knowledge safety, computer security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5680D-7CF5-7F12-E5CB-02135A851E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439E7-01FF-59F4-4EAE-8CFD7D5AB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F7417-0C4E-1BA5-C6E9-2B69648E5E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Balancing training &amp; support with innovation R&amp;D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39782E-4847-C94C-41F3-5D3F7D489A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8125" y="4425893"/>
            <a:ext cx="8667750" cy="151268"/>
          </a:xfrm>
        </p:spPr>
        <p:txBody>
          <a:bodyPr/>
          <a:lstStyle/>
          <a:p>
            <a:pPr algn="r"/>
            <a:r>
              <a:rPr lang="en-GB" sz="800" dirty="0"/>
              <a:t>*LUMI: EuroHPC pre-exascale system in which NL has a share, as we do also in the Jules Verne consortium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23888-3DC7-06A4-0B18-924BBEAFB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61" y="1608332"/>
            <a:ext cx="2057253" cy="15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034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46983-0999-DE95-E091-FB4F859DC7E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en-GB" sz="1600" dirty="0"/>
              <a:t>We lack a ‘sweet spot’ in trainers: it is beyond the helpdesk expertise, but our next layer </a:t>
            </a:r>
            <a:br>
              <a:rPr lang="en-GB" sz="1600" dirty="0"/>
            </a:br>
            <a:r>
              <a:rPr lang="en-GB" sz="1600" dirty="0"/>
              <a:t>is level-3+ engineering researcher support … and although it’s really nice to be able to give trainings and lectures, and see the effect of your R&amp;D efforts, time is always limited.</a:t>
            </a:r>
            <a:endParaRPr lang="en-GB" sz="1800" dirty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‘computing courses need investment from all sides’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Allowing time to partake in the trainings: long term benefit vs short term time investment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Help making courses scalable: a trainee-to-trainer programme for PhD &amp; postdocs?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Course development as a collaborative exercise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Use - and co-develop where needed - </a:t>
            </a:r>
            <a:r>
              <a:rPr lang="en-GB" sz="1400" i="1" dirty="0"/>
              <a:t>contextualised</a:t>
            </a:r>
            <a:r>
              <a:rPr lang="en-GB" sz="1400" dirty="0"/>
              <a:t> trainings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Carpentries, NWO-I DCC, TDCC NES, HSF Training hub is there, but need ‘local flavour’ to be attractive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Giving the courses requires people, and is resource intensive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emerging AI group at Nikhef helps raise awareness and importance: more interest in getting trained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would giving formal recognition (e.g. in terms of certificates) for trainers help after their time @Nikhef? </a:t>
            </a:r>
            <a:r>
              <a:rPr lang="en-GB" sz="1400" i="1" dirty="0"/>
              <a:t>We </a:t>
            </a:r>
            <a:r>
              <a:rPr lang="en-GB" sz="1400" dirty="0"/>
              <a:t>can recognise their contribution internally (and do!), but people tend to move </a:t>
            </a:r>
            <a:r>
              <a:rPr lang="en-GB" sz="1400" dirty="0">
                <a:sym typeface="Wingdings" panose="05000000000000000000" pitchFamily="2" charset="2"/>
              </a:rPr>
              <a:t> </a:t>
            </a:r>
            <a:br>
              <a:rPr lang="en-GB" sz="1400" dirty="0">
                <a:sym typeface="Wingdings" panose="05000000000000000000" pitchFamily="2" charset="2"/>
              </a:rPr>
            </a:br>
            <a:r>
              <a:rPr lang="en-GB" sz="1400" dirty="0">
                <a:sym typeface="Wingdings" panose="05000000000000000000" pitchFamily="2" charset="2"/>
              </a:rPr>
              <a:t>- Recognition &amp; Rewards (SFDORA) relatively strong in NL and Europe, but not (yet) much elsewhere …</a:t>
            </a:r>
            <a:endParaRPr lang="en-GB" sz="1400" dirty="0"/>
          </a:p>
          <a:p>
            <a:endParaRPr lang="en-GB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5680D-7CF5-7F12-E5CB-02135A851E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439E7-01FF-59F4-4EAE-8CFD7D5AB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F7417-0C4E-1BA5-C6E9-2B69648E5E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Collaborative training &amp; support for our physics programs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39782E-4847-C94C-41F3-5D3F7D489A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8125" y="4451093"/>
            <a:ext cx="8667750" cy="151268"/>
          </a:xfrm>
        </p:spPr>
        <p:txBody>
          <a:bodyPr/>
          <a:lstStyle/>
          <a:p>
            <a:pPr algn="r"/>
            <a:r>
              <a:rPr lang="en-GB" sz="800" dirty="0"/>
              <a:t>https://kb.nikhef.nl/ct/Course_Tutorials.html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9ED718-9336-3657-2D71-22D052674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128" y="2042678"/>
            <a:ext cx="1174964" cy="9012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DC8B4-9358-E3B1-FF66-305A700CA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454" y="1757181"/>
            <a:ext cx="1136748" cy="7076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32151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EDDE4-40C4-3200-6BD4-B71609D15FD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38125" y="885233"/>
            <a:ext cx="8669759" cy="3373033"/>
          </a:xfrm>
        </p:spPr>
        <p:txBody>
          <a:bodyPr/>
          <a:lstStyle/>
          <a:p>
            <a:r>
              <a:rPr lang="en-GB" sz="1400" b="1" dirty="0">
                <a:solidFill>
                  <a:schemeClr val="tx2"/>
                </a:solidFill>
              </a:rPr>
              <a:t>Weaknesses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Continuity as ‘cross-domain Tier-1 hub’ based on project, not institutional, funding 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fiche ‘digital infrastructure’, NWO-SURF report ‘</a:t>
            </a:r>
            <a:r>
              <a:rPr lang="en-GB" sz="1400" dirty="0" err="1">
                <a:solidFill>
                  <a:schemeClr val="accent3"/>
                </a:solidFill>
              </a:rPr>
              <a:t>Reken</a:t>
            </a:r>
            <a:r>
              <a:rPr lang="en-GB" sz="1400" dirty="0">
                <a:solidFill>
                  <a:schemeClr val="accent3"/>
                </a:solidFill>
              </a:rPr>
              <a:t> er maar (</a:t>
            </a:r>
            <a:r>
              <a:rPr lang="en-GB" sz="1400" dirty="0" err="1">
                <a:solidFill>
                  <a:schemeClr val="accent3"/>
                </a:solidFill>
              </a:rPr>
              <a:t>niet</a:t>
            </a:r>
            <a:r>
              <a:rPr lang="en-GB" sz="1400" dirty="0">
                <a:solidFill>
                  <a:schemeClr val="accent3"/>
                </a:solidFill>
              </a:rPr>
              <a:t> </a:t>
            </a:r>
            <a:r>
              <a:rPr lang="en-GB" sz="1400" dirty="0" err="1">
                <a:solidFill>
                  <a:schemeClr val="accent3"/>
                </a:solidFill>
              </a:rPr>
              <a:t>meer</a:t>
            </a:r>
            <a:r>
              <a:rPr lang="en-GB" sz="1400" dirty="0">
                <a:solidFill>
                  <a:schemeClr val="accent3"/>
                </a:solidFill>
              </a:rPr>
              <a:t>) op’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… MERGE is only a stopgap measure for this, as, again, it is an upgrade </a:t>
            </a:r>
            <a:r>
              <a:rPr lang="en-GB" sz="1400" i="1" dirty="0">
                <a:solidFill>
                  <a:schemeClr val="accent3"/>
                </a:solidFill>
              </a:rPr>
              <a:t>project</a:t>
            </a:r>
          </a:p>
          <a:p>
            <a:endParaRPr lang="en-GB" sz="1400" dirty="0"/>
          </a:p>
          <a:p>
            <a:r>
              <a:rPr lang="en-GB" sz="1400" b="1" dirty="0">
                <a:solidFill>
                  <a:schemeClr val="tx2"/>
                </a:solidFill>
              </a:rPr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Market developments in </a:t>
            </a:r>
            <a:r>
              <a:rPr lang="en-GB" sz="1400" dirty="0" err="1"/>
              <a:t>semicon</a:t>
            </a:r>
            <a:r>
              <a:rPr lang="en-GB" sz="1400" dirty="0"/>
              <a:t> </a:t>
            </a:r>
            <a:r>
              <a:rPr lang="en-GB" sz="1400" dirty="0">
                <a:sym typeface="Wingdings" panose="05000000000000000000" pitchFamily="2" charset="2"/>
              </a:rPr>
              <a:t>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phased and deferred acquisition, market research, and vendor engagement/co-innovation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	to get better conditions is the best we can do – but likely not enough for 2026-2027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Divergence of HEP/HTC and EuroHPC/AI factories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co-design of new Tier-1 systems and ensure ‘Lorentz’ as national facility,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	collaborate to instigate change in EuroHPC (SURF, </a:t>
            </a:r>
            <a:r>
              <a:rPr lang="en-GB" sz="1400" dirty="0" err="1">
                <a:solidFill>
                  <a:schemeClr val="accent3"/>
                </a:solidFill>
              </a:rPr>
              <a:t>EuroCC</a:t>
            </a:r>
            <a:r>
              <a:rPr lang="en-GB" sz="1400" dirty="0">
                <a:solidFill>
                  <a:schemeClr val="accent3"/>
                </a:solidFill>
              </a:rPr>
              <a:t>, SHAKE)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Balancing operations, support and research as algorithms (and AI) become more important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engage physics groups in software engineering (as per the SAC2025 report),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	more ‘project’ software engineering and computing/AI/ML training capacity in CT-PDP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Risk of divergence WLCG from most ‘others’, even in our own domain, remains significant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invest in control points such as HPC </a:t>
            </a:r>
            <a:r>
              <a:rPr lang="en-GB" sz="1400" dirty="0" err="1">
                <a:solidFill>
                  <a:schemeClr val="accent3"/>
                </a:solidFill>
              </a:rPr>
              <a:t>CoEs</a:t>
            </a:r>
            <a:r>
              <a:rPr lang="en-GB" sz="1400" dirty="0">
                <a:solidFill>
                  <a:schemeClr val="accent3"/>
                </a:solidFill>
              </a:rPr>
              <a:t> and in AAI, policy, and ‘</a:t>
            </a:r>
            <a:r>
              <a:rPr lang="en-GB" sz="1400" dirty="0" err="1">
                <a:solidFill>
                  <a:schemeClr val="accent3"/>
                </a:solidFill>
              </a:rPr>
              <a:t>OpSec</a:t>
            </a:r>
            <a:r>
              <a:rPr lang="en-GB" sz="1400" dirty="0">
                <a:solidFill>
                  <a:schemeClr val="accent3"/>
                </a:solidFill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EF894-DE8B-0C2E-7FD8-244D6A3686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919A2-9172-0560-ACD6-A2AC401CB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6BCA9-4578-4409-0A1A-CED3E9CD1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Weaknesses, threats … and mitigation scenarios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4298FE-2D3B-B9E3-4829-BC78E4B1E063}"/>
              </a:ext>
            </a:extLst>
          </p:cNvPr>
          <p:cNvGrpSpPr/>
          <p:nvPr/>
        </p:nvGrpSpPr>
        <p:grpSpPr>
          <a:xfrm>
            <a:off x="7284720" y="1045253"/>
            <a:ext cx="1825684" cy="1048909"/>
            <a:chOff x="6364624" y="2290024"/>
            <a:chExt cx="2692437" cy="15468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75885-9EA6-6412-166A-11E81E21A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64624" y="2290024"/>
              <a:ext cx="2692437" cy="1546885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1499FC-861D-FF17-4C71-BE3A7F7510F9}"/>
                </a:ext>
              </a:extLst>
            </p:cNvPr>
            <p:cNvSpPr txBox="1"/>
            <p:nvPr/>
          </p:nvSpPr>
          <p:spPr>
            <a:xfrm>
              <a:off x="6571107" y="3363787"/>
              <a:ext cx="2248611" cy="360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800" b="0" i="1" u="none" strike="noStrike" cap="none" spc="0" normalizeH="0" dirty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‘the true effect of flat budget’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6122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EDDE4-40C4-3200-6BD4-B71609D15FD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400" b="1" dirty="0">
                <a:solidFill>
                  <a:schemeClr val="tx2"/>
                </a:solidFill>
              </a:rPr>
              <a:t>Weaknesses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We provide a lot of research services, of all kinds, but disinvesting is not usually an option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we possible we can join up with others (SURF, OSG, other GWIs in the Commons, maybe NWO-I),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but these in turn look back to us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r>
              <a:rPr lang="en-GB" sz="1400" b="1" dirty="0">
                <a:solidFill>
                  <a:schemeClr val="tx2"/>
                </a:solidFill>
              </a:rPr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Lack of people on the CT-(PDP) side in the longer term: with FASTTRACK, MERGE, and AI/ML the demand keeps growing.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the requested ‘matching’ engineering resources, esp. FASTTRACK, need to become available in CT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Too many SPOFs, esp. in collaboration infrastructure, ‘open science’, and policy activities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‘</a:t>
            </a:r>
            <a:r>
              <a:rPr lang="en-GB" sz="1400" dirty="0" err="1">
                <a:solidFill>
                  <a:schemeClr val="accent3"/>
                </a:solidFill>
              </a:rPr>
              <a:t>dakpan</a:t>
            </a:r>
            <a:r>
              <a:rPr lang="en-GB" sz="1400" dirty="0">
                <a:solidFill>
                  <a:schemeClr val="accent3"/>
                </a:solidFill>
              </a:rPr>
              <a:t> Jeff’ needs to take care of anchoring our ‘horizontal’ knowledge as well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     	– makes for a very challenging job indeed!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EF894-DE8B-0C2E-7FD8-244D6A3686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919A2-9172-0560-ACD6-A2AC401CB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6BCA9-4578-4409-0A1A-CED3E9CD1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And some resource-centric ones … no realistic mitigation?</a:t>
            </a:r>
          </a:p>
        </p:txBody>
      </p:sp>
    </p:spTree>
    <p:extLst>
      <p:ext uri="{BB962C8B-B14F-4D97-AF65-F5344CB8AC3E}">
        <p14:creationId xmlns:p14="http://schemas.microsoft.com/office/powerpoint/2010/main" val="3512743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EDDE4-40C4-3200-6BD4-B71609D15FD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400" b="1" dirty="0">
                <a:solidFill>
                  <a:schemeClr val="tx2"/>
                </a:solidFill>
              </a:rPr>
              <a:t>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Impact in our chosen focus areas: Accelerated computing, Infrastructure, Trust &amp; Identity, 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we are seen and proactively asked to partake in projects, and seen as trusted and active partner</a:t>
            </a:r>
            <a:endParaRPr lang="en-GB" sz="1400" dirty="0"/>
          </a:p>
          <a:p>
            <a:endParaRPr lang="en-GB" sz="1400" b="1" dirty="0">
              <a:solidFill>
                <a:schemeClr val="tx2"/>
              </a:solidFill>
            </a:endParaRPr>
          </a:p>
          <a:p>
            <a:r>
              <a:rPr lang="en-GB" sz="1400" b="1" dirty="0">
                <a:solidFill>
                  <a:schemeClr val="tx2"/>
                </a:solidFill>
              </a:rPr>
              <a:t>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Acceleration advances and ML help us exploit new systems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alignment with EuroHPC (and AI factories) for HEP/APP use cases as the EuroHPC Federation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Design of next gen national Tier-1 (‘Lorentz’ ?) facility and (to some extent) AI factory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improve suitability for HEP use cases through design choices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Cross-programme AI/ML activity raises profile of computing in our programmes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may get us the audience awareness for the importance of computing and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Heterogeneous and energy-efficient computing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more ‘physics output per unit of .*’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National Plan for Research Digitalisation (‘fiche’)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</a:t>
            </a:r>
            <a:r>
              <a:rPr lang="en-GB" sz="1400" i="1" dirty="0">
                <a:solidFill>
                  <a:schemeClr val="accent3"/>
                </a:solidFill>
              </a:rPr>
              <a:t>if</a:t>
            </a:r>
            <a:r>
              <a:rPr lang="en-GB" sz="1400" dirty="0">
                <a:solidFill>
                  <a:schemeClr val="accent3"/>
                </a:solidFill>
              </a:rPr>
              <a:t> granted, we can leverage far broader ecosystem at the institute </a:t>
            </a:r>
            <a:r>
              <a:rPr lang="en-GB" sz="1400" i="1" dirty="0">
                <a:solidFill>
                  <a:schemeClr val="accent3"/>
                </a:solidFill>
              </a:rPr>
              <a:t>and </a:t>
            </a:r>
            <a:r>
              <a:rPr lang="en-GB" sz="1400" dirty="0">
                <a:solidFill>
                  <a:schemeClr val="accent3"/>
                </a:solidFill>
              </a:rPr>
              <a:t>partner universities!</a:t>
            </a:r>
            <a:endParaRPr lang="en-GB" sz="1400" i="1" dirty="0">
              <a:solidFill>
                <a:schemeClr val="accent3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EF894-DE8B-0C2E-7FD8-244D6A3686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919A2-9172-0560-ACD6-A2AC401CB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6BCA9-4578-4409-0A1A-CED3E9CD1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Opportunities and strength … (no mitigation scenarios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20995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Data Processing</a:t>
            </a:r>
            <a:br>
              <a:rPr lang="en-GB" dirty="0"/>
            </a:br>
            <a:r>
              <a:rPr lang="en-GB" sz="2400" dirty="0">
                <a:latin typeface="Akkurat Std Italic" panose="02000503000000000000" pitchFamily="2" charset="0"/>
              </a:rPr>
              <a:t>towards results unconstrained by computing</a:t>
            </a:r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D3B10A1-0750-7599-0C5D-9B37C9F3DF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220"/>
          <a:stretch/>
        </p:blipFill>
        <p:spPr>
          <a:xfrm>
            <a:off x="3816491" y="4018438"/>
            <a:ext cx="1084853" cy="5400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3B39A1-37FA-60D6-098A-5F4D82CE84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03498-CE3A-66D8-85DE-57A44F922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B64F3-11FD-E925-9E0D-6B099E0AFF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84721"/>
          </a:xfrm>
        </p:spPr>
        <p:txBody>
          <a:bodyPr/>
          <a:lstStyle/>
          <a:p>
            <a:r>
              <a:rPr lang="en-GB" sz="2500" dirty="0" err="1"/>
              <a:t>Fourty</a:t>
            </a:r>
            <a:r>
              <a:rPr lang="en-GB" sz="2500" dirty="0"/>
              <a:t> years of data driven computing at Nikhef (almost)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FD49F3-F29C-190E-972B-03E53CB2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339" y="828488"/>
            <a:ext cx="1121836" cy="19347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1DFBB7-93F5-46F9-F5D2-4B2FA89F3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65" y="746753"/>
            <a:ext cx="2393554" cy="17830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AFDC69-8ABA-D352-A7E9-0F8510BC0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344" y="2934139"/>
            <a:ext cx="3612923" cy="1707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0D22E2-A368-9F01-C6AE-00CCEEACA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348" y="1890185"/>
            <a:ext cx="2842549" cy="2050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B76FA4-23A9-8AF3-092F-05A1A2AE5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158" y="1345879"/>
            <a:ext cx="1284270" cy="1707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3EF9FD-BCB0-5365-69A7-3035F0EE25D8}"/>
              </a:ext>
            </a:extLst>
          </p:cNvPr>
          <p:cNvSpPr txBox="1"/>
          <p:nvPr/>
        </p:nvSpPr>
        <p:spPr>
          <a:xfrm>
            <a:off x="995362" y="4157664"/>
            <a:ext cx="2938305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100" i="1" cap="none" dirty="0">
                <a:solidFill>
                  <a:schemeClr val="accent3"/>
                </a:solidFill>
              </a:rPr>
              <a:t>plus </a:t>
            </a:r>
            <a:r>
              <a:rPr kumimoji="0" lang="en-GB" sz="1100" b="0" i="1" u="none" strike="noStrike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WTCW Virtual Laboratory</a:t>
            </a:r>
            <a:r>
              <a:rPr lang="en-GB" sz="1100" i="1" cap="none" dirty="0">
                <a:solidFill>
                  <a:schemeClr val="accent3"/>
                </a:solidFill>
              </a:rPr>
              <a:t>, DAS-2,</a:t>
            </a:r>
            <a:br>
              <a:rPr lang="en-GB" sz="1100" i="1" cap="none" dirty="0">
                <a:solidFill>
                  <a:schemeClr val="accent3"/>
                </a:solidFill>
              </a:rPr>
            </a:br>
            <a:r>
              <a:rPr lang="en-GB" sz="1100" i="1" cap="none" dirty="0">
                <a:solidFill>
                  <a:schemeClr val="accent3"/>
                </a:solidFill>
              </a:rPr>
              <a:t>Virtual Lab for eScience, BiGGrid, since </a:t>
            </a:r>
            <a:r>
              <a:rPr kumimoji="0" lang="en-GB" sz="1100" b="0" i="1" u="none" strike="noStrike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1999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881C77-9541-1E16-7737-8C30C0AA06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59" y="1135871"/>
            <a:ext cx="1530227" cy="2040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CAEB7F-087C-D134-941C-021FF19E91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93" y="1204865"/>
            <a:ext cx="1994890" cy="1496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182BFB-447B-B5D2-A67B-A5792615FD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31" y="2383873"/>
            <a:ext cx="2296786" cy="1722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47E478-6787-829B-ED62-EC2C3B2139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5089" y="2529830"/>
            <a:ext cx="922027" cy="131806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12B5CBD-326D-08E7-6BCB-7D039D078471}"/>
              </a:ext>
            </a:extLst>
          </p:cNvPr>
          <p:cNvSpPr/>
          <p:nvPr/>
        </p:nvSpPr>
        <p:spPr>
          <a:xfrm>
            <a:off x="4155680" y="3424236"/>
            <a:ext cx="945661" cy="258326"/>
          </a:xfrm>
          <a:custGeom>
            <a:avLst/>
            <a:gdLst>
              <a:gd name="connsiteX0" fmla="*/ 0 w 828431"/>
              <a:gd name="connsiteY0" fmla="*/ 258326 h 258326"/>
              <a:gd name="connsiteX1" fmla="*/ 312616 w 828431"/>
              <a:gd name="connsiteY1" fmla="*/ 418 h 258326"/>
              <a:gd name="connsiteX2" fmla="*/ 570523 w 828431"/>
              <a:gd name="connsiteY2" fmla="*/ 195803 h 258326"/>
              <a:gd name="connsiteX3" fmla="*/ 719016 w 828431"/>
              <a:gd name="connsiteY3" fmla="*/ 109834 h 258326"/>
              <a:gd name="connsiteX4" fmla="*/ 828431 w 828431"/>
              <a:gd name="connsiteY4" fmla="*/ 102018 h 258326"/>
              <a:gd name="connsiteX5" fmla="*/ 828431 w 828431"/>
              <a:gd name="connsiteY5" fmla="*/ 102018 h 258326"/>
              <a:gd name="connsiteX0" fmla="*/ 0 w 922215"/>
              <a:gd name="connsiteY0" fmla="*/ 258326 h 258326"/>
              <a:gd name="connsiteX1" fmla="*/ 312616 w 922215"/>
              <a:gd name="connsiteY1" fmla="*/ 418 h 258326"/>
              <a:gd name="connsiteX2" fmla="*/ 570523 w 922215"/>
              <a:gd name="connsiteY2" fmla="*/ 195803 h 258326"/>
              <a:gd name="connsiteX3" fmla="*/ 719016 w 922215"/>
              <a:gd name="connsiteY3" fmla="*/ 109834 h 258326"/>
              <a:gd name="connsiteX4" fmla="*/ 828431 w 922215"/>
              <a:gd name="connsiteY4" fmla="*/ 102018 h 258326"/>
              <a:gd name="connsiteX5" fmla="*/ 922215 w 922215"/>
              <a:gd name="connsiteY5" fmla="*/ 125464 h 258326"/>
              <a:gd name="connsiteX0" fmla="*/ 0 w 945661"/>
              <a:gd name="connsiteY0" fmla="*/ 258326 h 258326"/>
              <a:gd name="connsiteX1" fmla="*/ 312616 w 945661"/>
              <a:gd name="connsiteY1" fmla="*/ 418 h 258326"/>
              <a:gd name="connsiteX2" fmla="*/ 570523 w 945661"/>
              <a:gd name="connsiteY2" fmla="*/ 195803 h 258326"/>
              <a:gd name="connsiteX3" fmla="*/ 719016 w 945661"/>
              <a:gd name="connsiteY3" fmla="*/ 109834 h 258326"/>
              <a:gd name="connsiteX4" fmla="*/ 828431 w 945661"/>
              <a:gd name="connsiteY4" fmla="*/ 102018 h 258326"/>
              <a:gd name="connsiteX5" fmla="*/ 945661 w 945661"/>
              <a:gd name="connsiteY5" fmla="*/ 102018 h 25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5661" h="258326">
                <a:moveTo>
                  <a:pt x="0" y="258326"/>
                </a:moveTo>
                <a:cubicBezTo>
                  <a:pt x="108764" y="134582"/>
                  <a:pt x="217529" y="10838"/>
                  <a:pt x="312616" y="418"/>
                </a:cubicBezTo>
                <a:cubicBezTo>
                  <a:pt x="407703" y="-10002"/>
                  <a:pt x="502790" y="177567"/>
                  <a:pt x="570523" y="195803"/>
                </a:cubicBezTo>
                <a:cubicBezTo>
                  <a:pt x="638256" y="214039"/>
                  <a:pt x="676031" y="125465"/>
                  <a:pt x="719016" y="109834"/>
                </a:cubicBezTo>
                <a:cubicBezTo>
                  <a:pt x="762001" y="94203"/>
                  <a:pt x="828431" y="102018"/>
                  <a:pt x="828431" y="102018"/>
                </a:cubicBezTo>
                <a:lnTo>
                  <a:pt x="945661" y="102018"/>
                </a:lnTo>
              </a:path>
            </a:pathLst>
          </a:custGeom>
          <a:noFill/>
          <a:ln w="38100" cap="flat">
            <a:solidFill>
              <a:schemeClr val="accent5"/>
            </a:solidFill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B742E9-D9A4-7711-19F7-5357C8D1C5E2}"/>
              </a:ext>
            </a:extLst>
          </p:cNvPr>
          <p:cNvGrpSpPr/>
          <p:nvPr/>
        </p:nvGrpSpPr>
        <p:grpSpPr>
          <a:xfrm>
            <a:off x="97981" y="3081756"/>
            <a:ext cx="1570782" cy="1119125"/>
            <a:chOff x="5789418" y="1366058"/>
            <a:chExt cx="3169798" cy="23601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17E3A1-3647-942B-74D1-EAD3F7ECC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89418" y="1366058"/>
              <a:ext cx="3169798" cy="2360122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E2C74D-E9C7-643A-D0FD-CE67E49860DC}"/>
                </a:ext>
              </a:extLst>
            </p:cNvPr>
            <p:cNvSpPr/>
            <p:nvPr/>
          </p:nvSpPr>
          <p:spPr>
            <a:xfrm>
              <a:off x="5996940" y="2910840"/>
              <a:ext cx="464820" cy="266700"/>
            </a:xfrm>
            <a:prstGeom prst="rect">
              <a:avLst/>
            </a:prstGeom>
            <a:noFill/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EF862F-8603-FF89-B2E0-A197A936CB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t="-1" r="1096" b="7799"/>
          <a:stretch/>
        </p:blipFill>
        <p:spPr>
          <a:xfrm>
            <a:off x="98215" y="1304948"/>
            <a:ext cx="1440000" cy="12960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794882-2489-58B9-5F15-CFA20BB1FB96}"/>
              </a:ext>
            </a:extLst>
          </p:cNvPr>
          <p:cNvSpPr txBox="1"/>
          <p:nvPr/>
        </p:nvSpPr>
        <p:spPr>
          <a:xfrm>
            <a:off x="56322" y="2849646"/>
            <a:ext cx="718025" cy="410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tx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1990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AC126-815C-82E1-2F5C-200B6912BDDB}"/>
              </a:ext>
            </a:extLst>
          </p:cNvPr>
          <p:cNvSpPr txBox="1"/>
          <p:nvPr/>
        </p:nvSpPr>
        <p:spPr>
          <a:xfrm>
            <a:off x="570630" y="2354853"/>
            <a:ext cx="718025" cy="410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tx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1996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30B2C3-8938-4657-8B6A-481E19060DF4}"/>
              </a:ext>
            </a:extLst>
          </p:cNvPr>
          <p:cNvSpPr txBox="1"/>
          <p:nvPr/>
        </p:nvSpPr>
        <p:spPr>
          <a:xfrm>
            <a:off x="2622493" y="2161381"/>
            <a:ext cx="718025" cy="410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tx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2001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A8798A-9FAF-440E-5B94-7AB3F5AB4A3F}"/>
              </a:ext>
            </a:extLst>
          </p:cNvPr>
          <p:cNvSpPr txBox="1"/>
          <p:nvPr/>
        </p:nvSpPr>
        <p:spPr>
          <a:xfrm>
            <a:off x="6088427" y="2571750"/>
            <a:ext cx="718025" cy="410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tx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349F1A-D3FC-4D68-3D9C-FA8E423CD183}"/>
              </a:ext>
            </a:extLst>
          </p:cNvPr>
          <p:cNvSpPr txBox="1"/>
          <p:nvPr/>
        </p:nvSpPr>
        <p:spPr>
          <a:xfrm>
            <a:off x="154624" y="693892"/>
            <a:ext cx="2121537" cy="74892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$ </a:t>
            </a:r>
            <a:r>
              <a:rPr kumimoji="0" lang="en-US" sz="1050" b="1" i="0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whois</a:t>
            </a:r>
            <a:r>
              <a:rPr kumimoji="0" lang="en-US" sz="105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nikhef.nl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Domain name: nikhef.nl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Status:      active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Creation Date: 1987-01-07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D2673A-11E8-35AD-4D1D-410ABA1B3F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r="7907"/>
          <a:stretch/>
        </p:blipFill>
        <p:spPr>
          <a:xfrm>
            <a:off x="7742062" y="3847895"/>
            <a:ext cx="1296000" cy="858889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293405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940714"/>
            <a:ext cx="8669759" cy="3400115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6F2575"/>
                </a:solidFill>
              </a:rPr>
              <a:t>Accelerate </a:t>
            </a:r>
            <a:r>
              <a:rPr lang="en-GB" sz="1800" dirty="0">
                <a:solidFill>
                  <a:srgbClr val="6F2575"/>
                </a:solidFill>
              </a:rPr>
              <a:t>time to results with </a:t>
            </a:r>
            <a:r>
              <a:rPr lang="en-GB" sz="1800" b="1" dirty="0">
                <a:solidFill>
                  <a:srgbClr val="6F2575"/>
                </a:solidFill>
              </a:rPr>
              <a:t>efficient use </a:t>
            </a:r>
            <a:r>
              <a:rPr lang="en-GB" sz="1800" dirty="0">
                <a:solidFill>
                  <a:srgbClr val="6F2575"/>
                </a:solidFill>
              </a:rPr>
              <a:t>of computing</a:t>
            </a:r>
            <a:br>
              <a:rPr lang="en-GB" sz="1800" dirty="0">
                <a:solidFill>
                  <a:srgbClr val="6F2575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through algorithmic design, novel software methods,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and optimisation of data driven workflows and models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F2575"/>
                </a:solidFill>
              </a:rPr>
              <a:t>exploit </a:t>
            </a:r>
            <a:r>
              <a:rPr lang="en-GB" sz="1800" b="1" dirty="0">
                <a:solidFill>
                  <a:srgbClr val="6F2575"/>
                </a:solidFill>
              </a:rPr>
              <a:t>new systems design and integration </a:t>
            </a:r>
            <a:r>
              <a:rPr lang="en-GB" sz="1800" dirty="0">
                <a:solidFill>
                  <a:srgbClr val="6F2575"/>
                </a:solidFill>
              </a:rPr>
              <a:t>for efficiency and scalability</a:t>
            </a:r>
            <a:r>
              <a:rPr lang="en-GB" sz="1800" b="1" dirty="0">
                <a:solidFill>
                  <a:srgbClr val="6F2575"/>
                </a:solidFill>
              </a:rPr>
              <a:t> </a:t>
            </a:r>
            <a:br>
              <a:rPr lang="en-GB" sz="1800" b="1" dirty="0">
                <a:solidFill>
                  <a:srgbClr val="6F2575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with heterogeneous architectures, innovative vendors, faster networks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F2575"/>
                </a:solidFill>
              </a:rPr>
              <a:t>ensure physics </a:t>
            </a:r>
            <a:r>
              <a:rPr lang="en-GB" sz="1800" b="1" dirty="0">
                <a:solidFill>
                  <a:srgbClr val="6F2575"/>
                </a:solidFill>
              </a:rPr>
              <a:t>access to the broadest range of science services </a:t>
            </a:r>
            <a:r>
              <a:rPr lang="en-GB" sz="1800" dirty="0">
                <a:solidFill>
                  <a:srgbClr val="6F2575"/>
                </a:solidFill>
              </a:rPr>
              <a:t>with 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500" dirty="0"/>
          </a:p>
          <a:p>
            <a:r>
              <a:rPr lang="en-GB" sz="1800" dirty="0"/>
              <a:t>while operationally</a:t>
            </a:r>
          </a:p>
          <a:p>
            <a:endParaRPr lang="en-GB" sz="5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F2575"/>
                </a:solidFill>
              </a:rPr>
              <a:t>ensure our computing capacity is sustainable … as </a:t>
            </a:r>
            <a:r>
              <a:rPr lang="en-GB" sz="1600" i="1" dirty="0">
                <a:solidFill>
                  <a:srgbClr val="6F2575"/>
                </a:solidFill>
              </a:rPr>
              <a:t>we fund it to a large extent from non-HEP/APP sources, and have a commitment to open science and collaboration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F2575"/>
                </a:solidFill>
              </a:rPr>
              <a:t>continue push for generic access of services … </a:t>
            </a:r>
            <a:r>
              <a:rPr lang="en-GB" sz="1600" i="1" dirty="0">
                <a:solidFill>
                  <a:srgbClr val="6F2575"/>
                </a:solidFill>
              </a:rPr>
              <a:t>important to keep individual RIs aligned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F2575"/>
                </a:solidFill>
              </a:rPr>
              <a:t>move more of our experiments to generic computing infrastructure … </a:t>
            </a:r>
            <a:br>
              <a:rPr lang="en-GB" sz="1600" dirty="0">
                <a:solidFill>
                  <a:srgbClr val="6F2575"/>
                </a:solidFill>
              </a:rPr>
            </a:br>
            <a:r>
              <a:rPr lang="en-GB" sz="1600" i="1" dirty="0">
                <a:solidFill>
                  <a:srgbClr val="6F2575"/>
                </a:solidFill>
              </a:rPr>
              <a:t>so we can contribute compute more effectively, cheaper &amp; better to our physics programmes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‘Means and purpose’ of processing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274534"/>
              </p:ext>
            </p:extLst>
          </p:nvPr>
        </p:nvGraphicFramePr>
        <p:xfrm>
          <a:off x="6874791" y="53193"/>
          <a:ext cx="2190612" cy="1298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7391160" imgH="4381200" progId="CorelPHOTOPAINT.Image.16">
                  <p:embed/>
                </p:oleObj>
              </mc:Choice>
              <mc:Fallback>
                <p:oleObj name="PHOTO-PAINT" r:id="rId2" imgW="7391160" imgH="4381200" progId="CorelPHOTOPAINT.Image.16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74791" y="53193"/>
                        <a:ext cx="2190612" cy="1298559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13942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pillars of Physics Data Processing</a:t>
            </a:r>
            <a:endParaRPr lang="en-GB" dirty="0"/>
          </a:p>
        </p:txBody>
      </p:sp>
      <p:pic>
        <p:nvPicPr>
          <p:cNvPr id="6" name="Picture 4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18" y="3370422"/>
            <a:ext cx="1715900" cy="744090"/>
          </a:xfrm>
          <a:prstGeom prst="rect">
            <a:avLst/>
          </a:prstGeom>
          <a:noFill/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062613" y="784016"/>
            <a:ext cx="0" cy="2640569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7840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437" y="2654397"/>
            <a:ext cx="1299537" cy="770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82" y="2639459"/>
            <a:ext cx="1397291" cy="785126"/>
          </a:xfrm>
          <a:prstGeom prst="rect">
            <a:avLst/>
          </a:prstGeom>
        </p:spPr>
      </p:pic>
      <p:sp>
        <p:nvSpPr>
          <p:cNvPr id="17" name="Text Placeholder 4"/>
          <p:cNvSpPr txBox="1">
            <a:spLocks/>
          </p:cNvSpPr>
          <p:nvPr/>
        </p:nvSpPr>
        <p:spPr>
          <a:xfrm>
            <a:off x="3159754" y="784016"/>
            <a:ext cx="282448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>
                <a:solidFill>
                  <a:srgbClr val="001A3B"/>
                </a:solidFill>
              </a:rPr>
              <a:t>Infrastructure</a:t>
            </a:r>
            <a:r>
              <a:rPr lang="en-GB" sz="1800" b="1" cap="none">
                <a:solidFill>
                  <a:srgbClr val="001A3B"/>
                </a:solidFill>
              </a:rPr>
              <a:t>, network &amp; </a:t>
            </a:r>
            <a:r>
              <a:rPr lang="en-GB" sz="1800" b="1" cap="none" dirty="0">
                <a:solidFill>
                  <a:srgbClr val="001A3B"/>
                </a:solidFill>
              </a:rPr>
              <a:t>federated </a:t>
            </a:r>
            <a:r>
              <a:rPr lang="en-GB" sz="1800" b="1" cap="none">
                <a:solidFill>
                  <a:srgbClr val="001A3B"/>
                </a:solidFill>
              </a:rPr>
              <a:t>systems R</a:t>
            </a:r>
            <a:r>
              <a:rPr lang="en-GB" sz="1800" b="1" cap="none" dirty="0">
                <a:solidFill>
                  <a:srgbClr val="001A3B"/>
                </a:solidFill>
              </a:rPr>
              <a:t>&amp;D</a:t>
            </a:r>
          </a:p>
          <a:p>
            <a:pPr>
              <a:spcAft>
                <a:spcPts val="400"/>
              </a:spcAft>
            </a:pPr>
            <a:endParaRPr lang="en-GB" sz="800" b="1" cap="none" dirty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building ‘research IT facilities’</a:t>
            </a:r>
            <a:b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&amp; federated access for RIs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data science at volume scale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research </a:t>
            </a:r>
            <a:r>
              <a:rPr lang="en-GB" sz="1600" i="1" cap="none" dirty="0">
                <a:solidFill>
                  <a:schemeClr val="tx2">
                    <a:lumMod val="75000"/>
                  </a:schemeClr>
                </a:solidFill>
              </a:rPr>
              <a:t>on </a:t>
            </a: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IT infrastructure</a:t>
            </a: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6142346" y="784015"/>
            <a:ext cx="2915184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>
                <a:solidFill>
                  <a:srgbClr val="001A3B"/>
                </a:solidFill>
              </a:rPr>
              <a:t>Infrastructure for </a:t>
            </a:r>
            <a:br>
              <a:rPr lang="en-GB" sz="1800" b="1" cap="none" dirty="0">
                <a:solidFill>
                  <a:srgbClr val="001A3B"/>
                </a:solidFill>
              </a:rPr>
            </a:br>
            <a:r>
              <a:rPr lang="en-GB" sz="1800" b="1" cap="none" dirty="0">
                <a:solidFill>
                  <a:srgbClr val="001A3B"/>
                </a:solidFill>
              </a:rPr>
              <a:t>trusted collaboration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800" cap="none" dirty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community trust and identity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managing complexity of collaboration mechanisms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securing the infrastructure </a:t>
            </a:r>
            <a:b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of our open science cloud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scalability of policy negotiation</a:t>
            </a: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47428" y="784016"/>
            <a:ext cx="288544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>
                <a:solidFill>
                  <a:srgbClr val="001A3B"/>
                </a:solidFill>
              </a:rPr>
              <a:t>Algorithmic design patterns and software</a:t>
            </a:r>
          </a:p>
          <a:p>
            <a:pPr>
              <a:spcAft>
                <a:spcPts val="400"/>
              </a:spcAft>
            </a:pPr>
            <a:endParaRPr lang="en-GB" sz="800" cap="none" dirty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GPU &amp; accelerator software, algorithms, heterogeneous processors optimisation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algorithmic design R&amp;D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60A0998-8722-23E9-060E-DB78CCA5E5EF}"/>
              </a:ext>
            </a:extLst>
          </p:cNvPr>
          <p:cNvSpPr txBox="1">
            <a:spLocks/>
          </p:cNvSpPr>
          <p:nvPr/>
        </p:nvSpPr>
        <p:spPr>
          <a:xfrm>
            <a:off x="0" y="3497696"/>
            <a:ext cx="6045204" cy="97793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>
                <a:solidFill>
                  <a:srgbClr val="001A3B"/>
                </a:solidFill>
              </a:rPr>
              <a:t>Infrastructure for scalable ML in HEP &amp; APP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GB" sz="1600" cap="none" dirty="0">
                <a:solidFill>
                  <a:srgbClr val="001A3B"/>
                </a:solidFill>
              </a:rPr>
              <a:t>Inference optimisation for data throughput, </a:t>
            </a:r>
            <a:br>
              <a:rPr lang="en-GB" sz="1600" cap="none" dirty="0">
                <a:solidFill>
                  <a:srgbClr val="001A3B"/>
                </a:solidFill>
              </a:rPr>
            </a:br>
            <a:r>
              <a:rPr lang="en-GB" sz="1600" cap="none" dirty="0">
                <a:solidFill>
                  <a:srgbClr val="001A3B"/>
                </a:solidFill>
              </a:rPr>
              <a:t>HTC/HEP and HPC/AI-factory convergence, hybrid workflows </a:t>
            </a:r>
            <a:br>
              <a:rPr lang="en-GB" sz="1600" cap="none" dirty="0">
                <a:solidFill>
                  <a:srgbClr val="001A3B"/>
                </a:solidFill>
              </a:rPr>
            </a:br>
            <a:r>
              <a:rPr lang="en-GB" sz="1600" cap="none" dirty="0">
                <a:solidFill>
                  <a:srgbClr val="001A3B"/>
                </a:solidFill>
              </a:rPr>
              <a:t>“scaling data processing from local to national to AI factories”</a:t>
            </a:r>
          </a:p>
          <a:p>
            <a:pPr marL="0" indent="0" algn="ctr">
              <a:spcAft>
                <a:spcPts val="400"/>
              </a:spcAft>
              <a:buNone/>
            </a:pPr>
            <a:endParaRPr lang="en-GB" sz="1800" cap="none" dirty="0">
              <a:solidFill>
                <a:srgbClr val="001A3B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722B80E-0912-66FA-CD1F-5899AE96F31B}"/>
              </a:ext>
            </a:extLst>
          </p:cNvPr>
          <p:cNvSpPr/>
          <p:nvPr/>
        </p:nvSpPr>
        <p:spPr>
          <a:xfrm rot="3600000">
            <a:off x="2438696" y="3230174"/>
            <a:ext cx="205045" cy="225815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2D86C39-89B6-ED0B-61A3-F7E219494573}"/>
              </a:ext>
            </a:extLst>
          </p:cNvPr>
          <p:cNvSpPr/>
          <p:nvPr/>
        </p:nvSpPr>
        <p:spPr>
          <a:xfrm rot="8100000">
            <a:off x="3373451" y="3216704"/>
            <a:ext cx="205045" cy="225815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A52779C-6471-02F5-1D02-BE1B0FFE793A}"/>
              </a:ext>
            </a:extLst>
          </p:cNvPr>
          <p:cNvSpPr/>
          <p:nvPr/>
        </p:nvSpPr>
        <p:spPr>
          <a:xfrm rot="10800000">
            <a:off x="6023725" y="4315660"/>
            <a:ext cx="205045" cy="225815"/>
          </a:xfrm>
          <a:prstGeom prst="rightArrow">
            <a:avLst/>
          </a:prstGeom>
          <a:solidFill>
            <a:schemeClr val="accent5"/>
          </a:solidFill>
          <a:ln w="127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C2783-E475-0C1E-1026-7FAB75BD5476}"/>
              </a:ext>
            </a:extLst>
          </p:cNvPr>
          <p:cNvSpPr txBox="1"/>
          <p:nvPr/>
        </p:nvSpPr>
        <p:spPr>
          <a:xfrm>
            <a:off x="6228770" y="4288739"/>
            <a:ext cx="275556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T&amp;I, Federatio</a:t>
            </a:r>
            <a:r>
              <a:rPr lang="en-GB" sz="1100" cap="none" dirty="0">
                <a:solidFill>
                  <a:schemeClr val="accent5"/>
                </a:solidFill>
              </a:rPr>
              <a:t>n, Research Infra Commons</a:t>
            </a:r>
            <a:endParaRPr kumimoji="0" lang="en-GB" sz="1100" b="0" i="0" u="none" strike="noStrike" cap="none" spc="0" normalizeH="0" dirty="0">
              <a:ln>
                <a:noFill/>
              </a:ln>
              <a:solidFill>
                <a:schemeClr val="accent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6509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9CBB47B-0176-E2D4-CFC2-9DCA47CF45F3}"/>
              </a:ext>
            </a:extLst>
          </p:cNvPr>
          <p:cNvGrpSpPr/>
          <p:nvPr/>
        </p:nvGrpSpPr>
        <p:grpSpPr>
          <a:xfrm>
            <a:off x="5994399" y="2262155"/>
            <a:ext cx="3141427" cy="2095157"/>
            <a:chOff x="715980" y="0"/>
            <a:chExt cx="7712039" cy="5143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4F8EB1-DD3C-9DFD-766E-F9BE4057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980" y="0"/>
              <a:ext cx="7712039" cy="5143500"/>
            </a:xfrm>
            <a:prstGeom prst="rect">
              <a:avLst/>
            </a:prstGeom>
          </p:spPr>
        </p:pic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876781DC-B88D-DCB2-7571-270D8B18DA04}"/>
                </a:ext>
              </a:extLst>
            </p:cNvPr>
            <p:cNvSpPr/>
            <p:nvPr/>
          </p:nvSpPr>
          <p:spPr>
            <a:xfrm>
              <a:off x="834002" y="127535"/>
              <a:ext cx="4980644" cy="4980644"/>
            </a:xfrm>
            <a:prstGeom prst="pie">
              <a:avLst>
                <a:gd name="adj1" fmla="val 662418"/>
                <a:gd name="adj2" fmla="val 3986139"/>
              </a:avLst>
            </a:prstGeom>
            <a:noFill/>
            <a:ln w="76200" cap="flat">
              <a:solidFill>
                <a:schemeClr val="accent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2" name="Text Placeholder 11"/>
          <p:cNvSpPr>
            <a:spLocks noGrp="1"/>
          </p:cNvSpPr>
          <p:nvPr>
            <p:ph type="body" sz="half" idx="14"/>
          </p:nvPr>
        </p:nvSpPr>
        <p:spPr>
          <a:xfrm>
            <a:off x="238126" y="900843"/>
            <a:ext cx="7624152" cy="3357729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seeing significantly increased </a:t>
            </a:r>
            <a:r>
              <a:rPr lang="en-GB" sz="1600" b="1" dirty="0"/>
              <a:t>use of GPUs </a:t>
            </a:r>
            <a:br>
              <a:rPr lang="en-GB" sz="1600" b="1" dirty="0"/>
            </a:br>
            <a:r>
              <a:rPr lang="en-GB" sz="1600" dirty="0"/>
              <a:t>in our analysis facility for AI/ML</a:t>
            </a:r>
          </a:p>
          <a:p>
            <a:pPr marL="342900" indent="-342900">
              <a:lnSpc>
                <a:spcPct val="11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consolidated migration to </a:t>
            </a:r>
            <a:r>
              <a:rPr lang="en-GB" sz="1600" dirty="0" err="1"/>
              <a:t>HTCondor</a:t>
            </a:r>
            <a:r>
              <a:rPr lang="en-GB" sz="1600" dirty="0"/>
              <a:t> for </a:t>
            </a:r>
            <a:br>
              <a:rPr lang="en-GB" sz="1600" dirty="0"/>
            </a:br>
            <a:r>
              <a:rPr lang="en-GB" sz="1600" dirty="0"/>
              <a:t>both local analysis and our federated facility</a:t>
            </a:r>
            <a:br>
              <a:rPr lang="en-GB" sz="1600" dirty="0"/>
            </a:br>
            <a:r>
              <a:rPr lang="en-GB" sz="1600" dirty="0"/>
              <a:t>– improved </a:t>
            </a:r>
            <a:r>
              <a:rPr lang="en-GB" sz="1600" b="1" dirty="0"/>
              <a:t>98% occupancy </a:t>
            </a:r>
            <a:r>
              <a:rPr lang="en-GB" sz="1600" dirty="0"/>
              <a:t>of our NL-federated Tier-1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‘NL-T1’ </a:t>
            </a:r>
            <a:r>
              <a:rPr lang="en-GB" sz="1600" b="1" dirty="0"/>
              <a:t>compute for IGWN now &gt;15% </a:t>
            </a:r>
            <a:r>
              <a:rPr lang="en-GB" sz="1600" dirty="0"/>
              <a:t>of global capacity*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faster networks &amp; more packets with ‘interesting’ effects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security and risk management </a:t>
            </a:r>
            <a:r>
              <a:rPr lang="en-GB" sz="1600" b="1" dirty="0"/>
              <a:t>for EOSC EU Node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new </a:t>
            </a:r>
            <a:r>
              <a:rPr lang="en-GB" sz="1600" b="1" dirty="0"/>
              <a:t>AARC architecture &amp; trust framework </a:t>
            </a:r>
            <a:r>
              <a:rPr lang="en-GB" sz="1600" dirty="0"/>
              <a:t>delivered </a:t>
            </a:r>
            <a:br>
              <a:rPr lang="en-GB" sz="1600" b="1" dirty="0"/>
            </a:br>
            <a:r>
              <a:rPr lang="en-GB" sz="1600" dirty="0"/>
              <a:t>tokens, OpenID Federation, and review of EU ID Wallets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Some computing, engineering and trust highlights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700" dirty="0"/>
              <a:t>Data: occupancy data for Nikhef NDPF NL-T1 and DNI compute (https://www.nikhef.nl/pdp/doc/stats/ndpf-prd-grisview-year). IGWN data: OSG Gracia portal, whole of 2025: Nikhef 7.5% + SURF 7.5% </a:t>
            </a:r>
            <a:r>
              <a:rPr lang="en-GB" sz="600" dirty="0"/>
              <a:t>https://gracc.opensciencegrid.org/d/9u1-Q3vVz/cpu-payload-jobs?orgId=1&amp;var-ReportableVOName=ligo&amp;var-Project=All&amp;var-Facility=All&amp;var-Probe=All&amp;var-interval=1d&amp;from=1735689600000&amp;to=1765756800000&amp;viewPanel=9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923" y="766396"/>
            <a:ext cx="1525144" cy="12257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9152" y="2615591"/>
            <a:ext cx="2711862" cy="441146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* Netherlands as a whole is NIKHEF-ELPROD + SARA-MATRIX, 16Mcore-hrs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672C92-3FC9-776C-6BAC-AF7267E74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73" y="940329"/>
            <a:ext cx="3044625" cy="5915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4A5748-BF8E-995A-1CDD-C302005D09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74" y="1571823"/>
            <a:ext cx="3044625" cy="5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88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4"/>
            <a:ext cx="4812276" cy="738664"/>
          </a:xfrm>
        </p:spPr>
        <p:txBody>
          <a:bodyPr/>
          <a:lstStyle/>
          <a:p>
            <a:r>
              <a:rPr lang="en-US" sz="2400" b="1" dirty="0"/>
              <a:t>Pathways via projects </a:t>
            </a:r>
            <a:br>
              <a:rPr lang="en-US" sz="2400" b="1" dirty="0"/>
            </a:br>
            <a:r>
              <a:rPr lang="en-US" sz="2400" b="1" dirty="0"/>
              <a:t>and collaborations</a:t>
            </a:r>
            <a:endParaRPr lang="en-GB" sz="2400" b="1" dirty="0"/>
          </a:p>
        </p:txBody>
      </p:sp>
      <p:sp>
        <p:nvSpPr>
          <p:cNvPr id="7" name="Text Placeholder 34"/>
          <p:cNvSpPr>
            <a:spLocks noGrp="1"/>
          </p:cNvSpPr>
          <p:nvPr>
            <p:ph type="body" sz="half" idx="14"/>
          </p:nvPr>
        </p:nvSpPr>
        <p:spPr>
          <a:xfrm>
            <a:off x="243972" y="1097480"/>
            <a:ext cx="3081751" cy="1108654"/>
          </a:xfrm>
        </p:spPr>
        <p:txBody>
          <a:bodyPr/>
          <a:lstStyle/>
          <a:p>
            <a:r>
              <a:rPr lang="en-US" sz="1800" dirty="0"/>
              <a:t>New initiatives and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6F2575"/>
                </a:solidFill>
              </a:rPr>
              <a:t>strengthen</a:t>
            </a:r>
            <a:r>
              <a:rPr lang="en-US" sz="1600" dirty="0">
                <a:solidFill>
                  <a:srgbClr val="6F2575"/>
                </a:solidFill>
              </a:rPr>
              <a:t> the strategic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F2575"/>
                </a:solidFill>
              </a:rPr>
              <a:t>ensure </a:t>
            </a:r>
            <a:r>
              <a:rPr lang="en-US" sz="1600" i="1" dirty="0">
                <a:solidFill>
                  <a:srgbClr val="6F2575"/>
                </a:solidFill>
              </a:rPr>
              <a:t>continuity </a:t>
            </a:r>
            <a:r>
              <a:rPr lang="en-US" sz="1600" dirty="0">
                <a:solidFill>
                  <a:srgbClr val="6F2575"/>
                </a:solidFill>
              </a:rPr>
              <a:t>of </a:t>
            </a:r>
            <a:br>
              <a:rPr lang="en-US" sz="1600" dirty="0">
                <a:solidFill>
                  <a:srgbClr val="6F2575"/>
                </a:solidFill>
              </a:rPr>
            </a:br>
            <a:r>
              <a:rPr lang="en-US" sz="1600" dirty="0">
                <a:solidFill>
                  <a:srgbClr val="6F2575"/>
                </a:solidFill>
              </a:rPr>
              <a:t>research and infrastructure</a:t>
            </a:r>
          </a:p>
        </p:txBody>
      </p:sp>
      <p:sp>
        <p:nvSpPr>
          <p:cNvPr id="8" name="Pie 7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9617184"/>
              <a:gd name="adj2" fmla="val 1620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Pie 8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1449811"/>
              <a:gd name="adj2" fmla="val 958529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Pie 9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16204917"/>
              <a:gd name="adj2" fmla="val 148245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78189" y="1951953"/>
            <a:ext cx="560735" cy="2043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ETP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47" y="2252869"/>
            <a:ext cx="854562" cy="201677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918238" y="567380"/>
            <a:ext cx="198179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and</a:t>
            </a:r>
            <a:b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systems R&amp;D</a:t>
            </a:r>
            <a:endParaRPr kumimoji="0" lang="en-GB" sz="1600" b="1" i="0" u="none" strike="noStrike" cap="none" spc="0" normalizeH="0" dirty="0" err="1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1269" y="3616096"/>
            <a:ext cx="189497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</a:t>
            </a:r>
            <a:b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for Collaboration</a:t>
            </a:r>
            <a:endParaRPr kumimoji="0" lang="en-GB" sz="1600" b="1" i="0" u="none" strike="noStrike" cap="none" spc="0" normalizeH="0" dirty="0" err="1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89" y="1459104"/>
            <a:ext cx="1456082" cy="7485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26" y="2351588"/>
            <a:ext cx="1155168" cy="770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86" y="3519235"/>
            <a:ext cx="824532" cy="7482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66" y="2558150"/>
            <a:ext cx="798035" cy="67301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58" y="593191"/>
            <a:ext cx="1302974" cy="486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87" y="2936119"/>
            <a:ext cx="1172451" cy="11724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86" y="2832004"/>
            <a:ext cx="810396" cy="5402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02" y="3877590"/>
            <a:ext cx="886867" cy="2445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7" y="2969751"/>
            <a:ext cx="660062" cy="4131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91" y="1977392"/>
            <a:ext cx="1246355" cy="830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DFFF9"/>
              </a:clrFrom>
              <a:clrTo>
                <a:srgbClr val="FD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1" y="3171792"/>
            <a:ext cx="916627" cy="274988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61" y="2553898"/>
            <a:ext cx="886935" cy="3547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0913" y="3645374"/>
            <a:ext cx="431022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b="1" cap="none" dirty="0">
                <a:solidFill>
                  <a:srgbClr val="6F2575"/>
                </a:solidFill>
              </a:rPr>
              <a:t>Public partner R&amp;D engagement</a:t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AMD, Nokia/</a:t>
            </a:r>
            <a:r>
              <a:rPr lang="en-GB" sz="1600" cap="none" dirty="0" err="1">
                <a:solidFill>
                  <a:srgbClr val="6F2575"/>
                </a:solidFill>
              </a:rPr>
              <a:t>Cerebras</a:t>
            </a:r>
            <a:r>
              <a:rPr lang="en-GB" sz="1600" cap="none" dirty="0">
                <a:solidFill>
                  <a:srgbClr val="6F2575"/>
                </a:solidFill>
              </a:rPr>
              <a:t>, NL-ix, </a:t>
            </a:r>
            <a:r>
              <a:rPr lang="en-GB" sz="1600" cap="none" dirty="0" err="1">
                <a:solidFill>
                  <a:srgbClr val="6F2575"/>
                </a:solidFill>
              </a:rPr>
              <a:t>AmsIX</a:t>
            </a:r>
            <a:r>
              <a:rPr lang="en-GB" sz="1600" cap="none" dirty="0">
                <a:solidFill>
                  <a:srgbClr val="6F2575"/>
                </a:solidFill>
              </a:rPr>
              <a:t>…</a:t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Dutch national government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8389" y="1562212"/>
            <a:ext cx="443505" cy="2567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61" y="1443909"/>
            <a:ext cx="486381" cy="243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21" y="1183878"/>
            <a:ext cx="557996" cy="4184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96" y="1696408"/>
            <a:ext cx="358242" cy="3552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18" y="1071399"/>
            <a:ext cx="499096" cy="2608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97" y="2098063"/>
            <a:ext cx="514427" cy="3215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64" y="1105011"/>
            <a:ext cx="836757" cy="1698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1557" y="1301841"/>
            <a:ext cx="854121" cy="8228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44" y="2107960"/>
            <a:ext cx="369517" cy="37122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7" name="TextBox 36"/>
          <p:cNvSpPr txBox="1"/>
          <p:nvPr/>
        </p:nvSpPr>
        <p:spPr>
          <a:xfrm>
            <a:off x="3972522" y="722276"/>
            <a:ext cx="14514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b="1" cap="none" dirty="0">
                <a:solidFill>
                  <a:srgbClr val="6F2575"/>
                </a:solidFill>
              </a:rPr>
              <a:t>Accelerating</a:t>
            </a:r>
            <a:endParaRPr lang="en-GB" sz="1600" b="1" cap="none" dirty="0">
              <a:solidFill>
                <a:srgbClr val="6F2575"/>
              </a:solidFill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computing</a:t>
            </a:r>
            <a:endParaRPr kumimoji="0" lang="en-GB" sz="1600" b="1" i="0" u="none" strike="noStrike" cap="none" spc="0" normalizeH="0" dirty="0" err="1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8125" y="2366140"/>
            <a:ext cx="3293476" cy="584775"/>
          </a:xfrm>
          <a:prstGeom prst="rect">
            <a:avLst/>
          </a:prstGeom>
          <a:solidFill>
            <a:srgbClr val="E3D88B"/>
          </a:solidFill>
          <a:ln>
            <a:solidFill>
              <a:srgbClr val="6F2575"/>
            </a:solidFill>
          </a:ln>
        </p:spPr>
        <p:txBody>
          <a:bodyPr wrap="square">
            <a:spAutoFit/>
          </a:bodyPr>
          <a:lstStyle/>
          <a:p>
            <a:pPr lvl="0" hangingPunct="1"/>
            <a:r>
              <a:rPr lang="en-US" sz="1600" i="1" cap="none" dirty="0">
                <a:solidFill>
                  <a:srgbClr val="000000"/>
                </a:solidFill>
              </a:rPr>
              <a:t>future project pathways planned:</a:t>
            </a:r>
            <a:br>
              <a:rPr lang="en-US" sz="1600" i="1" cap="none" dirty="0">
                <a:solidFill>
                  <a:srgbClr val="000000"/>
                </a:solidFill>
              </a:rPr>
            </a:br>
            <a:r>
              <a:rPr lang="en-US" sz="1600" i="1" cap="none" dirty="0">
                <a:solidFill>
                  <a:srgbClr val="6F2575"/>
                </a:solidFill>
              </a:rPr>
              <a:t>MERGE, SHAKE, …</a:t>
            </a:r>
            <a:endParaRPr lang="en-GB" sz="1600" i="1" cap="none" dirty="0">
              <a:solidFill>
                <a:srgbClr val="6F2575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12" y="2884761"/>
            <a:ext cx="394005" cy="2618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30" y="1710809"/>
            <a:ext cx="327882" cy="302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34B2F-A279-0C8C-C217-95DB73A127EC}"/>
              </a:ext>
            </a:extLst>
          </p:cNvPr>
          <p:cNvSpPr txBox="1"/>
          <p:nvPr/>
        </p:nvSpPr>
        <p:spPr>
          <a:xfrm>
            <a:off x="5634123" y="288289"/>
            <a:ext cx="1095174" cy="3489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1" u="none" strike="noStrike" cap="none" spc="0" normalizeH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MERGE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38B3-CC6D-B80B-8CDF-0E7E60C48131}"/>
              </a:ext>
            </a:extLst>
          </p:cNvPr>
          <p:cNvSpPr txBox="1"/>
          <p:nvPr/>
        </p:nvSpPr>
        <p:spPr>
          <a:xfrm>
            <a:off x="5614600" y="-39923"/>
            <a:ext cx="95043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1800" b="1" cap="none" dirty="0">
                <a:solidFill>
                  <a:srgbClr val="6F2575"/>
                </a:solidFill>
              </a:rPr>
              <a:t>AI/ML</a:t>
            </a:r>
            <a:endParaRPr kumimoji="0" lang="en-GB" sz="1800" b="1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FC6E8D2-47A6-70C6-EB7D-9BF55068BEA1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4609" y="3531799"/>
            <a:ext cx="323107" cy="44919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1F875E7-987F-EFCD-B89F-D40A8CCC55C4}"/>
              </a:ext>
            </a:extLst>
          </p:cNvPr>
          <p:cNvSpPr txBox="1"/>
          <p:nvPr/>
        </p:nvSpPr>
        <p:spPr>
          <a:xfrm>
            <a:off x="4537841" y="3351851"/>
            <a:ext cx="687689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FAIR-4-AI</a:t>
            </a:r>
          </a:p>
        </p:txBody>
      </p:sp>
    </p:spTree>
    <p:extLst>
      <p:ext uri="{BB962C8B-B14F-4D97-AF65-F5344CB8AC3E}">
        <p14:creationId xmlns:p14="http://schemas.microsoft.com/office/powerpoint/2010/main" val="22938383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12BE58-31D8-0EC7-5D08-8D8D60838DD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815421" y="1211385"/>
            <a:ext cx="5092464" cy="3047188"/>
          </a:xfrm>
        </p:spPr>
        <p:txBody>
          <a:bodyPr/>
          <a:lstStyle/>
          <a:p>
            <a:r>
              <a:rPr lang="en-GB" sz="1800" dirty="0">
                <a:solidFill>
                  <a:schemeClr val="bg1"/>
                </a:solidFill>
              </a:rPr>
              <a:t>Looking back and forwards</a:t>
            </a:r>
          </a:p>
          <a:p>
            <a:endParaRPr lang="en-GB" sz="18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‘Keeping in-house resources…’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‘… benefits hugely </a:t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from stressing common interfaces &amp; solutions’</a:t>
            </a:r>
            <a:endParaRPr lang="en-GB" sz="1800" dirty="0">
              <a:solidFill>
                <a:schemeClr val="tx2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‘… </a:t>
            </a:r>
            <a:r>
              <a:rPr lang="en-US" sz="1800" dirty="0">
                <a:solidFill>
                  <a:schemeClr val="tx2"/>
                </a:solidFill>
              </a:rPr>
              <a:t>growing use of AI/ML is being observed</a:t>
            </a:r>
            <a:r>
              <a:rPr lang="en-GB" sz="1800" dirty="0">
                <a:solidFill>
                  <a:schemeClr val="tx2"/>
                </a:solidFill>
              </a:rPr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/>
              <a:t>‘… an ambitious remit …’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5CA3C8-F10B-9D21-3418-22C1267517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CCBBB-063A-9D02-AC84-658A9E7CD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701DC-D374-2F09-C793-307C956D9B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From the SAC’s last year observations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D67898-1F89-FC8F-ECBB-EAEC22F048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i="1" dirty="0"/>
              <a:t>Report of the Nikhef Scientific Advisory Committee Meeting June 5-6, 2025</a:t>
            </a:r>
            <a:endParaRPr lang="en-GB" sz="900" i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3E15F7-CD2C-8499-747E-3A00DA34519E}"/>
              </a:ext>
            </a:extLst>
          </p:cNvPr>
          <p:cNvGrpSpPr/>
          <p:nvPr/>
        </p:nvGrpSpPr>
        <p:grpSpPr>
          <a:xfrm>
            <a:off x="264319" y="967797"/>
            <a:ext cx="3501202" cy="3290776"/>
            <a:chOff x="2301543" y="1039446"/>
            <a:chExt cx="3970366" cy="37317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7A3B28-6EA6-0B88-BEB3-4D45C1DEA55C}"/>
                </a:ext>
              </a:extLst>
            </p:cNvPr>
            <p:cNvSpPr/>
            <p:nvPr/>
          </p:nvSpPr>
          <p:spPr>
            <a:xfrm>
              <a:off x="2301543" y="1039446"/>
              <a:ext cx="3970366" cy="373174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091B55-5659-0509-C81D-35FCEA6FF934}"/>
                </a:ext>
              </a:extLst>
            </p:cNvPr>
            <p:cNvGrpSpPr/>
            <p:nvPr/>
          </p:nvGrpSpPr>
          <p:grpSpPr>
            <a:xfrm>
              <a:off x="2334684" y="1128766"/>
              <a:ext cx="3901993" cy="3604323"/>
              <a:chOff x="2334684" y="1128766"/>
              <a:chExt cx="3901993" cy="360432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59D0928-5BBD-C37B-75F0-E5EF5C02D726}"/>
                  </a:ext>
                </a:extLst>
              </p:cNvPr>
              <p:cNvGrpSpPr/>
              <p:nvPr/>
            </p:nvGrpSpPr>
            <p:grpSpPr>
              <a:xfrm>
                <a:off x="2334684" y="1128766"/>
                <a:ext cx="3901993" cy="3604323"/>
                <a:chOff x="1742679" y="1592057"/>
                <a:chExt cx="5608005" cy="5180189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107823AE-8A7D-2194-CC0B-DE7BCBA9A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776376" y="1592057"/>
                  <a:ext cx="5574308" cy="1989484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13B99EA-99A0-9C7C-DEF8-42281AFCDB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42679" y="3685715"/>
                  <a:ext cx="5574309" cy="3086531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20B0C4-E780-82C6-FCB1-CA00EE9F961B}"/>
                  </a:ext>
                </a:extLst>
              </p:cNvPr>
              <p:cNvSpPr txBox="1"/>
              <p:nvPr/>
            </p:nvSpPr>
            <p:spPr>
              <a:xfrm>
                <a:off x="2633784" y="2328985"/>
                <a:ext cx="875323" cy="3488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spc="0" normalizeH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…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30178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C43AEB-04A8-5994-1B7D-5684EAA3FAC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sz="1800" dirty="0"/>
              <a:t>We need our operational capability to be relevant* in the ecosystem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we </a:t>
            </a:r>
            <a:r>
              <a:rPr lang="en-GB" sz="1600" i="1" dirty="0"/>
              <a:t>are </a:t>
            </a:r>
            <a:r>
              <a:rPr lang="en-GB" sz="1600" dirty="0"/>
              <a:t>the ‘staircase model’ put into practice: scaling from ‘Stoomboot’ to our federated ‘DNI’ national and global resources – </a:t>
            </a:r>
            <a:r>
              <a:rPr lang="en-GB" sz="1600" i="1" dirty="0"/>
              <a:t>and influencing these by example</a:t>
            </a:r>
            <a:br>
              <a:rPr lang="en-GB" sz="1600" dirty="0"/>
            </a:br>
            <a:r>
              <a:rPr lang="en-GB" sz="1600" dirty="0"/>
              <a:t>Naturally aligned with the Research Infrastructure Commons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we provide the ‘rapid-response’ capability of </a:t>
            </a:r>
            <a:br>
              <a:rPr lang="en-GB" sz="1600" dirty="0"/>
            </a:br>
            <a:r>
              <a:rPr lang="en-GB" sz="1600" dirty="0"/>
              <a:t>the innovation platforms and the (national) </a:t>
            </a:r>
            <a:br>
              <a:rPr lang="en-GB" sz="1600" dirty="0"/>
            </a:br>
            <a:r>
              <a:rPr lang="en-GB" sz="1600" dirty="0"/>
              <a:t>‘Experimental Technologies Platform’ (ETP) for SURF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Outsourcing (or even off-site co-location) of facilities would jeopardize </a:t>
            </a:r>
            <a:br>
              <a:rPr lang="en-GB" sz="1600" dirty="0"/>
            </a:br>
            <a:r>
              <a:rPr lang="en-GB" sz="1600" dirty="0"/>
              <a:t>that role in innovation – and be detrimental to our talent case …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But we (cannot) do not do this alone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MERGE proposal explicitly includes the Commons as mechanism </a:t>
            </a:r>
            <a:br>
              <a:rPr lang="en-GB" sz="1600" dirty="0"/>
            </a:br>
            <a:r>
              <a:rPr lang="en-GB" sz="1600" dirty="0"/>
              <a:t>to import and export expertise on AI/ML and infrastructure usage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2DED8-1ED8-6440-CA0C-6475DBCCF9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1163C-6135-CB12-1B63-3151D31B2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0EFA2-6C39-1699-C753-3E74F3FB13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‘Keeping in-house resources…’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71E87-C985-E6D0-A331-DA586D207C19}"/>
              </a:ext>
            </a:extLst>
          </p:cNvPr>
          <p:cNvSpPr txBox="1"/>
          <p:nvPr/>
        </p:nvSpPr>
        <p:spPr>
          <a:xfrm>
            <a:off x="4157647" y="4545486"/>
            <a:ext cx="3770263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* aligns well with the Dutch </a:t>
            </a:r>
            <a:r>
              <a:rPr kumimoji="0" lang="en-GB" sz="800" b="0" i="0" u="none" strike="noStrike" cap="none" spc="0" normalizeH="0" dirty="0" err="1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Wennink</a:t>
            </a:r>
            <a:r>
              <a:rPr kumimoji="0" lang="en-GB" sz="8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report on national relevance and innovation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F6926-9D5C-7CCD-3DB6-E1C24D7F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754" y="2025014"/>
            <a:ext cx="2172121" cy="15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3971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90A7CF-9D72-8CF9-E8DB-850A7A3ED8E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36117" y="832058"/>
            <a:ext cx="8844915" cy="337303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dirty="0"/>
              <a:t>Designing for exploitation of resources for </a:t>
            </a:r>
            <a:r>
              <a:rPr lang="en-GB" sz="1800" i="1" dirty="0"/>
              <a:t>scheduled processing </a:t>
            </a:r>
            <a:r>
              <a:rPr lang="en-GB" sz="1800" b="1" dirty="0"/>
              <a:t>and </a:t>
            </a:r>
            <a:r>
              <a:rPr lang="en-GB" sz="1800" i="1" dirty="0"/>
              <a:t>chaotic</a:t>
            </a:r>
            <a:r>
              <a:rPr lang="en-GB" sz="1800" dirty="0"/>
              <a:t> </a:t>
            </a:r>
            <a:r>
              <a:rPr lang="en-GB" sz="1800" i="1" dirty="0"/>
              <a:t>analysis</a:t>
            </a:r>
            <a:r>
              <a:rPr lang="en-GB" sz="1800" dirty="0"/>
              <a:t>: 	a combination of research &amp; development </a:t>
            </a:r>
            <a:r>
              <a:rPr lang="en-GB" sz="1800" b="1" dirty="0"/>
              <a:t>+</a:t>
            </a:r>
            <a:r>
              <a:rPr lang="en-GB" sz="1800" dirty="0"/>
              <a:t> operations &amp; support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GB" sz="1600" dirty="0"/>
              <a:t>In acquisition and real-time acceleration for 4D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FASTTRACK accelerated R&amp;D facility (WP5.1), 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and algorithmic work </a:t>
            </a:r>
            <a:r>
              <a:rPr lang="en-GB" sz="1400" i="1" dirty="0">
                <a:solidFill>
                  <a:schemeClr val="tx2"/>
                </a:solidFill>
              </a:rPr>
              <a:t>in the experiments themselves </a:t>
            </a:r>
            <a:r>
              <a:rPr lang="en-GB" sz="1400" dirty="0">
                <a:solidFill>
                  <a:schemeClr val="tx2"/>
                </a:solidFill>
              </a:rPr>
              <a:t>for WP5.2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Jointly with SURF ETP innovation collaboration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600" dirty="0"/>
              <a:t>In making HPC resources (and AI factories) a better fit for data intensive HEP/APP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with SURF: workflows on Snellius preparing for ‘Lorentz’ tender – leveraging ATLAS &amp; Alice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EuroHPC Federation and the Tier-1→Tier-0 transition: 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systems design, AAI, Interfaces to Architecture Testbeds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and also just the basics: helping promote the NWO ‘</a:t>
            </a:r>
            <a:r>
              <a:rPr lang="en-GB" sz="1400" dirty="0" err="1">
                <a:solidFill>
                  <a:schemeClr val="tx2"/>
                </a:solidFill>
              </a:rPr>
              <a:t>Rekentijd</a:t>
            </a:r>
            <a:r>
              <a:rPr lang="en-GB" sz="1400" dirty="0">
                <a:solidFill>
                  <a:schemeClr val="tx2"/>
                </a:solidFill>
              </a:rPr>
              <a:t>’ granting scheme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GB" sz="1600" dirty="0"/>
              <a:t>In developing a smooth transition ‘staircase’ path for both software and resulting 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NWO Thematic Centre (TDCC) NES project on </a:t>
            </a:r>
            <a:r>
              <a:rPr lang="en-GB" sz="1400" dirty="0" err="1">
                <a:solidFill>
                  <a:schemeClr val="tx2"/>
                </a:solidFill>
              </a:rPr>
              <a:t>JupyterHub</a:t>
            </a:r>
            <a:r>
              <a:rPr lang="en-GB" sz="1400" dirty="0">
                <a:solidFill>
                  <a:schemeClr val="tx2"/>
                </a:solidFill>
              </a:rPr>
              <a:t> alignment of Stoomboot &amp; Snellius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2"/>
                </a:solidFill>
              </a:rPr>
              <a:t>OpenScienceNL</a:t>
            </a:r>
            <a:r>
              <a:rPr lang="en-GB" sz="1400" dirty="0">
                <a:solidFill>
                  <a:schemeClr val="tx2"/>
                </a:solidFill>
              </a:rPr>
              <a:t> project on reproducible software at scale (with 4TU, </a:t>
            </a:r>
            <a:r>
              <a:rPr lang="en-GB" sz="1400" dirty="0" err="1">
                <a:solidFill>
                  <a:schemeClr val="tx2"/>
                </a:solidFill>
              </a:rPr>
              <a:t>TUDelft</a:t>
            </a:r>
            <a:r>
              <a:rPr lang="en-GB" sz="1400" dirty="0">
                <a:solidFill>
                  <a:schemeClr val="tx2"/>
                </a:solidFill>
              </a:rPr>
              <a:t>, </a:t>
            </a:r>
            <a:r>
              <a:rPr lang="en-GB" sz="1400" dirty="0" err="1">
                <a:solidFill>
                  <a:schemeClr val="tx2"/>
                </a:solidFill>
              </a:rPr>
              <a:t>NLeSC</a:t>
            </a:r>
            <a:r>
              <a:rPr lang="en-GB" sz="1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6326E6-CDB6-E570-DE79-EFC7D11F9E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B82E6-DB80-DA93-C832-D44992593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2A1EA-1326-C94C-4E82-EF91A8F571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4" y="238125"/>
            <a:ext cx="8844915" cy="369332"/>
          </a:xfrm>
        </p:spPr>
        <p:txBody>
          <a:bodyPr/>
          <a:lstStyle/>
          <a:p>
            <a:r>
              <a:rPr lang="en-US" sz="2400" dirty="0"/>
              <a:t>‘… benefits hugely from stressing common interfaces &amp; solutions’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993630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489656E5-AAF2-415F-8F08-378D6566CDFB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6E854385-552D-4B9C-9118-35651C674D5E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F2ACD4BE-C0B1-4AC9-8AFE-6AE36B5DED0B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A76F0B44-4154-4718-B508-6ACEEE236B1E}"/>
    </a:ext>
  </a:extLst>
</a:theme>
</file>

<file path=ppt/theme/theme5.xml><?xml version="1.0" encoding="utf-8"?>
<a:theme xmlns:a="http://schemas.openxmlformats.org/drawingml/2006/main" name="1_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F0E89489-DDE2-4A68-BACC-9D84762C9000}" vid="{E4DF23C9-9BEC-4DD8-BE14-88B00585F0FF}"/>
    </a:ext>
  </a:extLst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15110</TotalTime>
  <Words>2288</Words>
  <Application>Microsoft Office PowerPoint</Application>
  <PresentationFormat>On-screen Show (16:9)</PresentationFormat>
  <Paragraphs>188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Akkurat Std</vt:lpstr>
      <vt:lpstr>Akkurat Std Bold</vt:lpstr>
      <vt:lpstr>Akkurat Std Italic</vt:lpstr>
      <vt:lpstr>Akkurat Std Mono</vt:lpstr>
      <vt:lpstr>Arial</vt:lpstr>
      <vt:lpstr>Calibri</vt:lpstr>
      <vt:lpstr>Courier New</vt:lpstr>
      <vt:lpstr>Helvetica Neue</vt:lpstr>
      <vt:lpstr>Helvetica Neue Medium</vt:lpstr>
      <vt:lpstr>Minion Pro</vt:lpstr>
      <vt:lpstr>Wingdings</vt:lpstr>
      <vt:lpstr>Nikhef-DG22-NikUM-main</vt:lpstr>
      <vt:lpstr>Nikhef-DG22-NikOnly-main</vt:lpstr>
      <vt:lpstr>Nikhef-DG22-2018-legacy</vt:lpstr>
      <vt:lpstr>Nikhef-DG22-NikUM-Closures</vt:lpstr>
      <vt:lpstr>1_Nikhef-DG22-NikOnly-main</vt:lpstr>
      <vt:lpstr>PHOTO-PAINT</vt:lpstr>
      <vt:lpstr>Physics Data Processing accelerating ‘time to science’ through computing and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Data Processing towards results unconstrained by computing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time to science through computing and data</dc:title>
  <dc:creator>davidg</dc:creator>
  <cp:lastModifiedBy>davidg</cp:lastModifiedBy>
  <cp:revision>617</cp:revision>
  <cp:lastPrinted>2025-06-04T15:02:57Z</cp:lastPrinted>
  <dcterms:created xsi:type="dcterms:W3CDTF">2023-04-05T10:18:24Z</dcterms:created>
  <dcterms:modified xsi:type="dcterms:W3CDTF">2026-02-25T12:06:45Z</dcterms:modified>
</cp:coreProperties>
</file>