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</p:sldMasterIdLst>
  <p:notesMasterIdLst>
    <p:notesMasterId r:id="rId21"/>
  </p:notesMasterIdLst>
  <p:handoutMasterIdLst>
    <p:handoutMasterId r:id="rId22"/>
  </p:handoutMasterIdLst>
  <p:sldIdLst>
    <p:sldId id="256" r:id="rId5"/>
    <p:sldId id="276" r:id="rId6"/>
    <p:sldId id="271" r:id="rId7"/>
    <p:sldId id="287" r:id="rId8"/>
    <p:sldId id="259" r:id="rId9"/>
    <p:sldId id="288" r:id="rId10"/>
    <p:sldId id="289" r:id="rId11"/>
    <p:sldId id="294" r:id="rId12"/>
    <p:sldId id="299" r:id="rId13"/>
    <p:sldId id="295" r:id="rId14"/>
    <p:sldId id="296" r:id="rId15"/>
    <p:sldId id="297" r:id="rId16"/>
    <p:sldId id="298" r:id="rId17"/>
    <p:sldId id="285" r:id="rId18"/>
    <p:sldId id="292" r:id="rId19"/>
    <p:sldId id="258" r:id="rId20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3D88B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6" autoAdjust="0"/>
    <p:restoredTop sz="90476" autoAdjust="0"/>
  </p:normalViewPr>
  <p:slideViewPr>
    <p:cSldViewPr snapToGrid="0" snapToObjects="1">
      <p:cViewPr varScale="1">
        <p:scale>
          <a:sx n="135" d="100"/>
          <a:sy n="135" d="100"/>
        </p:scale>
        <p:origin x="4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 1,2,3:</a:t>
            </a:r>
          </a:p>
          <a:p>
            <a:endParaRPr lang="en-GB" dirty="0" smtClean="0"/>
          </a:p>
          <a:p>
            <a:r>
              <a:rPr lang="en-GB" dirty="0" err="1" smtClean="0"/>
              <a:t>Beste</a:t>
            </a:r>
            <a:r>
              <a:rPr lang="en-GB" dirty="0" smtClean="0"/>
              <a:t> multicore </a:t>
            </a:r>
            <a:r>
              <a:rPr lang="en-GB" dirty="0" err="1" smtClean="0"/>
              <a:t>gebruiker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r>
              <a:rPr lang="en-GB" dirty="0" smtClean="0"/>
              <a:t>top-3 multicore:    user    </a:t>
            </a:r>
            <a:r>
              <a:rPr lang="en-GB" dirty="0" err="1" smtClean="0"/>
              <a:t>jobcount</a:t>
            </a:r>
            <a:r>
              <a:rPr lang="en-GB" dirty="0" smtClean="0"/>
              <a:t>    CPU time    Wall time    </a:t>
            </a:r>
            <a:r>
              <a:rPr lang="en-GB" dirty="0" err="1" smtClean="0"/>
              <a:t>cpuwallratio</a:t>
            </a: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6729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2.w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w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9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36" r:id="rId8"/>
    <p:sldLayoutId id="2147483734" r:id="rId9"/>
    <p:sldLayoutId id="2147483724" r:id="rId10"/>
    <p:sldLayoutId id="2147483733" r:id="rId11"/>
    <p:sldLayoutId id="2147483737" r:id="rId12"/>
    <p:sldLayoutId id="2147483708" r:id="rId13"/>
    <p:sldLayoutId id="2147483662" r:id="rId14"/>
    <p:sldLayoutId id="2147483701" r:id="rId15"/>
    <p:sldLayoutId id="2147483668" r:id="rId16"/>
    <p:sldLayoutId id="2147483660" r:id="rId17"/>
    <p:sldLayoutId id="2147483704" r:id="rId18"/>
    <p:sldLayoutId id="2147483705" r:id="rId19"/>
    <p:sldLayoutId id="2147483706" r:id="rId20"/>
    <p:sldLayoutId id="2147483707" r:id="rId21"/>
    <p:sldLayoutId id="2147483703" r:id="rId22"/>
    <p:sldLayoutId id="2147483661" r:id="rId23"/>
    <p:sldLayoutId id="2147483664" r:id="rId24"/>
    <p:sldLayoutId id="2147483667" r:id="rId25"/>
    <p:sldLayoutId id="2147483702" r:id="rId26"/>
    <p:sldLayoutId id="2147483697" r:id="rId27"/>
    <p:sldLayoutId id="2147483709" r:id="rId28"/>
    <p:sldLayoutId id="2147483674" r:id="rId29"/>
    <p:sldLayoutId id="2147483677" r:id="rId30"/>
    <p:sldLayoutId id="2147483698" r:id="rId31"/>
    <p:sldLayoutId id="2147483699" r:id="rId32"/>
    <p:sldLayoutId id="2147483710" r:id="rId33"/>
    <p:sldLayoutId id="2147483672" r:id="rId34"/>
    <p:sldLayoutId id="2147483675" r:id="rId35"/>
    <p:sldLayoutId id="2147483678" r:id="rId36"/>
    <p:sldLayoutId id="2147483681" r:id="rId37"/>
    <p:sldLayoutId id="2147483684" r:id="rId38"/>
    <p:sldLayoutId id="2147483673" r:id="rId39"/>
    <p:sldLayoutId id="2147483676" r:id="rId40"/>
    <p:sldLayoutId id="2147483679" r:id="rId41"/>
    <p:sldLayoutId id="2147483682" r:id="rId42"/>
    <p:sldLayoutId id="2147483685" r:id="rId43"/>
    <p:sldLayoutId id="2147483686" r:id="rId44"/>
    <p:sldLayoutId id="2147483688" r:id="rId45"/>
    <p:sldLayoutId id="2147483689" r:id="rId46"/>
    <p:sldLayoutId id="2147483690" r:id="rId47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for our 50s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github.com/karlrupp/microprocessor-trend-dat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  <a:p>
            <a:r>
              <a:rPr lang="en-US" dirty="0" smtClean="0"/>
              <a:t>Nikhef Jamboree 2025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3136909"/>
            <a:ext cx="6335216" cy="1768070"/>
          </a:xfrm>
        </p:spPr>
        <p:txBody>
          <a:bodyPr/>
          <a:lstStyle/>
          <a:p>
            <a:r>
              <a:rPr lang="nl-NL" dirty="0"/>
              <a:t>Computing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50s!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PDP – Physics Data Processing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38125" y="3992402"/>
            <a:ext cx="487473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From when computing was scarce … and back again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1" y="897262"/>
            <a:ext cx="55784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Let’s look at </a:t>
            </a:r>
            <a:r>
              <a:rPr lang="en-GB" dirty="0" err="1" smtClean="0"/>
              <a:t>stoomboot</a:t>
            </a:r>
            <a:r>
              <a:rPr lang="en-GB" dirty="0" smtClean="0"/>
              <a:t>, since that is where </a:t>
            </a:r>
            <a:r>
              <a:rPr lang="en-GB" i="1" dirty="0" smtClean="0"/>
              <a:t>you </a:t>
            </a:r>
            <a:r>
              <a:rPr lang="en-GB" dirty="0" smtClean="0"/>
              <a:t>can help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200293"/>
            <a:ext cx="8667750" cy="308288"/>
          </a:xfrm>
        </p:spPr>
        <p:txBody>
          <a:bodyPr/>
          <a:lstStyle/>
          <a:p>
            <a:r>
              <a:rPr lang="en-GB" dirty="0" err="1" smtClean="0"/>
              <a:t>Stoomboot</a:t>
            </a:r>
            <a:r>
              <a:rPr lang="en-GB" dirty="0" smtClean="0"/>
              <a:t> is not always full, by design, since otherwise you wait too long for your results (we see queueing complaints regularly </a:t>
            </a:r>
            <a:r>
              <a:rPr lang="en-GB" dirty="0" smtClean="0">
                <a:sym typeface="Wingdings" panose="05000000000000000000" pitchFamily="2" charset="2"/>
              </a:rPr>
              <a:t>…)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The grid side is more efficient, since it is 96% full all the time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102361"/>
            <a:ext cx="6067425" cy="2790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078" y="1654267"/>
            <a:ext cx="2603005" cy="2238919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43001" y="1286861"/>
            <a:ext cx="253915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https://go.nikhef.nl/stbc-energy</a:t>
            </a:r>
            <a:endParaRPr kumimoji="0" lang="en-GB" sz="1400" b="0" i="0" u="none" strike="noStrike" cap="none" spc="0" normalizeH="0" dirty="0" err="1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35572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852386"/>
            <a:ext cx="8669759" cy="3290776"/>
          </a:xfrm>
        </p:spPr>
        <p:txBody>
          <a:bodyPr/>
          <a:lstStyle/>
          <a:p>
            <a:r>
              <a:rPr lang="en-US" sz="1600" dirty="0" smtClean="0"/>
              <a:t>Emily's power plot for </a:t>
            </a:r>
            <a:r>
              <a:rPr lang="en-US" sz="1600" dirty="0" err="1" smtClean="0"/>
              <a:t>Stoomboot</a:t>
            </a:r>
            <a:r>
              <a:rPr lang="en-US" sz="1600" dirty="0" smtClean="0"/>
              <a:t> shows </a:t>
            </a:r>
            <a:r>
              <a:rPr lang="en-US" sz="1600" b="1" dirty="0"/>
              <a:t>11.8 kW </a:t>
            </a:r>
            <a:r>
              <a:rPr lang="en-US" sz="1600" b="1" dirty="0" smtClean="0"/>
              <a:t>idle</a:t>
            </a:r>
            <a:r>
              <a:rPr lang="en-US" sz="1600" dirty="0" smtClean="0"/>
              <a:t>, with PUE 1.3 makes </a:t>
            </a:r>
            <a:r>
              <a:rPr lang="en-US" sz="1600" b="1" dirty="0" smtClean="0"/>
              <a:t>103 MWh per year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9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at 15ct/kWh, this costs 			</a:t>
            </a:r>
            <a:r>
              <a:rPr lang="en-US" sz="1600" b="1" dirty="0" smtClean="0">
                <a:solidFill>
                  <a:srgbClr val="6F2575"/>
                </a:solidFill>
              </a:rPr>
              <a:t>20158 €/year 	</a:t>
            </a:r>
            <a:r>
              <a:rPr lang="en-US" sz="1600" dirty="0" smtClean="0">
                <a:solidFill>
                  <a:srgbClr val="6F2575"/>
                </a:solidFill>
              </a:rPr>
              <a:t>just for energy to start with…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with 270g CO2e/kWh this is 	</a:t>
            </a:r>
            <a:r>
              <a:rPr lang="en-US" sz="1600" b="1" dirty="0" smtClean="0">
                <a:solidFill>
                  <a:srgbClr val="6F2575"/>
                </a:solidFill>
              </a:rPr>
              <a:t>36282 kgCO2e</a:t>
            </a:r>
            <a:endParaRPr lang="en-US" sz="1600" b="1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to put that in context: 			AMS-GVA is 171.3 kgCO2e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so </a:t>
            </a:r>
            <a:r>
              <a:rPr lang="en-GB" sz="1600" b="1" dirty="0" smtClean="0">
                <a:solidFill>
                  <a:srgbClr val="6F2575"/>
                </a:solidFill>
              </a:rPr>
              <a:t>save at least 106 return trips </a:t>
            </a:r>
            <a:r>
              <a:rPr lang="en-GB" sz="1600" dirty="0" smtClean="0">
                <a:solidFill>
                  <a:srgbClr val="6F2575"/>
                </a:solidFill>
              </a:rPr>
              <a:t>for enjoying having </a:t>
            </a:r>
            <a:r>
              <a:rPr lang="en-GB" sz="1600" dirty="0" err="1" smtClean="0">
                <a:solidFill>
                  <a:srgbClr val="6F2575"/>
                </a:solidFill>
              </a:rPr>
              <a:t>stoomboot</a:t>
            </a:r>
            <a:r>
              <a:rPr lang="en-GB" sz="1600" dirty="0" smtClean="0">
                <a:solidFill>
                  <a:srgbClr val="6F2575"/>
                </a:solidFill>
              </a:rPr>
              <a:t> </a:t>
            </a:r>
            <a:r>
              <a:rPr lang="en-GB" sz="1600" dirty="0" smtClean="0">
                <a:solidFill>
                  <a:srgbClr val="6F2575"/>
                </a:solidFill>
                <a:sym typeface="Wingdings" panose="05000000000000000000" pitchFamily="2" charset="2"/>
              </a:rPr>
              <a:t></a:t>
            </a:r>
            <a:endParaRPr lang="en-GB" sz="16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dirty="0" smtClean="0"/>
              <a:t>But 	</a:t>
            </a:r>
            <a:r>
              <a:rPr lang="en-GB" sz="1800" b="1" dirty="0" smtClean="0"/>
              <a:t>peak usage </a:t>
            </a:r>
            <a:r>
              <a:rPr lang="en-GB" sz="1800" dirty="0" smtClean="0"/>
              <a:t>power is 	</a:t>
            </a:r>
            <a:r>
              <a:rPr lang="en-GB" sz="1800" b="1" dirty="0" smtClean="0"/>
              <a:t>29.6 kW</a:t>
            </a:r>
            <a:endParaRPr lang="en-GB" sz="1800" dirty="0"/>
          </a:p>
          <a:p>
            <a:r>
              <a:rPr lang="en-GB" sz="1800" i="1" dirty="0" smtClean="0"/>
              <a:t>that is where you can help maximize the physics return thereof</a:t>
            </a:r>
          </a:p>
          <a:p>
            <a:endParaRPr lang="en-GB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power used in jobs 29.6-11.8 =	17.8 </a:t>
            </a:r>
            <a:r>
              <a:rPr lang="en-US" sz="1600" dirty="0">
                <a:solidFill>
                  <a:srgbClr val="6F2575"/>
                </a:solidFill>
              </a:rPr>
              <a:t>kW for 5774 </a:t>
            </a:r>
            <a:r>
              <a:rPr lang="en-US" sz="1600" dirty="0" smtClean="0">
                <a:solidFill>
                  <a:srgbClr val="6F2575"/>
                </a:solidFill>
              </a:rPr>
              <a:t>cores * 1.3 (PUE)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computing you initiate takes 	</a:t>
            </a:r>
            <a:r>
              <a:rPr lang="en-US" sz="1600" b="1" dirty="0" smtClean="0">
                <a:solidFill>
                  <a:srgbClr val="6F2575"/>
                </a:solidFill>
              </a:rPr>
              <a:t>4 W/core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100 jobs of 4 cores for 8 </a:t>
            </a:r>
            <a:r>
              <a:rPr lang="en-US" sz="1600" dirty="0" smtClean="0">
                <a:solidFill>
                  <a:srgbClr val="6F2575"/>
                </a:solidFill>
              </a:rPr>
              <a:t>hours 	</a:t>
            </a:r>
            <a:r>
              <a:rPr lang="en-US" sz="1600" b="1" dirty="0" smtClean="0">
                <a:solidFill>
                  <a:srgbClr val="6F2575"/>
                </a:solidFill>
              </a:rPr>
              <a:t>3.46 kg </a:t>
            </a:r>
            <a:r>
              <a:rPr lang="en-US" sz="1600" b="1" dirty="0" smtClean="0">
                <a:solidFill>
                  <a:srgbClr val="6F2575"/>
                </a:solidFill>
              </a:rPr>
              <a:t>CO2e</a:t>
            </a:r>
            <a:r>
              <a:rPr lang="en-US" sz="1600" dirty="0" smtClean="0">
                <a:solidFill>
                  <a:srgbClr val="6F2575"/>
                </a:solidFill>
              </a:rPr>
              <a:t> (and costs </a:t>
            </a:r>
            <a:r>
              <a:rPr lang="en-US" sz="1600" dirty="0" smtClean="0">
                <a:solidFill>
                  <a:srgbClr val="6F2575"/>
                </a:solidFill>
              </a:rPr>
              <a:t>2 € extra</a:t>
            </a:r>
            <a:r>
              <a:rPr lang="en-US" sz="1600" dirty="0" smtClean="0">
                <a:solidFill>
                  <a:srgbClr val="6F2575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put that in context, that is a 	</a:t>
            </a:r>
            <a:r>
              <a:rPr lang="en-US" sz="1600" smtClean="0">
                <a:solidFill>
                  <a:srgbClr val="6F2575"/>
                </a:solidFill>
              </a:rPr>
              <a:t>	</a:t>
            </a:r>
            <a:r>
              <a:rPr lang="en-US" sz="1600" b="1" smtClean="0">
                <a:solidFill>
                  <a:srgbClr val="6F2575"/>
                </a:solidFill>
              </a:rPr>
              <a:t>120 </a:t>
            </a:r>
            <a:r>
              <a:rPr lang="en-US" sz="1600" b="1" dirty="0">
                <a:solidFill>
                  <a:srgbClr val="6F2575"/>
                </a:solidFill>
              </a:rPr>
              <a:t>minute hot </a:t>
            </a:r>
            <a:r>
              <a:rPr lang="en-US" sz="1600" b="1" dirty="0" smtClean="0">
                <a:solidFill>
                  <a:srgbClr val="6F2575"/>
                </a:solidFill>
              </a:rPr>
              <a:t>shower </a:t>
            </a:r>
            <a:r>
              <a:rPr lang="en-US" sz="1600" dirty="0" smtClean="0">
                <a:solidFill>
                  <a:srgbClr val="6F2575"/>
                </a:solidFill>
              </a:rPr>
              <a:t>(at 29 gCO2e/minute)</a:t>
            </a:r>
            <a:endParaRPr lang="en-GB" sz="1600" b="1" dirty="0">
              <a:solidFill>
                <a:srgbClr val="6F257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The impact of the </a:t>
            </a:r>
            <a:r>
              <a:rPr lang="en-GB" i="1" dirty="0" err="1" smtClean="0"/>
              <a:t>stoomboot</a:t>
            </a:r>
            <a:r>
              <a:rPr lang="en-GB" i="1" dirty="0" smtClean="0"/>
              <a:t> </a:t>
            </a:r>
            <a:endParaRPr lang="en-GB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00485"/>
            <a:ext cx="8667750" cy="306836"/>
          </a:xfrm>
        </p:spPr>
        <p:txBody>
          <a:bodyPr/>
          <a:lstStyle/>
          <a:p>
            <a:r>
              <a:rPr lang="en-GB" sz="800" dirty="0" smtClean="0"/>
              <a:t>Pricing: WCW 2023-2025, GHG data </a:t>
            </a:r>
            <a:r>
              <a:rPr lang="en-GB" sz="800" dirty="0" err="1" smtClean="0"/>
              <a:t>MilieuCentraal</a:t>
            </a:r>
            <a:r>
              <a:rPr lang="en-GB" sz="800" dirty="0" smtClean="0"/>
              <a:t>, flight emission data </a:t>
            </a:r>
            <a:r>
              <a:rPr lang="en-US" sz="800" dirty="0" smtClean="0"/>
              <a:t>https</a:t>
            </a:r>
            <a:r>
              <a:rPr lang="en-US" sz="800" dirty="0"/>
              <a:t>://</a:t>
            </a:r>
            <a:r>
              <a:rPr lang="en-US" sz="800" dirty="0" smtClean="0"/>
              <a:t>curb6.com/footprint/flights/ https</a:t>
            </a:r>
            <a:r>
              <a:rPr lang="en-US" sz="800" dirty="0"/>
              <a:t>://www.bbva.es/en/general/sostenibilidad/soluciones-para-personas/huella-de-carbono-personas/repositorio/ducharse-a-diario.html gives 90-200g/5min, so on average 145/5 = 29 gCO2 per minute. </a:t>
            </a:r>
            <a:r>
              <a:rPr lang="en-US" sz="800" dirty="0" err="1" smtClean="0"/>
              <a:t>Stoomboot</a:t>
            </a:r>
            <a:r>
              <a:rPr lang="en-US" sz="800" dirty="0" smtClean="0"/>
              <a:t> </a:t>
            </a:r>
            <a:r>
              <a:rPr lang="en-US" sz="800" dirty="0"/>
              <a:t>energy </a:t>
            </a:r>
            <a:r>
              <a:rPr lang="en-US" sz="800" dirty="0" smtClean="0"/>
              <a:t>use: Emily </a:t>
            </a:r>
            <a:r>
              <a:rPr lang="en-US" sz="800" dirty="0" err="1" smtClean="0"/>
              <a:t>Kooistra</a:t>
            </a:r>
            <a:r>
              <a:rPr lang="en-US" sz="800" dirty="0"/>
              <a:t>,</a:t>
            </a:r>
            <a:r>
              <a:rPr lang="en-US" sz="800" dirty="0" smtClean="0"/>
              <a:t> </a:t>
            </a:r>
            <a:r>
              <a:rPr lang="en-US" sz="800" dirty="0"/>
              <a:t>https://</a:t>
            </a:r>
            <a:r>
              <a:rPr lang="en-US" sz="800" dirty="0" smtClean="0"/>
              <a:t>go.nikhef.nl/stbc-energy</a:t>
            </a:r>
            <a:endParaRPr lang="en-GB" sz="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147" y="1608001"/>
            <a:ext cx="2115690" cy="23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3553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>
              <a:spcAft>
                <a:spcPts val="300"/>
              </a:spcAft>
            </a:pPr>
            <a:r>
              <a:rPr lang="en-US" sz="1800" dirty="0" smtClean="0">
                <a:solidFill>
                  <a:srgbClr val="6F2575"/>
                </a:solidFill>
              </a:rPr>
              <a:t>So:	by thinking before submitting you can … shower longer?</a:t>
            </a:r>
          </a:p>
          <a:p>
            <a:pPr>
              <a:spcAft>
                <a:spcPts val="300"/>
              </a:spcAft>
            </a:pPr>
            <a:r>
              <a:rPr lang="en-US" sz="1800" dirty="0" smtClean="0">
                <a:solidFill>
                  <a:srgbClr val="6F2575"/>
                </a:solidFill>
              </a:rPr>
              <a:t>or 		if you take the train for your longer trips …</a:t>
            </a:r>
            <a:br>
              <a:rPr lang="en-US" sz="1800" dirty="0" smtClean="0">
                <a:solidFill>
                  <a:srgbClr val="6F2575"/>
                </a:solidFill>
              </a:rPr>
            </a:br>
            <a:r>
              <a:rPr lang="en-US" sz="1800" dirty="0" smtClean="0">
                <a:solidFill>
                  <a:srgbClr val="6F2575"/>
                </a:solidFill>
              </a:rPr>
              <a:t>			why not </a:t>
            </a:r>
            <a:r>
              <a:rPr lang="en-US" sz="1800" i="1" dirty="0" smtClean="0">
                <a:solidFill>
                  <a:srgbClr val="6F2575"/>
                </a:solidFill>
              </a:rPr>
              <a:t>also </a:t>
            </a:r>
            <a:r>
              <a:rPr lang="en-US" sz="1800" dirty="0" smtClean="0">
                <a:solidFill>
                  <a:srgbClr val="6F2575"/>
                </a:solidFill>
              </a:rPr>
              <a:t>use that time to optimize your code?</a:t>
            </a:r>
          </a:p>
          <a:p>
            <a:pPr>
              <a:spcAft>
                <a:spcPts val="300"/>
              </a:spcAft>
            </a:pPr>
            <a:r>
              <a:rPr lang="en-US" sz="1800" dirty="0" smtClean="0">
                <a:solidFill>
                  <a:srgbClr val="6F2575"/>
                </a:solidFill>
              </a:rPr>
              <a:t>or 		do you want to stand a chance for the future data rates?</a:t>
            </a:r>
            <a:endParaRPr lang="en-US" sz="1800" dirty="0">
              <a:solidFill>
                <a:srgbClr val="6F257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So you want to be more efficient!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/>
          <a:p>
            <a:r>
              <a:rPr lang="en-US" sz="800" dirty="0" smtClean="0"/>
              <a:t>Image: Wikimedia. Price evolution: </a:t>
            </a:r>
            <a:r>
              <a:rPr lang="en-US" sz="800" dirty="0"/>
              <a:t>NDPF TCO NLT1-Nikhef-price-evolution-2018-2025 Effective </a:t>
            </a:r>
            <a:r>
              <a:rPr lang="en-US" sz="800" dirty="0" smtClean="0"/>
              <a:t>TCO for </a:t>
            </a:r>
            <a:r>
              <a:rPr lang="en-US" sz="800" dirty="0" err="1" smtClean="0"/>
              <a:t>stoomboot</a:t>
            </a:r>
            <a:r>
              <a:rPr lang="en-US" sz="800" dirty="0" smtClean="0"/>
              <a:t> 156 €/used-core-year (due to 56% occupancy and support components)</a:t>
            </a:r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60" y="978568"/>
            <a:ext cx="1812423" cy="111313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39" y="2339150"/>
            <a:ext cx="3253433" cy="1955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452" y="2339150"/>
            <a:ext cx="3253432" cy="19555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18344" y="2988615"/>
            <a:ext cx="148147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corrected for the (slight) performance increase per core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541039" y="3040457"/>
            <a:ext cx="85060" cy="552906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0516895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800" i="1" dirty="0" smtClean="0"/>
              <a:t>If some cases it is Really Simple™ …</a:t>
            </a:r>
          </a:p>
          <a:p>
            <a:endParaRPr lang="en-GB" sz="1800" i="1" dirty="0"/>
          </a:p>
          <a:p>
            <a:endParaRPr lang="en-GB" sz="1800" i="1" dirty="0" smtClean="0"/>
          </a:p>
          <a:p>
            <a:endParaRPr lang="en-GB" sz="1800" dirty="0" smtClean="0"/>
          </a:p>
          <a:p>
            <a:r>
              <a:rPr lang="en-GB" sz="1800" dirty="0" smtClean="0"/>
              <a:t>+ simple </a:t>
            </a:r>
            <a:r>
              <a:rPr lang="en-GB" sz="1800" dirty="0"/>
              <a:t>code optimisation </a:t>
            </a:r>
            <a:r>
              <a:rPr lang="en-GB" sz="1800" dirty="0" smtClean="0"/>
              <a:t>gave additional 14% gain*</a:t>
            </a:r>
            <a:endParaRPr lang="en-GB" sz="1800" dirty="0"/>
          </a:p>
          <a:p>
            <a:endParaRPr lang="en-GB" sz="1800" dirty="0" smtClean="0"/>
          </a:p>
          <a:p>
            <a:r>
              <a:rPr lang="en-GB" sz="1800" dirty="0" smtClean="0"/>
              <a:t>And use the proper ROOT version (6.32+) </a:t>
            </a:r>
            <a:br>
              <a:rPr lang="en-GB" sz="1800" dirty="0" smtClean="0"/>
            </a:br>
            <a:r>
              <a:rPr lang="en-GB" sz="1800" dirty="0" smtClean="0"/>
              <a:t>for your processing, where vectorisation is the default</a:t>
            </a:r>
          </a:p>
          <a:p>
            <a:endParaRPr lang="en-GB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There are quick wins 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700" dirty="0" smtClean="0"/>
              <a:t>* for the same amount of energy. optimised arch and code for Finesse library </a:t>
            </a:r>
            <a:r>
              <a:rPr lang="en-GB" sz="700" dirty="0" err="1" smtClean="0"/>
              <a:t>SuiteSparse</a:t>
            </a:r>
            <a:r>
              <a:rPr lang="en-GB" sz="700" dirty="0" smtClean="0"/>
              <a:t> KLU by Emily </a:t>
            </a:r>
            <a:r>
              <a:rPr lang="en-GB" sz="700" dirty="0" err="1" smtClean="0"/>
              <a:t>Kooistra</a:t>
            </a:r>
            <a:r>
              <a:rPr lang="en-GB" sz="700" dirty="0" smtClean="0"/>
              <a:t>. </a:t>
            </a:r>
            <a:br>
              <a:rPr lang="en-GB" sz="700" dirty="0" smtClean="0"/>
            </a:br>
            <a:r>
              <a:rPr lang="en-GB" sz="700" dirty="0" smtClean="0"/>
              <a:t>Speedup graph: https</a:t>
            </a:r>
            <a:r>
              <a:rPr lang="en-GB" sz="700" dirty="0"/>
              <a:t>://indico.cern.ch/event/1484669/contributions/6456378/attachments/3061358/, Jonas </a:t>
            </a:r>
            <a:r>
              <a:rPr lang="en-GB" sz="700" dirty="0" err="1" smtClean="0"/>
              <a:t>Rembser</a:t>
            </a:r>
            <a:r>
              <a:rPr lang="en-GB" sz="700" dirty="0" smtClean="0"/>
              <a:t> at the HSF workshop ’25. Speedup measured with Root 6.28.04, see CHEP2023</a:t>
            </a:r>
            <a:endParaRPr lang="en-GB" sz="700" dirty="0"/>
          </a:p>
        </p:txBody>
      </p:sp>
      <p:sp>
        <p:nvSpPr>
          <p:cNvPr id="6" name="TextBox 5"/>
          <p:cNvSpPr txBox="1"/>
          <p:nvPr/>
        </p:nvSpPr>
        <p:spPr>
          <a:xfrm>
            <a:off x="1115122" y="3296067"/>
            <a:ext cx="6913756" cy="841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Efficient use of scarce resources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More sustainable in every sense (money and environment)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Faster </a:t>
            </a:r>
            <a:r>
              <a:rPr kumimoji="0" lang="en-GB" sz="1600" b="1" i="0" u="none" strike="noStrike" cap="none" spc="0" normalizeH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physics results!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5362" y="1465810"/>
            <a:ext cx="2077492" cy="3488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-march=x86-64-v3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12" r="8615" b="7046"/>
          <a:stretch/>
        </p:blipFill>
        <p:spPr>
          <a:xfrm>
            <a:off x="5973983" y="677327"/>
            <a:ext cx="3132000" cy="25200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270953" y="1465810"/>
            <a:ext cx="74342" cy="348813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3394" y="1457980"/>
            <a:ext cx="183704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15% improvement*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56809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PDP-CT – all about </a:t>
            </a:r>
            <a:r>
              <a:rPr lang="en-GB" dirty="0"/>
              <a:t>collaboration, so </a:t>
            </a:r>
            <a:r>
              <a:rPr lang="en-GB" dirty="0" smtClean="0"/>
              <a:t>help </a:t>
            </a:r>
            <a:r>
              <a:rPr lang="en-GB" dirty="0"/>
              <a:t>us to help you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GB" dirty="0" smtClean="0"/>
              <a:t>PDP and CT-PDP – meet us in Amsterdam at the science data centre, or at the Office Hours on the 1</a:t>
            </a:r>
            <a:r>
              <a:rPr lang="en-GB" baseline="30000" dirty="0" smtClean="0"/>
              <a:t>st</a:t>
            </a:r>
            <a:r>
              <a:rPr lang="en-GB" dirty="0" smtClean="0"/>
              <a:t> Thursday of the month!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443922" y="613310"/>
            <a:ext cx="3222764" cy="3793693"/>
            <a:chOff x="6467483" y="841864"/>
            <a:chExt cx="3562660" cy="419380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67483" y="841864"/>
              <a:ext cx="1547473" cy="3606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19335" y="1026430"/>
              <a:ext cx="1554207" cy="36045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49001" y="1260802"/>
              <a:ext cx="1581142" cy="366703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67750" y="1445513"/>
              <a:ext cx="1552337" cy="359015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0939" y="413168"/>
            <a:ext cx="5186751" cy="3858378"/>
            <a:chOff x="246138" y="592533"/>
            <a:chExt cx="5186751" cy="38583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6138" y="925903"/>
              <a:ext cx="1141891" cy="262994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8386" y="1918700"/>
              <a:ext cx="1131125" cy="24366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2292" y="1522572"/>
              <a:ext cx="1150881" cy="24371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54480" y="1773110"/>
              <a:ext cx="1142300" cy="262994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78047" y="1820964"/>
              <a:ext cx="1125206" cy="262994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02627" y="1640779"/>
              <a:ext cx="1130262" cy="26299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6097" y="614110"/>
              <a:ext cx="1097742" cy="253391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64072" y="1013322"/>
              <a:ext cx="1103686" cy="259237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91432" y="1124656"/>
              <a:ext cx="1147316" cy="261234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97570" y="1522572"/>
              <a:ext cx="1144431" cy="262994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80915" y="592533"/>
              <a:ext cx="1116206" cy="2604480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0042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GPUs are more efficient as well … supported by MT &amp; CT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206816"/>
            <a:ext cx="8667750" cy="301765"/>
          </a:xfrm>
        </p:spPr>
        <p:txBody>
          <a:bodyPr/>
          <a:lstStyle/>
          <a:p>
            <a:r>
              <a:rPr lang="en-GB" dirty="0" smtClean="0"/>
              <a:t>Thank Stan </a:t>
            </a:r>
            <a:r>
              <a:rPr lang="en-GB" dirty="0" err="1" smtClean="0"/>
              <a:t>Heijnen</a:t>
            </a:r>
            <a:r>
              <a:rPr lang="en-GB" dirty="0" smtClean="0"/>
              <a:t> for getting you safe GPU computing </a:t>
            </a:r>
            <a:br>
              <a:rPr lang="en-GB" dirty="0" smtClean="0"/>
            </a:br>
            <a:r>
              <a:rPr lang="en-GB" dirty="0" smtClean="0"/>
              <a:t>(and prevent potential ‘true positive’ fire alarms from H234b)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736975"/>
            <a:ext cx="3143470" cy="337110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576787" y="839052"/>
            <a:ext cx="185853" cy="1115122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32" y="736975"/>
            <a:ext cx="4739731" cy="1616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726" y="2530411"/>
            <a:ext cx="3010597" cy="2419538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2157396">
            <a:off x="7365714" y="2808779"/>
            <a:ext cx="844798" cy="246692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7997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114" y="599440"/>
            <a:ext cx="7466160" cy="742932"/>
          </a:xfrm>
        </p:spPr>
        <p:txBody>
          <a:bodyPr/>
          <a:lstStyle/>
          <a:p>
            <a:r>
              <a:rPr lang="en-US" sz="2400" i="1" dirty="0" smtClean="0"/>
              <a:t>Next up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Maarten van </a:t>
            </a:r>
            <a:r>
              <a:rPr lang="en-US" sz="2400" dirty="0" err="1" smtClean="0"/>
              <a:t>Veghel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Keeping it real (time): impact of PDP on LHCb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22494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3" b="12331"/>
          <a:stretch/>
        </p:blipFill>
        <p:spPr>
          <a:xfrm>
            <a:off x="0" y="-1973"/>
            <a:ext cx="9143999" cy="457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597043"/>
            <a:ext cx="4507184" cy="875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609385"/>
            <a:ext cx="4507184" cy="8921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84870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‘Pillars’ of Nikhef Physics Data Processing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62613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6045204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" name="Group 6"/>
          <p:cNvGrpSpPr/>
          <p:nvPr/>
        </p:nvGrpSpPr>
        <p:grpSpPr>
          <a:xfrm>
            <a:off x="6203306" y="918006"/>
            <a:ext cx="2824489" cy="3373033"/>
            <a:chOff x="3159754" y="899216"/>
            <a:chExt cx="2824489" cy="33730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2437" y="3485622"/>
              <a:ext cx="1299537" cy="770188"/>
            </a:xfrm>
            <a:prstGeom prst="rect">
              <a:avLst/>
            </a:prstGeom>
          </p:spPr>
        </p:pic>
        <p:sp>
          <p:nvSpPr>
            <p:cNvPr id="17" name="Text Placeholder 4"/>
            <p:cNvSpPr txBox="1">
              <a:spLocks/>
            </p:cNvSpPr>
            <p:nvPr/>
          </p:nvSpPr>
          <p:spPr>
            <a:xfrm>
              <a:off x="3159754" y="899216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001A3B"/>
                  </a:solidFill>
                </a:rPr>
                <a:t>Infrastructure, network &amp; systems co-design R&amp;D</a:t>
              </a:r>
            </a:p>
            <a:p>
              <a:pPr>
                <a:spcAft>
                  <a:spcPts val="400"/>
                </a:spcAft>
              </a:pPr>
              <a:endParaRPr lang="en-GB" sz="800" b="1" cap="none" dirty="0" smtClean="0">
                <a:solidFill>
                  <a:srgbClr val="001A3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building ‘research IT facilities’</a:t>
              </a:r>
              <a:b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endParaRPr lang="en-GB" sz="1600" cap="none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co-design &amp; development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big data science innovation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research </a:t>
              </a:r>
              <a:r>
                <a:rPr lang="en-GB" sz="1600" i="1" cap="none" dirty="0" smtClean="0">
                  <a:solidFill>
                    <a:schemeClr val="tx2">
                      <a:lumMod val="75000"/>
                    </a:schemeClr>
                  </a:solidFill>
                </a:rPr>
                <a:t>on </a:t>
              </a: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IT infrastructure</a:t>
              </a:r>
              <a:endParaRPr lang="en-GB" sz="1600" cap="non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9553" y="916505"/>
            <a:ext cx="2824489" cy="3373033"/>
            <a:chOff x="6142346" y="899215"/>
            <a:chExt cx="2824489" cy="3373033"/>
          </a:xfrm>
        </p:grpSpPr>
        <p:pic>
          <p:nvPicPr>
            <p:cNvPr id="6" name="Picture 4" descr="H:\Home\davidg\EUGridPMA\Presentations\images\igtf-worldstatus-2015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018" y="3485622"/>
              <a:ext cx="1715900" cy="744090"/>
            </a:xfrm>
            <a:prstGeom prst="rect">
              <a:avLst/>
            </a:prstGeom>
            <a:noFill/>
            <a:effectLst>
              <a:glow rad="228600">
                <a:schemeClr val="accent3">
                  <a:lumMod val="60000"/>
                  <a:lumOff val="40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Placeholder 4"/>
            <p:cNvSpPr txBox="1">
              <a:spLocks/>
            </p:cNvSpPr>
            <p:nvPr/>
          </p:nvSpPr>
          <p:spPr>
            <a:xfrm>
              <a:off x="6142346" y="899215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001A3B"/>
                  </a:solidFill>
                </a:rPr>
                <a:t>Infrastructure for </a:t>
              </a:r>
              <a:br>
                <a:rPr lang="en-GB" sz="1800" b="1" cap="none" dirty="0" smtClean="0">
                  <a:solidFill>
                    <a:srgbClr val="001A3B"/>
                  </a:solidFill>
                </a:rPr>
              </a:br>
              <a:r>
                <a:rPr lang="en-GB" sz="1800" b="1" cap="none" dirty="0" smtClean="0">
                  <a:solidFill>
                    <a:srgbClr val="001A3B"/>
                  </a:solidFill>
                </a:rPr>
                <a:t>trusted collaboration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en-GB" sz="800" cap="none" dirty="0" smtClean="0">
                <a:solidFill>
                  <a:srgbClr val="001A3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trust and identity (‘SSO’) for </a:t>
              </a:r>
              <a:b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enabling communities</a:t>
              </a:r>
              <a:endParaRPr lang="en-GB" sz="1600" cap="none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managing complexity of collaboration mechanisms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>
                  <a:solidFill>
                    <a:schemeClr val="tx2">
                      <a:lumMod val="75000"/>
                    </a:schemeClr>
                  </a:solidFill>
                </a:rPr>
                <a:t>securing </a:t>
              </a: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infrastructure for </a:t>
              </a:r>
              <a:b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science, today &amp; tomorrow</a:t>
              </a:r>
              <a:endParaRPr lang="en-GB" sz="1600" cap="non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11184" y="918006"/>
            <a:ext cx="2885449" cy="3373033"/>
            <a:chOff x="147428" y="899216"/>
            <a:chExt cx="2885449" cy="33730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043" y="3485622"/>
              <a:ext cx="1397291" cy="785126"/>
            </a:xfrm>
            <a:prstGeom prst="rect">
              <a:avLst/>
            </a:prstGeom>
          </p:spPr>
        </p:pic>
        <p:sp>
          <p:nvSpPr>
            <p:cNvPr id="19" name="Text Placeholder 4"/>
            <p:cNvSpPr txBox="1">
              <a:spLocks/>
            </p:cNvSpPr>
            <p:nvPr/>
          </p:nvSpPr>
          <p:spPr>
            <a:xfrm>
              <a:off x="147428" y="899216"/>
              <a:ext cx="288544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001A3B"/>
                  </a:solidFill>
                </a:rPr>
                <a:t>Algorithmic design patterns and software</a:t>
              </a:r>
            </a:p>
            <a:p>
              <a:pPr>
                <a:spcAft>
                  <a:spcPts val="400"/>
                </a:spcAft>
              </a:pPr>
              <a:endParaRPr lang="en-GB" sz="800" cap="none" dirty="0" smtClean="0">
                <a:solidFill>
                  <a:srgbClr val="001A3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designing software for (GPU) accelerators, new algorithms,</a:t>
              </a:r>
              <a:b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high-performance processors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software design patterns for workflow &amp; data orchestration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7961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From when efficient computing was absolutely vital …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238125" y="4296345"/>
            <a:ext cx="8667750" cy="151268"/>
          </a:xfrm>
        </p:spPr>
        <p:txBody>
          <a:bodyPr/>
          <a:lstStyle/>
          <a:p>
            <a:r>
              <a:rPr lang="en-GB" sz="900" dirty="0"/>
              <a:t>c</a:t>
            </a:r>
            <a:r>
              <a:rPr lang="en-GB" sz="900" dirty="0" smtClean="0"/>
              <a:t>omputing at Nikhef, ca. 1975</a:t>
            </a:r>
          </a:p>
          <a:p>
            <a:r>
              <a:rPr lang="en-GB" sz="900" dirty="0"/>
              <a:t>Image </a:t>
            </a:r>
            <a:r>
              <a:rPr lang="en-US" sz="900" dirty="0"/>
              <a:t>processor trend data</a:t>
            </a:r>
            <a:r>
              <a:rPr lang="en-US" sz="900" dirty="0" smtClean="0"/>
              <a:t>: </a:t>
            </a:r>
            <a:r>
              <a:rPr lang="en-US" sz="900" dirty="0">
                <a:hlinkClick r:id="rId2"/>
              </a:rPr>
              <a:t>https://github.com/karlrupp/microprocessor-trend-data</a:t>
            </a:r>
            <a:r>
              <a:rPr lang="en-US" sz="900" dirty="0"/>
              <a:t>, by </a:t>
            </a:r>
            <a:r>
              <a:rPr lang="en-US" sz="900" dirty="0" err="1"/>
              <a:t>K.Rupp</a:t>
            </a:r>
            <a:r>
              <a:rPr lang="en-US" sz="900" dirty="0"/>
              <a:t> </a:t>
            </a:r>
            <a:r>
              <a:rPr lang="en-US" sz="900" i="1" dirty="0"/>
              <a:t>et al</a:t>
            </a:r>
            <a:r>
              <a:rPr lang="en-US" sz="900" dirty="0"/>
              <a:t>., CC-BY-4.0</a:t>
            </a:r>
            <a:endParaRPr lang="en-GB" sz="900" dirty="0"/>
          </a:p>
          <a:p>
            <a:endParaRPr lang="en-GB" sz="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50" y="1468648"/>
            <a:ext cx="4563419" cy="29577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3469" y="702740"/>
            <a:ext cx="2850597" cy="2337640"/>
            <a:chOff x="238125" y="1063177"/>
            <a:chExt cx="3914775" cy="321032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25" y="1416063"/>
              <a:ext cx="3914775" cy="2857436"/>
            </a:xfrm>
            <a:prstGeom prst="rect">
              <a:avLst/>
            </a:prstGeom>
          </p:spPr>
        </p:pic>
        <p:sp>
          <p:nvSpPr>
            <p:cNvPr id="10" name="Down Arrow 9"/>
            <p:cNvSpPr/>
            <p:nvPr/>
          </p:nvSpPr>
          <p:spPr>
            <a:xfrm>
              <a:off x="2459990" y="1063177"/>
              <a:ext cx="194310" cy="1183453"/>
            </a:xfrm>
            <a:prstGeom prst="downArrow">
              <a:avLst>
                <a:gd name="adj1" fmla="val 14758"/>
                <a:gd name="adj2" fmla="val 69736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10" y="842257"/>
            <a:ext cx="3652381" cy="25498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69" y="3200088"/>
            <a:ext cx="1486857" cy="8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476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1322"/>
            <a:ext cx="6155437" cy="285935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err="1" smtClean="0"/>
              <a:t>Stoomboot</a:t>
            </a:r>
            <a:r>
              <a:rPr lang="en-US" dirty="0" smtClean="0"/>
              <a:t> still is mostly CPU, but it’s accelerating!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38125" y="4206045"/>
            <a:ext cx="8667750" cy="151268"/>
          </a:xfrm>
        </p:spPr>
        <p:txBody>
          <a:bodyPr/>
          <a:lstStyle/>
          <a:p>
            <a:r>
              <a:rPr lang="en-US" dirty="0" err="1" smtClean="0"/>
              <a:t>Stoomboot</a:t>
            </a:r>
            <a:r>
              <a:rPr lang="en-US" dirty="0" smtClean="0"/>
              <a:t> usage May 2024 – May 2025, analysis: Jeff Templon</a:t>
            </a:r>
          </a:p>
          <a:p>
            <a:r>
              <a:rPr lang="en-GB" sz="1000" dirty="0" smtClean="0"/>
              <a:t>See also https</a:t>
            </a:r>
            <a:r>
              <a:rPr lang="en-GB" sz="1000" dirty="0"/>
              <a:t>://</a:t>
            </a:r>
            <a:r>
              <a:rPr lang="en-GB" sz="1000" dirty="0" smtClean="0"/>
              <a:t>www.nikhef.nl/pdp/stats/stbc/intern/stbc_summ_plots</a:t>
            </a:r>
            <a:endParaRPr lang="en-GB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34" y="3389493"/>
            <a:ext cx="4082789" cy="7933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966" y="2733412"/>
            <a:ext cx="3277057" cy="5239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" y="811731"/>
            <a:ext cx="560409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and you can also use CPU processing very effectively</a:t>
            </a:r>
            <a:endParaRPr kumimoji="0" lang="en-GB" sz="1800" b="0" i="1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583" y="858130"/>
            <a:ext cx="2853175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83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But who is the most energy efficient?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38125" y="4049739"/>
            <a:ext cx="8667750" cy="289856"/>
          </a:xfrm>
        </p:spPr>
        <p:txBody>
          <a:bodyPr/>
          <a:lstStyle/>
          <a:p>
            <a:r>
              <a:rPr lang="en-GB" dirty="0" smtClean="0"/>
              <a:t>Data: aggregate energy use of all compute clusters (</a:t>
            </a:r>
            <a:r>
              <a:rPr lang="en-GB" dirty="0" err="1" smtClean="0"/>
              <a:t>stoomboot</a:t>
            </a:r>
            <a:r>
              <a:rPr lang="en-GB" dirty="0" smtClean="0"/>
              <a:t> + grid) at Nikhef from November 2024 till May 2025.</a:t>
            </a:r>
          </a:p>
          <a:p>
            <a:r>
              <a:rPr lang="en-GB" dirty="0" smtClean="0"/>
              <a:t>data from steker.nikhef.nl: 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sum(</a:t>
            </a:r>
            <a:r>
              <a:rPr lang="en-GB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ipmi_dcmi_power_consumption_watts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)/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1000</a:t>
            </a:r>
          </a:p>
          <a:p>
            <a:r>
              <a:rPr lang="en-GB" dirty="0"/>
              <a:t>See also https://</a:t>
            </a:r>
            <a:r>
              <a:rPr lang="en-GB" dirty="0" smtClean="0"/>
              <a:t>go.nikhef.nl/stbc-energy for just the </a:t>
            </a:r>
            <a:r>
              <a:rPr lang="en-GB" dirty="0" err="1" smtClean="0"/>
              <a:t>Stoomboot</a:t>
            </a:r>
            <a:r>
              <a:rPr lang="en-GB" dirty="0" smtClean="0"/>
              <a:t> usage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238126" y="939365"/>
            <a:ext cx="8667750" cy="2800210"/>
            <a:chOff x="238126" y="939365"/>
            <a:chExt cx="8667750" cy="28002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126" y="1086987"/>
              <a:ext cx="8667750" cy="2652588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>
              <a:off x="2943922" y="1338147"/>
              <a:ext cx="81776" cy="535258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" name="TextBox 10"/>
            <p:cNvSpPr txBox="1"/>
            <p:nvPr/>
          </p:nvSpPr>
          <p:spPr>
            <a:xfrm>
              <a:off x="2984810" y="939365"/>
              <a:ext cx="5910272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someone discovered an empty </a:t>
              </a:r>
              <a:r>
                <a:rPr kumimoji="0" lang="en-GB" sz="16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Stoomboot</a:t>
              </a:r>
              <a:r>
                <a:rPr kumimoji="0" lang="en-GB" sz="16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on New Years day </a:t>
              </a:r>
              <a:r>
                <a:rPr kumimoji="0" lang="en-GB" sz="16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Wingdings" panose="05000000000000000000" pitchFamily="2" charset="2"/>
                </a:rPr>
                <a:t></a:t>
              </a:r>
              <a:endPara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12780" y="1598342"/>
              <a:ext cx="133815" cy="1851102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440649" y="2239926"/>
            <a:ext cx="8398551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393729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dirty="0" smtClean="0"/>
              <a:t>This ~65 kW average for computing</a:t>
            </a:r>
            <a:br>
              <a:rPr lang="en-GB" dirty="0" smtClean="0"/>
            </a:br>
            <a:r>
              <a:rPr lang="en-GB" dirty="0" smtClean="0"/>
              <a:t>is the equivalent of 235 households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The real cost of computing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38124" y="4081347"/>
            <a:ext cx="8669759" cy="427235"/>
          </a:xfrm>
        </p:spPr>
        <p:txBody>
          <a:bodyPr/>
          <a:lstStyle/>
          <a:p>
            <a:r>
              <a:rPr lang="en-GB" sz="700" dirty="0" smtClean="0"/>
              <a:t>Compute only, all of NDPF (DNI-HTC and </a:t>
            </a:r>
            <a:r>
              <a:rPr lang="en-GB" sz="700" dirty="0" err="1" smtClean="0"/>
              <a:t>Stoomboot</a:t>
            </a:r>
            <a:r>
              <a:rPr lang="en-GB" sz="700" dirty="0" smtClean="0"/>
              <a:t>). Sources</a:t>
            </a:r>
            <a:r>
              <a:rPr lang="en-GB" sz="700" dirty="0"/>
              <a:t>: </a:t>
            </a:r>
            <a:endParaRPr lang="en-GB" sz="700" dirty="0" smtClean="0"/>
          </a:p>
          <a:p>
            <a:r>
              <a:rPr lang="en-GB" sz="700" dirty="0" smtClean="0"/>
              <a:t>https</a:t>
            </a:r>
            <a:r>
              <a:rPr lang="en-GB" sz="700" dirty="0"/>
              <a:t>://www.milieucentraal.nl/energie-besparen/inzicht-in-je-energierekening/gemiddeld-energieverbruik</a:t>
            </a:r>
            <a:r>
              <a:rPr lang="en-GB" sz="700" dirty="0" smtClean="0"/>
              <a:t>/ - 2420kWh/</a:t>
            </a:r>
            <a:r>
              <a:rPr lang="en-GB" sz="700" dirty="0" err="1" smtClean="0"/>
              <a:t>yr</a:t>
            </a:r>
            <a:r>
              <a:rPr lang="en-GB" sz="700" dirty="0" smtClean="0"/>
              <a:t> per household</a:t>
            </a:r>
          </a:p>
          <a:p>
            <a:r>
              <a:rPr lang="en-GB" sz="700" dirty="0" smtClean="0"/>
              <a:t>Adobe Firefly: “</a:t>
            </a:r>
            <a:r>
              <a:rPr lang="en-US" sz="700" dirty="0"/>
              <a:t>a village with 235 houses, some of which are semi-detached, some council housing, and a scattering of villas, surrounded by fields and nature, with one overhead H/T power line running towards the </a:t>
            </a:r>
            <a:r>
              <a:rPr lang="en-US" sz="700" dirty="0" smtClean="0"/>
              <a:t>village” – generating 4 images takes ~20Wh (charging a smartphone </a:t>
            </a:r>
            <a:r>
              <a:rPr lang="en-US" sz="700" dirty="0"/>
              <a:t>4 times, </a:t>
            </a:r>
            <a:r>
              <a:rPr lang="en-US" sz="700" dirty="0" smtClean="0"/>
              <a:t>https</a:t>
            </a:r>
            <a:r>
              <a:rPr lang="en-US" sz="700" dirty="0"/>
              <a:t>://www.technologyreview.com/2023/12/01/1084189/making-an-image-with-generative-ai-uses-as-much-energy-as-charging-your-phone/</a:t>
            </a:r>
            <a:endParaRPr lang="en-GB" sz="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68" y="607587"/>
            <a:ext cx="4466262" cy="3473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615" y="1938057"/>
            <a:ext cx="2372874" cy="1779656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891775" y="2448366"/>
            <a:ext cx="170986" cy="759038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401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2000" dirty="0" smtClean="0"/>
              <a:t>And you have to cool the heat away from H234b, adding +30% (“PUE 1.3”)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so </a:t>
            </a:r>
            <a:r>
              <a:rPr lang="en-GB" sz="2000" strike="sngStrike" dirty="0" smtClean="0"/>
              <a:t>65</a:t>
            </a:r>
            <a:r>
              <a:rPr lang="en-GB" sz="2000" dirty="0" smtClean="0"/>
              <a:t> 	→ 84.5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cost is 	~  15 </a:t>
            </a:r>
            <a:r>
              <a:rPr lang="en-GB" sz="2000" dirty="0" err="1" smtClean="0"/>
              <a:t>ct</a:t>
            </a:r>
            <a:r>
              <a:rPr lang="en-GB" sz="2000" dirty="0" smtClean="0"/>
              <a:t>/kWh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6F2575"/>
                </a:solidFill>
              </a:rPr>
              <a:t>so </a:t>
            </a:r>
            <a:r>
              <a:rPr lang="en-GB" sz="2000" i="1" dirty="0" smtClean="0">
                <a:solidFill>
                  <a:srgbClr val="6F2575"/>
                </a:solidFill>
              </a:rPr>
              <a:t>just</a:t>
            </a:r>
            <a:r>
              <a:rPr lang="en-GB" sz="2000" dirty="0" smtClean="0">
                <a:solidFill>
                  <a:srgbClr val="6F2575"/>
                </a:solidFill>
              </a:rPr>
              <a:t> the cluster compute alone is 111 033 €/year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6F2575"/>
                </a:solidFill>
              </a:rPr>
              <a:t>and you will need data from disk, which is equally power-hungry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6F2575"/>
                </a:solidFill>
              </a:rPr>
              <a:t>the typical load of our science data centre is </a:t>
            </a:r>
            <a:r>
              <a:rPr lang="en-GB" sz="2000" dirty="0">
                <a:solidFill>
                  <a:srgbClr val="6F2575"/>
                </a:solidFill>
              </a:rPr>
              <a:t>175kW, </a:t>
            </a:r>
            <a:r>
              <a:rPr lang="en-GB" sz="2000" dirty="0" smtClean="0">
                <a:solidFill>
                  <a:srgbClr val="6F2575"/>
                </a:solidFill>
              </a:rPr>
              <a:t>or 230 000 €/year</a:t>
            </a:r>
            <a:endParaRPr lang="en-GB" sz="2000" dirty="0" smtClean="0"/>
          </a:p>
          <a:p>
            <a:endParaRPr lang="en-GB" sz="20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Which is an expensive exercise …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40134" y="4206045"/>
            <a:ext cx="8667750" cy="151268"/>
          </a:xfrm>
        </p:spPr>
        <p:txBody>
          <a:bodyPr/>
          <a:lstStyle/>
          <a:p>
            <a:r>
              <a:rPr lang="en-GB" sz="900" dirty="0" smtClean="0"/>
              <a:t>15ct/kWh: WCW rolling average energy pricing 2023-2025 including marginal grid connection costs and taxes</a:t>
            </a:r>
            <a:endParaRPr lang="en-GB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4898056" y="4943781"/>
            <a:ext cx="2576026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800" cap="none" dirty="0">
                <a:solidFill>
                  <a:srgbClr val="E3D88B"/>
                </a:solidFill>
              </a:rPr>
              <a:t>banknote image: https://</a:t>
            </a:r>
            <a:r>
              <a:rPr lang="en-GB" sz="800" cap="none" dirty="0" smtClean="0">
                <a:solidFill>
                  <a:srgbClr val="E3D88B"/>
                </a:solidFill>
              </a:rPr>
              <a:t>pxhere.com/nl/photo/1327791</a:t>
            </a:r>
            <a:endParaRPr lang="en-GB" sz="800" cap="none" dirty="0">
              <a:solidFill>
                <a:srgbClr val="E3D88B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010" y="1425453"/>
            <a:ext cx="2459092" cy="18436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50635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i="1" dirty="0" smtClean="0"/>
              <a:t>Actual</a:t>
            </a:r>
            <a:r>
              <a:rPr lang="en-GB" dirty="0" smtClean="0"/>
              <a:t> </a:t>
            </a:r>
            <a:r>
              <a:rPr lang="en-GB" dirty="0"/>
              <a:t>effective </a:t>
            </a:r>
            <a:r>
              <a:rPr lang="en-GB" dirty="0" smtClean="0"/>
              <a:t>electricity mix different </a:t>
            </a:r>
            <a:r>
              <a:rPr lang="en-GB" dirty="0"/>
              <a:t>from </a:t>
            </a:r>
            <a:r>
              <a:rPr lang="en-GB" dirty="0" smtClean="0"/>
              <a:t>the zero-emission we buy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Dutch average </a:t>
            </a:r>
            <a:r>
              <a:rPr lang="en-GB" dirty="0"/>
              <a:t>source </a:t>
            </a:r>
            <a:r>
              <a:rPr lang="en-GB" dirty="0" smtClean="0"/>
              <a:t>mix</a:t>
            </a:r>
            <a:endParaRPr lang="en-GB" dirty="0"/>
          </a:p>
          <a:p>
            <a:endParaRPr lang="en-GB" b="1" dirty="0" smtClean="0"/>
          </a:p>
          <a:p>
            <a:r>
              <a:rPr lang="en-GB" b="1" dirty="0" smtClean="0">
                <a:solidFill>
                  <a:srgbClr val="6F2575"/>
                </a:solidFill>
              </a:rPr>
              <a:t>270 gr CO2e per kWh </a:t>
            </a:r>
            <a:r>
              <a:rPr lang="en-GB" dirty="0" smtClean="0">
                <a:solidFill>
                  <a:srgbClr val="6F2575"/>
                </a:solidFill>
              </a:rPr>
              <a:t/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>
                <a:solidFill>
                  <a:srgbClr val="6F2575"/>
                </a:solidFill>
              </a:rPr>
              <a:t> </a:t>
            </a:r>
            <a:r>
              <a:rPr lang="en-GB" dirty="0" smtClean="0">
                <a:solidFill>
                  <a:srgbClr val="6F2575"/>
                </a:solidFill>
              </a:rPr>
              <a:t>           (scope-1)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for our 50s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Now we </a:t>
            </a:r>
            <a:r>
              <a:rPr lang="en-GB" i="1" dirty="0" smtClean="0"/>
              <a:t>do</a:t>
            </a:r>
            <a:r>
              <a:rPr lang="en-GB" dirty="0" smtClean="0"/>
              <a:t> procure 100% green electricity at Nikhef</a:t>
            </a:r>
            <a:r>
              <a:rPr lang="en-GB" dirty="0"/>
              <a:t> 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225449"/>
            <a:ext cx="8665741" cy="260234"/>
          </a:xfrm>
        </p:spPr>
        <p:txBody>
          <a:bodyPr/>
          <a:lstStyle/>
          <a:p>
            <a:r>
              <a:rPr lang="en-GB" sz="900" dirty="0" smtClean="0"/>
              <a:t>GHG data from </a:t>
            </a:r>
            <a:r>
              <a:rPr lang="en-GB" sz="900" i="1" dirty="0" err="1"/>
              <a:t>Methodiek</a:t>
            </a:r>
            <a:r>
              <a:rPr lang="en-GB" sz="900" i="1" dirty="0"/>
              <a:t> CO2 </a:t>
            </a:r>
            <a:r>
              <a:rPr lang="en-GB" sz="900" i="1" dirty="0" err="1"/>
              <a:t>emissiefactoren</a:t>
            </a:r>
            <a:r>
              <a:rPr lang="en-GB" sz="900" i="1" dirty="0"/>
              <a:t> </a:t>
            </a:r>
            <a:r>
              <a:rPr lang="en-GB" sz="900" i="1" dirty="0" err="1" smtClean="0"/>
              <a:t>elektriciteit</a:t>
            </a:r>
            <a:r>
              <a:rPr lang="en-GB" sz="900" dirty="0" smtClean="0"/>
              <a:t>, </a:t>
            </a:r>
            <a:r>
              <a:rPr lang="en-GB" sz="900" dirty="0" err="1" smtClean="0"/>
              <a:t>MilieuCentraal</a:t>
            </a:r>
            <a:r>
              <a:rPr lang="en-GB" sz="900" dirty="0"/>
              <a:t>, https://</a:t>
            </a:r>
            <a:r>
              <a:rPr lang="en-GB" sz="900" dirty="0" smtClean="0"/>
              <a:t>co2emissiefactoren.nl/media/sources/240214-Notitie-CO2emissiefactoren-elektriciteit-pdf.pdf, data for 2023 (last year again better)</a:t>
            </a:r>
            <a:endParaRPr lang="en-GB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4898056" y="4943781"/>
            <a:ext cx="2576026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800" cap="none" dirty="0">
                <a:solidFill>
                  <a:srgbClr val="E3D88B"/>
                </a:solidFill>
              </a:rPr>
              <a:t>banknote image: https://</a:t>
            </a:r>
            <a:r>
              <a:rPr lang="en-GB" sz="800" cap="none" dirty="0" smtClean="0">
                <a:solidFill>
                  <a:srgbClr val="E3D88B"/>
                </a:solidFill>
              </a:rPr>
              <a:t>pxhere.com/nl/photo/1327791</a:t>
            </a:r>
            <a:endParaRPr lang="en-GB" sz="800" cap="none" dirty="0">
              <a:solidFill>
                <a:srgbClr val="E3D88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479" y="1364792"/>
            <a:ext cx="5589613" cy="2799351"/>
          </a:xfrm>
          <a:prstGeom prst="rect">
            <a:avLst/>
          </a:prstGeom>
        </p:spPr>
      </p:pic>
      <p:sp>
        <p:nvSpPr>
          <p:cNvPr id="10" name="Text Placeholder 8"/>
          <p:cNvSpPr txBox="1">
            <a:spLocks/>
          </p:cNvSpPr>
          <p:nvPr/>
        </p:nvSpPr>
        <p:spPr>
          <a:xfrm>
            <a:off x="4220816" y="2155902"/>
            <a:ext cx="4856276" cy="205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ln>
                  <a:noFill/>
                </a:ln>
                <a:solidFill>
                  <a:srgbClr val="6F2575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>
                <a:solidFill>
                  <a:srgbClr val="E3D88B"/>
                </a:solidFill>
              </a:rPr>
              <a:t>Infographic: https://app.electricitymaps.com/zone/NL/all/yearly</a:t>
            </a:r>
            <a:endParaRPr lang="en-GB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7711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489656E5-AAF2-415F-8F08-378D6566CDFB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6E854385-552D-4B9C-9118-35651C674D5E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F2ACD4BE-C0B1-4AC9-8AFE-6AE36B5DED0B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A76F0B44-4154-4718-B508-6ACEEE236B1E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17286</TotalTime>
  <Words>1162</Words>
  <Application>Microsoft Office PowerPoint</Application>
  <PresentationFormat>On-screen Show (16:9)</PresentationFormat>
  <Paragraphs>138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Akkurat Std</vt:lpstr>
      <vt:lpstr>Akkurat Std Bold</vt:lpstr>
      <vt:lpstr>Akkurat Std Mono</vt:lpstr>
      <vt:lpstr>Arial</vt:lpstr>
      <vt:lpstr>Calibri</vt:lpstr>
      <vt:lpstr>Candara</vt:lpstr>
      <vt:lpstr>Courier New</vt:lpstr>
      <vt:lpstr>Helvetica Neue</vt:lpstr>
      <vt:lpstr>Helvetica Neue Medium</vt:lpstr>
      <vt:lpstr>Minion Pro</vt:lpstr>
      <vt:lpstr>Verdana</vt:lpstr>
      <vt:lpstr>Wingdings</vt:lpstr>
      <vt:lpstr>Nikhef-DG22-NikUM-main</vt:lpstr>
      <vt:lpstr>Nikhef-DG22-NikOnly-main</vt:lpstr>
      <vt:lpstr>Nikhef-DG22-2018-legacy</vt:lpstr>
      <vt:lpstr>Nikhef-DG22-NikUM-Closures</vt:lpstr>
      <vt:lpstr>Computing for the 50s!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up Maarten van Veghel Keeping it real (time): impact of PDP on LHCb 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davidg</dc:creator>
  <cp:lastModifiedBy>davidg</cp:lastModifiedBy>
  <cp:revision>402</cp:revision>
  <dcterms:created xsi:type="dcterms:W3CDTF">2023-05-03T07:55:28Z</dcterms:created>
  <dcterms:modified xsi:type="dcterms:W3CDTF">2025-05-20T06:57:25Z</dcterms:modified>
</cp:coreProperties>
</file>