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</p:sldMasterIdLst>
  <p:notesMasterIdLst>
    <p:notesMasterId r:id="rId23"/>
  </p:notesMasterIdLst>
  <p:handoutMasterIdLst>
    <p:handoutMasterId r:id="rId24"/>
  </p:handoutMasterIdLst>
  <p:sldIdLst>
    <p:sldId id="256" r:id="rId5"/>
    <p:sldId id="276" r:id="rId6"/>
    <p:sldId id="271" r:id="rId7"/>
    <p:sldId id="285" r:id="rId8"/>
    <p:sldId id="280" r:id="rId9"/>
    <p:sldId id="262" r:id="rId10"/>
    <p:sldId id="272" r:id="rId11"/>
    <p:sldId id="286" r:id="rId12"/>
    <p:sldId id="278" r:id="rId13"/>
    <p:sldId id="283" r:id="rId14"/>
    <p:sldId id="282" r:id="rId15"/>
    <p:sldId id="284" r:id="rId16"/>
    <p:sldId id="259" r:id="rId17"/>
    <p:sldId id="273" r:id="rId18"/>
    <p:sldId id="274" r:id="rId19"/>
    <p:sldId id="263" r:id="rId20"/>
    <p:sldId id="258" r:id="rId21"/>
    <p:sldId id="260" r:id="rId22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88B"/>
    <a:srgbClr val="FFFFFF"/>
    <a:srgbClr val="6F257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6" autoAdjust="0"/>
    <p:restoredTop sz="90476" autoAdjust="0"/>
  </p:normalViewPr>
  <p:slideViewPr>
    <p:cSldViewPr snapToGrid="0" snapToObjects="1">
      <p:cViewPr varScale="1">
        <p:scale>
          <a:sx n="118" d="100"/>
          <a:sy n="118" d="100"/>
        </p:scale>
        <p:origin x="10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 1,2,3:</a:t>
            </a:r>
          </a:p>
          <a:p>
            <a:endParaRPr lang="en-GB" dirty="0" smtClean="0"/>
          </a:p>
          <a:p>
            <a:r>
              <a:rPr lang="en-GB" dirty="0" err="1" smtClean="0"/>
              <a:t>Beste</a:t>
            </a:r>
            <a:r>
              <a:rPr lang="en-GB" dirty="0" smtClean="0"/>
              <a:t> multicore </a:t>
            </a:r>
            <a:r>
              <a:rPr lang="en-GB" dirty="0" err="1" smtClean="0"/>
              <a:t>gebruiker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r>
              <a:rPr lang="en-GB" dirty="0" smtClean="0"/>
              <a:t>top-3 multicore:    user    </a:t>
            </a:r>
            <a:r>
              <a:rPr lang="en-GB" dirty="0" err="1" smtClean="0"/>
              <a:t>jobcount</a:t>
            </a:r>
            <a:r>
              <a:rPr lang="en-GB" dirty="0" smtClean="0"/>
              <a:t>    CPU time    Wall time    </a:t>
            </a:r>
            <a:r>
              <a:rPr lang="en-GB" dirty="0" err="1" smtClean="0"/>
              <a:t>cpuwallratio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6729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2.w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w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9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36" r:id="rId8"/>
    <p:sldLayoutId id="2147483734" r:id="rId9"/>
    <p:sldLayoutId id="2147483724" r:id="rId10"/>
    <p:sldLayoutId id="2147483733" r:id="rId11"/>
    <p:sldLayoutId id="2147483737" r:id="rId12"/>
    <p:sldLayoutId id="2147483708" r:id="rId13"/>
    <p:sldLayoutId id="2147483662" r:id="rId14"/>
    <p:sldLayoutId id="2147483701" r:id="rId15"/>
    <p:sldLayoutId id="2147483668" r:id="rId16"/>
    <p:sldLayoutId id="2147483660" r:id="rId17"/>
    <p:sldLayoutId id="2147483704" r:id="rId18"/>
    <p:sldLayoutId id="2147483705" r:id="rId19"/>
    <p:sldLayoutId id="2147483706" r:id="rId20"/>
    <p:sldLayoutId id="2147483707" r:id="rId21"/>
    <p:sldLayoutId id="2147483703" r:id="rId22"/>
    <p:sldLayoutId id="2147483661" r:id="rId23"/>
    <p:sldLayoutId id="2147483664" r:id="rId24"/>
    <p:sldLayoutId id="2147483667" r:id="rId25"/>
    <p:sldLayoutId id="2147483702" r:id="rId26"/>
    <p:sldLayoutId id="2147483697" r:id="rId27"/>
    <p:sldLayoutId id="2147483709" r:id="rId28"/>
    <p:sldLayoutId id="2147483674" r:id="rId29"/>
    <p:sldLayoutId id="2147483677" r:id="rId30"/>
    <p:sldLayoutId id="2147483698" r:id="rId31"/>
    <p:sldLayoutId id="2147483699" r:id="rId32"/>
    <p:sldLayoutId id="2147483710" r:id="rId33"/>
    <p:sldLayoutId id="2147483672" r:id="rId34"/>
    <p:sldLayoutId id="2147483675" r:id="rId35"/>
    <p:sldLayoutId id="2147483678" r:id="rId36"/>
    <p:sldLayoutId id="2147483681" r:id="rId37"/>
    <p:sldLayoutId id="2147483684" r:id="rId38"/>
    <p:sldLayoutId id="2147483673" r:id="rId39"/>
    <p:sldLayoutId id="2147483676" r:id="rId40"/>
    <p:sldLayoutId id="2147483679" r:id="rId41"/>
    <p:sldLayoutId id="2147483682" r:id="rId42"/>
    <p:sldLayoutId id="2147483685" r:id="rId43"/>
    <p:sldLayoutId id="2147483686" r:id="rId44"/>
    <p:sldLayoutId id="2147483688" r:id="rId45"/>
    <p:sldLayoutId id="2147483689" r:id="rId46"/>
    <p:sldLayoutId id="2147483690" r:id="rId47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indico.cern.ch/event/1349135/#6-dc24-repor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khef.nl/pdp/doc/stats/stbc-grisview-short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11" Type="http://schemas.openxmlformats.org/officeDocument/2006/relationships/image" Target="../media/image47.wmf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1.bin"/><Relationship Id="rId4" Type="http://schemas.openxmlformats.org/officeDocument/2006/relationships/hyperlink" Target="https://www.nikhef.nl/pdp/doc/experimental-services" TargetMode="External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github.com/karlrupp/microprocessor-trend-data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dirty="0" smtClean="0"/>
              <a:t>Nikhef Jamboree 2024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3136909"/>
            <a:ext cx="6335216" cy="1768070"/>
          </a:xfrm>
        </p:spPr>
        <p:txBody>
          <a:bodyPr/>
          <a:lstStyle/>
          <a:p>
            <a:r>
              <a:rPr lang="nl-NL" dirty="0" smtClean="0"/>
              <a:t>“Zie ginds weer de Stoomboot”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PDP – Physics Data Processing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8125" y="3992402"/>
            <a:ext cx="289181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“See Santa’s Ship Sail again ! “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Need4Scale – with great power …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13732" y="656792"/>
            <a:ext cx="8036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[root@wn-pep-002 ~]# top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top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 - 09:40:47 up 71 days, 12:17,  2 users,  load average: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110.38, 101.43, 106.3 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Tasks: 700 total,   7 running, 666 sleeping,   0 stopped,  27 zombie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%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Cpu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(s): 17.0 us,  2.0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sy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,  0.0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ni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, 81.0 id,  0.0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wa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,  0.0 hi,  0.0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si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,  0.0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KiB Mem : 39462902+total, 23514457+free, 10406320 used, 14907812+buff/cache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KiB Swap: 67108860 total, 66841340 free,   267520 used. 37964784+avail Mem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/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   PID USER      PR  NI    VIRT    RES    SHR S  %CPU %MEM     TIME+ COMMAND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 82661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expt000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   20   0 5618756 396356    924 R 360.0  0.1   5:14.43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mksquashfs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 72615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expt000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   20   0 5626336 248516    816 R  90.0  0.1   5:44.11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mksquashfs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 83257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expt000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   20   0 5611608 219300    852 S  90.0  0.1   1:17.66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mksquashfs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 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Courier" pitchFamily="49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...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Courier" pitchFamily="49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35" y="3390155"/>
            <a:ext cx="5061043" cy="584775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 doing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containers, rebuilding their python ‘virtual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 for each job, running on &gt;&gt; 4000 cores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269" y="2767874"/>
            <a:ext cx="3842048" cy="1872998"/>
          </a:xfrm>
          <a:prstGeom prst="rect">
            <a:avLst/>
          </a:prstGeom>
        </p:spPr>
      </p:pic>
      <p:sp>
        <p:nvSpPr>
          <p:cNvPr id="11" name="Text Placeholder 62"/>
          <p:cNvSpPr txBox="1">
            <a:spLocks/>
          </p:cNvSpPr>
          <p:nvPr/>
        </p:nvSpPr>
        <p:spPr>
          <a:xfrm>
            <a:off x="96235" y="4271798"/>
            <a:ext cx="3920519" cy="256341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800" dirty="0" smtClean="0">
                <a:solidFill>
                  <a:schemeClr val="accent3"/>
                </a:solidFill>
              </a:rPr>
              <a:t>June 28</a:t>
            </a:r>
            <a:r>
              <a:rPr lang="en-GB" sz="800" baseline="30000" dirty="0" smtClean="0">
                <a:solidFill>
                  <a:schemeClr val="accent3"/>
                </a:solidFill>
              </a:rPr>
              <a:t>th</a:t>
            </a:r>
            <a:r>
              <a:rPr lang="en-GB" sz="800" dirty="0" smtClean="0">
                <a:solidFill>
                  <a:schemeClr val="accent3"/>
                </a:solidFill>
              </a:rPr>
              <a:t>, 2023, data from Nikhef NDPF stats &amp; cricket (top),</a:t>
            </a:r>
            <a:br>
              <a:rPr lang="en-GB" sz="800" dirty="0" smtClean="0">
                <a:solidFill>
                  <a:schemeClr val="accent3"/>
                </a:solidFill>
              </a:rPr>
            </a:br>
            <a:endParaRPr lang="en-GB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949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… comes great responsibility!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5756135" y="45689"/>
            <a:ext cx="3332684" cy="2071063"/>
            <a:chOff x="5545306" y="3101287"/>
            <a:chExt cx="3497137" cy="21732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06" y="3101287"/>
              <a:ext cx="3497137" cy="2173261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6011186" y="4031311"/>
              <a:ext cx="279992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2"/>
          <p:cNvSpPr txBox="1">
            <a:spLocks/>
          </p:cNvSpPr>
          <p:nvPr/>
        </p:nvSpPr>
        <p:spPr>
          <a:xfrm>
            <a:off x="3561275" y="4663607"/>
            <a:ext cx="3920519" cy="671428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n-GB" sz="800" dirty="0" smtClean="0">
                <a:solidFill>
                  <a:srgbClr val="6F2575"/>
                </a:solidFill>
              </a:rPr>
              <a:t>June 28</a:t>
            </a:r>
            <a:r>
              <a:rPr lang="en-GB" sz="800" baseline="30000" dirty="0" smtClean="0">
                <a:solidFill>
                  <a:srgbClr val="6F2575"/>
                </a:solidFill>
              </a:rPr>
              <a:t>th</a:t>
            </a:r>
            <a:r>
              <a:rPr lang="en-GB" sz="800" dirty="0" smtClean="0">
                <a:solidFill>
                  <a:srgbClr val="6F2575"/>
                </a:solidFill>
              </a:rPr>
              <a:t>, 2023, </a:t>
            </a:r>
            <a:br>
              <a:rPr lang="en-GB" sz="800" dirty="0" smtClean="0">
                <a:solidFill>
                  <a:srgbClr val="6F2575"/>
                </a:solidFill>
              </a:rPr>
            </a:br>
            <a:r>
              <a:rPr lang="nl-NL" sz="800" dirty="0" smtClean="0">
                <a:solidFill>
                  <a:srgbClr val="6F2575"/>
                </a:solidFill>
              </a:rPr>
              <a:t>asd001b-jnx-01 </a:t>
            </a:r>
            <a:r>
              <a:rPr lang="nl-NL" sz="800" dirty="0" err="1" smtClean="0">
                <a:solidFill>
                  <a:srgbClr val="6F2575"/>
                </a:solidFill>
              </a:rPr>
              <a:t>to</a:t>
            </a:r>
            <a:r>
              <a:rPr lang="nl-NL" sz="800" dirty="0" smtClean="0">
                <a:solidFill>
                  <a:srgbClr val="6F2575"/>
                </a:solidFill>
              </a:rPr>
              <a:t> asd001b-jnx-04 (</a:t>
            </a:r>
            <a:r>
              <a:rPr lang="nl-NL" sz="800" dirty="0" err="1" smtClean="0">
                <a:solidFill>
                  <a:srgbClr val="6F2575"/>
                </a:solidFill>
              </a:rPr>
              <a:t>left</a:t>
            </a:r>
            <a:r>
              <a:rPr lang="nl-NL" sz="800" dirty="0" smtClean="0">
                <a:solidFill>
                  <a:srgbClr val="6F2575"/>
                </a:solidFill>
              </a:rPr>
              <a:t>)</a:t>
            </a:r>
            <a:r>
              <a:rPr lang="en-GB" sz="800" dirty="0" smtClean="0">
                <a:solidFill>
                  <a:srgbClr val="6F2575"/>
                </a:solidFill>
              </a:rPr>
              <a:t>,  </a:t>
            </a:r>
            <a:br>
              <a:rPr lang="en-GB" sz="800" dirty="0" smtClean="0">
                <a:solidFill>
                  <a:srgbClr val="6F2575"/>
                </a:solidFill>
              </a:rPr>
            </a:br>
            <a:r>
              <a:rPr lang="en-GB" sz="800" dirty="0" smtClean="0">
                <a:solidFill>
                  <a:srgbClr val="6F2575"/>
                </a:solidFill>
              </a:rPr>
              <a:t>AMS-IX </a:t>
            </a:r>
            <a:r>
              <a:rPr lang="en-GB" sz="800" dirty="0" err="1" smtClean="0">
                <a:solidFill>
                  <a:srgbClr val="6F2575"/>
                </a:solidFill>
              </a:rPr>
              <a:t>SFlow</a:t>
            </a:r>
            <a:r>
              <a:rPr lang="en-GB" sz="800" dirty="0" smtClean="0">
                <a:solidFill>
                  <a:srgbClr val="6F2575"/>
                </a:solidFill>
              </a:rPr>
              <a:t> https://stats.ams-ix.net/sflow/index.html (bottom)</a:t>
            </a:r>
            <a:endParaRPr lang="en-GB" sz="800" dirty="0">
              <a:solidFill>
                <a:srgbClr val="6F2575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704" y="1375830"/>
            <a:ext cx="6624537" cy="2831380"/>
            <a:chOff x="175063" y="1362248"/>
            <a:chExt cx="5237242" cy="22384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63" y="1736884"/>
              <a:ext cx="3633746" cy="186380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1105" y="1362248"/>
              <a:ext cx="2941200" cy="2211644"/>
            </a:xfrm>
            <a:prstGeom prst="rect">
              <a:avLst/>
            </a:prstGeom>
            <a:ln>
              <a:solidFill>
                <a:srgbClr val="E3D88B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171A1F"/>
                </a:clrFrom>
                <a:clrTo>
                  <a:srgbClr val="171A1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2123" y="1396943"/>
              <a:ext cx="1295581" cy="50489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5008380" y="3670252"/>
            <a:ext cx="3897495" cy="738664"/>
          </a:xfrm>
          <a:prstGeom prst="rect">
            <a:avLst/>
          </a:prstGeom>
          <a:solidFill>
            <a:srgbClr val="3D4651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Pulling the python packages at line rate and downloading public python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repositories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ultimately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flood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SURFnet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(and suck up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Cloudfare’s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IPv6)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78230" y="2190517"/>
            <a:ext cx="2210589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1/4</a:t>
            </a:r>
            <a:r>
              <a:rPr kumimoji="0" lang="en-GB" sz="1600" b="1" i="0" u="none" strike="noStrike" cap="none" spc="0" normalizeH="0" baseline="3000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of all IPv6 traffic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that night at the NL Amsterdam Internet Exchange was from this one user @NDPF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737" y="668931"/>
            <a:ext cx="1267409" cy="756924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920308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Other ways to ‘exercise’ a cluster: </a:t>
            </a:r>
            <a:br>
              <a:rPr lang="en-GB" dirty="0" smtClean="0"/>
            </a:br>
            <a:r>
              <a:rPr lang="en-GB" dirty="0" smtClean="0"/>
              <a:t>jobs for which life came to an unfortunate, premature end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https://www.nikhef.nl/pdp/stats/stbc/intern/stbc_summ_plots.html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8" y="1137084"/>
            <a:ext cx="5421798" cy="3083458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081" y="1739737"/>
            <a:ext cx="6836150" cy="2579545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57" y="4060351"/>
            <a:ext cx="6237943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1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US" dirty="0" smtClean="0"/>
              <a:t>And this year, the </a:t>
            </a:r>
            <a:r>
              <a:rPr lang="en-US" dirty="0" err="1" smtClean="0"/>
              <a:t>stoomboot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winner is …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38125" y="4206045"/>
            <a:ext cx="8667750" cy="151268"/>
          </a:xfrm>
        </p:spPr>
        <p:txBody>
          <a:bodyPr/>
          <a:lstStyle/>
          <a:p>
            <a:r>
              <a:rPr lang="en-US" dirty="0" err="1" smtClean="0"/>
              <a:t>Stoomboot</a:t>
            </a:r>
            <a:r>
              <a:rPr lang="en-US" dirty="0" smtClean="0"/>
              <a:t> usage May 2023 – May 2024, analysis: Jeff </a:t>
            </a:r>
            <a:r>
              <a:rPr lang="en-US" dirty="0" err="1" smtClean="0"/>
              <a:t>Templon</a:t>
            </a:r>
            <a:endParaRPr lang="en-US" dirty="0" smtClean="0"/>
          </a:p>
          <a:p>
            <a:r>
              <a:rPr lang="en-GB" sz="1000" dirty="0" smtClean="0"/>
              <a:t>See also https</a:t>
            </a:r>
            <a:r>
              <a:rPr lang="en-GB" sz="1000" dirty="0"/>
              <a:t>://</a:t>
            </a:r>
            <a:r>
              <a:rPr lang="en-GB" sz="1000" dirty="0" smtClean="0"/>
              <a:t>www.nikhef.nl/pdp/stats/stbc/intern/stbc_summ_plots</a:t>
            </a:r>
            <a:endParaRPr lang="en-GB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582" y="115857"/>
            <a:ext cx="4335293" cy="4900477"/>
          </a:xfrm>
          <a:prstGeom prst="rect">
            <a:avLst/>
          </a:prstGeom>
          <a:ln>
            <a:solidFill>
              <a:srgbClr val="6F2575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299099" y="1606027"/>
            <a:ext cx="5820587" cy="2505425"/>
            <a:chOff x="1299099" y="1606027"/>
            <a:chExt cx="5820587" cy="25054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9099" y="1606027"/>
              <a:ext cx="5820587" cy="2505425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597435" y="2119098"/>
              <a:ext cx="689291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[years]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3361" y="2112480"/>
              <a:ext cx="689291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[years]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86374" y="2112480"/>
              <a:ext cx="689291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[years]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2484" y="1165137"/>
            <a:ext cx="7625485" cy="348813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E3D88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600" cap="none" dirty="0" smtClean="0">
                <a:solidFill>
                  <a:srgbClr val="6F2575"/>
                </a:solidFill>
              </a:rPr>
              <a:t>Congrats to </a:t>
            </a:r>
            <a:r>
              <a:rPr lang="en-GB" sz="1600" cap="none" dirty="0" err="1" smtClean="0">
                <a:solidFill>
                  <a:srgbClr val="6F2575"/>
                </a:solidFill>
              </a:rPr>
              <a:t>Tanishq</a:t>
            </a:r>
            <a:r>
              <a:rPr lang="en-GB" sz="1600" cap="none" dirty="0" smtClean="0">
                <a:solidFill>
                  <a:srgbClr val="6F2575"/>
                </a:solidFill>
              </a:rPr>
              <a:t> (theory), </a:t>
            </a:r>
            <a:r>
              <a:rPr lang="en-GB" sz="1600" cap="none" dirty="0" err="1" smtClean="0">
                <a:solidFill>
                  <a:srgbClr val="6F2575"/>
                </a:solidFill>
              </a:rPr>
              <a:t>Mohit</a:t>
            </a:r>
            <a:r>
              <a:rPr lang="en-GB" sz="1600" cap="none" dirty="0" smtClean="0">
                <a:solidFill>
                  <a:srgbClr val="6F2575"/>
                </a:solidFill>
              </a:rPr>
              <a:t> (</a:t>
            </a:r>
            <a:r>
              <a:rPr lang="en-GB" sz="1600" cap="none" dirty="0" err="1" smtClean="0">
                <a:solidFill>
                  <a:srgbClr val="6F2575"/>
                </a:solidFill>
              </a:rPr>
              <a:t>cosmics</a:t>
            </a:r>
            <a:r>
              <a:rPr lang="en-GB" sz="1600" cap="none" dirty="0" smtClean="0">
                <a:solidFill>
                  <a:srgbClr val="6F2575"/>
                </a:solidFill>
              </a:rPr>
              <a:t>), Efren (LHCb), </a:t>
            </a:r>
            <a:r>
              <a:rPr lang="en-GB" sz="1600" cap="none" dirty="0">
                <a:solidFill>
                  <a:srgbClr val="6F2575"/>
                </a:solidFill>
              </a:rPr>
              <a:t>and </a:t>
            </a:r>
            <a:r>
              <a:rPr lang="en-GB" sz="1600" cap="none" dirty="0" smtClean="0">
                <a:solidFill>
                  <a:srgbClr val="6F2575"/>
                </a:solidFill>
              </a:rPr>
              <a:t>Giacomo (theory)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83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In time for the HL HLC (and more besides)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223" y="940148"/>
            <a:ext cx="4412399" cy="33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6641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304313" y="238125"/>
            <a:ext cx="1601561" cy="800219"/>
          </a:xfrm>
        </p:spPr>
        <p:txBody>
          <a:bodyPr/>
          <a:lstStyle/>
          <a:p>
            <a:r>
              <a:rPr lang="en-GB" dirty="0" smtClean="0"/>
              <a:t>800Gbps in practice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From: Katy Ellis (STFC RAL): DC24 report, LHCOPN meeting, Catania, IT</a:t>
            </a:r>
            <a:r>
              <a:rPr lang="en-GB" dirty="0"/>
              <a:t>, April 2024 </a:t>
            </a:r>
            <a:r>
              <a:rPr lang="en-GB" dirty="0">
                <a:hlinkClick r:id="rId2"/>
              </a:rPr>
              <a:t>https://indico.cern.ch/event/1349135/#</a:t>
            </a:r>
            <a:r>
              <a:rPr lang="en-GB" dirty="0" smtClean="0">
                <a:hlinkClick r:id="rId2"/>
              </a:rPr>
              <a:t>6-dc24-report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313743"/>
            <a:ext cx="6974194" cy="39448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513" y="3527595"/>
            <a:ext cx="5716361" cy="505128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922" y="2164623"/>
            <a:ext cx="2245149" cy="666302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42901982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778608"/>
            <a:ext cx="8669759" cy="3290776"/>
          </a:xfrm>
        </p:spPr>
        <p:txBody>
          <a:bodyPr/>
          <a:lstStyle/>
          <a:p>
            <a:r>
              <a:rPr lang="en-US" sz="2000" dirty="0" smtClean="0"/>
              <a:t>But why not get results faster on our next-gen clusters?</a:t>
            </a:r>
          </a:p>
          <a:p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6F2575"/>
                </a:solidFill>
              </a:rPr>
              <a:t>+30% </a:t>
            </a:r>
            <a:r>
              <a:rPr lang="en-US" sz="1800" b="1" dirty="0" err="1" smtClean="0">
                <a:solidFill>
                  <a:srgbClr val="6F2575"/>
                </a:solidFill>
              </a:rPr>
              <a:t>HEPscore</a:t>
            </a:r>
            <a:r>
              <a:rPr lang="en-US" sz="1800" b="1" dirty="0" smtClean="0">
                <a:solidFill>
                  <a:srgbClr val="6F2575"/>
                </a:solidFill>
              </a:rPr>
              <a:t> performance</a:t>
            </a:r>
          </a:p>
          <a:p>
            <a:endParaRPr lang="en-US" sz="2000" i="1" dirty="0" smtClean="0"/>
          </a:p>
          <a:p>
            <a:endParaRPr lang="en-US" sz="2000" i="1" dirty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dirty="0"/>
          </a:p>
          <a:p>
            <a:r>
              <a:rPr lang="en-US" sz="2000" dirty="0" smtClean="0"/>
              <a:t>and </a:t>
            </a:r>
            <a:r>
              <a:rPr lang="en-US" sz="2000" b="1" dirty="0" smtClean="0"/>
              <a:t>‘</a:t>
            </a:r>
            <a:r>
              <a:rPr lang="en-US" sz="2000" b="1" dirty="0" err="1" smtClean="0"/>
              <a:t>containerise</a:t>
            </a:r>
            <a:r>
              <a:rPr lang="en-US" sz="2000" b="1" dirty="0" smtClean="0"/>
              <a:t>’ your wor</a:t>
            </a:r>
            <a:r>
              <a:rPr lang="en-US" sz="2000" b="1" dirty="0"/>
              <a:t>k</a:t>
            </a: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better access to </a:t>
            </a:r>
            <a:r>
              <a:rPr lang="en-US" sz="1800" b="1" dirty="0" smtClean="0">
                <a:solidFill>
                  <a:srgbClr val="6F2575"/>
                </a:solidFill>
              </a:rPr>
              <a:t>GPUs on </a:t>
            </a:r>
            <a:r>
              <a:rPr lang="en-US" sz="1800" b="1" dirty="0" err="1" smtClean="0">
                <a:solidFill>
                  <a:srgbClr val="6F2575"/>
                </a:solidFill>
              </a:rPr>
              <a:t>stoomboot</a:t>
            </a:r>
            <a:endParaRPr lang="en-US" sz="1800" b="1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automatically done on our </a:t>
            </a:r>
            <a:r>
              <a:rPr lang="en-US" sz="1800" b="1" dirty="0" smtClean="0">
                <a:solidFill>
                  <a:srgbClr val="6F2575"/>
                </a:solidFill>
              </a:rPr>
              <a:t>newer hardware </a:t>
            </a:r>
            <a:r>
              <a:rPr lang="en-US" sz="1800" dirty="0" smtClean="0">
                <a:solidFill>
                  <a:srgbClr val="6F2575"/>
                </a:solidFill>
              </a:rPr>
              <a:t>like ‘</a:t>
            </a:r>
            <a:r>
              <a:rPr lang="en-US" sz="1800" dirty="0" err="1" smtClean="0">
                <a:solidFill>
                  <a:srgbClr val="6F2575"/>
                </a:solidFill>
              </a:rPr>
              <a:t>vuurpijl</a:t>
            </a:r>
            <a:r>
              <a:rPr lang="en-US" sz="1800" dirty="0" smtClean="0">
                <a:solidFill>
                  <a:srgbClr val="6F2575"/>
                </a:solidFill>
              </a:rPr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prepare for </a:t>
            </a:r>
            <a:r>
              <a:rPr lang="en-US" sz="1800" b="1" dirty="0" smtClean="0">
                <a:solidFill>
                  <a:srgbClr val="6F2575"/>
                </a:solidFill>
              </a:rPr>
              <a:t>data analysis preservation </a:t>
            </a:r>
            <a:r>
              <a:rPr lang="en-US" sz="1800" dirty="0" smtClean="0">
                <a:solidFill>
                  <a:srgbClr val="6F2575"/>
                </a:solidFill>
              </a:rPr>
              <a:t>and good research data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… towards tomorrow!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GB" sz="800" dirty="0" smtClean="0"/>
              <a:t>Screenshot: AMD EPYC Genoa </a:t>
            </a:r>
            <a:r>
              <a:rPr lang="en-GB" sz="800" dirty="0"/>
              <a:t>architecture, VO GRIS view </a:t>
            </a:r>
            <a:r>
              <a:rPr lang="en-GB" sz="800" dirty="0">
                <a:hlinkClick r:id="rId3"/>
              </a:rPr>
              <a:t>https://</a:t>
            </a:r>
            <a:r>
              <a:rPr lang="en-GB" sz="800" dirty="0" smtClean="0">
                <a:hlinkClick r:id="rId3"/>
              </a:rPr>
              <a:t>www.nikhef.nl/pdp/doc/stats/stbc-grisview-short</a:t>
            </a:r>
            <a:endParaRPr lang="en-GB" sz="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630" y="319619"/>
            <a:ext cx="2587379" cy="3259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675539"/>
            <a:ext cx="6359982" cy="123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92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114" y="599440"/>
            <a:ext cx="7466160" cy="742932"/>
          </a:xfrm>
        </p:spPr>
        <p:txBody>
          <a:bodyPr/>
          <a:lstStyle/>
          <a:p>
            <a:r>
              <a:rPr lang="en-US" sz="2400" i="1" dirty="0" smtClean="0"/>
              <a:t>Next up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Condor and Containers </a:t>
            </a:r>
            <a:r>
              <a:rPr lang="en-US" sz="2400" i="1" dirty="0" smtClean="0"/>
              <a:t>Dennis van </a:t>
            </a:r>
            <a:r>
              <a:rPr lang="en-US" sz="2400" i="1" dirty="0" err="1" smtClean="0"/>
              <a:t>Dok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dirty="0" smtClean="0"/>
              <a:t>“Scavenging Containers </a:t>
            </a:r>
            <a:r>
              <a:rPr lang="en-US" sz="1800" dirty="0"/>
              <a:t>fallen off the </a:t>
            </a:r>
            <a:r>
              <a:rPr lang="en-US" sz="1800" dirty="0" err="1" smtClean="0"/>
              <a:t>Stoomboot</a:t>
            </a:r>
            <a:r>
              <a:rPr lang="en-US" sz="1800" dirty="0" smtClean="0"/>
              <a:t>?”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22494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Networks can make an image with many tracks as well!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85855" y="1127234"/>
            <a:ext cx="3306208" cy="3131732"/>
          </a:xfrm>
        </p:spPr>
        <p:txBody>
          <a:bodyPr/>
          <a:lstStyle/>
          <a:p>
            <a:r>
              <a:rPr lang="en-US" sz="1800" b="1" dirty="0" smtClean="0"/>
              <a:t>Nikhef ‘Autonomous System’</a:t>
            </a:r>
            <a:br>
              <a:rPr lang="en-US" sz="1800" b="1" dirty="0" smtClean="0"/>
            </a:br>
            <a:r>
              <a:rPr lang="en-US" sz="1800" b="1" dirty="0" smtClean="0"/>
              <a:t>AS1104 </a:t>
            </a:r>
            <a:endParaRPr lang="en-US" sz="1800" b="1" dirty="0"/>
          </a:p>
          <a:p>
            <a:r>
              <a:rPr lang="en-US" sz="1800" i="1" dirty="0" smtClean="0"/>
              <a:t>internal network</a:t>
            </a:r>
            <a:r>
              <a:rPr lang="en-US" sz="1800" i="1" dirty="0"/>
              <a:t/>
            </a:r>
            <a:br>
              <a:rPr lang="en-US" sz="1800" i="1" dirty="0"/>
            </a:br>
            <a:r>
              <a:rPr lang="en-US" sz="1800" i="1" dirty="0" smtClean="0"/>
              <a:t>and private </a:t>
            </a:r>
            <a:r>
              <a:rPr lang="en-US" sz="1800" i="1" dirty="0" err="1" smtClean="0"/>
              <a:t>peerings</a:t>
            </a:r>
            <a:endParaRPr lang="en-US" sz="1800" i="1" dirty="0" smtClean="0"/>
          </a:p>
          <a:p>
            <a:endParaRPr lang="en-US" sz="1800" dirty="0" smtClean="0"/>
          </a:p>
          <a:p>
            <a:r>
              <a:rPr lang="en-US" sz="1800" dirty="0" smtClean="0"/>
              <a:t>Time for some track finding</a:t>
            </a:r>
            <a:r>
              <a:rPr lang="en-US" sz="1800" dirty="0"/>
              <a:t>?</a:t>
            </a:r>
            <a:endParaRPr lang="en-US" sz="1800" dirty="0" smtClean="0"/>
          </a:p>
          <a:p>
            <a:r>
              <a:rPr lang="en-GB" sz="1800" dirty="0" smtClean="0"/>
              <a:t>Curious about your way home? </a:t>
            </a:r>
          </a:p>
          <a:p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From home, use</a:t>
            </a:r>
          </a:p>
          <a:p>
            <a:endParaRPr lang="en-GB" sz="1200" dirty="0" smtClean="0"/>
          </a:p>
          <a:p>
            <a:r>
              <a:rPr lang="en-GB" sz="1200" b="1" dirty="0" smtClean="0">
                <a:latin typeface="Akkurat Std Mono" panose="02000503000000000000" pitchFamily="2" charset="0"/>
              </a:rPr>
              <a:t>  </a:t>
            </a:r>
            <a:r>
              <a:rPr lang="en-GB" sz="1200" b="1" dirty="0">
                <a:latin typeface="Akkurat Std Mono" panose="02000503000000000000" pitchFamily="2" charset="0"/>
              </a:rPr>
              <a:t>traceroute -A </a:t>
            </a:r>
            <a:r>
              <a:rPr lang="en-GB" sz="1200" b="1" dirty="0" smtClean="0">
                <a:latin typeface="Akkurat Std Mono" panose="02000503000000000000" pitchFamily="2" charset="0"/>
              </a:rPr>
              <a:t>myip.nikhef.nl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79" y="638235"/>
            <a:ext cx="5708349" cy="39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13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3" b="12331"/>
          <a:stretch/>
        </p:blipFill>
        <p:spPr>
          <a:xfrm>
            <a:off x="0" y="-1973"/>
            <a:ext cx="9143999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34" y="4102411"/>
            <a:ext cx="5662386" cy="9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87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‘Pillars’ of Nikhef Physics Data Processing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62613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" name="Group 6"/>
          <p:cNvGrpSpPr/>
          <p:nvPr/>
        </p:nvGrpSpPr>
        <p:grpSpPr>
          <a:xfrm>
            <a:off x="6203306" y="918006"/>
            <a:ext cx="2824489" cy="3373033"/>
            <a:chOff x="3159754" y="899216"/>
            <a:chExt cx="2824489" cy="33730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2437" y="3485622"/>
              <a:ext cx="1299537" cy="770188"/>
            </a:xfrm>
            <a:prstGeom prst="rect">
              <a:avLst/>
            </a:prstGeom>
          </p:spPr>
        </p:pic>
        <p:sp>
          <p:nvSpPr>
            <p:cNvPr id="17" name="Text Placeholder 4"/>
            <p:cNvSpPr txBox="1">
              <a:spLocks/>
            </p:cNvSpPr>
            <p:nvPr/>
          </p:nvSpPr>
          <p:spPr>
            <a:xfrm>
              <a:off x="3159754" y="899216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001A3B"/>
                  </a:solidFill>
                </a:rPr>
                <a:t>Infrastructure, network &amp; systems co-design R&amp;D</a:t>
              </a:r>
            </a:p>
            <a:p>
              <a:pPr>
                <a:spcAft>
                  <a:spcPts val="400"/>
                </a:spcAft>
              </a:pPr>
              <a:endParaRPr lang="en-GB" sz="800" b="1" cap="none" dirty="0" smtClean="0">
                <a:solidFill>
                  <a:srgbClr val="001A3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building ‘research IT facilities’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endParaRPr lang="en-GB" sz="1600" cap="none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co-design &amp; development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big data science innovation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research </a:t>
              </a:r>
              <a:r>
                <a:rPr lang="en-GB" sz="1600" i="1" cap="none" dirty="0" smtClean="0">
                  <a:solidFill>
                    <a:schemeClr val="tx2">
                      <a:lumMod val="75000"/>
                    </a:schemeClr>
                  </a:solidFill>
                </a:rPr>
                <a:t>on </a:t>
              </a: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IT infrastructure</a:t>
              </a:r>
              <a:endParaRPr lang="en-GB" sz="1600" cap="non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9553" y="916505"/>
            <a:ext cx="2824489" cy="3373033"/>
            <a:chOff x="6142346" y="899215"/>
            <a:chExt cx="2824489" cy="3373033"/>
          </a:xfrm>
        </p:grpSpPr>
        <p:pic>
          <p:nvPicPr>
            <p:cNvPr id="6" name="Picture 4" descr="H:\Home\davidg\EUGridPMA\Presentations\images\igtf-worldstatus-2015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018" y="3485622"/>
              <a:ext cx="1715900" cy="744090"/>
            </a:xfrm>
            <a:prstGeom prst="rect">
              <a:avLst/>
            </a:prstGeom>
            <a:noFill/>
            <a:effectLst>
              <a:glow rad="228600">
                <a:schemeClr val="accent3">
                  <a:lumMod val="60000"/>
                  <a:lumOff val="4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Placeholder 4"/>
            <p:cNvSpPr txBox="1">
              <a:spLocks/>
            </p:cNvSpPr>
            <p:nvPr/>
          </p:nvSpPr>
          <p:spPr>
            <a:xfrm>
              <a:off x="6142346" y="899215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001A3B"/>
                  </a:solidFill>
                </a:rPr>
                <a:t>Infrastructure for </a:t>
              </a:r>
              <a:br>
                <a:rPr lang="en-GB" sz="1800" b="1" cap="none" dirty="0" smtClean="0">
                  <a:solidFill>
                    <a:srgbClr val="001A3B"/>
                  </a:solidFill>
                </a:rPr>
              </a:br>
              <a:r>
                <a:rPr lang="en-GB" sz="1800" b="1" cap="none" dirty="0" smtClean="0">
                  <a:solidFill>
                    <a:srgbClr val="001A3B"/>
                  </a:solidFill>
                </a:rPr>
                <a:t>trusted collaboration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GB" sz="800" cap="none" dirty="0" smtClean="0">
                <a:solidFill>
                  <a:srgbClr val="001A3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trust and identity (‘SSO’) for 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enabling communities</a:t>
              </a:r>
              <a:endParaRPr lang="en-GB" sz="1600" cap="none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managing complexity of collaboration mechanisms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>
                  <a:solidFill>
                    <a:schemeClr val="tx2">
                      <a:lumMod val="75000"/>
                    </a:schemeClr>
                  </a:solidFill>
                </a:rPr>
                <a:t>securing </a:t>
              </a: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infrastructure for 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science, today &amp; tomorrow</a:t>
              </a:r>
              <a:endParaRPr lang="en-GB" sz="1600" cap="non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11184" y="918006"/>
            <a:ext cx="2885449" cy="3373033"/>
            <a:chOff x="147428" y="899216"/>
            <a:chExt cx="2885449" cy="33730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043" y="3485622"/>
              <a:ext cx="1397291" cy="785126"/>
            </a:xfrm>
            <a:prstGeom prst="rect">
              <a:avLst/>
            </a:prstGeom>
          </p:spPr>
        </p:pic>
        <p:sp>
          <p:nvSpPr>
            <p:cNvPr id="19" name="Text Placeholder 4"/>
            <p:cNvSpPr txBox="1">
              <a:spLocks/>
            </p:cNvSpPr>
            <p:nvPr/>
          </p:nvSpPr>
          <p:spPr>
            <a:xfrm>
              <a:off x="147428" y="899216"/>
              <a:ext cx="288544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001A3B"/>
                  </a:solidFill>
                </a:rPr>
                <a:t>Algorithmic design patterns and software</a:t>
              </a:r>
            </a:p>
            <a:p>
              <a:pPr>
                <a:spcAft>
                  <a:spcPts val="400"/>
                </a:spcAft>
              </a:pPr>
              <a:endParaRPr lang="en-GB" sz="800" cap="none" dirty="0" smtClean="0">
                <a:solidFill>
                  <a:srgbClr val="001A3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designing software for (GPU) accelerators, new algorithms,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high-performance processors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software design patterns for workflow &amp; data orchestration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47961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PDP-CT itself is also a collaboration!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PDP and CT-PDP – “most of whom cannot be seen”. But you can soon find out – join the Office Hours every 1</a:t>
            </a:r>
            <a:r>
              <a:rPr lang="en-GB" baseline="30000" dirty="0" smtClean="0"/>
              <a:t>st</a:t>
            </a:r>
            <a:r>
              <a:rPr lang="en-GB" dirty="0" smtClean="0"/>
              <a:t> Thursday of the month!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443922" y="613310"/>
            <a:ext cx="3222764" cy="3793693"/>
            <a:chOff x="6467483" y="841864"/>
            <a:chExt cx="3562660" cy="419380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67483" y="841864"/>
              <a:ext cx="1547473" cy="3606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19335" y="1026430"/>
              <a:ext cx="1554207" cy="36045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49001" y="1260802"/>
              <a:ext cx="1581142" cy="366703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67750" y="1445513"/>
              <a:ext cx="1552337" cy="359015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0939" y="254868"/>
            <a:ext cx="5186751" cy="4134458"/>
            <a:chOff x="246138" y="434233"/>
            <a:chExt cx="5186751" cy="41344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6138" y="925903"/>
              <a:ext cx="1141891" cy="262994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8386" y="1918700"/>
              <a:ext cx="1131125" cy="24366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2292" y="1657545"/>
              <a:ext cx="1150881" cy="24371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54480" y="1773110"/>
              <a:ext cx="1142300" cy="262994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78047" y="1820964"/>
              <a:ext cx="1125206" cy="262994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02627" y="1640779"/>
              <a:ext cx="1130262" cy="26299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6097" y="614110"/>
              <a:ext cx="1097742" cy="253391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83305" y="434233"/>
              <a:ext cx="1116206" cy="260448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64072" y="1013322"/>
              <a:ext cx="1103686" cy="259237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91432" y="1124656"/>
              <a:ext cx="1147316" cy="26123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4731" y="1938745"/>
              <a:ext cx="1144431" cy="2629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500425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Scalable Multi-domain </a:t>
            </a:r>
            <a:r>
              <a:rPr lang="en-GB" sz="2400" dirty="0"/>
              <a:t>services: Infrastructure for </a:t>
            </a:r>
            <a:r>
              <a:rPr lang="en-GB" sz="2400" dirty="0" smtClean="0"/>
              <a:t>Collaboration</a:t>
            </a:r>
            <a:endParaRPr lang="en-GB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Sites map: EGI Federation, WLCG; multi-federation image by Lukas </a:t>
            </a:r>
            <a:r>
              <a:rPr lang="en-GB" dirty="0" err="1"/>
              <a:t>Hammerle</a:t>
            </a:r>
            <a:r>
              <a:rPr lang="en-GB" dirty="0"/>
              <a:t>, </a:t>
            </a:r>
            <a:r>
              <a:rPr lang="en-GB" dirty="0" smtClean="0"/>
              <a:t>SWITCH; AARC Community: https://aarc-community.org/</a:t>
            </a:r>
            <a:endParaRPr lang="en-GB" dirty="0"/>
          </a:p>
          <a:p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8125" y="740238"/>
            <a:ext cx="4772069" cy="2682716"/>
            <a:chOff x="264319" y="785698"/>
            <a:chExt cx="6605004" cy="3713138"/>
          </a:xfrm>
        </p:grpSpPr>
        <p:pic>
          <p:nvPicPr>
            <p:cNvPr id="11" name="Picture 10" descr="../../../../Desktop/Screen%20Shot%202016-04-14%20at%2016.00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19" y="785698"/>
              <a:ext cx="6605004" cy="371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046152-653E-7D4E-9FA1-B473C30C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564" y="3680781"/>
              <a:ext cx="953662" cy="66678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55F60F-279F-0D40-BCC1-017DE154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484" y="2890270"/>
              <a:ext cx="749337" cy="66450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70889" y="1302173"/>
            <a:ext cx="5477512" cy="3005770"/>
            <a:chOff x="1330076" y="792766"/>
            <a:chExt cx="6315853" cy="346580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132" y="792766"/>
              <a:ext cx="4738109" cy="346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oogle Shape;74;p16"/>
            <p:cNvPicPr preferRelativeResize="0"/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1330076" y="3562536"/>
              <a:ext cx="1588632" cy="415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241" y="2690048"/>
              <a:ext cx="669688" cy="607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9501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479" y="183095"/>
            <a:ext cx="1537359" cy="1820287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4107" y="778224"/>
            <a:ext cx="8669759" cy="3657037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6F2575"/>
                </a:solidFill>
              </a:rPr>
              <a:t>CERN: </a:t>
            </a:r>
            <a:r>
              <a:rPr lang="en-US" sz="1800" dirty="0" smtClean="0">
                <a:solidFill>
                  <a:srgbClr val="6F2575"/>
                </a:solidFill>
              </a:rPr>
              <a:t>login with eduGAIN</a:t>
            </a:r>
            <a:endParaRPr lang="en-US" sz="1800" b="1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6F2575"/>
                </a:solidFill>
              </a:rPr>
              <a:t>Nikhef (and CERN </a:t>
            </a:r>
            <a:r>
              <a:rPr lang="en-US" sz="1800" b="1" dirty="0" err="1" smtClean="0">
                <a:solidFill>
                  <a:srgbClr val="6F2575"/>
                </a:solidFill>
              </a:rPr>
              <a:t>Indico</a:t>
            </a:r>
            <a:r>
              <a:rPr lang="en-US" sz="1800" b="1" dirty="0" smtClean="0">
                <a:solidFill>
                  <a:srgbClr val="6F2575"/>
                </a:solidFill>
              </a:rPr>
              <a:t>): </a:t>
            </a:r>
            <a:r>
              <a:rPr lang="en-US" sz="1800" dirty="0" smtClean="0">
                <a:solidFill>
                  <a:srgbClr val="6F2575"/>
                </a:solidFill>
              </a:rPr>
              <a:t>global federated login</a:t>
            </a:r>
            <a:endParaRPr lang="en-US" sz="1800" b="1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err="1" smtClean="0">
                <a:solidFill>
                  <a:srgbClr val="6F2575"/>
                </a:solidFill>
              </a:rPr>
              <a:t>eduVPN</a:t>
            </a:r>
            <a:r>
              <a:rPr lang="en-US" sz="1800" b="1" dirty="0" smtClean="0">
                <a:solidFill>
                  <a:srgbClr val="6F2575"/>
                </a:solidFill>
              </a:rPr>
              <a:t>: </a:t>
            </a:r>
            <a:r>
              <a:rPr lang="en-US" sz="1800" dirty="0" smtClean="0">
                <a:solidFill>
                  <a:srgbClr val="6F2575"/>
                </a:solidFill>
              </a:rPr>
              <a:t>securely access </a:t>
            </a:r>
            <a:r>
              <a:rPr lang="en-US" sz="1800" dirty="0" err="1" smtClean="0">
                <a:solidFill>
                  <a:srgbClr val="6F2575"/>
                </a:solidFill>
              </a:rPr>
              <a:t>Callysto</a:t>
            </a:r>
            <a:r>
              <a:rPr lang="en-US" sz="1800" dirty="0" smtClean="0">
                <a:solidFill>
                  <a:srgbClr val="6F2575"/>
                </a:solidFill>
              </a:rPr>
              <a:t> and your home</a:t>
            </a:r>
            <a:endParaRPr lang="en-US" sz="1800" b="1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err="1" smtClean="0">
                <a:solidFill>
                  <a:srgbClr val="6F2575"/>
                </a:solidFill>
              </a:rPr>
              <a:t>eVA</a:t>
            </a:r>
            <a:r>
              <a:rPr lang="en-US" sz="1800" dirty="0" smtClean="0">
                <a:solidFill>
                  <a:srgbClr val="6F2575"/>
                </a:solidFill>
              </a:rPr>
              <a:t>, </a:t>
            </a:r>
            <a:r>
              <a:rPr lang="en-US" sz="1800" b="1" dirty="0" err="1" smtClean="0">
                <a:solidFill>
                  <a:srgbClr val="6F2575"/>
                </a:solidFill>
              </a:rPr>
              <a:t>SURFdrive</a:t>
            </a:r>
            <a:r>
              <a:rPr lang="en-US" sz="1800" dirty="0" smtClean="0">
                <a:solidFill>
                  <a:srgbClr val="6F2575"/>
                </a:solidFill>
              </a:rPr>
              <a:t>, and </a:t>
            </a:r>
            <a:r>
              <a:rPr lang="en-US" sz="1800" b="1" dirty="0" err="1" smtClean="0">
                <a:solidFill>
                  <a:srgbClr val="6F2575"/>
                </a:solidFill>
              </a:rPr>
              <a:t>FileSender</a:t>
            </a:r>
            <a:r>
              <a:rPr lang="en-US" sz="1800" dirty="0" smtClean="0">
                <a:solidFill>
                  <a:srgbClr val="6F2575"/>
                </a:solidFill>
              </a:rPr>
              <a:t> to collaborate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rgbClr val="6F2575"/>
                </a:solidFill>
              </a:rPr>
              <a:t>Callysto</a:t>
            </a:r>
            <a:r>
              <a:rPr lang="en-US" sz="1800" b="1" dirty="0">
                <a:solidFill>
                  <a:srgbClr val="6F2575"/>
                </a:solidFill>
              </a:rPr>
              <a:t>: </a:t>
            </a:r>
            <a:r>
              <a:rPr lang="en-US" sz="1800" dirty="0" err="1">
                <a:solidFill>
                  <a:srgbClr val="6F2575"/>
                </a:solidFill>
              </a:rPr>
              <a:t>JupyterHub</a:t>
            </a:r>
            <a:r>
              <a:rPr lang="en-US" sz="1800" dirty="0">
                <a:solidFill>
                  <a:srgbClr val="6F2575"/>
                </a:solidFill>
              </a:rPr>
              <a:t> with </a:t>
            </a:r>
            <a:r>
              <a:rPr lang="en-US" sz="1400" cap="small" dirty="0">
                <a:solidFill>
                  <a:srgbClr val="6F2575"/>
                </a:solidFill>
              </a:rPr>
              <a:t>$</a:t>
            </a:r>
            <a:r>
              <a:rPr lang="en-US" sz="1800" cap="small" dirty="0">
                <a:solidFill>
                  <a:srgbClr val="6F2575"/>
                </a:solidFill>
              </a:rPr>
              <a:t>home</a:t>
            </a:r>
            <a:r>
              <a:rPr lang="en-US" sz="1800" dirty="0">
                <a:solidFill>
                  <a:srgbClr val="6F2575"/>
                </a:solidFill>
              </a:rPr>
              <a:t> and</a:t>
            </a:r>
            <a:r>
              <a:rPr lang="en-US" sz="1800" i="1" dirty="0">
                <a:solidFill>
                  <a:srgbClr val="6F2575"/>
                </a:solidFill>
              </a:rPr>
              <a:t> </a:t>
            </a:r>
            <a:r>
              <a:rPr lang="en-US" sz="1800" dirty="0" smtClean="0">
                <a:solidFill>
                  <a:srgbClr val="6F2575"/>
                </a:solidFill>
              </a:rPr>
              <a:t>SSO</a:t>
            </a:r>
            <a:endParaRPr lang="en-US" sz="1800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rgbClr val="6F2575"/>
                </a:solidFill>
              </a:rPr>
              <a:t>Experimental </a:t>
            </a:r>
            <a:r>
              <a:rPr lang="en-US" sz="1800" i="1" dirty="0">
                <a:solidFill>
                  <a:srgbClr val="6F2575"/>
                </a:solidFill>
              </a:rPr>
              <a:t>services</a:t>
            </a:r>
            <a:r>
              <a:rPr lang="en-US" sz="1800" dirty="0">
                <a:solidFill>
                  <a:srgbClr val="6F2575"/>
                </a:solidFill>
              </a:rPr>
              <a:t>: </a:t>
            </a:r>
            <a:r>
              <a:rPr lang="en-US" sz="1800" dirty="0" err="1" smtClean="0">
                <a:solidFill>
                  <a:srgbClr val="6F2575"/>
                </a:solidFill>
              </a:rPr>
              <a:t>ShareMD</a:t>
            </a:r>
            <a:r>
              <a:rPr lang="en-US" sz="1800" dirty="0" smtClean="0">
                <a:solidFill>
                  <a:srgbClr val="6F2575"/>
                </a:solidFill>
              </a:rPr>
              <a:t>, NWO-I commute</a:t>
            </a:r>
            <a:r>
              <a:rPr lang="en-US" sz="1800" dirty="0">
                <a:solidFill>
                  <a:srgbClr val="6F2575"/>
                </a:solidFill>
              </a:rPr>
              <a:t>, </a:t>
            </a:r>
            <a:r>
              <a:rPr lang="en-US" sz="1800" dirty="0" smtClean="0">
                <a:solidFill>
                  <a:srgbClr val="6F2575"/>
                </a:solidFill>
              </a:rPr>
              <a:t>…</a:t>
            </a:r>
            <a:endParaRPr lang="en-US" sz="1800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Some services you may already use …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6116" y="4211643"/>
            <a:ext cx="8667750" cy="151268"/>
          </a:xfrm>
        </p:spPr>
        <p:txBody>
          <a:bodyPr/>
          <a:lstStyle/>
          <a:p>
            <a:r>
              <a:rPr lang="en-GB" dirty="0"/>
              <a:t>But do read </a:t>
            </a:r>
            <a:r>
              <a:rPr lang="en-GB" dirty="0">
                <a:hlinkClick r:id="rId4"/>
              </a:rPr>
              <a:t>https://www.nikhef.nl/pdp/doc/experimental-services</a:t>
            </a:r>
            <a:r>
              <a:rPr lang="en-GB" dirty="0"/>
              <a:t> before </a:t>
            </a:r>
            <a:r>
              <a:rPr lang="en-GB" dirty="0" smtClean="0"/>
              <a:t>using experimental services ...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227" y="431657"/>
            <a:ext cx="1722388" cy="3143451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362" y="2919744"/>
            <a:ext cx="2817861" cy="1138848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26" y="1502375"/>
            <a:ext cx="1407050" cy="198679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11678" y="1864271"/>
            <a:ext cx="3414366" cy="1358910"/>
            <a:chOff x="5289887" y="2859007"/>
            <a:chExt cx="3414366" cy="13589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9887" y="2859007"/>
              <a:ext cx="2657472" cy="6817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18623" y="3108637"/>
              <a:ext cx="2085630" cy="1109280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932912"/>
              </p:ext>
            </p:extLst>
          </p:nvPr>
        </p:nvGraphicFramePr>
        <p:xfrm>
          <a:off x="4916910" y="2981543"/>
          <a:ext cx="2264568" cy="1187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PHOTO-PAINT" r:id="rId10" imgW="11191680" imgH="5867280" progId="CorelPHOTOPAINT.Image.16">
                  <p:embed/>
                </p:oleObj>
              </mc:Choice>
              <mc:Fallback>
                <p:oleObj name="PHOTO-PAINT" r:id="rId10" imgW="11191680" imgH="586728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16910" y="2981543"/>
                        <a:ext cx="2264568" cy="1187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8217" y="3205575"/>
            <a:ext cx="2565743" cy="727921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7985" y="3077834"/>
            <a:ext cx="2024227" cy="138949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19" name="Group 18"/>
          <p:cNvGrpSpPr/>
          <p:nvPr/>
        </p:nvGrpSpPr>
        <p:grpSpPr>
          <a:xfrm>
            <a:off x="5837609" y="403366"/>
            <a:ext cx="1405272" cy="1154720"/>
            <a:chOff x="352484" y="764411"/>
            <a:chExt cx="4086295" cy="33577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2484" y="764411"/>
              <a:ext cx="4086295" cy="3357730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21" name="Oval 20"/>
            <p:cNvSpPr/>
            <p:nvPr/>
          </p:nvSpPr>
          <p:spPr>
            <a:xfrm>
              <a:off x="2498834" y="1600200"/>
              <a:ext cx="1787892" cy="472966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2444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55" y="4248673"/>
            <a:ext cx="988335" cy="21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879" y="872570"/>
            <a:ext cx="2260529" cy="127154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9" name="Text Placeholder 8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5686336" cy="3290776"/>
          </a:xfrm>
        </p:spPr>
        <p:txBody>
          <a:bodyPr/>
          <a:lstStyle/>
          <a:p>
            <a:r>
              <a:rPr lang="en-GB" sz="1800" dirty="0" smtClean="0">
                <a:solidFill>
                  <a:srgbClr val="6F2575"/>
                </a:solidFill>
              </a:rPr>
              <a:t>Architectures, protocols, and good practice guidelines for global, ‘seamless’, and </a:t>
            </a:r>
            <a:r>
              <a:rPr lang="en-GB" sz="1800" b="1" dirty="0" smtClean="0">
                <a:solidFill>
                  <a:srgbClr val="6F2575"/>
                </a:solidFill>
              </a:rPr>
              <a:t>secure collaboration</a:t>
            </a:r>
          </a:p>
          <a:p>
            <a:endParaRPr lang="en-GB" sz="800" dirty="0" smtClean="0">
              <a:solidFill>
                <a:srgbClr val="6F257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building </a:t>
            </a:r>
            <a:r>
              <a:rPr lang="en-GB" sz="1800" b="1" dirty="0" smtClean="0">
                <a:solidFill>
                  <a:srgbClr val="6F2575"/>
                </a:solidFill>
              </a:rPr>
              <a:t>cross-domain</a:t>
            </a:r>
            <a:r>
              <a:rPr lang="en-GB" sz="1800" dirty="0" smtClean="0">
                <a:solidFill>
                  <a:srgbClr val="6F2575"/>
                </a:solidFill>
              </a:rPr>
              <a:t> global compute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collaboration on </a:t>
            </a:r>
            <a:r>
              <a:rPr lang="en-GB" sz="1800" b="1" dirty="0" smtClean="0">
                <a:solidFill>
                  <a:srgbClr val="6F2575"/>
                </a:solidFill>
              </a:rPr>
              <a:t>open</a:t>
            </a:r>
            <a:r>
              <a:rPr lang="en-GB" sz="1800" dirty="0" smtClean="0">
                <a:solidFill>
                  <a:srgbClr val="6F2575"/>
                </a:solidFill>
              </a:rPr>
              <a:t>, ‘FAIR’ global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6F2575"/>
                </a:solidFill>
              </a:rPr>
              <a:t>joining and moving around </a:t>
            </a:r>
            <a:r>
              <a:rPr lang="en-GB" sz="1800" dirty="0" smtClean="0">
                <a:solidFill>
                  <a:srgbClr val="6F2575"/>
                </a:solidFill>
              </a:rPr>
              <a:t>in your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with services </a:t>
            </a:r>
            <a:r>
              <a:rPr lang="en-GB" sz="1800" b="1" dirty="0" smtClean="0">
                <a:solidFill>
                  <a:srgbClr val="6F2575"/>
                </a:solidFill>
              </a:rPr>
              <a:t>across Research Infrastructures</a:t>
            </a:r>
            <a:endParaRPr lang="en-GB" sz="1800" b="1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Infrastructure for Collaboration – under an AARC TREE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See </a:t>
            </a:r>
            <a:r>
              <a:rPr lang="en-GB" dirty="0" smtClean="0"/>
              <a:t>also https</a:t>
            </a:r>
            <a:r>
              <a:rPr lang="en-GB" dirty="0"/>
              <a:t>://</a:t>
            </a:r>
            <a:r>
              <a:rPr lang="en-GB" dirty="0" smtClean="0"/>
              <a:t>doi.org/10.2777/8702, https://rcauth.eu/, https://aarc-community.org/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82" y="3033256"/>
            <a:ext cx="2344525" cy="1161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538" y="1837906"/>
            <a:ext cx="3193164" cy="1203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92" y="3041801"/>
            <a:ext cx="1543015" cy="1170653"/>
          </a:xfrm>
          <a:prstGeom prst="rect">
            <a:avLst/>
          </a:prstGeom>
          <a:solidFill>
            <a:srgbClr val="FFFFFF"/>
          </a:solidFill>
          <a:ln>
            <a:solidFill>
              <a:srgbClr val="6F2575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336371" y="2986828"/>
            <a:ext cx="2294915" cy="1278902"/>
            <a:chOff x="921251" y="1261607"/>
            <a:chExt cx="6397172" cy="3564993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1251" y="2028140"/>
              <a:ext cx="4009548" cy="273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rgbClr val="6F2575">
                  <a:alpha val="60000"/>
                </a:srgbClr>
              </a:glow>
            </a:effec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61474" y="3797057"/>
              <a:ext cx="1559914" cy="102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95685" y="1261607"/>
              <a:ext cx="4222738" cy="2529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rgbClr val="6F2575">
                  <a:alpha val="60000"/>
                </a:srgbClr>
              </a:glow>
            </a:effectLst>
          </p:spPr>
        </p:pic>
      </p:grpSp>
      <p:sp>
        <p:nvSpPr>
          <p:cNvPr id="16" name="Right Arrow 15"/>
          <p:cNvSpPr/>
          <p:nvPr/>
        </p:nvSpPr>
        <p:spPr>
          <a:xfrm>
            <a:off x="2885090" y="3413234"/>
            <a:ext cx="709448" cy="258837"/>
          </a:xfrm>
          <a:prstGeom prst="rightArrow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1676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4" y="967797"/>
            <a:ext cx="4310227" cy="3290776"/>
          </a:xfrm>
        </p:spPr>
        <p:txBody>
          <a:bodyPr/>
          <a:lstStyle/>
          <a:p>
            <a:r>
              <a:rPr lang="en-GB" sz="2000" dirty="0" smtClean="0"/>
              <a:t>‘More </a:t>
            </a:r>
            <a:r>
              <a:rPr lang="en-GB" sz="2000" dirty="0" smtClean="0"/>
              <a:t>of the </a:t>
            </a:r>
            <a:r>
              <a:rPr lang="en-GB" sz="2000" dirty="0" smtClean="0"/>
              <a:t>same’ </a:t>
            </a:r>
            <a:r>
              <a:rPr lang="en-GB" sz="2000" dirty="0" smtClean="0"/>
              <a:t>is not enough</a:t>
            </a:r>
          </a:p>
          <a:p>
            <a:endParaRPr lang="en-GB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6F2575"/>
                </a:solidFill>
              </a:rPr>
              <a:t>co-design</a:t>
            </a:r>
            <a:r>
              <a:rPr lang="en-US" sz="1800" dirty="0" smtClean="0">
                <a:solidFill>
                  <a:srgbClr val="6F2575"/>
                </a:solidFill>
              </a:rPr>
              <a:t> of detectors, readout and processing: optimize performance, keep (energy) cost under control</a:t>
            </a:r>
            <a:endParaRPr lang="en-US" sz="1800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we </a:t>
            </a:r>
            <a:r>
              <a:rPr lang="en-US" sz="1800" i="1" dirty="0" smtClean="0">
                <a:solidFill>
                  <a:srgbClr val="6F2575"/>
                </a:solidFill>
              </a:rPr>
              <a:t>must</a:t>
            </a:r>
            <a:r>
              <a:rPr lang="en-US" sz="1800" dirty="0" smtClean="0">
                <a:solidFill>
                  <a:srgbClr val="6F2575"/>
                </a:solidFill>
              </a:rPr>
              <a:t> move to accelerators </a:t>
            </a:r>
            <a:br>
              <a:rPr lang="en-US" sz="1800" dirty="0" smtClean="0">
                <a:solidFill>
                  <a:srgbClr val="6F2575"/>
                </a:solidFill>
              </a:rPr>
            </a:br>
            <a:r>
              <a:rPr lang="en-US" sz="1800" b="1" i="1" dirty="0" smtClean="0">
                <a:solidFill>
                  <a:srgbClr val="6F2575"/>
                </a:solidFill>
              </a:rPr>
              <a:t>also</a:t>
            </a:r>
            <a:r>
              <a:rPr lang="en-US" sz="1800" b="1" dirty="0" smtClean="0">
                <a:solidFill>
                  <a:srgbClr val="6F2575"/>
                </a:solidFill>
              </a:rPr>
              <a:t> in re-processing and ‘off-line’: </a:t>
            </a:r>
            <a:r>
              <a:rPr lang="en-GB" sz="1800" dirty="0" smtClean="0">
                <a:solidFill>
                  <a:srgbClr val="6F2575"/>
                </a:solidFill>
              </a:rPr>
              <a:t>FASTER, LHC4D,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and we must be more clever as well </a:t>
            </a:r>
            <a:r>
              <a:rPr lang="en-GB" sz="1800" dirty="0" smtClean="0">
                <a:solidFill>
                  <a:srgbClr val="6F2575"/>
                </a:solidFill>
                <a:sym typeface="Wingdings" panose="05000000000000000000" pitchFamily="2" charset="2"/>
              </a:rPr>
              <a:t></a:t>
            </a:r>
            <a:endParaRPr lang="en-GB" sz="1600" dirty="0" smtClean="0"/>
          </a:p>
          <a:p>
            <a:endParaRPr lang="en-GB" sz="800" dirty="0" smtClean="0"/>
          </a:p>
          <a:p>
            <a:r>
              <a:rPr lang="en-GB" sz="1600" dirty="0" smtClean="0"/>
              <a:t>driven by ‘need for speed’, but also by energy limitations (watt/cm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and total power)</a:t>
            </a:r>
            <a:endParaRPr lang="en-US" sz="1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4" y="238125"/>
            <a:ext cx="8827047" cy="800219"/>
          </a:xfrm>
        </p:spPr>
        <p:txBody>
          <a:bodyPr/>
          <a:lstStyle/>
          <a:p>
            <a:r>
              <a:rPr lang="en-GB" dirty="0" smtClean="0"/>
              <a:t>Need4Speed</a:t>
            </a:r>
            <a:r>
              <a:rPr lang="en-GB" dirty="0" smtClean="0"/>
              <a:t>, </a:t>
            </a:r>
            <a:r>
              <a:rPr lang="en-GB" dirty="0" smtClean="0"/>
              <a:t>Need4Scale</a:t>
            </a:r>
            <a:r>
              <a:rPr lang="en-GB" dirty="0" smtClean="0"/>
              <a:t>, </a:t>
            </a:r>
            <a:r>
              <a:rPr lang="en-GB" dirty="0" smtClean="0"/>
              <a:t>Need4Thought</a:t>
            </a:r>
            <a:r>
              <a:rPr lang="en-GB" dirty="0" smtClean="0"/>
              <a:t>? Or all of these?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38125" y="4266479"/>
            <a:ext cx="8667750" cy="242102"/>
          </a:xfrm>
        </p:spPr>
        <p:txBody>
          <a:bodyPr/>
          <a:lstStyle/>
          <a:p>
            <a:pPr algn="r"/>
            <a:r>
              <a:rPr lang="en-GB" sz="800" dirty="0" smtClean="0"/>
              <a:t>Image </a:t>
            </a:r>
            <a:r>
              <a:rPr lang="en-US" sz="800" dirty="0" smtClean="0"/>
              <a:t>processor </a:t>
            </a:r>
            <a:r>
              <a:rPr lang="en-US" sz="800" dirty="0"/>
              <a:t>trend data</a:t>
            </a:r>
            <a:r>
              <a:rPr lang="en-US" sz="800" dirty="0" smtClean="0"/>
              <a:t>:</a:t>
            </a:r>
            <a:br>
              <a:rPr lang="en-US" sz="800" dirty="0" smtClean="0"/>
            </a:br>
            <a:r>
              <a:rPr lang="en-US" sz="800" dirty="0" smtClean="0"/>
              <a:t> </a:t>
            </a:r>
            <a:r>
              <a:rPr lang="en-US" sz="800" dirty="0">
                <a:hlinkClick r:id="rId2"/>
              </a:rPr>
              <a:t>https://</a:t>
            </a:r>
            <a:r>
              <a:rPr lang="en-US" sz="800" dirty="0" smtClean="0">
                <a:hlinkClick r:id="rId2"/>
              </a:rPr>
              <a:t>github.com/karlrupp/microprocessor-trend-data</a:t>
            </a:r>
            <a:r>
              <a:rPr lang="en-US" sz="800" dirty="0" smtClean="0"/>
              <a:t>, by </a:t>
            </a:r>
            <a:r>
              <a:rPr lang="en-US" sz="800" dirty="0" err="1" smtClean="0"/>
              <a:t>K.Rupp</a:t>
            </a:r>
            <a:r>
              <a:rPr lang="en-US" sz="800" dirty="0" smtClean="0"/>
              <a:t> </a:t>
            </a:r>
            <a:r>
              <a:rPr lang="en-US" sz="800" i="1" dirty="0" smtClean="0"/>
              <a:t>et al</a:t>
            </a:r>
            <a:r>
              <a:rPr lang="en-US" sz="800" dirty="0" smtClean="0"/>
              <a:t>., CC-BY-4.0</a:t>
            </a:r>
            <a:endParaRPr lang="en-GB" sz="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81" y="835304"/>
            <a:ext cx="4415294" cy="30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76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Zie ginds weer de stoomboot (see Santa's ship sail again)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On data structures and scalability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185007"/>
            <a:ext cx="8667750" cy="3147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0110" y="2413333"/>
            <a:ext cx="4303988" cy="13029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 Python ‘dictionary’ is almost </a:t>
            </a: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never </a:t>
            </a:r>
            <a:b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800" b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the suitable representation of your </a:t>
            </a:r>
            <a:br>
              <a:rPr kumimoji="0" lang="en-GB" sz="1800" b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cumulative</a:t>
            </a:r>
            <a:r>
              <a:rPr kumimoji="0" lang="en-GB" sz="1800" b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event collection … </a:t>
            </a:r>
            <a:br>
              <a:rPr kumimoji="0" lang="en-GB" sz="1800" b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endParaRPr kumimoji="0" lang="en-GB" sz="800" b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The OOM Killer will come to hunt you down …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596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489656E5-AAF2-415F-8F08-378D6566CDFB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6E854385-552D-4B9C-9118-35651C674D5E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F2ACD4BE-C0B1-4AC9-8AFE-6AE36B5DED0B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A76F0B44-4154-4718-B508-6ACEEE236B1E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12655</TotalTime>
  <Words>1298</Words>
  <Application>Microsoft Office PowerPoint</Application>
  <PresentationFormat>On-screen Show (16:9)</PresentationFormat>
  <Paragraphs>137</Paragraphs>
  <Slides>18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Akkurat Std</vt:lpstr>
      <vt:lpstr>Akkurat Std Bold</vt:lpstr>
      <vt:lpstr>Akkurat Std Mono</vt:lpstr>
      <vt:lpstr>Arial</vt:lpstr>
      <vt:lpstr>Calibri</vt:lpstr>
      <vt:lpstr>Candara</vt:lpstr>
      <vt:lpstr>Courier</vt:lpstr>
      <vt:lpstr>Helvetica Neue</vt:lpstr>
      <vt:lpstr>Helvetica Neue Medium</vt:lpstr>
      <vt:lpstr>Minion Pro</vt:lpstr>
      <vt:lpstr>Verdana</vt:lpstr>
      <vt:lpstr>Wingdings</vt:lpstr>
      <vt:lpstr>Nikhef-DG22-NikUM-main</vt:lpstr>
      <vt:lpstr>Nikhef-DG22-NikOnly-main</vt:lpstr>
      <vt:lpstr>Nikhef-DG22-2018-legacy</vt:lpstr>
      <vt:lpstr>Nikhef-DG22-NikUM-Closures</vt:lpstr>
      <vt:lpstr>PHOTO-PAINT</vt:lpstr>
      <vt:lpstr>“Zie ginds weer de Stoomboot”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up Condor and Containers Dennis van Dok  “Scavenging Containers fallen off the Stoomboot?”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209</cp:revision>
  <dcterms:created xsi:type="dcterms:W3CDTF">2023-05-03T07:55:28Z</dcterms:created>
  <dcterms:modified xsi:type="dcterms:W3CDTF">2024-05-13T07:42:11Z</dcterms:modified>
</cp:coreProperties>
</file>