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2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3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  <p:sldMasterId id="2147483740" r:id="rId2"/>
    <p:sldMasterId id="2147483711" r:id="rId3"/>
    <p:sldMasterId id="2147483726" r:id="rId4"/>
  </p:sldMasterIdLst>
  <p:notesMasterIdLst>
    <p:notesMasterId r:id="rId19"/>
  </p:notesMasterIdLst>
  <p:handoutMasterIdLst>
    <p:handoutMasterId r:id="rId20"/>
  </p:handoutMasterIdLst>
  <p:sldIdLst>
    <p:sldId id="256" r:id="rId5"/>
    <p:sldId id="260" r:id="rId6"/>
    <p:sldId id="271" r:id="rId7"/>
    <p:sldId id="265" r:id="rId8"/>
    <p:sldId id="272" r:id="rId9"/>
    <p:sldId id="267" r:id="rId10"/>
    <p:sldId id="269" r:id="rId11"/>
    <p:sldId id="270" r:id="rId12"/>
    <p:sldId id="262" r:id="rId13"/>
    <p:sldId id="263" r:id="rId14"/>
    <p:sldId id="259" r:id="rId15"/>
    <p:sldId id="261" r:id="rId16"/>
    <p:sldId id="266" r:id="rId17"/>
    <p:sldId id="258" r:id="rId18"/>
  </p:sldIdLst>
  <p:sldSz cx="9144000" cy="5143500" type="screen16x9"/>
  <p:notesSz cx="6858000" cy="9144000"/>
  <p:defaultTextStyle>
    <a:defPPr marL="0" marR="0" indent="0" algn="l" defTabSz="3429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75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85725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17145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257175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34290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428625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51435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600075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68580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2575"/>
    <a:srgbClr val="FFFFFF"/>
    <a:srgbClr val="E3D88B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6" autoAdjust="0"/>
    <p:restoredTop sz="73907" autoAdjust="0"/>
  </p:normalViewPr>
  <p:slideViewPr>
    <p:cSldViewPr snapToGrid="0" snapToObjects="1">
      <p:cViewPr varScale="1">
        <p:scale>
          <a:sx n="94" d="100"/>
          <a:sy n="94" d="100"/>
        </p:scale>
        <p:origin x="180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68" d="100"/>
          <a:sy n="68" d="100"/>
        </p:scale>
        <p:origin x="4052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C8E9CF-6ECB-41C1-8DD6-9BF6F92CECC7}" type="datetimeFigureOut">
              <a:rPr lang="en-GB" smtClean="0"/>
              <a:t>15/05/2023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6F6F17-2B88-4A13-AF5C-86B2AC9067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1575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Shape 61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13" name="Shape 61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1pPr>
    <a:lvl2pPr indent="8572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2pPr>
    <a:lvl3pPr indent="17145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3pPr>
    <a:lvl4pPr indent="25717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4pPr>
    <a:lvl5pPr indent="34290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5pPr>
    <a:lvl6pPr indent="42862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6pPr>
    <a:lvl7pPr indent="51435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7pPr>
    <a:lvl8pPr indent="60007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8pPr>
    <a:lvl9pPr indent="68580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Top 1,2,3:</a:t>
            </a:r>
          </a:p>
          <a:p>
            <a:r>
              <a:rPr lang="en-GB" dirty="0" err="1" smtClean="0"/>
              <a:t>bkortman</a:t>
            </a:r>
            <a:r>
              <a:rPr lang="en-GB" dirty="0" smtClean="0"/>
              <a:t>		Bryan </a:t>
            </a:r>
            <a:r>
              <a:rPr lang="en-GB" dirty="0" err="1" smtClean="0"/>
              <a:t>Kortma</a:t>
            </a:r>
            <a:endParaRPr lang="en-GB" dirty="0" smtClean="0"/>
          </a:p>
          <a:p>
            <a:r>
              <a:rPr lang="en-GB" dirty="0" err="1" smtClean="0"/>
              <a:t>njsolacav</a:t>
            </a:r>
            <a:r>
              <a:rPr lang="en-GB" dirty="0" smtClean="0"/>
              <a:t> 		</a:t>
            </a:r>
            <a:r>
              <a:rPr lang="en-GB" dirty="0" err="1" smtClean="0"/>
              <a:t>Josep</a:t>
            </a:r>
            <a:r>
              <a:rPr lang="en-GB" dirty="0" smtClean="0"/>
              <a:t> Sola Cava</a:t>
            </a:r>
          </a:p>
          <a:p>
            <a:r>
              <a:rPr lang="en-GB" dirty="0" err="1" smtClean="0"/>
              <a:t>jasperw</a:t>
            </a:r>
            <a:r>
              <a:rPr lang="en-GB" dirty="0" smtClean="0"/>
              <a:t>:			Jasper </a:t>
            </a:r>
            <a:r>
              <a:rPr lang="en-GB" dirty="0" err="1" smtClean="0"/>
              <a:t>Westbroek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err="1" smtClean="0"/>
              <a:t>Beste</a:t>
            </a:r>
            <a:r>
              <a:rPr lang="en-GB" dirty="0" smtClean="0"/>
              <a:t> multicore </a:t>
            </a:r>
            <a:r>
              <a:rPr lang="en-GB" dirty="0" err="1" smtClean="0"/>
              <a:t>gebruiker</a:t>
            </a:r>
            <a:r>
              <a:rPr lang="en-GB" dirty="0" smtClean="0"/>
              <a:t>:</a:t>
            </a:r>
          </a:p>
          <a:p>
            <a:r>
              <a:rPr lang="en-GB" dirty="0" err="1" smtClean="0"/>
              <a:t>pkrack</a:t>
            </a:r>
            <a:r>
              <a:rPr lang="en-GB" dirty="0" smtClean="0"/>
              <a:t>			Peter </a:t>
            </a:r>
            <a:r>
              <a:rPr lang="en-GB" dirty="0" err="1" smtClean="0"/>
              <a:t>Krack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top-3 multicore:    user    </a:t>
            </a:r>
            <a:r>
              <a:rPr lang="en-GB" dirty="0" err="1" smtClean="0"/>
              <a:t>jobcount</a:t>
            </a:r>
            <a:r>
              <a:rPr lang="en-GB" dirty="0" smtClean="0"/>
              <a:t>    CPU time    Wall time    </a:t>
            </a:r>
            <a:r>
              <a:rPr lang="en-GB" dirty="0" err="1" smtClean="0"/>
              <a:t>cpuwallratio</a:t>
            </a:r>
            <a:endParaRPr lang="en-GB" dirty="0" smtClean="0"/>
          </a:p>
          <a:p>
            <a:r>
              <a:rPr lang="en-GB" dirty="0" smtClean="0"/>
              <a:t>63    </a:t>
            </a:r>
            <a:r>
              <a:rPr lang="en-GB" dirty="0" err="1" smtClean="0"/>
              <a:t>maaikeb</a:t>
            </a:r>
            <a:r>
              <a:rPr lang="en-GB" dirty="0" smtClean="0"/>
              <a:t>    241    192.489942    8.762731    21.966888</a:t>
            </a:r>
          </a:p>
          <a:p>
            <a:r>
              <a:rPr lang="en-GB" dirty="0" smtClean="0"/>
              <a:t>60    </a:t>
            </a:r>
            <a:r>
              <a:rPr lang="en-GB" dirty="0" err="1" smtClean="0"/>
              <a:t>ksphukon</a:t>
            </a:r>
            <a:r>
              <a:rPr lang="en-GB" dirty="0" smtClean="0"/>
              <a:t>    64    1247.389271    159.864016    7.802815</a:t>
            </a:r>
          </a:p>
          <a:p>
            <a:r>
              <a:rPr lang="en-GB" dirty="0" smtClean="0"/>
              <a:t>94    </a:t>
            </a:r>
            <a:r>
              <a:rPr lang="en-GB" dirty="0" err="1" smtClean="0"/>
              <a:t>pkrack</a:t>
            </a:r>
            <a:r>
              <a:rPr lang="en-GB" dirty="0" smtClean="0"/>
              <a:t>    5655    3263.190324    463.634282    7.038285</a:t>
            </a:r>
          </a:p>
          <a:p>
            <a:endParaRPr lang="en-GB" dirty="0" smtClean="0"/>
          </a:p>
          <a:p>
            <a:r>
              <a:rPr lang="en-GB" dirty="0" err="1" smtClean="0"/>
              <a:t>ksphukon</a:t>
            </a:r>
            <a:r>
              <a:rPr lang="en-GB" dirty="0" smtClean="0"/>
              <a:t> == </a:t>
            </a:r>
            <a:r>
              <a:rPr lang="en-GB" dirty="0" err="1" smtClean="0"/>
              <a:t>Khun</a:t>
            </a:r>
            <a:r>
              <a:rPr lang="en-GB" dirty="0" smtClean="0"/>
              <a:t> Sang </a:t>
            </a:r>
            <a:r>
              <a:rPr lang="en-GB" dirty="0" err="1" smtClean="0"/>
              <a:t>Phukon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72939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w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16.w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7.pn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wmf"/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16.wmf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7.png"/><Relationship Id="rId4" Type="http://schemas.openxmlformats.org/officeDocument/2006/relationships/image" Target="../media/image18.jpeg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6.w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7.png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6.wmf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7.png"/><Relationship Id="rId4" Type="http://schemas.openxmlformats.org/officeDocument/2006/relationships/image" Target="../media/image2.wmf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w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wmf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wmf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w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Voorblad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" name="NIKHEF_PATROON1.png" descr="NIKHEF_PATROON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28926" y="98775"/>
            <a:ext cx="7123931" cy="4945950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Vorm"/>
          <p:cNvSpPr/>
          <p:nvPr/>
        </p:nvSpPr>
        <p:spPr>
          <a:xfrm>
            <a:off x="7262180" y="1067"/>
            <a:ext cx="1916944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21113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" name="Driehoek"/>
          <p:cNvSpPr/>
          <p:nvPr/>
        </p:nvSpPr>
        <p:spPr>
          <a:xfrm>
            <a:off x="-819" y="1067"/>
            <a:ext cx="7262999" cy="2643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 dirty="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anchor="b"/>
          <a:lstStyle>
            <a:lvl1pPr>
              <a:defRPr sz="3375" cap="none" baseline="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0" name="Tekst"/>
          <p:cNvSpPr txBox="1">
            <a:spLocks noGrp="1"/>
          </p:cNvSpPr>
          <p:nvPr>
            <p:ph type="body" sz="quarter" idx="13"/>
          </p:nvPr>
        </p:nvSpPr>
        <p:spPr>
          <a:xfrm>
            <a:off x="5768975" y="2716932"/>
            <a:ext cx="2443114" cy="2182697"/>
          </a:xfrm>
          <a:prstGeom prst="rect">
            <a:avLst/>
          </a:prstGeom>
        </p:spPr>
        <p:txBody>
          <a:bodyPr anchor="b"/>
          <a:lstStyle>
            <a:lvl1pPr>
              <a:defRPr sz="1600" baseline="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9" y="1070674"/>
            <a:ext cx="2428073" cy="504784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37303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63">
                <a:solidFill>
                  <a:srgbClr val="E3D88B"/>
                </a:solidFill>
              </a:defRPr>
            </a:lvl1pPr>
            <a:lvl2pPr marL="119063" indent="0">
              <a:buFont typeface="Arial" panose="020B0604020202020204" pitchFamily="34" charset="0"/>
              <a:buNone/>
              <a:defRPr/>
            </a:lvl2pPr>
            <a:lvl3pPr marL="288925" indent="0">
              <a:buFont typeface="Arial" panose="020B0604020202020204" pitchFamily="34" charset="0"/>
              <a:buNone/>
              <a:defRPr/>
            </a:lvl3pPr>
            <a:lvl4pPr marL="401638" indent="0">
              <a:buFont typeface="Arial" panose="020B0604020202020204" pitchFamily="34" charset="0"/>
              <a:buNone/>
              <a:defRPr/>
            </a:lvl4pPr>
            <a:lvl5pPr marL="515938" indent="0">
              <a:buFont typeface="Arial" panose="020B0604020202020204" pitchFamily="34" charset="0"/>
              <a:buNone/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Fancy a (peta)?b(y|i)te … PDP at the Nikhef Jamboree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3780311"/>
      </p:ext>
    </p:extLst>
  </p:cSld>
  <p:clrMapOvr>
    <a:masterClrMapping/>
  </p:clrMapOvr>
  <p:transition spd="med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Only-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209" y="1293854"/>
            <a:ext cx="6220749" cy="3373223"/>
          </a:xfrm>
          <a:prstGeom prst="rect">
            <a:avLst/>
          </a:prstGeom>
        </p:spPr>
      </p:pic>
      <p:sp>
        <p:nvSpPr>
          <p:cNvPr id="5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7" name="Rechthoek"/>
          <p:cNvSpPr/>
          <p:nvPr userDrawn="1"/>
        </p:nvSpPr>
        <p:spPr>
          <a:xfrm>
            <a:off x="-27822" y="-16147"/>
            <a:ext cx="9171822" cy="659246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Dianummer"/>
          <p:cNvSpPr txBox="1">
            <a:spLocks/>
          </p:cNvSpPr>
          <p:nvPr userDrawn="1"/>
        </p:nvSpPr>
        <p:spPr>
          <a:xfrm>
            <a:off x="8801243" y="4913264"/>
            <a:ext cx="256081" cy="227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+mn-ea"/>
                <a:cs typeface="+mn-cs"/>
                <a:sym typeface="Candara"/>
              </a:defRPr>
            </a:lvl1pPr>
            <a:lvl2pPr marL="0" marR="0" indent="228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86CB4B4D-7CA3-9044-876B-883B54F8677D}" type="slidenum">
              <a:rPr lang="en-GB" sz="1125" smtClean="0"/>
              <a:pPr/>
              <a:t>‹#›</a:t>
            </a:fld>
            <a:endParaRPr lang="en-GB" sz="1125"/>
          </a:p>
        </p:txBody>
      </p:sp>
      <p:sp>
        <p:nvSpPr>
          <p:cNvPr id="9" name="Physics Data Processing…"/>
          <p:cNvSpPr txBox="1">
            <a:spLocks noGrp="1"/>
          </p:cNvSpPr>
          <p:nvPr>
            <p:ph type="title" hasCustomPrompt="1"/>
          </p:nvPr>
        </p:nvSpPr>
        <p:spPr>
          <a:xfrm>
            <a:off x="-800" y="89583"/>
            <a:ext cx="9145600" cy="1397003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  <a:lvl2pPr algn="ctr">
              <a:defRPr sz="2700">
                <a:latin typeface="Akkurat Std"/>
                <a:ea typeface="Akkurat Std"/>
                <a:cs typeface="Akkurat Std"/>
                <a:sym typeface="Akkurat Std"/>
              </a:defRPr>
            </a:lvl2pPr>
          </a:lstStyle>
          <a:p>
            <a:r>
              <a:rPr lang="en-US" dirty="0" smtClean="0">
                <a:solidFill>
                  <a:schemeClr val="bg1"/>
                </a:solidFill>
              </a:rPr>
              <a:t>Main Title</a:t>
            </a:r>
            <a:endParaRPr dirty="0" smtClean="0">
              <a:solidFill>
                <a:schemeClr val="bg1"/>
              </a:solidFill>
            </a:endParaRPr>
          </a:p>
          <a:p>
            <a:pPr lvl="1"/>
            <a:r>
              <a:rPr lang="en-US" dirty="0" smtClean="0"/>
              <a:t>Subtitle text</a:t>
            </a:r>
            <a:endParaRPr dirty="0"/>
          </a:p>
        </p:txBody>
      </p:sp>
      <p:sp>
        <p:nvSpPr>
          <p:cNvPr id="11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2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679950" y="3281869"/>
            <a:ext cx="4180852" cy="923697"/>
          </a:xfrm>
          <a:prstGeom prst="rect">
            <a:avLst/>
          </a:prstGeom>
        </p:spPr>
        <p:txBody>
          <a:bodyPr lIns="0" rIns="0"/>
          <a:lstStyle>
            <a:lvl1pPr marL="15240" indent="0" algn="r">
              <a:buNone/>
              <a:defRPr sz="1800">
                <a:solidFill>
                  <a:schemeClr val="bg1"/>
                </a:solidFill>
                <a:latin typeface="Akkurat Std" panose="02000503000000000000" pitchFamily="2" charset="0"/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10" name="Rechthoek"/>
          <p:cNvSpPr/>
          <p:nvPr userDrawn="1"/>
        </p:nvSpPr>
        <p:spPr>
          <a:xfrm>
            <a:off x="-824" y="4674995"/>
            <a:ext cx="9144824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7" name="2011-2016…"/>
          <p:cNvSpPr txBox="1"/>
          <p:nvPr userDrawn="1"/>
        </p:nvSpPr>
        <p:spPr>
          <a:xfrm>
            <a:off x="7543867" y="4551606"/>
            <a:ext cx="1317668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600" cap="none" baseline="0" dirty="0" smtClean="0">
                <a:solidFill>
                  <a:srgbClr val="E3D88A"/>
                </a:solidFill>
              </a:rPr>
              <a:t>David </a:t>
            </a:r>
            <a:r>
              <a:rPr lang="en-US" sz="1600" cap="none" baseline="0" dirty="0" err="1" smtClean="0">
                <a:solidFill>
                  <a:srgbClr val="E3D88A"/>
                </a:solidFill>
              </a:rPr>
              <a:t>Groep</a:t>
            </a:r>
            <a:endParaRPr lang="en-US" sz="1600" cap="none" baseline="0" dirty="0" smtClean="0">
              <a:solidFill>
                <a:srgbClr val="E3D88A"/>
              </a:solidFill>
            </a:endParaRPr>
          </a:p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200" cap="none" baseline="0" dirty="0" smtClean="0">
                <a:solidFill>
                  <a:srgbClr val="6F2575"/>
                </a:solidFill>
              </a:rPr>
              <a:t>davidg@nikhef.nl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35" y="4473814"/>
            <a:ext cx="1186455" cy="461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6462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UM-ORC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599440"/>
            <a:ext cx="7029450" cy="742932"/>
          </a:xfrm>
          <a:prstGeom prst="rect">
            <a:avLst/>
          </a:prstGeom>
        </p:spPr>
        <p:txBody>
          <a:bodyPr lIns="0" rIns="0" anchor="ctr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19" y="4411198"/>
            <a:ext cx="1481513" cy="580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86" y="4487082"/>
            <a:ext cx="2428073" cy="5047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791420"/>
      </p:ext>
    </p:extLst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Only-ORC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599440"/>
            <a:ext cx="7029450" cy="742932"/>
          </a:xfrm>
          <a:prstGeom prst="rect">
            <a:avLst/>
          </a:prstGeom>
        </p:spPr>
        <p:txBody>
          <a:bodyPr lIns="0" rIns="0" anchor="ctr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19" y="4411198"/>
            <a:ext cx="1481513" cy="5806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427587"/>
      </p:ext>
    </p:extLst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UM-EC-ORC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568960"/>
            <a:ext cx="7029450" cy="773412"/>
          </a:xfrm>
          <a:prstGeom prst="rect">
            <a:avLst/>
          </a:prstGeom>
        </p:spPr>
        <p:txBody>
          <a:bodyPr lIns="0" rIns="0" anchor="ctr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19" y="4411198"/>
            <a:ext cx="1481513" cy="580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86" y="4487082"/>
            <a:ext cx="2428073" cy="5047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5" y="45688"/>
            <a:ext cx="552054" cy="375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559206" y="-8110"/>
            <a:ext cx="335540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This work has also been co-supported by projects that have received funding from </a:t>
            </a:r>
            <a:br>
              <a:rPr lang="en-GB" sz="650" kern="1200" cap="none" dirty="0" smtClean="0">
                <a:solidFill>
                  <a:srgbClr val="E3D88B"/>
                </a:solidFill>
                <a:effectLst/>
              </a:rPr>
            </a:br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the European Union’s Horizon research and innovation programmes </a:t>
            </a:r>
            <a:br>
              <a:rPr lang="en-GB" sz="650" kern="1200" cap="none" dirty="0" smtClean="0">
                <a:solidFill>
                  <a:srgbClr val="E3D88B"/>
                </a:solidFill>
                <a:effectLst/>
              </a:rPr>
            </a:br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under Grant Agreement No. 856726  (GN4-3), 101100680 (GN5-1), </a:t>
            </a:r>
            <a:br>
              <a:rPr lang="en-GB" sz="650" kern="1200" cap="none" dirty="0" smtClean="0">
                <a:solidFill>
                  <a:srgbClr val="E3D88B"/>
                </a:solidFill>
                <a:effectLst/>
              </a:rPr>
            </a:br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101017536 (EOSC Future), 777536 (EOSC-hub), and 730941 (AARC2).</a:t>
            </a:r>
            <a:endParaRPr lang="en-GB" sz="650" cap="none" dirty="0">
              <a:solidFill>
                <a:srgbClr val="E3D88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890727"/>
      </p:ext>
    </p:extLst>
  </p:cSld>
  <p:clrMapOvr>
    <a:masterClrMapping/>
  </p:clrMapOvr>
  <p:transition spd="med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Only-EC-ORC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568960"/>
            <a:ext cx="7029450" cy="773412"/>
          </a:xfrm>
          <a:prstGeom prst="rect">
            <a:avLst/>
          </a:prstGeom>
        </p:spPr>
        <p:txBody>
          <a:bodyPr lIns="0" rIns="0" anchor="ctr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19" y="4411198"/>
            <a:ext cx="1481513" cy="580668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59206" y="-8110"/>
            <a:ext cx="335540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This work has also been co-supported by projects that have received funding from </a:t>
            </a:r>
            <a:br>
              <a:rPr lang="en-GB" sz="650" kern="1200" cap="none" dirty="0" smtClean="0">
                <a:solidFill>
                  <a:srgbClr val="E3D88B"/>
                </a:solidFill>
                <a:effectLst/>
              </a:rPr>
            </a:br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the European Union’s Horizon research and innovation programmes </a:t>
            </a:r>
            <a:br>
              <a:rPr lang="en-GB" sz="650" kern="1200" cap="none" dirty="0" smtClean="0">
                <a:solidFill>
                  <a:srgbClr val="E3D88B"/>
                </a:solidFill>
                <a:effectLst/>
              </a:rPr>
            </a:br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under Grant Agreement No. 856726  (GN4-3), 101100680 (GN5-1), </a:t>
            </a:r>
            <a:br>
              <a:rPr lang="en-GB" sz="650" kern="1200" cap="none" dirty="0" smtClean="0">
                <a:solidFill>
                  <a:srgbClr val="E3D88B"/>
                </a:solidFill>
                <a:effectLst/>
              </a:rPr>
            </a:br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101017536 (EOSC Future), 777536 (EOSC-hub), and 730941 (AARC2).</a:t>
            </a:r>
            <a:endParaRPr lang="en-GB" sz="650" cap="none" dirty="0">
              <a:solidFill>
                <a:srgbClr val="E3D88B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5" y="45688"/>
            <a:ext cx="552054" cy="375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536193"/>
      </p:ext>
    </p:extLst>
  </p:cSld>
  <p:clrMapOvr>
    <a:masterClrMapping/>
  </p:clrMapOvr>
  <p:transition spd="med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Only-RD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791" y="1095615"/>
            <a:ext cx="6135650" cy="3613544"/>
          </a:xfrm>
          <a:prstGeom prst="rect">
            <a:avLst/>
          </a:prstGeom>
        </p:spPr>
      </p:pic>
      <p:sp>
        <p:nvSpPr>
          <p:cNvPr id="6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7" name="Rechthoek"/>
          <p:cNvSpPr/>
          <p:nvPr userDrawn="1"/>
        </p:nvSpPr>
        <p:spPr>
          <a:xfrm>
            <a:off x="0" y="-14108"/>
            <a:ext cx="9146966" cy="657208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9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348597"/>
            <a:ext cx="7029450" cy="993775"/>
          </a:xfrm>
          <a:prstGeom prst="rect">
            <a:avLst/>
          </a:prstGeom>
        </p:spPr>
        <p:txBody>
          <a:bodyPr lIns="0" rIns="0" anchor="ctr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731" y="3964856"/>
            <a:ext cx="1834422" cy="718988"/>
          </a:xfrm>
          <a:prstGeom prst="rect">
            <a:avLst/>
          </a:prstGeom>
        </p:spPr>
      </p:pic>
      <p:sp>
        <p:nvSpPr>
          <p:cNvPr id="10" name="Rechthoek"/>
          <p:cNvSpPr/>
          <p:nvPr userDrawn="1"/>
        </p:nvSpPr>
        <p:spPr>
          <a:xfrm>
            <a:off x="1130" y="4667250"/>
            <a:ext cx="9147791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5064467" y="3720459"/>
            <a:ext cx="3936975" cy="1105431"/>
            <a:chOff x="13257342" y="9941877"/>
            <a:chExt cx="10498600" cy="2947816"/>
          </a:xfrm>
        </p:grpSpPr>
        <p:sp>
          <p:nvSpPr>
            <p:cNvPr id="12" name="2011-2016…"/>
            <p:cNvSpPr txBox="1"/>
            <p:nvPr/>
          </p:nvSpPr>
          <p:spPr>
            <a:xfrm>
              <a:off x="13257342" y="9941877"/>
              <a:ext cx="10498600" cy="29478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101600" tIns="101600" rIns="101600" bIns="101600" anchor="ctr">
              <a:spAutoFit/>
            </a:bodyPr>
            <a:lstStyle/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800" cap="none" baseline="0" dirty="0" smtClean="0">
                  <a:solidFill>
                    <a:schemeClr val="bg1"/>
                  </a:solidFill>
                </a:rPr>
                <a:t>David </a:t>
              </a:r>
              <a:r>
                <a:rPr lang="en-US" sz="1800" cap="none" baseline="0" dirty="0" err="1" smtClean="0">
                  <a:solidFill>
                    <a:schemeClr val="bg1"/>
                  </a:solidFill>
                </a:rPr>
                <a:t>Groep</a:t>
              </a:r>
              <a:endParaRPr lang="en-US" sz="1800" cap="none" baseline="0" dirty="0" smtClean="0">
                <a:solidFill>
                  <a:schemeClr val="bg1"/>
                </a:solidFill>
              </a:endParaRP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300" cap="none" baseline="0" dirty="0" smtClean="0">
                  <a:solidFill>
                    <a:srgbClr val="6F2575"/>
                  </a:solidFill>
                </a:rPr>
                <a:t>davidg@nikhef.nl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GB" sz="1300" cap="none" baseline="0" dirty="0">
                  <a:solidFill>
                    <a:srgbClr val="6F2575"/>
                  </a:solidFill>
                </a:rPr>
                <a:t>https://www.nikhef.nl/~davidg/presentations</a:t>
              </a:r>
              <a:r>
                <a:rPr lang="en-GB" sz="1300" cap="none" baseline="0" dirty="0" smtClean="0">
                  <a:solidFill>
                    <a:srgbClr val="6F2575"/>
                  </a:solidFill>
                </a:rPr>
                <a:t>/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300" cap="none" baseline="0" dirty="0">
                  <a:solidFill>
                    <a:srgbClr val="6F2575"/>
                  </a:solidFill>
                </a:rPr>
                <a:t>https://orcid.org/0000-0003-1026-6606</a:t>
              </a:r>
              <a:endParaRPr sz="1300" cap="none" baseline="0" dirty="0">
                <a:solidFill>
                  <a:srgbClr val="6F2575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58979" y="12028322"/>
              <a:ext cx="529432" cy="52943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652" y="3957111"/>
            <a:ext cx="1834422" cy="71898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571480"/>
      </p:ext>
    </p:extLst>
  </p:cSld>
  <p:clrMapOvr>
    <a:masterClrMapping/>
  </p:clrMapOvr>
  <p:transition spd="med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UM-SURF-ORC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348597"/>
            <a:ext cx="7029450" cy="993775"/>
          </a:xfrm>
          <a:prstGeom prst="rect">
            <a:avLst/>
          </a:prstGeom>
        </p:spPr>
        <p:txBody>
          <a:bodyPr lIns="0" rIns="0" anchor="ctr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930" y="4177514"/>
            <a:ext cx="1259675" cy="493720"/>
          </a:xfrm>
          <a:prstGeom prst="rect">
            <a:avLst/>
          </a:prstGeom>
        </p:spPr>
      </p:pic>
      <p:sp>
        <p:nvSpPr>
          <p:cNvPr id="4" name="Title 4"/>
          <p:cNvSpPr txBox="1">
            <a:spLocks/>
          </p:cNvSpPr>
          <p:nvPr userDrawn="1"/>
        </p:nvSpPr>
        <p:spPr>
          <a:xfrm>
            <a:off x="-1" y="4759692"/>
            <a:ext cx="8097011" cy="272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 anchorCtr="0"/>
          <a:lstStyle>
            <a:lvl1pPr marL="21675" marR="21675" indent="0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Akkurat Std" panose="02000503000000000000" pitchFamily="2" charset="0"/>
                <a:cs typeface="Akkurat Std" panose="02000503000000000000" pitchFamily="2" charset="0"/>
                <a:sym typeface="Akkurat Std Mono"/>
              </a:defRPr>
            </a:lvl1pPr>
            <a:lvl2pPr marL="21675" marR="21675" indent="85725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2pPr>
            <a:lvl3pPr marL="21675" marR="21675" indent="171450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3pPr>
            <a:lvl4pPr marL="21675" marR="21675" indent="257175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4pPr>
            <a:lvl5pPr marL="21675" marR="21675" indent="342900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5pPr>
            <a:lvl6pPr marL="21675" marR="21675" indent="428625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6pPr>
            <a:lvl7pPr marL="21675" marR="21675" indent="514350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7pPr>
            <a:lvl8pPr marL="21675" marR="21675" indent="600075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8pPr>
            <a:lvl9pPr marL="21675" marR="21675" indent="685800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9pPr>
          </a:lstStyle>
          <a:p>
            <a:pPr marL="21675" marR="21675" lvl="0" indent="0" algn="ctr" defTabSz="485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0" cap="none" spc="0" normalizeH="0" baseline="0" noProof="0" dirty="0" smtClean="0">
                <a:ln>
                  <a:noFill/>
                </a:ln>
                <a:solidFill>
                  <a:srgbClr val="E3D88B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sym typeface="Akkurat Std Mono"/>
              </a:rPr>
              <a:t>this work co-funded by and contributing to the Dutch National e-Infrastructure coordinated by SURF</a:t>
            </a:r>
            <a:endParaRPr kumimoji="0" lang="en-GB" sz="1350" b="0" i="0" u="none" strike="noStrike" kern="0" cap="none" spc="0" normalizeH="0" baseline="0" noProof="0" dirty="0">
              <a:ln>
                <a:noFill/>
              </a:ln>
              <a:solidFill>
                <a:srgbClr val="E3D88B"/>
              </a:solidFill>
              <a:effectLst/>
              <a:uLnTx/>
              <a:uFill>
                <a:solidFill>
                  <a:srgbClr val="000000"/>
                </a:solidFill>
              </a:uFill>
              <a:latin typeface="Akkurat Std" panose="02000503000000000000" pitchFamily="2" charset="0"/>
              <a:sym typeface="Akkurat Std Mono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883" y="4215439"/>
            <a:ext cx="1010653" cy="5151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256" y="4017975"/>
            <a:ext cx="622642" cy="7766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609859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Fancy a (peta)?b(y|i)te … PDP at the Nikhef Jamboree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028014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_title-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Fancy a (peta)?b(y|i)te … PDP at the Nikhef Jamboree</a:t>
            </a:r>
            <a:endParaRPr lang="nl-NL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494418" y="3280613"/>
            <a:ext cx="5020932" cy="993775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E3D88B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pic>
        <p:nvPicPr>
          <p:cNvPr id="10" name="NIKHEF_PATROON1.png" descr="NIKHEF_PATROON1.png"/>
          <p:cNvPicPr>
            <a:picLocks noChangeAspect="1"/>
          </p:cNvPicPr>
          <p:nvPr userDrawn="1"/>
        </p:nvPicPr>
        <p:blipFill rotWithShape="1">
          <a:blip r:embed="rId2">
            <a:extLst/>
          </a:blip>
          <a:srcRect l="3709" t="15831" r="44950" b="12066"/>
          <a:stretch/>
        </p:blipFill>
        <p:spPr>
          <a:xfrm rot="10800000">
            <a:off x="0" y="505593"/>
            <a:ext cx="3657600" cy="356616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95040" y="2022475"/>
            <a:ext cx="5020310" cy="914400"/>
          </a:xfrm>
        </p:spPr>
        <p:txBody>
          <a:bodyPr anchor="b"/>
          <a:lstStyle>
            <a:lvl1pPr marL="0" marR="0" indent="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E3D88B"/>
                </a:solidFill>
              </a:defRPr>
            </a:lvl1pPr>
            <a:lvl2pPr marL="0" indent="0">
              <a:defRPr>
                <a:solidFill>
                  <a:schemeClr val="accent4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34306250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4191769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070"/>
            <a:ext cx="4193009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Fancy a (peta)?b(y|i)te … PDP at the Nikhef Jamboree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4965166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[A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9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9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B83153A6-F6AA-7F44-8E1F-AAB407344F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Fancy a (peta)?b(y|i)te … PDP at the Nikhef Jamboree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DC859610-B140-AC4F-91F1-D90108BC3EA2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A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Fancy a (peta)?b(y|i)te … PDP at the Nikhef Jamboree</a:t>
            </a:r>
            <a:endParaRPr lang="nl-NL" dirty="0"/>
          </a:p>
        </p:txBody>
      </p:sp>
      <p:sp>
        <p:nvSpPr>
          <p:cNvPr id="7" name="HOOFDTITEL VAN DEZE SLIDE, EVENTUEEL OVER MEERDERE REGELS.">
            <a:extLst>
              <a:ext uri="{FF2B5EF4-FFF2-40B4-BE49-F238E27FC236}">
                <a16:creationId xmlns:a16="http://schemas.microsoft.com/office/drawing/2014/main" id="{B102C488-C56D-1745-89EB-AEBECD0741F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Hoofdtekst">
            <a:extLst>
              <a:ext uri="{FF2B5EF4-FFF2-40B4-BE49-F238E27FC236}">
                <a16:creationId xmlns:a16="http://schemas.microsoft.com/office/drawing/2014/main" id="{C74FE25D-C6A2-C04E-A06E-A3DFC5860968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9" name="Afbeelding">
            <a:extLst>
              <a:ext uri="{FF2B5EF4-FFF2-40B4-BE49-F238E27FC236}">
                <a16:creationId xmlns:a16="http://schemas.microsoft.com/office/drawing/2014/main" id="{14E92ADA-9A18-D848-96CE-8133951A757C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51669489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[A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79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80" name="Afbeelding"/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Fancy a (peta)?b(y|i)te … PDP at the Nikhef Jamboree</a:t>
            </a:r>
            <a:endParaRPr lang="nl-NL" dirty="0"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B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Fancy a (peta)?b(y|i)te … PDP at the Nikhef Jamboree</a:t>
            </a:r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id="{16CD789B-2FDE-9E4F-B724-313FCDA4D89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8F383F54-563B-9A4F-83CE-8C5D2AAC2411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1121"/>
            <a:ext cx="4193009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57899EC2-C516-AE4D-BD74-2DE60B519F2C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4715495" y="961860"/>
            <a:ext cx="4191769" cy="337201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Fancy a (peta)?b(y|i)te … PDP at the Nikhef Jamboree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854D6915-EC47-0443-8D2D-B4C6FA02950F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238125" y="961121"/>
            <a:ext cx="4191769" cy="3372754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4D92B7DB-1453-9C41-A644-6FDD87329F0A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1121"/>
            <a:ext cx="4193009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04D00369-1CA4-7747-BA9D-8239C719DFA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416904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Fancy a (peta)?b(y|i)te … PDP at the Nikhef Jamboree</a:t>
            </a:r>
            <a:endParaRPr lang="nl-NL" dirty="0"/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id="{519E42B3-C5CA-B34A-BFA7-5538D5460E4D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EC571EEC-5282-8A4B-BBE3-EC6B17059A06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1AFB6DD2-2DB6-054C-8587-4E89E3A6EE4B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49067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">
            <a:extLst>
              <a:ext uri="{FF2B5EF4-FFF2-40B4-BE49-F238E27FC236}">
                <a16:creationId xmlns:a16="http://schemas.microsoft.com/office/drawing/2014/main" id="{CF5EDDB9-7A86-D04C-9401-98EF4D0D7E67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4" name="NIKHEF_PATROON5.png">
            <a:extLst>
              <a:ext uri="{FF2B5EF4-FFF2-40B4-BE49-F238E27FC236}">
                <a16:creationId xmlns:a16="http://schemas.microsoft.com/office/drawing/2014/main" id="{10B15CBC-C311-4E4C-B35B-5B9ACCE31A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070" y="873934"/>
            <a:ext cx="4044130" cy="3692993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Vorm">
            <a:extLst>
              <a:ext uri="{FF2B5EF4-FFF2-40B4-BE49-F238E27FC236}">
                <a16:creationId xmlns:a16="http://schemas.microsoft.com/office/drawing/2014/main" id="{2F26257E-A76C-5E40-B770-327856CFA5B4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" name="Tekst">
            <a:extLst>
              <a:ext uri="{FF2B5EF4-FFF2-40B4-BE49-F238E27FC236}">
                <a16:creationId xmlns:a16="http://schemas.microsoft.com/office/drawing/2014/main" id="{095B19CA-2E01-7341-ABB3-F760D1C40DC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anchor="b"/>
          <a:lstStyle>
            <a:lvl1pPr>
              <a:defRPr sz="3375" cap="none" baseline="0">
                <a:solidFill>
                  <a:schemeClr val="accent4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8" name="NIKHEF_LOGO_groot2.png" descr="NIKHEF_LOGO_groot2.png">
            <a:extLst>
              <a:ext uri="{FF2B5EF4-FFF2-40B4-BE49-F238E27FC236}">
                <a16:creationId xmlns:a16="http://schemas.microsoft.com/office/drawing/2014/main" id="{59A200F2-14CE-0F42-A103-3A81AC649A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1" cy="748349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duotone>
              <a:prstClr val="black"/>
              <a:srgbClr val="E3D88B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9" y="1223532"/>
            <a:ext cx="2657839" cy="552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197269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Fancy a (peta)?b(y|i)te … PDP at the Nikhef Jamboree</a:t>
            </a:r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id="{CECC546E-8411-2446-B343-37FCE081BA5D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832AADFA-B07E-7045-93DC-A348550AB487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FFA60698-6560-1741-B899-43E9278DBA31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349925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Fancy a (peta)?b(y|i)te … PDP at the Nikhef Jamboree</a:t>
            </a:r>
            <a:endParaRPr lang="nl-NL" dirty="0"/>
          </a:p>
        </p:txBody>
      </p:sp>
      <p:sp>
        <p:nvSpPr>
          <p:cNvPr id="13" name="Foto bijschrift">
            <a:extLst>
              <a:ext uri="{FF2B5EF4-FFF2-40B4-BE49-F238E27FC236}">
                <a16:creationId xmlns:a16="http://schemas.microsoft.com/office/drawing/2014/main" id="{E424E1FF-715F-A04E-A5DD-28E5C7DF8C7F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id="{9B31A421-C084-6941-A8A8-5DFA5DB6612D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867363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1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2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Fancy a (peta)?b(y|i)te … PDP at the Nikhef Jamboree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id="{58D32B9B-485B-7448-AEFC-33F6D51139A7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id="{4F1FD79B-1171-2E4D-AE4A-521A5A58D973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4715495" y="968520"/>
            <a:ext cx="4191769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601381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C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1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2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4191769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8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070"/>
            <a:ext cx="4193009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Fancy a (peta)?b(y|i)te … PDP at the Nikhef Jamboree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C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2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3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25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F86E10D-74D2-C949-AFEC-6FE315C0C5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Fancy a (peta)?b(y|i)te … PDP at the Nikhef Jamboree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F596623C-DCE5-7141-B4B8-F3C3FF99FC7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C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HOOFDTITEL VAN DEZE SLIDE, EVENTUEEL OVER MEERDERE REGELS."/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70" name="Afbeelding"/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Fancy a (peta)?b(y|i)te … PDP at the Nikhef Jamboree</a:t>
            </a:r>
            <a:endParaRPr lang="nl-NL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Fancy a (peta)?b(y|i)te … PDP at the Nikhef Jamboree</a:t>
            </a:r>
            <a:endParaRPr lang="nl-NL" dirty="0"/>
          </a:p>
        </p:txBody>
      </p:sp>
      <p:sp>
        <p:nvSpPr>
          <p:cNvPr id="12" name="Foto bijschrift">
            <a:extLst>
              <a:ext uri="{FF2B5EF4-FFF2-40B4-BE49-F238E27FC236}">
                <a16:creationId xmlns:a16="http://schemas.microsoft.com/office/drawing/2014/main" id="{5CB58DAA-4A13-1D45-8D6B-C9714A08623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FA69A5FC-118C-FD41-9E0E-390B213F5EC9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958417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317481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Fancy a (peta)?b(y|i)te … PDP at the Nikhef Jamboree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1121"/>
            <a:ext cx="7440464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936890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Fancy a (peta)?b(y|i)te … PDP at the Nikhef Jamboree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947EFE01-6BFF-0E44-8E51-5AF6FA991248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942677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D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71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3573314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72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7070"/>
            <a:ext cx="3572718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Fancy a (peta)?b(y|i)te … PDP at the Nikhef Jamboree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">
            <a:extLst>
              <a:ext uri="{FF2B5EF4-FFF2-40B4-BE49-F238E27FC236}">
                <a16:creationId xmlns:a16="http://schemas.microsoft.com/office/drawing/2014/main" id="{239C9850-7907-4B45-AD97-31A4432A1B9C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0" name="NIKHEF_PATROON6.png">
            <a:extLst>
              <a:ext uri="{FF2B5EF4-FFF2-40B4-BE49-F238E27FC236}">
                <a16:creationId xmlns:a16="http://schemas.microsoft.com/office/drawing/2014/main" id="{97CF3DCA-6A1B-6F45-9EA9-4D7C469FCE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43" y="531491"/>
            <a:ext cx="4364024" cy="3985112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Vorm">
            <a:extLst>
              <a:ext uri="{FF2B5EF4-FFF2-40B4-BE49-F238E27FC236}">
                <a16:creationId xmlns:a16="http://schemas.microsoft.com/office/drawing/2014/main" id="{649A8509-C260-3449-8987-DC7F00F54DDA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2" name="Tekst">
            <a:extLst>
              <a:ext uri="{FF2B5EF4-FFF2-40B4-BE49-F238E27FC236}">
                <a16:creationId xmlns:a16="http://schemas.microsoft.com/office/drawing/2014/main" id="{1BE53F92-048C-8D4C-9E5F-D05CF7DDA73A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7" name="NIKHEF_LOGO_groot3.png" descr="NIKHEF_LOGO_groot3.png">
            <a:extLst>
              <a:ext uri="{FF2B5EF4-FFF2-40B4-BE49-F238E27FC236}">
                <a16:creationId xmlns:a16="http://schemas.microsoft.com/office/drawing/2014/main" id="{6DF12E6D-91A2-994D-A848-DF0527EFDCA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1" cy="748349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anchor="b"/>
          <a:lstStyle>
            <a:lvl1pPr>
              <a:defRPr sz="3375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59" y="1181003"/>
            <a:ext cx="2614842" cy="54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217708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D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2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Fancy a (peta)?b(y|i)te … PDP at the Nikhef Jamboree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0E4F1D00-CFCD-EF44-B83A-277DE284857E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Fancy a (peta)?b(y|i)te … PDP at the Nikhef Jamboree</a:t>
            </a:r>
            <a:endParaRPr lang="nl-NL" dirty="0"/>
          </a:p>
        </p:txBody>
      </p:sp>
      <p:sp>
        <p:nvSpPr>
          <p:cNvPr id="15" name="Hoofdtekst">
            <a:extLst>
              <a:ext uri="{FF2B5EF4-FFF2-40B4-BE49-F238E27FC236}">
                <a16:creationId xmlns:a16="http://schemas.microsoft.com/office/drawing/2014/main" id="{CE3A2554-74BD-F447-B71D-43C908BF2C3B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6" name="HOOFDTITEL VAN DEZE SLIDE, EVENTUEEL OVER MEERDERE REGELS.">
            <a:extLst>
              <a:ext uri="{FF2B5EF4-FFF2-40B4-BE49-F238E27FC236}">
                <a16:creationId xmlns:a16="http://schemas.microsoft.com/office/drawing/2014/main" id="{0E4203EE-2136-E44A-A60B-E597DA61CB31}"/>
              </a:ext>
            </a:extLst>
          </p:cNvPr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7" name="Tijdelijke aanduiding voor afbeelding 6">
            <a:extLst>
              <a:ext uri="{FF2B5EF4-FFF2-40B4-BE49-F238E27FC236}">
                <a16:creationId xmlns:a16="http://schemas.microsoft.com/office/drawing/2014/main" id="{B78BA9A3-8950-384F-A16D-93BFCA9CD95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998156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Fancy a (peta)?b(y|i)te … PDP at the Nikhef Jamboree</a:t>
            </a:r>
            <a:endParaRPr lang="nl-NL" dirty="0"/>
          </a:p>
        </p:txBody>
      </p:sp>
      <p:sp>
        <p:nvSpPr>
          <p:cNvPr id="15" name="Foto bijschrift">
            <a:extLst>
              <a:ext uri="{FF2B5EF4-FFF2-40B4-BE49-F238E27FC236}">
                <a16:creationId xmlns:a16="http://schemas.microsoft.com/office/drawing/2014/main" id="{1D5E391E-F142-F047-84DE-09F983F5C0BE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Afbeelding">
            <a:extLst>
              <a:ext uri="{FF2B5EF4-FFF2-40B4-BE49-F238E27FC236}">
                <a16:creationId xmlns:a16="http://schemas.microsoft.com/office/drawing/2014/main" id="{99AD337A-CABF-0047-B43E-BC0DE0A2E041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185286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7708383" y="0"/>
            <a:ext cx="1435618" cy="5143500"/>
            <a:chOff x="20555686" y="0"/>
            <a:chExt cx="3828315" cy="13716001"/>
          </a:xfrm>
        </p:grpSpPr>
        <p:sp>
          <p:nvSpPr>
            <p:cNvPr id="373" name="Driehoek"/>
            <p:cNvSpPr/>
            <p:nvPr/>
          </p:nvSpPr>
          <p:spPr>
            <a:xfrm rot="10800000">
              <a:off x="20555686" y="2972716"/>
              <a:ext cx="3828315" cy="1074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20555686" y="0"/>
              <a:ext cx="3828315" cy="1074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D88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Fancy a (peta)?b(y|i)te … PDP at the Nikhef Jamboree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7440464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06846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3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3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36" name="Afbeelding"/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3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40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38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39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41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E68A322A-3985-3B49-AA98-C343E61D2F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Fancy a (peta)?b(y|i)te … PDP at the Nikhef Jamboree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F35E133F-D95E-8E45-933F-D96D674818C3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85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38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8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8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38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91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3573314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392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7070"/>
            <a:ext cx="3572718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39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3BE53EAE-91D2-0F45-8264-18BC28E7F4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Fancy a (peta)?b(y|i)te … PDP at the Nikhef Jamboree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1ABD9389-69DC-CC4D-968D-0A5DB05399E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3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39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37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38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4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4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1121"/>
            <a:ext cx="3572718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4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44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1121"/>
            <a:ext cx="3572718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F001C348-CEDD-784C-B610-CC25AEDCD3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Fancy a (peta)?b(y|i)te … PDP at the Nikhef Jamboree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47B0887D-9623-2946-B53A-991301EDF138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8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91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8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9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9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94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495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49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360D94FB-0949-CB4E-91C0-0724EE1FED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Fancy a (peta)?b(y|i)te … PDP at the Nikhef Jamboree</a:t>
            </a:r>
            <a:endParaRPr lang="nl-NL" dirty="0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2748CE92-E070-CE4E-B752-519B819C788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3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41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3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4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542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54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45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id="{4B1549F1-2F10-9040-818E-36A7E8D5C3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Fancy a (peta)?b(y|i)te … PDP at the Nikhef Jamboree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69834E08-80D4-0E46-994C-FDD2C37F9298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0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1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54" name="Afbeelding"/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5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5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5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59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ijdelijke aanduiding voor voettekst 9">
            <a:extLst>
              <a:ext uri="{FF2B5EF4-FFF2-40B4-BE49-F238E27FC236}">
                <a16:creationId xmlns:a16="http://schemas.microsoft.com/office/drawing/2014/main" id="{D9CDCAAD-3409-3C49-BBDB-06E189C1E9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Fancy a (peta)?b(y|i)te … PDP at the Nikhef Jamboree</a:t>
            </a:r>
            <a:endParaRPr lang="nl-NL" dirty="0"/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EBA045EE-B5B8-7742-A8E2-6836CA85EE1D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IKHEF_PATROON3.png">
            <a:extLst>
              <a:ext uri="{FF2B5EF4-FFF2-40B4-BE49-F238E27FC236}">
                <a16:creationId xmlns:a16="http://schemas.microsoft.com/office/drawing/2014/main" id="{117B1C4A-E71D-C149-A599-6C54348A35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351" y="436086"/>
            <a:ext cx="3919974" cy="408678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Vorm">
            <a:extLst>
              <a:ext uri="{FF2B5EF4-FFF2-40B4-BE49-F238E27FC236}">
                <a16:creationId xmlns:a16="http://schemas.microsoft.com/office/drawing/2014/main" id="{96100131-228D-D34D-9A53-6D440D784316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8" name="Tekst">
            <a:extLst>
              <a:ext uri="{FF2B5EF4-FFF2-40B4-BE49-F238E27FC236}">
                <a16:creationId xmlns:a16="http://schemas.microsoft.com/office/drawing/2014/main" id="{BDDDFCA9-F825-5B4E-AE28-D51CB58FFAB5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anchor="b"/>
          <a:lstStyle>
            <a:lvl1pPr>
              <a:defRPr sz="3375" cap="none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9" y="1070674"/>
            <a:ext cx="2428073" cy="50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437068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02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0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0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0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06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08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1121"/>
            <a:ext cx="3573314" cy="3372754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0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0380"/>
            <a:ext cx="3572718" cy="338044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10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77CCFCBD-9079-D54E-988E-EBE6541818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Fancy a (peta)?b(y|i)te … PDP at the Nikhef Jamboree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C20BBACA-BDFE-9341-8ED2-C6E910F3D52F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5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56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54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55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59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60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61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211BF1ED-0B01-484D-8756-2F0EF11528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Fancy a (peta)?b(y|i)te … PDP at the Nikhef Jamboree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1D2DA546-8064-7A48-B17D-4C25C7637D8A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05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0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0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0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50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11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512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514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A56256B-307C-794B-9ADB-E6E5BD1FD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Fancy a (peta)?b(y|i)te … PDP at the Nikhef Jamboree</a:t>
            </a:r>
            <a:endParaRPr lang="nl-NL" dirty="0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78164A18-3028-8F4E-8E60-C70DBE92E85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54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57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55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56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55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55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61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id="{C0F6039B-D945-4343-8C53-87D4543F3B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Fancy a (peta)?b(y|i)te … PDP at the Nikhef Jamboree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FE170D58-885D-C949-B35D-094D7AD09063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Afbeelding"/>
          <p:cNvSpPr>
            <a:spLocks noGrp="1"/>
          </p:cNvSpPr>
          <p:nvPr>
            <p:ph type="pic" idx="13"/>
          </p:nvPr>
        </p:nvSpPr>
        <p:spPr>
          <a:xfrm>
            <a:off x="-23243" y="-7317"/>
            <a:ext cx="9190485" cy="515813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. vla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Afbeelding"/>
          <p:cNvSpPr>
            <a:spLocks noGrp="1"/>
          </p:cNvSpPr>
          <p:nvPr>
            <p:ph type="pic" idx="13"/>
          </p:nvPr>
        </p:nvSpPr>
        <p:spPr>
          <a:xfrm>
            <a:off x="-12247" y="0"/>
            <a:ext cx="9156247" cy="5161686"/>
          </a:xfrm>
          <a:custGeom>
            <a:avLst/>
            <a:gdLst>
              <a:gd name="connsiteX0" fmla="*/ 0 w 24384000"/>
              <a:gd name="connsiteY0" fmla="*/ 0 h 13748168"/>
              <a:gd name="connsiteX1" fmla="*/ 24384000 w 24384000"/>
              <a:gd name="connsiteY1" fmla="*/ 0 h 13748168"/>
              <a:gd name="connsiteX2" fmla="*/ 24384000 w 24384000"/>
              <a:gd name="connsiteY2" fmla="*/ 13748168 h 13748168"/>
              <a:gd name="connsiteX3" fmla="*/ 0 w 24384000"/>
              <a:gd name="connsiteY3" fmla="*/ 13748168 h 13748168"/>
              <a:gd name="connsiteX4" fmla="*/ 0 w 24384000"/>
              <a:gd name="connsiteY4" fmla="*/ 0 h 13748168"/>
              <a:gd name="connsiteX0" fmla="*/ 0 w 24384000"/>
              <a:gd name="connsiteY0" fmla="*/ 0 h 13764497"/>
              <a:gd name="connsiteX1" fmla="*/ 24384000 w 24384000"/>
              <a:gd name="connsiteY1" fmla="*/ 0 h 13764497"/>
              <a:gd name="connsiteX2" fmla="*/ 24384000 w 24384000"/>
              <a:gd name="connsiteY2" fmla="*/ 13748168 h 13764497"/>
              <a:gd name="connsiteX3" fmla="*/ 12344400 w 24384000"/>
              <a:gd name="connsiteY3" fmla="*/ 13764497 h 13764497"/>
              <a:gd name="connsiteX4" fmla="*/ 0 w 24384000"/>
              <a:gd name="connsiteY4" fmla="*/ 0 h 13764497"/>
              <a:gd name="connsiteX0" fmla="*/ 0 w 24384000"/>
              <a:gd name="connsiteY0" fmla="*/ 0 h 13764497"/>
              <a:gd name="connsiteX1" fmla="*/ 24384000 w 24384000"/>
              <a:gd name="connsiteY1" fmla="*/ 0 h 13764497"/>
              <a:gd name="connsiteX2" fmla="*/ 24384000 w 24384000"/>
              <a:gd name="connsiteY2" fmla="*/ 13748168 h 13764497"/>
              <a:gd name="connsiteX3" fmla="*/ 12344400 w 24384000"/>
              <a:gd name="connsiteY3" fmla="*/ 13764497 h 13764497"/>
              <a:gd name="connsiteX4" fmla="*/ 4539343 w 24384000"/>
              <a:gd name="connsiteY4" fmla="*/ 5061857 h 13764497"/>
              <a:gd name="connsiteX5" fmla="*/ 0 w 24384000"/>
              <a:gd name="connsiteY5" fmla="*/ 0 h 13764497"/>
              <a:gd name="connsiteX0" fmla="*/ 16329 w 24400329"/>
              <a:gd name="connsiteY0" fmla="*/ 0 h 13764497"/>
              <a:gd name="connsiteX1" fmla="*/ 24400329 w 24400329"/>
              <a:gd name="connsiteY1" fmla="*/ 0 h 13764497"/>
              <a:gd name="connsiteX2" fmla="*/ 24400329 w 24400329"/>
              <a:gd name="connsiteY2" fmla="*/ 13748168 h 13764497"/>
              <a:gd name="connsiteX3" fmla="*/ 12360729 w 24400329"/>
              <a:gd name="connsiteY3" fmla="*/ 13764497 h 13764497"/>
              <a:gd name="connsiteX4" fmla="*/ 0 w 24400329"/>
              <a:gd name="connsiteY4" fmla="*/ 6874328 h 13764497"/>
              <a:gd name="connsiteX5" fmla="*/ 16329 w 24400329"/>
              <a:gd name="connsiteY5" fmla="*/ 0 h 13764497"/>
              <a:gd name="connsiteX0" fmla="*/ 32658 w 24416658"/>
              <a:gd name="connsiteY0" fmla="*/ 0 h 13764497"/>
              <a:gd name="connsiteX1" fmla="*/ 24416658 w 24416658"/>
              <a:gd name="connsiteY1" fmla="*/ 0 h 13764497"/>
              <a:gd name="connsiteX2" fmla="*/ 24416658 w 24416658"/>
              <a:gd name="connsiteY2" fmla="*/ 13748168 h 13764497"/>
              <a:gd name="connsiteX3" fmla="*/ 12377058 w 24416658"/>
              <a:gd name="connsiteY3" fmla="*/ 13764497 h 13764497"/>
              <a:gd name="connsiteX4" fmla="*/ 0 w 24416658"/>
              <a:gd name="connsiteY4" fmla="*/ 8850086 h 13764497"/>
              <a:gd name="connsiteX5" fmla="*/ 32658 w 24416658"/>
              <a:gd name="connsiteY5" fmla="*/ 0 h 13764497"/>
              <a:gd name="connsiteX0" fmla="*/ 32658 w 24416658"/>
              <a:gd name="connsiteY0" fmla="*/ 0 h 13748168"/>
              <a:gd name="connsiteX1" fmla="*/ 24416658 w 24416658"/>
              <a:gd name="connsiteY1" fmla="*/ 0 h 13748168"/>
              <a:gd name="connsiteX2" fmla="*/ 24416658 w 24416658"/>
              <a:gd name="connsiteY2" fmla="*/ 13748168 h 13748168"/>
              <a:gd name="connsiteX3" fmla="*/ 14597744 w 24416658"/>
              <a:gd name="connsiteY3" fmla="*/ 13748168 h 13748168"/>
              <a:gd name="connsiteX4" fmla="*/ 0 w 24416658"/>
              <a:gd name="connsiteY4" fmla="*/ 8850086 h 13748168"/>
              <a:gd name="connsiteX5" fmla="*/ 32658 w 24416658"/>
              <a:gd name="connsiteY5" fmla="*/ 0 h 13748168"/>
              <a:gd name="connsiteX0" fmla="*/ 32658 w 24416658"/>
              <a:gd name="connsiteY0" fmla="*/ 0 h 13764496"/>
              <a:gd name="connsiteX1" fmla="*/ 24416658 w 24416658"/>
              <a:gd name="connsiteY1" fmla="*/ 0 h 13764496"/>
              <a:gd name="connsiteX2" fmla="*/ 24416658 w 24416658"/>
              <a:gd name="connsiteY2" fmla="*/ 13748168 h 13764496"/>
              <a:gd name="connsiteX3" fmla="*/ 14173201 w 24416658"/>
              <a:gd name="connsiteY3" fmla="*/ 13764496 h 13764496"/>
              <a:gd name="connsiteX4" fmla="*/ 0 w 24416658"/>
              <a:gd name="connsiteY4" fmla="*/ 8850086 h 13764496"/>
              <a:gd name="connsiteX5" fmla="*/ 32658 w 24416658"/>
              <a:gd name="connsiteY5" fmla="*/ 0 h 13764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16658" h="13764496">
                <a:moveTo>
                  <a:pt x="32658" y="0"/>
                </a:moveTo>
                <a:lnTo>
                  <a:pt x="24416658" y="0"/>
                </a:lnTo>
                <a:lnTo>
                  <a:pt x="24416658" y="13748168"/>
                </a:lnTo>
                <a:lnTo>
                  <a:pt x="14173201" y="13764496"/>
                </a:lnTo>
                <a:lnTo>
                  <a:pt x="0" y="8850086"/>
                </a:lnTo>
                <a:lnTo>
                  <a:pt x="32658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587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238125" y="3581243"/>
            <a:ext cx="2300040" cy="1319526"/>
          </a:xfrm>
          <a:prstGeom prst="rect">
            <a:avLst/>
          </a:prstGeom>
        </p:spPr>
        <p:txBody>
          <a:bodyPr anchor="b"/>
          <a:lstStyle>
            <a:lvl1pPr>
              <a:defRPr sz="938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. vla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Afbeelding"/>
          <p:cNvSpPr>
            <a:spLocks noGrp="1"/>
          </p:cNvSpPr>
          <p:nvPr>
            <p:ph type="pic" idx="13"/>
          </p:nvPr>
        </p:nvSpPr>
        <p:spPr>
          <a:xfrm>
            <a:off x="-3348" y="-12520"/>
            <a:ext cx="8438094" cy="5156293"/>
          </a:xfrm>
          <a:custGeom>
            <a:avLst/>
            <a:gdLst>
              <a:gd name="connsiteX0" fmla="*/ 0 w 22501585"/>
              <a:gd name="connsiteY0" fmla="*/ 0 h 13717457"/>
              <a:gd name="connsiteX1" fmla="*/ 22501585 w 22501585"/>
              <a:gd name="connsiteY1" fmla="*/ 0 h 13717457"/>
              <a:gd name="connsiteX2" fmla="*/ 22501585 w 22501585"/>
              <a:gd name="connsiteY2" fmla="*/ 13717457 h 13717457"/>
              <a:gd name="connsiteX3" fmla="*/ 0 w 22501585"/>
              <a:gd name="connsiteY3" fmla="*/ 13717457 h 13717457"/>
              <a:gd name="connsiteX4" fmla="*/ 0 w 22501585"/>
              <a:gd name="connsiteY4" fmla="*/ 0 h 13717457"/>
              <a:gd name="connsiteX0" fmla="*/ 0 w 22501585"/>
              <a:gd name="connsiteY0" fmla="*/ 0 h 13717457"/>
              <a:gd name="connsiteX1" fmla="*/ 17896927 w 22501585"/>
              <a:gd name="connsiteY1" fmla="*/ 0 h 13717457"/>
              <a:gd name="connsiteX2" fmla="*/ 22501585 w 22501585"/>
              <a:gd name="connsiteY2" fmla="*/ 13717457 h 13717457"/>
              <a:gd name="connsiteX3" fmla="*/ 0 w 22501585"/>
              <a:gd name="connsiteY3" fmla="*/ 13717457 h 13717457"/>
              <a:gd name="connsiteX4" fmla="*/ 0 w 22501585"/>
              <a:gd name="connsiteY4" fmla="*/ 0 h 13717457"/>
              <a:gd name="connsiteX0" fmla="*/ 0 w 22501585"/>
              <a:gd name="connsiteY0" fmla="*/ 16329 h 13733786"/>
              <a:gd name="connsiteX1" fmla="*/ 17456057 w 22501585"/>
              <a:gd name="connsiteY1" fmla="*/ 0 h 13733786"/>
              <a:gd name="connsiteX2" fmla="*/ 22501585 w 22501585"/>
              <a:gd name="connsiteY2" fmla="*/ 13733786 h 13733786"/>
              <a:gd name="connsiteX3" fmla="*/ 0 w 22501585"/>
              <a:gd name="connsiteY3" fmla="*/ 13733786 h 13733786"/>
              <a:gd name="connsiteX4" fmla="*/ 0 w 22501585"/>
              <a:gd name="connsiteY4" fmla="*/ 16329 h 13733786"/>
              <a:gd name="connsiteX0" fmla="*/ 0 w 22501585"/>
              <a:gd name="connsiteY0" fmla="*/ 32657 h 13750114"/>
              <a:gd name="connsiteX1" fmla="*/ 17080499 w 22501585"/>
              <a:gd name="connsiteY1" fmla="*/ 0 h 13750114"/>
              <a:gd name="connsiteX2" fmla="*/ 22501585 w 22501585"/>
              <a:gd name="connsiteY2" fmla="*/ 13750114 h 13750114"/>
              <a:gd name="connsiteX3" fmla="*/ 0 w 22501585"/>
              <a:gd name="connsiteY3" fmla="*/ 13750114 h 13750114"/>
              <a:gd name="connsiteX4" fmla="*/ 0 w 22501585"/>
              <a:gd name="connsiteY4" fmla="*/ 32657 h 1375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01585" h="13750114">
                <a:moveTo>
                  <a:pt x="0" y="32657"/>
                </a:moveTo>
                <a:lnTo>
                  <a:pt x="17080499" y="0"/>
                </a:lnTo>
                <a:lnTo>
                  <a:pt x="22501585" y="13750114"/>
                </a:lnTo>
                <a:lnTo>
                  <a:pt x="0" y="13750114"/>
                </a:lnTo>
                <a:lnTo>
                  <a:pt x="0" y="32657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596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7070725" y="242731"/>
            <a:ext cx="1832273" cy="4658039"/>
          </a:xfrm>
          <a:prstGeom prst="rect">
            <a:avLst/>
          </a:prstGeom>
        </p:spPr>
        <p:txBody>
          <a:bodyPr/>
          <a:lstStyle>
            <a:lvl1pPr algn="r">
              <a:defRPr sz="938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. vla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Afbeelding"/>
          <p:cNvSpPr>
            <a:spLocks noGrp="1"/>
          </p:cNvSpPr>
          <p:nvPr>
            <p:ph type="pic" idx="13"/>
          </p:nvPr>
        </p:nvSpPr>
        <p:spPr>
          <a:xfrm>
            <a:off x="-3349" y="-23174"/>
            <a:ext cx="9175924" cy="5166947"/>
          </a:xfrm>
          <a:custGeom>
            <a:avLst/>
            <a:gdLst>
              <a:gd name="connsiteX0" fmla="*/ 0 w 24401860"/>
              <a:gd name="connsiteY0" fmla="*/ 0 h 13745869"/>
              <a:gd name="connsiteX1" fmla="*/ 24401860 w 24401860"/>
              <a:gd name="connsiteY1" fmla="*/ 0 h 13745869"/>
              <a:gd name="connsiteX2" fmla="*/ 24401860 w 24401860"/>
              <a:gd name="connsiteY2" fmla="*/ 13745869 h 13745869"/>
              <a:gd name="connsiteX3" fmla="*/ 0 w 24401860"/>
              <a:gd name="connsiteY3" fmla="*/ 13745869 h 13745869"/>
              <a:gd name="connsiteX4" fmla="*/ 0 w 24401860"/>
              <a:gd name="connsiteY4" fmla="*/ 0 h 13745869"/>
              <a:gd name="connsiteX0" fmla="*/ 0 w 24401860"/>
              <a:gd name="connsiteY0" fmla="*/ 32657 h 13778526"/>
              <a:gd name="connsiteX1" fmla="*/ 10244988 w 24401860"/>
              <a:gd name="connsiteY1" fmla="*/ 0 h 13778526"/>
              <a:gd name="connsiteX2" fmla="*/ 24401860 w 24401860"/>
              <a:gd name="connsiteY2" fmla="*/ 13778526 h 13778526"/>
              <a:gd name="connsiteX3" fmla="*/ 0 w 24401860"/>
              <a:gd name="connsiteY3" fmla="*/ 13778526 h 13778526"/>
              <a:gd name="connsiteX4" fmla="*/ 0 w 24401860"/>
              <a:gd name="connsiteY4" fmla="*/ 32657 h 13778526"/>
              <a:gd name="connsiteX0" fmla="*/ 0 w 24401860"/>
              <a:gd name="connsiteY0" fmla="*/ 32657 h 13778526"/>
              <a:gd name="connsiteX1" fmla="*/ 10244988 w 24401860"/>
              <a:gd name="connsiteY1" fmla="*/ 0 h 13778526"/>
              <a:gd name="connsiteX2" fmla="*/ 15423101 w 24401860"/>
              <a:gd name="connsiteY2" fmla="*/ 5074668 h 13778526"/>
              <a:gd name="connsiteX3" fmla="*/ 24401860 w 24401860"/>
              <a:gd name="connsiteY3" fmla="*/ 13778526 h 13778526"/>
              <a:gd name="connsiteX4" fmla="*/ 0 w 24401860"/>
              <a:gd name="connsiteY4" fmla="*/ 13778526 h 13778526"/>
              <a:gd name="connsiteX5" fmla="*/ 0 w 24401860"/>
              <a:gd name="connsiteY5" fmla="*/ 32657 h 13778526"/>
              <a:gd name="connsiteX0" fmla="*/ 0 w 24469130"/>
              <a:gd name="connsiteY0" fmla="*/ 32657 h 13778526"/>
              <a:gd name="connsiteX1" fmla="*/ 10244988 w 24469130"/>
              <a:gd name="connsiteY1" fmla="*/ 0 h 13778526"/>
              <a:gd name="connsiteX2" fmla="*/ 24469130 w 24469130"/>
              <a:gd name="connsiteY2" fmla="*/ 5384911 h 13778526"/>
              <a:gd name="connsiteX3" fmla="*/ 24401860 w 24469130"/>
              <a:gd name="connsiteY3" fmla="*/ 13778526 h 13778526"/>
              <a:gd name="connsiteX4" fmla="*/ 0 w 24469130"/>
              <a:gd name="connsiteY4" fmla="*/ 13778526 h 13778526"/>
              <a:gd name="connsiteX5" fmla="*/ 0 w 24469130"/>
              <a:gd name="connsiteY5" fmla="*/ 32657 h 1377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69130" h="13778526">
                <a:moveTo>
                  <a:pt x="0" y="32657"/>
                </a:moveTo>
                <a:lnTo>
                  <a:pt x="10244988" y="0"/>
                </a:lnTo>
                <a:lnTo>
                  <a:pt x="24469130" y="5384911"/>
                </a:lnTo>
                <a:lnTo>
                  <a:pt x="24401860" y="13778526"/>
                </a:lnTo>
                <a:lnTo>
                  <a:pt x="0" y="13778526"/>
                </a:lnTo>
                <a:lnTo>
                  <a:pt x="0" y="32657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605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6289303" y="242731"/>
            <a:ext cx="2613695" cy="1498269"/>
          </a:xfrm>
          <a:prstGeom prst="rect">
            <a:avLst/>
          </a:prstGeom>
        </p:spPr>
        <p:txBody>
          <a:bodyPr/>
          <a:lstStyle>
            <a:lvl1pPr algn="r">
              <a:defRPr sz="938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Voorblad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" name="NIKHEF_PATROON1.png" descr="NIKHEF_PATROON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28926" y="98775"/>
            <a:ext cx="7123931" cy="4945950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Vorm"/>
          <p:cNvSpPr/>
          <p:nvPr/>
        </p:nvSpPr>
        <p:spPr>
          <a:xfrm>
            <a:off x="7262180" y="1067"/>
            <a:ext cx="1916944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21113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" name="Driehoek"/>
          <p:cNvSpPr/>
          <p:nvPr/>
        </p:nvSpPr>
        <p:spPr>
          <a:xfrm>
            <a:off x="-819" y="1067"/>
            <a:ext cx="7262999" cy="2643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 dirty="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rIns="0" anchor="b"/>
          <a:lstStyle>
            <a:lvl1pPr>
              <a:defRPr sz="3375" cap="none" baseline="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0" name="Tekst"/>
          <p:cNvSpPr txBox="1">
            <a:spLocks noGrp="1"/>
          </p:cNvSpPr>
          <p:nvPr>
            <p:ph type="body" sz="quarter" idx="13"/>
          </p:nvPr>
        </p:nvSpPr>
        <p:spPr>
          <a:xfrm>
            <a:off x="5768975" y="2716932"/>
            <a:ext cx="2443114" cy="2182697"/>
          </a:xfrm>
          <a:prstGeom prst="rect">
            <a:avLst/>
          </a:prstGeom>
        </p:spPr>
        <p:txBody>
          <a:bodyPr anchor="b"/>
          <a:lstStyle>
            <a:lvl1pPr>
              <a:defRPr sz="1600" baseline="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34043019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">
            <a:extLst>
              <a:ext uri="{FF2B5EF4-FFF2-40B4-BE49-F238E27FC236}">
                <a16:creationId xmlns:a16="http://schemas.microsoft.com/office/drawing/2014/main" id="{CF5EDDB9-7A86-D04C-9401-98EF4D0D7E67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4" name="NIKHEF_PATROON5.png">
            <a:extLst>
              <a:ext uri="{FF2B5EF4-FFF2-40B4-BE49-F238E27FC236}">
                <a16:creationId xmlns:a16="http://schemas.microsoft.com/office/drawing/2014/main" id="{10B15CBC-C311-4E4C-B35B-5B9ACCE31A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070" y="873934"/>
            <a:ext cx="4044130" cy="3692993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Vorm">
            <a:extLst>
              <a:ext uri="{FF2B5EF4-FFF2-40B4-BE49-F238E27FC236}">
                <a16:creationId xmlns:a16="http://schemas.microsoft.com/office/drawing/2014/main" id="{2F26257E-A76C-5E40-B770-327856CFA5B4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" name="Tekst">
            <a:extLst>
              <a:ext uri="{FF2B5EF4-FFF2-40B4-BE49-F238E27FC236}">
                <a16:creationId xmlns:a16="http://schemas.microsoft.com/office/drawing/2014/main" id="{095B19CA-2E01-7341-ABB3-F760D1C40DC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rIns="0" anchor="b"/>
          <a:lstStyle>
            <a:lvl1pPr>
              <a:defRPr sz="3375" cap="none" baseline="0">
                <a:solidFill>
                  <a:schemeClr val="accent4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8" name="NIKHEF_LOGO_groot2.png" descr="NIKHEF_LOGO_groot2.png">
            <a:extLst>
              <a:ext uri="{FF2B5EF4-FFF2-40B4-BE49-F238E27FC236}">
                <a16:creationId xmlns:a16="http://schemas.microsoft.com/office/drawing/2014/main" id="{59A200F2-14CE-0F42-A103-3A81AC649A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1" cy="74834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94183405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riehoek">
            <a:extLst>
              <a:ext uri="{FF2B5EF4-FFF2-40B4-BE49-F238E27FC236}">
                <a16:creationId xmlns:a16="http://schemas.microsoft.com/office/drawing/2014/main" id="{D94CC9BE-E0E2-DD44-99EA-8079FEA30B0A}"/>
              </a:ext>
            </a:extLst>
          </p:cNvPr>
          <p:cNvSpPr/>
          <p:nvPr userDrawn="1"/>
        </p:nvSpPr>
        <p:spPr>
          <a:xfrm>
            <a:off x="-819" y="1067"/>
            <a:ext cx="7262999" cy="2643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anchor="b"/>
          <a:lstStyle>
            <a:lvl1pPr>
              <a:defRPr sz="3375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FF3F697-74A7-814C-A92A-9DAF02A44E9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70202" y="0"/>
            <a:ext cx="4673798" cy="5149623"/>
          </a:xfrm>
          <a:custGeom>
            <a:avLst/>
            <a:gdLst>
              <a:gd name="connsiteX0" fmla="*/ 0 w 12463462"/>
              <a:gd name="connsiteY0" fmla="*/ 0 h 13716000"/>
              <a:gd name="connsiteX1" fmla="*/ 12463462 w 12463462"/>
              <a:gd name="connsiteY1" fmla="*/ 0 h 13716000"/>
              <a:gd name="connsiteX2" fmla="*/ 12463462 w 12463462"/>
              <a:gd name="connsiteY2" fmla="*/ 13716000 h 13716000"/>
              <a:gd name="connsiteX3" fmla="*/ 0 w 12463462"/>
              <a:gd name="connsiteY3" fmla="*/ 13716000 h 13716000"/>
              <a:gd name="connsiteX4" fmla="*/ 0 w 12463462"/>
              <a:gd name="connsiteY4" fmla="*/ 0 h 13716000"/>
              <a:gd name="connsiteX0" fmla="*/ 0 w 12463462"/>
              <a:gd name="connsiteY0" fmla="*/ 0 h 13732328"/>
              <a:gd name="connsiteX1" fmla="*/ 12463462 w 12463462"/>
              <a:gd name="connsiteY1" fmla="*/ 0 h 13732328"/>
              <a:gd name="connsiteX2" fmla="*/ 12463462 w 12463462"/>
              <a:gd name="connsiteY2" fmla="*/ 13716000 h 13732328"/>
              <a:gd name="connsiteX3" fmla="*/ 4980215 w 12463462"/>
              <a:gd name="connsiteY3" fmla="*/ 13732328 h 13732328"/>
              <a:gd name="connsiteX4" fmla="*/ 0 w 12463462"/>
              <a:gd name="connsiteY4" fmla="*/ 0 h 13732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3462" h="13732328">
                <a:moveTo>
                  <a:pt x="0" y="0"/>
                </a:moveTo>
                <a:lnTo>
                  <a:pt x="12463462" y="0"/>
                </a:lnTo>
                <a:lnTo>
                  <a:pt x="12463462" y="13716000"/>
                </a:lnTo>
                <a:lnTo>
                  <a:pt x="4980215" y="13732328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9" y="1070674"/>
            <a:ext cx="2428073" cy="50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611460"/>
      </p:ext>
    </p:extLst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">
            <a:extLst>
              <a:ext uri="{FF2B5EF4-FFF2-40B4-BE49-F238E27FC236}">
                <a16:creationId xmlns:a16="http://schemas.microsoft.com/office/drawing/2014/main" id="{239C9850-7907-4B45-AD97-31A4432A1B9C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0" name="NIKHEF_PATROON6.png">
            <a:extLst>
              <a:ext uri="{FF2B5EF4-FFF2-40B4-BE49-F238E27FC236}">
                <a16:creationId xmlns:a16="http://schemas.microsoft.com/office/drawing/2014/main" id="{97CF3DCA-6A1B-6F45-9EA9-4D7C469FCE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43" y="531491"/>
            <a:ext cx="4364024" cy="3985112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Vorm">
            <a:extLst>
              <a:ext uri="{FF2B5EF4-FFF2-40B4-BE49-F238E27FC236}">
                <a16:creationId xmlns:a16="http://schemas.microsoft.com/office/drawing/2014/main" id="{649A8509-C260-3449-8987-DC7F00F54DDA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2" name="Tekst">
            <a:extLst>
              <a:ext uri="{FF2B5EF4-FFF2-40B4-BE49-F238E27FC236}">
                <a16:creationId xmlns:a16="http://schemas.microsoft.com/office/drawing/2014/main" id="{1BE53F92-048C-8D4C-9E5F-D05CF7DDA73A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7" name="NIKHEF_LOGO_groot3.png" descr="NIKHEF_LOGO_groot3.png">
            <a:extLst>
              <a:ext uri="{FF2B5EF4-FFF2-40B4-BE49-F238E27FC236}">
                <a16:creationId xmlns:a16="http://schemas.microsoft.com/office/drawing/2014/main" id="{6DF12E6D-91A2-994D-A848-DF0527EFDCA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1" cy="748349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rIns="0" anchor="b"/>
          <a:lstStyle>
            <a:lvl1pPr>
              <a:defRPr sz="3375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2728547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IKHEF_PATROON3.png">
            <a:extLst>
              <a:ext uri="{FF2B5EF4-FFF2-40B4-BE49-F238E27FC236}">
                <a16:creationId xmlns:a16="http://schemas.microsoft.com/office/drawing/2014/main" id="{117B1C4A-E71D-C149-A599-6C54348A35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351" y="436086"/>
            <a:ext cx="3919974" cy="408678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Vorm">
            <a:extLst>
              <a:ext uri="{FF2B5EF4-FFF2-40B4-BE49-F238E27FC236}">
                <a16:creationId xmlns:a16="http://schemas.microsoft.com/office/drawing/2014/main" id="{96100131-228D-D34D-9A53-6D440D784316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8" name="Tekst">
            <a:extLst>
              <a:ext uri="{FF2B5EF4-FFF2-40B4-BE49-F238E27FC236}">
                <a16:creationId xmlns:a16="http://schemas.microsoft.com/office/drawing/2014/main" id="{BDDDFCA9-F825-5B4E-AE28-D51CB58FFAB5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rIns="0" anchor="b"/>
          <a:lstStyle>
            <a:lvl1pPr>
              <a:defRPr sz="3375" cap="none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11421751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riehoek">
            <a:extLst>
              <a:ext uri="{FF2B5EF4-FFF2-40B4-BE49-F238E27FC236}">
                <a16:creationId xmlns:a16="http://schemas.microsoft.com/office/drawing/2014/main" id="{D94CC9BE-E0E2-DD44-99EA-8079FEA30B0A}"/>
              </a:ext>
            </a:extLst>
          </p:cNvPr>
          <p:cNvSpPr/>
          <p:nvPr userDrawn="1"/>
        </p:nvSpPr>
        <p:spPr>
          <a:xfrm>
            <a:off x="-819" y="1067"/>
            <a:ext cx="7262999" cy="2643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rIns="0" anchor="b"/>
          <a:lstStyle>
            <a:lvl1pPr>
              <a:defRPr sz="3375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FF3F697-74A7-814C-A92A-9DAF02A44E9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70202" y="0"/>
            <a:ext cx="4673798" cy="5149623"/>
          </a:xfrm>
          <a:custGeom>
            <a:avLst/>
            <a:gdLst>
              <a:gd name="connsiteX0" fmla="*/ 0 w 12463462"/>
              <a:gd name="connsiteY0" fmla="*/ 0 h 13716000"/>
              <a:gd name="connsiteX1" fmla="*/ 12463462 w 12463462"/>
              <a:gd name="connsiteY1" fmla="*/ 0 h 13716000"/>
              <a:gd name="connsiteX2" fmla="*/ 12463462 w 12463462"/>
              <a:gd name="connsiteY2" fmla="*/ 13716000 h 13716000"/>
              <a:gd name="connsiteX3" fmla="*/ 0 w 12463462"/>
              <a:gd name="connsiteY3" fmla="*/ 13716000 h 13716000"/>
              <a:gd name="connsiteX4" fmla="*/ 0 w 12463462"/>
              <a:gd name="connsiteY4" fmla="*/ 0 h 13716000"/>
              <a:gd name="connsiteX0" fmla="*/ 0 w 12463462"/>
              <a:gd name="connsiteY0" fmla="*/ 0 h 13732328"/>
              <a:gd name="connsiteX1" fmla="*/ 12463462 w 12463462"/>
              <a:gd name="connsiteY1" fmla="*/ 0 h 13732328"/>
              <a:gd name="connsiteX2" fmla="*/ 12463462 w 12463462"/>
              <a:gd name="connsiteY2" fmla="*/ 13716000 h 13732328"/>
              <a:gd name="connsiteX3" fmla="*/ 4980215 w 12463462"/>
              <a:gd name="connsiteY3" fmla="*/ 13732328 h 13732328"/>
              <a:gd name="connsiteX4" fmla="*/ 0 w 12463462"/>
              <a:gd name="connsiteY4" fmla="*/ 0 h 13732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3462" h="13732328">
                <a:moveTo>
                  <a:pt x="0" y="0"/>
                </a:moveTo>
                <a:lnTo>
                  <a:pt x="12463462" y="0"/>
                </a:lnTo>
                <a:lnTo>
                  <a:pt x="12463462" y="13716000"/>
                </a:lnTo>
                <a:lnTo>
                  <a:pt x="4980215" y="13732328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78019193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37303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63"/>
            </a:lvl1pPr>
            <a:lvl2pPr marL="119063" indent="0">
              <a:buFont typeface="Arial" panose="020B0604020202020204" pitchFamily="34" charset="0"/>
              <a:buNone/>
              <a:defRPr/>
            </a:lvl2pPr>
            <a:lvl3pPr marL="288925" indent="0">
              <a:buFont typeface="Arial" panose="020B0604020202020204" pitchFamily="34" charset="0"/>
              <a:buNone/>
              <a:defRPr/>
            </a:lvl3pPr>
            <a:lvl4pPr marL="401638" indent="0">
              <a:buFont typeface="Arial" panose="020B0604020202020204" pitchFamily="34" charset="0"/>
              <a:buNone/>
              <a:defRPr/>
            </a:lvl4pPr>
            <a:lvl5pPr marL="515938" indent="0">
              <a:buFont typeface="Arial" panose="020B0604020202020204" pitchFamily="34" charset="0"/>
              <a:buNone/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Fancy a (peta)?b(y|i)te … PDP at the Nikhef Jamboree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88749203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[A2]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Fancy a (peta)?b(y|i)te … PDP at the Nikhef Jamboree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9753344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3280613"/>
            <a:ext cx="5772150" cy="993775"/>
          </a:xfrm>
          <a:prstGeom prst="rect">
            <a:avLst/>
          </a:prstGeom>
        </p:spPr>
        <p:txBody>
          <a:bodyPr lIns="0" rIns="0"/>
          <a:lstStyle>
            <a:lvl1pPr>
              <a:defRPr sz="3600">
                <a:solidFill>
                  <a:srgbClr val="6F2575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Fancy a (peta)?b(y|i)te … PDP at the Nikhef Jamboree</a:t>
            </a:r>
            <a:endParaRPr lang="nl-NL" dirty="0"/>
          </a:p>
        </p:txBody>
      </p:sp>
      <p:pic>
        <p:nvPicPr>
          <p:cNvPr id="6" name="NIKHEF_PATROON3.png">
            <a:extLst>
              <a:ext uri="{FF2B5EF4-FFF2-40B4-BE49-F238E27FC236}">
                <a16:creationId xmlns:a16="http://schemas.microsoft.com/office/drawing/2014/main" id="{117B1C4A-E71D-C149-A599-6C54348A35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7" r="-3946"/>
          <a:stretch/>
        </p:blipFill>
        <p:spPr>
          <a:xfrm>
            <a:off x="0" y="187608"/>
            <a:ext cx="2743200" cy="408678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3200" y="2022475"/>
            <a:ext cx="5772150" cy="914400"/>
          </a:xfrm>
        </p:spPr>
        <p:txBody>
          <a:bodyPr anchor="b"/>
          <a:lstStyle>
            <a:lvl1pPr marL="0" marR="0" indent="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6F2575"/>
                </a:solidFill>
              </a:defRPr>
            </a:lvl1pPr>
            <a:lvl2pPr marL="0" indent="0">
              <a:defRPr>
                <a:solidFill>
                  <a:schemeClr val="accent4">
                    <a:lumMod val="50000"/>
                  </a:schemeClr>
                </a:solidFill>
              </a:defRPr>
            </a:lvl2pPr>
          </a:lstStyle>
          <a:p>
            <a:pPr lvl="0"/>
            <a:endParaRPr lang="en-US" dirty="0" smtClean="0"/>
          </a:p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318347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37303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63">
                <a:solidFill>
                  <a:srgbClr val="E3D88B"/>
                </a:solidFill>
              </a:defRPr>
            </a:lvl1pPr>
            <a:lvl2pPr marL="119063" indent="0">
              <a:buFont typeface="Arial" panose="020B0604020202020204" pitchFamily="34" charset="0"/>
              <a:buNone/>
              <a:defRPr/>
            </a:lvl2pPr>
            <a:lvl3pPr marL="288925" indent="0">
              <a:buFont typeface="Arial" panose="020B0604020202020204" pitchFamily="34" charset="0"/>
              <a:buNone/>
              <a:defRPr/>
            </a:lvl3pPr>
            <a:lvl4pPr marL="401638" indent="0">
              <a:buFont typeface="Arial" panose="020B0604020202020204" pitchFamily="34" charset="0"/>
              <a:buNone/>
              <a:defRPr/>
            </a:lvl4pPr>
            <a:lvl5pPr marL="515938" indent="0">
              <a:buFont typeface="Arial" panose="020B0604020202020204" pitchFamily="34" charset="0"/>
              <a:buNone/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Fancy a (peta)?b(y|i)te … PDP at the Nikhef Jamboree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5964992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Fancy a (peta)?b(y|i)te … PDP at the Nikhef Jamboree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4516455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_title-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Fancy a (peta)?b(y|i)te … PDP at the Nikhef Jamboree</a:t>
            </a:r>
            <a:endParaRPr lang="nl-NL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494418" y="3280613"/>
            <a:ext cx="5020932" cy="993775"/>
          </a:xfrm>
          <a:prstGeom prst="rect">
            <a:avLst/>
          </a:prstGeom>
        </p:spPr>
        <p:txBody>
          <a:bodyPr lIns="0" rIns="0"/>
          <a:lstStyle>
            <a:lvl1pPr>
              <a:defRPr sz="3600">
                <a:solidFill>
                  <a:srgbClr val="E3D88B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10" name="NIKHEF_PATROON1.png" descr="NIKHEF_PATROON1.png"/>
          <p:cNvPicPr>
            <a:picLocks noChangeAspect="1"/>
          </p:cNvPicPr>
          <p:nvPr userDrawn="1"/>
        </p:nvPicPr>
        <p:blipFill rotWithShape="1">
          <a:blip r:embed="rId2">
            <a:extLst/>
          </a:blip>
          <a:srcRect l="3709" t="15831" r="44950" b="12066"/>
          <a:stretch/>
        </p:blipFill>
        <p:spPr>
          <a:xfrm rot="10800000">
            <a:off x="0" y="505593"/>
            <a:ext cx="3657600" cy="356616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95040" y="2022475"/>
            <a:ext cx="5020310" cy="914400"/>
          </a:xfrm>
        </p:spPr>
        <p:txBody>
          <a:bodyPr anchor="b"/>
          <a:lstStyle>
            <a:lvl1pPr marL="0" marR="0" indent="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E3D88B"/>
                </a:solidFill>
              </a:defRPr>
            </a:lvl1pPr>
            <a:lvl2pPr marL="0" indent="0">
              <a:defRPr>
                <a:solidFill>
                  <a:schemeClr val="accent4">
                    <a:lumMod val="50000"/>
                  </a:schemeClr>
                </a:solidFill>
              </a:defRPr>
            </a:lvl2pPr>
          </a:lstStyle>
          <a:p>
            <a:pPr lvl="0"/>
            <a:endParaRPr lang="en-US" dirty="0" smtClean="0"/>
          </a:p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18660482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4191769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070"/>
            <a:ext cx="4193009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Fancy a (peta)?b(y|i)te … PDP at the Nikhef Jamboree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3289969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37303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63"/>
            </a:lvl1pPr>
            <a:lvl2pPr marL="119063" indent="0">
              <a:buFont typeface="Arial" panose="020B0604020202020204" pitchFamily="34" charset="0"/>
              <a:buNone/>
              <a:defRPr/>
            </a:lvl2pPr>
            <a:lvl3pPr marL="288925" indent="0">
              <a:buFont typeface="Arial" panose="020B0604020202020204" pitchFamily="34" charset="0"/>
              <a:buNone/>
              <a:defRPr/>
            </a:lvl3pPr>
            <a:lvl4pPr marL="401638" indent="0">
              <a:buFont typeface="Arial" panose="020B0604020202020204" pitchFamily="34" charset="0"/>
              <a:buNone/>
              <a:defRPr/>
            </a:lvl4pPr>
            <a:lvl5pPr marL="515938" indent="0">
              <a:buFont typeface="Arial" panose="020B0604020202020204" pitchFamily="34" charset="0"/>
              <a:buNone/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Fancy a (peta)?b(y|i)te … PDP at the Nikhef Jamboree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2139330"/>
      </p:ext>
    </p:extLst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A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9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9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B83153A6-F6AA-7F44-8E1F-AAB407344F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Fancy a (peta)?b(y|i)te … PDP at the Nikhef Jamboree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DC859610-B140-AC4F-91F1-D90108BC3EA2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3623222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A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Fancy a (peta)?b(y|i)te … PDP at the Nikhef Jamboree</a:t>
            </a:r>
            <a:endParaRPr lang="nl-NL" dirty="0"/>
          </a:p>
        </p:txBody>
      </p:sp>
      <p:sp>
        <p:nvSpPr>
          <p:cNvPr id="7" name="HOOFDTITEL VAN DEZE SLIDE, EVENTUEEL OVER MEERDERE REGELS.">
            <a:extLst>
              <a:ext uri="{FF2B5EF4-FFF2-40B4-BE49-F238E27FC236}">
                <a16:creationId xmlns:a16="http://schemas.microsoft.com/office/drawing/2014/main" id="{B102C488-C56D-1745-89EB-AEBECD0741F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Hoofdtekst">
            <a:extLst>
              <a:ext uri="{FF2B5EF4-FFF2-40B4-BE49-F238E27FC236}">
                <a16:creationId xmlns:a16="http://schemas.microsoft.com/office/drawing/2014/main" id="{C74FE25D-C6A2-C04E-A06E-A3DFC5860968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9" name="Afbeelding">
            <a:extLst>
              <a:ext uri="{FF2B5EF4-FFF2-40B4-BE49-F238E27FC236}">
                <a16:creationId xmlns:a16="http://schemas.microsoft.com/office/drawing/2014/main" id="{14E92ADA-9A18-D848-96CE-8133951A757C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16904246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A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79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80" name="Afbeelding"/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Fancy a (peta)?b(y|i)te … PDP at the Nikhef Jamboree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9480006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Fancy a (peta)?b(y|i)te … PDP at the Nikhef Jamboree</a:t>
            </a:r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id="{16CD789B-2FDE-9E4F-B724-313FCDA4D89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8F383F54-563B-9A4F-83CE-8C5D2AAC2411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1121"/>
            <a:ext cx="4193009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57899EC2-C516-AE4D-BD74-2DE60B519F2C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4715495" y="961860"/>
            <a:ext cx="4191769" cy="337201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81607339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Fancy a (peta)?b(y|i)te … PDP at the Nikhef Jamboree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854D6915-EC47-0443-8D2D-B4C6FA02950F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238125" y="961121"/>
            <a:ext cx="4191769" cy="3372754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4D92B7DB-1453-9C41-A644-6FDD87329F0A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1121"/>
            <a:ext cx="4193009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04D00369-1CA4-7747-BA9D-8239C719DFA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15933633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Fancy a (peta)?b(y|i)te … PDP at the Nikhef Jamboree</a:t>
            </a:r>
            <a:endParaRPr lang="nl-NL" dirty="0"/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id="{519E42B3-C5CA-B34A-BFA7-5538D5460E4D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EC571EEC-5282-8A4B-BBE3-EC6B17059A06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1AFB6DD2-2DB6-054C-8587-4E89E3A6EE4B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7912011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Fancy a (peta)?b(y|i)te … PDP at the Nikhef Jamboree</a:t>
            </a:r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id="{CECC546E-8411-2446-B343-37FCE081BA5D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832AADFA-B07E-7045-93DC-A348550AB487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FFA60698-6560-1741-B899-43E9278DBA31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61339778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Fancy a (peta)?b(y|i)te … PDP at the Nikhef Jamboree</a:t>
            </a:r>
            <a:endParaRPr lang="nl-NL" dirty="0"/>
          </a:p>
        </p:txBody>
      </p:sp>
      <p:sp>
        <p:nvSpPr>
          <p:cNvPr id="13" name="Foto bijschrift">
            <a:extLst>
              <a:ext uri="{FF2B5EF4-FFF2-40B4-BE49-F238E27FC236}">
                <a16:creationId xmlns:a16="http://schemas.microsoft.com/office/drawing/2014/main" id="{E424E1FF-715F-A04E-A5DD-28E5C7DF8C7F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id="{9B31A421-C084-6941-A8A8-5DFA5DB6612D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78687553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1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2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Fancy a (peta)?b(y|i)te … PDP at the Nikhef Jamboree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id="{58D32B9B-485B-7448-AEFC-33F6D51139A7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id="{4F1FD79B-1171-2E4D-AE4A-521A5A58D973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4715495" y="968520"/>
            <a:ext cx="4191769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16174032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1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2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4191769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8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070"/>
            <a:ext cx="4193009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Fancy a (peta)?b(y|i)te … PDP at the Nikhef Jamboree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2168874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[A2] Beeld + Tekst + Sourc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7"/>
            <a:ext cx="8669759" cy="3290776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63"/>
            </a:lvl1pPr>
            <a:lvl2pPr marL="119063" indent="0">
              <a:buFont typeface="Arial" panose="020B0604020202020204" pitchFamily="34" charset="0"/>
              <a:buNone/>
              <a:defRPr/>
            </a:lvl2pPr>
            <a:lvl3pPr marL="288925" indent="0">
              <a:buFont typeface="Arial" panose="020B0604020202020204" pitchFamily="34" charset="0"/>
              <a:buNone/>
              <a:defRPr/>
            </a:lvl3pPr>
            <a:lvl4pPr marL="401638" indent="0">
              <a:buFont typeface="Arial" panose="020B0604020202020204" pitchFamily="34" charset="0"/>
              <a:buNone/>
              <a:defRPr/>
            </a:lvl4pPr>
            <a:lvl5pPr marL="515938" indent="0">
              <a:buFont typeface="Arial" panose="020B0604020202020204" pitchFamily="34" charset="0"/>
              <a:buNone/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Fancy a (peta)?b(y|i)te … PDP at the Nikhef Jamboree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38125" y="4357313"/>
            <a:ext cx="8667750" cy="151268"/>
          </a:xfrm>
        </p:spPr>
        <p:txBody>
          <a:bodyPr/>
          <a:lstStyle>
            <a:lvl1pPr>
              <a:defRPr sz="1100">
                <a:solidFill>
                  <a:srgbClr val="6F2575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9233798"/>
      </p:ext>
    </p:extLst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2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3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25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F86E10D-74D2-C949-AFEC-6FE315C0C5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Fancy a (peta)?b(y|i)te … PDP at the Nikhef Jamboree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F596623C-DCE5-7141-B4B8-F3C3FF99FC7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192293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HOOFDTITEL VAN DEZE SLIDE, EVENTUEEL OVER MEERDERE REGELS."/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70" name="Afbeelding"/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Fancy a (peta)?b(y|i)te … PDP at the Nikhef Jamboree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49722192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Fancy a (peta)?b(y|i)te … PDP at the Nikhef Jamboree</a:t>
            </a:r>
            <a:endParaRPr lang="nl-NL" dirty="0"/>
          </a:p>
        </p:txBody>
      </p:sp>
      <p:sp>
        <p:nvSpPr>
          <p:cNvPr id="12" name="Foto bijschrift">
            <a:extLst>
              <a:ext uri="{FF2B5EF4-FFF2-40B4-BE49-F238E27FC236}">
                <a16:creationId xmlns:a16="http://schemas.microsoft.com/office/drawing/2014/main" id="{5CB58DAA-4A13-1D45-8D6B-C9714A08623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FA69A5FC-118C-FD41-9E0E-390B213F5EC9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74123976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Fancy a (peta)?b(y|i)te … PDP at the Nikhef Jamboree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1121"/>
            <a:ext cx="7440464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</p:spTree>
    <p:extLst>
      <p:ext uri="{BB962C8B-B14F-4D97-AF65-F5344CB8AC3E}">
        <p14:creationId xmlns:p14="http://schemas.microsoft.com/office/powerpoint/2010/main" val="4093756150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Fancy a (peta)?b(y|i)te … PDP at the Nikhef Jamboree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947EFE01-6BFF-0E44-8E51-5AF6FA991248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</p:spTree>
    <p:extLst>
      <p:ext uri="{BB962C8B-B14F-4D97-AF65-F5344CB8AC3E}">
        <p14:creationId xmlns:p14="http://schemas.microsoft.com/office/powerpoint/2010/main" val="149102221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71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3573314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72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7070"/>
            <a:ext cx="3572718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Fancy a (peta)?b(y|i)te … PDP at the Nikhef Jamboree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3670025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2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Fancy a (peta)?b(y|i)te … PDP at the Nikhef Jamboree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0E4F1D00-CFCD-EF44-B83A-277DE284857E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4044333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Fancy a (peta)?b(y|i)te … PDP at the Nikhef Jamboree</a:t>
            </a:r>
            <a:endParaRPr lang="nl-NL" dirty="0"/>
          </a:p>
        </p:txBody>
      </p:sp>
      <p:sp>
        <p:nvSpPr>
          <p:cNvPr id="15" name="Hoofdtekst">
            <a:extLst>
              <a:ext uri="{FF2B5EF4-FFF2-40B4-BE49-F238E27FC236}">
                <a16:creationId xmlns:a16="http://schemas.microsoft.com/office/drawing/2014/main" id="{CE3A2554-74BD-F447-B71D-43C908BF2C3B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6" name="HOOFDTITEL VAN DEZE SLIDE, EVENTUEEL OVER MEERDERE REGELS.">
            <a:extLst>
              <a:ext uri="{FF2B5EF4-FFF2-40B4-BE49-F238E27FC236}">
                <a16:creationId xmlns:a16="http://schemas.microsoft.com/office/drawing/2014/main" id="{0E4203EE-2136-E44A-A60B-E597DA61CB31}"/>
              </a:ext>
            </a:extLst>
          </p:cNvPr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7" name="Tijdelijke aanduiding voor afbeelding 6">
            <a:extLst>
              <a:ext uri="{FF2B5EF4-FFF2-40B4-BE49-F238E27FC236}">
                <a16:creationId xmlns:a16="http://schemas.microsoft.com/office/drawing/2014/main" id="{B78BA9A3-8950-384F-A16D-93BFCA9CD95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5178964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Fancy a (peta)?b(y|i)te … PDP at the Nikhef Jamboree</a:t>
            </a:r>
            <a:endParaRPr lang="nl-NL" dirty="0"/>
          </a:p>
        </p:txBody>
      </p:sp>
      <p:sp>
        <p:nvSpPr>
          <p:cNvPr id="15" name="Foto bijschrift">
            <a:extLst>
              <a:ext uri="{FF2B5EF4-FFF2-40B4-BE49-F238E27FC236}">
                <a16:creationId xmlns:a16="http://schemas.microsoft.com/office/drawing/2014/main" id="{1D5E391E-F142-F047-84DE-09F983F5C0BE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Afbeelding">
            <a:extLst>
              <a:ext uri="{FF2B5EF4-FFF2-40B4-BE49-F238E27FC236}">
                <a16:creationId xmlns:a16="http://schemas.microsoft.com/office/drawing/2014/main" id="{99AD337A-CABF-0047-B43E-BC0DE0A2E041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68879878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7708383" y="0"/>
            <a:ext cx="1435618" cy="5143500"/>
            <a:chOff x="20555686" y="0"/>
            <a:chExt cx="3828315" cy="13716001"/>
          </a:xfrm>
        </p:grpSpPr>
        <p:sp>
          <p:nvSpPr>
            <p:cNvPr id="373" name="Driehoek"/>
            <p:cNvSpPr/>
            <p:nvPr/>
          </p:nvSpPr>
          <p:spPr>
            <a:xfrm rot="10800000">
              <a:off x="20555686" y="2972716"/>
              <a:ext cx="3828315" cy="1074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20555686" y="0"/>
              <a:ext cx="3828315" cy="1074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D88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Fancy a (peta)?b(y|i)te … PDP at the Nikhef Jamboree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7440464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</p:spTree>
    <p:extLst>
      <p:ext uri="{BB962C8B-B14F-4D97-AF65-F5344CB8AC3E}">
        <p14:creationId xmlns:p14="http://schemas.microsoft.com/office/powerpoint/2010/main" val="2851580926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[A2]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Fancy a (peta)?b(y|i)te … PDP at the Nikhef Jamboree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888323"/>
      </p:ext>
    </p:extLst>
  </p:cSld>
  <p:clrMapOvr>
    <a:masterClrMapping/>
  </p:clrMapOvr>
  <p:transition spd="med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E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3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3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36" name="Afbeelding"/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3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40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38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39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41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E68A322A-3985-3B49-AA98-C343E61D2F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Fancy a (peta)?b(y|i)te … PDP at the Nikhef Jamboree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F35E133F-D95E-8E45-933F-D96D674818C3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1940150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E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85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38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8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8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38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91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3573314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392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7070"/>
            <a:ext cx="3572718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39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3BE53EAE-91D2-0F45-8264-18BC28E7F4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Fancy a (peta)?b(y|i)te … PDP at the Nikhef Jamboree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1ABD9389-69DC-CC4D-968D-0A5DB05399E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6650536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E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3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39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37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38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4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4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1121"/>
            <a:ext cx="3572718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4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44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1121"/>
            <a:ext cx="3572718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F001C348-CEDD-784C-B610-CC25AEDCD3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Fancy a (peta)?b(y|i)te … PDP at the Nikhef Jamboree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47B0887D-9623-2946-B53A-991301EDF138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8789566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E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8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91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8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9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9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94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495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49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360D94FB-0949-CB4E-91C0-0724EE1FED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Fancy a (peta)?b(y|i)te … PDP at the Nikhef Jamboree</a:t>
            </a:r>
            <a:endParaRPr lang="nl-NL" dirty="0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2748CE92-E070-CE4E-B752-519B819C788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4831298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E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3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41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3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4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542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54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45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id="{4B1549F1-2F10-9040-818E-36A7E8D5C3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Fancy a (peta)?b(y|i)te … PDP at the Nikhef Jamboree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69834E08-80D4-0E46-994C-FDD2C37F9298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71514775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F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0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1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54" name="Afbeelding"/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5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5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5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59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ijdelijke aanduiding voor voettekst 9">
            <a:extLst>
              <a:ext uri="{FF2B5EF4-FFF2-40B4-BE49-F238E27FC236}">
                <a16:creationId xmlns:a16="http://schemas.microsoft.com/office/drawing/2014/main" id="{D9CDCAAD-3409-3C49-BBDB-06E189C1E9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Fancy a (peta)?b(y|i)te … PDP at the Nikhef Jamboree</a:t>
            </a:r>
            <a:endParaRPr lang="nl-NL" dirty="0"/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EBA045EE-B5B8-7742-A8E2-6836CA85EE1D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1047627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F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02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0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0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0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06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08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1121"/>
            <a:ext cx="3573314" cy="3372754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0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0380"/>
            <a:ext cx="3572718" cy="338044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10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77CCFCBD-9079-D54E-988E-EBE6541818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Fancy a (peta)?b(y|i)te … PDP at the Nikhef Jamboree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C20BBACA-BDFE-9341-8ED2-C6E910F3D52F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27341121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F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5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56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54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55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59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60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61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211BF1ED-0B01-484D-8756-2F0EF11528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Fancy a (peta)?b(y|i)te … PDP at the Nikhef Jamboree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1D2DA546-8064-7A48-B17D-4C25C7637D8A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5996908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F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05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0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0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0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50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11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512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514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A56256B-307C-794B-9ADB-E6E5BD1FD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Fancy a (peta)?b(y|i)te … PDP at the Nikhef Jamboree</a:t>
            </a:r>
            <a:endParaRPr lang="nl-NL" dirty="0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78164A18-3028-8F4E-8E60-C70DBE92E85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3202005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F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54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57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55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56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55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55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61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id="{C0F6039B-D945-4343-8C53-87D4543F3B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Fancy a (peta)?b(y|i)te … PDP at the Nikhef Jamboree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FE170D58-885D-C949-B35D-094D7AD09063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05539118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3280613"/>
            <a:ext cx="5772150" cy="993775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6F2575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Fancy a (peta)?b(y|i)te … PDP at the Nikhef Jamboree</a:t>
            </a:r>
            <a:endParaRPr lang="nl-NL" dirty="0"/>
          </a:p>
        </p:txBody>
      </p:sp>
      <p:pic>
        <p:nvPicPr>
          <p:cNvPr id="6" name="NIKHEF_PATROON3.png">
            <a:extLst>
              <a:ext uri="{FF2B5EF4-FFF2-40B4-BE49-F238E27FC236}">
                <a16:creationId xmlns:a16="http://schemas.microsoft.com/office/drawing/2014/main" id="{117B1C4A-E71D-C149-A599-6C54348A35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7" r="-3946"/>
          <a:stretch/>
        </p:blipFill>
        <p:spPr>
          <a:xfrm>
            <a:off x="0" y="187608"/>
            <a:ext cx="2743200" cy="408678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3200" y="2022475"/>
            <a:ext cx="5772150" cy="914400"/>
          </a:xfrm>
        </p:spPr>
        <p:txBody>
          <a:bodyPr anchor="b"/>
          <a:lstStyle>
            <a:lvl1pPr marL="0" marR="0" indent="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6F2575"/>
                </a:solidFill>
              </a:defRPr>
            </a:lvl1pPr>
            <a:lvl2pPr marL="0" indent="0">
              <a:defRPr>
                <a:solidFill>
                  <a:schemeClr val="accent4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04657035"/>
      </p:ext>
    </p:extLst>
  </p:cSld>
  <p:clrMapOvr>
    <a:masterClrMapping/>
  </p:clrMapOvr>
  <p:transition spd="med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Beeld scherm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Afbeelding"/>
          <p:cNvSpPr>
            <a:spLocks noGrp="1"/>
          </p:cNvSpPr>
          <p:nvPr>
            <p:ph type="pic" idx="13"/>
          </p:nvPr>
        </p:nvSpPr>
        <p:spPr>
          <a:xfrm>
            <a:off x="-23243" y="-7317"/>
            <a:ext cx="9190485" cy="515813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00369490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Beeld schermv. vla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Afbeelding"/>
          <p:cNvSpPr>
            <a:spLocks noGrp="1"/>
          </p:cNvSpPr>
          <p:nvPr>
            <p:ph type="pic" idx="13"/>
          </p:nvPr>
        </p:nvSpPr>
        <p:spPr>
          <a:xfrm>
            <a:off x="-12247" y="0"/>
            <a:ext cx="9156247" cy="5161686"/>
          </a:xfrm>
          <a:custGeom>
            <a:avLst/>
            <a:gdLst>
              <a:gd name="connsiteX0" fmla="*/ 0 w 24384000"/>
              <a:gd name="connsiteY0" fmla="*/ 0 h 13748168"/>
              <a:gd name="connsiteX1" fmla="*/ 24384000 w 24384000"/>
              <a:gd name="connsiteY1" fmla="*/ 0 h 13748168"/>
              <a:gd name="connsiteX2" fmla="*/ 24384000 w 24384000"/>
              <a:gd name="connsiteY2" fmla="*/ 13748168 h 13748168"/>
              <a:gd name="connsiteX3" fmla="*/ 0 w 24384000"/>
              <a:gd name="connsiteY3" fmla="*/ 13748168 h 13748168"/>
              <a:gd name="connsiteX4" fmla="*/ 0 w 24384000"/>
              <a:gd name="connsiteY4" fmla="*/ 0 h 13748168"/>
              <a:gd name="connsiteX0" fmla="*/ 0 w 24384000"/>
              <a:gd name="connsiteY0" fmla="*/ 0 h 13764497"/>
              <a:gd name="connsiteX1" fmla="*/ 24384000 w 24384000"/>
              <a:gd name="connsiteY1" fmla="*/ 0 h 13764497"/>
              <a:gd name="connsiteX2" fmla="*/ 24384000 w 24384000"/>
              <a:gd name="connsiteY2" fmla="*/ 13748168 h 13764497"/>
              <a:gd name="connsiteX3" fmla="*/ 12344400 w 24384000"/>
              <a:gd name="connsiteY3" fmla="*/ 13764497 h 13764497"/>
              <a:gd name="connsiteX4" fmla="*/ 0 w 24384000"/>
              <a:gd name="connsiteY4" fmla="*/ 0 h 13764497"/>
              <a:gd name="connsiteX0" fmla="*/ 0 w 24384000"/>
              <a:gd name="connsiteY0" fmla="*/ 0 h 13764497"/>
              <a:gd name="connsiteX1" fmla="*/ 24384000 w 24384000"/>
              <a:gd name="connsiteY1" fmla="*/ 0 h 13764497"/>
              <a:gd name="connsiteX2" fmla="*/ 24384000 w 24384000"/>
              <a:gd name="connsiteY2" fmla="*/ 13748168 h 13764497"/>
              <a:gd name="connsiteX3" fmla="*/ 12344400 w 24384000"/>
              <a:gd name="connsiteY3" fmla="*/ 13764497 h 13764497"/>
              <a:gd name="connsiteX4" fmla="*/ 4539343 w 24384000"/>
              <a:gd name="connsiteY4" fmla="*/ 5061857 h 13764497"/>
              <a:gd name="connsiteX5" fmla="*/ 0 w 24384000"/>
              <a:gd name="connsiteY5" fmla="*/ 0 h 13764497"/>
              <a:gd name="connsiteX0" fmla="*/ 16329 w 24400329"/>
              <a:gd name="connsiteY0" fmla="*/ 0 h 13764497"/>
              <a:gd name="connsiteX1" fmla="*/ 24400329 w 24400329"/>
              <a:gd name="connsiteY1" fmla="*/ 0 h 13764497"/>
              <a:gd name="connsiteX2" fmla="*/ 24400329 w 24400329"/>
              <a:gd name="connsiteY2" fmla="*/ 13748168 h 13764497"/>
              <a:gd name="connsiteX3" fmla="*/ 12360729 w 24400329"/>
              <a:gd name="connsiteY3" fmla="*/ 13764497 h 13764497"/>
              <a:gd name="connsiteX4" fmla="*/ 0 w 24400329"/>
              <a:gd name="connsiteY4" fmla="*/ 6874328 h 13764497"/>
              <a:gd name="connsiteX5" fmla="*/ 16329 w 24400329"/>
              <a:gd name="connsiteY5" fmla="*/ 0 h 13764497"/>
              <a:gd name="connsiteX0" fmla="*/ 32658 w 24416658"/>
              <a:gd name="connsiteY0" fmla="*/ 0 h 13764497"/>
              <a:gd name="connsiteX1" fmla="*/ 24416658 w 24416658"/>
              <a:gd name="connsiteY1" fmla="*/ 0 h 13764497"/>
              <a:gd name="connsiteX2" fmla="*/ 24416658 w 24416658"/>
              <a:gd name="connsiteY2" fmla="*/ 13748168 h 13764497"/>
              <a:gd name="connsiteX3" fmla="*/ 12377058 w 24416658"/>
              <a:gd name="connsiteY3" fmla="*/ 13764497 h 13764497"/>
              <a:gd name="connsiteX4" fmla="*/ 0 w 24416658"/>
              <a:gd name="connsiteY4" fmla="*/ 8850086 h 13764497"/>
              <a:gd name="connsiteX5" fmla="*/ 32658 w 24416658"/>
              <a:gd name="connsiteY5" fmla="*/ 0 h 13764497"/>
              <a:gd name="connsiteX0" fmla="*/ 32658 w 24416658"/>
              <a:gd name="connsiteY0" fmla="*/ 0 h 13748168"/>
              <a:gd name="connsiteX1" fmla="*/ 24416658 w 24416658"/>
              <a:gd name="connsiteY1" fmla="*/ 0 h 13748168"/>
              <a:gd name="connsiteX2" fmla="*/ 24416658 w 24416658"/>
              <a:gd name="connsiteY2" fmla="*/ 13748168 h 13748168"/>
              <a:gd name="connsiteX3" fmla="*/ 14597744 w 24416658"/>
              <a:gd name="connsiteY3" fmla="*/ 13748168 h 13748168"/>
              <a:gd name="connsiteX4" fmla="*/ 0 w 24416658"/>
              <a:gd name="connsiteY4" fmla="*/ 8850086 h 13748168"/>
              <a:gd name="connsiteX5" fmla="*/ 32658 w 24416658"/>
              <a:gd name="connsiteY5" fmla="*/ 0 h 13748168"/>
              <a:gd name="connsiteX0" fmla="*/ 32658 w 24416658"/>
              <a:gd name="connsiteY0" fmla="*/ 0 h 13764496"/>
              <a:gd name="connsiteX1" fmla="*/ 24416658 w 24416658"/>
              <a:gd name="connsiteY1" fmla="*/ 0 h 13764496"/>
              <a:gd name="connsiteX2" fmla="*/ 24416658 w 24416658"/>
              <a:gd name="connsiteY2" fmla="*/ 13748168 h 13764496"/>
              <a:gd name="connsiteX3" fmla="*/ 14173201 w 24416658"/>
              <a:gd name="connsiteY3" fmla="*/ 13764496 h 13764496"/>
              <a:gd name="connsiteX4" fmla="*/ 0 w 24416658"/>
              <a:gd name="connsiteY4" fmla="*/ 8850086 h 13764496"/>
              <a:gd name="connsiteX5" fmla="*/ 32658 w 24416658"/>
              <a:gd name="connsiteY5" fmla="*/ 0 h 13764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16658" h="13764496">
                <a:moveTo>
                  <a:pt x="32658" y="0"/>
                </a:moveTo>
                <a:lnTo>
                  <a:pt x="24416658" y="0"/>
                </a:lnTo>
                <a:lnTo>
                  <a:pt x="24416658" y="13748168"/>
                </a:lnTo>
                <a:lnTo>
                  <a:pt x="14173201" y="13764496"/>
                </a:lnTo>
                <a:lnTo>
                  <a:pt x="0" y="8850086"/>
                </a:lnTo>
                <a:lnTo>
                  <a:pt x="32658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587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238125" y="3581243"/>
            <a:ext cx="2300040" cy="1319526"/>
          </a:xfrm>
          <a:prstGeom prst="rect">
            <a:avLst/>
          </a:prstGeom>
        </p:spPr>
        <p:txBody>
          <a:bodyPr anchor="b"/>
          <a:lstStyle>
            <a:lvl1pPr>
              <a:defRPr sz="938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861827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Beeld schermv. vla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Afbeelding"/>
          <p:cNvSpPr>
            <a:spLocks noGrp="1"/>
          </p:cNvSpPr>
          <p:nvPr>
            <p:ph type="pic" idx="13"/>
          </p:nvPr>
        </p:nvSpPr>
        <p:spPr>
          <a:xfrm>
            <a:off x="-3348" y="-12520"/>
            <a:ext cx="8438094" cy="5156293"/>
          </a:xfrm>
          <a:custGeom>
            <a:avLst/>
            <a:gdLst>
              <a:gd name="connsiteX0" fmla="*/ 0 w 22501585"/>
              <a:gd name="connsiteY0" fmla="*/ 0 h 13717457"/>
              <a:gd name="connsiteX1" fmla="*/ 22501585 w 22501585"/>
              <a:gd name="connsiteY1" fmla="*/ 0 h 13717457"/>
              <a:gd name="connsiteX2" fmla="*/ 22501585 w 22501585"/>
              <a:gd name="connsiteY2" fmla="*/ 13717457 h 13717457"/>
              <a:gd name="connsiteX3" fmla="*/ 0 w 22501585"/>
              <a:gd name="connsiteY3" fmla="*/ 13717457 h 13717457"/>
              <a:gd name="connsiteX4" fmla="*/ 0 w 22501585"/>
              <a:gd name="connsiteY4" fmla="*/ 0 h 13717457"/>
              <a:gd name="connsiteX0" fmla="*/ 0 w 22501585"/>
              <a:gd name="connsiteY0" fmla="*/ 0 h 13717457"/>
              <a:gd name="connsiteX1" fmla="*/ 17896927 w 22501585"/>
              <a:gd name="connsiteY1" fmla="*/ 0 h 13717457"/>
              <a:gd name="connsiteX2" fmla="*/ 22501585 w 22501585"/>
              <a:gd name="connsiteY2" fmla="*/ 13717457 h 13717457"/>
              <a:gd name="connsiteX3" fmla="*/ 0 w 22501585"/>
              <a:gd name="connsiteY3" fmla="*/ 13717457 h 13717457"/>
              <a:gd name="connsiteX4" fmla="*/ 0 w 22501585"/>
              <a:gd name="connsiteY4" fmla="*/ 0 h 13717457"/>
              <a:gd name="connsiteX0" fmla="*/ 0 w 22501585"/>
              <a:gd name="connsiteY0" fmla="*/ 16329 h 13733786"/>
              <a:gd name="connsiteX1" fmla="*/ 17456057 w 22501585"/>
              <a:gd name="connsiteY1" fmla="*/ 0 h 13733786"/>
              <a:gd name="connsiteX2" fmla="*/ 22501585 w 22501585"/>
              <a:gd name="connsiteY2" fmla="*/ 13733786 h 13733786"/>
              <a:gd name="connsiteX3" fmla="*/ 0 w 22501585"/>
              <a:gd name="connsiteY3" fmla="*/ 13733786 h 13733786"/>
              <a:gd name="connsiteX4" fmla="*/ 0 w 22501585"/>
              <a:gd name="connsiteY4" fmla="*/ 16329 h 13733786"/>
              <a:gd name="connsiteX0" fmla="*/ 0 w 22501585"/>
              <a:gd name="connsiteY0" fmla="*/ 32657 h 13750114"/>
              <a:gd name="connsiteX1" fmla="*/ 17080499 w 22501585"/>
              <a:gd name="connsiteY1" fmla="*/ 0 h 13750114"/>
              <a:gd name="connsiteX2" fmla="*/ 22501585 w 22501585"/>
              <a:gd name="connsiteY2" fmla="*/ 13750114 h 13750114"/>
              <a:gd name="connsiteX3" fmla="*/ 0 w 22501585"/>
              <a:gd name="connsiteY3" fmla="*/ 13750114 h 13750114"/>
              <a:gd name="connsiteX4" fmla="*/ 0 w 22501585"/>
              <a:gd name="connsiteY4" fmla="*/ 32657 h 1375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01585" h="13750114">
                <a:moveTo>
                  <a:pt x="0" y="32657"/>
                </a:moveTo>
                <a:lnTo>
                  <a:pt x="17080499" y="0"/>
                </a:lnTo>
                <a:lnTo>
                  <a:pt x="22501585" y="13750114"/>
                </a:lnTo>
                <a:lnTo>
                  <a:pt x="0" y="13750114"/>
                </a:lnTo>
                <a:lnTo>
                  <a:pt x="0" y="32657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596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7070725" y="242731"/>
            <a:ext cx="1832273" cy="4658039"/>
          </a:xfrm>
          <a:prstGeom prst="rect">
            <a:avLst/>
          </a:prstGeom>
        </p:spPr>
        <p:txBody>
          <a:bodyPr/>
          <a:lstStyle>
            <a:lvl1pPr algn="r">
              <a:defRPr sz="938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3689257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Beeld schermv. vla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Afbeelding"/>
          <p:cNvSpPr>
            <a:spLocks noGrp="1"/>
          </p:cNvSpPr>
          <p:nvPr>
            <p:ph type="pic" idx="13"/>
          </p:nvPr>
        </p:nvSpPr>
        <p:spPr>
          <a:xfrm>
            <a:off x="-3349" y="-23174"/>
            <a:ext cx="9175924" cy="5166947"/>
          </a:xfrm>
          <a:custGeom>
            <a:avLst/>
            <a:gdLst>
              <a:gd name="connsiteX0" fmla="*/ 0 w 24401860"/>
              <a:gd name="connsiteY0" fmla="*/ 0 h 13745869"/>
              <a:gd name="connsiteX1" fmla="*/ 24401860 w 24401860"/>
              <a:gd name="connsiteY1" fmla="*/ 0 h 13745869"/>
              <a:gd name="connsiteX2" fmla="*/ 24401860 w 24401860"/>
              <a:gd name="connsiteY2" fmla="*/ 13745869 h 13745869"/>
              <a:gd name="connsiteX3" fmla="*/ 0 w 24401860"/>
              <a:gd name="connsiteY3" fmla="*/ 13745869 h 13745869"/>
              <a:gd name="connsiteX4" fmla="*/ 0 w 24401860"/>
              <a:gd name="connsiteY4" fmla="*/ 0 h 13745869"/>
              <a:gd name="connsiteX0" fmla="*/ 0 w 24401860"/>
              <a:gd name="connsiteY0" fmla="*/ 32657 h 13778526"/>
              <a:gd name="connsiteX1" fmla="*/ 10244988 w 24401860"/>
              <a:gd name="connsiteY1" fmla="*/ 0 h 13778526"/>
              <a:gd name="connsiteX2" fmla="*/ 24401860 w 24401860"/>
              <a:gd name="connsiteY2" fmla="*/ 13778526 h 13778526"/>
              <a:gd name="connsiteX3" fmla="*/ 0 w 24401860"/>
              <a:gd name="connsiteY3" fmla="*/ 13778526 h 13778526"/>
              <a:gd name="connsiteX4" fmla="*/ 0 w 24401860"/>
              <a:gd name="connsiteY4" fmla="*/ 32657 h 13778526"/>
              <a:gd name="connsiteX0" fmla="*/ 0 w 24401860"/>
              <a:gd name="connsiteY0" fmla="*/ 32657 h 13778526"/>
              <a:gd name="connsiteX1" fmla="*/ 10244988 w 24401860"/>
              <a:gd name="connsiteY1" fmla="*/ 0 h 13778526"/>
              <a:gd name="connsiteX2" fmla="*/ 15423101 w 24401860"/>
              <a:gd name="connsiteY2" fmla="*/ 5074668 h 13778526"/>
              <a:gd name="connsiteX3" fmla="*/ 24401860 w 24401860"/>
              <a:gd name="connsiteY3" fmla="*/ 13778526 h 13778526"/>
              <a:gd name="connsiteX4" fmla="*/ 0 w 24401860"/>
              <a:gd name="connsiteY4" fmla="*/ 13778526 h 13778526"/>
              <a:gd name="connsiteX5" fmla="*/ 0 w 24401860"/>
              <a:gd name="connsiteY5" fmla="*/ 32657 h 13778526"/>
              <a:gd name="connsiteX0" fmla="*/ 0 w 24469130"/>
              <a:gd name="connsiteY0" fmla="*/ 32657 h 13778526"/>
              <a:gd name="connsiteX1" fmla="*/ 10244988 w 24469130"/>
              <a:gd name="connsiteY1" fmla="*/ 0 h 13778526"/>
              <a:gd name="connsiteX2" fmla="*/ 24469130 w 24469130"/>
              <a:gd name="connsiteY2" fmla="*/ 5384911 h 13778526"/>
              <a:gd name="connsiteX3" fmla="*/ 24401860 w 24469130"/>
              <a:gd name="connsiteY3" fmla="*/ 13778526 h 13778526"/>
              <a:gd name="connsiteX4" fmla="*/ 0 w 24469130"/>
              <a:gd name="connsiteY4" fmla="*/ 13778526 h 13778526"/>
              <a:gd name="connsiteX5" fmla="*/ 0 w 24469130"/>
              <a:gd name="connsiteY5" fmla="*/ 32657 h 1377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69130" h="13778526">
                <a:moveTo>
                  <a:pt x="0" y="32657"/>
                </a:moveTo>
                <a:lnTo>
                  <a:pt x="10244988" y="0"/>
                </a:lnTo>
                <a:lnTo>
                  <a:pt x="24469130" y="5384911"/>
                </a:lnTo>
                <a:lnTo>
                  <a:pt x="24401860" y="13778526"/>
                </a:lnTo>
                <a:lnTo>
                  <a:pt x="0" y="13778526"/>
                </a:lnTo>
                <a:lnTo>
                  <a:pt x="0" y="32657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605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6289303" y="242731"/>
            <a:ext cx="2613695" cy="1498269"/>
          </a:xfrm>
          <a:prstGeom prst="rect">
            <a:avLst/>
          </a:prstGeom>
        </p:spPr>
        <p:txBody>
          <a:bodyPr/>
          <a:lstStyle>
            <a:lvl1pPr algn="r">
              <a:defRPr sz="938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1923566"/>
      </p:ext>
    </p:extLst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2018-Standard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73642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47663" y="957262"/>
            <a:ext cx="8454628" cy="3955852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kkurat Std" panose="02000503000000000000" pitchFamily="2" charset="0"/>
              </a:defRPr>
            </a:lvl1pPr>
            <a:lvl2pPr>
              <a:defRPr sz="2000">
                <a:solidFill>
                  <a:schemeClr val="tx1"/>
                </a:solidFill>
                <a:latin typeface="Akkurat Std" panose="02000503000000000000" pitchFamily="2" charset="0"/>
              </a:defRPr>
            </a:lvl2pPr>
            <a:lvl3pPr>
              <a:defRPr sz="1800">
                <a:solidFill>
                  <a:schemeClr val="tx1"/>
                </a:solidFill>
                <a:latin typeface="Akkurat Std" panose="02000503000000000000" pitchFamily="2" charset="0"/>
              </a:defRPr>
            </a:lvl3pPr>
            <a:lvl4pPr>
              <a:defRPr sz="1600">
                <a:solidFill>
                  <a:schemeClr val="tx1"/>
                </a:solidFill>
                <a:latin typeface="Akkurat Std" panose="02000503000000000000" pitchFamily="2" charset="0"/>
              </a:defRPr>
            </a:lvl4pPr>
            <a:lvl5pPr>
              <a:defRPr sz="1600">
                <a:solidFill>
                  <a:schemeClr val="tx1"/>
                </a:solidFill>
                <a:latin typeface="Akkurat Std" panose="02000503000000000000" pitchFamily="2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11270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47663" y="957262"/>
            <a:ext cx="8454628" cy="3955852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kkurat Std" panose="02000503000000000000" pitchFamily="2" charset="0"/>
              </a:defRPr>
            </a:lvl1pPr>
            <a:lvl2pPr>
              <a:defRPr sz="2000">
                <a:solidFill>
                  <a:schemeClr val="tx1"/>
                </a:solidFill>
                <a:latin typeface="Akkurat Std" panose="02000503000000000000" pitchFamily="2" charset="0"/>
              </a:defRPr>
            </a:lvl2pPr>
            <a:lvl3pPr>
              <a:defRPr sz="1800">
                <a:solidFill>
                  <a:schemeClr val="tx1"/>
                </a:solidFill>
                <a:latin typeface="Akkurat Std" panose="02000503000000000000" pitchFamily="2" charset="0"/>
              </a:defRPr>
            </a:lvl3pPr>
            <a:lvl4pPr>
              <a:defRPr sz="1600">
                <a:solidFill>
                  <a:schemeClr val="tx1"/>
                </a:solidFill>
                <a:latin typeface="Akkurat Std" panose="02000503000000000000" pitchFamily="2" charset="0"/>
              </a:defRPr>
            </a:lvl4pPr>
            <a:lvl5pPr>
              <a:defRPr sz="1600">
                <a:solidFill>
                  <a:schemeClr val="tx1"/>
                </a:solidFill>
                <a:latin typeface="Akkurat Std" panose="02000503000000000000" pitchFamily="2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89380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ik2018-Standard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695158"/>
            <a:ext cx="9144000" cy="4448342"/>
          </a:xfrm>
          <a:prstGeom prst="rect">
            <a:avLst/>
          </a:prstGeom>
          <a:solidFill>
            <a:schemeClr val="tx1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92649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95158"/>
            <a:ext cx="9144000" cy="4448342"/>
          </a:xfrm>
          <a:prstGeom prst="rect">
            <a:avLst/>
          </a:prstGeom>
          <a:solidFill>
            <a:srgbClr val="E3D88B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2572084"/>
            <a:ext cx="7950994" cy="1598863"/>
          </a:xfrm>
          <a:prstGeom prst="rect">
            <a:avLst/>
          </a:prstGeom>
          <a:solidFill>
            <a:srgbClr val="6F2575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259632" y="3273828"/>
            <a:ext cx="6691362" cy="587220"/>
          </a:xfrm>
        </p:spPr>
        <p:txBody>
          <a:bodyPr/>
          <a:lstStyle>
            <a:lvl1pPr algn="l"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32" y="2668191"/>
            <a:ext cx="6400800" cy="495783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  <a:latin typeface="Akkurat Std Bold" panose="02000803000000000000" pitchFamily="2" charset="0"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Isosceles Triangle 5"/>
          <p:cNvSpPr/>
          <p:nvPr userDrawn="1"/>
        </p:nvSpPr>
        <p:spPr>
          <a:xfrm rot="10800000">
            <a:off x="7087935" y="2572084"/>
            <a:ext cx="1729133" cy="1598863"/>
          </a:xfrm>
          <a:prstGeom prst="triangle">
            <a:avLst/>
          </a:prstGeom>
          <a:solidFill>
            <a:srgbClr val="6F2575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3082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UM-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209" y="1293854"/>
            <a:ext cx="6220749" cy="3373223"/>
          </a:xfrm>
          <a:prstGeom prst="rect">
            <a:avLst/>
          </a:prstGeom>
        </p:spPr>
      </p:pic>
      <p:sp>
        <p:nvSpPr>
          <p:cNvPr id="5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7" name="Rechthoek"/>
          <p:cNvSpPr/>
          <p:nvPr userDrawn="1"/>
        </p:nvSpPr>
        <p:spPr>
          <a:xfrm>
            <a:off x="-27822" y="-16147"/>
            <a:ext cx="9171822" cy="659246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Dianummer"/>
          <p:cNvSpPr txBox="1">
            <a:spLocks/>
          </p:cNvSpPr>
          <p:nvPr userDrawn="1"/>
        </p:nvSpPr>
        <p:spPr>
          <a:xfrm>
            <a:off x="8801243" y="4913264"/>
            <a:ext cx="256081" cy="227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+mn-ea"/>
                <a:cs typeface="+mn-cs"/>
                <a:sym typeface="Candara"/>
              </a:defRPr>
            </a:lvl1pPr>
            <a:lvl2pPr marL="0" marR="0" indent="228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86CB4B4D-7CA3-9044-876B-883B54F8677D}" type="slidenum">
              <a:rPr lang="en-GB" sz="1125" smtClean="0"/>
              <a:pPr/>
              <a:t>‹#›</a:t>
            </a:fld>
            <a:endParaRPr lang="en-GB" sz="1125"/>
          </a:p>
        </p:txBody>
      </p:sp>
      <p:sp>
        <p:nvSpPr>
          <p:cNvPr id="9" name="Physics Data Processing…"/>
          <p:cNvSpPr txBox="1">
            <a:spLocks noGrp="1"/>
          </p:cNvSpPr>
          <p:nvPr>
            <p:ph type="title" hasCustomPrompt="1"/>
          </p:nvPr>
        </p:nvSpPr>
        <p:spPr>
          <a:xfrm>
            <a:off x="-800" y="89583"/>
            <a:ext cx="9145600" cy="1397003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  <a:lvl2pPr algn="ctr">
              <a:defRPr sz="2700">
                <a:latin typeface="Akkurat Std"/>
                <a:ea typeface="Akkurat Std"/>
                <a:cs typeface="Akkurat Std"/>
                <a:sym typeface="Akkurat Std"/>
              </a:defRPr>
            </a:lvl2pPr>
          </a:lstStyle>
          <a:p>
            <a:r>
              <a:rPr lang="en-US" dirty="0" smtClean="0">
                <a:solidFill>
                  <a:schemeClr val="bg1"/>
                </a:solidFill>
              </a:rPr>
              <a:t>Main Title</a:t>
            </a:r>
            <a:endParaRPr dirty="0" smtClean="0">
              <a:solidFill>
                <a:schemeClr val="bg1"/>
              </a:solidFill>
            </a:endParaRPr>
          </a:p>
          <a:p>
            <a:pPr lvl="1"/>
            <a:r>
              <a:rPr lang="en-US" dirty="0" smtClean="0"/>
              <a:t>Subtitle text</a:t>
            </a:r>
            <a:endParaRPr dirty="0"/>
          </a:p>
        </p:txBody>
      </p:sp>
      <p:sp>
        <p:nvSpPr>
          <p:cNvPr id="11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2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679950" y="3281869"/>
            <a:ext cx="4180852" cy="923697"/>
          </a:xfrm>
          <a:prstGeom prst="rect">
            <a:avLst/>
          </a:prstGeom>
        </p:spPr>
        <p:txBody>
          <a:bodyPr lIns="0" rIns="0"/>
          <a:lstStyle>
            <a:lvl1pPr marL="15240" indent="0" algn="r">
              <a:buNone/>
              <a:defRPr sz="1800">
                <a:solidFill>
                  <a:schemeClr val="bg1"/>
                </a:solidFill>
                <a:latin typeface="Akkurat Std" panose="02000503000000000000" pitchFamily="2" charset="0"/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10" name="Rechthoek"/>
          <p:cNvSpPr/>
          <p:nvPr userDrawn="1"/>
        </p:nvSpPr>
        <p:spPr>
          <a:xfrm>
            <a:off x="-824" y="4674995"/>
            <a:ext cx="9144824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7" name="2011-2016…"/>
          <p:cNvSpPr txBox="1"/>
          <p:nvPr userDrawn="1"/>
        </p:nvSpPr>
        <p:spPr>
          <a:xfrm>
            <a:off x="7543867" y="4551606"/>
            <a:ext cx="1317668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600" cap="none" baseline="0" dirty="0" smtClean="0">
                <a:solidFill>
                  <a:srgbClr val="E3D88A"/>
                </a:solidFill>
              </a:rPr>
              <a:t>David </a:t>
            </a:r>
            <a:r>
              <a:rPr lang="en-US" sz="1600" cap="none" baseline="0" dirty="0" err="1" smtClean="0">
                <a:solidFill>
                  <a:srgbClr val="E3D88A"/>
                </a:solidFill>
              </a:rPr>
              <a:t>Groep</a:t>
            </a:r>
            <a:endParaRPr lang="en-US" sz="1600" cap="none" baseline="0" dirty="0" smtClean="0">
              <a:solidFill>
                <a:srgbClr val="E3D88A"/>
              </a:solidFill>
            </a:endParaRPr>
          </a:p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200" cap="none" baseline="0" dirty="0" smtClean="0">
                <a:solidFill>
                  <a:srgbClr val="6F2575"/>
                </a:solidFill>
              </a:rPr>
              <a:t>davidg@nikhef.nl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35" y="4473814"/>
            <a:ext cx="1186455" cy="4615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317" y="4390909"/>
            <a:ext cx="3017492" cy="62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6517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image" Target="../media/image2.wmf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0.xml"/><Relationship Id="rId18" Type="http://schemas.openxmlformats.org/officeDocument/2006/relationships/slideLayout" Target="../slideLayouts/slideLayout65.xml"/><Relationship Id="rId26" Type="http://schemas.openxmlformats.org/officeDocument/2006/relationships/slideLayout" Target="../slideLayouts/slideLayout73.xml"/><Relationship Id="rId39" Type="http://schemas.openxmlformats.org/officeDocument/2006/relationships/slideLayout" Target="../slideLayouts/slideLayout86.xml"/><Relationship Id="rId21" Type="http://schemas.openxmlformats.org/officeDocument/2006/relationships/slideLayout" Target="../slideLayouts/slideLayout68.xml"/><Relationship Id="rId34" Type="http://schemas.openxmlformats.org/officeDocument/2006/relationships/slideLayout" Target="../slideLayouts/slideLayout81.xml"/><Relationship Id="rId42" Type="http://schemas.openxmlformats.org/officeDocument/2006/relationships/slideLayout" Target="../slideLayouts/slideLayout89.xml"/><Relationship Id="rId47" Type="http://schemas.openxmlformats.org/officeDocument/2006/relationships/theme" Target="../theme/theme2.xml"/><Relationship Id="rId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29" Type="http://schemas.openxmlformats.org/officeDocument/2006/relationships/slideLayout" Target="../slideLayouts/slideLayout76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24" Type="http://schemas.openxmlformats.org/officeDocument/2006/relationships/slideLayout" Target="../slideLayouts/slideLayout71.xml"/><Relationship Id="rId32" Type="http://schemas.openxmlformats.org/officeDocument/2006/relationships/slideLayout" Target="../slideLayouts/slideLayout79.xml"/><Relationship Id="rId37" Type="http://schemas.openxmlformats.org/officeDocument/2006/relationships/slideLayout" Target="../slideLayouts/slideLayout84.xml"/><Relationship Id="rId40" Type="http://schemas.openxmlformats.org/officeDocument/2006/relationships/slideLayout" Target="../slideLayouts/slideLayout87.xml"/><Relationship Id="rId45" Type="http://schemas.openxmlformats.org/officeDocument/2006/relationships/slideLayout" Target="../slideLayouts/slideLayout92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23" Type="http://schemas.openxmlformats.org/officeDocument/2006/relationships/slideLayout" Target="../slideLayouts/slideLayout70.xml"/><Relationship Id="rId28" Type="http://schemas.openxmlformats.org/officeDocument/2006/relationships/slideLayout" Target="../slideLayouts/slideLayout75.xml"/><Relationship Id="rId36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57.xml"/><Relationship Id="rId19" Type="http://schemas.openxmlformats.org/officeDocument/2006/relationships/slideLayout" Target="../slideLayouts/slideLayout66.xml"/><Relationship Id="rId31" Type="http://schemas.openxmlformats.org/officeDocument/2006/relationships/slideLayout" Target="../slideLayouts/slideLayout78.xml"/><Relationship Id="rId44" Type="http://schemas.openxmlformats.org/officeDocument/2006/relationships/slideLayout" Target="../slideLayouts/slideLayout91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Relationship Id="rId22" Type="http://schemas.openxmlformats.org/officeDocument/2006/relationships/slideLayout" Target="../slideLayouts/slideLayout69.xml"/><Relationship Id="rId27" Type="http://schemas.openxmlformats.org/officeDocument/2006/relationships/slideLayout" Target="../slideLayouts/slideLayout74.xml"/><Relationship Id="rId30" Type="http://schemas.openxmlformats.org/officeDocument/2006/relationships/slideLayout" Target="../slideLayouts/slideLayout77.xml"/><Relationship Id="rId35" Type="http://schemas.openxmlformats.org/officeDocument/2006/relationships/slideLayout" Target="../slideLayouts/slideLayout82.xml"/><Relationship Id="rId43" Type="http://schemas.openxmlformats.org/officeDocument/2006/relationships/slideLayout" Target="../slideLayouts/slideLayout90.xml"/><Relationship Id="rId48" Type="http://schemas.openxmlformats.org/officeDocument/2006/relationships/image" Target="../media/image1.png"/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64.xml"/><Relationship Id="rId25" Type="http://schemas.openxmlformats.org/officeDocument/2006/relationships/slideLayout" Target="../slideLayouts/slideLayout72.xml"/><Relationship Id="rId33" Type="http://schemas.openxmlformats.org/officeDocument/2006/relationships/slideLayout" Target="../slideLayouts/slideLayout80.xml"/><Relationship Id="rId38" Type="http://schemas.openxmlformats.org/officeDocument/2006/relationships/slideLayout" Target="../slideLayouts/slideLayout85.xml"/><Relationship Id="rId46" Type="http://schemas.openxmlformats.org/officeDocument/2006/relationships/slideLayout" Target="../slideLayouts/slideLayout93.xml"/><Relationship Id="rId20" Type="http://schemas.openxmlformats.org/officeDocument/2006/relationships/slideLayout" Target="../slideLayouts/slideLayout67.xml"/><Relationship Id="rId41" Type="http://schemas.openxmlformats.org/officeDocument/2006/relationships/slideLayout" Target="../slideLayouts/slideLayout8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6.xml"/><Relationship Id="rId7" Type="http://schemas.openxmlformats.org/officeDocument/2006/relationships/image" Target="../media/image11.emf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103.xml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102.xml"/><Relationship Id="rId9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64319" y="4771189"/>
            <a:ext cx="176330" cy="17312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>
              <a:defRPr sz="1125" cap="none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7" name="NIKHEF_LOGO.png" descr="NIKHEF_LOGO.png"/>
          <p:cNvPicPr>
            <a:picLocks noChangeAspect="1"/>
          </p:cNvPicPr>
          <p:nvPr/>
        </p:nvPicPr>
        <p:blipFill>
          <a:blip r:embed="rId49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238125" y="242731"/>
            <a:ext cx="4133850" cy="40980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één</a:t>
            </a:r>
            <a:endParaRPr dirty="0"/>
          </a:p>
          <a:p>
            <a:pPr lvl="1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twee</a:t>
            </a:r>
          </a:p>
          <a:p>
            <a:pPr lvl="2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drie</a:t>
            </a:r>
            <a:endParaRPr dirty="0"/>
          </a:p>
          <a:p>
            <a:pPr lvl="3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vier</a:t>
            </a:r>
            <a:endParaRPr dirty="0"/>
          </a:p>
          <a:p>
            <a:pPr lvl="4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vijf</a:t>
            </a:r>
            <a:endParaRPr dirty="0"/>
          </a:p>
        </p:txBody>
      </p:sp>
      <p:sp>
        <p:nvSpPr>
          <p:cNvPr id="10" name="Tijdelijke aanduiding voor voettekst 9">
            <a:extLst>
              <a:ext uri="{FF2B5EF4-FFF2-40B4-BE49-F238E27FC236}">
                <a16:creationId xmlns:a16="http://schemas.microsoft.com/office/drawing/2014/main" id="{69D6A5BF-E03A-3B42-9900-EB97AADCDC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317481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Fancy a (peta)?b(y|i)te … PDP at the Nikhef Jamboree</a:t>
            </a:r>
            <a:endParaRPr lang="nl-NL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730" r:id="rId2"/>
    <p:sldLayoutId id="2147483731" r:id="rId3"/>
    <p:sldLayoutId id="2147483732" r:id="rId4"/>
    <p:sldLayoutId id="2147483692" r:id="rId5"/>
    <p:sldLayoutId id="2147483735" r:id="rId6"/>
    <p:sldLayoutId id="2147483791" r:id="rId7"/>
    <p:sldLayoutId id="2147483736" r:id="rId8"/>
    <p:sldLayoutId id="2147483734" r:id="rId9"/>
    <p:sldLayoutId id="2147483724" r:id="rId10"/>
    <p:sldLayoutId id="2147483733" r:id="rId11"/>
    <p:sldLayoutId id="2147483737" r:id="rId12"/>
    <p:sldLayoutId id="2147483708" r:id="rId13"/>
    <p:sldLayoutId id="2147483662" r:id="rId14"/>
    <p:sldLayoutId id="2147483701" r:id="rId15"/>
    <p:sldLayoutId id="2147483668" r:id="rId16"/>
    <p:sldLayoutId id="2147483660" r:id="rId17"/>
    <p:sldLayoutId id="2147483704" r:id="rId18"/>
    <p:sldLayoutId id="2147483705" r:id="rId19"/>
    <p:sldLayoutId id="2147483706" r:id="rId20"/>
    <p:sldLayoutId id="2147483707" r:id="rId21"/>
    <p:sldLayoutId id="2147483703" r:id="rId22"/>
    <p:sldLayoutId id="2147483661" r:id="rId23"/>
    <p:sldLayoutId id="2147483664" r:id="rId24"/>
    <p:sldLayoutId id="2147483667" r:id="rId25"/>
    <p:sldLayoutId id="2147483702" r:id="rId26"/>
    <p:sldLayoutId id="2147483697" r:id="rId27"/>
    <p:sldLayoutId id="2147483709" r:id="rId28"/>
    <p:sldLayoutId id="2147483674" r:id="rId29"/>
    <p:sldLayoutId id="2147483677" r:id="rId30"/>
    <p:sldLayoutId id="2147483698" r:id="rId31"/>
    <p:sldLayoutId id="2147483699" r:id="rId32"/>
    <p:sldLayoutId id="2147483710" r:id="rId33"/>
    <p:sldLayoutId id="2147483672" r:id="rId34"/>
    <p:sldLayoutId id="2147483675" r:id="rId35"/>
    <p:sldLayoutId id="2147483678" r:id="rId36"/>
    <p:sldLayoutId id="2147483681" r:id="rId37"/>
    <p:sldLayoutId id="2147483684" r:id="rId38"/>
    <p:sldLayoutId id="2147483673" r:id="rId39"/>
    <p:sldLayoutId id="2147483676" r:id="rId40"/>
    <p:sldLayoutId id="2147483679" r:id="rId41"/>
    <p:sldLayoutId id="2147483682" r:id="rId42"/>
    <p:sldLayoutId id="2147483685" r:id="rId43"/>
    <p:sldLayoutId id="2147483686" r:id="rId44"/>
    <p:sldLayoutId id="2147483688" r:id="rId45"/>
    <p:sldLayoutId id="2147483689" r:id="rId46"/>
    <p:sldLayoutId id="2147483690" r:id="rId47"/>
  </p:sldLayoutIdLst>
  <p:transition spd="med"/>
  <p:hf hdr="0"/>
  <p:txStyles>
    <p:title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6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75" b="0" i="0" u="none" strike="noStrike" cap="none" spc="0" baseline="0">
          <a:ln>
            <a:noFill/>
          </a:ln>
          <a:solidFill>
            <a:schemeClr val="tx2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8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accent3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accent3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64319" y="4771189"/>
            <a:ext cx="176330" cy="17312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>
              <a:defRPr sz="1125" cap="none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7" name="NIKHEF_LOGO.png" descr="NIKHEF_LOGO.png"/>
          <p:cNvPicPr>
            <a:picLocks noChangeAspect="1"/>
          </p:cNvPicPr>
          <p:nvPr/>
        </p:nvPicPr>
        <p:blipFill>
          <a:blip r:embed="rId48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238125" y="242731"/>
            <a:ext cx="4133850" cy="40980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één</a:t>
            </a:r>
            <a:endParaRPr dirty="0"/>
          </a:p>
          <a:p>
            <a:pPr lvl="1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twee</a:t>
            </a:r>
          </a:p>
          <a:p>
            <a:pPr lvl="2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drie</a:t>
            </a:r>
            <a:endParaRPr dirty="0"/>
          </a:p>
          <a:p>
            <a:pPr lvl="3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vier</a:t>
            </a:r>
            <a:endParaRPr dirty="0"/>
          </a:p>
          <a:p>
            <a:pPr lvl="4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vijf</a:t>
            </a:r>
            <a:endParaRPr dirty="0"/>
          </a:p>
        </p:txBody>
      </p:sp>
      <p:sp>
        <p:nvSpPr>
          <p:cNvPr id="10" name="Tijdelijke aanduiding voor voettekst 9">
            <a:extLst>
              <a:ext uri="{FF2B5EF4-FFF2-40B4-BE49-F238E27FC236}">
                <a16:creationId xmlns:a16="http://schemas.microsoft.com/office/drawing/2014/main" id="{69D6A5BF-E03A-3B42-9900-EB97AADCDC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317481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Fancy a (peta)?b(y|i)te … PDP at the Nikhef Jamboree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186136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  <p:sldLayoutId id="2147483757" r:id="rId16"/>
    <p:sldLayoutId id="2147483758" r:id="rId17"/>
    <p:sldLayoutId id="2147483759" r:id="rId18"/>
    <p:sldLayoutId id="2147483760" r:id="rId19"/>
    <p:sldLayoutId id="2147483761" r:id="rId20"/>
    <p:sldLayoutId id="2147483762" r:id="rId21"/>
    <p:sldLayoutId id="2147483763" r:id="rId22"/>
    <p:sldLayoutId id="2147483764" r:id="rId23"/>
    <p:sldLayoutId id="2147483765" r:id="rId24"/>
    <p:sldLayoutId id="2147483766" r:id="rId25"/>
    <p:sldLayoutId id="2147483767" r:id="rId26"/>
    <p:sldLayoutId id="2147483768" r:id="rId27"/>
    <p:sldLayoutId id="2147483769" r:id="rId28"/>
    <p:sldLayoutId id="2147483770" r:id="rId29"/>
    <p:sldLayoutId id="2147483771" r:id="rId30"/>
    <p:sldLayoutId id="2147483772" r:id="rId31"/>
    <p:sldLayoutId id="2147483773" r:id="rId32"/>
    <p:sldLayoutId id="2147483774" r:id="rId33"/>
    <p:sldLayoutId id="2147483775" r:id="rId34"/>
    <p:sldLayoutId id="2147483776" r:id="rId35"/>
    <p:sldLayoutId id="2147483777" r:id="rId36"/>
    <p:sldLayoutId id="2147483778" r:id="rId37"/>
    <p:sldLayoutId id="2147483779" r:id="rId38"/>
    <p:sldLayoutId id="2147483780" r:id="rId39"/>
    <p:sldLayoutId id="2147483781" r:id="rId40"/>
    <p:sldLayoutId id="2147483782" r:id="rId41"/>
    <p:sldLayoutId id="2147483783" r:id="rId42"/>
    <p:sldLayoutId id="2147483784" r:id="rId43"/>
    <p:sldLayoutId id="2147483785" r:id="rId44"/>
    <p:sldLayoutId id="2147483786" r:id="rId45"/>
    <p:sldLayoutId id="2147483787" r:id="rId46"/>
  </p:sldLayoutIdLst>
  <p:transition spd="med"/>
  <p:hf hdr="0"/>
  <p:txStyles>
    <p:title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6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75" b="0" i="0" u="none" strike="noStrike" cap="none" spc="0" baseline="0">
          <a:ln>
            <a:noFill/>
          </a:ln>
          <a:solidFill>
            <a:schemeClr val="tx2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8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accent3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accent3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"/>
          <p:cNvSpPr/>
          <p:nvPr/>
        </p:nvSpPr>
        <p:spPr>
          <a:xfrm>
            <a:off x="0" y="-6565"/>
            <a:ext cx="9152122" cy="704612"/>
          </a:xfrm>
          <a:prstGeom prst="rect">
            <a:avLst/>
          </a:prstGeom>
          <a:solidFill>
            <a:srgbClr val="6F2575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756160" y="4913264"/>
            <a:ext cx="346248" cy="317394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 algn="ctr" defTabSz="309563">
              <a:defRPr sz="1125" b="0" i="0"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+mn-ea"/>
                <a:cs typeface="+mn-cs"/>
                <a:sym typeface="Candara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itle Text"/>
          <p:cNvSpPr txBox="1">
            <a:spLocks noGrp="1"/>
          </p:cNvSpPr>
          <p:nvPr>
            <p:ph type="title"/>
          </p:nvPr>
        </p:nvSpPr>
        <p:spPr>
          <a:xfrm>
            <a:off x="1896894" y="54568"/>
            <a:ext cx="7159227" cy="582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 anchorCtr="0"/>
          <a:lstStyle/>
          <a:p>
            <a:r>
              <a:rPr dirty="0"/>
              <a:t>Title Text</a:t>
            </a:r>
          </a:p>
        </p:txBody>
      </p:sp>
      <p:sp>
        <p:nvSpPr>
          <p:cNvPr id="14" name="Tekstvak 13"/>
          <p:cNvSpPr txBox="1"/>
          <p:nvPr userDrawn="1"/>
        </p:nvSpPr>
        <p:spPr>
          <a:xfrm>
            <a:off x="160522" y="4838753"/>
            <a:ext cx="2921000" cy="237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l" defTabSz="1714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43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kkurat Std" charset="0"/>
                <a:ea typeface="Helvetica Neue"/>
                <a:cs typeface="Helvetica Neue"/>
                <a:sym typeface="Helvetica Neue"/>
              </a:rPr>
              <a:t>Event</a:t>
            </a:r>
            <a:endParaRPr kumimoji="0" lang="nl-NL" sz="1043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kkurat Std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Freeform 6"/>
          <p:cNvSpPr/>
          <p:nvPr userDrawn="1"/>
        </p:nvSpPr>
        <p:spPr>
          <a:xfrm>
            <a:off x="-3969" y="-7386"/>
            <a:ext cx="1647693" cy="706226"/>
          </a:xfrm>
          <a:custGeom>
            <a:avLst/>
            <a:gdLst>
              <a:gd name="connsiteX0" fmla="*/ 4143983 w 4202349"/>
              <a:gd name="connsiteY0" fmla="*/ 0 h 1926077"/>
              <a:gd name="connsiteX1" fmla="*/ 3171217 w 4202349"/>
              <a:gd name="connsiteY1" fmla="*/ 1926077 h 1926077"/>
              <a:gd name="connsiteX2" fmla="*/ 0 w 4202349"/>
              <a:gd name="connsiteY2" fmla="*/ 1926077 h 1926077"/>
              <a:gd name="connsiteX3" fmla="*/ 0 w 4202349"/>
              <a:gd name="connsiteY3" fmla="*/ 19456 h 1926077"/>
              <a:gd name="connsiteX4" fmla="*/ 4202349 w 4202349"/>
              <a:gd name="connsiteY4" fmla="*/ 19456 h 1926077"/>
              <a:gd name="connsiteX5" fmla="*/ 4202349 w 4202349"/>
              <a:gd name="connsiteY5" fmla="*/ 58366 h 1926077"/>
              <a:gd name="connsiteX0" fmla="*/ 4143983 w 4202349"/>
              <a:gd name="connsiteY0" fmla="*/ 0 h 1926077"/>
              <a:gd name="connsiteX1" fmla="*/ 3171217 w 4202349"/>
              <a:gd name="connsiteY1" fmla="*/ 1926077 h 1926077"/>
              <a:gd name="connsiteX2" fmla="*/ 0 w 4202349"/>
              <a:gd name="connsiteY2" fmla="*/ 1926077 h 1926077"/>
              <a:gd name="connsiteX3" fmla="*/ 0 w 4202349"/>
              <a:gd name="connsiteY3" fmla="*/ 19456 h 1926077"/>
              <a:gd name="connsiteX4" fmla="*/ 4202349 w 4202349"/>
              <a:gd name="connsiteY4" fmla="*/ 19456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0 w 4143983"/>
              <a:gd name="connsiteY3" fmla="*/ 19456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14408 w 4143983"/>
              <a:gd name="connsiteY3" fmla="*/ 40285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489874 w 4143983"/>
              <a:gd name="connsiteY3" fmla="*/ 534986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0 w 4143983"/>
              <a:gd name="connsiteY3" fmla="*/ 19456 h 1926077"/>
              <a:gd name="connsiteX0" fmla="*/ 4147985 w 4147985"/>
              <a:gd name="connsiteY0" fmla="*/ 2242 h 1928319"/>
              <a:gd name="connsiteX1" fmla="*/ 3175219 w 4147985"/>
              <a:gd name="connsiteY1" fmla="*/ 1928319 h 1928319"/>
              <a:gd name="connsiteX2" fmla="*/ 4002 w 4147985"/>
              <a:gd name="connsiteY2" fmla="*/ 1928319 h 1928319"/>
              <a:gd name="connsiteX3" fmla="*/ 0 w 4147985"/>
              <a:gd name="connsiteY3" fmla="*/ 0 h 1928319"/>
              <a:gd name="connsiteX0" fmla="*/ 4153988 w 4153988"/>
              <a:gd name="connsiteY0" fmla="*/ 2242 h 1930489"/>
              <a:gd name="connsiteX1" fmla="*/ 3181222 w 4153988"/>
              <a:gd name="connsiteY1" fmla="*/ 1928319 h 1930489"/>
              <a:gd name="connsiteX2" fmla="*/ 0 w 4153988"/>
              <a:gd name="connsiteY2" fmla="*/ 1930489 h 1930489"/>
              <a:gd name="connsiteX3" fmla="*/ 6003 w 4153988"/>
              <a:gd name="connsiteY3" fmla="*/ 0 h 1930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53988" h="1930489">
                <a:moveTo>
                  <a:pt x="4153988" y="2242"/>
                </a:moveTo>
                <a:lnTo>
                  <a:pt x="3181222" y="1928319"/>
                </a:lnTo>
                <a:lnTo>
                  <a:pt x="0" y="1930489"/>
                </a:lnTo>
                <a:lnTo>
                  <a:pt x="6003" y="0"/>
                </a:lnTo>
              </a:path>
            </a:pathLst>
          </a:custGeom>
          <a:solidFill>
            <a:srgbClr val="E3D88A"/>
          </a:solidFill>
          <a:ln>
            <a:noFill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34290" tIns="17145" rIns="34290" bIns="17145" numCol="1" spcCol="38100" rtlCol="0" anchor="t">
            <a:noAutofit/>
          </a:bodyPr>
          <a:lstStyle/>
          <a:p>
            <a: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675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34" y="127607"/>
            <a:ext cx="1131580" cy="44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924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22" r:id="rId3"/>
    <p:sldLayoutId id="2147483723" r:id="rId4"/>
    <p:sldLayoutId id="2147483720" r:id="rId5"/>
  </p:sldLayoutIdLst>
  <p:transition spd="med"/>
  <p:timing>
    <p:tnLst>
      <p:par>
        <p:cTn id="1" dur="indefinite" restart="never" nodeType="tmRoot"/>
      </p:par>
    </p:tnLst>
  </p:timing>
  <p:hf hdr="0"/>
  <p:txStyles>
    <p:titleStyle>
      <a:lvl1pPr marL="21675" marR="21675" indent="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bg1"/>
          </a:solidFill>
          <a:uFill>
            <a:solidFill>
              <a:srgbClr val="000000"/>
            </a:solidFill>
          </a:uFill>
          <a:latin typeface="Akkurat Std" panose="02000503000000000000" pitchFamily="2" charset="0"/>
          <a:ea typeface="Akkurat Std" panose="02000503000000000000" pitchFamily="2" charset="0"/>
          <a:cs typeface="Akkurat Std" panose="02000503000000000000" pitchFamily="2" charset="0"/>
          <a:sym typeface="Akkurat Std Mono"/>
        </a:defRPr>
      </a:lvl1pPr>
      <a:lvl2pPr marL="21675" marR="21675" indent="8572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2pPr>
      <a:lvl3pPr marL="21675" marR="21675" indent="17145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3pPr>
      <a:lvl4pPr marL="21675" marR="21675" indent="25717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4pPr>
      <a:lvl5pPr marL="21675" marR="21675" indent="34290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5pPr>
      <a:lvl6pPr marL="21675" marR="21675" indent="42862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6pPr>
      <a:lvl7pPr marL="21675" marR="21675" indent="51435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7pPr>
      <a:lvl8pPr marL="21675" marR="21675" indent="60007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8pPr>
      <a:lvl9pPr marL="21675" marR="21675" indent="68580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9pPr>
    </p:titleStyle>
    <p:bodyStyle>
      <a:lvl1pPr marL="235192" marR="21675" indent="-21995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1pPr>
      <a:lvl2pPr marL="391547" marR="21675" indent="-204857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2pPr>
      <a:lvl3pPr marL="557144" marR="21675" indent="-199004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3pPr>
      <a:lvl4pPr marL="76176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4pPr>
      <a:lvl5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5pPr>
      <a:lvl6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6pPr>
      <a:lvl7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7pPr>
      <a:lvl8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8pPr>
      <a:lvl9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9pPr>
    </p:bodyStyle>
    <p:otherStyle>
      <a:lvl1pPr marL="0" marR="0" indent="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1pPr>
      <a:lvl2pPr marL="0" marR="0" indent="8572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2pPr>
      <a:lvl3pPr marL="0" marR="0" indent="17145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3pPr>
      <a:lvl4pPr marL="0" marR="0" indent="25717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4pPr>
      <a:lvl5pPr marL="0" marR="0" indent="34290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5pPr>
      <a:lvl6pPr marL="0" marR="0" indent="42862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6pPr>
      <a:lvl7pPr marL="0" marR="0" indent="51435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7pPr>
      <a:lvl8pPr marL="0" marR="0" indent="60007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8pPr>
      <a:lvl9pPr marL="0" marR="0" indent="68580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kstvak 13"/>
          <p:cNvSpPr txBox="1"/>
          <p:nvPr userDrawn="1"/>
        </p:nvSpPr>
        <p:spPr>
          <a:xfrm>
            <a:off x="160522" y="4838753"/>
            <a:ext cx="2921000" cy="237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lvl="0" indent="0" algn="l" defTabSz="1714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43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kkurat Std" charset="0"/>
                <a:ea typeface="Helvetica Neue"/>
                <a:cs typeface="Helvetica Neue"/>
                <a:sym typeface="Helvetica Neue"/>
              </a:rPr>
              <a:t>Event</a:t>
            </a:r>
            <a:endParaRPr kumimoji="0" lang="nl-NL" sz="1043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kkurat Std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3791" y="1226905"/>
            <a:ext cx="6429375" cy="3448050"/>
          </a:xfrm>
          <a:prstGeom prst="rect">
            <a:avLst/>
          </a:prstGeom>
        </p:spPr>
      </p:pic>
      <p:sp>
        <p:nvSpPr>
          <p:cNvPr id="11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2" name="Rechthoek"/>
          <p:cNvSpPr/>
          <p:nvPr userDrawn="1"/>
        </p:nvSpPr>
        <p:spPr>
          <a:xfrm>
            <a:off x="0" y="-14108"/>
            <a:ext cx="9146966" cy="657208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3" name="Rechthoek"/>
          <p:cNvSpPr/>
          <p:nvPr userDrawn="1"/>
        </p:nvSpPr>
        <p:spPr>
          <a:xfrm>
            <a:off x="-3791" y="4674995"/>
            <a:ext cx="9147791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5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6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5059546" y="3728204"/>
            <a:ext cx="3936975" cy="1105431"/>
            <a:chOff x="13257342" y="9941877"/>
            <a:chExt cx="10498600" cy="2947816"/>
          </a:xfrm>
        </p:grpSpPr>
        <p:sp>
          <p:nvSpPr>
            <p:cNvPr id="18" name="2011-2016…"/>
            <p:cNvSpPr txBox="1"/>
            <p:nvPr/>
          </p:nvSpPr>
          <p:spPr>
            <a:xfrm>
              <a:off x="13257342" y="9941877"/>
              <a:ext cx="10498600" cy="29478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101600" tIns="101600" rIns="101600" bIns="101600" anchor="ctr">
              <a:spAutoFit/>
            </a:bodyPr>
            <a:lstStyle/>
            <a:p>
              <a:pPr marL="0" marR="0" lvl="0" indent="0" algn="r" defTabSz="3095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kkurat Std"/>
                  <a:sym typeface="Akkurat Std"/>
                </a:rPr>
                <a:t>David </a:t>
              </a:r>
              <a:r>
                <a:rPr kumimoji="0" lang="en-US" sz="1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kkurat Std"/>
                  <a:sym typeface="Akkurat Std"/>
                </a:rPr>
                <a:t>Groep</a:t>
              </a: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kkurat Std"/>
                <a:sym typeface="Akkurat Std"/>
              </a:endParaRPr>
            </a:p>
            <a:p>
              <a:pPr marL="0" marR="0" lvl="0" indent="0" algn="r" defTabSz="3095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kumimoji="0" lang="en-US" sz="13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6F2575"/>
                  </a:solidFill>
                  <a:effectLst/>
                  <a:uLnTx/>
                  <a:uFillTx/>
                  <a:latin typeface="Akkurat Std"/>
                  <a:sym typeface="Akkurat Std"/>
                </a:rPr>
                <a:t>davidg@nikhef.nl</a:t>
              </a:r>
            </a:p>
            <a:p>
              <a:pPr marL="0" marR="0" lvl="0" indent="0" algn="r" defTabSz="3095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kumimoji="0" lang="en-GB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6F2575"/>
                  </a:solidFill>
                  <a:effectLst/>
                  <a:uLnTx/>
                  <a:uFillTx/>
                  <a:latin typeface="Akkurat Std"/>
                  <a:sym typeface="Akkurat Std"/>
                </a:rPr>
                <a:t>https://www.nikhef.nl/~</a:t>
              </a:r>
              <a:r>
                <a:rPr kumimoji="0" lang="en-GB" sz="13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6F2575"/>
                  </a:solidFill>
                  <a:effectLst/>
                  <a:uLnTx/>
                  <a:uFillTx/>
                  <a:latin typeface="Akkurat Std"/>
                  <a:sym typeface="Akkurat Std"/>
                </a:rPr>
                <a:t>davidg/presentations/</a:t>
              </a:r>
            </a:p>
            <a:p>
              <a:pPr marL="0" marR="0" lvl="0" indent="0" algn="r" defTabSz="3095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kumimoji="0" lang="en-US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6F2575"/>
                  </a:solidFill>
                  <a:effectLst/>
                  <a:uLnTx/>
                  <a:uFillTx/>
                  <a:latin typeface="Akkurat Std"/>
                  <a:sym typeface="Akkurat Std"/>
                </a:rPr>
                <a:t>https://orcid.org/0000-0003-1026-6606</a:t>
              </a:r>
              <a:endParaRPr kumimoji="0" sz="1300" b="0" i="0" u="none" strike="noStrike" kern="0" cap="none" spc="0" normalizeH="0" baseline="0" noProof="0" dirty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kkurat Std"/>
                <a:sym typeface="Akkurat Std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59550" y="12056840"/>
              <a:ext cx="529432" cy="5294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7213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89" r:id="rId2"/>
    <p:sldLayoutId id="2147483727" r:id="rId3"/>
    <p:sldLayoutId id="2147483788" r:id="rId4"/>
    <p:sldLayoutId id="2147483739" r:id="rId5"/>
    <p:sldLayoutId id="2147483790" r:id="rId6"/>
    <p:sldLayoutId id="2147483729" r:id="rId7"/>
    <p:sldLayoutId id="2147483728" r:id="rId8"/>
  </p:sldLayoutIdLst>
  <p:transition spd="med"/>
  <p:timing>
    <p:tnLst>
      <p:par>
        <p:cTn id="1" dur="indefinite" restart="never" nodeType="tmRoot"/>
      </p:par>
    </p:tnLst>
  </p:timing>
  <p:hf hdr="0"/>
  <p:txStyles>
    <p:titleStyle>
      <a:lvl1pPr marL="21675" marR="21675" indent="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bg1"/>
          </a:solidFill>
          <a:uFill>
            <a:solidFill>
              <a:srgbClr val="000000"/>
            </a:solidFill>
          </a:uFill>
          <a:latin typeface="Akkurat Std" panose="02000503000000000000" pitchFamily="2" charset="0"/>
          <a:ea typeface="Akkurat Std" panose="02000503000000000000" pitchFamily="2" charset="0"/>
          <a:cs typeface="Akkurat Std" panose="02000503000000000000" pitchFamily="2" charset="0"/>
          <a:sym typeface="Akkurat Std Mono"/>
        </a:defRPr>
      </a:lvl1pPr>
      <a:lvl2pPr marL="21675" marR="21675" indent="8572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2pPr>
      <a:lvl3pPr marL="21675" marR="21675" indent="17145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3pPr>
      <a:lvl4pPr marL="21675" marR="21675" indent="25717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4pPr>
      <a:lvl5pPr marL="21675" marR="21675" indent="34290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5pPr>
      <a:lvl6pPr marL="21675" marR="21675" indent="42862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6pPr>
      <a:lvl7pPr marL="21675" marR="21675" indent="51435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7pPr>
      <a:lvl8pPr marL="21675" marR="21675" indent="60007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8pPr>
      <a:lvl9pPr marL="21675" marR="21675" indent="68580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9pPr>
    </p:titleStyle>
    <p:bodyStyle>
      <a:lvl1pPr marL="235192" marR="21675" indent="-21995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1pPr>
      <a:lvl2pPr marL="391547" marR="21675" indent="-204857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2pPr>
      <a:lvl3pPr marL="557144" marR="21675" indent="-199004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3pPr>
      <a:lvl4pPr marL="76176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4pPr>
      <a:lvl5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5pPr>
      <a:lvl6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6pPr>
      <a:lvl7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7pPr>
      <a:lvl8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8pPr>
      <a:lvl9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9pPr>
    </p:bodyStyle>
    <p:otherStyle>
      <a:lvl1pPr marL="0" marR="0" indent="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1pPr>
      <a:lvl2pPr marL="0" marR="0" indent="8572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2pPr>
      <a:lvl3pPr marL="0" marR="0" indent="17145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3pPr>
      <a:lvl4pPr marL="0" marR="0" indent="25717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4pPr>
      <a:lvl5pPr marL="0" marR="0" indent="34290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5pPr>
      <a:lvl6pPr marL="0" marR="0" indent="42862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6pPr>
      <a:lvl7pPr marL="0" marR="0" indent="51435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7pPr>
      <a:lvl8pPr marL="0" marR="0" indent="60007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8pPr>
      <a:lvl9pPr marL="0" marR="0" indent="68580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6.png"/><Relationship Id="rId4" Type="http://schemas.openxmlformats.org/officeDocument/2006/relationships/notesSlide" Target="../notesSlides/notesSlid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nikhef.nl/e/computingcourse2022" TargetMode="External"/><Relationship Id="rId2" Type="http://schemas.openxmlformats.org/officeDocument/2006/relationships/hyperlink" Target="https://www.nikhef.nl/pdp/computing-course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gif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0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0.png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hyperlink" Target="https://www.nikhef.nl/pdp/stats/stbc/intern/stbc_summ_plots" TargetMode="External"/><Relationship Id="rId11" Type="http://schemas.openxmlformats.org/officeDocument/2006/relationships/image" Target="../media/image49.wmf"/><Relationship Id="rId5" Type="http://schemas.openxmlformats.org/officeDocument/2006/relationships/hyperlink" Target="https://www.nikhef.nl/pdp/doc/stats/stbc-grisview-week" TargetMode="External"/><Relationship Id="rId10" Type="http://schemas.openxmlformats.org/officeDocument/2006/relationships/oleObject" Target="../embeddings/oleObject2.bin"/><Relationship Id="rId4" Type="http://schemas.openxmlformats.org/officeDocument/2006/relationships/hyperlink" Target="https://www.nikhef.nl/pdp/doc/experimental-services" TargetMode="External"/><Relationship Id="rId9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David Groep</a:t>
            </a:r>
          </a:p>
          <a:p>
            <a:r>
              <a:rPr lang="en-US" dirty="0" smtClean="0"/>
              <a:t>Nikhef Jamboree 2023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Fancy a (</a:t>
            </a:r>
            <a:r>
              <a:rPr lang="en-GB" dirty="0" err="1" smtClean="0"/>
              <a:t>peta</a:t>
            </a:r>
            <a:r>
              <a:rPr lang="en-GB" dirty="0" smtClean="0"/>
              <a:t>)?b(</a:t>
            </a:r>
            <a:r>
              <a:rPr lang="en-GB" dirty="0" err="1" smtClean="0"/>
              <a:t>y|i</a:t>
            </a:r>
            <a:r>
              <a:rPr lang="en-GB" dirty="0" smtClean="0"/>
              <a:t>)</a:t>
            </a:r>
            <a:r>
              <a:rPr lang="en-GB" dirty="0" err="1" smtClean="0"/>
              <a:t>te</a:t>
            </a:r>
            <a:r>
              <a:rPr lang="en-GB" dirty="0" smtClean="0"/>
              <a:t> …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Physics Data Processing </a:t>
            </a:r>
            <a:br>
              <a:rPr lang="en-US" dirty="0" smtClean="0"/>
            </a:br>
            <a:r>
              <a:rPr lang="en-US" dirty="0" smtClean="0"/>
              <a:t>and Computing Technologies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592417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en-US" sz="2000" dirty="0" smtClean="0"/>
              <a:t>But why not get results faster on our next-gen clusters?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6F2575"/>
                </a:solidFill>
              </a:rPr>
              <a:t>new clusters likely by the end of 2023 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6F2575"/>
                </a:solidFill>
              </a:rPr>
              <a:t>today’s Genoa already +30% </a:t>
            </a:r>
            <a:r>
              <a:rPr lang="en-US" sz="1800" dirty="0" err="1" smtClean="0">
                <a:solidFill>
                  <a:srgbClr val="6F2575"/>
                </a:solidFill>
              </a:rPr>
              <a:t>HEPscore</a:t>
            </a:r>
            <a:r>
              <a:rPr lang="en-US" sz="1800" dirty="0" smtClean="0">
                <a:solidFill>
                  <a:srgbClr val="6F2575"/>
                </a:solidFill>
              </a:rPr>
              <a:t> performance</a:t>
            </a:r>
          </a:p>
          <a:p>
            <a:r>
              <a:rPr lang="en-US" sz="2000" i="1" dirty="0" smtClean="0"/>
              <a:t>although … why is nobody using </a:t>
            </a:r>
            <a:r>
              <a:rPr lang="en-US" sz="2000" i="1" dirty="0" err="1" smtClean="0"/>
              <a:t>stbc-iexp</a:t>
            </a:r>
            <a:r>
              <a:rPr lang="en-US" sz="2000" i="1" dirty="0" smtClean="0"/>
              <a:t>?</a:t>
            </a:r>
            <a:endParaRPr lang="en-US" sz="2000" dirty="0" smtClean="0"/>
          </a:p>
          <a:p>
            <a:endParaRPr lang="en-US" sz="2000" i="1" dirty="0" smtClean="0"/>
          </a:p>
          <a:p>
            <a:endParaRPr lang="en-US" sz="2000" i="1" dirty="0"/>
          </a:p>
          <a:p>
            <a:r>
              <a:rPr lang="en-US" sz="2000" dirty="0" smtClean="0"/>
              <a:t>And </a:t>
            </a:r>
            <a:r>
              <a:rPr lang="en-US" sz="2000" dirty="0" err="1" smtClean="0"/>
              <a:t>containerise</a:t>
            </a:r>
            <a:r>
              <a:rPr lang="en-US" sz="2000" dirty="0" smtClean="0"/>
              <a:t> your work in the future!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6F2575"/>
                </a:solidFill>
              </a:rPr>
              <a:t>better access to </a:t>
            </a:r>
            <a:r>
              <a:rPr lang="en-US" sz="1800" b="1" dirty="0" smtClean="0">
                <a:solidFill>
                  <a:srgbClr val="6F2575"/>
                </a:solidFill>
              </a:rPr>
              <a:t>GPUs on </a:t>
            </a:r>
            <a:r>
              <a:rPr lang="en-US" sz="1800" b="1" dirty="0" err="1" smtClean="0">
                <a:solidFill>
                  <a:srgbClr val="6F2575"/>
                </a:solidFill>
              </a:rPr>
              <a:t>stoomboot</a:t>
            </a:r>
            <a:endParaRPr lang="en-US" sz="1800" b="1" dirty="0" smtClean="0">
              <a:solidFill>
                <a:srgbClr val="6F2575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6F2575"/>
                </a:solidFill>
              </a:rPr>
              <a:t>run on </a:t>
            </a:r>
            <a:r>
              <a:rPr lang="en-US" sz="1800" b="1" dirty="0" smtClean="0">
                <a:solidFill>
                  <a:srgbClr val="6F2575"/>
                </a:solidFill>
              </a:rPr>
              <a:t>newer hardware </a:t>
            </a:r>
            <a:r>
              <a:rPr lang="en-US" sz="1800" i="1" dirty="0" smtClean="0">
                <a:solidFill>
                  <a:srgbClr val="6F2575"/>
                </a:solidFill>
              </a:rPr>
              <a:t>that will use </a:t>
            </a:r>
            <a:r>
              <a:rPr lang="en-US" sz="1800" dirty="0" smtClean="0">
                <a:solidFill>
                  <a:srgbClr val="6F2575"/>
                </a:solidFill>
              </a:rPr>
              <a:t>Rocky 8 or 9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6F2575"/>
                </a:solidFill>
              </a:rPr>
              <a:t>prepare for </a:t>
            </a:r>
            <a:r>
              <a:rPr lang="en-US" sz="1800" b="1" dirty="0" smtClean="0">
                <a:solidFill>
                  <a:srgbClr val="6F2575"/>
                </a:solidFill>
              </a:rPr>
              <a:t>data analysis preservation </a:t>
            </a:r>
            <a:r>
              <a:rPr lang="en-US" sz="1800" dirty="0" smtClean="0">
                <a:solidFill>
                  <a:srgbClr val="6F2575"/>
                </a:solidFill>
              </a:rPr>
              <a:t>and good research data management</a:t>
            </a:r>
            <a:br>
              <a:rPr lang="en-US" sz="1800" dirty="0" smtClean="0">
                <a:solidFill>
                  <a:srgbClr val="6F2575"/>
                </a:solidFill>
              </a:rPr>
            </a:br>
            <a:r>
              <a:rPr lang="en-US" sz="1800" i="1" dirty="0" smtClean="0">
                <a:solidFill>
                  <a:srgbClr val="6F2575"/>
                </a:solidFill>
              </a:rPr>
              <a:t>when we link </a:t>
            </a:r>
            <a:r>
              <a:rPr lang="en-US" sz="1800" i="1" dirty="0" err="1" smtClean="0">
                <a:solidFill>
                  <a:srgbClr val="6F2575"/>
                </a:solidFill>
              </a:rPr>
              <a:t>Stoomboot</a:t>
            </a:r>
            <a:r>
              <a:rPr lang="en-US" sz="1800" i="1" dirty="0" smtClean="0">
                <a:solidFill>
                  <a:srgbClr val="6F2575"/>
                </a:solidFill>
              </a:rPr>
              <a:t> </a:t>
            </a:r>
            <a:r>
              <a:rPr lang="en-US" sz="1800" i="1" dirty="0" err="1" smtClean="0">
                <a:solidFill>
                  <a:srgbClr val="6F2575"/>
                </a:solidFill>
              </a:rPr>
              <a:t>dCache</a:t>
            </a:r>
            <a:r>
              <a:rPr lang="en-US" sz="1800" i="1" dirty="0" smtClean="0">
                <a:solidFill>
                  <a:srgbClr val="6F2575"/>
                </a:solidFill>
              </a:rPr>
              <a:t> to our institutional Research Data Management</a:t>
            </a:r>
            <a:endParaRPr lang="en-US" sz="1800" dirty="0" smtClean="0">
              <a:solidFill>
                <a:srgbClr val="6F2575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 smtClean="0">
              <a:solidFill>
                <a:srgbClr val="6F2575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10</a:t>
            </a:fld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… towards ~ tomorrow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9367" y="1571265"/>
            <a:ext cx="2737445" cy="1879075"/>
          </a:xfrm>
          <a:prstGeom prst="rect">
            <a:avLst/>
          </a:prstGeom>
          <a:effectLst>
            <a:glow rad="101600">
              <a:srgbClr val="6F2575">
                <a:alpha val="60000"/>
              </a:srgbClr>
            </a:glo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4071" y="238125"/>
            <a:ext cx="1843929" cy="1696748"/>
          </a:xfrm>
          <a:prstGeom prst="rect">
            <a:avLst/>
          </a:prstGeom>
        </p:spPr>
      </p:pic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Fancy a (peta)?b(y|i)te … PDP at the Nikhef Jamboree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995929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toomboot_top_users-fin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lum bright="20000"/>
          </a:blip>
          <a:stretch>
            <a:fillRect/>
          </a:stretch>
        </p:blipFill>
        <p:spPr>
          <a:xfrm>
            <a:off x="3062868" y="18418"/>
            <a:ext cx="6071442" cy="4553582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1200329"/>
          </a:xfrm>
        </p:spPr>
        <p:txBody>
          <a:bodyPr/>
          <a:lstStyle/>
          <a:p>
            <a:r>
              <a:rPr lang="en-US" dirty="0" smtClean="0"/>
              <a:t>And this year,</a:t>
            </a:r>
            <a:br>
              <a:rPr lang="en-US" dirty="0" smtClean="0"/>
            </a:br>
            <a:r>
              <a:rPr lang="en-US" dirty="0" smtClean="0"/>
              <a:t>the </a:t>
            </a:r>
            <a:r>
              <a:rPr lang="en-US" dirty="0" err="1" smtClean="0"/>
              <a:t>stoomboot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winner is …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238125" y="4206045"/>
            <a:ext cx="8667750" cy="151268"/>
          </a:xfrm>
        </p:spPr>
        <p:txBody>
          <a:bodyPr/>
          <a:lstStyle/>
          <a:p>
            <a:r>
              <a:rPr lang="en-US" dirty="0" smtClean="0"/>
              <a:t>Animation: Dennis van </a:t>
            </a:r>
            <a:r>
              <a:rPr lang="en-US" dirty="0" err="1" smtClean="0"/>
              <a:t>Dok</a:t>
            </a:r>
            <a:r>
              <a:rPr lang="en-US" dirty="0" smtClean="0"/>
              <a:t>,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source: https://gitlab.nikhef.nl/pdp/stoomboot-animation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Fancy a (peta)?b(y|i)te … PDP at the Nikhef Jamboree</a:t>
            </a:r>
            <a:endParaRPr lang="nl-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33834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12</a:t>
            </a:fld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Your new knowledge base starts here, on </a:t>
            </a:r>
            <a:r>
              <a:rPr lang="en-US" b="1" dirty="0" smtClean="0"/>
              <a:t>kb.nikhef.nl/</a:t>
            </a:r>
            <a:r>
              <a:rPr lang="en-US" b="1" dirty="0" err="1" smtClean="0"/>
              <a:t>ct</a:t>
            </a:r>
            <a:r>
              <a:rPr lang="en-US" b="1" dirty="0" smtClean="0"/>
              <a:t> </a:t>
            </a:r>
            <a:endParaRPr lang="en-GB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495" y="706137"/>
            <a:ext cx="7010337" cy="4334996"/>
          </a:xfrm>
          <a:prstGeom prst="rect">
            <a:avLst/>
          </a:prstGeom>
          <a:effectLst>
            <a:glow rad="101600">
              <a:srgbClr val="6F2575">
                <a:alpha val="60000"/>
              </a:srgbClr>
            </a:glo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0507" y="1698737"/>
            <a:ext cx="6877802" cy="2522580"/>
          </a:xfrm>
          <a:prstGeom prst="rect">
            <a:avLst/>
          </a:prstGeom>
          <a:effectLst>
            <a:glow rad="101600">
              <a:srgbClr val="6F2575">
                <a:alpha val="60000"/>
              </a:srgbClr>
            </a:glo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649" y="2670090"/>
            <a:ext cx="7670356" cy="2101099"/>
          </a:xfrm>
          <a:prstGeom prst="rect">
            <a:avLst/>
          </a:prstGeom>
          <a:effectLst>
            <a:glow rad="101600">
              <a:srgbClr val="6F2575">
                <a:alpha val="60000"/>
              </a:srgbClr>
            </a:glow>
          </a:effectLst>
        </p:spPr>
      </p:pic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Fancy a (peta)?b(y|i)te … PDP at the Nikhef Jamboree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369419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half" idx="14"/>
          </p:nvPr>
        </p:nvSpPr>
        <p:spPr>
          <a:xfrm>
            <a:off x="238125" y="967797"/>
            <a:ext cx="7590031" cy="3290776"/>
          </a:xfrm>
        </p:spPr>
        <p:txBody>
          <a:bodyPr/>
          <a:lstStyle/>
          <a:p>
            <a:r>
              <a:rPr lang="en-US" sz="1800" b="1" dirty="0" smtClean="0"/>
              <a:t>Meet at the Computing Office hours </a:t>
            </a:r>
            <a:r>
              <a:rPr lang="en-US" sz="1800" dirty="0" smtClean="0"/>
              <a:t>– ‘ask us anything’</a:t>
            </a:r>
          </a:p>
          <a:p>
            <a:endParaRPr lang="en-US" sz="1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6F2575"/>
                </a:solidFill>
              </a:rPr>
              <a:t>1300-1500, </a:t>
            </a:r>
            <a:r>
              <a:rPr lang="en-US" sz="1800" dirty="0">
                <a:solidFill>
                  <a:srgbClr val="6F2575"/>
                </a:solidFill>
              </a:rPr>
              <a:t>first Thursday of every </a:t>
            </a:r>
            <a:r>
              <a:rPr lang="en-US" sz="1800" dirty="0" smtClean="0">
                <a:solidFill>
                  <a:srgbClr val="6F2575"/>
                </a:solidFill>
              </a:rPr>
              <a:t>month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6F2575"/>
                </a:solidFill>
              </a:rPr>
              <a:t>SP110 ‘Spectrum Noord’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6F2575"/>
                </a:solidFill>
              </a:rPr>
              <a:t>slice of cake with every question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/>
          </a:p>
          <a:p>
            <a:r>
              <a:rPr lang="en-US" sz="1800" b="1" dirty="0" smtClean="0"/>
              <a:t>Join the Nikhef Computing Course</a:t>
            </a:r>
            <a:r>
              <a:rPr lang="en-US" sz="1800" b="1" dirty="0"/>
              <a:t> </a:t>
            </a:r>
            <a:r>
              <a:rPr lang="en-US" sz="1800" dirty="0" smtClean="0"/>
              <a:t>for a</a:t>
            </a:r>
            <a:br>
              <a:rPr lang="en-US" sz="1800" dirty="0" smtClean="0"/>
            </a:br>
            <a:r>
              <a:rPr lang="en-US" sz="1800" dirty="0" smtClean="0"/>
              <a:t>structured learning approach</a:t>
            </a:r>
          </a:p>
          <a:p>
            <a:endParaRPr lang="en-US" sz="1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6F2575"/>
                </a:solidFill>
                <a:hlinkClick r:id="rId2"/>
              </a:rPr>
              <a:t>https://</a:t>
            </a:r>
            <a:r>
              <a:rPr lang="en-GB" sz="1800" dirty="0" smtClean="0">
                <a:solidFill>
                  <a:srgbClr val="6F2575"/>
                </a:solidFill>
                <a:hlinkClick r:id="rId2"/>
              </a:rPr>
              <a:t>www.nikhef.nl/pdp/computing-course/</a:t>
            </a:r>
            <a:endParaRPr lang="en-GB" sz="1800" dirty="0" smtClean="0">
              <a:solidFill>
                <a:srgbClr val="6F2575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6F2575"/>
                </a:solidFill>
              </a:rPr>
              <a:t>m</a:t>
            </a:r>
            <a:r>
              <a:rPr lang="en-US" sz="1800" dirty="0" smtClean="0">
                <a:solidFill>
                  <a:srgbClr val="6F2575"/>
                </a:solidFill>
              </a:rPr>
              <a:t>aterials at </a:t>
            </a:r>
            <a:r>
              <a:rPr lang="en-GB" sz="1800" dirty="0">
                <a:solidFill>
                  <a:srgbClr val="6F2575"/>
                </a:solidFill>
                <a:hlinkClick r:id="rId3"/>
              </a:rPr>
              <a:t>https://</a:t>
            </a:r>
            <a:r>
              <a:rPr lang="en-GB" sz="1800" dirty="0" smtClean="0">
                <a:solidFill>
                  <a:srgbClr val="6F2575"/>
                </a:solidFill>
                <a:hlinkClick r:id="rId3"/>
              </a:rPr>
              <a:t>indico.nikhef.nl/e/computingcourse2022</a:t>
            </a:r>
            <a:r>
              <a:rPr lang="en-GB" sz="1800" dirty="0" smtClean="0">
                <a:solidFill>
                  <a:srgbClr val="6F2575"/>
                </a:solidFill>
              </a:rPr>
              <a:t> </a:t>
            </a:r>
            <a:endParaRPr lang="en-GB" sz="1800" dirty="0">
              <a:solidFill>
                <a:srgbClr val="6F2575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13</a:t>
            </a:fld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Fancy cake?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843" y="1445182"/>
            <a:ext cx="3114675" cy="2336006"/>
          </a:xfrm>
          <a:prstGeom prst="rect">
            <a:avLst/>
          </a:prstGeom>
          <a:ln>
            <a:solidFill>
              <a:srgbClr val="6F2575"/>
            </a:solidFill>
          </a:ln>
        </p:spPr>
      </p:pic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Fancy a (peta)?b(y|i)te … PDP at the Nikhef Jamboree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9465495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0712" y="309507"/>
            <a:ext cx="7648562" cy="1140151"/>
          </a:xfrm>
        </p:spPr>
        <p:txBody>
          <a:bodyPr/>
          <a:lstStyle/>
          <a:p>
            <a:r>
              <a:rPr lang="en-US" sz="2400" i="1" dirty="0" smtClean="0"/>
              <a:t>Next up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“A tour of Italian CPUs, and our speedy road south”</a:t>
            </a:r>
            <a:br>
              <a:rPr lang="en-US" sz="2400" dirty="0" smtClean="0"/>
            </a:br>
            <a:r>
              <a:rPr lang="en-US" sz="2400" dirty="0" smtClean="0"/>
              <a:t>(Erik </a:t>
            </a:r>
            <a:r>
              <a:rPr lang="en-US" sz="2400" dirty="0" err="1" smtClean="0"/>
              <a:t>Kooistra</a:t>
            </a:r>
            <a:r>
              <a:rPr lang="en-US" sz="2400" dirty="0" smtClean="0"/>
              <a:t>)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1224948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</p:spPr>
        <p:txBody>
          <a:bodyPr/>
          <a:lstStyle/>
          <a:p>
            <a:r>
              <a:rPr lang="en-US" dirty="0" smtClean="0"/>
              <a:t>Computing can make an image with many tracks as well </a:t>
            </a:r>
            <a:r>
              <a:rPr lang="en-US" dirty="0" smtClean="0">
                <a:sym typeface="Wingdings" panose="05000000000000000000" pitchFamily="2" charset="2"/>
              </a:rPr>
              <a:t> 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185854" y="1519712"/>
            <a:ext cx="8720021" cy="2739254"/>
          </a:xfrm>
        </p:spPr>
        <p:txBody>
          <a:bodyPr/>
          <a:lstStyle/>
          <a:p>
            <a:r>
              <a:rPr lang="en-US" sz="1400" dirty="0" smtClean="0"/>
              <a:t>Nikhef </a:t>
            </a:r>
            <a:r>
              <a:rPr lang="en-US" sz="1400" dirty="0" smtClean="0"/>
              <a:t>AS1104 </a:t>
            </a:r>
            <a:br>
              <a:rPr lang="en-US" sz="1400" dirty="0" smtClean="0"/>
            </a:br>
            <a:r>
              <a:rPr lang="en-US" sz="1400" dirty="0" smtClean="0"/>
              <a:t>internal network</a:t>
            </a:r>
            <a:r>
              <a:rPr lang="en-US" sz="1400" dirty="0"/>
              <a:t/>
            </a:r>
            <a:br>
              <a:rPr lang="en-US" sz="1400" dirty="0"/>
            </a:br>
            <a:r>
              <a:rPr lang="en-US" sz="1400" dirty="0" smtClean="0"/>
              <a:t>and private </a:t>
            </a:r>
            <a:r>
              <a:rPr lang="en-US" sz="1400" dirty="0" err="1" smtClean="0"/>
              <a:t>peerings</a:t>
            </a:r>
            <a:endParaRPr lang="en-US" sz="1400" dirty="0" smtClean="0"/>
          </a:p>
          <a:p>
            <a:endParaRPr lang="en-US" sz="1400" dirty="0" smtClean="0"/>
          </a:p>
          <a:p>
            <a:r>
              <a:rPr lang="en-US" sz="1400" dirty="0" smtClean="0"/>
              <a:t>Time for some track finding!</a:t>
            </a:r>
          </a:p>
          <a:p>
            <a:r>
              <a:rPr lang="en-GB" sz="1400" dirty="0" smtClean="0"/>
              <a:t>Curious about your way home? </a:t>
            </a:r>
            <a:br>
              <a:rPr lang="en-GB" sz="1400" dirty="0" smtClean="0"/>
            </a:br>
            <a:r>
              <a:rPr lang="en-GB" sz="1400" dirty="0" smtClean="0"/>
              <a:t>From home, use</a:t>
            </a:r>
          </a:p>
          <a:p>
            <a:endParaRPr lang="en-GB" sz="1200" dirty="0" smtClean="0"/>
          </a:p>
          <a:p>
            <a:r>
              <a:rPr lang="en-GB" sz="1200" b="1" dirty="0" smtClean="0">
                <a:latin typeface="Akkurat Std Mono" panose="02000503000000000000" pitchFamily="2" charset="0"/>
              </a:rPr>
              <a:t> </a:t>
            </a:r>
            <a:r>
              <a:rPr lang="en-GB" sz="1200" b="1" dirty="0" smtClean="0">
                <a:latin typeface="Akkurat Std Mono" panose="02000503000000000000" pitchFamily="2" charset="0"/>
              </a:rPr>
              <a:t> </a:t>
            </a:r>
            <a:r>
              <a:rPr lang="en-GB" sz="1200" b="1" dirty="0">
                <a:latin typeface="Akkurat Std Mono" panose="02000503000000000000" pitchFamily="2" charset="0"/>
              </a:rPr>
              <a:t>traceroute -A </a:t>
            </a:r>
            <a:r>
              <a:rPr lang="en-GB" sz="1200" b="1" dirty="0" smtClean="0">
                <a:latin typeface="Akkurat Std Mono" panose="02000503000000000000" pitchFamily="2" charset="0"/>
              </a:rPr>
              <a:t>myip.nikhef.nl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Fancy a (peta)?b(y|i)te … PDP at the Nikhef Jamboree</a:t>
            </a:r>
            <a:endParaRPr lang="nl-NL" dirty="0"/>
          </a:p>
        </p:txBody>
      </p:sp>
      <p:grpSp>
        <p:nvGrpSpPr>
          <p:cNvPr id="10" name="Group 9"/>
          <p:cNvGrpSpPr/>
          <p:nvPr/>
        </p:nvGrpSpPr>
        <p:grpSpPr>
          <a:xfrm>
            <a:off x="3086925" y="594506"/>
            <a:ext cx="5700237" cy="3963446"/>
            <a:chOff x="1592661" y="673929"/>
            <a:chExt cx="5700237" cy="396344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2661" y="673929"/>
              <a:ext cx="5700237" cy="3963446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281854" y="3945406"/>
              <a:ext cx="639337" cy="5950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3200" b="0" i="0" u="none" strike="noStrike" cap="none" spc="0" normalizeH="0" dirty="0" smtClean="0">
                  <a:ln>
                    <a:noFill/>
                  </a:ln>
                  <a:solidFill>
                    <a:schemeClr val="accent3"/>
                  </a:solidFill>
                  <a:effectLst/>
                  <a:uFillTx/>
                  <a:latin typeface="+mn-lt"/>
                  <a:ea typeface="+mn-ea"/>
                  <a:cs typeface="+mn-cs"/>
                  <a:sym typeface="Webdings" panose="05030102010509060703" pitchFamily="18" charset="2"/>
                </a:rPr>
                <a:t></a:t>
              </a:r>
              <a:endParaRPr kumimoji="0" lang="en-GB" sz="3200" b="0" i="0" u="none" strike="noStrike" cap="none" spc="0" normalizeH="0" dirty="0" smtClean="0">
                <a:ln>
                  <a:noFill/>
                </a:ln>
                <a:solidFill>
                  <a:schemeClr val="accent3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980986" y="735696"/>
              <a:ext cx="345688" cy="3795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1800" b="0" i="0" u="none" strike="noStrike" cap="none" spc="0" normalizeH="0" dirty="0" smtClean="0">
                  <a:ln>
                    <a:noFill/>
                  </a:ln>
                  <a:solidFill>
                    <a:schemeClr val="accent3"/>
                  </a:solidFill>
                  <a:effectLst/>
                  <a:uFillTx/>
                  <a:latin typeface="+mn-lt"/>
                  <a:ea typeface="+mn-ea"/>
                  <a:cs typeface="+mn-cs"/>
                  <a:sym typeface="Webdings" panose="05030102010509060703" pitchFamily="18" charset="2"/>
                </a:rPr>
                <a:t></a:t>
              </a:r>
              <a:endParaRPr kumimoji="0" lang="en-GB" sz="1800" b="0" i="0" u="none" strike="noStrike" cap="none" spc="0" normalizeH="0" dirty="0" smtClean="0">
                <a:ln>
                  <a:noFill/>
                </a:ln>
                <a:solidFill>
                  <a:schemeClr val="accent3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592661" y="705115"/>
              <a:ext cx="639337" cy="5950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3200" b="0" i="0" u="none" strike="noStrike" cap="none" spc="0" normalizeH="0" dirty="0" smtClean="0">
                  <a:ln>
                    <a:noFill/>
                  </a:ln>
                  <a:solidFill>
                    <a:schemeClr val="accent3"/>
                  </a:solidFill>
                  <a:effectLst/>
                  <a:uFillTx/>
                  <a:latin typeface="+mn-lt"/>
                  <a:ea typeface="+mn-ea"/>
                  <a:cs typeface="+mn-cs"/>
                  <a:sym typeface="Webdings" panose="05030102010509060703" pitchFamily="18" charset="2"/>
                </a:rPr>
                <a:t></a:t>
              </a:r>
              <a:endParaRPr kumimoji="0" lang="en-GB" sz="3200" b="0" i="0" u="none" strike="noStrike" cap="none" spc="0" normalizeH="0" dirty="0" smtClean="0">
                <a:ln>
                  <a:noFill/>
                </a:ln>
                <a:solidFill>
                  <a:schemeClr val="accent3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561387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The three pillars of Nikhef Physics Data Processing</a:t>
            </a:r>
            <a:endParaRPr lang="en-GB" dirty="0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3062613" y="899216"/>
            <a:ext cx="0" cy="3391823"/>
          </a:xfrm>
          <a:prstGeom prst="line">
            <a:avLst/>
          </a:prstGeom>
          <a:noFill/>
          <a:ln w="9525" cap="flat">
            <a:solidFill>
              <a:srgbClr val="001A3B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Straight Connector 10"/>
          <p:cNvCxnSpPr/>
          <p:nvPr/>
        </p:nvCxnSpPr>
        <p:spPr>
          <a:xfrm flipV="1">
            <a:off x="6045204" y="899216"/>
            <a:ext cx="0" cy="3391823"/>
          </a:xfrm>
          <a:prstGeom prst="line">
            <a:avLst/>
          </a:prstGeom>
          <a:noFill/>
          <a:ln w="9525" cap="flat">
            <a:solidFill>
              <a:srgbClr val="001A3B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7" name="Group 6"/>
          <p:cNvGrpSpPr/>
          <p:nvPr/>
        </p:nvGrpSpPr>
        <p:grpSpPr>
          <a:xfrm>
            <a:off x="6203306" y="918006"/>
            <a:ext cx="2824489" cy="3373033"/>
            <a:chOff x="3159754" y="899216"/>
            <a:chExt cx="2824489" cy="337303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22437" y="3485622"/>
              <a:ext cx="1299537" cy="770188"/>
            </a:xfrm>
            <a:prstGeom prst="rect">
              <a:avLst/>
            </a:prstGeom>
          </p:spPr>
        </p:pic>
        <p:sp>
          <p:nvSpPr>
            <p:cNvPr id="17" name="Text Placeholder 4"/>
            <p:cNvSpPr txBox="1">
              <a:spLocks/>
            </p:cNvSpPr>
            <p:nvPr/>
          </p:nvSpPr>
          <p:spPr>
            <a:xfrm>
              <a:off x="3159754" y="899216"/>
              <a:ext cx="2824489" cy="337303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>
              <a:lvl1pPr marL="342900" indent="-342900" algn="l" defTabSz="457200" rtl="0" eaLnBrk="1" latinLnBrk="0" hangingPunct="1">
                <a:spcBef>
                  <a:spcPts val="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Verdana"/>
                </a:defRPr>
              </a:lvl1pPr>
              <a:lvl2pPr marL="717550" indent="-358775" algn="l" defTabSz="457200" rtl="0" eaLnBrk="1" latinLnBrk="0" hangingPunct="1">
                <a:spcBef>
                  <a:spcPts val="0"/>
                </a:spcBef>
                <a:buFont typeface="Lucida Grande"/>
                <a:buChar char="-"/>
                <a:defRPr sz="2000" kern="1200">
                  <a:solidFill>
                    <a:schemeClr val="tx1"/>
                  </a:solidFill>
                  <a:latin typeface="+mj-lt"/>
                  <a:ea typeface="+mn-ea"/>
                  <a:cs typeface="Verdana"/>
                </a:defRPr>
              </a:lvl2pPr>
              <a:lvl3pPr marL="1073150" indent="-357188" algn="l" defTabSz="457200" rtl="0" eaLnBrk="1" latinLnBrk="0" hangingPunct="1">
                <a:spcBef>
                  <a:spcPts val="0"/>
                </a:spcBef>
                <a:buFont typeface="Lucida Grande"/>
                <a:buChar char="-"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Verdana"/>
                </a:defRPr>
              </a:lvl3pPr>
              <a:lvl4pPr marL="1430338" indent="-355600" algn="l" defTabSz="457200" rtl="0" eaLnBrk="1" latinLnBrk="0" hangingPunct="1">
                <a:spcBef>
                  <a:spcPts val="0"/>
                </a:spcBef>
                <a:buFont typeface="Lucida Grande"/>
                <a:buChar char="-"/>
                <a:defRPr sz="1600" kern="1200">
                  <a:solidFill>
                    <a:schemeClr val="tx1"/>
                  </a:solidFill>
                  <a:latin typeface="+mj-lt"/>
                  <a:ea typeface="+mn-ea"/>
                  <a:cs typeface="Verdana"/>
                </a:defRPr>
              </a:lvl4pPr>
              <a:lvl5pPr marL="1793875" indent="-360363" algn="l" defTabSz="457200" rtl="0" eaLnBrk="1" latinLnBrk="0" hangingPunct="1">
                <a:spcBef>
                  <a:spcPts val="0"/>
                </a:spcBef>
                <a:buFont typeface="Lucida Grande"/>
                <a:buChar char="-"/>
                <a:defRPr sz="1600" kern="1200">
                  <a:solidFill>
                    <a:schemeClr val="tx1"/>
                  </a:solidFill>
                  <a:latin typeface="+mj-lt"/>
                  <a:ea typeface="+mn-ea"/>
                  <a:cs typeface="Verdan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Aft>
                  <a:spcPts val="400"/>
                </a:spcAft>
                <a:buNone/>
              </a:pPr>
              <a:r>
                <a:rPr lang="en-GB" sz="1800" b="1" cap="none" dirty="0" smtClean="0">
                  <a:solidFill>
                    <a:srgbClr val="001A3B"/>
                  </a:solidFill>
                </a:rPr>
                <a:t>Infrastructure, network &amp; systems co-design R&amp;D</a:t>
              </a:r>
            </a:p>
            <a:p>
              <a:pPr>
                <a:spcAft>
                  <a:spcPts val="400"/>
                </a:spcAft>
              </a:pPr>
              <a:endParaRPr lang="en-GB" sz="800" b="1" cap="none" dirty="0" smtClean="0">
                <a:solidFill>
                  <a:srgbClr val="001A3B"/>
                </a:solidFill>
              </a:endParaRPr>
            </a:p>
            <a:p>
              <a:pPr marL="169863" indent="-169863"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r>
                <a:rPr lang="en-GB" sz="1600" cap="none" dirty="0" smtClean="0">
                  <a:solidFill>
                    <a:schemeClr val="tx2">
                      <a:lumMod val="75000"/>
                    </a:schemeClr>
                  </a:solidFill>
                </a:rPr>
                <a:t>building ‘research IT facilities’</a:t>
              </a:r>
              <a:br>
                <a:rPr lang="en-GB" sz="1600" cap="none" dirty="0" smtClean="0">
                  <a:solidFill>
                    <a:schemeClr val="tx2">
                      <a:lumMod val="75000"/>
                    </a:schemeClr>
                  </a:solidFill>
                </a:rPr>
              </a:br>
              <a:endParaRPr lang="en-GB" sz="1600" cap="none" dirty="0" smtClean="0">
                <a:solidFill>
                  <a:schemeClr val="tx2">
                    <a:lumMod val="75000"/>
                  </a:schemeClr>
                </a:solidFill>
              </a:endParaRPr>
            </a:p>
            <a:p>
              <a:pPr marL="169863" indent="-169863"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r>
                <a:rPr lang="en-GB" sz="1600" cap="none" dirty="0" smtClean="0">
                  <a:solidFill>
                    <a:schemeClr val="tx2">
                      <a:lumMod val="75000"/>
                    </a:schemeClr>
                  </a:solidFill>
                </a:rPr>
                <a:t>co-design &amp; development</a:t>
              </a:r>
            </a:p>
            <a:p>
              <a:pPr marL="169863" indent="-169863"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r>
                <a:rPr lang="en-GB" sz="1600" cap="none" dirty="0" smtClean="0">
                  <a:solidFill>
                    <a:schemeClr val="tx2">
                      <a:lumMod val="75000"/>
                    </a:schemeClr>
                  </a:solidFill>
                </a:rPr>
                <a:t>big data science innovation</a:t>
              </a:r>
            </a:p>
            <a:p>
              <a:pPr marL="169863" indent="-169863"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r>
                <a:rPr lang="en-GB" sz="1600" cap="none" dirty="0" smtClean="0">
                  <a:solidFill>
                    <a:schemeClr val="tx2">
                      <a:lumMod val="75000"/>
                    </a:schemeClr>
                  </a:solidFill>
                </a:rPr>
                <a:t>research </a:t>
              </a:r>
              <a:r>
                <a:rPr lang="en-GB" sz="1600" i="1" cap="none" dirty="0" smtClean="0">
                  <a:solidFill>
                    <a:schemeClr val="tx2">
                      <a:lumMod val="75000"/>
                    </a:schemeClr>
                  </a:solidFill>
                </a:rPr>
                <a:t>on </a:t>
              </a:r>
              <a:r>
                <a:rPr lang="en-GB" sz="1600" cap="none" dirty="0" smtClean="0">
                  <a:solidFill>
                    <a:schemeClr val="tx2">
                      <a:lumMod val="75000"/>
                    </a:schemeClr>
                  </a:solidFill>
                </a:rPr>
                <a:t>IT infrastructure</a:t>
              </a:r>
              <a:endParaRPr lang="en-GB" sz="1600" cap="none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141664" y="897715"/>
            <a:ext cx="2824489" cy="3373033"/>
            <a:chOff x="6142346" y="899215"/>
            <a:chExt cx="2824489" cy="3373033"/>
          </a:xfrm>
        </p:grpSpPr>
        <p:pic>
          <p:nvPicPr>
            <p:cNvPr id="6" name="Picture 4" descr="H:\Home\davidg\EUGridPMA\Presentations\images\igtf-worldstatus-2015.gif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99018" y="3485622"/>
              <a:ext cx="1715900" cy="744090"/>
            </a:xfrm>
            <a:prstGeom prst="rect">
              <a:avLst/>
            </a:prstGeom>
            <a:noFill/>
            <a:effectLst>
              <a:glow rad="228600">
                <a:schemeClr val="accent3">
                  <a:lumMod val="60000"/>
                  <a:lumOff val="40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 Placeholder 4"/>
            <p:cNvSpPr txBox="1">
              <a:spLocks/>
            </p:cNvSpPr>
            <p:nvPr/>
          </p:nvSpPr>
          <p:spPr>
            <a:xfrm>
              <a:off x="6142346" y="899215"/>
              <a:ext cx="2824489" cy="337303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>
              <a:lvl1pPr marL="342900" indent="-342900" algn="l" defTabSz="457200" rtl="0" eaLnBrk="1" latinLnBrk="0" hangingPunct="1">
                <a:spcBef>
                  <a:spcPts val="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Verdana"/>
                </a:defRPr>
              </a:lvl1pPr>
              <a:lvl2pPr marL="717550" indent="-358775" algn="l" defTabSz="457200" rtl="0" eaLnBrk="1" latinLnBrk="0" hangingPunct="1">
                <a:spcBef>
                  <a:spcPts val="0"/>
                </a:spcBef>
                <a:buFont typeface="Lucida Grande"/>
                <a:buChar char="-"/>
                <a:defRPr sz="2000" kern="1200">
                  <a:solidFill>
                    <a:schemeClr val="tx1"/>
                  </a:solidFill>
                  <a:latin typeface="+mj-lt"/>
                  <a:ea typeface="+mn-ea"/>
                  <a:cs typeface="Verdana"/>
                </a:defRPr>
              </a:lvl2pPr>
              <a:lvl3pPr marL="1073150" indent="-357188" algn="l" defTabSz="457200" rtl="0" eaLnBrk="1" latinLnBrk="0" hangingPunct="1">
                <a:spcBef>
                  <a:spcPts val="0"/>
                </a:spcBef>
                <a:buFont typeface="Lucida Grande"/>
                <a:buChar char="-"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Verdana"/>
                </a:defRPr>
              </a:lvl3pPr>
              <a:lvl4pPr marL="1430338" indent="-355600" algn="l" defTabSz="457200" rtl="0" eaLnBrk="1" latinLnBrk="0" hangingPunct="1">
                <a:spcBef>
                  <a:spcPts val="0"/>
                </a:spcBef>
                <a:buFont typeface="Lucida Grande"/>
                <a:buChar char="-"/>
                <a:defRPr sz="1600" kern="1200">
                  <a:solidFill>
                    <a:schemeClr val="tx1"/>
                  </a:solidFill>
                  <a:latin typeface="+mj-lt"/>
                  <a:ea typeface="+mn-ea"/>
                  <a:cs typeface="Verdana"/>
                </a:defRPr>
              </a:lvl4pPr>
              <a:lvl5pPr marL="1793875" indent="-360363" algn="l" defTabSz="457200" rtl="0" eaLnBrk="1" latinLnBrk="0" hangingPunct="1">
                <a:spcBef>
                  <a:spcPts val="0"/>
                </a:spcBef>
                <a:buFont typeface="Lucida Grande"/>
                <a:buChar char="-"/>
                <a:defRPr sz="1600" kern="1200">
                  <a:solidFill>
                    <a:schemeClr val="tx1"/>
                  </a:solidFill>
                  <a:latin typeface="+mj-lt"/>
                  <a:ea typeface="+mn-ea"/>
                  <a:cs typeface="Verdan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Aft>
                  <a:spcPts val="400"/>
                </a:spcAft>
                <a:buNone/>
              </a:pPr>
              <a:r>
                <a:rPr lang="en-GB" sz="1800" b="1" cap="none" dirty="0" smtClean="0">
                  <a:solidFill>
                    <a:srgbClr val="001A3B"/>
                  </a:solidFill>
                </a:rPr>
                <a:t>Infrastructure for </a:t>
              </a:r>
              <a:br>
                <a:rPr lang="en-GB" sz="1800" b="1" cap="none" dirty="0" smtClean="0">
                  <a:solidFill>
                    <a:srgbClr val="001A3B"/>
                  </a:solidFill>
                </a:rPr>
              </a:br>
              <a:r>
                <a:rPr lang="en-GB" sz="1800" b="1" cap="none" dirty="0" smtClean="0">
                  <a:solidFill>
                    <a:srgbClr val="001A3B"/>
                  </a:solidFill>
                </a:rPr>
                <a:t>trusted collaboration</a:t>
              </a:r>
            </a:p>
            <a:p>
              <a:pPr marL="169863" indent="-169863"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endParaRPr lang="en-GB" sz="800" cap="none" dirty="0" smtClean="0">
                <a:solidFill>
                  <a:srgbClr val="001A3B"/>
                </a:solidFill>
              </a:endParaRPr>
            </a:p>
            <a:p>
              <a:pPr marL="169863" indent="-169863"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r>
                <a:rPr lang="en-GB" sz="1600" cap="none" dirty="0" smtClean="0">
                  <a:solidFill>
                    <a:schemeClr val="tx2">
                      <a:lumMod val="75000"/>
                    </a:schemeClr>
                  </a:solidFill>
                </a:rPr>
                <a:t>trust and identity (‘SSO’) for </a:t>
              </a:r>
              <a:br>
                <a:rPr lang="en-GB" sz="1600" cap="none" dirty="0" smtClean="0">
                  <a:solidFill>
                    <a:schemeClr val="tx2">
                      <a:lumMod val="75000"/>
                    </a:schemeClr>
                  </a:solidFill>
                </a:rPr>
              </a:br>
              <a:r>
                <a:rPr lang="en-US" sz="1600" cap="none" dirty="0" smtClean="0">
                  <a:solidFill>
                    <a:schemeClr val="tx2">
                      <a:lumMod val="75000"/>
                    </a:schemeClr>
                  </a:solidFill>
                </a:rPr>
                <a:t>enabling communities</a:t>
              </a:r>
              <a:endParaRPr lang="en-GB" sz="1600" cap="none" dirty="0" smtClean="0">
                <a:solidFill>
                  <a:schemeClr val="tx2">
                    <a:lumMod val="75000"/>
                  </a:schemeClr>
                </a:solidFill>
              </a:endParaRPr>
            </a:p>
            <a:p>
              <a:pPr marL="169863" indent="-169863"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r>
                <a:rPr lang="en-GB" sz="1600" cap="none" dirty="0" smtClean="0">
                  <a:solidFill>
                    <a:schemeClr val="tx2">
                      <a:lumMod val="75000"/>
                    </a:schemeClr>
                  </a:solidFill>
                </a:rPr>
                <a:t>managing complexity of collaboration mechanisms</a:t>
              </a:r>
            </a:p>
            <a:p>
              <a:pPr marL="169863" indent="-169863"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r>
                <a:rPr lang="en-GB" sz="1600" cap="none" dirty="0">
                  <a:solidFill>
                    <a:schemeClr val="tx2">
                      <a:lumMod val="75000"/>
                    </a:schemeClr>
                  </a:solidFill>
                </a:rPr>
                <a:t>securing the infrastructure </a:t>
              </a:r>
              <a:br>
                <a:rPr lang="en-GB" sz="1600" cap="none" dirty="0">
                  <a:solidFill>
                    <a:schemeClr val="tx2">
                      <a:lumMod val="75000"/>
                    </a:schemeClr>
                  </a:solidFill>
                </a:rPr>
              </a:br>
              <a:r>
                <a:rPr lang="en-GB" sz="1600" cap="none" dirty="0">
                  <a:solidFill>
                    <a:schemeClr val="tx2">
                      <a:lumMod val="75000"/>
                    </a:schemeClr>
                  </a:solidFill>
                </a:rPr>
                <a:t>of our open science </a:t>
              </a:r>
              <a:r>
                <a:rPr lang="en-GB" sz="1600" cap="none" dirty="0" smtClean="0">
                  <a:solidFill>
                    <a:schemeClr val="tx2">
                      <a:lumMod val="75000"/>
                    </a:schemeClr>
                  </a:solidFill>
                </a:rPr>
                <a:t>cloud</a:t>
              </a:r>
              <a:endParaRPr lang="en-GB" sz="1600" cap="none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47428" y="899216"/>
            <a:ext cx="2885449" cy="3373033"/>
            <a:chOff x="147428" y="899216"/>
            <a:chExt cx="2885449" cy="337303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0043" y="3485622"/>
              <a:ext cx="1397291" cy="785126"/>
            </a:xfrm>
            <a:prstGeom prst="rect">
              <a:avLst/>
            </a:prstGeom>
          </p:spPr>
        </p:pic>
        <p:sp>
          <p:nvSpPr>
            <p:cNvPr id="19" name="Text Placeholder 4"/>
            <p:cNvSpPr txBox="1">
              <a:spLocks/>
            </p:cNvSpPr>
            <p:nvPr/>
          </p:nvSpPr>
          <p:spPr>
            <a:xfrm>
              <a:off x="147428" y="899216"/>
              <a:ext cx="2885449" cy="337303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>
              <a:lvl1pPr marL="342900" indent="-342900" algn="l" defTabSz="457200" rtl="0" eaLnBrk="1" latinLnBrk="0" hangingPunct="1">
                <a:spcBef>
                  <a:spcPts val="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Verdana"/>
                </a:defRPr>
              </a:lvl1pPr>
              <a:lvl2pPr marL="717550" indent="-358775" algn="l" defTabSz="457200" rtl="0" eaLnBrk="1" latinLnBrk="0" hangingPunct="1">
                <a:spcBef>
                  <a:spcPts val="0"/>
                </a:spcBef>
                <a:buFont typeface="Lucida Grande"/>
                <a:buChar char="-"/>
                <a:defRPr sz="2000" kern="1200">
                  <a:solidFill>
                    <a:schemeClr val="tx1"/>
                  </a:solidFill>
                  <a:latin typeface="+mj-lt"/>
                  <a:ea typeface="+mn-ea"/>
                  <a:cs typeface="Verdana"/>
                </a:defRPr>
              </a:lvl2pPr>
              <a:lvl3pPr marL="1073150" indent="-357188" algn="l" defTabSz="457200" rtl="0" eaLnBrk="1" latinLnBrk="0" hangingPunct="1">
                <a:spcBef>
                  <a:spcPts val="0"/>
                </a:spcBef>
                <a:buFont typeface="Lucida Grande"/>
                <a:buChar char="-"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Verdana"/>
                </a:defRPr>
              </a:lvl3pPr>
              <a:lvl4pPr marL="1430338" indent="-355600" algn="l" defTabSz="457200" rtl="0" eaLnBrk="1" latinLnBrk="0" hangingPunct="1">
                <a:spcBef>
                  <a:spcPts val="0"/>
                </a:spcBef>
                <a:buFont typeface="Lucida Grande"/>
                <a:buChar char="-"/>
                <a:defRPr sz="1600" kern="1200">
                  <a:solidFill>
                    <a:schemeClr val="tx1"/>
                  </a:solidFill>
                  <a:latin typeface="+mj-lt"/>
                  <a:ea typeface="+mn-ea"/>
                  <a:cs typeface="Verdana"/>
                </a:defRPr>
              </a:lvl4pPr>
              <a:lvl5pPr marL="1793875" indent="-360363" algn="l" defTabSz="457200" rtl="0" eaLnBrk="1" latinLnBrk="0" hangingPunct="1">
                <a:spcBef>
                  <a:spcPts val="0"/>
                </a:spcBef>
                <a:buFont typeface="Lucida Grande"/>
                <a:buChar char="-"/>
                <a:defRPr sz="1600" kern="1200">
                  <a:solidFill>
                    <a:schemeClr val="tx1"/>
                  </a:solidFill>
                  <a:latin typeface="+mj-lt"/>
                  <a:ea typeface="+mn-ea"/>
                  <a:cs typeface="Verdan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Aft>
                  <a:spcPts val="400"/>
                </a:spcAft>
                <a:buNone/>
              </a:pPr>
              <a:r>
                <a:rPr lang="en-GB" sz="1800" b="1" cap="none" dirty="0" smtClean="0">
                  <a:solidFill>
                    <a:srgbClr val="001A3B"/>
                  </a:solidFill>
                </a:rPr>
                <a:t>Algorithmic design patterns and software</a:t>
              </a:r>
            </a:p>
            <a:p>
              <a:pPr>
                <a:spcAft>
                  <a:spcPts val="400"/>
                </a:spcAft>
              </a:pPr>
              <a:endParaRPr lang="en-GB" sz="800" cap="none" dirty="0" smtClean="0">
                <a:solidFill>
                  <a:srgbClr val="001A3B"/>
                </a:solidFill>
              </a:endParaRPr>
            </a:p>
            <a:p>
              <a:pPr marL="169863" indent="-169863"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r>
                <a:rPr lang="en-GB" sz="1600" cap="none" dirty="0" smtClean="0">
                  <a:solidFill>
                    <a:schemeClr val="tx2">
                      <a:lumMod val="75000"/>
                    </a:schemeClr>
                  </a:solidFill>
                </a:rPr>
                <a:t>designing software for (GPU) accelerators, new algorithms,</a:t>
              </a:r>
              <a:br>
                <a:rPr lang="en-GB" sz="1600" cap="none" dirty="0" smtClean="0">
                  <a:solidFill>
                    <a:schemeClr val="tx2">
                      <a:lumMod val="75000"/>
                    </a:schemeClr>
                  </a:solidFill>
                </a:rPr>
              </a:br>
              <a:r>
                <a:rPr lang="en-GB" sz="1600" cap="none" dirty="0" smtClean="0">
                  <a:solidFill>
                    <a:schemeClr val="tx2">
                      <a:lumMod val="75000"/>
                    </a:schemeClr>
                  </a:solidFill>
                </a:rPr>
                <a:t>high-performance processors</a:t>
              </a:r>
            </a:p>
            <a:p>
              <a:pPr marL="169863" indent="-169863"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r>
                <a:rPr lang="en-GB" sz="1600" cap="none" dirty="0" smtClean="0">
                  <a:solidFill>
                    <a:schemeClr val="tx2">
                      <a:lumMod val="75000"/>
                    </a:schemeClr>
                  </a:solidFill>
                </a:rPr>
                <a:t>software design patterns for workflow &amp; data orchestration</a:t>
              </a:r>
            </a:p>
          </p:txBody>
        </p:sp>
      </p:grp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Fancy a (peta)?b(y|i)te … PDP at the Nikhef Jamboree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84796136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>
          <a:xfrm>
            <a:off x="238125" y="967797"/>
            <a:ext cx="8669759" cy="1775403"/>
          </a:xfrm>
        </p:spPr>
        <p:txBody>
          <a:bodyPr/>
          <a:lstStyle/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Allen for </a:t>
            </a:r>
            <a:r>
              <a:rPr lang="en-US" sz="2000" dirty="0" err="1" smtClean="0"/>
              <a:t>LHCb’s</a:t>
            </a:r>
            <a:r>
              <a:rPr lang="en-US" sz="2000" dirty="0" smtClean="0"/>
              <a:t> GPU-based HLT1 commissioned</a:t>
            </a:r>
            <a:r>
              <a:rPr lang="en-US" sz="2000" dirty="0"/>
              <a:t/>
            </a:r>
            <a:br>
              <a:rPr lang="en-US" sz="2000" dirty="0"/>
            </a:br>
            <a:endParaRPr lang="en-US" sz="2000" dirty="0" smtClean="0"/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Roadmap for more </a:t>
            </a:r>
            <a:r>
              <a:rPr lang="en-US" sz="2000" i="1" dirty="0" smtClean="0"/>
              <a:t>hybrid</a:t>
            </a:r>
            <a:r>
              <a:rPr lang="en-US" sz="2000" dirty="0" smtClean="0"/>
              <a:t> computing</a:t>
            </a:r>
          </a:p>
          <a:p>
            <a:pPr marL="461963" lvl="1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alternative architectures: </a:t>
            </a:r>
            <a:br>
              <a:rPr lang="en-US" sz="1800" dirty="0" smtClean="0"/>
            </a:br>
            <a:r>
              <a:rPr lang="en-US" sz="1800" dirty="0" smtClean="0"/>
              <a:t>non-x86/ARM, GPU+FPGA hybrid dies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4</a:t>
            </a:fld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Towards heterogeneous computing at scale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sz="800" dirty="0" smtClean="0">
                <a:solidFill>
                  <a:schemeClr val="accent3"/>
                </a:solidFill>
              </a:rPr>
              <a:t>Image: </a:t>
            </a:r>
            <a:r>
              <a:rPr lang="en-GB" sz="800" dirty="0" err="1" smtClean="0">
                <a:solidFill>
                  <a:schemeClr val="accent3"/>
                </a:solidFill>
              </a:rPr>
              <a:t>LHCb’s</a:t>
            </a:r>
            <a:r>
              <a:rPr lang="en-GB" sz="800" dirty="0" smtClean="0">
                <a:solidFill>
                  <a:schemeClr val="accent3"/>
                </a:solidFill>
              </a:rPr>
              <a:t> </a:t>
            </a:r>
            <a:r>
              <a:rPr lang="en-GB" sz="800" i="1" dirty="0" smtClean="0">
                <a:solidFill>
                  <a:schemeClr val="accent3"/>
                </a:solidFill>
              </a:rPr>
              <a:t>Allen </a:t>
            </a:r>
            <a:r>
              <a:rPr lang="en-GB" sz="800" dirty="0" smtClean="0">
                <a:solidFill>
                  <a:schemeClr val="accent3"/>
                </a:solidFill>
              </a:rPr>
              <a:t>team: Daniel </a:t>
            </a:r>
            <a:r>
              <a:rPr lang="en-GB" sz="800" dirty="0" err="1" smtClean="0">
                <a:solidFill>
                  <a:schemeClr val="accent3"/>
                </a:solidFill>
              </a:rPr>
              <a:t>Campora</a:t>
            </a:r>
            <a:r>
              <a:rPr lang="en-GB" sz="800" dirty="0" smtClean="0">
                <a:solidFill>
                  <a:schemeClr val="accent3"/>
                </a:solidFill>
              </a:rPr>
              <a:t> (Nikhef &amp; UM), </a:t>
            </a:r>
            <a:r>
              <a:rPr lang="en-GB" sz="800" dirty="0" err="1" smtClean="0">
                <a:solidFill>
                  <a:schemeClr val="accent3"/>
                </a:solidFill>
              </a:rPr>
              <a:t>Roel</a:t>
            </a:r>
            <a:r>
              <a:rPr lang="en-GB" sz="800" dirty="0" smtClean="0">
                <a:solidFill>
                  <a:schemeClr val="accent3"/>
                </a:solidFill>
              </a:rPr>
              <a:t> </a:t>
            </a:r>
            <a:r>
              <a:rPr lang="en-GB" sz="800" dirty="0" err="1" smtClean="0">
                <a:solidFill>
                  <a:schemeClr val="accent3"/>
                </a:solidFill>
              </a:rPr>
              <a:t>Aaij</a:t>
            </a:r>
            <a:r>
              <a:rPr lang="en-GB" sz="800" dirty="0" smtClean="0">
                <a:solidFill>
                  <a:schemeClr val="accent3"/>
                </a:solidFill>
              </a:rPr>
              <a:t> (Nikhef), Dorothea </a:t>
            </a:r>
            <a:r>
              <a:rPr lang="en-GB" sz="800" dirty="0" err="1" smtClean="0">
                <a:solidFill>
                  <a:schemeClr val="accent3"/>
                </a:solidFill>
              </a:rPr>
              <a:t>vom</a:t>
            </a:r>
            <a:r>
              <a:rPr lang="en-GB" sz="800" dirty="0">
                <a:solidFill>
                  <a:schemeClr val="accent3"/>
                </a:solidFill>
              </a:rPr>
              <a:t> Bruch (</a:t>
            </a:r>
            <a:r>
              <a:rPr lang="en-GB" sz="800" dirty="0" smtClean="0">
                <a:solidFill>
                  <a:schemeClr val="accent3"/>
                </a:solidFill>
              </a:rPr>
              <a:t>LPNHE) (source: LPNHE)</a:t>
            </a:r>
            <a:endParaRPr lang="en-GB" sz="800" dirty="0">
              <a:solidFill>
                <a:schemeClr val="accent3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Fancy a (peta)?b(y|i)te … PDP at the Nikhef Jamboree</a:t>
            </a:r>
            <a:endParaRPr lang="nl-NL" dirty="0"/>
          </a:p>
        </p:txBody>
      </p:sp>
      <p:sp>
        <p:nvSpPr>
          <p:cNvPr id="5" name="Rectangle 4"/>
          <p:cNvSpPr/>
          <p:nvPr/>
        </p:nvSpPr>
        <p:spPr>
          <a:xfrm>
            <a:off x="236115" y="3333457"/>
            <a:ext cx="8669760" cy="892552"/>
          </a:xfrm>
          <a:prstGeom prst="rect">
            <a:avLst/>
          </a:prstGeom>
          <a:solidFill>
            <a:srgbClr val="E3D88B"/>
          </a:solidFill>
        </p:spPr>
        <p:txBody>
          <a:bodyPr wrap="square">
            <a:spAutoFit/>
          </a:bodyPr>
          <a:lstStyle/>
          <a:p>
            <a:pPr lvl="0" hangingPunct="1"/>
            <a:r>
              <a:rPr lang="en-US" sz="1600" cap="none" dirty="0">
                <a:solidFill>
                  <a:srgbClr val="000000"/>
                </a:solidFill>
              </a:rPr>
              <a:t>For the long term: Quantum Computing algorithms exploration</a:t>
            </a:r>
          </a:p>
          <a:p>
            <a:pPr marL="290513" indent="-171450" hangingPunct="1">
              <a:buFont typeface="Arial" panose="020B0604020202020204" pitchFamily="34" charset="0"/>
              <a:buChar char="•"/>
            </a:pPr>
            <a:r>
              <a:rPr lang="en-US" sz="1200" cap="none" dirty="0" smtClean="0">
                <a:solidFill>
                  <a:srgbClr val="702677"/>
                </a:solidFill>
              </a:rPr>
              <a:t>in collaboration </a:t>
            </a:r>
            <a:r>
              <a:rPr lang="en-US" sz="1200" cap="none" dirty="0">
                <a:solidFill>
                  <a:srgbClr val="702677"/>
                </a:solidFill>
              </a:rPr>
              <a:t>with </a:t>
            </a:r>
            <a:r>
              <a:rPr lang="en-US" sz="1200" cap="none" dirty="0" smtClean="0">
                <a:solidFill>
                  <a:srgbClr val="702677"/>
                </a:solidFill>
              </a:rPr>
              <a:t>our experiments </a:t>
            </a:r>
            <a:r>
              <a:rPr lang="en-US" sz="1200" cap="none" dirty="0">
                <a:solidFill>
                  <a:srgbClr val="702677"/>
                </a:solidFill>
              </a:rPr>
              <a:t>(notably LHCb and GW), </a:t>
            </a:r>
            <a:r>
              <a:rPr lang="en-US" sz="1200" cap="none" dirty="0" err="1" smtClean="0">
                <a:solidFill>
                  <a:srgbClr val="702677"/>
                </a:solidFill>
              </a:rPr>
              <a:t>QuSoft</a:t>
            </a:r>
            <a:r>
              <a:rPr lang="en-US" sz="1200" cap="none" dirty="0" smtClean="0">
                <a:solidFill>
                  <a:srgbClr val="702677"/>
                </a:solidFill>
              </a:rPr>
              <a:t>, SURF, IBM, …</a:t>
            </a:r>
          </a:p>
          <a:p>
            <a:pPr marL="290513" indent="-171450" hangingPunct="1">
              <a:buFont typeface="Arial" panose="020B0604020202020204" pitchFamily="34" charset="0"/>
              <a:buChar char="•"/>
            </a:pPr>
            <a:r>
              <a:rPr lang="en-US" sz="1200" cap="none" dirty="0" smtClean="0">
                <a:solidFill>
                  <a:srgbClr val="702677"/>
                </a:solidFill>
              </a:rPr>
              <a:t>personal </a:t>
            </a:r>
            <a:r>
              <a:rPr lang="en-US" sz="1200" cap="none" dirty="0">
                <a:solidFill>
                  <a:srgbClr val="702677"/>
                </a:solidFill>
              </a:rPr>
              <a:t>expectation: </a:t>
            </a:r>
            <a:r>
              <a:rPr lang="en-US" sz="1200" cap="none" dirty="0" smtClean="0">
                <a:solidFill>
                  <a:srgbClr val="702677"/>
                </a:solidFill>
              </a:rPr>
              <a:t>‘production’ </a:t>
            </a:r>
            <a:r>
              <a:rPr lang="en-US" sz="1200" cap="none" dirty="0">
                <a:solidFill>
                  <a:srgbClr val="702677"/>
                </a:solidFill>
              </a:rPr>
              <a:t>use far away </a:t>
            </a:r>
            <a:r>
              <a:rPr lang="en-US" sz="1200" cap="none" dirty="0" smtClean="0">
                <a:solidFill>
                  <a:srgbClr val="702677"/>
                </a:solidFill>
              </a:rPr>
              <a:t>(&gt;2035?), </a:t>
            </a:r>
            <a:br>
              <a:rPr lang="en-US" sz="1200" cap="none" dirty="0" smtClean="0">
                <a:solidFill>
                  <a:srgbClr val="702677"/>
                </a:solidFill>
              </a:rPr>
            </a:br>
            <a:r>
              <a:rPr lang="en-US" sz="1200" cap="none" dirty="0" smtClean="0">
                <a:solidFill>
                  <a:srgbClr val="702677"/>
                </a:solidFill>
              </a:rPr>
              <a:t>but </a:t>
            </a:r>
            <a:r>
              <a:rPr lang="en-US" sz="1200" cap="none" dirty="0">
                <a:solidFill>
                  <a:srgbClr val="702677"/>
                </a:solidFill>
              </a:rPr>
              <a:t>work on </a:t>
            </a:r>
            <a:r>
              <a:rPr lang="en-US" sz="1200" cap="none" dirty="0" smtClean="0">
                <a:solidFill>
                  <a:srgbClr val="702677"/>
                </a:solidFill>
              </a:rPr>
              <a:t>algorithms, even </a:t>
            </a:r>
            <a:r>
              <a:rPr lang="en-US" sz="1200" cap="none" dirty="0">
                <a:solidFill>
                  <a:srgbClr val="702677"/>
                </a:solidFill>
              </a:rPr>
              <a:t>if ultimately not QC, very </a:t>
            </a:r>
            <a:r>
              <a:rPr lang="en-US" sz="1200" cap="none" dirty="0" smtClean="0">
                <a:solidFill>
                  <a:srgbClr val="702677"/>
                </a:solidFill>
              </a:rPr>
              <a:t>interesting anyway</a:t>
            </a:r>
            <a:endParaRPr lang="en-GB" sz="1200" cap="none" dirty="0">
              <a:solidFill>
                <a:srgbClr val="702677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159" y="530228"/>
            <a:ext cx="1926995" cy="25693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606" y="2712350"/>
            <a:ext cx="223311" cy="2269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02" y="2635807"/>
            <a:ext cx="976149" cy="41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5916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5" y="3908547"/>
            <a:ext cx="1566672" cy="3444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072" y="798197"/>
            <a:ext cx="4183928" cy="2353460"/>
          </a:xfrm>
          <a:prstGeom prst="rect">
            <a:avLst/>
          </a:prstGeom>
          <a:ln>
            <a:solidFill>
              <a:srgbClr val="6F2575"/>
            </a:solidFill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5</a:t>
            </a:fld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</p:spPr>
        <p:txBody>
          <a:bodyPr/>
          <a:lstStyle/>
          <a:p>
            <a:r>
              <a:rPr lang="en-GB" dirty="0" smtClean="0"/>
              <a:t>Global trust: from </a:t>
            </a:r>
            <a:r>
              <a:rPr lang="en-GB" i="1" dirty="0" smtClean="0"/>
              <a:t>AARC Blueprint </a:t>
            </a:r>
            <a:r>
              <a:rPr lang="en-GB" dirty="0" smtClean="0"/>
              <a:t>to </a:t>
            </a:r>
            <a:r>
              <a:rPr lang="en-GB" i="1" dirty="0" smtClean="0"/>
              <a:t>EOSC </a:t>
            </a:r>
            <a:r>
              <a:rPr lang="en-GB" dirty="0" smtClean="0"/>
              <a:t>and </a:t>
            </a:r>
            <a:r>
              <a:rPr lang="en-GB" i="1" dirty="0" smtClean="0"/>
              <a:t>RCauth.eu</a:t>
            </a:r>
            <a:endParaRPr lang="en-GB" i="1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See https://</a:t>
            </a:r>
            <a:r>
              <a:rPr lang="en-GB" dirty="0" smtClean="0"/>
              <a:t>doi.org/10.2777/8702, https://rcauth.eu/ 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5709" y="1723564"/>
            <a:ext cx="4951141" cy="2785017"/>
          </a:xfrm>
          <a:prstGeom prst="rect">
            <a:avLst/>
          </a:prstGeom>
          <a:ln>
            <a:solidFill>
              <a:srgbClr val="6F2575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68" y="3151657"/>
            <a:ext cx="3423417" cy="16954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562" y="928038"/>
            <a:ext cx="1072791" cy="5220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6" y="729404"/>
            <a:ext cx="1754947" cy="1331441"/>
          </a:xfrm>
          <a:prstGeom prst="rect">
            <a:avLst/>
          </a:prstGeom>
          <a:solidFill>
            <a:srgbClr val="FFFFFF"/>
          </a:solidFill>
          <a:ln>
            <a:solidFill>
              <a:srgbClr val="6F2575"/>
            </a:solidFill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Fancy a (peta)?b(y|i)te … PDP at the Nikhef Jamboree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916766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586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6</a:t>
            </a:fld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b="1" dirty="0" smtClean="0"/>
              <a:t>Infrastructure for Research</a:t>
            </a:r>
            <a:endParaRPr lang="en-GB" b="1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half" idx="4294967295"/>
          </p:nvPr>
        </p:nvSpPr>
        <p:spPr>
          <a:xfrm>
            <a:off x="264318" y="830425"/>
            <a:ext cx="5544514" cy="1788035"/>
          </a:xfrm>
        </p:spPr>
        <p:txBody>
          <a:bodyPr/>
          <a:lstStyle/>
          <a:p>
            <a:r>
              <a:rPr lang="en-US" dirty="0" smtClean="0">
                <a:solidFill>
                  <a:srgbClr val="E3D88B"/>
                </a:solidFill>
              </a:rPr>
              <a:t>Data Processing Facility </a:t>
            </a:r>
            <a:br>
              <a:rPr lang="en-US" dirty="0" smtClean="0">
                <a:solidFill>
                  <a:srgbClr val="E3D88B"/>
                </a:solidFill>
              </a:rPr>
            </a:br>
            <a:r>
              <a:rPr lang="en-US" b="1" dirty="0" smtClean="0">
                <a:solidFill>
                  <a:srgbClr val="E3D88B"/>
                </a:solidFill>
              </a:rPr>
              <a:t>High-Throughout Compute &amp; Storage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E3D88B"/>
                </a:solidFill>
              </a:rPr>
              <a:t>National Infra (NL-T1, IGWN, KM3NeT,</a:t>
            </a:r>
            <a:br>
              <a:rPr lang="en-US" dirty="0" smtClean="0">
                <a:solidFill>
                  <a:srgbClr val="E3D88B"/>
                </a:solidFill>
              </a:rPr>
            </a:br>
            <a:r>
              <a:rPr lang="en-US" dirty="0" smtClean="0">
                <a:solidFill>
                  <a:srgbClr val="E3D88B"/>
                </a:solidFill>
              </a:rPr>
              <a:t>Xenon, DUNE</a:t>
            </a:r>
            <a:r>
              <a:rPr lang="en-US" b="1" dirty="0" smtClean="0">
                <a:solidFill>
                  <a:srgbClr val="E3D88B"/>
                </a:solidFill>
              </a:rPr>
              <a:t>, </a:t>
            </a:r>
            <a:r>
              <a:rPr lang="en-US" dirty="0" err="1" smtClean="0">
                <a:solidFill>
                  <a:srgbClr val="E3D88B"/>
                </a:solidFill>
              </a:rPr>
              <a:t>WeNMR</a:t>
            </a:r>
            <a:r>
              <a:rPr lang="en-US" dirty="0" smtClean="0">
                <a:solidFill>
                  <a:srgbClr val="E3D88B"/>
                </a:solidFill>
              </a:rPr>
              <a:t>, </a:t>
            </a:r>
            <a:r>
              <a:rPr lang="en-US" dirty="0" err="1" smtClean="0">
                <a:solidFill>
                  <a:srgbClr val="E3D88B"/>
                </a:solidFill>
              </a:rPr>
              <a:t>MinE</a:t>
            </a:r>
            <a:r>
              <a:rPr lang="en-US" dirty="0" smtClean="0">
                <a:solidFill>
                  <a:srgbClr val="E3D88B"/>
                </a:solidFill>
              </a:rPr>
              <a:t>, …) </a:t>
            </a:r>
            <a:endParaRPr lang="en-US" dirty="0">
              <a:solidFill>
                <a:srgbClr val="E3D88B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E3D88B"/>
                </a:solidFill>
              </a:rPr>
              <a:t>and </a:t>
            </a:r>
            <a:r>
              <a:rPr lang="en-US" dirty="0" err="1" smtClean="0">
                <a:solidFill>
                  <a:srgbClr val="E3D88B"/>
                </a:solidFill>
              </a:rPr>
              <a:t>Stoomboot</a:t>
            </a:r>
            <a:r>
              <a:rPr lang="en-US" dirty="0" smtClean="0">
                <a:solidFill>
                  <a:srgbClr val="E3D88B"/>
                </a:solidFill>
              </a:rPr>
              <a:t> (Nikhef users)</a:t>
            </a:r>
          </a:p>
          <a:p>
            <a:r>
              <a:rPr lang="en-US" b="1" dirty="0" smtClean="0">
                <a:solidFill>
                  <a:srgbClr val="E3D88B"/>
                </a:solidFill>
              </a:rPr>
              <a:t>now ~ 12 000 cores, 13 </a:t>
            </a:r>
            <a:r>
              <a:rPr lang="en-US" b="1" dirty="0" err="1" smtClean="0">
                <a:solidFill>
                  <a:srgbClr val="E3D88B"/>
                </a:solidFill>
              </a:rPr>
              <a:t>PByte</a:t>
            </a:r>
            <a:r>
              <a:rPr lang="en-US" b="1" dirty="0" smtClean="0">
                <a:solidFill>
                  <a:srgbClr val="E3D88B"/>
                </a:solidFill>
              </a:rPr>
              <a:t> storage</a:t>
            </a:r>
            <a:endParaRPr lang="en-GB" b="1" dirty="0">
              <a:solidFill>
                <a:srgbClr val="E3D88B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4294967295"/>
          </p:nvPr>
        </p:nvSpPr>
        <p:spPr>
          <a:xfrm>
            <a:off x="264319" y="4305634"/>
            <a:ext cx="8667750" cy="150812"/>
          </a:xfrm>
        </p:spPr>
        <p:txBody>
          <a:bodyPr/>
          <a:lstStyle/>
          <a:p>
            <a:r>
              <a:rPr lang="en-US" sz="1200" dirty="0" smtClean="0">
                <a:solidFill>
                  <a:srgbClr val="E3D88B"/>
                </a:solidFill>
              </a:rPr>
              <a:t>Occupancy: NDPF DNI processing facility. Dip in mid-2022 shows migration of IGWN nodes back to </a:t>
            </a:r>
            <a:r>
              <a:rPr lang="en-US" sz="1200" dirty="0" err="1" smtClean="0">
                <a:solidFill>
                  <a:srgbClr val="E3D88B"/>
                </a:solidFill>
              </a:rPr>
              <a:t>HTcondor</a:t>
            </a:r>
            <a:endParaRPr lang="en-GB" sz="1200" dirty="0">
              <a:solidFill>
                <a:srgbClr val="E3D88B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835" y="3000654"/>
            <a:ext cx="7696200" cy="13049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1398" y="79753"/>
            <a:ext cx="2553540" cy="14442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9" y="2802781"/>
            <a:ext cx="7696200" cy="1304925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Fancy a (peta)?b(y|i)te … PDP at the Nikhef Jamboree</a:t>
            </a:r>
            <a:endParaRPr lang="nl-NL" dirty="0"/>
          </a:p>
        </p:txBody>
      </p:sp>
      <p:sp>
        <p:nvSpPr>
          <p:cNvPr id="11" name="TextBox 10"/>
          <p:cNvSpPr txBox="1"/>
          <p:nvPr/>
        </p:nvSpPr>
        <p:spPr>
          <a:xfrm>
            <a:off x="7366102" y="143229"/>
            <a:ext cx="1671933" cy="595035"/>
          </a:xfrm>
          <a:prstGeom prst="rect">
            <a:avLst/>
          </a:prstGeom>
          <a:solidFill>
            <a:srgbClr val="000000">
              <a:alpha val="50196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ATLAS + Alice </a:t>
            </a:r>
            <a:br>
              <a:rPr kumimoji="0" lang="en-US" sz="1600" b="0" i="0" u="none" strike="noStrike" cap="none" spc="0" normalizeH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</a:br>
            <a:r>
              <a:rPr kumimoji="0" lang="en-US" sz="1600" b="0" i="0" u="none" strike="noStrike" cap="none" spc="0" normalizeH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+ KM3NeT= ~2/3</a:t>
            </a:r>
            <a:endParaRPr kumimoji="0" lang="en-GB" sz="1600" b="0" i="0" u="none" strike="noStrike" cap="none" spc="0" normalizeH="0" dirty="0" err="1" smtClean="0">
              <a:ln>
                <a:noFill/>
              </a:ln>
              <a:solidFill>
                <a:srgbClr val="E3D88B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239484" y="1236411"/>
            <a:ext cx="3468591" cy="1633821"/>
            <a:chOff x="4572000" y="876737"/>
            <a:chExt cx="4487766" cy="211388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72000" y="967796"/>
              <a:ext cx="4487766" cy="2022826"/>
            </a:xfrm>
            <a:prstGeom prst="rect">
              <a:avLst/>
            </a:prstGeom>
            <a:ln>
              <a:solidFill>
                <a:srgbClr val="6F2575"/>
              </a:solidFill>
            </a:ln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37502" y="969435"/>
              <a:ext cx="1722264" cy="192074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4572000" y="876737"/>
              <a:ext cx="4384463" cy="5309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1000" b="0" i="1" u="none" strike="noStrike" cap="none" spc="0" normalizeH="0" dirty="0" smtClean="0">
                  <a:ln>
                    <a:noFill/>
                  </a:ln>
                  <a:solidFill>
                    <a:srgbClr val="6F2575"/>
                  </a:solidFill>
                  <a:effectLst/>
                  <a:uFillTx/>
                  <a:sym typeface="Arial"/>
                </a:rPr>
                <a:t>IGWN use of </a:t>
              </a:r>
              <a:br>
                <a:rPr kumimoji="0" lang="en-GB" sz="1000" b="0" i="1" u="none" strike="noStrike" cap="none" spc="0" normalizeH="0" dirty="0" smtClean="0">
                  <a:ln>
                    <a:noFill/>
                  </a:ln>
                  <a:solidFill>
                    <a:srgbClr val="6F2575"/>
                  </a:solidFill>
                  <a:effectLst/>
                  <a:uFillTx/>
                  <a:sym typeface="Arial"/>
                </a:rPr>
              </a:br>
              <a:r>
                <a:rPr kumimoji="0" lang="en-GB" sz="1000" b="0" i="1" u="none" strike="noStrike" cap="none" spc="0" normalizeH="0" dirty="0" smtClean="0">
                  <a:ln>
                    <a:noFill/>
                  </a:ln>
                  <a:solidFill>
                    <a:srgbClr val="6F2575"/>
                  </a:solidFill>
                  <a:effectLst/>
                  <a:uFillTx/>
                  <a:sym typeface="Arial"/>
                </a:rPr>
                <a:t>NL DNI</a:t>
              </a:r>
              <a:r>
                <a:rPr lang="en-GB" sz="1000" i="1" cap="none" dirty="0">
                  <a:solidFill>
                    <a:srgbClr val="6F2575"/>
                  </a:solidFill>
                </a:rPr>
                <a:t> </a:t>
              </a:r>
              <a:r>
                <a:rPr lang="en-GB" sz="1000" i="1" cap="none" dirty="0" smtClean="0">
                  <a:solidFill>
                    <a:srgbClr val="6F2575"/>
                  </a:solidFill>
                </a:rPr>
                <a:t>infrastructure at NIKHEF &amp; SURF </a:t>
              </a:r>
              <a:r>
                <a:rPr kumimoji="0" lang="en-GB" sz="1000" b="0" i="1" u="none" strike="noStrike" cap="none" spc="0" normalizeH="0" dirty="0" smtClean="0">
                  <a:ln>
                    <a:noFill/>
                  </a:ln>
                  <a:solidFill>
                    <a:srgbClr val="6F2575"/>
                  </a:solidFill>
                  <a:effectLst/>
                  <a:uFillTx/>
                  <a:sym typeface="Arial"/>
                </a:rPr>
                <a:t>4-11 April, 2023</a:t>
              </a:r>
            </a:p>
          </p:txBody>
        </p:sp>
        <p:sp>
          <p:nvSpPr>
            <p:cNvPr id="16" name="Freeform 15"/>
            <p:cNvSpPr/>
            <p:nvPr/>
          </p:nvSpPr>
          <p:spPr>
            <a:xfrm>
              <a:off x="5591175" y="1822967"/>
              <a:ext cx="535814" cy="962773"/>
            </a:xfrm>
            <a:custGeom>
              <a:avLst/>
              <a:gdLst>
                <a:gd name="connsiteX0" fmla="*/ 440531 w 535814"/>
                <a:gd name="connsiteY0" fmla="*/ 5833 h 962773"/>
                <a:gd name="connsiteX1" fmla="*/ 507206 w 535814"/>
                <a:gd name="connsiteY1" fmla="*/ 27264 h 962773"/>
                <a:gd name="connsiteX2" fmla="*/ 535781 w 535814"/>
                <a:gd name="connsiteY2" fmla="*/ 220146 h 962773"/>
                <a:gd name="connsiteX3" fmla="*/ 502444 w 535814"/>
                <a:gd name="connsiteY3" fmla="*/ 479702 h 962773"/>
                <a:gd name="connsiteX4" fmla="*/ 388144 w 535814"/>
                <a:gd name="connsiteY4" fmla="*/ 708302 h 962773"/>
                <a:gd name="connsiteX5" fmla="*/ 233363 w 535814"/>
                <a:gd name="connsiteY5" fmla="*/ 853558 h 962773"/>
                <a:gd name="connsiteX6" fmla="*/ 85725 w 535814"/>
                <a:gd name="connsiteY6" fmla="*/ 941664 h 962773"/>
                <a:gd name="connsiteX7" fmla="*/ 71438 w 535814"/>
                <a:gd name="connsiteY7" fmla="*/ 946427 h 962773"/>
                <a:gd name="connsiteX8" fmla="*/ 30956 w 535814"/>
                <a:gd name="connsiteY8" fmla="*/ 960714 h 962773"/>
                <a:gd name="connsiteX9" fmla="*/ 0 w 535814"/>
                <a:gd name="connsiteY9" fmla="*/ 896421 h 962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814" h="962773">
                  <a:moveTo>
                    <a:pt x="440531" y="5833"/>
                  </a:moveTo>
                  <a:cubicBezTo>
                    <a:pt x="465931" y="-1311"/>
                    <a:pt x="491331" y="-8455"/>
                    <a:pt x="507206" y="27264"/>
                  </a:cubicBezTo>
                  <a:cubicBezTo>
                    <a:pt x="523081" y="62983"/>
                    <a:pt x="536575" y="144740"/>
                    <a:pt x="535781" y="220146"/>
                  </a:cubicBezTo>
                  <a:cubicBezTo>
                    <a:pt x="534987" y="295552"/>
                    <a:pt x="527050" y="398343"/>
                    <a:pt x="502444" y="479702"/>
                  </a:cubicBezTo>
                  <a:cubicBezTo>
                    <a:pt x="477838" y="561061"/>
                    <a:pt x="432991" y="645993"/>
                    <a:pt x="388144" y="708302"/>
                  </a:cubicBezTo>
                  <a:cubicBezTo>
                    <a:pt x="343297" y="770611"/>
                    <a:pt x="283766" y="814664"/>
                    <a:pt x="233363" y="853558"/>
                  </a:cubicBezTo>
                  <a:cubicBezTo>
                    <a:pt x="182960" y="892452"/>
                    <a:pt x="112712" y="926186"/>
                    <a:pt x="85725" y="941664"/>
                  </a:cubicBezTo>
                  <a:cubicBezTo>
                    <a:pt x="58738" y="957142"/>
                    <a:pt x="71438" y="946427"/>
                    <a:pt x="71438" y="946427"/>
                  </a:cubicBezTo>
                  <a:cubicBezTo>
                    <a:pt x="62310" y="949602"/>
                    <a:pt x="42862" y="969048"/>
                    <a:pt x="30956" y="960714"/>
                  </a:cubicBezTo>
                  <a:cubicBezTo>
                    <a:pt x="19050" y="952380"/>
                    <a:pt x="9525" y="924400"/>
                    <a:pt x="0" y="896421"/>
                  </a:cubicBezTo>
                </a:path>
              </a:pathLst>
            </a:custGeom>
            <a:noFill/>
            <a:ln w="12700" cap="flat">
              <a:solidFill>
                <a:schemeClr val="accent3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020830" y="2341400"/>
              <a:ext cx="1242334" cy="5707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spc="0" normalizeH="0" dirty="0" smtClean="0">
                  <a:ln>
                    <a:noFill/>
                  </a:ln>
                  <a:solidFill>
                    <a:schemeClr val="accent3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rPr>
                <a:t>NL DNI </a:t>
              </a:r>
              <a:br>
                <a:rPr kumimoji="0" lang="en-US" sz="1200" b="0" i="0" u="none" strike="noStrike" cap="none" spc="0" normalizeH="0" dirty="0" smtClean="0">
                  <a:ln>
                    <a:noFill/>
                  </a:ln>
                  <a:solidFill>
                    <a:schemeClr val="accent3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rPr>
              </a:br>
              <a:r>
                <a:rPr kumimoji="0" lang="en-US" sz="1000" b="0" i="0" u="none" strike="noStrike" cap="none" spc="0" normalizeH="0" dirty="0" smtClean="0">
                  <a:ln>
                    <a:noFill/>
                  </a:ln>
                  <a:solidFill>
                    <a:schemeClr val="accent3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rPr>
                <a:t>Nikhef + SURF</a:t>
              </a:r>
              <a:endParaRPr kumimoji="0" lang="en-GB" sz="1000" b="0" i="0" u="none" strike="noStrike" cap="none" spc="0" normalizeH="0" dirty="0" err="1" smtClean="0">
                <a:ln>
                  <a:noFill/>
                </a:ln>
                <a:solidFill>
                  <a:schemeClr val="accent3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29443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7</a:t>
            </a:fld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Innovation </a:t>
            </a:r>
            <a:r>
              <a:rPr lang="en-US" i="1" dirty="0" smtClean="0"/>
              <a:t>on</a:t>
            </a:r>
            <a:r>
              <a:rPr lang="en-US" dirty="0" smtClean="0"/>
              <a:t> infrastructure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59473" y="4439063"/>
            <a:ext cx="9084528" cy="151268"/>
          </a:xfrm>
        </p:spPr>
        <p:txBody>
          <a:bodyPr/>
          <a:lstStyle/>
          <a:p>
            <a:r>
              <a:rPr lang="en-GB" sz="600" dirty="0" smtClean="0">
                <a:solidFill>
                  <a:schemeClr val="accent3"/>
                </a:solidFill>
              </a:rPr>
              <a:t>Image: Minister of Economic Affairs M. </a:t>
            </a:r>
            <a:r>
              <a:rPr lang="en-GB" sz="600" dirty="0" err="1" smtClean="0">
                <a:solidFill>
                  <a:schemeClr val="accent3"/>
                </a:solidFill>
              </a:rPr>
              <a:t>Adriaansens</a:t>
            </a:r>
            <a:r>
              <a:rPr lang="en-GB" sz="600" dirty="0" smtClean="0">
                <a:solidFill>
                  <a:schemeClr val="accent3"/>
                </a:solidFill>
              </a:rPr>
              <a:t> launched the Innovation Hub with Nikhef, SURF, Nokia and NL-ix, January 2023. </a:t>
            </a:r>
            <a:r>
              <a:rPr lang="en-GB" sz="600" dirty="0">
                <a:solidFill>
                  <a:schemeClr val="accent3"/>
                </a:solidFill>
              </a:rPr>
              <a:t>Composite image from https://www.surf.nl/nieuws/minister-adriaansens-lanceert-testomgeving-voor-supersnelle-netwerktechnologie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Fancy a (peta)?b(y|i)te … PDP at the Nikhef Jamboree</a:t>
            </a:r>
            <a:endParaRPr lang="nl-NL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2102" y="2653990"/>
            <a:ext cx="2291909" cy="13232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2057" y="1879744"/>
            <a:ext cx="4044945" cy="2186734"/>
          </a:xfrm>
          <a:prstGeom prst="rect">
            <a:avLst/>
          </a:prstGeom>
          <a:ln>
            <a:solidFill>
              <a:srgbClr val="6F2575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362" y="814613"/>
            <a:ext cx="2597140" cy="3504803"/>
          </a:xfrm>
          <a:prstGeom prst="rect">
            <a:avLst/>
          </a:prstGeom>
          <a:ln>
            <a:solidFill>
              <a:srgbClr val="6F2575"/>
            </a:solidFill>
          </a:ln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0041881"/>
              </p:ext>
            </p:extLst>
          </p:nvPr>
        </p:nvGraphicFramePr>
        <p:xfrm>
          <a:off x="4832425" y="238125"/>
          <a:ext cx="4075459" cy="24158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4" name="PHOTO-PAINT" r:id="rId6" imgW="7391160" imgH="4381200" progId="CorelPHOTOPAINT.Image.16">
                  <p:embed/>
                </p:oleObj>
              </mc:Choice>
              <mc:Fallback>
                <p:oleObj name="PHOTO-PAINT" r:id="rId6" imgW="7391160" imgH="4381200" progId="CorelPHOTOPAINT.Image.16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832425" y="238125"/>
                        <a:ext cx="4075459" cy="2415865"/>
                      </a:xfrm>
                      <a:prstGeom prst="rect">
                        <a:avLst/>
                      </a:prstGeom>
                      <a:ln>
                        <a:solidFill>
                          <a:srgbClr val="6F2575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630037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8</a:t>
            </a:fld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Our science data flows are somebody else’s </a:t>
            </a:r>
            <a:r>
              <a:rPr lang="en-US" dirty="0" err="1" smtClean="0"/>
              <a:t>DDoS</a:t>
            </a:r>
            <a:r>
              <a:rPr lang="en-US" dirty="0" smtClean="0"/>
              <a:t> attack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Image sources: belastingdienst.nl, rws.nl, </a:t>
            </a:r>
            <a:r>
              <a:rPr lang="en-GB" dirty="0" smtClean="0"/>
              <a:t>nu.nl, werkentegennederland.nl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79" y="877695"/>
            <a:ext cx="5217077" cy="2926197"/>
          </a:xfrm>
          <a:prstGeom prst="rect">
            <a:avLst/>
          </a:prstGeom>
          <a:ln>
            <a:solidFill>
              <a:srgbClr val="001A3B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69" y="2228677"/>
            <a:ext cx="2442804" cy="2096190"/>
          </a:xfrm>
          <a:prstGeom prst="rect">
            <a:avLst/>
          </a:prstGeom>
          <a:ln>
            <a:solidFill>
              <a:srgbClr val="001A3B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8042" y="687605"/>
            <a:ext cx="4350500" cy="1759029"/>
          </a:xfrm>
          <a:prstGeom prst="rect">
            <a:avLst/>
          </a:prstGeom>
          <a:ln>
            <a:solidFill>
              <a:srgbClr val="001A3B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1890" y="2612785"/>
            <a:ext cx="3542971" cy="1396245"/>
          </a:xfrm>
          <a:prstGeom prst="rect">
            <a:avLst/>
          </a:prstGeom>
          <a:solidFill>
            <a:schemeClr val="accent2"/>
          </a:solidFill>
          <a:ln>
            <a:solidFill>
              <a:srgbClr val="6F2575"/>
            </a:solidFill>
          </a:ln>
          <a:effectLst>
            <a:glow rad="101600">
              <a:schemeClr val="accent3">
                <a:alpha val="60000"/>
              </a:schemeClr>
            </a:glow>
          </a:effectLst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Fancy a (peta)?b(y|i)te … PDP at the Nikhef Jamboree</a:t>
            </a:r>
            <a:endParaRPr lang="nl-NL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1659" y="2256796"/>
            <a:ext cx="3107473" cy="2299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23764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3241" y="100650"/>
            <a:ext cx="3120625" cy="1813589"/>
          </a:xfrm>
          <a:prstGeom prst="rect">
            <a:avLst/>
          </a:prstGeom>
          <a:effectLst>
            <a:glow rad="101600">
              <a:srgbClr val="6F2575">
                <a:alpha val="60000"/>
              </a:srgbClr>
            </a:glow>
          </a:effectLst>
        </p:spPr>
      </p:pic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>
          <a:xfrm>
            <a:off x="234107" y="1144485"/>
            <a:ext cx="8669759" cy="3290776"/>
          </a:xfrm>
        </p:spPr>
        <p:txBody>
          <a:bodyPr/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b="1" dirty="0" err="1" smtClean="0">
                <a:solidFill>
                  <a:srgbClr val="6F2575"/>
                </a:solidFill>
              </a:rPr>
              <a:t>Stoomboot</a:t>
            </a:r>
            <a:r>
              <a:rPr lang="en-US" sz="1800" b="1" dirty="0" smtClean="0">
                <a:solidFill>
                  <a:srgbClr val="6F2575"/>
                </a:solidFill>
              </a:rPr>
              <a:t>:</a:t>
            </a:r>
            <a:r>
              <a:rPr lang="en-US" sz="1800" dirty="0" smtClean="0">
                <a:solidFill>
                  <a:srgbClr val="6F2575"/>
                </a:solidFill>
              </a:rPr>
              <a:t> ~2000 cores and ~3 </a:t>
            </a:r>
            <a:r>
              <a:rPr lang="en-US" sz="1800" dirty="0" err="1" smtClean="0">
                <a:solidFill>
                  <a:srgbClr val="6F2575"/>
                </a:solidFill>
              </a:rPr>
              <a:t>PByte</a:t>
            </a:r>
            <a:r>
              <a:rPr lang="en-US" sz="1800" dirty="0" smtClean="0">
                <a:solidFill>
                  <a:srgbClr val="6F2575"/>
                </a:solidFill>
              </a:rPr>
              <a:t> </a:t>
            </a:r>
            <a:r>
              <a:rPr lang="en-US" sz="1800" dirty="0" err="1" smtClean="0">
                <a:solidFill>
                  <a:srgbClr val="6F2575"/>
                </a:solidFill>
              </a:rPr>
              <a:t>dCache</a:t>
            </a:r>
            <a:endParaRPr lang="en-US" sz="1800" dirty="0" smtClean="0">
              <a:solidFill>
                <a:srgbClr val="6F2575"/>
              </a:solidFill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b="1" dirty="0" err="1" smtClean="0">
                <a:solidFill>
                  <a:srgbClr val="6F2575"/>
                </a:solidFill>
              </a:rPr>
              <a:t>Callysto</a:t>
            </a:r>
            <a:r>
              <a:rPr lang="en-US" sz="1800" b="1" dirty="0" smtClean="0">
                <a:solidFill>
                  <a:srgbClr val="6F2575"/>
                </a:solidFill>
              </a:rPr>
              <a:t>: </a:t>
            </a:r>
            <a:r>
              <a:rPr lang="en-US" sz="1800" dirty="0" err="1">
                <a:solidFill>
                  <a:srgbClr val="6F2575"/>
                </a:solidFill>
              </a:rPr>
              <a:t>JupyterHub</a:t>
            </a:r>
            <a:r>
              <a:rPr lang="en-US" sz="1800" dirty="0">
                <a:solidFill>
                  <a:srgbClr val="6F2575"/>
                </a:solidFill>
              </a:rPr>
              <a:t> </a:t>
            </a:r>
            <a:r>
              <a:rPr lang="en-US" sz="1800" dirty="0" smtClean="0">
                <a:solidFill>
                  <a:srgbClr val="6F2575"/>
                </a:solidFill>
              </a:rPr>
              <a:t>with </a:t>
            </a:r>
            <a:r>
              <a:rPr lang="en-US" sz="1400" cap="small" dirty="0" smtClean="0">
                <a:solidFill>
                  <a:srgbClr val="6F2575"/>
                </a:solidFill>
              </a:rPr>
              <a:t>$</a:t>
            </a:r>
            <a:r>
              <a:rPr lang="en-US" sz="1800" cap="small" dirty="0" smtClean="0">
                <a:solidFill>
                  <a:srgbClr val="6F2575"/>
                </a:solidFill>
              </a:rPr>
              <a:t>home</a:t>
            </a:r>
            <a:r>
              <a:rPr lang="en-US" sz="1800" dirty="0" smtClean="0">
                <a:solidFill>
                  <a:srgbClr val="6F2575"/>
                </a:solidFill>
              </a:rPr>
              <a:t> and</a:t>
            </a:r>
            <a:r>
              <a:rPr lang="en-US" sz="1800" i="1" dirty="0" smtClean="0">
                <a:solidFill>
                  <a:srgbClr val="6F2575"/>
                </a:solidFill>
              </a:rPr>
              <a:t> </a:t>
            </a:r>
            <a:r>
              <a:rPr lang="en-US" sz="1800" dirty="0" smtClean="0">
                <a:solidFill>
                  <a:srgbClr val="6F2575"/>
                </a:solidFill>
              </a:rPr>
              <a:t>SSO login</a:t>
            </a:r>
            <a:endParaRPr lang="en-US" sz="1800" dirty="0">
              <a:solidFill>
                <a:srgbClr val="6F2575"/>
              </a:solidFill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b="1" dirty="0" err="1" smtClean="0">
                <a:solidFill>
                  <a:srgbClr val="6F2575"/>
                </a:solidFill>
              </a:rPr>
              <a:t>eduVPN</a:t>
            </a:r>
            <a:r>
              <a:rPr lang="en-US" sz="1800" b="1" dirty="0" smtClean="0">
                <a:solidFill>
                  <a:srgbClr val="6F2575"/>
                </a:solidFill>
              </a:rPr>
              <a:t>: </a:t>
            </a:r>
            <a:r>
              <a:rPr lang="en-US" sz="1800" dirty="0" smtClean="0">
                <a:solidFill>
                  <a:srgbClr val="6F2575"/>
                </a:solidFill>
              </a:rPr>
              <a:t>securely access </a:t>
            </a:r>
            <a:r>
              <a:rPr lang="en-US" sz="1800" dirty="0" err="1" smtClean="0">
                <a:solidFill>
                  <a:srgbClr val="6F2575"/>
                </a:solidFill>
              </a:rPr>
              <a:t>Callysto</a:t>
            </a:r>
            <a:r>
              <a:rPr lang="en-US" sz="1800" dirty="0" smtClean="0">
                <a:solidFill>
                  <a:srgbClr val="6F2575"/>
                </a:solidFill>
              </a:rPr>
              <a:t> and your home</a:t>
            </a:r>
            <a:endParaRPr lang="en-US" sz="1800" b="1" dirty="0" smtClean="0">
              <a:solidFill>
                <a:srgbClr val="6F2575"/>
              </a:solidFill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 err="1" smtClean="0">
                <a:solidFill>
                  <a:srgbClr val="6F2575"/>
                </a:solidFill>
              </a:rPr>
              <a:t>Mattermost’s</a:t>
            </a:r>
            <a:r>
              <a:rPr lang="en-US" sz="1800" dirty="0" smtClean="0">
                <a:solidFill>
                  <a:srgbClr val="6F2575"/>
                </a:solidFill>
              </a:rPr>
              <a:t> ‘</a:t>
            </a:r>
            <a:r>
              <a:rPr lang="en-US" sz="1800" b="1" dirty="0" smtClean="0">
                <a:solidFill>
                  <a:srgbClr val="6F2575"/>
                </a:solidFill>
              </a:rPr>
              <a:t>STBC-users</a:t>
            </a:r>
            <a:r>
              <a:rPr lang="en-US" sz="1800" dirty="0" smtClean="0">
                <a:solidFill>
                  <a:srgbClr val="6F2575"/>
                </a:solidFill>
              </a:rPr>
              <a:t>’ channel to talk &amp; ask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b="1" dirty="0" err="1" smtClean="0">
                <a:solidFill>
                  <a:srgbClr val="6F2575"/>
                </a:solidFill>
              </a:rPr>
              <a:t>eVA</a:t>
            </a:r>
            <a:r>
              <a:rPr lang="en-US" sz="1800" dirty="0" smtClean="0">
                <a:solidFill>
                  <a:srgbClr val="6F2575"/>
                </a:solidFill>
              </a:rPr>
              <a:t>, </a:t>
            </a:r>
            <a:r>
              <a:rPr lang="en-US" sz="1800" b="1" dirty="0" err="1" smtClean="0">
                <a:solidFill>
                  <a:srgbClr val="6F2575"/>
                </a:solidFill>
              </a:rPr>
              <a:t>SURFdrive</a:t>
            </a:r>
            <a:r>
              <a:rPr lang="en-US" sz="1800" dirty="0" smtClean="0">
                <a:solidFill>
                  <a:srgbClr val="6F2575"/>
                </a:solidFill>
              </a:rPr>
              <a:t>, and </a:t>
            </a:r>
            <a:r>
              <a:rPr lang="en-US" sz="1800" b="1" dirty="0" err="1" smtClean="0">
                <a:solidFill>
                  <a:srgbClr val="6F2575"/>
                </a:solidFill>
              </a:rPr>
              <a:t>FileSender</a:t>
            </a:r>
            <a:r>
              <a:rPr lang="en-US" sz="1800" dirty="0" smtClean="0">
                <a:solidFill>
                  <a:srgbClr val="6F2575"/>
                </a:solidFill>
              </a:rPr>
              <a:t> to collaborate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6F2575"/>
              </a:solidFill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b="1" i="1" dirty="0" smtClean="0">
                <a:solidFill>
                  <a:srgbClr val="6F2575"/>
                </a:solidFill>
              </a:rPr>
              <a:t>Experimental</a:t>
            </a:r>
            <a:r>
              <a:rPr lang="en-US" sz="1800" i="1" dirty="0" smtClean="0">
                <a:solidFill>
                  <a:srgbClr val="6F2575"/>
                </a:solidFill>
              </a:rPr>
              <a:t> </a:t>
            </a:r>
            <a:r>
              <a:rPr lang="en-US" sz="1800" b="1" i="1" dirty="0">
                <a:solidFill>
                  <a:srgbClr val="6F2575"/>
                </a:solidFill>
              </a:rPr>
              <a:t>services</a:t>
            </a:r>
            <a:r>
              <a:rPr lang="en-US" sz="1800" dirty="0">
                <a:solidFill>
                  <a:srgbClr val="6F2575"/>
                </a:solidFill>
              </a:rPr>
              <a:t>: </a:t>
            </a:r>
            <a:r>
              <a:rPr lang="en-US" sz="1800" dirty="0" err="1" smtClean="0">
                <a:solidFill>
                  <a:srgbClr val="6F2575"/>
                </a:solidFill>
              </a:rPr>
              <a:t>ShareMD</a:t>
            </a:r>
            <a:r>
              <a:rPr lang="en-US" sz="1800" dirty="0" smtClean="0">
                <a:solidFill>
                  <a:srgbClr val="6F2575"/>
                </a:solidFill>
              </a:rPr>
              <a:t>, Commute</a:t>
            </a:r>
            <a:r>
              <a:rPr lang="en-US" sz="1800" dirty="0">
                <a:solidFill>
                  <a:srgbClr val="6F2575"/>
                </a:solidFill>
              </a:rPr>
              <a:t>, </a:t>
            </a:r>
            <a:r>
              <a:rPr lang="en-US" sz="1800" dirty="0" smtClean="0">
                <a:solidFill>
                  <a:srgbClr val="6F2575"/>
                </a:solidFill>
              </a:rPr>
              <a:t>…</a:t>
            </a:r>
            <a:endParaRPr lang="en-US" sz="1800" dirty="0">
              <a:solidFill>
                <a:srgbClr val="6F2575"/>
              </a:solidFill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1800" dirty="0">
              <a:solidFill>
                <a:srgbClr val="6F2575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9</a:t>
            </a:fld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Some services you use today …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36116" y="4211643"/>
            <a:ext cx="8667750" cy="151268"/>
          </a:xfrm>
        </p:spPr>
        <p:txBody>
          <a:bodyPr/>
          <a:lstStyle/>
          <a:p>
            <a:r>
              <a:rPr lang="en-GB" dirty="0"/>
              <a:t>But do read </a:t>
            </a:r>
            <a:r>
              <a:rPr lang="en-GB" dirty="0">
                <a:hlinkClick r:id="rId4"/>
              </a:rPr>
              <a:t>https://www.nikhef.nl/pdp/doc/experimental-services</a:t>
            </a:r>
            <a:r>
              <a:rPr lang="en-GB" dirty="0"/>
              <a:t> before </a:t>
            </a:r>
            <a:r>
              <a:rPr lang="en-GB" dirty="0" smtClean="0"/>
              <a:t>using experimental services ...</a:t>
            </a:r>
            <a:br>
              <a:rPr lang="en-GB" dirty="0" smtClean="0"/>
            </a:br>
            <a:r>
              <a:rPr lang="en-GB" dirty="0" err="1" smtClean="0"/>
              <a:t>Stoomboot</a:t>
            </a:r>
            <a:r>
              <a:rPr lang="en-GB" dirty="0"/>
              <a:t> statistics: </a:t>
            </a:r>
            <a:r>
              <a:rPr lang="en-GB" dirty="0">
                <a:hlinkClick r:id="rId5"/>
              </a:rPr>
              <a:t>https://</a:t>
            </a:r>
            <a:r>
              <a:rPr lang="en-GB" dirty="0" smtClean="0">
                <a:hlinkClick r:id="rId5"/>
              </a:rPr>
              <a:t>www.nikhef.nl/pdp/doc/stats/stbc-grisview-week</a:t>
            </a:r>
            <a:r>
              <a:rPr lang="en-GB" dirty="0"/>
              <a:t>, </a:t>
            </a:r>
            <a:r>
              <a:rPr lang="en-GB" dirty="0">
                <a:hlinkClick r:id="rId6"/>
              </a:rPr>
              <a:t>https://</a:t>
            </a:r>
            <a:r>
              <a:rPr lang="en-GB" dirty="0" smtClean="0">
                <a:hlinkClick r:id="rId6"/>
              </a:rPr>
              <a:t>www.nikhef.nl/pdp/stats/stbc/intern/stbc_summ_plots</a:t>
            </a: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21227" y="431657"/>
            <a:ext cx="1722388" cy="3143451"/>
          </a:xfrm>
          <a:prstGeom prst="rect">
            <a:avLst/>
          </a:prstGeom>
          <a:ln>
            <a:solidFill>
              <a:srgbClr val="6F2575"/>
            </a:solidFill>
          </a:ln>
          <a:effectLst>
            <a:glow rad="101600">
              <a:srgbClr val="E3D88B">
                <a:alpha val="60000"/>
              </a:srgbClr>
            </a:glo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12296" y="2950590"/>
            <a:ext cx="2817861" cy="1138848"/>
          </a:xfrm>
          <a:prstGeom prst="rect">
            <a:avLst/>
          </a:prstGeom>
          <a:effectLst>
            <a:glow rad="101600">
              <a:srgbClr val="E3D88B">
                <a:alpha val="60000"/>
              </a:srgbClr>
            </a:glo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63558" y="846540"/>
            <a:ext cx="1829064" cy="2031224"/>
          </a:xfrm>
          <a:prstGeom prst="rect">
            <a:avLst/>
          </a:prstGeom>
          <a:effectLst>
            <a:glow rad="101600">
              <a:srgbClr val="6F2575">
                <a:alpha val="60000"/>
              </a:srgbClr>
            </a:glow>
          </a:effectLst>
        </p:spPr>
      </p:pic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Fancy a (peta)?b(y|i)te … PDP at the Nikhef Jamboree</a:t>
            </a:r>
            <a:endParaRPr lang="nl-NL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01453"/>
              </p:ext>
            </p:extLst>
          </p:nvPr>
        </p:nvGraphicFramePr>
        <p:xfrm>
          <a:off x="6132103" y="2196309"/>
          <a:ext cx="2264568" cy="11871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4" name="PHOTO-PAINT" r:id="rId10" imgW="11191680" imgH="5867280" progId="CorelPHOTOPAINT.Image.16">
                  <p:embed/>
                </p:oleObj>
              </mc:Choice>
              <mc:Fallback>
                <p:oleObj name="PHOTO-PAINT" r:id="rId10" imgW="11191680" imgH="5867280" progId="CorelPHOTOPAINT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132103" y="2196309"/>
                        <a:ext cx="2264568" cy="11871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40244449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Nikhef-DG22-NikUM-main">
  <a:themeElements>
    <a:clrScheme name="NIKHEF">
      <a:dk1>
        <a:srgbClr val="000000"/>
      </a:dk1>
      <a:lt1>
        <a:srgbClr val="E6223C"/>
      </a:lt1>
      <a:dk2>
        <a:srgbClr val="000000"/>
      </a:dk2>
      <a:lt2>
        <a:srgbClr val="702677"/>
      </a:lt2>
      <a:accent1>
        <a:srgbClr val="E6223C"/>
      </a:accent1>
      <a:accent2>
        <a:srgbClr val="702677"/>
      </a:accent2>
      <a:accent3>
        <a:srgbClr val="00B3C3"/>
      </a:accent3>
      <a:accent4>
        <a:srgbClr val="E3D88B"/>
      </a:accent4>
      <a:accent5>
        <a:srgbClr val="059F77"/>
      </a:accent5>
      <a:accent6>
        <a:srgbClr val="E6223C"/>
      </a:accent6>
      <a:hlink>
        <a:srgbClr val="0000FF"/>
      </a:hlink>
      <a:folHlink>
        <a:srgbClr val="00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dirty="0" err="1" smtClean="0">
            <a:ln>
              <a:noFill/>
            </a:ln>
            <a:solidFill>
              <a:srgbClr val="6F2575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_presentatie-template-lc-2018-DGUM-MF.potx" id="{0A0028F6-5982-4989-AF57-077C33F8706E}" vid="{489656E5-AAF2-415F-8F08-378D6566CDFB}"/>
    </a:ext>
  </a:extLst>
</a:theme>
</file>

<file path=ppt/theme/theme2.xml><?xml version="1.0" encoding="utf-8"?>
<a:theme xmlns:a="http://schemas.openxmlformats.org/drawingml/2006/main" name="Nikhef-DG22-NikOnly-main">
  <a:themeElements>
    <a:clrScheme name="NIKHEF">
      <a:dk1>
        <a:srgbClr val="000000"/>
      </a:dk1>
      <a:lt1>
        <a:srgbClr val="E6223C"/>
      </a:lt1>
      <a:dk2>
        <a:srgbClr val="000000"/>
      </a:dk2>
      <a:lt2>
        <a:srgbClr val="702677"/>
      </a:lt2>
      <a:accent1>
        <a:srgbClr val="E6223C"/>
      </a:accent1>
      <a:accent2>
        <a:srgbClr val="702677"/>
      </a:accent2>
      <a:accent3>
        <a:srgbClr val="00B3C3"/>
      </a:accent3>
      <a:accent4>
        <a:srgbClr val="E3D88B"/>
      </a:accent4>
      <a:accent5>
        <a:srgbClr val="059F77"/>
      </a:accent5>
      <a:accent6>
        <a:srgbClr val="E6223C"/>
      </a:accent6>
      <a:hlink>
        <a:srgbClr val="0000FF"/>
      </a:hlink>
      <a:folHlink>
        <a:srgbClr val="00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dirty="0" err="1" smtClean="0">
            <a:ln>
              <a:noFill/>
            </a:ln>
            <a:solidFill>
              <a:srgbClr val="6F2575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_presentatie-template-lc-2018-DGUM-MF.potx" id="{0A0028F6-5982-4989-AF57-077C33F8706E}" vid="{6E854385-552D-4B9C-9118-35651C674D5E}"/>
    </a:ext>
  </a:extLst>
</a:theme>
</file>

<file path=ppt/theme/theme3.xml><?xml version="1.0" encoding="utf-8"?>
<a:theme xmlns:a="http://schemas.openxmlformats.org/drawingml/2006/main" name="Nikhef-DG22-2018-legacy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Custom 1">
      <a:majorFont>
        <a:latin typeface="Candara"/>
        <a:ea typeface="Candara"/>
        <a:cs typeface="Candara"/>
      </a:majorFont>
      <a:minorFont>
        <a:latin typeface="Akkurat Std"/>
        <a:ea typeface="Candara"/>
        <a:cs typeface="Candar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A8D6FF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1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_presentatie-template-lc-2018-DGUM-MF.potx" id="{0A0028F6-5982-4989-AF57-077C33F8706E}" vid="{F2ACD4BE-C0B1-4AC9-8AFE-6AE36B5DED0B}"/>
    </a:ext>
  </a:extLst>
</a:theme>
</file>

<file path=ppt/theme/theme4.xml><?xml version="1.0" encoding="utf-8"?>
<a:theme xmlns:a="http://schemas.openxmlformats.org/drawingml/2006/main" name="Nikhef-DG22-NikUM-Closures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Custom 1">
      <a:majorFont>
        <a:latin typeface="Candara"/>
        <a:ea typeface="Candara"/>
        <a:cs typeface="Candara"/>
      </a:majorFont>
      <a:minorFont>
        <a:latin typeface="Akkurat Std"/>
        <a:ea typeface="Candara"/>
        <a:cs typeface="Candar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A8D6FF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1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_presentatie-template-lc-2018-DGUM-MF.potx" id="{0A0028F6-5982-4989-AF57-077C33F8706E}" vid="{A76F0B44-4154-4718-B508-6ACEEE236B1E}"/>
    </a:ext>
  </a:extLst>
</a:theme>
</file>

<file path=ppt/theme/theme5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7000" b="0" i="0" u="none" strike="noStrike" cap="all" spc="0" normalizeH="0" baseline="0">
            <a:ln>
              <a:noFill/>
            </a:ln>
            <a:solidFill>
              <a:srgbClr val="E6223D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Nikhef_presentatie-template-lc-2018-DGUM-MF</Template>
  <TotalTime>6679</TotalTime>
  <Words>920</Words>
  <Application>Microsoft Office PowerPoint</Application>
  <PresentationFormat>On-screen Show (16:9)</PresentationFormat>
  <Paragraphs>127</Paragraphs>
  <Slides>14</Slides>
  <Notes>1</Notes>
  <HiddenSlides>1</HiddenSlides>
  <MMClips>1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31" baseType="lpstr">
      <vt:lpstr>Akkurat Std</vt:lpstr>
      <vt:lpstr>Akkurat Std Bold</vt:lpstr>
      <vt:lpstr>Akkurat Std Mono</vt:lpstr>
      <vt:lpstr>Arial</vt:lpstr>
      <vt:lpstr>Calibri</vt:lpstr>
      <vt:lpstr>Candara</vt:lpstr>
      <vt:lpstr>Helvetica Neue</vt:lpstr>
      <vt:lpstr>Helvetica Neue Medium</vt:lpstr>
      <vt:lpstr>Minion Pro</vt:lpstr>
      <vt:lpstr>Verdana</vt:lpstr>
      <vt:lpstr>Webdings</vt:lpstr>
      <vt:lpstr>Wingdings</vt:lpstr>
      <vt:lpstr>Nikhef-DG22-NikUM-main</vt:lpstr>
      <vt:lpstr>Nikhef-DG22-NikOnly-main</vt:lpstr>
      <vt:lpstr>Nikhef-DG22-2018-legacy</vt:lpstr>
      <vt:lpstr>Nikhef-DG22-NikUM-Closures</vt:lpstr>
      <vt:lpstr>PHOTO-PAINT</vt:lpstr>
      <vt:lpstr>Fancy a (peta)?b(y|i)te 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Next up “A tour of Italian CPUs, and our speedy road south” (Erik Kooistra)</vt:lpstr>
    </vt:vector>
  </TitlesOfParts>
  <Company>Nikhef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davidg</dc:creator>
  <cp:lastModifiedBy>davidg</cp:lastModifiedBy>
  <cp:revision>73</cp:revision>
  <dcterms:created xsi:type="dcterms:W3CDTF">2023-05-03T07:55:28Z</dcterms:created>
  <dcterms:modified xsi:type="dcterms:W3CDTF">2023-05-15T11:57:51Z</dcterms:modified>
</cp:coreProperties>
</file>