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88" r:id="rId5"/>
    <p:sldId id="295" r:id="rId6"/>
    <p:sldId id="289" r:id="rId7"/>
    <p:sldId id="291" r:id="rId8"/>
    <p:sldId id="290" r:id="rId9"/>
    <p:sldId id="293" r:id="rId10"/>
    <p:sldId id="292" r:id="rId11"/>
    <p:sldId id="296" r:id="rId12"/>
    <p:sldId id="287" r:id="rId1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99" d="100"/>
          <a:sy n="99" d="100"/>
        </p:scale>
        <p:origin x="38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27/09/2021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du.nl/avfv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iki.eoscfuture.eu/display/EOSCF/EOSC+Security+Operational+Annotated+Baseline" TargetMode="External"/><Relationship Id="rId2" Type="http://schemas.openxmlformats.org/officeDocument/2006/relationships/hyperlink" Target="https://docs.google.com/document/d/1a8TQAfOnB0CADo_n5nn7-DQX6jV7Iz-2i90hBAzMgGY"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err="1" smtClean="0"/>
              <a:t>EUGridPMA</a:t>
            </a:r>
            <a:r>
              <a:rPr lang="en-GB" dirty="0" smtClean="0"/>
              <a:t> 53</a:t>
            </a:r>
            <a:endParaRPr lang="en-GB" dirty="0"/>
          </a:p>
        </p:txBody>
      </p:sp>
      <p:sp>
        <p:nvSpPr>
          <p:cNvPr id="8" name="Text Placeholder 7"/>
          <p:cNvSpPr>
            <a:spLocks noGrp="1"/>
          </p:cNvSpPr>
          <p:nvPr>
            <p:ph type="body" sz="quarter" idx="17"/>
          </p:nvPr>
        </p:nvSpPr>
        <p:spPr/>
        <p:txBody>
          <a:bodyPr/>
          <a:lstStyle/>
          <a:p>
            <a:r>
              <a:rPr lang="en-GB" dirty="0" smtClean="0"/>
              <a:t>‘for loosely connected services and infrastructure’</a:t>
            </a:r>
            <a:endParaRPr lang="en-GB" dirty="0"/>
          </a:p>
        </p:txBody>
      </p:sp>
      <p:sp>
        <p:nvSpPr>
          <p:cNvPr id="7" name="Text Placeholder 6"/>
          <p:cNvSpPr>
            <a:spLocks noGrp="1"/>
          </p:cNvSpPr>
          <p:nvPr>
            <p:ph type="body" sz="quarter" idx="14"/>
          </p:nvPr>
        </p:nvSpPr>
        <p:spPr/>
        <p:txBody>
          <a:bodyPr/>
          <a:lstStyle/>
          <a:p>
            <a:r>
              <a:rPr lang="en-GB" dirty="0" smtClean="0"/>
              <a:t>The Security Baseline – in EOSC and the AARC PDK</a:t>
            </a:r>
            <a:endParaRPr lang="en-GB" dirty="0"/>
          </a:p>
        </p:txBody>
      </p:sp>
      <p:sp>
        <p:nvSpPr>
          <p:cNvPr id="9" name="Text Placeholder 8"/>
          <p:cNvSpPr>
            <a:spLocks noGrp="1"/>
          </p:cNvSpPr>
          <p:nvPr>
            <p:ph type="body" sz="quarter" idx="18"/>
          </p:nvPr>
        </p:nvSpPr>
        <p:spPr/>
        <p:txBody>
          <a:bodyPr/>
          <a:lstStyle/>
          <a:p>
            <a:r>
              <a:rPr lang="en-GB" dirty="0" smtClean="0"/>
              <a:t>2021.09.27</a:t>
            </a:r>
            <a:endParaRPr lang="en-GB" dirty="0"/>
          </a:p>
        </p:txBody>
      </p:sp>
      <p:sp>
        <p:nvSpPr>
          <p:cNvPr id="10" name="Text Placeholder 9"/>
          <p:cNvSpPr>
            <a:spLocks noGrp="1"/>
          </p:cNvSpPr>
          <p:nvPr>
            <p:ph type="body" sz="quarter" idx="19"/>
          </p:nvPr>
        </p:nvSpPr>
        <p:spPr/>
        <p:txBody>
          <a:bodyPr/>
          <a:lstStyle/>
          <a:p>
            <a:r>
              <a:rPr lang="en-GB" dirty="0" smtClean="0"/>
              <a:t>AARC Policy Area coordinator</a:t>
            </a:r>
            <a:endParaRPr lang="en-GB" dirty="0"/>
          </a:p>
        </p:txBody>
      </p:sp>
      <p:sp>
        <p:nvSpPr>
          <p:cNvPr id="11" name="Text Placeholder 10"/>
          <p:cNvSpPr>
            <a:spLocks noGrp="1"/>
          </p:cNvSpPr>
          <p:nvPr>
            <p:ph type="body" sz="quarter" idx="20"/>
          </p:nvPr>
        </p:nvSpPr>
        <p:spPr/>
        <p:txBody>
          <a:bodyPr/>
          <a:lstStyle/>
          <a:p>
            <a:r>
              <a:rPr lang="en-GB" dirty="0" smtClean="0"/>
              <a:t>Nikhef Physics Data Processing (PDP</a:t>
            </a:r>
            <a:r>
              <a:rPr lang="en-GB" smtClean="0"/>
              <a:t>) programme</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508" y="4705981"/>
            <a:ext cx="1163195" cy="452527"/>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a:t>
            </a:fld>
            <a:endParaRPr lang="en-GB"/>
          </a:p>
        </p:txBody>
      </p:sp>
      <p:sp>
        <p:nvSpPr>
          <p:cNvPr id="3" name="Title 2"/>
          <p:cNvSpPr>
            <a:spLocks noGrp="1"/>
          </p:cNvSpPr>
          <p:nvPr>
            <p:ph type="title"/>
          </p:nvPr>
        </p:nvSpPr>
        <p:spPr/>
        <p:txBody>
          <a:bodyPr/>
          <a:lstStyle/>
          <a:p>
            <a:r>
              <a:rPr lang="en-US" dirty="0" smtClean="0"/>
              <a:t>AARC Policy Development Kit - Service-centric policies</a:t>
            </a:r>
            <a:endParaRPr lang="en-GB" dirty="0"/>
          </a:p>
        </p:txBody>
      </p:sp>
      <p:pic>
        <p:nvPicPr>
          <p:cNvPr id="5" name="Picture 4"/>
          <p:cNvPicPr>
            <a:picLocks noChangeAspect="1"/>
          </p:cNvPicPr>
          <p:nvPr/>
        </p:nvPicPr>
        <p:blipFill>
          <a:blip r:embed="rId2"/>
          <a:stretch>
            <a:fillRect/>
          </a:stretch>
        </p:blipFill>
        <p:spPr>
          <a:xfrm>
            <a:off x="862046" y="2031088"/>
            <a:ext cx="3572410" cy="4334566"/>
          </a:xfrm>
          <a:prstGeom prst="rect">
            <a:avLst/>
          </a:prstGeom>
        </p:spPr>
      </p:pic>
      <p:sp>
        <p:nvSpPr>
          <p:cNvPr id="8" name="Rectangle 7"/>
          <p:cNvSpPr/>
          <p:nvPr/>
        </p:nvSpPr>
        <p:spPr>
          <a:xfrm>
            <a:off x="3814758" y="6527003"/>
            <a:ext cx="4303807" cy="307777"/>
          </a:xfrm>
          <a:prstGeom prst="rect">
            <a:avLst/>
          </a:prstGeom>
        </p:spPr>
        <p:txBody>
          <a:bodyPr wrap="none">
            <a:spAutoFit/>
          </a:bodyPr>
          <a:lstStyle/>
          <a:p>
            <a:r>
              <a:rPr lang="en-GB" sz="1400" dirty="0">
                <a:solidFill>
                  <a:srgbClr val="0C3959"/>
                </a:solidFill>
              </a:rPr>
              <a:t>https://aarc-project.eu/policies/policy-development-kit/</a:t>
            </a:r>
          </a:p>
        </p:txBody>
      </p:sp>
      <p:grpSp>
        <p:nvGrpSpPr>
          <p:cNvPr id="16" name="Group 15"/>
          <p:cNvGrpSpPr/>
          <p:nvPr/>
        </p:nvGrpSpPr>
        <p:grpSpPr>
          <a:xfrm>
            <a:off x="3408358" y="1951934"/>
            <a:ext cx="7857421" cy="4438738"/>
            <a:chOff x="2232324" y="2139862"/>
            <a:chExt cx="9677402" cy="5466864"/>
          </a:xfrm>
        </p:grpSpPr>
        <p:pic>
          <p:nvPicPr>
            <p:cNvPr id="11" name="Picture 10"/>
            <p:cNvPicPr>
              <a:picLocks noChangeAspect="1"/>
            </p:cNvPicPr>
            <p:nvPr/>
          </p:nvPicPr>
          <p:blipFill>
            <a:blip r:embed="rId3"/>
            <a:stretch>
              <a:fillRect/>
            </a:stretch>
          </p:blipFill>
          <p:spPr>
            <a:xfrm>
              <a:off x="2232324" y="2139862"/>
              <a:ext cx="9658350" cy="895350"/>
            </a:xfrm>
            <a:prstGeom prst="rect">
              <a:avLst/>
            </a:prstGeom>
            <a:effectLst>
              <a:glow rad="101600">
                <a:srgbClr val="0C3959">
                  <a:alpha val="60000"/>
                </a:srgbClr>
              </a:glow>
            </a:effectLst>
          </p:spPr>
        </p:pic>
        <p:pic>
          <p:nvPicPr>
            <p:cNvPr id="12" name="Picture 11"/>
            <p:cNvPicPr>
              <a:picLocks noChangeAspect="1"/>
            </p:cNvPicPr>
            <p:nvPr/>
          </p:nvPicPr>
          <p:blipFill>
            <a:blip r:embed="rId4"/>
            <a:stretch>
              <a:fillRect/>
            </a:stretch>
          </p:blipFill>
          <p:spPr>
            <a:xfrm>
              <a:off x="2232324" y="3106528"/>
              <a:ext cx="9667875" cy="1171575"/>
            </a:xfrm>
            <a:prstGeom prst="rect">
              <a:avLst/>
            </a:prstGeom>
            <a:effectLst>
              <a:glow rad="101600">
                <a:srgbClr val="0C3959">
                  <a:alpha val="60000"/>
                </a:srgbClr>
              </a:glow>
            </a:effectLst>
          </p:spPr>
        </p:pic>
        <p:pic>
          <p:nvPicPr>
            <p:cNvPr id="13" name="Picture 12"/>
            <p:cNvPicPr>
              <a:picLocks noChangeAspect="1"/>
            </p:cNvPicPr>
            <p:nvPr/>
          </p:nvPicPr>
          <p:blipFill>
            <a:blip r:embed="rId5"/>
            <a:stretch>
              <a:fillRect/>
            </a:stretch>
          </p:blipFill>
          <p:spPr>
            <a:xfrm>
              <a:off x="2232325" y="4349419"/>
              <a:ext cx="9667875" cy="1114425"/>
            </a:xfrm>
            <a:prstGeom prst="rect">
              <a:avLst/>
            </a:prstGeom>
            <a:effectLst>
              <a:glow rad="101600">
                <a:srgbClr val="0C3959">
                  <a:alpha val="60000"/>
                </a:srgbClr>
              </a:glow>
            </a:effectLst>
          </p:spPr>
        </p:pic>
        <p:pic>
          <p:nvPicPr>
            <p:cNvPr id="14" name="Picture 13"/>
            <p:cNvPicPr>
              <a:picLocks noChangeAspect="1"/>
            </p:cNvPicPr>
            <p:nvPr/>
          </p:nvPicPr>
          <p:blipFill>
            <a:blip r:embed="rId6"/>
            <a:stretch>
              <a:fillRect/>
            </a:stretch>
          </p:blipFill>
          <p:spPr>
            <a:xfrm>
              <a:off x="2241851" y="5535160"/>
              <a:ext cx="9667875" cy="876300"/>
            </a:xfrm>
            <a:prstGeom prst="rect">
              <a:avLst/>
            </a:prstGeom>
            <a:effectLst>
              <a:glow rad="101600">
                <a:srgbClr val="0C3959">
                  <a:alpha val="60000"/>
                </a:srgbClr>
              </a:glow>
            </a:effectLst>
          </p:spPr>
        </p:pic>
        <p:pic>
          <p:nvPicPr>
            <p:cNvPr id="15" name="Picture 14"/>
            <p:cNvPicPr>
              <a:picLocks noChangeAspect="1"/>
            </p:cNvPicPr>
            <p:nvPr/>
          </p:nvPicPr>
          <p:blipFill>
            <a:blip r:embed="rId7"/>
            <a:stretch>
              <a:fillRect/>
            </a:stretch>
          </p:blipFill>
          <p:spPr>
            <a:xfrm>
              <a:off x="2241851" y="6482776"/>
              <a:ext cx="9667875" cy="1123950"/>
            </a:xfrm>
            <a:prstGeom prst="rect">
              <a:avLst/>
            </a:prstGeom>
            <a:effectLst>
              <a:glow rad="101600">
                <a:srgbClr val="0C3959">
                  <a:alpha val="60000"/>
                </a:srgbClr>
              </a:glow>
            </a:effec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534" y="3234919"/>
            <a:ext cx="2651564" cy="1710259"/>
          </a:xfrm>
          <a:prstGeom prst="rect">
            <a:avLst/>
          </a:prstGeom>
        </p:spPr>
      </p:pic>
    </p:spTree>
    <p:extLst>
      <p:ext uri="{BB962C8B-B14F-4D97-AF65-F5344CB8AC3E}">
        <p14:creationId xmlns:p14="http://schemas.microsoft.com/office/powerpoint/2010/main" val="5809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AARC Policy Development Kit “Service Operations” policy was rather specific</a:t>
            </a:r>
          </a:p>
          <a:p>
            <a:r>
              <a:rPr lang="en-GB" dirty="0" smtClean="0">
                <a:solidFill>
                  <a:srgbClr val="F6791C"/>
                </a:solidFill>
              </a:rPr>
              <a:t>addressed also some ‘service-internal’ operations and software</a:t>
            </a:r>
          </a:p>
          <a:p>
            <a:r>
              <a:rPr lang="en-GB" dirty="0" smtClean="0">
                <a:solidFill>
                  <a:srgbClr val="F6791C"/>
                </a:solidFill>
              </a:rPr>
              <a:t>embedded in the PDK ecosystem and did not work well as a ‘stand-alone’ document</a:t>
            </a:r>
          </a:p>
          <a:p>
            <a:r>
              <a:rPr lang="en-GB" dirty="0" smtClean="0">
                <a:solidFill>
                  <a:srgbClr val="F6791C"/>
                </a:solidFill>
              </a:rPr>
              <a:t>had a built-in assumption of a coherent and coordinated infrastructure</a:t>
            </a:r>
          </a:p>
          <a:p>
            <a:endParaRPr lang="en-GB" dirty="0" smtClean="0"/>
          </a:p>
          <a:p>
            <a:pPr marL="0" indent="0">
              <a:buNone/>
            </a:pPr>
            <a:r>
              <a:rPr lang="en-GB" dirty="0" smtClean="0"/>
              <a:t>Developed by UK-IRIS to be</a:t>
            </a:r>
          </a:p>
          <a:p>
            <a:r>
              <a:rPr lang="en-GB" dirty="0" smtClean="0">
                <a:solidFill>
                  <a:srgbClr val="F6791C"/>
                </a:solidFill>
              </a:rPr>
              <a:t>more stand-alone</a:t>
            </a:r>
          </a:p>
          <a:p>
            <a:r>
              <a:rPr lang="en-GB" dirty="0" smtClean="0">
                <a:solidFill>
                  <a:srgbClr val="F6791C"/>
                </a:solidFill>
              </a:rPr>
              <a:t>better implementable by adding references and notes (‘best practice’, or an ‘FAQ’)</a:t>
            </a:r>
            <a:endParaRPr lang="en-GB" dirty="0">
              <a:solidFill>
                <a:srgbClr val="F6791C"/>
              </a:solidFill>
            </a:endParaRPr>
          </a:p>
          <a:p>
            <a:pPr marL="0" indent="0">
              <a:buNone/>
            </a:pPr>
            <a:endParaRPr lang="en-GB" dirty="0" smtClean="0"/>
          </a:p>
          <a:p>
            <a:pPr marL="0" indent="0">
              <a:buNone/>
            </a:pPr>
            <a:r>
              <a:rPr lang="en-GB" dirty="0" smtClean="0"/>
              <a:t>In the EOSC ecosystem, original assumptions also no longer hold</a:t>
            </a:r>
          </a:p>
          <a:p>
            <a:r>
              <a:rPr lang="en-GB" dirty="0" smtClean="0">
                <a:solidFill>
                  <a:srgbClr val="F6791C"/>
                </a:solidFill>
              </a:rPr>
              <a:t>services provided are less coherent, and much more autonomous then every before</a:t>
            </a:r>
          </a:p>
          <a:p>
            <a:r>
              <a:rPr lang="en-GB" dirty="0" smtClean="0">
                <a:solidFill>
                  <a:srgbClr val="F6791C"/>
                </a:solidFill>
              </a:rPr>
              <a:t>need to accommodate providers with varying maturity levels - and different intentions!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PDK “Service Operations” development</a:t>
            </a:r>
            <a:endParaRPr lang="en-GB" dirty="0"/>
          </a:p>
        </p:txBody>
      </p:sp>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The UK IRIS improvements</a:t>
            </a:r>
            <a:endParaRPr lang="en-US" dirty="0"/>
          </a:p>
        </p:txBody>
      </p:sp>
      <p:pic>
        <p:nvPicPr>
          <p:cNvPr id="5" name="Picture 4"/>
          <p:cNvPicPr>
            <a:picLocks noChangeAspect="1"/>
          </p:cNvPicPr>
          <p:nvPr/>
        </p:nvPicPr>
        <p:blipFill>
          <a:blip r:embed="rId2"/>
          <a:stretch>
            <a:fillRect/>
          </a:stretch>
        </p:blipFill>
        <p:spPr>
          <a:xfrm>
            <a:off x="258509" y="1480158"/>
            <a:ext cx="6360470" cy="3996617"/>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5024387" y="1813582"/>
            <a:ext cx="6129852" cy="4729873"/>
          </a:xfrm>
          <a:prstGeom prst="rect">
            <a:avLst/>
          </a:prstGeom>
          <a:effectLst>
            <a:glow rad="101600">
              <a:srgbClr val="003F5E">
                <a:alpha val="60000"/>
              </a:srgbClr>
            </a:glow>
          </a:effectLst>
        </p:spPr>
      </p:pic>
    </p:spTree>
    <p:extLst>
      <p:ext uri="{BB962C8B-B14F-4D97-AF65-F5344CB8AC3E}">
        <p14:creationId xmlns:p14="http://schemas.microsoft.com/office/powerpoint/2010/main" val="3215086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230943" cy="4966686"/>
          </a:xfrm>
        </p:spPr>
        <p:txBody>
          <a:bodyPr>
            <a:normAutofit lnSpcReduction="10000"/>
          </a:bodyPr>
          <a:lstStyle/>
          <a:p>
            <a:pPr marL="0" indent="0">
              <a:buNone/>
            </a:pPr>
            <a:r>
              <a:rPr lang="en-GB" b="1" dirty="0" smtClean="0"/>
              <a:t>Not all services are created equal</a:t>
            </a:r>
          </a:p>
          <a:p>
            <a:r>
              <a:rPr lang="en-GB" dirty="0" smtClean="0"/>
              <a:t>EOSC primarily about user experience &amp; research success: security there to support this goal</a:t>
            </a:r>
          </a:p>
          <a:p>
            <a:r>
              <a:rPr lang="en-GB" dirty="0" smtClean="0"/>
              <a:t>Services are </a:t>
            </a:r>
            <a:r>
              <a:rPr lang="en-GB" dirty="0" err="1" smtClean="0"/>
              <a:t>composable</a:t>
            </a:r>
            <a:r>
              <a:rPr lang="en-GB" dirty="0"/>
              <a:t> </a:t>
            </a:r>
            <a:r>
              <a:rPr lang="en-GB" dirty="0" smtClean="0"/>
              <a:t>– and thus interdependent</a:t>
            </a:r>
          </a:p>
          <a:p>
            <a:r>
              <a:rPr lang="en-GB" dirty="0" smtClean="0"/>
              <a:t>Premise: </a:t>
            </a:r>
            <a:r>
              <a:rPr lang="en-GB" i="1" dirty="0" smtClean="0"/>
              <a:t>do no harm</a:t>
            </a:r>
            <a:r>
              <a:rPr lang="en-GB" dirty="0" smtClean="0"/>
              <a:t>!</a:t>
            </a:r>
          </a:p>
          <a:p>
            <a:endParaRPr lang="en-GB" dirty="0" smtClean="0"/>
          </a:p>
          <a:p>
            <a:pPr marL="0" indent="0">
              <a:buNone/>
            </a:pPr>
            <a:r>
              <a:rPr lang="en-GB" b="1" dirty="0" smtClean="0"/>
              <a:t>Security </a:t>
            </a:r>
            <a:r>
              <a:rPr lang="en-GB" b="1" i="1" dirty="0" smtClean="0"/>
              <a:t>Baseline</a:t>
            </a:r>
            <a:endParaRPr lang="en-GB" b="1" dirty="0" smtClean="0"/>
          </a:p>
          <a:p>
            <a:r>
              <a:rPr lang="en-GB" dirty="0" smtClean="0"/>
              <a:t>prerequisite for connecting to the Core Infra Proxy</a:t>
            </a:r>
          </a:p>
          <a:p>
            <a:r>
              <a:rPr lang="en-GB" dirty="0" smtClean="0"/>
              <a:t>connection requirement for the EOSC AAI</a:t>
            </a:r>
          </a:p>
          <a:p>
            <a:r>
              <a:rPr lang="en-GB" dirty="0" smtClean="0"/>
              <a:t>may evolve over time</a:t>
            </a:r>
          </a:p>
          <a:p>
            <a:endParaRPr lang="en-GB" dirty="0"/>
          </a:p>
          <a:p>
            <a:pPr marL="0" indent="0">
              <a:buNone/>
            </a:pPr>
            <a:r>
              <a:rPr lang="en-GB" b="1" dirty="0" smtClean="0"/>
              <a:t>Additional elements can be added to augment trust</a:t>
            </a:r>
          </a:p>
          <a:p>
            <a:r>
              <a:rPr lang="en-GB" dirty="0" smtClean="0"/>
              <a:t>through service level agreements</a:t>
            </a:r>
          </a:p>
          <a:p>
            <a:r>
              <a:rPr lang="en-GB" dirty="0" smtClean="0"/>
              <a:t>by maturity grading (‘WISE SCI’ peer assessments)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Towards a Baseline instead of a single policy</a:t>
            </a:r>
            <a:endParaRPr lang="en-US" dirty="0"/>
          </a:p>
        </p:txBody>
      </p:sp>
      <p:pic>
        <p:nvPicPr>
          <p:cNvPr id="6" name="Picture 5"/>
          <p:cNvPicPr>
            <a:picLocks noChangeAspect="1"/>
          </p:cNvPicPr>
          <p:nvPr/>
        </p:nvPicPr>
        <p:blipFill>
          <a:blip r:embed="rId2"/>
          <a:stretch>
            <a:fillRect/>
          </a:stretch>
        </p:blipFill>
        <p:spPr>
          <a:xfrm>
            <a:off x="7324825" y="2403535"/>
            <a:ext cx="4759292" cy="1887306"/>
          </a:xfrm>
          <a:prstGeom prst="rect">
            <a:avLst/>
          </a:prstGeom>
          <a:effectLst>
            <a:glow rad="101600">
              <a:srgbClr val="003F5E">
                <a:alpha val="60000"/>
              </a:srgbClr>
            </a:glow>
          </a:effectLst>
        </p:spPr>
      </p:pic>
      <p:pic>
        <p:nvPicPr>
          <p:cNvPr id="7" name="Picture 6"/>
          <p:cNvPicPr>
            <a:picLocks noChangeAspect="1"/>
          </p:cNvPicPr>
          <p:nvPr/>
        </p:nvPicPr>
        <p:blipFill>
          <a:blip r:embed="rId3"/>
          <a:stretch>
            <a:fillRect/>
          </a:stretch>
        </p:blipFill>
        <p:spPr>
          <a:xfrm>
            <a:off x="6808069" y="4513563"/>
            <a:ext cx="4867375" cy="2029892"/>
          </a:xfrm>
          <a:prstGeom prst="rect">
            <a:avLst/>
          </a:prstGeom>
          <a:effectLst>
            <a:glow rad="101600">
              <a:srgbClr val="003F5E">
                <a:alpha val="60000"/>
              </a:srgbClr>
            </a:glow>
          </a:effectLst>
        </p:spPr>
      </p:pic>
      <p:pic>
        <p:nvPicPr>
          <p:cNvPr id="8" name="Picture 7"/>
          <p:cNvPicPr>
            <a:picLocks noChangeAspect="1"/>
          </p:cNvPicPr>
          <p:nvPr/>
        </p:nvPicPr>
        <p:blipFill>
          <a:blip r:embed="rId4"/>
          <a:stretch>
            <a:fillRect/>
          </a:stretch>
        </p:blipFill>
        <p:spPr>
          <a:xfrm>
            <a:off x="6636453" y="4959008"/>
            <a:ext cx="1265195" cy="1809425"/>
          </a:xfrm>
          <a:prstGeom prst="rect">
            <a:avLst/>
          </a:prstGeom>
          <a:effectLst>
            <a:glow rad="101600">
              <a:srgbClr val="003F5E">
                <a:alpha val="60000"/>
              </a:srgbClr>
            </a:glow>
          </a:effectLst>
        </p:spPr>
      </p:pic>
    </p:spTree>
    <p:extLst>
      <p:ext uri="{BB962C8B-B14F-4D97-AF65-F5344CB8AC3E}">
        <p14:creationId xmlns:p14="http://schemas.microsoft.com/office/powerpoint/2010/main" val="81760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918824" cy="4737633"/>
          </a:xfrm>
        </p:spPr>
        <p:txBody>
          <a:bodyPr/>
          <a:lstStyle/>
          <a:p>
            <a:pPr marL="0" indent="0">
              <a:buNone/>
            </a:pPr>
            <a:r>
              <a:rPr lang="en-GB" dirty="0" smtClean="0"/>
              <a:t>Co-development of EOSC Future &amp; AARC Policy Community</a:t>
            </a:r>
          </a:p>
          <a:p>
            <a:endParaRPr lang="en-GB" dirty="0" smtClean="0"/>
          </a:p>
          <a:p>
            <a:r>
              <a:rPr lang="en-GB" dirty="0" smtClean="0"/>
              <a:t>version based on UK-IRIS evolution of the AARC PDK</a:t>
            </a:r>
          </a:p>
          <a:p>
            <a:r>
              <a:rPr lang="en-GB" dirty="0" smtClean="0"/>
              <a:t>specifically </a:t>
            </a:r>
            <a:r>
              <a:rPr lang="en-GB" dirty="0"/>
              <a:t>geared towards the looser EOSC </a:t>
            </a:r>
            <a:r>
              <a:rPr lang="en-GB" dirty="0" smtClean="0"/>
              <a:t>ecosystem</a:t>
            </a:r>
          </a:p>
          <a:p>
            <a:r>
              <a:rPr lang="en-GB" dirty="0" smtClean="0"/>
              <a:t>mindful of urgent need for collective coherent response</a:t>
            </a:r>
            <a:endParaRPr lang="en-GB" dirty="0"/>
          </a:p>
          <a:p>
            <a:endParaRPr lang="en-GB" dirty="0" smtClean="0"/>
          </a:p>
          <a:p>
            <a:pPr marL="0" indent="0">
              <a:buNone/>
            </a:pPr>
            <a:r>
              <a:rPr lang="en-GB" dirty="0" smtClean="0"/>
              <a:t>AARC Policy team consultation – 1</a:t>
            </a:r>
            <a:r>
              <a:rPr lang="en-GB" baseline="30000" dirty="0" smtClean="0"/>
              <a:t>st</a:t>
            </a:r>
            <a:r>
              <a:rPr lang="en-GB" dirty="0" smtClean="0"/>
              <a:t> round just finished</a:t>
            </a:r>
          </a:p>
          <a:p>
            <a:r>
              <a:rPr lang="en-GB" dirty="0" smtClean="0"/>
              <a:t>13 </a:t>
            </a:r>
            <a:r>
              <a:rPr lang="en-GB" dirty="0"/>
              <a:t>itemised points - </a:t>
            </a:r>
            <a:r>
              <a:rPr lang="en-GB" dirty="0">
                <a:hlinkClick r:id="rId2"/>
              </a:rPr>
              <a:t>https://</a:t>
            </a:r>
            <a:r>
              <a:rPr lang="en-GB" dirty="0" smtClean="0">
                <a:hlinkClick r:id="rId2"/>
              </a:rPr>
              <a:t>edu.nl/avfv4</a:t>
            </a:r>
            <a:r>
              <a:rPr lang="en-GB" dirty="0" smtClean="0"/>
              <a:t> </a:t>
            </a:r>
          </a:p>
          <a:p>
            <a:r>
              <a:rPr lang="en-GB" dirty="0" smtClean="0"/>
              <a:t>complemented by an ‘FAQ’ with guidance and refs</a:t>
            </a:r>
            <a:br>
              <a:rPr lang="en-GB" dirty="0" smtClean="0"/>
            </a:br>
            <a:r>
              <a:rPr lang="en-GB" dirty="0" smtClean="0"/>
              <a:t>(no new standards, there is enough good stuff out there)</a:t>
            </a:r>
          </a:p>
          <a:p>
            <a:r>
              <a:rPr lang="en-GB" dirty="0" smtClean="0"/>
              <a:t>leverages </a:t>
            </a:r>
            <a:r>
              <a:rPr lang="en-GB" i="1" dirty="0" smtClean="0"/>
              <a:t>Sirtfi </a:t>
            </a:r>
            <a:r>
              <a:rPr lang="en-GB" dirty="0" smtClean="0"/>
              <a:t>framework</a:t>
            </a:r>
          </a:p>
          <a:p>
            <a:r>
              <a:rPr lang="en-GB" dirty="0" smtClean="0"/>
              <a:t>connects to the Core Security Team</a:t>
            </a:r>
            <a:endParaRPr lang="en-GB" dirty="0"/>
          </a:p>
          <a:p>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Baseline Process</a:t>
            </a:r>
            <a:endParaRPr lang="en-US" dirty="0"/>
          </a:p>
        </p:txBody>
      </p:sp>
      <p:pic>
        <p:nvPicPr>
          <p:cNvPr id="5" name="Picture 4"/>
          <p:cNvPicPr>
            <a:picLocks noChangeAspect="1"/>
          </p:cNvPicPr>
          <p:nvPr/>
        </p:nvPicPr>
        <p:blipFill>
          <a:blip r:embed="rId3"/>
          <a:stretch>
            <a:fillRect/>
          </a:stretch>
        </p:blipFill>
        <p:spPr>
          <a:xfrm>
            <a:off x="7501640" y="393555"/>
            <a:ext cx="4179690" cy="6287337"/>
          </a:xfrm>
          <a:prstGeom prst="rect">
            <a:avLst/>
          </a:prstGeom>
          <a:effectLst>
            <a:glow rad="101600">
              <a:srgbClr val="003F5E">
                <a:alpha val="60000"/>
              </a:srgbClr>
            </a:glow>
          </a:effectLst>
        </p:spPr>
      </p:pic>
      <p:sp>
        <p:nvSpPr>
          <p:cNvPr id="6" name="TextBox 5"/>
          <p:cNvSpPr txBox="1"/>
          <p:nvPr/>
        </p:nvSpPr>
        <p:spPr>
          <a:xfrm>
            <a:off x="2884826" y="6488668"/>
            <a:ext cx="3406766" cy="369332"/>
          </a:xfrm>
          <a:prstGeom prst="rect">
            <a:avLst/>
          </a:prstGeom>
          <a:noFill/>
        </p:spPr>
        <p:txBody>
          <a:bodyPr wrap="none" rtlCol="0">
            <a:spAutoFit/>
          </a:bodyPr>
          <a:lstStyle/>
          <a:p>
            <a:r>
              <a:rPr lang="en-US" dirty="0"/>
              <a:t>https://wiki.eoscfuture.eu/x/Q4sb</a:t>
            </a:r>
          </a:p>
        </p:txBody>
      </p:sp>
    </p:spTree>
    <p:extLst>
      <p:ext uri="{BB962C8B-B14F-4D97-AF65-F5344CB8AC3E}">
        <p14:creationId xmlns:p14="http://schemas.microsoft.com/office/powerpoint/2010/main" val="21634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439333"/>
            <a:ext cx="6148803" cy="4737633"/>
          </a:xfrm>
        </p:spPr>
        <p:txBody>
          <a:bodyPr/>
          <a:lstStyle/>
          <a:p>
            <a:r>
              <a:rPr lang="en-GB" dirty="0" smtClean="0"/>
              <a:t>SCI maturity assessment model</a:t>
            </a:r>
          </a:p>
          <a:p>
            <a:endParaRPr lang="en-GB" dirty="0" smtClean="0"/>
          </a:p>
          <a:p>
            <a:r>
              <a:rPr lang="en-GB" dirty="0" smtClean="0"/>
              <a:t>WISE Risk Assessment Templates</a:t>
            </a:r>
          </a:p>
          <a:p>
            <a:endParaRPr lang="en-GB" dirty="0"/>
          </a:p>
          <a:p>
            <a:r>
              <a:rPr lang="en-GB" dirty="0" smtClean="0"/>
              <a:t>EOSC Future Core Security Team</a:t>
            </a:r>
            <a:endParaRPr lang="en-GB" dirty="0"/>
          </a:p>
          <a:p>
            <a:r>
              <a:rPr lang="en-GB" dirty="0" smtClean="0"/>
              <a:t>Contact information</a:t>
            </a:r>
          </a:p>
          <a:p>
            <a:endParaRPr lang="en-GB" dirty="0" smtClean="0"/>
          </a:p>
          <a:p>
            <a:r>
              <a:rPr lang="en-GB" dirty="0" smtClean="0"/>
              <a:t>Response processes and guidance</a:t>
            </a:r>
            <a:endParaRPr lang="en-GB" dirty="0"/>
          </a:p>
          <a:p>
            <a:endParaRPr lang="en-GB" dirty="0" smtClean="0"/>
          </a:p>
          <a:p>
            <a:r>
              <a:rPr lang="en-GB" dirty="0" smtClean="0"/>
              <a:t>…</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Complementing elements</a:t>
            </a:r>
            <a:endParaRPr lang="en-US" dirty="0"/>
          </a:p>
        </p:txBody>
      </p:sp>
      <p:pic>
        <p:nvPicPr>
          <p:cNvPr id="7" name="Picture 6"/>
          <p:cNvPicPr>
            <a:picLocks noChangeAspect="1"/>
          </p:cNvPicPr>
          <p:nvPr/>
        </p:nvPicPr>
        <p:blipFill>
          <a:blip r:embed="rId2"/>
          <a:stretch>
            <a:fillRect/>
          </a:stretch>
        </p:blipFill>
        <p:spPr>
          <a:xfrm>
            <a:off x="6523643" y="1417972"/>
            <a:ext cx="3180417" cy="4261141"/>
          </a:xfrm>
          <a:prstGeom prst="rect">
            <a:avLst/>
          </a:prstGeom>
          <a:effectLst>
            <a:glow rad="101600">
              <a:srgbClr val="003F5E">
                <a:alpha val="60000"/>
              </a:srgbClr>
            </a:glow>
          </a:effectLst>
        </p:spPr>
      </p:pic>
      <p:pic>
        <p:nvPicPr>
          <p:cNvPr id="8" name="Picture 7"/>
          <p:cNvPicPr>
            <a:picLocks noChangeAspect="1"/>
          </p:cNvPicPr>
          <p:nvPr/>
        </p:nvPicPr>
        <p:blipFill>
          <a:blip r:embed="rId3"/>
          <a:stretch>
            <a:fillRect/>
          </a:stretch>
        </p:blipFill>
        <p:spPr>
          <a:xfrm>
            <a:off x="7372951" y="2313344"/>
            <a:ext cx="3145780" cy="3938671"/>
          </a:xfrm>
          <a:prstGeom prst="rect">
            <a:avLst/>
          </a:prstGeom>
          <a:effectLst>
            <a:glow rad="101600">
              <a:srgbClr val="003F5E">
                <a:alpha val="60000"/>
              </a:srgbClr>
            </a:glow>
          </a:effectLst>
        </p:spPr>
      </p:pic>
    </p:spTree>
    <p:extLst>
      <p:ext uri="{BB962C8B-B14F-4D97-AF65-F5344CB8AC3E}">
        <p14:creationId xmlns:p14="http://schemas.microsoft.com/office/powerpoint/2010/main" val="397257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5" name="Title 4"/>
          <p:cNvSpPr>
            <a:spLocks noGrp="1"/>
          </p:cNvSpPr>
          <p:nvPr>
            <p:ph type="title"/>
          </p:nvPr>
        </p:nvSpPr>
        <p:spPr/>
        <p:txBody>
          <a:bodyPr/>
          <a:lstStyle/>
          <a:p>
            <a:r>
              <a:rPr lang="en-US" dirty="0"/>
              <a:t>EOSC Security Operational Baseline (rev 20210908-03)</a:t>
            </a:r>
          </a:p>
        </p:txBody>
      </p:sp>
      <p:sp>
        <p:nvSpPr>
          <p:cNvPr id="6" name="Text Placeholder 5"/>
          <p:cNvSpPr>
            <a:spLocks noGrp="1"/>
          </p:cNvSpPr>
          <p:nvPr>
            <p:ph type="body" sz="quarter" idx="13"/>
          </p:nvPr>
        </p:nvSpPr>
        <p:spPr/>
        <p:txBody>
          <a:bodyPr>
            <a:normAutofit fontScale="92500" lnSpcReduction="10000"/>
          </a:bodyPr>
          <a:lstStyle/>
          <a:p>
            <a:r>
              <a:rPr lang="en-US" dirty="0">
                <a:hlinkClick r:id="rId2"/>
              </a:rPr>
              <a:t>https://</a:t>
            </a:r>
            <a:r>
              <a:rPr lang="en-US" dirty="0" smtClean="0">
                <a:hlinkClick r:id="rId2"/>
              </a:rPr>
              <a:t>docs.google.com/document/d/1a8TQAfOnB0CADo_n5nn7-DQX6jV7Iz-2i90hBAzMgGY</a:t>
            </a:r>
            <a:endParaRPr lang="en-US" dirty="0" smtClean="0"/>
          </a:p>
          <a:p>
            <a:endParaRPr lang="en-US" dirty="0" smtClean="0"/>
          </a:p>
          <a:p>
            <a:r>
              <a:rPr lang="en-GB" dirty="0" smtClean="0"/>
              <a:t>Development location(s): </a:t>
            </a:r>
            <a:r>
              <a:rPr lang="en-GB" i="1" dirty="0" smtClean="0"/>
              <a:t>to be discussed now</a:t>
            </a:r>
          </a:p>
          <a:p>
            <a:endParaRPr lang="en-GB" i="1" dirty="0"/>
          </a:p>
          <a:p>
            <a:r>
              <a:rPr lang="en-GB" dirty="0"/>
              <a:t>FAQ for now </a:t>
            </a:r>
            <a:r>
              <a:rPr lang="en-GB" dirty="0" smtClean="0"/>
              <a:t>at</a:t>
            </a:r>
            <a:br>
              <a:rPr lang="en-GB" dirty="0" smtClean="0"/>
            </a:br>
            <a:r>
              <a:rPr lang="en-GB" dirty="0" smtClean="0">
                <a:hlinkClick r:id="rId3"/>
              </a:rPr>
              <a:t>https</a:t>
            </a:r>
            <a:r>
              <a:rPr lang="en-GB" dirty="0">
                <a:hlinkClick r:id="rId3"/>
              </a:rPr>
              <a:t>://</a:t>
            </a:r>
            <a:r>
              <a:rPr lang="en-GB" dirty="0" smtClean="0">
                <a:hlinkClick r:id="rId3"/>
              </a:rPr>
              <a:t>wiki.eoscfuture.eu/display/EOSCF/EOSC+Security+Operational+Annotated+Baseline</a:t>
            </a:r>
            <a:endParaRPr lang="en-US" dirty="0"/>
          </a:p>
        </p:txBody>
      </p:sp>
    </p:spTree>
    <p:extLst>
      <p:ext uri="{BB962C8B-B14F-4D97-AF65-F5344CB8AC3E}">
        <p14:creationId xmlns:p14="http://schemas.microsoft.com/office/powerpoint/2010/main" val="144899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p:txBody>
          <a:bodyPr/>
          <a:lstStyle/>
          <a:p>
            <a:pPr algn="ctr"/>
            <a:r>
              <a:rPr lang="en-GB" dirty="0" smtClean="0"/>
              <a:t>this work is co-supported by the EOSC-Future project, the GN4-3 project, EGI-ACE, UK-IRIS, and SURF</a:t>
            </a:r>
            <a:endParaRPr lang="en-GB" dirty="0"/>
          </a:p>
        </p:txBody>
      </p:sp>
    </p:spTree>
    <p:extLst>
      <p:ext uri="{BB962C8B-B14F-4D97-AF65-F5344CB8AC3E}">
        <p14:creationId xmlns:p14="http://schemas.microsoft.com/office/powerpoint/2010/main" val="441920799"/>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376</TotalTime>
  <Words>409</Words>
  <Application>Microsoft Office PowerPoint</Application>
  <PresentationFormat>Widescreen</PresentationFormat>
  <Paragraphs>77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GEANT Association</vt:lpstr>
      <vt:lpstr>PowerPoint Presentation</vt:lpstr>
      <vt:lpstr>AARC Policy Development Kit - Service-centric policies</vt:lpstr>
      <vt:lpstr>PDK “Service Operations” development</vt:lpstr>
      <vt:lpstr>The UK IRIS improvements</vt:lpstr>
      <vt:lpstr>Towards a Baseline instead of a single policy</vt:lpstr>
      <vt:lpstr>Baseline Process</vt:lpstr>
      <vt:lpstr>Complementing elements</vt:lpstr>
      <vt:lpstr>EOSC Security Operational Baseline (rev 20210908-03)</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20</cp:revision>
  <cp:lastPrinted>2015-05-01T10:30:08Z</cp:lastPrinted>
  <dcterms:created xsi:type="dcterms:W3CDTF">2021-09-13T07:04:27Z</dcterms:created>
  <dcterms:modified xsi:type="dcterms:W3CDTF">2021-09-27T11:39:21Z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