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6" r:id="rId2"/>
    <p:sldId id="326" r:id="rId3"/>
    <p:sldId id="257" r:id="rId4"/>
    <p:sldId id="258" r:id="rId5"/>
    <p:sldId id="259" r:id="rId6"/>
    <p:sldId id="260" r:id="rId7"/>
    <p:sldId id="325" r:id="rId8"/>
    <p:sldId id="262" r:id="rId9"/>
    <p:sldId id="261" r:id="rId10"/>
    <p:sldId id="263" r:id="rId11"/>
    <p:sldId id="264" r:id="rId12"/>
    <p:sldId id="267" r:id="rId13"/>
    <p:sldId id="266" r:id="rId14"/>
    <p:sldId id="271" r:id="rId15"/>
    <p:sldId id="269" r:id="rId16"/>
    <p:sldId id="270" r:id="rId17"/>
    <p:sldId id="265" r:id="rId18"/>
    <p:sldId id="268" r:id="rId19"/>
    <p:sldId id="274" r:id="rId20"/>
    <p:sldId id="275" r:id="rId21"/>
    <p:sldId id="316" r:id="rId22"/>
    <p:sldId id="273" r:id="rId23"/>
    <p:sldId id="276" r:id="rId24"/>
    <p:sldId id="277" r:id="rId25"/>
    <p:sldId id="278" r:id="rId26"/>
    <p:sldId id="279" r:id="rId27"/>
    <p:sldId id="283" r:id="rId28"/>
    <p:sldId id="281" r:id="rId29"/>
    <p:sldId id="282" r:id="rId30"/>
    <p:sldId id="291" r:id="rId31"/>
    <p:sldId id="272" r:id="rId32"/>
    <p:sldId id="315" r:id="rId33"/>
    <p:sldId id="284" r:id="rId34"/>
    <p:sldId id="280" r:id="rId35"/>
    <p:sldId id="285" r:id="rId36"/>
    <p:sldId id="286" r:id="rId37"/>
    <p:sldId id="287" r:id="rId38"/>
    <p:sldId id="288" r:id="rId39"/>
    <p:sldId id="289" r:id="rId40"/>
    <p:sldId id="292" r:id="rId41"/>
    <p:sldId id="293" r:id="rId42"/>
    <p:sldId id="294" r:id="rId43"/>
    <p:sldId id="290" r:id="rId44"/>
    <p:sldId id="295" r:id="rId45"/>
    <p:sldId id="296" r:id="rId46"/>
    <p:sldId id="297" r:id="rId47"/>
    <p:sldId id="298" r:id="rId48"/>
    <p:sldId id="299" r:id="rId49"/>
    <p:sldId id="300" r:id="rId50"/>
    <p:sldId id="301" r:id="rId51"/>
    <p:sldId id="302" r:id="rId52"/>
    <p:sldId id="303" r:id="rId53"/>
    <p:sldId id="314" r:id="rId54"/>
    <p:sldId id="305" r:id="rId55"/>
    <p:sldId id="306" r:id="rId56"/>
    <p:sldId id="307" r:id="rId57"/>
    <p:sldId id="308" r:id="rId58"/>
    <p:sldId id="309" r:id="rId59"/>
    <p:sldId id="310" r:id="rId60"/>
    <p:sldId id="311" r:id="rId61"/>
    <p:sldId id="312" r:id="rId62"/>
    <p:sldId id="317" r:id="rId63"/>
    <p:sldId id="304" r:id="rId64"/>
    <p:sldId id="313" r:id="rId65"/>
    <p:sldId id="318" r:id="rId66"/>
    <p:sldId id="319" r:id="rId67"/>
    <p:sldId id="321" r:id="rId68"/>
    <p:sldId id="322" r:id="rId69"/>
    <p:sldId id="324" r:id="rId70"/>
  </p:sldIdLst>
  <p:sldSz cx="9144000" cy="6858000" type="screen4x3"/>
  <p:notesSz cx="6794500" cy="99187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EECB00"/>
    <a:srgbClr val="392F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7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5935"/>
          </a:xfrm>
          <a:prstGeom prst="rect">
            <a:avLst/>
          </a:prstGeom>
        </p:spPr>
        <p:txBody>
          <a:bodyPr vert="horz" lIns="91440" tIns="45720" rIns="91440" bIns="45720" rtlCol="0"/>
          <a:lstStyle>
            <a:lvl1pPr algn="r">
              <a:defRPr sz="1200"/>
            </a:lvl1pPr>
          </a:lstStyle>
          <a:p>
            <a:fld id="{14C4D8AF-C81A-4048-8BCB-D05AD8EFCEC2}" type="datetimeFigureOut">
              <a:rPr lang="en-US" smtClean="0"/>
              <a:pPr/>
              <a:t>1/3/2010</a:t>
            </a:fld>
            <a:endParaRPr lang="en-GB"/>
          </a:p>
        </p:txBody>
      </p:sp>
      <p:sp>
        <p:nvSpPr>
          <p:cNvPr id="4" name="Footer Placeholder 3"/>
          <p:cNvSpPr>
            <a:spLocks noGrp="1"/>
          </p:cNvSpPr>
          <p:nvPr>
            <p:ph type="ftr" sz="quarter" idx="2"/>
          </p:nvPr>
        </p:nvSpPr>
        <p:spPr>
          <a:xfrm>
            <a:off x="0" y="9421044"/>
            <a:ext cx="2944283" cy="49593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21044"/>
            <a:ext cx="2944283" cy="495935"/>
          </a:xfrm>
          <a:prstGeom prst="rect">
            <a:avLst/>
          </a:prstGeom>
        </p:spPr>
        <p:txBody>
          <a:bodyPr vert="horz" lIns="91440" tIns="45720" rIns="91440" bIns="45720" rtlCol="0" anchor="b"/>
          <a:lstStyle>
            <a:lvl1pPr algn="r">
              <a:defRPr sz="1200"/>
            </a:lvl1pPr>
          </a:lstStyle>
          <a:p>
            <a:fld id="{40F9F0AE-30F4-4679-9FC8-8212BD401580}"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fld id="{C6735DC2-B8F2-48A1-8805-54EB77DE2528}" type="datetimeFigureOut">
              <a:rPr lang="en-US" smtClean="0"/>
              <a:pPr/>
              <a:t>1/3/2010</a:t>
            </a:fld>
            <a:endParaRPr lang="en-GB"/>
          </a:p>
        </p:txBody>
      </p:sp>
      <p:sp>
        <p:nvSpPr>
          <p:cNvPr id="4" name="Slide Image Placeholder 3"/>
          <p:cNvSpPr>
            <a:spLocks noGrp="1" noRot="1" noChangeAspect="1"/>
          </p:cNvSpPr>
          <p:nvPr>
            <p:ph type="sldImg" idx="2"/>
          </p:nvPr>
        </p:nvSpPr>
        <p:spPr>
          <a:xfrm>
            <a:off x="917575" y="744538"/>
            <a:ext cx="4959350" cy="37195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1700"/>
            <a:ext cx="5435600" cy="44624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1813"/>
            <a:ext cx="294481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21813"/>
            <a:ext cx="2944813" cy="495300"/>
          </a:xfrm>
          <a:prstGeom prst="rect">
            <a:avLst/>
          </a:prstGeom>
        </p:spPr>
        <p:txBody>
          <a:bodyPr vert="horz" lIns="91440" tIns="45720" rIns="91440" bIns="45720" rtlCol="0" anchor="b"/>
          <a:lstStyle>
            <a:lvl1pPr algn="r">
              <a:defRPr sz="1200"/>
            </a:lvl1pPr>
          </a:lstStyle>
          <a:p>
            <a:fld id="{A9467343-5B22-45CE-9254-3DC63EA5396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467343-5B22-45CE-9254-3DC63EA53964}"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295400" y="990600"/>
            <a:ext cx="7696200" cy="1143000"/>
          </a:xfrm>
        </p:spPr>
        <p:txBody>
          <a:bodyPr/>
          <a:lstStyle>
            <a:lvl1pPr>
              <a:defRPr sz="3700"/>
            </a:lvl1pPr>
          </a:lstStyle>
          <a:p>
            <a:r>
              <a:rPr lang="en-US" smtClean="0"/>
              <a:t>Click to edit Master title style</a:t>
            </a:r>
            <a:endParaRPr lang="en-GB"/>
          </a:p>
        </p:txBody>
      </p:sp>
      <p:sp>
        <p:nvSpPr>
          <p:cNvPr id="5123" name="Rectangle 3"/>
          <p:cNvSpPr>
            <a:spLocks noGrp="1" noChangeArrowheads="1"/>
          </p:cNvSpPr>
          <p:nvPr>
            <p:ph type="subTitle" idx="1"/>
          </p:nvPr>
        </p:nvSpPr>
        <p:spPr>
          <a:xfrm>
            <a:off x="3733800" y="3048000"/>
            <a:ext cx="5257800" cy="1524000"/>
          </a:xfrm>
        </p:spPr>
        <p:txBody>
          <a:bodyPr/>
          <a:lstStyle>
            <a:lvl1pPr marL="0" indent="0" algn="r">
              <a:buFontTx/>
              <a:buNone/>
              <a:defRPr sz="1800"/>
            </a:lvl1pPr>
          </a:lstStyle>
          <a:p>
            <a:r>
              <a:rPr lang="en-US" smtClean="0"/>
              <a:t>Click to edit Master subtitle style</a:t>
            </a:r>
            <a:endParaRPr lang="en-GB"/>
          </a:p>
        </p:txBody>
      </p:sp>
      <p:graphicFrame>
        <p:nvGraphicFramePr>
          <p:cNvPr id="5128" name="Object 8"/>
          <p:cNvGraphicFramePr>
            <a:graphicFrameLocks noChangeAspect="1"/>
          </p:cNvGraphicFramePr>
          <p:nvPr/>
        </p:nvGraphicFramePr>
        <p:xfrm>
          <a:off x="-25400" y="25400"/>
          <a:ext cx="5354638" cy="6858000"/>
        </p:xfrm>
        <a:graphic>
          <a:graphicData uri="http://schemas.openxmlformats.org/presentationml/2006/ole">
            <p:oleObj spid="_x0000_s5128" name="CorelDRAW" r:id="rId3" imgW="5673960" imgH="7267680" progId="CorelDRAW.Graphic.12">
              <p:embed/>
            </p:oleObj>
          </a:graphicData>
        </a:graphic>
      </p:graphicFrame>
      <p:graphicFrame>
        <p:nvGraphicFramePr>
          <p:cNvPr id="5129" name="Object 9"/>
          <p:cNvGraphicFramePr>
            <a:graphicFrameLocks noChangeAspect="1"/>
          </p:cNvGraphicFramePr>
          <p:nvPr/>
        </p:nvGraphicFramePr>
        <p:xfrm>
          <a:off x="3454400" y="5207000"/>
          <a:ext cx="5562600" cy="1581150"/>
        </p:xfrm>
        <a:graphic>
          <a:graphicData uri="http://schemas.openxmlformats.org/presentationml/2006/ole">
            <p:oleObj spid="_x0000_s5129" name="CorelDRAW" r:id="rId4" imgW="10079280" imgH="2863440" progId="CorelDRAW.Graphic.12">
              <p:embed/>
            </p:oleObj>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E60D32E8-2701-4369-B6C9-7D8952A3B7D5}"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255A4FFA-746A-4047-8279-6987827AE15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FA3BDBE9-6A08-4478-B8D5-F124243C39BA}"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6EB8E443-63D5-4075-B23A-6A9626EFD958}"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954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954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CA84C0D5-E651-41BC-9D8E-803D1456CEF6}"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p>
        </p:txBody>
      </p:sp>
      <p:sp>
        <p:nvSpPr>
          <p:cNvPr id="8" name="Slide Number Placeholder 7"/>
          <p:cNvSpPr>
            <a:spLocks noGrp="1"/>
          </p:cNvSpPr>
          <p:nvPr>
            <p:ph type="sldNum" sz="quarter" idx="11"/>
          </p:nvPr>
        </p:nvSpPr>
        <p:spPr/>
        <p:txBody>
          <a:bodyPr/>
          <a:lstStyle>
            <a:lvl1pPr>
              <a:defRPr/>
            </a:lvl1pPr>
          </a:lstStyle>
          <a:p>
            <a:fld id="{BFADE5A8-CCCF-4508-AD20-70AEDBC25286}"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p>
        </p:txBody>
      </p:sp>
      <p:sp>
        <p:nvSpPr>
          <p:cNvPr id="4" name="Slide Number Placeholder 3"/>
          <p:cNvSpPr>
            <a:spLocks noGrp="1"/>
          </p:cNvSpPr>
          <p:nvPr>
            <p:ph type="sldNum" sz="quarter" idx="11"/>
          </p:nvPr>
        </p:nvSpPr>
        <p:spPr/>
        <p:txBody>
          <a:bodyPr/>
          <a:lstStyle>
            <a:lvl1pPr>
              <a:defRPr/>
            </a:lvl1pPr>
          </a:lstStyle>
          <a:p>
            <a:fld id="{96935526-D209-4D62-A2F3-038DE1E3054E}"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E8844B80-D1C4-4BAA-B978-CDC38F038F62}"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CC5C8573-336C-46FC-A375-113ED1256663}"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D98E5835-BE32-49A0-912C-CB7ECA270B4B}"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oleObject" Target="../embeddings/oleObject3.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3" name="Object 9"/>
          <p:cNvGraphicFramePr>
            <a:graphicFrameLocks noChangeAspect="1"/>
          </p:cNvGraphicFramePr>
          <p:nvPr/>
        </p:nvGraphicFramePr>
        <p:xfrm>
          <a:off x="-12700" y="-12700"/>
          <a:ext cx="2679700" cy="2090738"/>
        </p:xfrm>
        <a:graphic>
          <a:graphicData uri="http://schemas.openxmlformats.org/presentationml/2006/ole">
            <p:oleObj spid="_x0000_s1033" name="CorelDRAW" r:id="rId14" imgW="7267680" imgH="5673960" progId="CorelDRAW.Graphic.12">
              <p:embed/>
            </p:oleObj>
          </a:graphicData>
        </a:graphic>
      </p:graphicFrame>
      <p:sp>
        <p:nvSpPr>
          <p:cNvPr id="1026" name="Rectangle 2"/>
          <p:cNvSpPr>
            <a:spLocks noGrp="1" noChangeArrowheads="1"/>
          </p:cNvSpPr>
          <p:nvPr>
            <p:ph type="title"/>
          </p:nvPr>
        </p:nvSpPr>
        <p:spPr bwMode="auto">
          <a:xfrm>
            <a:off x="2286000" y="274638"/>
            <a:ext cx="64008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295400"/>
            <a:ext cx="8229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5"/>
          <p:cNvSpPr>
            <a:spLocks noGrp="1" noChangeArrowheads="1"/>
          </p:cNvSpPr>
          <p:nvPr>
            <p:ph type="ftr" sz="quarter" idx="3"/>
          </p:nvPr>
        </p:nvSpPr>
        <p:spPr bwMode="auto">
          <a:xfrm>
            <a:off x="3733800" y="6477000"/>
            <a:ext cx="3886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EECB00"/>
                </a:solidFill>
                <a:latin typeface="+mn-lt"/>
              </a:defRPr>
            </a:lvl1pPr>
          </a:lstStyle>
          <a:p>
            <a:endParaRPr lang="en-GB"/>
          </a:p>
        </p:txBody>
      </p:sp>
      <p:sp>
        <p:nvSpPr>
          <p:cNvPr id="1030" name="Rectangle 6"/>
          <p:cNvSpPr>
            <a:spLocks noGrp="1" noChangeArrowheads="1"/>
          </p:cNvSpPr>
          <p:nvPr>
            <p:ph type="sldNum" sz="quarter" idx="4"/>
          </p:nvPr>
        </p:nvSpPr>
        <p:spPr bwMode="auto">
          <a:xfrm>
            <a:off x="7772400" y="6477000"/>
            <a:ext cx="914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EECB00"/>
                </a:solidFill>
                <a:latin typeface="+mn-lt"/>
              </a:defRPr>
            </a:lvl1pPr>
          </a:lstStyle>
          <a:p>
            <a:fld id="{F310DABB-FE3B-4794-93AA-E2B723209A13}" type="slidenum">
              <a:rPr lang="en-GB"/>
              <a:pPr/>
              <a:t>‹#›</a:t>
            </a:fld>
            <a:endParaRPr lang="en-GB"/>
          </a:p>
        </p:txBody>
      </p:sp>
      <p:graphicFrame>
        <p:nvGraphicFramePr>
          <p:cNvPr id="1034" name="Object 10"/>
          <p:cNvGraphicFramePr>
            <a:graphicFrameLocks noChangeAspect="1"/>
          </p:cNvGraphicFramePr>
          <p:nvPr/>
        </p:nvGraphicFramePr>
        <p:xfrm>
          <a:off x="76200" y="5986463"/>
          <a:ext cx="990600" cy="808037"/>
        </p:xfrm>
        <a:graphic>
          <a:graphicData uri="http://schemas.openxmlformats.org/presentationml/2006/ole">
            <p:oleObj spid="_x0000_s1034" name="CorelDRAW" r:id="rId15" imgW="5328720" imgH="4350240" progId="CorelDRAW.Graphic.12">
              <p:embed/>
            </p:oleObj>
          </a:graphicData>
        </a:graphic>
      </p:graphicFrame>
      <p:graphicFrame>
        <p:nvGraphicFramePr>
          <p:cNvPr id="1035" name="Object 11"/>
          <p:cNvGraphicFramePr>
            <a:graphicFrameLocks noChangeAspect="1"/>
          </p:cNvGraphicFramePr>
          <p:nvPr/>
        </p:nvGraphicFramePr>
        <p:xfrm>
          <a:off x="1219200" y="6159500"/>
          <a:ext cx="2286000" cy="649288"/>
        </p:xfrm>
        <a:graphic>
          <a:graphicData uri="http://schemas.openxmlformats.org/presentationml/2006/ole">
            <p:oleObj spid="_x0000_s1035" name="CorelDRAW" r:id="rId16" imgW="10079280" imgH="2863440" progId="CorelDRAW.Graphic.12">
              <p:embed/>
            </p:oleObj>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1" fontAlgn="base" hangingPunct="1">
        <a:spcBef>
          <a:spcPct val="0"/>
        </a:spcBef>
        <a:spcAft>
          <a:spcPct val="0"/>
        </a:spcAft>
        <a:defRPr sz="3200">
          <a:solidFill>
            <a:srgbClr val="392F7D"/>
          </a:solidFill>
          <a:latin typeface="+mj-lt"/>
          <a:ea typeface="+mj-ea"/>
          <a:cs typeface="+mj-cs"/>
        </a:defRPr>
      </a:lvl1pPr>
      <a:lvl2pPr algn="r" rtl="0" eaLnBrk="1" fontAlgn="base" hangingPunct="1">
        <a:spcBef>
          <a:spcPct val="0"/>
        </a:spcBef>
        <a:spcAft>
          <a:spcPct val="0"/>
        </a:spcAft>
        <a:defRPr sz="3200">
          <a:solidFill>
            <a:srgbClr val="392F7D"/>
          </a:solidFill>
          <a:latin typeface="Verdana" pitchFamily="34" charset="0"/>
        </a:defRPr>
      </a:lvl2pPr>
      <a:lvl3pPr algn="r" rtl="0" eaLnBrk="1" fontAlgn="base" hangingPunct="1">
        <a:spcBef>
          <a:spcPct val="0"/>
        </a:spcBef>
        <a:spcAft>
          <a:spcPct val="0"/>
        </a:spcAft>
        <a:defRPr sz="3200">
          <a:solidFill>
            <a:srgbClr val="392F7D"/>
          </a:solidFill>
          <a:latin typeface="Verdana" pitchFamily="34" charset="0"/>
        </a:defRPr>
      </a:lvl3pPr>
      <a:lvl4pPr algn="r" rtl="0" eaLnBrk="1" fontAlgn="base" hangingPunct="1">
        <a:spcBef>
          <a:spcPct val="0"/>
        </a:spcBef>
        <a:spcAft>
          <a:spcPct val="0"/>
        </a:spcAft>
        <a:defRPr sz="3200">
          <a:solidFill>
            <a:srgbClr val="392F7D"/>
          </a:solidFill>
          <a:latin typeface="Verdana" pitchFamily="34" charset="0"/>
        </a:defRPr>
      </a:lvl4pPr>
      <a:lvl5pPr algn="r" rtl="0" eaLnBrk="1" fontAlgn="base" hangingPunct="1">
        <a:spcBef>
          <a:spcPct val="0"/>
        </a:spcBef>
        <a:spcAft>
          <a:spcPct val="0"/>
        </a:spcAft>
        <a:defRPr sz="3200">
          <a:solidFill>
            <a:srgbClr val="392F7D"/>
          </a:solidFill>
          <a:latin typeface="Verdana" pitchFamily="34" charset="0"/>
        </a:defRPr>
      </a:lvl5pPr>
      <a:lvl6pPr marL="457200" algn="r" rtl="0" eaLnBrk="1" fontAlgn="base" hangingPunct="1">
        <a:spcBef>
          <a:spcPct val="0"/>
        </a:spcBef>
        <a:spcAft>
          <a:spcPct val="0"/>
        </a:spcAft>
        <a:defRPr sz="3200">
          <a:solidFill>
            <a:srgbClr val="392F7D"/>
          </a:solidFill>
          <a:latin typeface="Verdana" pitchFamily="34" charset="0"/>
        </a:defRPr>
      </a:lvl6pPr>
      <a:lvl7pPr marL="914400" algn="r" rtl="0" eaLnBrk="1" fontAlgn="base" hangingPunct="1">
        <a:spcBef>
          <a:spcPct val="0"/>
        </a:spcBef>
        <a:spcAft>
          <a:spcPct val="0"/>
        </a:spcAft>
        <a:defRPr sz="3200">
          <a:solidFill>
            <a:srgbClr val="392F7D"/>
          </a:solidFill>
          <a:latin typeface="Verdana" pitchFamily="34" charset="0"/>
        </a:defRPr>
      </a:lvl7pPr>
      <a:lvl8pPr marL="1371600" algn="r" rtl="0" eaLnBrk="1" fontAlgn="base" hangingPunct="1">
        <a:spcBef>
          <a:spcPct val="0"/>
        </a:spcBef>
        <a:spcAft>
          <a:spcPct val="0"/>
        </a:spcAft>
        <a:defRPr sz="3200">
          <a:solidFill>
            <a:srgbClr val="392F7D"/>
          </a:solidFill>
          <a:latin typeface="Verdana" pitchFamily="34" charset="0"/>
        </a:defRPr>
      </a:lvl8pPr>
      <a:lvl9pPr marL="1828800" algn="r" rtl="0" eaLnBrk="1" fontAlgn="base" hangingPunct="1">
        <a:spcBef>
          <a:spcPct val="0"/>
        </a:spcBef>
        <a:spcAft>
          <a:spcPct val="0"/>
        </a:spcAft>
        <a:defRPr sz="3200">
          <a:solidFill>
            <a:srgbClr val="392F7D"/>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lcg-tf.hep.ac.uk/wiki/Multi_User_Pilot_Job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edms.cern.ch/document/85538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nikhef.nl/grid/sysutils/prune_user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r>
              <a:rPr lang="en-US" dirty="0" smtClean="0"/>
              <a:t>On Multi-User Pilot Jobs</a:t>
            </a:r>
            <a:endParaRPr lang="en-US" dirty="0"/>
          </a:p>
        </p:txBody>
      </p:sp>
      <p:sp>
        <p:nvSpPr>
          <p:cNvPr id="6147" name="Rectangle 3"/>
          <p:cNvSpPr>
            <a:spLocks noGrp="1" noChangeArrowheads="1"/>
          </p:cNvSpPr>
          <p:nvPr>
            <p:ph type="subTitle" idx="1"/>
          </p:nvPr>
        </p:nvSpPr>
        <p:spPr/>
        <p:txBody>
          <a:bodyPr/>
          <a:lstStyle/>
          <a:p>
            <a:r>
              <a:rPr lang="en-US" dirty="0" smtClean="0"/>
              <a:t>Recovering control in an obfuscated world</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 Submission Scenario</a:t>
            </a:r>
            <a:endParaRPr lang="en-GB" dirty="0"/>
          </a:p>
        </p:txBody>
      </p:sp>
      <p:pic>
        <p:nvPicPr>
          <p:cNvPr id="4" name="Picture 10" descr="User-Grid-Interaction"/>
          <p:cNvPicPr>
            <a:picLocks noChangeAspect="1" noChangeArrowheads="1"/>
          </p:cNvPicPr>
          <p:nvPr/>
        </p:nvPicPr>
        <p:blipFill>
          <a:blip r:embed="rId2" cstate="print"/>
          <a:srcRect/>
          <a:stretch>
            <a:fillRect/>
          </a:stretch>
        </p:blipFill>
        <p:spPr bwMode="auto">
          <a:xfrm>
            <a:off x="928662" y="1071546"/>
            <a:ext cx="7779434" cy="53578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Inside the site: traditional model</a:t>
            </a:r>
            <a:endParaRPr lang="en-GB" sz="2800" dirty="0"/>
          </a:p>
        </p:txBody>
      </p:sp>
      <p:pic>
        <p:nvPicPr>
          <p:cNvPr id="4" name="Picture 4" descr="Site-gatekeeper-scenario"/>
          <p:cNvPicPr>
            <a:picLocks noChangeAspect="1" noChangeArrowheads="1"/>
          </p:cNvPicPr>
          <p:nvPr/>
        </p:nvPicPr>
        <p:blipFill>
          <a:blip r:embed="rId2" cstate="print"/>
          <a:srcRect/>
          <a:stretch>
            <a:fillRect/>
          </a:stretch>
        </p:blipFill>
        <p:spPr bwMode="auto">
          <a:xfrm>
            <a:off x="1285852" y="1214422"/>
            <a:ext cx="6977063" cy="2759075"/>
          </a:xfrm>
          <a:prstGeom prst="rect">
            <a:avLst/>
          </a:prstGeom>
          <a:noFill/>
        </p:spPr>
      </p:pic>
      <p:grpSp>
        <p:nvGrpSpPr>
          <p:cNvPr id="13" name="Group 12"/>
          <p:cNvGrpSpPr/>
          <p:nvPr/>
        </p:nvGrpSpPr>
        <p:grpSpPr>
          <a:xfrm>
            <a:off x="2071670" y="4167150"/>
            <a:ext cx="6638943" cy="2059501"/>
            <a:chOff x="2071670" y="4167150"/>
            <a:chExt cx="6638943" cy="2059501"/>
          </a:xfrm>
        </p:grpSpPr>
        <p:pic>
          <p:nvPicPr>
            <p:cNvPr id="6" name="Picture 11" descr="VO-Site-User-colourcoding"/>
            <p:cNvPicPr>
              <a:picLocks noChangeAspect="1" noChangeArrowheads="1"/>
            </p:cNvPicPr>
            <p:nvPr/>
          </p:nvPicPr>
          <p:blipFill>
            <a:blip r:embed="rId3" cstate="print"/>
            <a:srcRect/>
            <a:stretch>
              <a:fillRect/>
            </a:stretch>
          </p:blipFill>
          <p:spPr bwMode="auto">
            <a:xfrm>
              <a:off x="2071670" y="4204256"/>
              <a:ext cx="5146199" cy="1867950"/>
            </a:xfrm>
            <a:prstGeom prst="rect">
              <a:avLst/>
            </a:prstGeom>
            <a:noFill/>
          </p:spPr>
        </p:pic>
        <p:sp>
          <p:nvSpPr>
            <p:cNvPr id="7" name="Text Box 12"/>
            <p:cNvSpPr txBox="1">
              <a:spLocks noChangeArrowheads="1"/>
            </p:cNvSpPr>
            <p:nvPr/>
          </p:nvSpPr>
          <p:spPr bwMode="auto">
            <a:xfrm>
              <a:off x="3248898" y="4167150"/>
              <a:ext cx="2799648" cy="525401"/>
            </a:xfrm>
            <a:prstGeom prst="rect">
              <a:avLst/>
            </a:prstGeom>
            <a:noFill/>
            <a:ln w="19050" algn="ctr">
              <a:noFill/>
              <a:miter lim="800000"/>
              <a:headEnd/>
              <a:tailEnd/>
            </a:ln>
            <a:effectLst/>
          </p:spPr>
          <p:txBody>
            <a:bodyPr lIns="90000" tIns="46800" rIns="90000" bIns="46800">
              <a:spAutoFit/>
            </a:bodyPr>
            <a:lstStyle/>
            <a:p>
              <a:pPr>
                <a:spcBef>
                  <a:spcPct val="50000"/>
                </a:spcBef>
                <a:buFontTx/>
                <a:buNone/>
              </a:pPr>
              <a:r>
                <a:rPr lang="en-GB" sz="1400"/>
                <a:t>Site controlled service, </a:t>
              </a:r>
              <a:br>
                <a:rPr lang="en-GB" sz="1400"/>
              </a:br>
              <a:r>
                <a:rPr lang="en-GB" sz="1400"/>
                <a:t>running with ‘generic’ uid</a:t>
              </a:r>
            </a:p>
          </p:txBody>
        </p:sp>
        <p:sp>
          <p:nvSpPr>
            <p:cNvPr id="8" name="Text Box 13"/>
            <p:cNvSpPr txBox="1">
              <a:spLocks noChangeArrowheads="1"/>
            </p:cNvSpPr>
            <p:nvPr/>
          </p:nvSpPr>
          <p:spPr bwMode="auto">
            <a:xfrm>
              <a:off x="3270963" y="5162641"/>
              <a:ext cx="2799648" cy="1064010"/>
            </a:xfrm>
            <a:prstGeom prst="rect">
              <a:avLst/>
            </a:prstGeom>
            <a:noFill/>
            <a:ln w="19050" algn="ctr">
              <a:noFill/>
              <a:miter lim="800000"/>
              <a:headEnd/>
              <a:tailEnd/>
            </a:ln>
            <a:effectLst/>
          </p:spPr>
          <p:txBody>
            <a:bodyPr lIns="90000" tIns="46800" rIns="90000" bIns="46800">
              <a:spAutoFit/>
            </a:bodyPr>
            <a:lstStyle/>
            <a:p>
              <a:pPr>
                <a:spcBef>
                  <a:spcPct val="50000"/>
                </a:spcBef>
                <a:buFontTx/>
                <a:buNone/>
              </a:pPr>
              <a:r>
                <a:rPr lang="en-GB" sz="1400" dirty="0"/>
                <a:t>Site controlled, </a:t>
              </a:r>
              <a:br>
                <a:rPr lang="en-GB" sz="1400" dirty="0"/>
              </a:br>
              <a:r>
                <a:rPr lang="en-GB" sz="1400" dirty="0"/>
                <a:t>running as super-user</a:t>
              </a:r>
            </a:p>
            <a:p>
              <a:pPr>
                <a:spcBef>
                  <a:spcPct val="50000"/>
                </a:spcBef>
                <a:buFontTx/>
                <a:buNone/>
              </a:pPr>
              <a:r>
                <a:rPr lang="en-GB" sz="1400" dirty="0" smtClean="0"/>
                <a:t>Site </a:t>
              </a:r>
              <a:r>
                <a:rPr lang="en-GB" sz="1400" dirty="0"/>
                <a:t>controlled </a:t>
              </a:r>
              <a:br>
                <a:rPr lang="en-GB" sz="1400" dirty="0"/>
              </a:br>
              <a:r>
                <a:rPr lang="en-GB" sz="1400" dirty="0"/>
                <a:t>super-user daemon</a:t>
              </a:r>
            </a:p>
          </p:txBody>
        </p:sp>
        <p:sp>
          <p:nvSpPr>
            <p:cNvPr id="9" name="Text Box 14"/>
            <p:cNvSpPr txBox="1">
              <a:spLocks noChangeArrowheads="1"/>
            </p:cNvSpPr>
            <p:nvPr/>
          </p:nvSpPr>
          <p:spPr bwMode="auto">
            <a:xfrm>
              <a:off x="5877219" y="4600756"/>
              <a:ext cx="2799648" cy="648512"/>
            </a:xfrm>
            <a:prstGeom prst="rect">
              <a:avLst/>
            </a:prstGeom>
            <a:noFill/>
            <a:ln w="19050" algn="ctr">
              <a:noFill/>
              <a:miter lim="800000"/>
              <a:headEnd/>
              <a:tailEnd/>
            </a:ln>
            <a:effectLst/>
          </p:spPr>
          <p:txBody>
            <a:bodyPr lIns="90000" tIns="46800" rIns="90000" bIns="46800">
              <a:spAutoFit/>
            </a:bodyPr>
            <a:lstStyle/>
            <a:p>
              <a:pPr>
                <a:spcBef>
                  <a:spcPct val="50000"/>
                </a:spcBef>
                <a:buFontTx/>
                <a:buNone/>
              </a:pPr>
              <a:r>
                <a:rPr lang="en-GB" sz="1400"/>
                <a:t>Real User Job</a:t>
              </a:r>
              <a:br>
                <a:rPr lang="en-GB" sz="1400"/>
              </a:br>
              <a:r>
                <a:rPr lang="en-GB" sz="1100"/>
                <a:t>(with </a:t>
              </a:r>
              <a:r>
                <a:rPr lang="en-GB" sz="1100" i="1"/>
                <a:t>uid</a:t>
              </a:r>
              <a:r>
                <a:rPr lang="en-GB" sz="1100"/>
                <a:t> matching actual workload being run)</a:t>
              </a:r>
            </a:p>
          </p:txBody>
        </p:sp>
        <p:sp>
          <p:nvSpPr>
            <p:cNvPr id="10" name="Text Box 15"/>
            <p:cNvSpPr txBox="1">
              <a:spLocks noChangeArrowheads="1"/>
            </p:cNvSpPr>
            <p:nvPr/>
          </p:nvSpPr>
          <p:spPr bwMode="auto">
            <a:xfrm>
              <a:off x="5910965" y="5726646"/>
              <a:ext cx="2799648" cy="494624"/>
            </a:xfrm>
            <a:prstGeom prst="rect">
              <a:avLst/>
            </a:prstGeom>
            <a:noFill/>
            <a:ln w="19050" algn="ctr">
              <a:noFill/>
              <a:miter lim="800000"/>
              <a:headEnd/>
              <a:tailEnd/>
            </a:ln>
            <a:effectLst/>
          </p:spPr>
          <p:txBody>
            <a:bodyPr lIns="90000" tIns="46800" rIns="90000" bIns="46800">
              <a:spAutoFit/>
            </a:bodyPr>
            <a:lstStyle/>
            <a:p>
              <a:pPr>
                <a:spcBef>
                  <a:spcPct val="50000"/>
                </a:spcBef>
                <a:buFontTx/>
                <a:buNone/>
              </a:pPr>
              <a:r>
                <a:rPr lang="en-GB" sz="1400"/>
                <a:t>VO-run process</a:t>
              </a:r>
              <a:br>
                <a:rPr lang="en-GB" sz="1400"/>
              </a:br>
              <a:r>
                <a:rPr lang="en-GB" sz="1100"/>
                <a:t>(generic VO </a:t>
              </a:r>
              <a:r>
                <a:rPr lang="en-GB" sz="1100" i="1"/>
                <a:t>uid</a:t>
              </a:r>
              <a:r>
                <a:rPr lang="en-GB" sz="1100"/>
                <a:t>, or generic VO pool)</a:t>
              </a:r>
            </a:p>
          </p:txBody>
        </p:sp>
      </p:grpSp>
      <p:sp>
        <p:nvSpPr>
          <p:cNvPr id="11" name="Line 17"/>
          <p:cNvSpPr>
            <a:spLocks noChangeShapeType="1"/>
          </p:cNvSpPr>
          <p:nvPr/>
        </p:nvSpPr>
        <p:spPr bwMode="auto">
          <a:xfrm>
            <a:off x="428596" y="4071942"/>
            <a:ext cx="8467725" cy="0"/>
          </a:xfrm>
          <a:prstGeom prst="line">
            <a:avLst/>
          </a:prstGeom>
          <a:noFill/>
          <a:ln w="6350" cap="rnd">
            <a:solidFill>
              <a:schemeClr val="tx1"/>
            </a:solidFill>
            <a:prstDash val="sysDot"/>
            <a:round/>
            <a:headEnd/>
            <a:tailEnd/>
          </a:ln>
          <a:effectLst/>
        </p:spPr>
        <p:txBody>
          <a:bodyPr lIns="90000" tIns="46800" rIns="90000" bIns="46800" anchor="ctr">
            <a:spAutoFit/>
          </a:bodyPr>
          <a:lstStyle/>
          <a:p>
            <a:endParaRPr lang="en-GB"/>
          </a:p>
        </p:txBody>
      </p:sp>
      <p:sp>
        <p:nvSpPr>
          <p:cNvPr id="12" name="TextBox 11"/>
          <p:cNvSpPr txBox="1"/>
          <p:nvPr/>
        </p:nvSpPr>
        <p:spPr>
          <a:xfrm>
            <a:off x="357158" y="4143380"/>
            <a:ext cx="1714512" cy="369332"/>
          </a:xfrm>
          <a:prstGeom prst="rect">
            <a:avLst/>
          </a:prstGeom>
          <a:noFill/>
        </p:spPr>
        <p:txBody>
          <a:bodyPr wrap="square" rtlCol="0">
            <a:spAutoFit/>
          </a:bodyPr>
          <a:lstStyle/>
          <a:p>
            <a:r>
              <a:rPr lang="en-GB" dirty="0" smtClean="0">
                <a:solidFill>
                  <a:srgbClr val="C00000"/>
                </a:solidFill>
              </a:rPr>
              <a:t>Colour coding:</a:t>
            </a:r>
            <a:endParaRPr lang="en-GB"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en-GB"/>
              <a:t>Classic job submission models</a:t>
            </a:r>
          </a:p>
        </p:txBody>
      </p:sp>
      <p:sp>
        <p:nvSpPr>
          <p:cNvPr id="330755" name="Rectangle 3"/>
          <p:cNvSpPr>
            <a:spLocks noGrp="1" noChangeArrowheads="1"/>
          </p:cNvSpPr>
          <p:nvPr>
            <p:ph type="body" idx="1"/>
          </p:nvPr>
        </p:nvSpPr>
        <p:spPr/>
        <p:txBody>
          <a:bodyPr/>
          <a:lstStyle/>
          <a:p>
            <a:pPr>
              <a:lnSpc>
                <a:spcPct val="90000"/>
              </a:lnSpc>
            </a:pPr>
            <a:r>
              <a:rPr lang="en-GB" sz="2000" b="0" dirty="0"/>
              <a:t>In the submission models shown, </a:t>
            </a:r>
            <a:r>
              <a:rPr lang="en-GB" sz="2000" b="0" dirty="0" smtClean="0"/>
              <a:t>submission </a:t>
            </a:r>
            <a:r>
              <a:rPr lang="en-GB" sz="2000" b="0" dirty="0"/>
              <a:t>of the </a:t>
            </a:r>
            <a:r>
              <a:rPr lang="en-GB" sz="2000" b="0" dirty="0" smtClean="0"/>
              <a:t/>
            </a:r>
            <a:br>
              <a:rPr lang="en-GB" sz="2000" b="0" dirty="0" smtClean="0"/>
            </a:br>
            <a:r>
              <a:rPr lang="en-GB" sz="2000" b="0" dirty="0" smtClean="0"/>
              <a:t>user </a:t>
            </a:r>
            <a:r>
              <a:rPr lang="en-GB" sz="2000" b="0" dirty="0"/>
              <a:t>job to the batch system is </a:t>
            </a:r>
            <a:r>
              <a:rPr lang="en-GB" sz="2000" b="0" dirty="0" smtClean="0"/>
              <a:t> done </a:t>
            </a:r>
            <a:br>
              <a:rPr lang="en-GB" sz="2000" b="0" dirty="0" smtClean="0"/>
            </a:br>
            <a:r>
              <a:rPr lang="en-GB" sz="2000" b="0" dirty="0" smtClean="0"/>
              <a:t>with </a:t>
            </a:r>
            <a:r>
              <a:rPr lang="en-GB" sz="2000" b="0" dirty="0"/>
              <a:t>the </a:t>
            </a:r>
            <a:r>
              <a:rPr lang="en-GB" sz="2000" b="0" i="1" dirty="0" smtClean="0"/>
              <a:t>original </a:t>
            </a:r>
            <a:r>
              <a:rPr lang="en-GB" sz="2000" b="0" i="1" dirty="0"/>
              <a:t>job owner’s </a:t>
            </a:r>
            <a:r>
              <a:rPr lang="en-GB" sz="2000" b="0" dirty="0"/>
              <a:t>mapped (</a:t>
            </a:r>
            <a:r>
              <a:rPr lang="en-GB" sz="2000" b="0" dirty="0" err="1"/>
              <a:t>uid</a:t>
            </a:r>
            <a:r>
              <a:rPr lang="en-GB" sz="2000" b="0" dirty="0"/>
              <a:t>, </a:t>
            </a:r>
            <a:r>
              <a:rPr lang="en-GB" sz="2000" b="0" dirty="0" err="1"/>
              <a:t>gid</a:t>
            </a:r>
            <a:r>
              <a:rPr lang="en-GB" sz="2000" b="0" dirty="0"/>
              <a:t>) identity</a:t>
            </a:r>
          </a:p>
          <a:p>
            <a:pPr>
              <a:lnSpc>
                <a:spcPct val="90000"/>
              </a:lnSpc>
            </a:pPr>
            <a:endParaRPr lang="en-GB" sz="2000" b="0" dirty="0"/>
          </a:p>
          <a:p>
            <a:pPr>
              <a:lnSpc>
                <a:spcPct val="90000"/>
              </a:lnSpc>
            </a:pPr>
            <a:endParaRPr lang="en-GB" sz="2000" b="0" dirty="0"/>
          </a:p>
          <a:p>
            <a:pPr>
              <a:lnSpc>
                <a:spcPct val="90000"/>
              </a:lnSpc>
            </a:pPr>
            <a:endParaRPr lang="en-GB" sz="2000" b="0" dirty="0"/>
          </a:p>
          <a:p>
            <a:pPr>
              <a:lnSpc>
                <a:spcPct val="90000"/>
              </a:lnSpc>
            </a:pPr>
            <a:endParaRPr lang="en-GB" sz="2000" b="0" dirty="0"/>
          </a:p>
          <a:p>
            <a:pPr>
              <a:lnSpc>
                <a:spcPct val="90000"/>
              </a:lnSpc>
            </a:pPr>
            <a:endParaRPr lang="en-GB" sz="2000" b="0" dirty="0"/>
          </a:p>
          <a:p>
            <a:pPr>
              <a:lnSpc>
                <a:spcPct val="90000"/>
              </a:lnSpc>
            </a:pPr>
            <a:endParaRPr lang="en-GB" sz="2000" b="0" dirty="0"/>
          </a:p>
          <a:p>
            <a:pPr>
              <a:lnSpc>
                <a:spcPct val="90000"/>
              </a:lnSpc>
            </a:pPr>
            <a:endParaRPr lang="en-GB" sz="2000" b="0" dirty="0" smtClean="0"/>
          </a:p>
          <a:p>
            <a:pPr>
              <a:lnSpc>
                <a:spcPct val="90000"/>
              </a:lnSpc>
            </a:pPr>
            <a:r>
              <a:rPr lang="en-GB" sz="2000" b="0" dirty="0" smtClean="0"/>
              <a:t>grid-to-local </a:t>
            </a:r>
            <a:r>
              <a:rPr lang="en-GB" sz="2000" b="0" dirty="0"/>
              <a:t>identity mapping is done </a:t>
            </a:r>
            <a:r>
              <a:rPr lang="en-GB" sz="2000" b="0" i="1" dirty="0"/>
              <a:t>only</a:t>
            </a:r>
            <a:r>
              <a:rPr lang="en-GB" sz="2000" b="0" dirty="0"/>
              <a:t> on the front-end system (CE)</a:t>
            </a:r>
          </a:p>
          <a:p>
            <a:pPr lvl="1">
              <a:lnSpc>
                <a:spcPct val="90000"/>
              </a:lnSpc>
            </a:pPr>
            <a:r>
              <a:rPr lang="en-GB" sz="1800" dirty="0"/>
              <a:t>batch system accounting provides per-user records</a:t>
            </a:r>
          </a:p>
          <a:p>
            <a:pPr lvl="1">
              <a:lnSpc>
                <a:spcPct val="90000"/>
              </a:lnSpc>
            </a:pPr>
            <a:r>
              <a:rPr lang="en-GB" sz="1800" dirty="0"/>
              <a:t>inspection shows Unix process on worker nodes and in batch queue per-user</a:t>
            </a:r>
          </a:p>
        </p:txBody>
      </p:sp>
      <p:pic>
        <p:nvPicPr>
          <p:cNvPr id="330756" name="Picture 4" descr="Site-CE-scenario"/>
          <p:cNvPicPr>
            <a:picLocks noChangeAspect="1" noChangeArrowheads="1"/>
          </p:cNvPicPr>
          <p:nvPr/>
        </p:nvPicPr>
        <p:blipFill>
          <a:blip r:embed="rId3" cstate="print"/>
          <a:srcRect/>
          <a:stretch>
            <a:fillRect/>
          </a:stretch>
        </p:blipFill>
        <p:spPr bwMode="auto">
          <a:xfrm>
            <a:off x="1811338" y="2547294"/>
            <a:ext cx="5805487" cy="1622425"/>
          </a:xfrm>
          <a:prstGeom prst="rect">
            <a:avLst/>
          </a:prstGeom>
          <a:noFill/>
        </p:spPr>
      </p:pic>
      <p:sp>
        <p:nvSpPr>
          <p:cNvPr id="330757" name="Line 5"/>
          <p:cNvSpPr>
            <a:spLocks noChangeShapeType="1"/>
          </p:cNvSpPr>
          <p:nvPr/>
        </p:nvSpPr>
        <p:spPr bwMode="auto">
          <a:xfrm>
            <a:off x="4643438" y="2169469"/>
            <a:ext cx="539750" cy="1254125"/>
          </a:xfrm>
          <a:prstGeom prst="line">
            <a:avLst/>
          </a:prstGeom>
          <a:noFill/>
          <a:ln w="19050">
            <a:solidFill>
              <a:schemeClr val="accent1"/>
            </a:solidFill>
            <a:round/>
            <a:headEnd/>
            <a:tailEnd type="triangle" w="med" len="med"/>
          </a:ln>
          <a:effectLst/>
        </p:spPr>
        <p:txBody>
          <a:bodyPr lIns="90000" tIns="46800" rIns="90000" bIns="46800" anchor="ctr">
            <a:spAutoFit/>
          </a:bodyPr>
          <a:lstStyle/>
          <a:p>
            <a:endParaRPr lang="en-GB"/>
          </a:p>
        </p:txBody>
      </p:sp>
      <p:sp>
        <p:nvSpPr>
          <p:cNvPr id="330758" name="Line 6"/>
          <p:cNvSpPr>
            <a:spLocks noChangeShapeType="1"/>
          </p:cNvSpPr>
          <p:nvPr/>
        </p:nvSpPr>
        <p:spPr bwMode="auto">
          <a:xfrm flipV="1">
            <a:off x="2894013" y="3999856"/>
            <a:ext cx="588962" cy="588963"/>
          </a:xfrm>
          <a:prstGeom prst="line">
            <a:avLst/>
          </a:prstGeom>
          <a:noFill/>
          <a:ln w="19050">
            <a:solidFill>
              <a:schemeClr val="accent1"/>
            </a:solidFill>
            <a:round/>
            <a:headEnd/>
            <a:tailEnd type="triangle" w="med" len="med"/>
          </a:ln>
          <a:effectLst/>
        </p:spPr>
        <p:txBody>
          <a:bodyPr lIns="90000" tIns="46800" rIns="90000" bIns="46800" anchor="ctr">
            <a:spAutoFit/>
          </a:bodyPr>
          <a:lstStyle/>
          <a:p>
            <a:endParaRPr lang="en-GB"/>
          </a:p>
        </p:txBody>
      </p:sp>
      <p:sp>
        <p:nvSpPr>
          <p:cNvPr id="330759" name="Line 7"/>
          <p:cNvSpPr>
            <a:spLocks noChangeShapeType="1"/>
          </p:cNvSpPr>
          <p:nvPr/>
        </p:nvSpPr>
        <p:spPr bwMode="auto">
          <a:xfrm>
            <a:off x="4633913" y="2158356"/>
            <a:ext cx="2317750" cy="1290638"/>
          </a:xfrm>
          <a:prstGeom prst="line">
            <a:avLst/>
          </a:prstGeom>
          <a:noFill/>
          <a:ln w="19050">
            <a:solidFill>
              <a:schemeClr val="accent1"/>
            </a:solidFill>
            <a:round/>
            <a:headEnd/>
            <a:tailEnd type="triangle" w="med" len="med"/>
          </a:ln>
          <a:effectLst/>
        </p:spPr>
        <p:txBody>
          <a:bodyPr lIns="90000" tIns="46800" rIns="90000" bIns="46800" anchor="ctr">
            <a:spAutoFit/>
          </a:bodyPr>
          <a:lstStyle/>
          <a:p>
            <a:endParaRPr lang="en-GB"/>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Late binding: pilot jobs</a:t>
            </a:r>
            <a:endParaRPr lang="en-GB" dirty="0"/>
          </a:p>
        </p:txBody>
      </p:sp>
      <p:sp>
        <p:nvSpPr>
          <p:cNvPr id="4" name="Rectangle 3"/>
          <p:cNvSpPr>
            <a:spLocks noGrp="1" noChangeArrowheads="1"/>
          </p:cNvSpPr>
          <p:nvPr>
            <p:ph idx="1"/>
          </p:nvPr>
        </p:nvSpPr>
        <p:spPr/>
        <p:txBody>
          <a:bodyPr/>
          <a:lstStyle/>
          <a:p>
            <a:pPr marL="358775" indent="-358775">
              <a:lnSpc>
                <a:spcPct val="90000"/>
              </a:lnSpc>
              <a:buFontTx/>
              <a:buNone/>
            </a:pPr>
            <a:r>
              <a:rPr lang="en-GB" b="0" dirty="0" smtClean="0">
                <a:solidFill>
                  <a:srgbClr val="800000"/>
                </a:solidFill>
              </a:rPr>
              <a:t>Job </a:t>
            </a:r>
            <a:r>
              <a:rPr lang="en-GB" b="0" dirty="0">
                <a:solidFill>
                  <a:srgbClr val="800000"/>
                </a:solidFill>
              </a:rPr>
              <a:t>submission gets more and more intricate …</a:t>
            </a:r>
          </a:p>
          <a:p>
            <a:pPr marL="358775" indent="-358775">
              <a:lnSpc>
                <a:spcPct val="90000"/>
              </a:lnSpc>
            </a:pPr>
            <a:endParaRPr lang="en-GB" sz="2000" b="0" dirty="0" smtClean="0"/>
          </a:p>
          <a:p>
            <a:pPr marL="358775" indent="-358775">
              <a:lnSpc>
                <a:spcPct val="90000"/>
              </a:lnSpc>
            </a:pPr>
            <a:r>
              <a:rPr lang="en-GB" sz="2000" b="0" dirty="0" smtClean="0"/>
              <a:t>Late </a:t>
            </a:r>
            <a:r>
              <a:rPr lang="en-GB" sz="2000" b="0" dirty="0"/>
              <a:t>binding of jobs to job slots via </a:t>
            </a:r>
            <a:r>
              <a:rPr lang="en-GB" sz="2000" b="0" i="1" dirty="0"/>
              <a:t>pilot jobs</a:t>
            </a:r>
            <a:br>
              <a:rPr lang="en-GB" sz="2000" b="0" i="1" dirty="0"/>
            </a:br>
            <a:r>
              <a:rPr lang="en-US" sz="2000" b="0" i="1" dirty="0">
                <a:solidFill>
                  <a:srgbClr val="993300"/>
                </a:solidFill>
              </a:rPr>
              <a:t>some </a:t>
            </a:r>
            <a:r>
              <a:rPr lang="en-US" sz="2000" b="0" i="1" dirty="0" smtClean="0">
                <a:solidFill>
                  <a:srgbClr val="993300"/>
                </a:solidFill>
              </a:rPr>
              <a:t>users and </a:t>
            </a:r>
            <a:r>
              <a:rPr lang="en-US" sz="2000" b="0" i="1" dirty="0">
                <a:solidFill>
                  <a:srgbClr val="993300"/>
                </a:solidFill>
              </a:rPr>
              <a:t>communities develop and prefer to use </a:t>
            </a:r>
            <a:br>
              <a:rPr lang="en-US" sz="2000" b="0" i="1" dirty="0">
                <a:solidFill>
                  <a:srgbClr val="993300"/>
                </a:solidFill>
              </a:rPr>
            </a:br>
            <a:r>
              <a:rPr lang="en-US" sz="2000" b="0" i="1" dirty="0" smtClean="0">
                <a:solidFill>
                  <a:srgbClr val="993300"/>
                </a:solidFill>
              </a:rPr>
              <a:t>proprietary, VO-specific, scheduling </a:t>
            </a:r>
            <a:r>
              <a:rPr lang="en-US" sz="2000" b="0" i="1" dirty="0">
                <a:solidFill>
                  <a:srgbClr val="993300"/>
                </a:solidFill>
              </a:rPr>
              <a:t>&amp; job management</a:t>
            </a:r>
            <a:endParaRPr lang="en-GB" sz="2000" b="0" dirty="0"/>
          </a:p>
          <a:p>
            <a:pPr marL="1008063" lvl="1">
              <a:lnSpc>
                <a:spcPct val="90000"/>
              </a:lnSpc>
            </a:pPr>
            <a:r>
              <a:rPr lang="en-GB" dirty="0" smtClean="0"/>
              <a:t>‘visible’ job is a pilot: a </a:t>
            </a:r>
            <a:r>
              <a:rPr lang="en-GB" dirty="0"/>
              <a:t>small placeholder </a:t>
            </a:r>
            <a:r>
              <a:rPr lang="en-GB" dirty="0" smtClean="0"/>
              <a:t/>
            </a:r>
            <a:br>
              <a:rPr lang="en-GB" dirty="0" smtClean="0"/>
            </a:br>
            <a:r>
              <a:rPr lang="en-GB" dirty="0" smtClean="0"/>
              <a:t>that </a:t>
            </a:r>
            <a:r>
              <a:rPr lang="en-GB" dirty="0"/>
              <a:t>downloads a real job </a:t>
            </a:r>
            <a:endParaRPr lang="en-GB" dirty="0" smtClean="0"/>
          </a:p>
          <a:p>
            <a:pPr marL="1008063" lvl="1">
              <a:lnSpc>
                <a:spcPct val="90000"/>
              </a:lnSpc>
            </a:pPr>
            <a:r>
              <a:rPr lang="en-US" dirty="0" smtClean="0"/>
              <a:t>first </a:t>
            </a:r>
            <a:r>
              <a:rPr lang="en-US" dirty="0"/>
              <a:t>establishing an overlay </a:t>
            </a:r>
            <a:r>
              <a:rPr lang="en-US" dirty="0" smtClean="0"/>
              <a:t>network,</a:t>
            </a:r>
          </a:p>
          <a:p>
            <a:pPr marL="1008063" lvl="1">
              <a:lnSpc>
                <a:spcPct val="90000"/>
              </a:lnSpc>
            </a:pPr>
            <a:r>
              <a:rPr lang="en-US" dirty="0" smtClean="0"/>
              <a:t>subsequent </a:t>
            </a:r>
            <a:r>
              <a:rPr lang="en-US" dirty="0"/>
              <a:t>scheduling and starting of jobs is </a:t>
            </a:r>
            <a:r>
              <a:rPr lang="en-US" dirty="0" smtClean="0"/>
              <a:t>faster</a:t>
            </a:r>
            <a:endParaRPr lang="en-US" dirty="0"/>
          </a:p>
          <a:p>
            <a:pPr marL="1008063" lvl="1">
              <a:lnSpc>
                <a:spcPct val="90000"/>
              </a:lnSpc>
            </a:pPr>
            <a:endParaRPr lang="en-GB" dirty="0" smtClean="0"/>
          </a:p>
          <a:p>
            <a:pPr marL="1008063" lvl="1">
              <a:lnSpc>
                <a:spcPct val="90000"/>
              </a:lnSpc>
            </a:pPr>
            <a:r>
              <a:rPr lang="en-GB" dirty="0" smtClean="0"/>
              <a:t>it </a:t>
            </a:r>
            <a:r>
              <a:rPr lang="en-GB" dirty="0"/>
              <a:t>is not committed to any particular </a:t>
            </a:r>
            <a:r>
              <a:rPr lang="en-GB" dirty="0" smtClean="0"/>
              <a:t>task on launch</a:t>
            </a:r>
            <a:endParaRPr lang="en-GB" dirty="0"/>
          </a:p>
          <a:p>
            <a:pPr marL="1008063" lvl="1">
              <a:lnSpc>
                <a:spcPct val="90000"/>
              </a:lnSpc>
            </a:pPr>
            <a:r>
              <a:rPr lang="en-GB" i="1" dirty="0"/>
              <a:t>perhaps not even bound to a particular </a:t>
            </a:r>
            <a:r>
              <a:rPr lang="en-GB" i="1" dirty="0" smtClean="0"/>
              <a:t>user!</a:t>
            </a:r>
            <a:endParaRPr lang="en-GB" i="1" dirty="0"/>
          </a:p>
          <a:p>
            <a:pPr marL="1008063" lvl="1">
              <a:lnSpc>
                <a:spcPct val="90000"/>
              </a:lnSpc>
            </a:pPr>
            <a:endParaRPr lang="en-US" dirty="0" smtClean="0"/>
          </a:p>
          <a:p>
            <a:pPr marL="358775" indent="-358775">
              <a:lnSpc>
                <a:spcPct val="90000"/>
              </a:lnSpc>
            </a:pPr>
            <a:r>
              <a:rPr lang="en-GB" sz="2000" b="0" dirty="0" smtClean="0"/>
              <a:t>this </a:t>
            </a:r>
            <a:r>
              <a:rPr lang="en-GB" sz="2000" b="0" dirty="0"/>
              <a:t>scheduling is orthogonal to the site-provided systems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Every user a pilot</a:t>
            </a:r>
            <a:endParaRPr lang="en-GB" dirty="0"/>
          </a:p>
        </p:txBody>
      </p:sp>
      <p:pic>
        <p:nvPicPr>
          <p:cNvPr id="4" name="Picture 2" descr="H:\Home\davidg\EGEE\JRA3\glExec\single-user-pilotjob-scenario.gif"/>
          <p:cNvPicPr>
            <a:picLocks noGrp="1" noChangeAspect="1" noChangeArrowheads="1"/>
          </p:cNvPicPr>
          <p:nvPr>
            <p:ph idx="1"/>
          </p:nvPr>
        </p:nvPicPr>
        <p:blipFill>
          <a:blip r:embed="rId2" cstate="print"/>
          <a:srcRect/>
          <a:stretch>
            <a:fillRect/>
          </a:stretch>
        </p:blipFill>
        <p:spPr bwMode="auto">
          <a:xfrm>
            <a:off x="457200" y="1743214"/>
            <a:ext cx="8229600" cy="367637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Pilot job pros and cons</a:t>
            </a:r>
            <a:endParaRPr lang="en-GB" dirty="0"/>
          </a:p>
        </p:txBody>
      </p:sp>
      <p:sp>
        <p:nvSpPr>
          <p:cNvPr id="3" name="Content Placeholder 2"/>
          <p:cNvSpPr>
            <a:spLocks noGrp="1"/>
          </p:cNvSpPr>
          <p:nvPr>
            <p:ph idx="1"/>
          </p:nvPr>
        </p:nvSpPr>
        <p:spPr>
          <a:xfrm>
            <a:off x="457200" y="1295400"/>
            <a:ext cx="8472518" cy="4572000"/>
          </a:xfrm>
        </p:spPr>
        <p:txBody>
          <a:bodyPr/>
          <a:lstStyle/>
          <a:p>
            <a:pPr>
              <a:buNone/>
            </a:pPr>
            <a:r>
              <a:rPr lang="en-US" sz="2000" dirty="0" smtClean="0"/>
              <a:t>Some Pros:</a:t>
            </a:r>
          </a:p>
          <a:p>
            <a:r>
              <a:rPr lang="en-US" sz="2000" dirty="0" smtClean="0"/>
              <a:t>Worker node validation and matching to task properties </a:t>
            </a:r>
          </a:p>
          <a:p>
            <a:r>
              <a:rPr lang="en-US" sz="2000" dirty="0" smtClean="0"/>
              <a:t>Intra-VO priorities can be reshuffled on the fly </a:t>
            </a:r>
            <a:br>
              <a:rPr lang="en-US" sz="2000" dirty="0" smtClean="0"/>
            </a:br>
            <a:r>
              <a:rPr lang="en-US" sz="2000" dirty="0" smtClean="0"/>
              <a:t>without involving site administrators</a:t>
            </a:r>
          </a:p>
          <a:p>
            <a:r>
              <a:rPr lang="en-US" sz="2000" dirty="0" smtClean="0"/>
              <a:t>Avoid jobs sitting in queues when they could run elsewhere</a:t>
            </a:r>
          </a:p>
          <a:p>
            <a:pPr>
              <a:buNone/>
            </a:pPr>
            <a:r>
              <a:rPr lang="en-US" sz="1600" i="1" dirty="0" smtClean="0"/>
              <a:t>From: </a:t>
            </a:r>
            <a:r>
              <a:rPr lang="en-US" sz="1600" i="1" dirty="0" smtClean="0">
                <a:hlinkClick r:id="rId2"/>
              </a:rPr>
              <a:t>https://wlcg-tf.hep.ac.uk/wiki/Multi_User_Pilot_Jobs</a:t>
            </a:r>
            <a:endParaRPr lang="en-US" sz="1600" dirty="0" smtClean="0"/>
          </a:p>
          <a:p>
            <a:endParaRPr lang="en-US" sz="1600" i="1" dirty="0" smtClean="0"/>
          </a:p>
          <a:p>
            <a:r>
              <a:rPr lang="en-US" sz="2000" dirty="0" smtClean="0"/>
              <a:t>For any kind of pilot job:</a:t>
            </a:r>
          </a:p>
          <a:p>
            <a:pPr lvl="1"/>
            <a:r>
              <a:rPr lang="en-US" sz="1600" dirty="0" smtClean="0"/>
              <a:t>Frameworks such as Condor glide-in, DIRAC, PANDA, … or </a:t>
            </a:r>
            <a:r>
              <a:rPr lang="en-US" sz="1600" dirty="0" err="1" smtClean="0"/>
              <a:t>Topos</a:t>
            </a:r>
            <a:r>
              <a:rPr lang="en-US" sz="1600" dirty="0" smtClean="0"/>
              <a:t>, are popular, because they are ‘easy’ (that’s why there are so many of them!)</a:t>
            </a:r>
          </a:p>
          <a:p>
            <a:pPr lvl="1"/>
            <a:r>
              <a:rPr lang="en-US" sz="1600" dirty="0" smtClean="0"/>
              <a:t>Single-user pilot jobs are no different than other jobs </a:t>
            </a:r>
            <a:br>
              <a:rPr lang="en-US" sz="1600" dirty="0" smtClean="0"/>
            </a:br>
            <a:r>
              <a:rPr lang="en-US" sz="1600" dirty="0" smtClean="0"/>
              <a:t>when you allow network connections to and from the WNs</a:t>
            </a:r>
            <a:endParaRPr lang="en-US" dirty="0" smtClean="0"/>
          </a:p>
          <a:p>
            <a:pPr lvl="1"/>
            <a:r>
              <a:rPr lang="en-US" sz="1600" dirty="0" smtClean="0"/>
              <a:t>Of course: </a:t>
            </a:r>
            <a:br>
              <a:rPr lang="en-US" sz="1600" dirty="0" smtClean="0"/>
            </a:br>
            <a:r>
              <a:rPr lang="en-US" sz="1600" dirty="0" smtClean="0"/>
              <a:t>any framework used to distribute payload gives additional attack surface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Multi-user pilot jobs</a:t>
            </a:r>
            <a:endParaRPr lang="en-GB" dirty="0"/>
          </a:p>
        </p:txBody>
      </p:sp>
      <p:sp>
        <p:nvSpPr>
          <p:cNvPr id="3" name="Content Placeholder 2"/>
          <p:cNvSpPr>
            <a:spLocks noGrp="1"/>
          </p:cNvSpPr>
          <p:nvPr>
            <p:ph idx="1"/>
          </p:nvPr>
        </p:nvSpPr>
        <p:spPr>
          <a:xfrm>
            <a:off x="457200" y="1071546"/>
            <a:ext cx="8229600" cy="4572000"/>
          </a:xfrm>
        </p:spPr>
        <p:txBody>
          <a:bodyPr/>
          <a:lstStyle/>
          <a:p>
            <a:pPr marL="457200" indent="-457200">
              <a:buFont typeface="+mj-lt"/>
              <a:buAutoNum type="arabicPeriod"/>
            </a:pPr>
            <a:r>
              <a:rPr lang="en-GB" sz="2000" dirty="0" smtClean="0"/>
              <a:t>All pilot jobs are submitted by a single (or a few) individuals from a user community (VO)</a:t>
            </a:r>
          </a:p>
          <a:p>
            <a:pPr lvl="1"/>
            <a:r>
              <a:rPr lang="en-GB" sz="1800" dirty="0" smtClean="0"/>
              <a:t>Creating an overlay network of waiting pilot jobs</a:t>
            </a:r>
          </a:p>
          <a:p>
            <a:pPr lvl="1"/>
            <a:endParaRPr lang="en-GB" sz="1800" dirty="0" smtClean="0"/>
          </a:p>
          <a:p>
            <a:pPr marL="457200" indent="-457200">
              <a:buFont typeface="+mj-lt"/>
              <a:buAutoNum type="arabicPeriod"/>
            </a:pPr>
            <a:r>
              <a:rPr lang="en-GB" sz="2000" dirty="0" smtClean="0"/>
              <a:t>VO maintains a task queue to which people </a:t>
            </a:r>
            <a:br>
              <a:rPr lang="en-GB" sz="2000" dirty="0" smtClean="0"/>
            </a:br>
            <a:r>
              <a:rPr lang="en-GB" sz="2000" dirty="0" smtClean="0"/>
              <a:t>(presumably from the VO) can submit their work</a:t>
            </a:r>
          </a:p>
          <a:p>
            <a:pPr marL="457200" indent="-457200">
              <a:buFont typeface="+mj-lt"/>
              <a:buAutoNum type="arabicPeriod"/>
            </a:pPr>
            <a:endParaRPr lang="en-GB" sz="2000" dirty="0" smtClean="0"/>
          </a:p>
          <a:p>
            <a:pPr marL="457200" indent="-457200">
              <a:buFont typeface="+mj-lt"/>
              <a:buAutoNum type="arabicPeriod"/>
            </a:pPr>
            <a:r>
              <a:rPr lang="en-GB" sz="2000" dirty="0" smtClean="0"/>
              <a:t>Users put their programs up on the task queue</a:t>
            </a:r>
          </a:p>
          <a:p>
            <a:pPr marL="457200" indent="-457200">
              <a:buFont typeface="+mj-lt"/>
              <a:buAutoNum type="arabicPeriod"/>
            </a:pPr>
            <a:endParaRPr lang="en-GB" sz="2000" dirty="0" smtClean="0"/>
          </a:p>
          <a:p>
            <a:pPr marL="457200" indent="-457200">
              <a:buFont typeface="+mj-lt"/>
              <a:buAutoNum type="arabicPeriod"/>
            </a:pPr>
            <a:r>
              <a:rPr lang="en-GB" sz="2000" dirty="0" smtClean="0"/>
              <a:t>Pilot jobs on the worker node looks for work from that task queue to get its payload</a:t>
            </a:r>
          </a:p>
          <a:p>
            <a:pPr marL="457200" indent="-457200">
              <a:buFont typeface="+mj-lt"/>
              <a:buAutoNum type="arabicPeriod"/>
            </a:pPr>
            <a:endParaRPr lang="en-GB" sz="2000" dirty="0" smtClean="0"/>
          </a:p>
          <a:p>
            <a:pPr marL="457200" indent="-457200">
              <a:buFont typeface="+mj-lt"/>
              <a:buAutoNum type="arabicPeriod"/>
            </a:pPr>
            <a:r>
              <a:rPr lang="en-GB" sz="2000" dirty="0" smtClean="0"/>
              <a:t>Pilot jobs can execute work for one or more users in sequence, until wall time is consumed</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 overlay networks: MUPJ</a:t>
            </a:r>
            <a:endParaRPr lang="en-GB" dirty="0"/>
          </a:p>
        </p:txBody>
      </p:sp>
      <p:sp>
        <p:nvSpPr>
          <p:cNvPr id="5" name="Cloud Callout 4"/>
          <p:cNvSpPr/>
          <p:nvPr/>
        </p:nvSpPr>
        <p:spPr>
          <a:xfrm>
            <a:off x="2143108" y="1428736"/>
            <a:ext cx="6357982" cy="2357454"/>
          </a:xfrm>
          <a:prstGeom prst="cloudCallout">
            <a:avLst>
              <a:gd name="adj1" fmla="val -11407"/>
              <a:gd name="adj2" fmla="val -5913"/>
            </a:avLst>
          </a:prstGeom>
          <a:solidFill>
            <a:srgbClr val="FFFF00">
              <a:alpha val="17000"/>
            </a:srgbClr>
          </a:solidFill>
          <a:ln>
            <a:solidFill>
              <a:srgbClr val="FF000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Home\davidg\EGEE\JRA3\glExec\VO-Pilot-Job-scenario-today.gif"/>
          <p:cNvPicPr>
            <a:picLocks noChangeAspect="1" noChangeArrowheads="1"/>
          </p:cNvPicPr>
          <p:nvPr/>
        </p:nvPicPr>
        <p:blipFill>
          <a:blip r:embed="rId2" cstate="print"/>
          <a:srcRect/>
          <a:stretch>
            <a:fillRect/>
          </a:stretch>
        </p:blipFill>
        <p:spPr bwMode="auto">
          <a:xfrm>
            <a:off x="420716" y="1244902"/>
            <a:ext cx="8223250" cy="46497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and Cons of </a:t>
            </a:r>
            <a:r>
              <a:rPr lang="en-GB" dirty="0" err="1" smtClean="0"/>
              <a:t>MUpilot</a:t>
            </a:r>
            <a:r>
              <a:rPr lang="en-GB" dirty="0" smtClean="0"/>
              <a:t> jobs</a:t>
            </a:r>
            <a:endParaRPr lang="en-GB" dirty="0"/>
          </a:p>
        </p:txBody>
      </p:sp>
      <p:sp>
        <p:nvSpPr>
          <p:cNvPr id="3" name="Content Placeholder 2"/>
          <p:cNvSpPr>
            <a:spLocks noGrp="1"/>
          </p:cNvSpPr>
          <p:nvPr>
            <p:ph idx="1"/>
          </p:nvPr>
        </p:nvSpPr>
        <p:spPr/>
        <p:txBody>
          <a:bodyPr/>
          <a:lstStyle/>
          <a:p>
            <a:pPr>
              <a:buNone/>
            </a:pPr>
            <a:r>
              <a:rPr lang="en-GB" sz="2000" dirty="0" smtClean="0"/>
              <a:t>In current ‘you only see the VO pilot submitter’ model:</a:t>
            </a:r>
          </a:p>
          <a:p>
            <a:r>
              <a:rPr lang="en-GB" sz="2000" dirty="0" smtClean="0"/>
              <a:t>Loss of control over scheduling/workload assignment, e.g.</a:t>
            </a:r>
          </a:p>
          <a:p>
            <a:pPr lvl="1"/>
            <a:r>
              <a:rPr lang="en-US" sz="1600" dirty="0" smtClean="0"/>
              <a:t>site admin cannot adjust share of specific user overloading e.g. the Storage Element (only the pilots are seen by the batch system) and might need to: </a:t>
            </a:r>
          </a:p>
          <a:p>
            <a:pPr lvl="1"/>
            <a:r>
              <a:rPr lang="en-US" sz="1600" dirty="0" smtClean="0"/>
              <a:t>ban entire VO instead of user from the SE and/or CE, or </a:t>
            </a:r>
          </a:p>
          <a:p>
            <a:pPr lvl="1"/>
            <a:r>
              <a:rPr lang="en-US" sz="1600" dirty="0" smtClean="0"/>
              <a:t>reduce the entire VO share</a:t>
            </a:r>
          </a:p>
          <a:p>
            <a:pPr lvl="1"/>
            <a:r>
              <a:rPr lang="en-GB" sz="1600" i="1" dirty="0" smtClean="0"/>
              <a:t>Is that acceptable in case of a non-confirmed incident?</a:t>
            </a:r>
            <a:endParaRPr lang="en-GB" sz="1600" dirty="0" smtClean="0"/>
          </a:p>
          <a:p>
            <a:r>
              <a:rPr lang="en-GB" sz="2000" dirty="0" smtClean="0"/>
              <a:t>Traceability and incident handling issues</a:t>
            </a:r>
          </a:p>
          <a:p>
            <a:pPr>
              <a:buNone/>
            </a:pPr>
            <a:r>
              <a:rPr lang="en-GB" sz="2000" dirty="0" smtClean="0"/>
              <a:t>Advantages</a:t>
            </a:r>
          </a:p>
          <a:p>
            <a:r>
              <a:rPr lang="en-GB" sz="2000" dirty="0" smtClean="0"/>
              <a:t>you only see &amp; need to configure a single user</a:t>
            </a:r>
          </a:p>
          <a:p>
            <a:r>
              <a:rPr lang="en-GB" sz="2000" dirty="0" smtClean="0"/>
              <a:t>It’s not complicated, and no software/</a:t>
            </a:r>
            <a:r>
              <a:rPr lang="en-GB" sz="2000" dirty="0" err="1" smtClean="0"/>
              <a:t>config</a:t>
            </a:r>
            <a:r>
              <a:rPr lang="en-GB" sz="2000" dirty="0" smtClean="0"/>
              <a:t> is needed</a:t>
            </a:r>
          </a:p>
          <a:p>
            <a:pPr>
              <a:buNone/>
            </a:pPr>
            <a:endParaRPr lang="en-GB" sz="2000" i="1" dirty="0" smtClean="0"/>
          </a:p>
          <a:p>
            <a:pPr>
              <a:buNone/>
            </a:pPr>
            <a:r>
              <a:rPr lang="en-GB" sz="1600" i="1" dirty="0" smtClean="0"/>
              <a:t>			Extensive summary of technical issues (pros and cons): </a:t>
            </a:r>
            <a:br>
              <a:rPr lang="en-GB" sz="1600" i="1" dirty="0" smtClean="0"/>
            </a:br>
            <a:r>
              <a:rPr lang="en-GB" sz="1600" i="1" dirty="0" smtClean="0"/>
              <a:t>		https://wlcg-tf.hep.ac.uk/wiki/Multi_User_Pilot_Jobs</a:t>
            </a:r>
            <a:endParaRPr lang="en-GB" sz="1600" i="1"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Traceability and compromises</a:t>
            </a:r>
            <a:endParaRPr lang="en-GB" dirty="0"/>
          </a:p>
        </p:txBody>
      </p:sp>
      <p:sp>
        <p:nvSpPr>
          <p:cNvPr id="3" name="Content Placeholder 2"/>
          <p:cNvSpPr>
            <a:spLocks noGrp="1"/>
          </p:cNvSpPr>
          <p:nvPr>
            <p:ph idx="1"/>
          </p:nvPr>
        </p:nvSpPr>
        <p:spPr/>
        <p:txBody>
          <a:bodyPr/>
          <a:lstStyle/>
          <a:p>
            <a:r>
              <a:rPr lang="en-GB" dirty="0" smtClean="0"/>
              <a:t>In case of security incidents:</a:t>
            </a:r>
          </a:p>
          <a:p>
            <a:pPr lvl="1"/>
            <a:r>
              <a:rPr lang="en-GB" dirty="0" smtClean="0"/>
              <a:t>Complete &amp; confirmed compromise is simple: ban VO</a:t>
            </a:r>
          </a:p>
          <a:p>
            <a:pPr lvl="1"/>
            <a:r>
              <a:rPr lang="en-GB" dirty="0" smtClean="0"/>
              <a:t>In case of suspicion: to ban or not to ban, that’s the question</a:t>
            </a:r>
          </a:p>
          <a:p>
            <a:pPr lvl="2"/>
            <a:r>
              <a:rPr lang="en-GB" dirty="0" smtClean="0"/>
              <a:t>There is no ‘commensurate’ way to contain compromises</a:t>
            </a:r>
          </a:p>
          <a:p>
            <a:pPr lvl="2"/>
            <a:r>
              <a:rPr lang="en-GB" dirty="0" smtClean="0"/>
              <a:t>Do you know which users are inside the VO?</a:t>
            </a:r>
            <a:br>
              <a:rPr lang="en-GB" dirty="0" smtClean="0"/>
            </a:br>
            <a:r>
              <a:rPr lang="en-GB" dirty="0" smtClean="0"/>
              <a:t>No: the list </a:t>
            </a:r>
            <a:r>
              <a:rPr lang="en-GB" dirty="0" smtClean="0"/>
              <a:t>is </a:t>
            </a:r>
            <a:r>
              <a:rPr lang="en-GB" dirty="0" smtClean="0"/>
              <a:t>largely </a:t>
            </a:r>
            <a:r>
              <a:rPr lang="en-GB" dirty="0" smtClean="0"/>
              <a:t>private</a:t>
            </a:r>
            <a:r>
              <a:rPr lang="en-GB" dirty="0" smtClean="0"/>
              <a:t/>
            </a:r>
            <a:br>
              <a:rPr lang="en-GB" dirty="0" smtClean="0"/>
            </a:br>
            <a:r>
              <a:rPr lang="en-GB" dirty="0" smtClean="0"/>
              <a:t>No: it takes a while for a VO to respond to ‘is this user known’?</a:t>
            </a:r>
            <a:br>
              <a:rPr lang="en-GB" dirty="0" smtClean="0"/>
            </a:br>
            <a:r>
              <a:rPr lang="en-GB" dirty="0" smtClean="0"/>
              <a:t>No: the VO will ban user only in case </a:t>
            </a:r>
            <a:r>
              <a:rPr lang="en-GB" i="1" dirty="0" smtClean="0"/>
              <a:t>they</a:t>
            </a:r>
            <a:r>
              <a:rPr lang="en-GB" dirty="0" smtClean="0"/>
              <a:t> think (</a:t>
            </a:r>
            <a:r>
              <a:rPr lang="en-GB" dirty="0" smtClean="0"/>
              <a:t>s)he </a:t>
            </a:r>
            <a:r>
              <a:rPr lang="en-GB" dirty="0" smtClean="0"/>
              <a:t>is malicious – that may be different from </a:t>
            </a:r>
            <a:r>
              <a:rPr lang="en-GB" i="1" dirty="0" smtClean="0"/>
              <a:t>your</a:t>
            </a:r>
            <a:r>
              <a:rPr lang="en-GB" dirty="0" smtClean="0"/>
              <a:t> view, or from the AIVD’s view, or ...</a:t>
            </a:r>
          </a:p>
          <a:p>
            <a:pPr lvl="2"/>
            <a:r>
              <a:rPr lang="en-GB" dirty="0" smtClean="0"/>
              <a:t>So: the VO may or may not block</a:t>
            </a:r>
          </a:p>
          <a:p>
            <a:pPr lvl="2"/>
            <a:r>
              <a:rPr lang="en-GB" dirty="0" smtClean="0"/>
              <a:t>The site is left in the cold: there is no ‘easy’ way out except blocking the entire VO, which then likely is not ‘acceptable’</a:t>
            </a:r>
            <a:endParaRPr lang="en-GB"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a:xfrm>
            <a:off x="457200" y="857232"/>
            <a:ext cx="8229600" cy="4572000"/>
          </a:xfrm>
        </p:spPr>
        <p:txBody>
          <a:bodyPr/>
          <a:lstStyle/>
          <a:p>
            <a:r>
              <a:rPr lang="en-GB" dirty="0" smtClean="0"/>
              <a:t>Grid participants</a:t>
            </a:r>
          </a:p>
          <a:p>
            <a:r>
              <a:rPr lang="en-GB" dirty="0" smtClean="0"/>
              <a:t>Workload models </a:t>
            </a:r>
          </a:p>
          <a:p>
            <a:pPr lvl="1"/>
            <a:r>
              <a:rPr lang="en-GB" dirty="0" smtClean="0"/>
              <a:t>user workload management and multi-user pilot jobs</a:t>
            </a:r>
          </a:p>
          <a:p>
            <a:pPr lvl="1"/>
            <a:r>
              <a:rPr lang="en-GB" dirty="0" smtClean="0"/>
              <a:t>impact on traceability and incident handling</a:t>
            </a:r>
          </a:p>
          <a:p>
            <a:r>
              <a:rPr lang="en-GB" dirty="0" smtClean="0"/>
              <a:t>Recovering control</a:t>
            </a:r>
          </a:p>
          <a:p>
            <a:pPr lvl="1"/>
            <a:r>
              <a:rPr lang="en-GB" dirty="0" smtClean="0"/>
              <a:t>policy actions and liability; containing mechanisms</a:t>
            </a:r>
          </a:p>
          <a:p>
            <a:r>
              <a:rPr lang="en-GB" dirty="0" smtClean="0"/>
              <a:t>gLExec</a:t>
            </a:r>
          </a:p>
          <a:p>
            <a:pPr lvl="1"/>
            <a:r>
              <a:rPr lang="en-GB" dirty="0" smtClean="0"/>
              <a:t>sources and early deployments</a:t>
            </a:r>
          </a:p>
          <a:p>
            <a:pPr lvl="1"/>
            <a:r>
              <a:rPr lang="en-GB" dirty="0" smtClean="0"/>
              <a:t>controls and security audits</a:t>
            </a:r>
          </a:p>
          <a:p>
            <a:pPr lvl="1"/>
            <a:r>
              <a:rPr lang="en-GB" dirty="0" smtClean="0"/>
              <a:t>system interactions</a:t>
            </a:r>
            <a:endParaRPr lang="en-GB" dirty="0" smtClean="0"/>
          </a:p>
          <a:p>
            <a:r>
              <a:rPr lang="en-GB" dirty="0" smtClean="0"/>
              <a:t>Deployment on clusters</a:t>
            </a:r>
            <a:endParaRPr lang="en-GB" dirty="0" smtClean="0"/>
          </a:p>
          <a:p>
            <a:pPr lvl="1"/>
            <a:r>
              <a:rPr lang="en-GB" dirty="0" smtClean="0"/>
              <a:t>site-wide access control, </a:t>
            </a:r>
          </a:p>
          <a:p>
            <a:r>
              <a:rPr lang="en-GB" dirty="0" smtClean="0"/>
              <a:t>Towards integrated authorization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Traceability and compromises</a:t>
            </a:r>
            <a:endParaRPr lang="en-GB" dirty="0"/>
          </a:p>
        </p:txBody>
      </p:sp>
      <p:sp>
        <p:nvSpPr>
          <p:cNvPr id="3" name="Content Placeholder 2"/>
          <p:cNvSpPr>
            <a:spLocks noGrp="1"/>
          </p:cNvSpPr>
          <p:nvPr>
            <p:ph idx="1"/>
          </p:nvPr>
        </p:nvSpPr>
        <p:spPr/>
        <p:txBody>
          <a:bodyPr/>
          <a:lstStyle/>
          <a:p>
            <a:r>
              <a:rPr lang="en-US" sz="2000" dirty="0" smtClean="0"/>
              <a:t>Protecting user payload, other users, and the pilot framework itself from malicious payloads</a:t>
            </a:r>
          </a:p>
          <a:p>
            <a:pPr lvl="1"/>
            <a:r>
              <a:rPr lang="en-US" sz="1600" dirty="0" smtClean="0"/>
              <a:t>To some extent a problem for the VO framework, not for the site </a:t>
            </a:r>
          </a:p>
          <a:p>
            <a:pPr lvl="1"/>
            <a:r>
              <a:rPr lang="en-US" sz="1600" dirty="0" smtClean="0"/>
              <a:t>Not clear which payload caused the problem: all of them are suspect </a:t>
            </a:r>
          </a:p>
          <a:p>
            <a:pPr lvl="1"/>
            <a:r>
              <a:rPr lang="en-US" sz="1600" dirty="0" smtClean="0"/>
              <a:t>User proxies (when used) can be stolen by rogue payloads </a:t>
            </a:r>
          </a:p>
          <a:p>
            <a:pPr lvl="1"/>
            <a:r>
              <a:rPr lang="en-US" sz="1600" dirty="0" smtClean="0"/>
              <a:t>… or the proxy of the pilot job submitter itself can be stolen</a:t>
            </a:r>
          </a:p>
          <a:p>
            <a:pPr lvl="1"/>
            <a:r>
              <a:rPr lang="en-US" sz="1600" dirty="0" smtClean="0"/>
              <a:t>Risk for other user to be held legally accountable</a:t>
            </a:r>
          </a:p>
          <a:p>
            <a:pPr lvl="1"/>
            <a:endParaRPr lang="en-US" sz="1600" dirty="0" smtClean="0"/>
          </a:p>
          <a:p>
            <a:r>
              <a:rPr lang="en-US" sz="2000" dirty="0" smtClean="0"/>
              <a:t>Helps </a:t>
            </a:r>
            <a:r>
              <a:rPr lang="en-US" sz="2000" dirty="0" err="1" smtClean="0"/>
              <a:t>admins</a:t>
            </a:r>
            <a:r>
              <a:rPr lang="en-US" sz="2000" dirty="0" smtClean="0"/>
              <a:t> understand which user is causing a problem</a:t>
            </a:r>
          </a:p>
          <a:p>
            <a:endParaRPr lang="en-US" sz="2000" dirty="0" smtClean="0"/>
          </a:p>
          <a:p>
            <a:r>
              <a:rPr lang="en-US" sz="2000" dirty="0" smtClean="0"/>
              <a:t>Sites may need proof of the identity of who was </a:t>
            </a:r>
            <a:r>
              <a:rPr lang="en-US" sz="2000" dirty="0" smtClean="0"/>
              <a:t/>
            </a:r>
            <a:br>
              <a:rPr lang="en-US" sz="2000" dirty="0" smtClean="0"/>
            </a:br>
            <a:r>
              <a:rPr lang="en-US" sz="2000" dirty="0" smtClean="0"/>
              <a:t>(</a:t>
            </a:r>
            <a:r>
              <a:rPr lang="en-US" sz="2000" dirty="0" smtClean="0"/>
              <a:t>or is about to!) use the resources at any time, </a:t>
            </a:r>
            <a:r>
              <a:rPr lang="en-US" sz="2000" dirty="0" smtClean="0"/>
              <a:t/>
            </a:r>
            <a:br>
              <a:rPr lang="en-US" sz="2000" dirty="0" smtClean="0"/>
            </a:br>
            <a:r>
              <a:rPr lang="en-US" sz="2000" dirty="0" smtClean="0"/>
              <a:t>in particular </a:t>
            </a:r>
            <a:r>
              <a:rPr lang="en-US" sz="2000" dirty="0" smtClean="0"/>
              <a:t>the identities involved in </a:t>
            </a:r>
            <a:r>
              <a:rPr lang="en-US" sz="2000" dirty="0" smtClean="0"/>
              <a:t>any ongoing incidents </a:t>
            </a:r>
            <a:endParaRPr lang="en-US" sz="2000" dirty="0" smtClean="0"/>
          </a:p>
          <a:p>
            <a:pPr lvl="1"/>
            <a:r>
              <a:rPr lang="en-US" sz="1600" dirty="0" smtClean="0"/>
              <a:t>Information supplied by the VO may be </a:t>
            </a:r>
            <a:r>
              <a:rPr lang="en-US" sz="1600" dirty="0" smtClean="0"/>
              <a:t>(legally) </a:t>
            </a:r>
            <a:r>
              <a:rPr lang="en-US" sz="1600" dirty="0" smtClean="0"/>
              <a:t>insufficient or too late </a:t>
            </a:r>
          </a:p>
          <a:p>
            <a:pPr lvl="1"/>
            <a:r>
              <a:rPr lang="en-US" sz="1600" dirty="0" smtClean="0"/>
              <a:t>Privacy laws might hamper the flow of such information </a:t>
            </a:r>
          </a:p>
          <a:p>
            <a:endParaRPr lang="en-GB" sz="20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Recovering control</a:t>
            </a:r>
            <a:endParaRPr lang="en-GB" dirty="0"/>
          </a:p>
        </p:txBody>
      </p:sp>
      <p:sp>
        <p:nvSpPr>
          <p:cNvPr id="5" name="Text Placeholder 4"/>
          <p:cNvSpPr>
            <a:spLocks noGrp="1"/>
          </p:cNvSpPr>
          <p:nvPr>
            <p:ph type="body" idx="1"/>
          </p:nvPr>
        </p:nvSpPr>
        <p:spPr/>
        <p:txBody>
          <a:bodyPr/>
          <a:lstStyle/>
          <a:p>
            <a:endParaRPr lang="en-GB"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Recovering control: policy</a:t>
            </a:r>
            <a:endParaRPr lang="en-GB" dirty="0"/>
          </a:p>
        </p:txBody>
      </p:sp>
      <p:sp>
        <p:nvSpPr>
          <p:cNvPr id="3" name="Content Placeholder 2"/>
          <p:cNvSpPr>
            <a:spLocks noGrp="1"/>
          </p:cNvSpPr>
          <p:nvPr>
            <p:ph idx="1"/>
          </p:nvPr>
        </p:nvSpPr>
        <p:spPr/>
        <p:txBody>
          <a:bodyPr/>
          <a:lstStyle/>
          <a:p>
            <a:r>
              <a:rPr lang="en-GB" dirty="0" smtClean="0"/>
              <a:t>Policy on MUPJ</a:t>
            </a:r>
          </a:p>
          <a:p>
            <a:pPr lvl="1"/>
            <a:r>
              <a:rPr lang="en-GB" dirty="0" smtClean="0">
                <a:hlinkClick r:id="rId2"/>
              </a:rPr>
              <a:t>https://edms.cern.ch/document/855383</a:t>
            </a:r>
            <a:endParaRPr lang="en-GB" dirty="0" smtClean="0"/>
          </a:p>
          <a:p>
            <a:pPr lvl="1"/>
            <a:r>
              <a:rPr lang="en-GB" dirty="0" smtClean="0"/>
              <a:t>Implemented to varying degrees</a:t>
            </a:r>
          </a:p>
          <a:p>
            <a:pPr lvl="1"/>
            <a:r>
              <a:rPr lang="en-GB" dirty="0" smtClean="0"/>
              <a:t>Actual policy requires use of fine-grained control tools</a:t>
            </a:r>
          </a:p>
          <a:p>
            <a:pPr lvl="1">
              <a:buNone/>
            </a:pPr>
            <a:endParaRPr lang="en-GB" dirty="0" smtClean="0"/>
          </a:p>
          <a:p>
            <a:r>
              <a:rPr lang="en-GB" dirty="0" smtClean="0"/>
              <a:t>Document-based reviews of LHC VO frameworks</a:t>
            </a:r>
          </a:p>
          <a:p>
            <a:pPr lvl="1"/>
            <a:r>
              <a:rPr lang="en-GB" dirty="0" smtClean="0"/>
              <a:t>A </a:t>
            </a:r>
            <a:r>
              <a:rPr lang="en-GB" dirty="0" err="1" smtClean="0"/>
              <a:t>wLCG</a:t>
            </a:r>
            <a:r>
              <a:rPr lang="en-GB" dirty="0" smtClean="0"/>
              <a:t> working group reviewed the LHC VO frameworks based on documents (or </a:t>
            </a:r>
            <a:r>
              <a:rPr lang="en-GB" dirty="0" err="1" smtClean="0"/>
              <a:t>slideware</a:t>
            </a:r>
            <a:r>
              <a:rPr lang="en-GB" dirty="0" smtClean="0"/>
              <a:t> where no document was available)</a:t>
            </a:r>
          </a:p>
          <a:p>
            <a:pPr lvl="1"/>
            <a:r>
              <a:rPr lang="en-GB" dirty="0" smtClean="0"/>
              <a:t>No actual code review was done</a:t>
            </a:r>
          </a:p>
          <a:p>
            <a:pPr lvl="1"/>
            <a:r>
              <a:rPr lang="en-GB" dirty="0" smtClean="0"/>
              <a:t>Some frameworks are likely good (security was taken as part of design considerations), others unknown (but trivial exploits closed down after public demonstrations)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wLCG</a:t>
            </a:r>
            <a:r>
              <a:rPr lang="en-GB" dirty="0" smtClean="0"/>
              <a:t> MUPJ Policy 1.0</a:t>
            </a:r>
            <a:endParaRPr lang="en-GB" dirty="0"/>
          </a:p>
        </p:txBody>
      </p:sp>
      <p:sp>
        <p:nvSpPr>
          <p:cNvPr id="3" name="Content Placeholder 2"/>
          <p:cNvSpPr>
            <a:spLocks noGrp="1"/>
          </p:cNvSpPr>
          <p:nvPr>
            <p:ph idx="1"/>
          </p:nvPr>
        </p:nvSpPr>
        <p:spPr>
          <a:xfrm>
            <a:off x="457200" y="1000108"/>
            <a:ext cx="8229600" cy="4572000"/>
          </a:xfrm>
        </p:spPr>
        <p:txBody>
          <a:bodyPr/>
          <a:lstStyle/>
          <a:p>
            <a:pPr marL="185738" indent="-185738">
              <a:buNone/>
            </a:pPr>
            <a:r>
              <a:rPr lang="en-US" sz="1100" dirty="0" smtClean="0"/>
              <a:t>1. Before submitting pilot jobs to a Site </a:t>
            </a:r>
            <a:r>
              <a:rPr lang="en-US" sz="1100" b="1" dirty="0" smtClean="0">
                <a:solidFill>
                  <a:srgbClr val="C00000"/>
                </a:solidFill>
              </a:rPr>
              <a:t>the VO must have approval from the Grid and from that </a:t>
            </a:r>
            <a:r>
              <a:rPr lang="en-GB" sz="1100" b="1" dirty="0" smtClean="0">
                <a:solidFill>
                  <a:srgbClr val="C00000"/>
                </a:solidFill>
              </a:rPr>
              <a:t>Site</a:t>
            </a:r>
            <a:r>
              <a:rPr lang="en-GB" sz="1100" dirty="0" smtClean="0"/>
              <a:t>.</a:t>
            </a:r>
          </a:p>
          <a:p>
            <a:pPr marL="185738" indent="-185738">
              <a:buNone/>
            </a:pPr>
            <a:r>
              <a:rPr lang="en-US" sz="1100" dirty="0" smtClean="0"/>
              <a:t>2. Each pilot job must be the responsibility of one of a limited number of </a:t>
            </a:r>
            <a:r>
              <a:rPr lang="en-US" sz="1100" dirty="0" err="1" smtClean="0"/>
              <a:t>authorised</a:t>
            </a:r>
            <a:r>
              <a:rPr lang="en-US" sz="1100" dirty="0" smtClean="0"/>
              <a:t> and registered members of the VO. The VO is responsible for implementing a process for </a:t>
            </a:r>
            <a:r>
              <a:rPr lang="en-US" sz="1100" dirty="0" err="1" smtClean="0"/>
              <a:t>authorising</a:t>
            </a:r>
            <a:r>
              <a:rPr lang="en-US" sz="1100" dirty="0" smtClean="0"/>
              <a:t> pilot job owners and ensuring that they accept the conditions laid down here. The pilot job owner and the VO on behalf of whom the job is submitted are held responsible by the Grid and by the Site for the safe and secure operation of the pilot job and its associated user job(s).</a:t>
            </a:r>
          </a:p>
          <a:p>
            <a:pPr marL="185738" indent="-185738">
              <a:buNone/>
            </a:pPr>
            <a:r>
              <a:rPr lang="en-US" sz="1100" dirty="0" smtClean="0"/>
              <a:t>3. The pilot job must only execute user jobs belonging to registered and </a:t>
            </a:r>
            <a:r>
              <a:rPr lang="en-US" sz="1100" dirty="0" err="1" smtClean="0"/>
              <a:t>authorised</a:t>
            </a:r>
            <a:r>
              <a:rPr lang="en-US" sz="1100" dirty="0" smtClean="0"/>
              <a:t> members of the </a:t>
            </a:r>
            <a:r>
              <a:rPr lang="en-GB" sz="1100" dirty="0" smtClean="0"/>
              <a:t>VO.</a:t>
            </a:r>
          </a:p>
          <a:p>
            <a:pPr marL="185738" indent="-185738">
              <a:buNone/>
            </a:pPr>
            <a:r>
              <a:rPr lang="en-US" sz="1100" dirty="0" smtClean="0"/>
              <a:t>4</a:t>
            </a:r>
            <a:r>
              <a:rPr lang="en-US" sz="1100" b="1" dirty="0" smtClean="0">
                <a:solidFill>
                  <a:srgbClr val="C00000"/>
                </a:solidFill>
              </a:rPr>
              <a:t>. The pilot job framework must meet the fine-grained monitoring and control requirements defined in the Grid Security Traceability and Logging policy.</a:t>
            </a:r>
            <a:r>
              <a:rPr lang="en-US" sz="1100" dirty="0" smtClean="0"/>
              <a:t> The use of </a:t>
            </a:r>
            <a:r>
              <a:rPr lang="en-US" sz="1100" dirty="0" err="1" smtClean="0"/>
              <a:t>gLexec</a:t>
            </a:r>
            <a:r>
              <a:rPr lang="en-US" sz="1100" dirty="0" smtClean="0"/>
              <a:t> in identity </a:t>
            </a:r>
            <a:r>
              <a:rPr lang="en-US" sz="1100" dirty="0" err="1" smtClean="0"/>
              <a:t>switchingmode</a:t>
            </a:r>
            <a:r>
              <a:rPr lang="en-US" sz="1100" dirty="0" smtClean="0"/>
              <a:t> is one solution that meets these needs.</a:t>
            </a:r>
          </a:p>
          <a:p>
            <a:pPr marL="185738" indent="-185738">
              <a:buNone/>
            </a:pPr>
            <a:r>
              <a:rPr lang="en-US" sz="1100" dirty="0" smtClean="0"/>
              <a:t>5. The pilot job must use the approved system utility to map the application and data files to the actual owner of the workload and interface to local Site authorization, audit and accounting services. The owner of the user job is liable for all actions of that user job.</a:t>
            </a:r>
          </a:p>
          <a:p>
            <a:pPr marL="185738" indent="-185738">
              <a:buNone/>
            </a:pPr>
            <a:r>
              <a:rPr lang="en-US" sz="1100" dirty="0" smtClean="0"/>
              <a:t>6. </a:t>
            </a:r>
            <a:r>
              <a:rPr lang="en-US" sz="1100" b="1" dirty="0" smtClean="0">
                <a:solidFill>
                  <a:srgbClr val="C00000"/>
                </a:solidFill>
              </a:rPr>
              <a:t>The pilot job must respect the result of any local </a:t>
            </a:r>
            <a:r>
              <a:rPr lang="en-US" sz="1100" b="1" dirty="0" err="1" smtClean="0">
                <a:solidFill>
                  <a:srgbClr val="C00000"/>
                </a:solidFill>
              </a:rPr>
              <a:t>authorisation</a:t>
            </a:r>
            <a:r>
              <a:rPr lang="en-US" sz="1100" b="1" dirty="0" smtClean="0">
                <a:solidFill>
                  <a:srgbClr val="C00000"/>
                </a:solidFill>
              </a:rPr>
              <a:t> and/or policy decisions</a:t>
            </a:r>
            <a:r>
              <a:rPr lang="en-US" sz="1100" dirty="0" smtClean="0"/>
              <a:t>, e.g. blocking the running of the user job.</a:t>
            </a:r>
          </a:p>
          <a:p>
            <a:pPr marL="185738" indent="-185738">
              <a:buNone/>
            </a:pPr>
            <a:r>
              <a:rPr lang="en-US" sz="1100" dirty="0" smtClean="0"/>
              <a:t>7. The pilot job must not attempt to circumvent job accounting or limits placed on system resources by the batch system, for example the execution of more parallel jobs than allowed.</a:t>
            </a:r>
          </a:p>
          <a:p>
            <a:pPr marL="185738" indent="-185738">
              <a:buNone/>
            </a:pPr>
            <a:r>
              <a:rPr lang="en-US" sz="1100" dirty="0" smtClean="0"/>
              <a:t>8. The pilot job framework must isolate user jobs from one another, including any local data files created during execution and any inter-process communication.</a:t>
            </a:r>
          </a:p>
          <a:p>
            <a:pPr marL="185738" indent="-185738">
              <a:buNone/>
            </a:pPr>
            <a:r>
              <a:rPr lang="en-US" sz="1100" dirty="0" smtClean="0"/>
              <a:t>9. When fetching a user job and credentials into the worker node, the pilot job must use means at least as secure as the original pilot job submission process.</a:t>
            </a:r>
          </a:p>
          <a:p>
            <a:pPr marL="185738" indent="-185738">
              <a:buNone/>
            </a:pPr>
            <a:r>
              <a:rPr lang="en-US" sz="1100" dirty="0" smtClean="0"/>
              <a:t>10. The Grid and/or the Sites reserve the right to terminate any pilot jobs and associated user jobs that appear to be operating beyond their </a:t>
            </a:r>
            <a:r>
              <a:rPr lang="en-US" sz="1100" dirty="0" err="1" smtClean="0"/>
              <a:t>authorisation</a:t>
            </a:r>
            <a:r>
              <a:rPr lang="en-US" sz="1100" dirty="0" smtClean="0"/>
              <a:t> and/or are not in compliance with this policy. Other possible consequences include blacklisting of users or the VO as a whole.</a:t>
            </a:r>
          </a:p>
          <a:p>
            <a:pPr marL="185738" indent="-185738">
              <a:buNone/>
            </a:pPr>
            <a:r>
              <a:rPr lang="en-US" sz="1100" dirty="0" smtClean="0"/>
              <a:t>11. </a:t>
            </a:r>
            <a:r>
              <a:rPr lang="en-US" sz="1100" b="1" dirty="0" smtClean="0">
                <a:solidFill>
                  <a:srgbClr val="C00000"/>
                </a:solidFill>
              </a:rPr>
              <a:t>The VO and/or pilot job owner must produce and keep audit logs</a:t>
            </a:r>
            <a:r>
              <a:rPr lang="en-US" sz="1100" dirty="0" smtClean="0"/>
              <a:t>, as defined in the Grid Security Traceability and Logging policy</a:t>
            </a:r>
            <a:r>
              <a:rPr lang="en-US" sz="1100" b="1" dirty="0" smtClean="0">
                <a:solidFill>
                  <a:srgbClr val="C00000"/>
                </a:solidFill>
              </a:rPr>
              <a:t>, and must assist Grid Security Operations in security incident </a:t>
            </a:r>
            <a:r>
              <a:rPr lang="en-GB" sz="1100" b="1" dirty="0" smtClean="0">
                <a:solidFill>
                  <a:srgbClr val="C00000"/>
                </a:solidFill>
              </a:rPr>
              <a:t>response</a:t>
            </a:r>
            <a:r>
              <a:rPr lang="en-GB" sz="1100" dirty="0" smtClean="0"/>
              <a:t>.</a:t>
            </a:r>
          </a:p>
          <a:p>
            <a:pPr>
              <a:buNone/>
            </a:pPr>
            <a:r>
              <a:rPr lang="en-GB" sz="1100" dirty="0" smtClean="0"/>
              <a:t>12. </a:t>
            </a:r>
            <a:r>
              <a:rPr lang="en-US" sz="1100" dirty="0" smtClean="0"/>
              <a:t>The VO must make a description of the architecture, the security model and the source code of their pilot job system available to Grid Security Operations and/or Sites on request.</a:t>
            </a:r>
            <a:endParaRPr lang="en-GB" sz="11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Liabilities</a:t>
            </a:r>
            <a:endParaRPr lang="en-GB" dirty="0"/>
          </a:p>
        </p:txBody>
      </p:sp>
      <p:sp>
        <p:nvSpPr>
          <p:cNvPr id="3" name="Content Placeholder 2"/>
          <p:cNvSpPr>
            <a:spLocks noGrp="1"/>
          </p:cNvSpPr>
          <p:nvPr>
            <p:ph idx="1"/>
          </p:nvPr>
        </p:nvSpPr>
        <p:spPr>
          <a:xfrm>
            <a:off x="285720" y="928670"/>
            <a:ext cx="8858280" cy="4572000"/>
          </a:xfrm>
        </p:spPr>
        <p:txBody>
          <a:bodyPr/>
          <a:lstStyle/>
          <a:p>
            <a:r>
              <a:rPr lang="en-GB" dirty="0" smtClean="0"/>
              <a:t>General statements on liability are hard to make</a:t>
            </a:r>
          </a:p>
          <a:p>
            <a:pPr lvl="1"/>
            <a:r>
              <a:rPr lang="en-GB" dirty="0" smtClean="0"/>
              <a:t>Dutch law is purposefully vague</a:t>
            </a:r>
          </a:p>
          <a:p>
            <a:pPr lvl="1"/>
            <a:r>
              <a:rPr lang="en-GB" dirty="0" err="1" smtClean="0"/>
              <a:t>Artikel</a:t>
            </a:r>
            <a:r>
              <a:rPr lang="en-GB" dirty="0" smtClean="0"/>
              <a:t> </a:t>
            </a:r>
            <a:r>
              <a:rPr lang="en-GB" dirty="0" smtClean="0"/>
              <a:t>54a </a:t>
            </a:r>
            <a:r>
              <a:rPr lang="en-GB" dirty="0" err="1" smtClean="0"/>
              <a:t>WvS</a:t>
            </a:r>
            <a:r>
              <a:rPr lang="en-GB" dirty="0" smtClean="0"/>
              <a:t> today may provide some protection:</a:t>
            </a:r>
            <a:br>
              <a:rPr lang="en-GB" dirty="0" smtClean="0"/>
            </a:br>
            <a:r>
              <a:rPr lang="nl-NL" sz="1600" i="1" dirty="0" smtClean="0"/>
              <a:t>”Een tussenpersoon die een telecommunicatiedienst verleent bestaande in de doorgifte of opslag van gegevens die van een ander afkomstig zijn, </a:t>
            </a:r>
            <a:br>
              <a:rPr lang="nl-NL" sz="1600" i="1" dirty="0" smtClean="0"/>
            </a:br>
            <a:r>
              <a:rPr lang="nl-NL" sz="1600" i="1" dirty="0" smtClean="0"/>
              <a:t>wordt als zodanig niet vervolgd indien hij voldoet aan een bevel van de officier van justitie, na schriftelijke machtiging op vordering van de officier van justitie te verlenen door de rechter-commissaris, om alle maatregelen </a:t>
            </a:r>
            <a:br>
              <a:rPr lang="nl-NL" sz="1600" i="1" dirty="0" smtClean="0"/>
            </a:br>
            <a:r>
              <a:rPr lang="nl-NL" sz="1600" i="1" dirty="0" smtClean="0"/>
              <a:t>te nemen die redelijkerwijs van hem kunnen worden gevergd om de gegevens ontoegankelijk te maken.“ </a:t>
            </a:r>
          </a:p>
          <a:p>
            <a:pPr lvl="1"/>
            <a:r>
              <a:rPr lang="nl-NL" sz="1600" dirty="0" err="1" smtClean="0"/>
              <a:t>b</a:t>
            </a:r>
            <a:r>
              <a:rPr lang="nl-NL" sz="1600" dirty="0" err="1" smtClean="0"/>
              <a:t>ut</a:t>
            </a:r>
            <a:r>
              <a:rPr lang="nl-NL" sz="1600" dirty="0" smtClean="0"/>
              <a:t> </a:t>
            </a:r>
            <a:r>
              <a:rPr lang="nl-NL" sz="1600" dirty="0" smtClean="0"/>
              <a:t>we </a:t>
            </a:r>
            <a:r>
              <a:rPr lang="nl-NL" sz="1600" dirty="0" err="1" smtClean="0"/>
              <a:t>still</a:t>
            </a:r>
            <a:r>
              <a:rPr lang="nl-NL" sz="1600" dirty="0" smtClean="0"/>
              <a:t> </a:t>
            </a:r>
            <a:r>
              <a:rPr lang="nl-NL" sz="1600" dirty="0" err="1" smtClean="0"/>
              <a:t>don’t</a:t>
            </a:r>
            <a:r>
              <a:rPr lang="nl-NL" sz="1600" dirty="0" smtClean="0"/>
              <a:t> </a:t>
            </a:r>
            <a:r>
              <a:rPr lang="nl-NL" sz="1600" dirty="0" err="1" smtClean="0"/>
              <a:t>know</a:t>
            </a:r>
            <a:r>
              <a:rPr lang="nl-NL" sz="1600" dirty="0" smtClean="0"/>
              <a:t> </a:t>
            </a:r>
            <a:r>
              <a:rPr lang="nl-NL" sz="1600" dirty="0" err="1" smtClean="0"/>
              <a:t>whom</a:t>
            </a:r>
            <a:r>
              <a:rPr lang="nl-NL" sz="1600" dirty="0" smtClean="0"/>
              <a:t> to </a:t>
            </a:r>
            <a:r>
              <a:rPr lang="nl-NL" sz="1600" dirty="0" err="1" smtClean="0"/>
              <a:t>block</a:t>
            </a:r>
            <a:r>
              <a:rPr lang="nl-NL" sz="1600" dirty="0" smtClean="0"/>
              <a:t> to prevent </a:t>
            </a:r>
            <a:r>
              <a:rPr lang="nl-NL" sz="1600" dirty="0" err="1" smtClean="0"/>
              <a:t>it</a:t>
            </a:r>
            <a:r>
              <a:rPr lang="nl-NL" sz="1600" dirty="0" smtClean="0"/>
              <a:t> </a:t>
            </a:r>
            <a:r>
              <a:rPr lang="nl-NL" sz="1600" dirty="0" err="1" smtClean="0"/>
              <a:t>from</a:t>
            </a:r>
            <a:r>
              <a:rPr lang="nl-NL" sz="1600" dirty="0" smtClean="0"/>
              <a:t> re-occuring</a:t>
            </a:r>
          </a:p>
          <a:p>
            <a:pPr lvl="1"/>
            <a:r>
              <a:rPr lang="nl-NL" sz="1600" dirty="0" smtClean="0"/>
              <a:t>a</a:t>
            </a:r>
            <a:r>
              <a:rPr lang="nl-NL" sz="1600" dirty="0" smtClean="0"/>
              <a:t>nd </a:t>
            </a:r>
            <a:r>
              <a:rPr lang="nl-NL" sz="1600" dirty="0" err="1" smtClean="0"/>
              <a:t>it</a:t>
            </a:r>
            <a:r>
              <a:rPr lang="nl-NL" sz="1600" dirty="0" smtClean="0"/>
              <a:t> covers data, </a:t>
            </a:r>
            <a:r>
              <a:rPr lang="nl-NL" sz="1600" dirty="0" err="1" smtClean="0"/>
              <a:t>but</a:t>
            </a:r>
            <a:r>
              <a:rPr lang="nl-NL" sz="1600" dirty="0" smtClean="0"/>
              <a:t> </a:t>
            </a:r>
            <a:r>
              <a:rPr lang="nl-NL" sz="1600" dirty="0" err="1" smtClean="0"/>
              <a:t>not</a:t>
            </a:r>
            <a:r>
              <a:rPr lang="nl-NL" sz="1600" dirty="0" smtClean="0"/>
              <a:t> the </a:t>
            </a:r>
            <a:r>
              <a:rPr lang="nl-NL" sz="1600" dirty="0" err="1" smtClean="0"/>
              <a:t>offering</a:t>
            </a:r>
            <a:r>
              <a:rPr lang="nl-NL" sz="1600" dirty="0" smtClean="0"/>
              <a:t> of </a:t>
            </a:r>
            <a:r>
              <a:rPr lang="nl-NL" sz="1600" dirty="0" err="1" smtClean="0"/>
              <a:t>compute</a:t>
            </a:r>
            <a:r>
              <a:rPr lang="nl-NL" sz="1600" dirty="0" smtClean="0"/>
              <a:t> </a:t>
            </a:r>
            <a:r>
              <a:rPr lang="nl-NL" sz="1600" dirty="0" err="1" smtClean="0"/>
              <a:t>or</a:t>
            </a:r>
            <a:r>
              <a:rPr lang="nl-NL" sz="1600" dirty="0" smtClean="0"/>
              <a:t> </a:t>
            </a:r>
            <a:r>
              <a:rPr lang="nl-NL" sz="1600" dirty="0" err="1" smtClean="0"/>
              <a:t>network</a:t>
            </a:r>
            <a:r>
              <a:rPr lang="nl-NL" sz="1600" dirty="0" smtClean="0"/>
              <a:t> services </a:t>
            </a:r>
            <a:endParaRPr lang="en-GB" dirty="0" smtClean="0">
              <a:solidFill>
                <a:srgbClr val="000000"/>
              </a:solidFill>
            </a:endParaRPr>
          </a:p>
          <a:p>
            <a:pPr lvl="1"/>
            <a:endParaRPr lang="en-GB" dirty="0" smtClean="0">
              <a:solidFill>
                <a:srgbClr val="000000"/>
              </a:solidFill>
            </a:endParaRPr>
          </a:p>
          <a:p>
            <a:pPr lvl="1"/>
            <a:r>
              <a:rPr lang="en-GB" dirty="0" smtClean="0">
                <a:solidFill>
                  <a:srgbClr val="000000"/>
                </a:solidFill>
              </a:rPr>
              <a:t>And then that is not the only relevant piece of text ...</a:t>
            </a:r>
          </a:p>
          <a:p>
            <a:pPr lvl="2"/>
            <a:r>
              <a:rPr lang="en-GB" dirty="0" smtClean="0">
                <a:solidFill>
                  <a:srgbClr val="000000"/>
                </a:solidFill>
              </a:rPr>
              <a:t>are </a:t>
            </a:r>
            <a:r>
              <a:rPr lang="en-GB" dirty="0" smtClean="0">
                <a:solidFill>
                  <a:srgbClr val="000000"/>
                </a:solidFill>
              </a:rPr>
              <a:t>we doing enough for ‘due diligence’ ?</a:t>
            </a:r>
          </a:p>
          <a:p>
            <a:pPr lvl="2"/>
            <a:r>
              <a:rPr lang="en-GB" dirty="0" smtClean="0">
                <a:solidFill>
                  <a:srgbClr val="000000"/>
                </a:solidFill>
              </a:rPr>
              <a:t>are </a:t>
            </a:r>
            <a:r>
              <a:rPr lang="en-GB" dirty="0" smtClean="0">
                <a:solidFill>
                  <a:srgbClr val="000000"/>
                </a:solidFill>
              </a:rPr>
              <a:t>we able to control and restrict illegal use of resources?</a:t>
            </a:r>
          </a:p>
          <a:p>
            <a:pPr lvl="2"/>
            <a:r>
              <a:rPr lang="en-GB" dirty="0" smtClean="0">
                <a:solidFill>
                  <a:srgbClr val="000000"/>
                </a:solidFill>
              </a:rPr>
              <a:t>even when its illegal </a:t>
            </a:r>
            <a:r>
              <a:rPr lang="en-GB" dirty="0" smtClean="0">
                <a:solidFill>
                  <a:srgbClr val="000000"/>
                </a:solidFill>
              </a:rPr>
              <a:t>just </a:t>
            </a:r>
            <a:r>
              <a:rPr lang="en-GB" dirty="0" err="1" smtClean="0">
                <a:solidFill>
                  <a:srgbClr val="000000"/>
                </a:solidFill>
              </a:rPr>
              <a:t>in,e.g</a:t>
            </a:r>
            <a:r>
              <a:rPr lang="en-GB" dirty="0" smtClean="0">
                <a:solidFill>
                  <a:srgbClr val="000000"/>
                </a:solidFill>
              </a:rPr>
              <a:t>., NL, FR, DE, </a:t>
            </a:r>
            <a:r>
              <a:rPr lang="en-GB" dirty="0" smtClean="0">
                <a:solidFill>
                  <a:srgbClr val="000000"/>
                </a:solidFill>
              </a:rPr>
              <a:t>but </a:t>
            </a:r>
            <a:r>
              <a:rPr lang="en-GB" dirty="0" smtClean="0">
                <a:solidFill>
                  <a:srgbClr val="000000"/>
                </a:solidFill>
              </a:rPr>
              <a:t>fine </a:t>
            </a:r>
            <a:r>
              <a:rPr lang="en-GB" dirty="0" smtClean="0">
                <a:solidFill>
                  <a:srgbClr val="000000"/>
                </a:solidFill>
              </a:rPr>
              <a:t>elsewhere?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74638"/>
            <a:ext cx="7329510" cy="715962"/>
          </a:xfrm>
        </p:spPr>
        <p:txBody>
          <a:bodyPr/>
          <a:lstStyle/>
          <a:p>
            <a:r>
              <a:rPr lang="en-GB" dirty="0" smtClean="0"/>
              <a:t>Recovering control: mechanisms</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Unix-level </a:t>
            </a:r>
            <a:r>
              <a:rPr lang="en-GB" dirty="0" smtClean="0"/>
              <a:t>sandboxing</a:t>
            </a:r>
          </a:p>
          <a:p>
            <a:pPr lvl="1"/>
            <a:r>
              <a:rPr lang="en-GB" dirty="0" smtClean="0"/>
              <a:t>POSIX </a:t>
            </a:r>
            <a:r>
              <a:rPr lang="en-GB" dirty="0" smtClean="0"/>
              <a:t>user-id and group-id mechanisms for protection</a:t>
            </a:r>
          </a:p>
          <a:p>
            <a:pPr lvl="1"/>
            <a:endParaRPr lang="en-GB" dirty="0" smtClean="0"/>
          </a:p>
          <a:p>
            <a:pPr lvl="1"/>
            <a:r>
              <a:rPr lang="en-GB" dirty="0" smtClean="0"/>
              <a:t>Enforced by the ‘job accepting elements’:</a:t>
            </a:r>
          </a:p>
          <a:p>
            <a:pPr lvl="2"/>
            <a:r>
              <a:rPr lang="en-GB" dirty="0" smtClean="0"/>
              <a:t>Gatekeeper in EGEE (Globus and </a:t>
            </a:r>
            <a:r>
              <a:rPr lang="en-GB" dirty="0" err="1" smtClean="0"/>
              <a:t>lcg</a:t>
            </a:r>
            <a:r>
              <a:rPr lang="en-GB" dirty="0" smtClean="0"/>
              <a:t>-CE), </a:t>
            </a:r>
            <a:r>
              <a:rPr lang="en-GB" dirty="0" err="1" smtClean="0"/>
              <a:t>TeraGrid</a:t>
            </a:r>
            <a:r>
              <a:rPr lang="en-GB" dirty="0" smtClean="0"/>
              <a:t> and selected HPC sites</a:t>
            </a:r>
          </a:p>
          <a:p>
            <a:pPr lvl="2"/>
            <a:r>
              <a:rPr lang="en-GB" dirty="0" err="1" smtClean="0"/>
              <a:t>Unicore</a:t>
            </a:r>
            <a:r>
              <a:rPr lang="en-GB" dirty="0" smtClean="0"/>
              <a:t> TSI</a:t>
            </a:r>
          </a:p>
          <a:p>
            <a:pPr lvl="2"/>
            <a:r>
              <a:rPr lang="en-GB" dirty="0" smtClean="0"/>
              <a:t>gLite CREAM-CE via </a:t>
            </a:r>
            <a:r>
              <a:rPr lang="en-GB" dirty="0" err="1" smtClean="0"/>
              <a:t>sudo</a:t>
            </a:r>
            <a:endParaRPr lang="en-GB" dirty="0" smtClean="0"/>
          </a:p>
          <a:p>
            <a:pPr lvl="1"/>
            <a:endParaRPr lang="en-GB" dirty="0" smtClean="0"/>
          </a:p>
          <a:p>
            <a:pPr marL="457200" indent="-457200">
              <a:buFont typeface="+mj-lt"/>
              <a:buAutoNum type="arabicPeriod"/>
            </a:pPr>
            <a:r>
              <a:rPr lang="en-GB" dirty="0" smtClean="0"/>
              <a:t>VM sandboxing</a:t>
            </a:r>
          </a:p>
          <a:p>
            <a:pPr lvl="1"/>
            <a:r>
              <a:rPr lang="en-GB" dirty="0" smtClean="0"/>
              <a:t>Not widely </a:t>
            </a:r>
            <a:r>
              <a:rPr lang="en-GB" dirty="0" smtClean="0"/>
              <a:t>available yet</a:t>
            </a:r>
          </a:p>
          <a:p>
            <a:pPr lvl="1"/>
            <a:endParaRPr lang="en-GB" dirty="0" smtClean="0"/>
          </a:p>
          <a:p>
            <a:pPr algn="r">
              <a:buNone/>
            </a:pPr>
            <a:r>
              <a:rPr lang="en-GB" sz="2000" i="1" dirty="0" smtClean="0">
                <a:solidFill>
                  <a:srgbClr val="002060"/>
                </a:solidFill>
              </a:rPr>
              <a:t>... a slight technical digression on (1) follows ...</a:t>
            </a:r>
            <a:endParaRPr lang="en-GB" sz="2000" i="1" dirty="0" smtClean="0">
              <a:solidFill>
                <a:srgbClr val="002060"/>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GB"/>
              <a:t>Submission via a Gatekeeper</a:t>
            </a:r>
          </a:p>
        </p:txBody>
      </p:sp>
      <p:sp>
        <p:nvSpPr>
          <p:cNvPr id="343043" name="Rectangle 3"/>
          <p:cNvSpPr>
            <a:spLocks noGrp="1" noChangeArrowheads="1"/>
          </p:cNvSpPr>
          <p:nvPr>
            <p:ph type="body" idx="1"/>
          </p:nvPr>
        </p:nvSpPr>
        <p:spPr/>
        <p:txBody>
          <a:bodyPr/>
          <a:lstStyle/>
          <a:p>
            <a:pPr>
              <a:buFontTx/>
              <a:buNone/>
            </a:pPr>
            <a:r>
              <a:rPr lang="en-GB" sz="2000" dirty="0"/>
              <a:t>Traditional job submission scenario, model ‘gatekeeper’</a:t>
            </a:r>
          </a:p>
        </p:txBody>
      </p:sp>
      <p:pic>
        <p:nvPicPr>
          <p:cNvPr id="343044" name="Picture 4" descr="Site-gatekeeper-scenario"/>
          <p:cNvPicPr>
            <a:picLocks noChangeAspect="1" noChangeArrowheads="1"/>
          </p:cNvPicPr>
          <p:nvPr/>
        </p:nvPicPr>
        <p:blipFill>
          <a:blip r:embed="rId2" cstate="print"/>
          <a:srcRect/>
          <a:stretch>
            <a:fillRect/>
          </a:stretch>
        </p:blipFill>
        <p:spPr bwMode="auto">
          <a:xfrm>
            <a:off x="1092200" y="1690688"/>
            <a:ext cx="6977063" cy="2759075"/>
          </a:xfrm>
          <a:prstGeom prst="rect">
            <a:avLst/>
          </a:prstGeom>
          <a:noFill/>
        </p:spPr>
      </p:pic>
      <p:sp>
        <p:nvSpPr>
          <p:cNvPr id="343045" name="Text Box 5"/>
          <p:cNvSpPr txBox="1">
            <a:spLocks noChangeArrowheads="1"/>
          </p:cNvSpPr>
          <p:nvPr/>
        </p:nvSpPr>
        <p:spPr bwMode="auto">
          <a:xfrm>
            <a:off x="652463" y="4865688"/>
            <a:ext cx="7981950" cy="1211262"/>
          </a:xfrm>
          <a:prstGeom prst="rect">
            <a:avLst/>
          </a:prstGeom>
          <a:solidFill>
            <a:srgbClr val="F8F8F8"/>
          </a:solidFill>
          <a:ln w="19050" algn="ctr">
            <a:solidFill>
              <a:schemeClr val="tx1"/>
            </a:solidFill>
            <a:miter lim="800000"/>
            <a:headEnd/>
            <a:tailEnd/>
          </a:ln>
          <a:effectLst/>
        </p:spPr>
        <p:txBody>
          <a:bodyPr lIns="90000" tIns="46800" rIns="90000" bIns="46800">
            <a:spAutoFit/>
          </a:bodyPr>
          <a:lstStyle/>
          <a:p>
            <a:pPr marL="185738" indent="-185738">
              <a:spcBef>
                <a:spcPct val="50000"/>
              </a:spcBef>
            </a:pPr>
            <a:r>
              <a:rPr lang="en-GB"/>
              <a:t>change of credentials at the site edge</a:t>
            </a:r>
          </a:p>
          <a:p>
            <a:pPr marL="185738" indent="-185738">
              <a:spcBef>
                <a:spcPct val="50000"/>
              </a:spcBef>
            </a:pPr>
            <a:r>
              <a:rPr lang="en-GB"/>
              <a:t>networked service (‘gatekeeper’) with super-user privileges</a:t>
            </a:r>
          </a:p>
          <a:p>
            <a:pPr marL="185738" indent="-185738">
              <a:spcBef>
                <a:spcPct val="50000"/>
              </a:spcBef>
            </a:pPr>
            <a:r>
              <a:rPr lang="en-GB"/>
              <a:t>job management in a per-user account (be it for single or multiple jobs)</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Implementing mapping: LCMAPS</a:t>
            </a:r>
            <a:endParaRPr lang="en-GB" sz="2800" dirty="0"/>
          </a:p>
        </p:txBody>
      </p:sp>
      <p:pic>
        <p:nvPicPr>
          <p:cNvPr id="4" name="Picture 3" descr="H:\Home\davidg\EGEE\JRA3\glExec\SCAS-scenarios-GK-LCMAPS-classic.gif"/>
          <p:cNvPicPr>
            <a:picLocks noChangeAspect="1" noChangeArrowheads="1"/>
          </p:cNvPicPr>
          <p:nvPr/>
        </p:nvPicPr>
        <p:blipFill>
          <a:blip r:embed="rId2" cstate="print"/>
          <a:srcRect/>
          <a:stretch>
            <a:fillRect/>
          </a:stretch>
        </p:blipFill>
        <p:spPr bwMode="auto">
          <a:xfrm>
            <a:off x="285719" y="1357298"/>
            <a:ext cx="8700939" cy="428628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2800" dirty="0" smtClean="0"/>
              <a:t>Pushing access control downwards</a:t>
            </a:r>
          </a:p>
        </p:txBody>
      </p:sp>
      <p:pic>
        <p:nvPicPr>
          <p:cNvPr id="10243" name="Picture 2" descr="H:\Home\davidg\EGEE\JRA3\glExec\jobsubmission-mupj.gif"/>
          <p:cNvPicPr>
            <a:picLocks noChangeAspect="1" noChangeArrowheads="1"/>
          </p:cNvPicPr>
          <p:nvPr/>
        </p:nvPicPr>
        <p:blipFill>
          <a:blip r:embed="rId2" cstate="print"/>
          <a:srcRect/>
          <a:stretch>
            <a:fillRect/>
          </a:stretch>
        </p:blipFill>
        <p:spPr bwMode="auto">
          <a:xfrm>
            <a:off x="192088" y="844550"/>
            <a:ext cx="8837612" cy="5708650"/>
          </a:xfrm>
          <a:prstGeom prst="rect">
            <a:avLst/>
          </a:prstGeom>
          <a:noFill/>
          <a:ln w="9525">
            <a:noFill/>
            <a:miter lim="800000"/>
            <a:headEnd/>
            <a:tailEnd/>
          </a:ln>
        </p:spPr>
      </p:pic>
      <p:sp>
        <p:nvSpPr>
          <p:cNvPr id="10246" name="TextBox 8"/>
          <p:cNvSpPr txBox="1">
            <a:spLocks noChangeArrowheads="1"/>
          </p:cNvSpPr>
          <p:nvPr/>
        </p:nvSpPr>
        <p:spPr bwMode="auto">
          <a:xfrm>
            <a:off x="6164263" y="1017588"/>
            <a:ext cx="2979737" cy="646112"/>
          </a:xfrm>
          <a:prstGeom prst="rect">
            <a:avLst/>
          </a:prstGeom>
          <a:noFill/>
          <a:ln w="9525">
            <a:noFill/>
            <a:miter lim="800000"/>
            <a:headEnd/>
            <a:tailEnd/>
          </a:ln>
        </p:spPr>
        <p:txBody>
          <a:bodyPr>
            <a:spAutoFit/>
          </a:bodyPr>
          <a:lstStyle/>
          <a:p>
            <a:r>
              <a:rPr lang="en-US"/>
              <a:t>Multi-user pilot jobs hiding in the classic model</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2800" dirty="0" smtClean="0"/>
              <a:t>Pushing access control downwards</a:t>
            </a:r>
          </a:p>
        </p:txBody>
      </p:sp>
      <p:pic>
        <p:nvPicPr>
          <p:cNvPr id="12291" name="Picture 3" descr="H:\Home\davidg\EGEE\JRA3\glExec\jobsubmission-mupj-glexec.gif"/>
          <p:cNvPicPr>
            <a:picLocks noChangeAspect="1" noChangeArrowheads="1"/>
          </p:cNvPicPr>
          <p:nvPr/>
        </p:nvPicPr>
        <p:blipFill>
          <a:blip r:embed="rId2" cstate="print"/>
          <a:srcRect/>
          <a:stretch>
            <a:fillRect/>
          </a:stretch>
        </p:blipFill>
        <p:spPr bwMode="auto">
          <a:xfrm>
            <a:off x="192088" y="835025"/>
            <a:ext cx="8837612" cy="5710238"/>
          </a:xfrm>
          <a:prstGeom prst="rect">
            <a:avLst/>
          </a:prstGeom>
          <a:noFill/>
          <a:ln w="9525">
            <a:noFill/>
            <a:miter lim="800000"/>
            <a:headEnd/>
            <a:tailEnd/>
          </a:ln>
        </p:spPr>
      </p:pic>
      <p:sp>
        <p:nvSpPr>
          <p:cNvPr id="12294" name="TextBox 9"/>
          <p:cNvSpPr txBox="1">
            <a:spLocks noChangeArrowheads="1"/>
          </p:cNvSpPr>
          <p:nvPr/>
        </p:nvSpPr>
        <p:spPr bwMode="auto">
          <a:xfrm>
            <a:off x="5826125" y="1017588"/>
            <a:ext cx="3317875" cy="1477962"/>
          </a:xfrm>
          <a:prstGeom prst="rect">
            <a:avLst/>
          </a:prstGeom>
          <a:noFill/>
          <a:ln w="9525">
            <a:noFill/>
            <a:miter lim="800000"/>
            <a:headEnd/>
            <a:tailEnd/>
          </a:ln>
        </p:spPr>
        <p:txBody>
          <a:bodyPr>
            <a:spAutoFit/>
          </a:bodyPr>
          <a:lstStyle/>
          <a:p>
            <a:r>
              <a:rPr lang="en-US" b="1">
                <a:solidFill>
                  <a:srgbClr val="C00000"/>
                </a:solidFill>
              </a:rPr>
              <a:t>Making multi-user pilot jobs explicit with distributed</a:t>
            </a:r>
          </a:p>
          <a:p>
            <a:r>
              <a:rPr lang="en-US" b="1">
                <a:solidFill>
                  <a:srgbClr val="C00000"/>
                </a:solidFill>
              </a:rPr>
              <a:t>Site Access Control (SAC)</a:t>
            </a:r>
          </a:p>
          <a:p>
            <a:endParaRPr lang="en-US" b="1">
              <a:solidFill>
                <a:srgbClr val="C00000"/>
              </a:solidFill>
            </a:endParaRPr>
          </a:p>
          <a:p>
            <a:r>
              <a:rPr lang="en-US" b="1">
                <a:solidFill>
                  <a:srgbClr val="C00000"/>
                </a:solidFill>
              </a:rPr>
              <a:t>- on a cooperative basis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Overview</a:t>
            </a:r>
            <a:endParaRPr lang="en-US" dirty="0"/>
          </a:p>
        </p:txBody>
      </p:sp>
      <p:sp>
        <p:nvSpPr>
          <p:cNvPr id="7171" name="Rectangle 3"/>
          <p:cNvSpPr>
            <a:spLocks noGrp="1" noChangeArrowheads="1"/>
          </p:cNvSpPr>
          <p:nvPr>
            <p:ph type="body" idx="1"/>
          </p:nvPr>
        </p:nvSpPr>
        <p:spPr/>
        <p:txBody>
          <a:bodyPr/>
          <a:lstStyle/>
          <a:p>
            <a:r>
              <a:rPr lang="en-US" dirty="0" smtClean="0"/>
              <a:t>Multi-domain Distributed Grid and </a:t>
            </a:r>
            <a:br>
              <a:rPr lang="en-US" dirty="0" smtClean="0"/>
            </a:br>
            <a:r>
              <a:rPr lang="en-US" dirty="0" smtClean="0"/>
              <a:t>the Grid Participants</a:t>
            </a:r>
          </a:p>
          <a:p>
            <a:r>
              <a:rPr lang="en-US" dirty="0" smtClean="0"/>
              <a:t>Security model</a:t>
            </a:r>
          </a:p>
          <a:p>
            <a:r>
              <a:rPr lang="en-US" dirty="0" smtClean="0"/>
              <a:t>Late binding and pilot jobs</a:t>
            </a:r>
          </a:p>
          <a:p>
            <a:r>
              <a:rPr lang="en-US" dirty="0" smtClean="0"/>
              <a:t>Multi-user pilot jobs (MUPJ): VO overlay networks</a:t>
            </a:r>
          </a:p>
          <a:p>
            <a:r>
              <a:rPr lang="en-US" dirty="0" smtClean="0"/>
              <a:t>Portals and gateways versus the LCG MUPJs</a:t>
            </a:r>
          </a:p>
          <a:p>
            <a:r>
              <a:rPr lang="en-US" dirty="0" smtClean="0"/>
              <a:t>What if this goes wrong?</a:t>
            </a:r>
          </a:p>
          <a:p>
            <a:pPr lvl="1"/>
            <a:r>
              <a:rPr lang="en-US" dirty="0" smtClean="0"/>
              <a:t>Response to major incidents</a:t>
            </a:r>
          </a:p>
          <a:p>
            <a:pPr lvl="1"/>
            <a:r>
              <a:rPr lang="en-US" dirty="0" smtClean="0"/>
              <a:t>Suspicions</a:t>
            </a:r>
          </a:p>
          <a:p>
            <a:pPr lvl="1"/>
            <a:r>
              <a:rPr lang="en-US" dirty="0" smtClean="0"/>
              <a:t>Regulatory requirements and </a:t>
            </a:r>
            <a:r>
              <a:rPr lang="en-US" dirty="0" err="1" smtClean="0"/>
              <a:t>woking</a:t>
            </a:r>
            <a:r>
              <a:rPr lang="en-US" dirty="0" smtClean="0"/>
              <a:t> with multiple National Legal Areas</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1643042" y="274638"/>
            <a:ext cx="7043758" cy="715962"/>
          </a:xfrm>
        </p:spPr>
        <p:txBody>
          <a:bodyPr/>
          <a:lstStyle/>
          <a:p>
            <a:r>
              <a:rPr lang="en-US" sz="2800" dirty="0" smtClean="0"/>
              <a:t>Recovering Control</a:t>
            </a:r>
            <a:endParaRPr lang="en-US" sz="2800" dirty="0"/>
          </a:p>
        </p:txBody>
      </p:sp>
      <p:sp>
        <p:nvSpPr>
          <p:cNvPr id="302083" name="Rectangle 3"/>
          <p:cNvSpPr>
            <a:spLocks noGrp="1" noChangeArrowheads="1"/>
          </p:cNvSpPr>
          <p:nvPr>
            <p:ph type="body" idx="1"/>
          </p:nvPr>
        </p:nvSpPr>
        <p:spPr>
          <a:xfrm>
            <a:off x="346075" y="1071546"/>
            <a:ext cx="8589963" cy="5654675"/>
          </a:xfrm>
        </p:spPr>
        <p:txBody>
          <a:bodyPr/>
          <a:lstStyle/>
          <a:p>
            <a:pPr marL="457200" indent="-457200">
              <a:buFontTx/>
              <a:buAutoNum type="arabicPeriod"/>
            </a:pPr>
            <a:r>
              <a:rPr lang="en-US" sz="2000" b="0" dirty="0">
                <a:solidFill>
                  <a:srgbClr val="800000"/>
                </a:solidFill>
              </a:rPr>
              <a:t>Make pilot job subject to normal site policies for jobs</a:t>
            </a:r>
          </a:p>
          <a:p>
            <a:pPr marL="457200" indent="-457200"/>
            <a:r>
              <a:rPr lang="en-US" sz="2000" b="0" dirty="0">
                <a:solidFill>
                  <a:srgbClr val="800000"/>
                </a:solidFill>
              </a:rPr>
              <a:t>VO submits a pilot job to the batch system</a:t>
            </a:r>
          </a:p>
          <a:p>
            <a:pPr marL="857250" lvl="1" indent="-400050"/>
            <a:r>
              <a:rPr lang="en-US" sz="1800" dirty="0">
                <a:solidFill>
                  <a:schemeClr val="accent2"/>
                </a:solidFill>
              </a:rPr>
              <a:t>the VO ‘pilot job’ submitter is responsible for the pilot </a:t>
            </a:r>
            <a:r>
              <a:rPr lang="en-US" sz="1800" dirty="0" err="1">
                <a:solidFill>
                  <a:schemeClr val="accent2"/>
                </a:solidFill>
              </a:rPr>
              <a:t>behaviour</a:t>
            </a:r>
            <a:r>
              <a:rPr lang="en-US" sz="1800" dirty="0">
                <a:solidFill>
                  <a:schemeClr val="accent2"/>
                </a:solidFill>
              </a:rPr>
              <a:t> </a:t>
            </a:r>
            <a:endParaRPr lang="en-US" sz="1800" b="1" dirty="0">
              <a:solidFill>
                <a:schemeClr val="accent2"/>
              </a:solidFill>
            </a:endParaRPr>
          </a:p>
          <a:p>
            <a:pPr marL="457200" indent="-457200">
              <a:buFontTx/>
              <a:buNone/>
            </a:pPr>
            <a:r>
              <a:rPr lang="en-US" sz="2000" i="1" dirty="0">
                <a:solidFill>
                  <a:schemeClr val="accent2"/>
                </a:solidFill>
              </a:rPr>
              <a:t>	</a:t>
            </a:r>
            <a:r>
              <a:rPr lang="en-US" sz="1800" b="0" i="1" dirty="0">
                <a:solidFill>
                  <a:schemeClr val="accent2"/>
                </a:solidFill>
              </a:rPr>
              <a:t>	this might be a specific role in the VO, or a locally 	registered ‘special’ user at each site</a:t>
            </a:r>
            <a:endParaRPr lang="en-US" sz="2000" b="0" dirty="0">
              <a:solidFill>
                <a:srgbClr val="800000"/>
              </a:solidFill>
            </a:endParaRPr>
          </a:p>
          <a:p>
            <a:pPr marL="857250" lvl="1" indent="-400050"/>
            <a:r>
              <a:rPr lang="en-US" sz="1800" dirty="0">
                <a:solidFill>
                  <a:srgbClr val="800000"/>
                </a:solidFill>
              </a:rPr>
              <a:t>Pilot job</a:t>
            </a:r>
            <a:r>
              <a:rPr lang="en-US" sz="1800" dirty="0">
                <a:solidFill>
                  <a:schemeClr val="accent2"/>
                </a:solidFill>
              </a:rPr>
              <a:t> obtains the true user job, </a:t>
            </a:r>
            <a:br>
              <a:rPr lang="en-US" sz="1800" dirty="0">
                <a:solidFill>
                  <a:schemeClr val="accent2"/>
                </a:solidFill>
              </a:rPr>
            </a:br>
            <a:r>
              <a:rPr lang="en-US" sz="1800" dirty="0">
                <a:solidFill>
                  <a:schemeClr val="accent2"/>
                </a:solidFill>
              </a:rPr>
              <a:t>and </a:t>
            </a:r>
            <a:r>
              <a:rPr lang="en-US" sz="1800" dirty="0">
                <a:solidFill>
                  <a:srgbClr val="800000"/>
                </a:solidFill>
              </a:rPr>
              <a:t>presents the user credentials and the job</a:t>
            </a:r>
            <a:r>
              <a:rPr lang="en-US" sz="1800" dirty="0">
                <a:solidFill>
                  <a:schemeClr val="accent2"/>
                </a:solidFill>
              </a:rPr>
              <a:t> </a:t>
            </a:r>
            <a:br>
              <a:rPr lang="en-US" sz="1800" dirty="0">
                <a:solidFill>
                  <a:schemeClr val="accent2"/>
                </a:solidFill>
              </a:rPr>
            </a:br>
            <a:r>
              <a:rPr lang="en-US" sz="1800" dirty="0">
                <a:solidFill>
                  <a:schemeClr val="accent2"/>
                </a:solidFill>
              </a:rPr>
              <a:t>(executable name) </a:t>
            </a:r>
            <a:r>
              <a:rPr lang="en-US" sz="1800" dirty="0">
                <a:solidFill>
                  <a:srgbClr val="800000"/>
                </a:solidFill>
              </a:rPr>
              <a:t>to the site</a:t>
            </a:r>
            <a:r>
              <a:rPr lang="en-US" sz="1800" dirty="0">
                <a:solidFill>
                  <a:schemeClr val="accent2"/>
                </a:solidFill>
              </a:rPr>
              <a:t> (</a:t>
            </a:r>
            <a:r>
              <a:rPr lang="en-US" sz="1800" dirty="0" err="1">
                <a:solidFill>
                  <a:schemeClr val="accent2"/>
                </a:solidFill>
              </a:rPr>
              <a:t>glexec</a:t>
            </a:r>
            <a:r>
              <a:rPr lang="en-US" sz="1800" dirty="0">
                <a:solidFill>
                  <a:schemeClr val="accent2"/>
                </a:solidFill>
              </a:rPr>
              <a:t>) to request a decision </a:t>
            </a:r>
            <a:r>
              <a:rPr lang="en-US" sz="1800" dirty="0">
                <a:solidFill>
                  <a:srgbClr val="800000"/>
                </a:solidFill>
              </a:rPr>
              <a:t>on a cooperative basis</a:t>
            </a:r>
          </a:p>
          <a:p>
            <a:pPr marL="457200" indent="-457200"/>
            <a:endParaRPr lang="en-US" sz="2000" b="0" dirty="0">
              <a:solidFill>
                <a:srgbClr val="800000"/>
              </a:solidFill>
            </a:endParaRPr>
          </a:p>
          <a:p>
            <a:pPr marL="457200" indent="-457200">
              <a:buFontTx/>
              <a:buAutoNum type="arabicPeriod" startAt="2"/>
            </a:pPr>
            <a:r>
              <a:rPr lang="en-US" sz="2000" b="0" dirty="0">
                <a:solidFill>
                  <a:srgbClr val="800000"/>
                </a:solidFill>
              </a:rPr>
              <a:t>Preventing ‘back-manipulation’ of the pilot job</a:t>
            </a:r>
          </a:p>
          <a:p>
            <a:pPr marL="857250" lvl="1" indent="-400050"/>
            <a:r>
              <a:rPr lang="en-US" sz="1800" dirty="0"/>
              <a:t>make sure user workload cannot manipulate the pilot</a:t>
            </a:r>
          </a:p>
          <a:p>
            <a:pPr marL="857250" lvl="1" indent="-400050"/>
            <a:r>
              <a:rPr lang="en-US" sz="1800" dirty="0"/>
              <a:t>project sensitive data in the pilot environment (proxy</a:t>
            </a:r>
            <a:r>
              <a:rPr lang="en-US" sz="1800" dirty="0" smtClean="0"/>
              <a:t>!)</a:t>
            </a:r>
          </a:p>
          <a:p>
            <a:pPr marL="857250" lvl="1" indent="-400050"/>
            <a:endParaRPr lang="en-US" sz="1800" dirty="0"/>
          </a:p>
          <a:p>
            <a:pPr marL="457200" indent="-457200"/>
            <a:r>
              <a:rPr lang="en-US" sz="2000" b="0" dirty="0">
                <a:solidFill>
                  <a:srgbClr val="800000"/>
                </a:solidFill>
              </a:rPr>
              <a:t>by changing </a:t>
            </a:r>
            <a:r>
              <a:rPr lang="en-US" sz="2000" b="0" dirty="0" err="1">
                <a:solidFill>
                  <a:srgbClr val="800000"/>
                </a:solidFill>
              </a:rPr>
              <a:t>uid</a:t>
            </a:r>
            <a:r>
              <a:rPr lang="en-US" sz="2000" b="0" dirty="0">
                <a:solidFill>
                  <a:srgbClr val="800000"/>
                </a:solidFill>
              </a:rPr>
              <a:t> for target workload away from the pilot</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Recovering control: gLExec</a:t>
            </a:r>
            <a:endParaRPr lang="en-GB" dirty="0"/>
          </a:p>
        </p:txBody>
      </p:sp>
      <p:pic>
        <p:nvPicPr>
          <p:cNvPr id="4" name="Picture 4" descr="VO-Pilot-Job-scenario"/>
          <p:cNvPicPr>
            <a:picLocks noChangeAspect="1" noChangeArrowheads="1"/>
          </p:cNvPicPr>
          <p:nvPr/>
        </p:nvPicPr>
        <p:blipFill>
          <a:blip r:embed="rId2" cstate="print"/>
          <a:srcRect/>
          <a:stretch>
            <a:fillRect/>
          </a:stretch>
        </p:blipFill>
        <p:spPr bwMode="auto">
          <a:xfrm>
            <a:off x="357158" y="1142984"/>
            <a:ext cx="8629650" cy="4883150"/>
          </a:xfrm>
          <a:prstGeom prst="rect">
            <a:avLst/>
          </a:prstGeom>
          <a:noFill/>
        </p:spPr>
      </p:pic>
      <p:sp>
        <p:nvSpPr>
          <p:cNvPr id="5" name="Cloud Callout 4"/>
          <p:cNvSpPr/>
          <p:nvPr/>
        </p:nvSpPr>
        <p:spPr>
          <a:xfrm>
            <a:off x="2143108" y="1428736"/>
            <a:ext cx="6357982" cy="2357454"/>
          </a:xfrm>
          <a:prstGeom prst="cloudCallout">
            <a:avLst>
              <a:gd name="adj1" fmla="val -11407"/>
              <a:gd name="adj2" fmla="val -5913"/>
            </a:avLst>
          </a:prstGeom>
          <a:solidFill>
            <a:srgbClr val="FFFF00">
              <a:alpha val="17000"/>
            </a:srgbClr>
          </a:solidFill>
          <a:ln>
            <a:solidFill>
              <a:srgbClr val="FF000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gLExec</a:t>
            </a:r>
            <a:endParaRPr lang="en-GB" dirty="0"/>
          </a:p>
        </p:txBody>
      </p:sp>
      <p:sp>
        <p:nvSpPr>
          <p:cNvPr id="5" name="Text Placeholder 4"/>
          <p:cNvSpPr>
            <a:spLocks noGrp="1"/>
          </p:cNvSpPr>
          <p:nvPr>
            <p:ph type="body" idx="1"/>
          </p:nvPr>
        </p:nvSpPr>
        <p:spPr/>
        <p:txBody>
          <a:bodyPr/>
          <a:lstStyle/>
          <a:p>
            <a:endParaRPr lang="en-GB"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gLExec: gluing grid computing to the Unix world – CHEP 2007</a:t>
            </a:r>
          </a:p>
        </p:txBody>
      </p:sp>
      <p:sp>
        <p:nvSpPr>
          <p:cNvPr id="5" name="Slide Number Placeholder 4"/>
          <p:cNvSpPr>
            <a:spLocks noGrp="1"/>
          </p:cNvSpPr>
          <p:nvPr>
            <p:ph type="sldNum" sz="quarter" idx="11"/>
          </p:nvPr>
        </p:nvSpPr>
        <p:spPr/>
        <p:txBody>
          <a:bodyPr/>
          <a:lstStyle/>
          <a:p>
            <a:fld id="{9EBFF42D-E559-4047-9C04-C44A04871015}" type="slidenum">
              <a:rPr lang="en-US"/>
              <a:pPr/>
              <a:t>33</a:t>
            </a:fld>
            <a:endParaRPr lang="en-US"/>
          </a:p>
        </p:txBody>
      </p:sp>
      <p:sp>
        <p:nvSpPr>
          <p:cNvPr id="322562" name="Rectangle 2"/>
          <p:cNvSpPr>
            <a:spLocks noGrp="1" noChangeArrowheads="1"/>
          </p:cNvSpPr>
          <p:nvPr>
            <p:ph type="title"/>
          </p:nvPr>
        </p:nvSpPr>
        <p:spPr/>
        <p:txBody>
          <a:bodyPr/>
          <a:lstStyle/>
          <a:p>
            <a:r>
              <a:rPr lang="en-GB" dirty="0"/>
              <a:t>What is </a:t>
            </a:r>
            <a:r>
              <a:rPr lang="en-GB" dirty="0" smtClean="0"/>
              <a:t>gLExec?</a:t>
            </a:r>
            <a:endParaRPr lang="en-GB" dirty="0"/>
          </a:p>
        </p:txBody>
      </p:sp>
      <p:sp>
        <p:nvSpPr>
          <p:cNvPr id="322563" name="Rectangle 3"/>
          <p:cNvSpPr>
            <a:spLocks noGrp="1" noChangeArrowheads="1"/>
          </p:cNvSpPr>
          <p:nvPr>
            <p:ph type="body" idx="1"/>
          </p:nvPr>
        </p:nvSpPr>
        <p:spPr/>
        <p:txBody>
          <a:bodyPr/>
          <a:lstStyle/>
          <a:p>
            <a:pPr algn="ctr">
              <a:buFontTx/>
              <a:buNone/>
            </a:pPr>
            <a:r>
              <a:rPr lang="en-GB" sz="3200" b="1" dirty="0"/>
              <a:t>gLExec</a:t>
            </a:r>
            <a:r>
              <a:rPr lang="en-GB" b="1" dirty="0"/>
              <a:t> </a:t>
            </a:r>
          </a:p>
          <a:p>
            <a:pPr algn="ctr">
              <a:buFontTx/>
              <a:buNone/>
            </a:pPr>
            <a:r>
              <a:rPr lang="en-GB" dirty="0"/>
              <a:t/>
            </a:r>
            <a:br>
              <a:rPr lang="en-GB" dirty="0"/>
            </a:br>
            <a:r>
              <a:rPr lang="en-GB" i="1" dirty="0"/>
              <a:t>a thin layer</a:t>
            </a:r>
            <a:br>
              <a:rPr lang="en-GB" i="1" dirty="0"/>
            </a:br>
            <a:r>
              <a:rPr lang="en-GB" i="1" dirty="0"/>
              <a:t>to change Unix domain credentials</a:t>
            </a:r>
            <a:br>
              <a:rPr lang="en-GB" i="1" dirty="0"/>
            </a:br>
            <a:r>
              <a:rPr lang="en-GB" i="1" dirty="0"/>
              <a:t>based on grid identity and attribute information</a:t>
            </a:r>
          </a:p>
          <a:p>
            <a:endParaRPr lang="en-GB" b="0" i="1" dirty="0"/>
          </a:p>
          <a:p>
            <a:pPr>
              <a:buFontTx/>
              <a:buNone/>
            </a:pPr>
            <a:r>
              <a:rPr lang="en-GB" dirty="0"/>
              <a:t>you can think of it </a:t>
            </a:r>
            <a:r>
              <a:rPr lang="en-GB" dirty="0" smtClean="0"/>
              <a:t>as</a:t>
            </a:r>
            <a:endParaRPr lang="en-GB" dirty="0"/>
          </a:p>
          <a:p>
            <a:r>
              <a:rPr lang="en-GB" sz="2000" dirty="0"/>
              <a:t>‘a replacement for the gatekeeper’</a:t>
            </a:r>
          </a:p>
          <a:p>
            <a:r>
              <a:rPr lang="en-GB" sz="2000" dirty="0"/>
              <a:t>‘a </a:t>
            </a:r>
            <a:r>
              <a:rPr lang="en-GB" sz="2000" i="1" dirty="0" err="1"/>
              <a:t>griddy</a:t>
            </a:r>
            <a:r>
              <a:rPr lang="en-GB" sz="2000" dirty="0"/>
              <a:t> version of Apache’s </a:t>
            </a:r>
            <a:r>
              <a:rPr lang="en-GB" dirty="0" err="1">
                <a:latin typeface="Courier New" pitchFamily="49" charset="0"/>
              </a:rPr>
              <a:t>suexec</a:t>
            </a:r>
            <a:r>
              <a:rPr lang="en-GB" sz="2000" dirty="0"/>
              <a:t>’</a:t>
            </a:r>
          </a:p>
          <a:p>
            <a:r>
              <a:rPr lang="en-GB" sz="2000" dirty="0"/>
              <a:t>‘a program wrapper around LCAS, LCMAPS or GUMS’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GB"/>
              <a:t>What gLExec does …</a:t>
            </a:r>
          </a:p>
        </p:txBody>
      </p:sp>
      <p:sp>
        <p:nvSpPr>
          <p:cNvPr id="352259" name="Rectangle 3"/>
          <p:cNvSpPr>
            <a:spLocks noGrp="1" noChangeArrowheads="1"/>
          </p:cNvSpPr>
          <p:nvPr>
            <p:ph type="body" idx="1"/>
          </p:nvPr>
        </p:nvSpPr>
        <p:spPr>
          <a:xfrm>
            <a:off x="123825" y="901700"/>
            <a:ext cx="4708525" cy="1325563"/>
          </a:xfrm>
          <a:solidFill>
            <a:srgbClr val="DDDDDD"/>
          </a:solidFill>
        </p:spPr>
        <p:txBody>
          <a:bodyPr/>
          <a:lstStyle/>
          <a:p>
            <a:r>
              <a:rPr lang="en-GB" sz="1600" dirty="0"/>
              <a:t>User grid credential</a:t>
            </a:r>
            <a:br>
              <a:rPr lang="en-GB" sz="1600" dirty="0"/>
            </a:br>
            <a:r>
              <a:rPr lang="en-GB" sz="1600" b="0" dirty="0"/>
              <a:t>(subject name, VOMS, …)</a:t>
            </a:r>
          </a:p>
          <a:p>
            <a:r>
              <a:rPr lang="en-GB" sz="1600" dirty="0"/>
              <a:t>command to execute</a:t>
            </a:r>
          </a:p>
          <a:p>
            <a:r>
              <a:rPr lang="en-GB" sz="1600" i="1" dirty="0"/>
              <a:t>current </a:t>
            </a:r>
            <a:r>
              <a:rPr lang="en-GB" sz="1600" i="1" dirty="0" err="1"/>
              <a:t>uid</a:t>
            </a:r>
            <a:r>
              <a:rPr lang="en-GB" sz="1600" i="1" dirty="0"/>
              <a:t> allowed to execute gLExec</a:t>
            </a:r>
          </a:p>
        </p:txBody>
      </p:sp>
      <p:sp>
        <p:nvSpPr>
          <p:cNvPr id="352260" name="AutoShape 4"/>
          <p:cNvSpPr>
            <a:spLocks noChangeArrowheads="1"/>
          </p:cNvSpPr>
          <p:nvPr/>
        </p:nvSpPr>
        <p:spPr bwMode="auto">
          <a:xfrm>
            <a:off x="774700" y="2451100"/>
            <a:ext cx="6902450" cy="385763"/>
          </a:xfrm>
          <a:prstGeom prst="rightArrowCallout">
            <a:avLst>
              <a:gd name="adj1" fmla="val 25102"/>
              <a:gd name="adj2" fmla="val 25000"/>
              <a:gd name="adj3" fmla="val 144469"/>
              <a:gd name="adj4" fmla="val 84593"/>
            </a:avLst>
          </a:prstGeom>
          <a:solidFill>
            <a:srgbClr val="FF0000"/>
          </a:solidFill>
          <a:ln w="19050" algn="ctr">
            <a:solidFill>
              <a:schemeClr val="accent1"/>
            </a:solidFill>
            <a:miter lim="800000"/>
            <a:headEnd/>
            <a:tailEnd/>
          </a:ln>
          <a:effectLst/>
        </p:spPr>
        <p:txBody>
          <a:bodyPr lIns="90000" tIns="46800" rIns="90000" bIns="46800" anchor="ctr">
            <a:spAutoFit/>
          </a:bodyPr>
          <a:lstStyle/>
          <a:p>
            <a:pPr algn="ctr">
              <a:buFontTx/>
              <a:buNone/>
            </a:pPr>
            <a:r>
              <a:rPr lang="en-GB" b="1">
                <a:solidFill>
                  <a:schemeClr val="accent1"/>
                </a:solidFill>
              </a:rPr>
              <a:t>gLExec</a:t>
            </a:r>
            <a:r>
              <a:rPr lang="en-GB"/>
              <a:t> </a:t>
            </a:r>
          </a:p>
        </p:txBody>
      </p:sp>
      <p:sp>
        <p:nvSpPr>
          <p:cNvPr id="352262" name="Line 6"/>
          <p:cNvSpPr>
            <a:spLocks noChangeShapeType="1"/>
          </p:cNvSpPr>
          <p:nvPr/>
        </p:nvSpPr>
        <p:spPr bwMode="auto">
          <a:xfrm>
            <a:off x="939800" y="2852738"/>
            <a:ext cx="0" cy="1138237"/>
          </a:xfrm>
          <a:prstGeom prst="line">
            <a:avLst/>
          </a:prstGeom>
          <a:noFill/>
          <a:ln w="19050">
            <a:solidFill>
              <a:schemeClr val="accent1"/>
            </a:solidFill>
            <a:round/>
            <a:headEnd/>
            <a:tailEnd/>
          </a:ln>
          <a:effectLst/>
        </p:spPr>
        <p:txBody>
          <a:bodyPr lIns="90000" tIns="46800" rIns="90000" bIns="46800" anchor="ctr">
            <a:spAutoFit/>
          </a:bodyPr>
          <a:lstStyle/>
          <a:p>
            <a:endParaRPr lang="en-GB"/>
          </a:p>
        </p:txBody>
      </p:sp>
      <p:sp>
        <p:nvSpPr>
          <p:cNvPr id="352264" name="AutoShape 8"/>
          <p:cNvSpPr>
            <a:spLocks noChangeArrowheads="1"/>
          </p:cNvSpPr>
          <p:nvPr/>
        </p:nvSpPr>
        <p:spPr bwMode="auto">
          <a:xfrm>
            <a:off x="739775" y="3181350"/>
            <a:ext cx="2605088" cy="1717675"/>
          </a:xfrm>
          <a:prstGeom prst="roundRect">
            <a:avLst>
              <a:gd name="adj" fmla="val 16667"/>
            </a:avLst>
          </a:prstGeom>
          <a:solidFill>
            <a:srgbClr val="CCFFCC"/>
          </a:solidFill>
          <a:ln w="19050" algn="ctr">
            <a:solidFill>
              <a:schemeClr val="accent1"/>
            </a:solidFill>
            <a:round/>
            <a:headEnd/>
            <a:tailEnd/>
          </a:ln>
          <a:effectLst/>
        </p:spPr>
        <p:txBody>
          <a:bodyPr lIns="90000" tIns="46800" rIns="90000" bIns="46800" anchor="ctr">
            <a:spAutoFit/>
          </a:bodyPr>
          <a:lstStyle/>
          <a:p>
            <a:pPr>
              <a:buFontTx/>
              <a:buNone/>
            </a:pPr>
            <a:r>
              <a:rPr lang="en-GB"/>
              <a:t>Authorization (‘LCAS’)</a:t>
            </a:r>
          </a:p>
          <a:p>
            <a:r>
              <a:rPr lang="en-GB" sz="1600"/>
              <a:t> check white/blacklist</a:t>
            </a:r>
          </a:p>
          <a:p>
            <a:r>
              <a:rPr lang="en-GB" sz="1600"/>
              <a:t> VOMS-based ACLs</a:t>
            </a:r>
          </a:p>
          <a:p>
            <a:r>
              <a:rPr lang="en-GB" sz="1600"/>
              <a:t> is executable allowed?</a:t>
            </a:r>
          </a:p>
          <a:p>
            <a:r>
              <a:rPr lang="en-GB" sz="1600"/>
              <a:t>…</a:t>
            </a:r>
          </a:p>
        </p:txBody>
      </p:sp>
      <p:sp>
        <p:nvSpPr>
          <p:cNvPr id="352266" name="Line 10"/>
          <p:cNvSpPr>
            <a:spLocks noChangeShapeType="1"/>
          </p:cNvSpPr>
          <p:nvPr/>
        </p:nvSpPr>
        <p:spPr bwMode="auto">
          <a:xfrm>
            <a:off x="3881438" y="2852738"/>
            <a:ext cx="0" cy="668337"/>
          </a:xfrm>
          <a:prstGeom prst="line">
            <a:avLst/>
          </a:prstGeom>
          <a:noFill/>
          <a:ln w="19050">
            <a:solidFill>
              <a:schemeClr val="accent1"/>
            </a:solidFill>
            <a:round/>
            <a:headEnd/>
            <a:tailEnd/>
          </a:ln>
          <a:effectLst/>
        </p:spPr>
        <p:txBody>
          <a:bodyPr lIns="90000" tIns="46800" rIns="90000" bIns="46800" anchor="ctr">
            <a:spAutoFit/>
          </a:bodyPr>
          <a:lstStyle/>
          <a:p>
            <a:endParaRPr lang="en-GB"/>
          </a:p>
        </p:txBody>
      </p:sp>
      <p:sp>
        <p:nvSpPr>
          <p:cNvPr id="352267" name="AutoShape 11"/>
          <p:cNvSpPr>
            <a:spLocks noChangeArrowheads="1"/>
          </p:cNvSpPr>
          <p:nvPr/>
        </p:nvSpPr>
        <p:spPr bwMode="auto">
          <a:xfrm>
            <a:off x="3502025" y="3429000"/>
            <a:ext cx="2535238" cy="1392238"/>
          </a:xfrm>
          <a:prstGeom prst="roundRect">
            <a:avLst>
              <a:gd name="adj" fmla="val 16667"/>
            </a:avLst>
          </a:prstGeom>
          <a:solidFill>
            <a:srgbClr val="99FF99"/>
          </a:solidFill>
          <a:ln w="19050" algn="ctr">
            <a:solidFill>
              <a:schemeClr val="accent1"/>
            </a:solidFill>
            <a:round/>
            <a:headEnd/>
            <a:tailEnd/>
          </a:ln>
          <a:effectLst/>
        </p:spPr>
        <p:txBody>
          <a:bodyPr wrap="none" lIns="90000" tIns="46800" rIns="90000" bIns="46800" anchor="ctr">
            <a:spAutoFit/>
          </a:bodyPr>
          <a:lstStyle/>
          <a:p>
            <a:pPr>
              <a:buFontTx/>
              <a:buNone/>
            </a:pPr>
            <a:r>
              <a:rPr lang="en-GB"/>
              <a:t>Credential Acquisition</a:t>
            </a:r>
          </a:p>
          <a:p>
            <a:r>
              <a:rPr lang="en-GB" sz="1600"/>
              <a:t> voms-poolaccount</a:t>
            </a:r>
          </a:p>
          <a:p>
            <a:r>
              <a:rPr lang="en-GB" sz="1600"/>
              <a:t> localaccount</a:t>
            </a:r>
          </a:p>
          <a:p>
            <a:r>
              <a:rPr lang="en-GB" sz="1600"/>
              <a:t> GUMS, …</a:t>
            </a:r>
          </a:p>
        </p:txBody>
      </p:sp>
      <p:sp>
        <p:nvSpPr>
          <p:cNvPr id="352268" name="Line 12"/>
          <p:cNvSpPr>
            <a:spLocks noChangeShapeType="1"/>
          </p:cNvSpPr>
          <p:nvPr/>
        </p:nvSpPr>
        <p:spPr bwMode="auto">
          <a:xfrm>
            <a:off x="6457950" y="2846388"/>
            <a:ext cx="0" cy="1347787"/>
          </a:xfrm>
          <a:prstGeom prst="line">
            <a:avLst/>
          </a:prstGeom>
          <a:noFill/>
          <a:ln w="19050">
            <a:solidFill>
              <a:schemeClr val="accent1"/>
            </a:solidFill>
            <a:round/>
            <a:headEnd/>
            <a:tailEnd/>
          </a:ln>
          <a:effectLst/>
        </p:spPr>
        <p:txBody>
          <a:bodyPr lIns="90000" tIns="46800" rIns="90000" bIns="46800" anchor="ctr">
            <a:spAutoFit/>
          </a:bodyPr>
          <a:lstStyle/>
          <a:p>
            <a:endParaRPr lang="en-GB"/>
          </a:p>
        </p:txBody>
      </p:sp>
      <p:sp>
        <p:nvSpPr>
          <p:cNvPr id="352269" name="AutoShape 13"/>
          <p:cNvSpPr>
            <a:spLocks noChangeArrowheads="1"/>
          </p:cNvSpPr>
          <p:nvPr/>
        </p:nvSpPr>
        <p:spPr bwMode="auto">
          <a:xfrm>
            <a:off x="6202363" y="3840163"/>
            <a:ext cx="1751012" cy="1392237"/>
          </a:xfrm>
          <a:prstGeom prst="roundRect">
            <a:avLst>
              <a:gd name="adj" fmla="val 16667"/>
            </a:avLst>
          </a:prstGeom>
          <a:solidFill>
            <a:srgbClr val="66FF66"/>
          </a:solidFill>
          <a:ln w="19050" algn="ctr">
            <a:solidFill>
              <a:schemeClr val="accent1"/>
            </a:solidFill>
            <a:round/>
            <a:headEnd/>
            <a:tailEnd/>
          </a:ln>
          <a:effectLst/>
        </p:spPr>
        <p:txBody>
          <a:bodyPr wrap="none" lIns="90000" tIns="46800" rIns="90000" bIns="46800" anchor="ctr">
            <a:spAutoFit/>
          </a:bodyPr>
          <a:lstStyle/>
          <a:p>
            <a:pPr>
              <a:buFontTx/>
              <a:buNone/>
            </a:pPr>
            <a:r>
              <a:rPr lang="en-GB"/>
              <a:t>‘do it’</a:t>
            </a:r>
          </a:p>
          <a:p>
            <a:r>
              <a:rPr lang="en-GB" sz="1600"/>
              <a:t> LDAP account</a:t>
            </a:r>
          </a:p>
          <a:p>
            <a:r>
              <a:rPr lang="en-GB" sz="1600"/>
              <a:t> posixAccount</a:t>
            </a:r>
          </a:p>
          <a:p>
            <a:r>
              <a:rPr lang="en-GB" sz="1600"/>
              <a:t> AFS, …</a:t>
            </a:r>
          </a:p>
        </p:txBody>
      </p:sp>
      <p:sp>
        <p:nvSpPr>
          <p:cNvPr id="352270" name="Rectangle 14"/>
          <p:cNvSpPr>
            <a:spLocks noChangeArrowheads="1"/>
          </p:cNvSpPr>
          <p:nvPr/>
        </p:nvSpPr>
        <p:spPr bwMode="auto">
          <a:xfrm>
            <a:off x="4213225" y="5500702"/>
            <a:ext cx="4892675" cy="708025"/>
          </a:xfrm>
          <a:prstGeom prst="rect">
            <a:avLst/>
          </a:prstGeom>
          <a:solidFill>
            <a:srgbClr val="DDDDDD"/>
          </a:solidFill>
          <a:ln w="9525">
            <a:noFill/>
            <a:miter lim="800000"/>
            <a:headEnd/>
            <a:tailEnd/>
          </a:ln>
          <a:effectLst/>
        </p:spPr>
        <p:txBody>
          <a:bodyPr/>
          <a:lstStyle/>
          <a:p>
            <a:pPr marL="342900" indent="-342900">
              <a:lnSpc>
                <a:spcPct val="90000"/>
              </a:lnSpc>
              <a:buClr>
                <a:srgbClr val="F1AF00"/>
              </a:buClr>
            </a:pPr>
            <a:r>
              <a:rPr lang="en-GB" sz="2000" b="1" dirty="0">
                <a:solidFill>
                  <a:schemeClr val="tx1"/>
                </a:solidFill>
              </a:rPr>
              <a:t>Execute command with arguments</a:t>
            </a:r>
          </a:p>
          <a:p>
            <a:pPr marL="342900" indent="-342900">
              <a:lnSpc>
                <a:spcPct val="90000"/>
              </a:lnSpc>
              <a:buClr>
                <a:srgbClr val="F1AF00"/>
              </a:buClr>
            </a:pPr>
            <a:r>
              <a:rPr lang="en-GB" sz="2000" b="1" dirty="0">
                <a:solidFill>
                  <a:schemeClr val="tx1"/>
                </a:solidFill>
              </a:rPr>
              <a:t>as user (</a:t>
            </a:r>
            <a:r>
              <a:rPr lang="en-GB" sz="2000" b="1" i="1" dirty="0" err="1">
                <a:solidFill>
                  <a:schemeClr val="tx1"/>
                </a:solidFill>
              </a:rPr>
              <a:t>uid</a:t>
            </a:r>
            <a:r>
              <a:rPr lang="en-GB" sz="2000" b="1" i="1" dirty="0">
                <a:solidFill>
                  <a:schemeClr val="tx1"/>
                </a:solidFill>
              </a:rPr>
              <a:t>, </a:t>
            </a:r>
            <a:r>
              <a:rPr lang="en-GB" sz="2000" b="1" i="1" dirty="0" err="1">
                <a:solidFill>
                  <a:schemeClr val="tx1"/>
                </a:solidFill>
              </a:rPr>
              <a:t>pgid</a:t>
            </a:r>
            <a:r>
              <a:rPr lang="en-GB" sz="2000" b="1" i="1" dirty="0">
                <a:solidFill>
                  <a:schemeClr val="tx1"/>
                </a:solidFill>
              </a:rPr>
              <a:t>, </a:t>
            </a:r>
            <a:r>
              <a:rPr lang="en-GB" sz="2000" b="1" i="1" dirty="0" err="1">
                <a:solidFill>
                  <a:schemeClr val="tx1"/>
                </a:solidFill>
              </a:rPr>
              <a:t>sgids</a:t>
            </a:r>
            <a:r>
              <a:rPr lang="en-GB" sz="2000" b="1" i="1" dirty="0">
                <a:solidFill>
                  <a:schemeClr val="tx1"/>
                </a:solidFill>
              </a:rPr>
              <a:t> … )</a:t>
            </a:r>
          </a:p>
        </p:txBody>
      </p:sp>
      <p:sp>
        <p:nvSpPr>
          <p:cNvPr id="352271" name="Text Box 15"/>
          <p:cNvSpPr txBox="1">
            <a:spLocks noChangeArrowheads="1"/>
          </p:cNvSpPr>
          <p:nvPr/>
        </p:nvSpPr>
        <p:spPr bwMode="auto">
          <a:xfrm>
            <a:off x="4108450" y="925513"/>
            <a:ext cx="2943225" cy="660400"/>
          </a:xfrm>
          <a:prstGeom prst="rect">
            <a:avLst/>
          </a:prstGeom>
          <a:solidFill>
            <a:schemeClr val="bg2"/>
          </a:solidFill>
          <a:ln w="19050" algn="ctr">
            <a:solidFill>
              <a:schemeClr val="tx1"/>
            </a:solidFill>
            <a:miter lim="800000"/>
            <a:headEnd/>
            <a:tailEnd/>
          </a:ln>
          <a:effectLst/>
        </p:spPr>
        <p:txBody>
          <a:bodyPr lIns="90000" tIns="46800" rIns="90000" bIns="46800">
            <a:spAutoFit/>
          </a:bodyPr>
          <a:lstStyle/>
          <a:p>
            <a:pPr>
              <a:spcBef>
                <a:spcPct val="50000"/>
              </a:spcBef>
              <a:buFontTx/>
              <a:buNone/>
            </a:pPr>
            <a:r>
              <a:rPr lang="en-GB"/>
              <a:t>cryptographically protected </a:t>
            </a:r>
            <a:br>
              <a:rPr lang="en-GB"/>
            </a:br>
            <a:r>
              <a:rPr lang="en-GB"/>
              <a:t>by CA or VO AA certificate</a:t>
            </a:r>
          </a:p>
        </p:txBody>
      </p:sp>
      <p:pic>
        <p:nvPicPr>
          <p:cNvPr id="352273" name="Picture 17" descr="MCSO00109_0000[1]"/>
          <p:cNvPicPr>
            <a:picLocks noChangeAspect="1" noChangeArrowheads="1"/>
          </p:cNvPicPr>
          <p:nvPr/>
        </p:nvPicPr>
        <p:blipFill>
          <a:blip r:embed="rId2" cstate="print"/>
          <a:srcRect/>
          <a:stretch>
            <a:fillRect/>
          </a:stretch>
        </p:blipFill>
        <p:spPr bwMode="auto">
          <a:xfrm>
            <a:off x="6783388" y="1279525"/>
            <a:ext cx="671512" cy="906463"/>
          </a:xfrm>
          <a:prstGeom prst="rect">
            <a:avLst/>
          </a:prstGeom>
          <a:noFill/>
        </p:spPr>
      </p:pic>
      <p:sp>
        <p:nvSpPr>
          <p:cNvPr id="352275" name="AutoShape 19"/>
          <p:cNvSpPr>
            <a:spLocks noChangeArrowheads="1"/>
          </p:cNvSpPr>
          <p:nvPr/>
        </p:nvSpPr>
        <p:spPr bwMode="auto">
          <a:xfrm>
            <a:off x="3433763" y="3357563"/>
            <a:ext cx="4646612" cy="1978025"/>
          </a:xfrm>
          <a:prstGeom prst="roundRect">
            <a:avLst>
              <a:gd name="adj" fmla="val 16667"/>
            </a:avLst>
          </a:prstGeom>
          <a:noFill/>
          <a:ln w="19050" algn="ctr">
            <a:solidFill>
              <a:schemeClr val="accent1"/>
            </a:solidFill>
            <a:round/>
            <a:headEnd/>
            <a:tailEnd/>
          </a:ln>
          <a:effectLst/>
        </p:spPr>
        <p:txBody>
          <a:bodyPr lIns="90000" tIns="46800" rIns="90000" bIns="46800" anchor="ctr">
            <a:spAutoFit/>
          </a:bodyPr>
          <a:lstStyle/>
          <a:p>
            <a:endParaRPr lang="en-GB"/>
          </a:p>
        </p:txBody>
      </p:sp>
      <p:sp>
        <p:nvSpPr>
          <p:cNvPr id="352276" name="Text Box 20"/>
          <p:cNvSpPr txBox="1">
            <a:spLocks noChangeArrowheads="1"/>
          </p:cNvSpPr>
          <p:nvPr/>
        </p:nvSpPr>
        <p:spPr bwMode="auto">
          <a:xfrm>
            <a:off x="3629025" y="4892675"/>
            <a:ext cx="1120775" cy="366713"/>
          </a:xfrm>
          <a:prstGeom prst="rect">
            <a:avLst/>
          </a:prstGeom>
          <a:noFill/>
          <a:ln w="19050" algn="ctr">
            <a:noFill/>
            <a:miter lim="800000"/>
            <a:headEnd/>
            <a:tailEnd/>
          </a:ln>
          <a:effectLst/>
        </p:spPr>
        <p:txBody>
          <a:bodyPr wrap="none" lIns="90000" tIns="46800" rIns="90000" bIns="46800">
            <a:spAutoFit/>
          </a:bodyPr>
          <a:lstStyle/>
          <a:p>
            <a:pPr>
              <a:buFontTx/>
              <a:buNone/>
            </a:pPr>
            <a:r>
              <a:rPr lang="en-GB"/>
              <a:t>LCMAPS</a:t>
            </a:r>
          </a:p>
        </p:txBody>
      </p:sp>
      <p:sp>
        <p:nvSpPr>
          <p:cNvPr id="352277" name="AutoShape 21"/>
          <p:cNvSpPr>
            <a:spLocks noChangeArrowheads="1"/>
          </p:cNvSpPr>
          <p:nvPr/>
        </p:nvSpPr>
        <p:spPr bwMode="auto">
          <a:xfrm>
            <a:off x="841375" y="5572140"/>
            <a:ext cx="3241675" cy="385762"/>
          </a:xfrm>
          <a:prstGeom prst="rightArrowCallout">
            <a:avLst>
              <a:gd name="adj1" fmla="val 25102"/>
              <a:gd name="adj2" fmla="val 25000"/>
              <a:gd name="adj3" fmla="val 67849"/>
              <a:gd name="adj4" fmla="val 292"/>
            </a:avLst>
          </a:prstGeom>
          <a:solidFill>
            <a:srgbClr val="FF0000"/>
          </a:solidFill>
          <a:ln w="19050" algn="ctr">
            <a:solidFill>
              <a:schemeClr val="accent1"/>
            </a:solidFill>
            <a:miter lim="800000"/>
            <a:headEnd/>
            <a:tailEnd/>
          </a:ln>
          <a:effectLst/>
        </p:spPr>
        <p:txBody>
          <a:bodyPr lIns="90000" tIns="46800" rIns="90000" bIns="46800" anchor="ctr">
            <a:spAutoFit/>
          </a:bodyPr>
          <a:lstStyle/>
          <a:p>
            <a:pPr algn="ctr">
              <a:buFontTx/>
              <a:buNone/>
            </a:pPr>
            <a:endParaRPr lang="en-GB"/>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gLExec</a:t>
            </a:r>
            <a:endParaRPr lang="en-GB" dirty="0"/>
          </a:p>
        </p:txBody>
      </p:sp>
      <p:sp>
        <p:nvSpPr>
          <p:cNvPr id="3" name="Content Placeholder 2"/>
          <p:cNvSpPr>
            <a:spLocks noGrp="1"/>
          </p:cNvSpPr>
          <p:nvPr>
            <p:ph idx="1"/>
          </p:nvPr>
        </p:nvSpPr>
        <p:spPr/>
        <p:txBody>
          <a:bodyPr/>
          <a:lstStyle/>
          <a:p>
            <a:r>
              <a:rPr lang="en-GB" dirty="0" smtClean="0"/>
              <a:t>A History of gLExec</a:t>
            </a:r>
          </a:p>
          <a:p>
            <a:pPr lvl="1"/>
            <a:r>
              <a:rPr lang="en-GB" dirty="0" smtClean="0"/>
              <a:t>Taken from apache </a:t>
            </a:r>
            <a:r>
              <a:rPr lang="en-GB" dirty="0" err="1" smtClean="0"/>
              <a:t>suexec</a:t>
            </a:r>
            <a:r>
              <a:rPr lang="en-GB" dirty="0" smtClean="0"/>
              <a:t>(8)</a:t>
            </a:r>
          </a:p>
          <a:p>
            <a:pPr lvl="1"/>
            <a:r>
              <a:rPr lang="en-GB" dirty="0" smtClean="0"/>
              <a:t>Modified for certificate parsing and LCMAPS</a:t>
            </a:r>
          </a:p>
          <a:p>
            <a:pPr lvl="1"/>
            <a:r>
              <a:rPr lang="en-GB" dirty="0" smtClean="0"/>
              <a:t>Added more restrictions to execution environment</a:t>
            </a:r>
          </a:p>
          <a:p>
            <a:pPr lvl="2"/>
            <a:r>
              <a:rPr lang="en-GB" dirty="0" smtClean="0"/>
              <a:t>Start with minimal permissions</a:t>
            </a:r>
          </a:p>
          <a:p>
            <a:pPr lvl="2"/>
            <a:r>
              <a:rPr lang="en-GB" dirty="0" smtClean="0"/>
              <a:t>On request of end-users, review each requested feature</a:t>
            </a:r>
          </a:p>
          <a:p>
            <a:pPr lvl="2"/>
            <a:r>
              <a:rPr lang="en-GB" dirty="0" smtClean="0"/>
              <a:t>Like allowing execution of </a:t>
            </a:r>
            <a:r>
              <a:rPr lang="en-GB" dirty="0" err="1" smtClean="0"/>
              <a:t>symlinks</a:t>
            </a:r>
            <a:r>
              <a:rPr lang="en-GB" dirty="0" smtClean="0"/>
              <a:t> (or /bin/</a:t>
            </a:r>
            <a:r>
              <a:rPr lang="en-GB" dirty="0" err="1" smtClean="0"/>
              <a:t>sh</a:t>
            </a:r>
            <a:r>
              <a:rPr lang="en-GB" dirty="0" smtClean="0"/>
              <a:t> does not work on a </a:t>
            </a:r>
            <a:r>
              <a:rPr lang="en-GB" dirty="0" err="1" smtClean="0"/>
              <a:t>linux</a:t>
            </a:r>
            <a:r>
              <a:rPr lang="en-GB" dirty="0" smtClean="0"/>
              <a:t> system ...)</a:t>
            </a:r>
          </a:p>
          <a:p>
            <a:pPr lvl="1"/>
            <a:r>
              <a:rPr lang="en-GB" dirty="0" smtClean="0"/>
              <a:t>Early alpha code-reviewed by UW-Madison MIST team</a:t>
            </a:r>
          </a:p>
          <a:p>
            <a:pPr lvl="2"/>
            <a:r>
              <a:rPr lang="en-GB" dirty="0" smtClean="0"/>
              <a:t>Asset-based review, looking for exploitable code</a:t>
            </a:r>
          </a:p>
          <a:p>
            <a:pPr lvl="2"/>
            <a:r>
              <a:rPr lang="en-GB" dirty="0" smtClean="0"/>
              <a:t>By the time they finished, the root-exploitable vulnerabilities found has already disappeared ...</a:t>
            </a:r>
          </a:p>
          <a:p>
            <a:pPr lvl="1"/>
            <a:r>
              <a:rPr lang="en-GB" dirty="0" smtClean="0"/>
              <a:t>Additional source review by PSNC (Poznan) people</a:t>
            </a:r>
          </a:p>
          <a:p>
            <a:pPr lvl="2"/>
            <a:endParaRPr lang="en-GB"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gLExec, early deployments</a:t>
            </a:r>
            <a:endParaRPr lang="en-GB" dirty="0"/>
          </a:p>
        </p:txBody>
      </p:sp>
      <p:sp>
        <p:nvSpPr>
          <p:cNvPr id="3" name="Content Placeholder 2"/>
          <p:cNvSpPr>
            <a:spLocks noGrp="1"/>
          </p:cNvSpPr>
          <p:nvPr>
            <p:ph idx="1"/>
          </p:nvPr>
        </p:nvSpPr>
        <p:spPr/>
        <p:txBody>
          <a:bodyPr/>
          <a:lstStyle/>
          <a:p>
            <a:r>
              <a:rPr lang="en-GB" dirty="0" smtClean="0"/>
              <a:t>Deployed in Autumn 2008 at FNAL</a:t>
            </a:r>
          </a:p>
          <a:p>
            <a:pPr lvl="1"/>
            <a:r>
              <a:rPr lang="en-GB" dirty="0" smtClean="0"/>
              <a:t>Driven by urgent need to comply with DoE regulatory constraints</a:t>
            </a:r>
          </a:p>
          <a:p>
            <a:pPr lvl="1"/>
            <a:r>
              <a:rPr lang="en-GB" dirty="0" smtClean="0"/>
              <a:t>Resulted in lots of interoperability and code testing</a:t>
            </a:r>
          </a:p>
          <a:p>
            <a:pPr lvl="1"/>
            <a:r>
              <a:rPr lang="en-GB" dirty="0" smtClean="0"/>
              <a:t>Deployed on productions systems since end 2008</a:t>
            </a:r>
          </a:p>
          <a:p>
            <a:pPr lvl="1"/>
            <a:endParaRPr lang="en-GB" dirty="0" smtClean="0"/>
          </a:p>
          <a:p>
            <a:r>
              <a:rPr lang="en-GB" dirty="0" smtClean="0"/>
              <a:t>EGEE PPS and production deployment</a:t>
            </a:r>
          </a:p>
          <a:p>
            <a:pPr lvl="1"/>
            <a:r>
              <a:rPr lang="en-GB" dirty="0" smtClean="0"/>
              <a:t>Nikhef, IN2P3 Lyon, FZK, various T2s in UK</a:t>
            </a:r>
          </a:p>
          <a:p>
            <a:pPr lvl="1"/>
            <a:r>
              <a:rPr lang="en-GB" dirty="0" smtClean="0"/>
              <a:t>Focus in install-ability – but picked on purpose widely varying sites (including one where the system administrators did not have root access ...)</a:t>
            </a:r>
            <a:endParaRPr lang="en-GB"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Built-in controls (1)</a:t>
            </a:r>
            <a:endParaRPr lang="en-GB" dirty="0"/>
          </a:p>
        </p:txBody>
      </p:sp>
      <p:sp>
        <p:nvSpPr>
          <p:cNvPr id="3" name="Content Placeholder 2"/>
          <p:cNvSpPr>
            <a:spLocks noGrp="1"/>
          </p:cNvSpPr>
          <p:nvPr>
            <p:ph idx="1"/>
          </p:nvPr>
        </p:nvSpPr>
        <p:spPr>
          <a:xfrm>
            <a:off x="457200" y="1295400"/>
            <a:ext cx="8329642" cy="4572000"/>
          </a:xfrm>
        </p:spPr>
        <p:txBody>
          <a:bodyPr/>
          <a:lstStyle/>
          <a:p>
            <a:r>
              <a:rPr lang="en-GB" sz="2000" dirty="0" smtClean="0"/>
              <a:t>Configuration and start-up</a:t>
            </a:r>
          </a:p>
          <a:p>
            <a:pPr lvl="1"/>
            <a:r>
              <a:rPr lang="en-GB" sz="1800" dirty="0" smtClean="0"/>
              <a:t>Configuration file must be protected</a:t>
            </a:r>
          </a:p>
          <a:p>
            <a:pPr lvl="1"/>
            <a:r>
              <a:rPr lang="en-GB" sz="1800" dirty="0" smtClean="0"/>
              <a:t>$PATH is reset regardless, to compiled-in default</a:t>
            </a:r>
          </a:p>
          <a:p>
            <a:pPr lvl="1"/>
            <a:r>
              <a:rPr lang="en-GB" sz="1800" dirty="0" smtClean="0"/>
              <a:t>All environment is cleaned, except for designated variables TZ,X509_USER_PROXY, GLEXEC_* and those specified in </a:t>
            </a:r>
            <a:r>
              <a:rPr lang="en-GB" sz="1800" dirty="0" err="1" smtClean="0"/>
              <a:t>config</a:t>
            </a:r>
            <a:endParaRPr lang="en-GB" sz="1800" dirty="0" smtClean="0"/>
          </a:p>
          <a:p>
            <a:pPr lvl="1"/>
            <a:endParaRPr lang="en-GB" sz="1800" dirty="0" smtClean="0"/>
          </a:p>
          <a:p>
            <a:r>
              <a:rPr lang="en-GB" sz="2000" dirty="0" smtClean="0"/>
              <a:t>On invocation</a:t>
            </a:r>
          </a:p>
          <a:p>
            <a:pPr lvl="1"/>
            <a:r>
              <a:rPr lang="en-GB" sz="1800" dirty="0" smtClean="0"/>
              <a:t>Invoking </a:t>
            </a:r>
            <a:r>
              <a:rPr lang="en-GB" sz="1800" dirty="0" err="1" smtClean="0"/>
              <a:t>ruid</a:t>
            </a:r>
            <a:r>
              <a:rPr lang="en-GB" sz="1800" dirty="0" smtClean="0"/>
              <a:t> </a:t>
            </a:r>
            <a:r>
              <a:rPr lang="en-GB" sz="1800" dirty="0" smtClean="0"/>
              <a:t>and </a:t>
            </a:r>
            <a:r>
              <a:rPr lang="en-GB" sz="1800" dirty="0" err="1" smtClean="0"/>
              <a:t>rgid</a:t>
            </a:r>
            <a:r>
              <a:rPr lang="en-GB" sz="1800" dirty="0" smtClean="0"/>
              <a:t> </a:t>
            </a:r>
            <a:r>
              <a:rPr lang="en-GB" sz="1800" dirty="0" smtClean="0"/>
              <a:t>must be registered users</a:t>
            </a:r>
          </a:p>
          <a:p>
            <a:pPr lvl="1"/>
            <a:r>
              <a:rPr lang="en-GB" sz="1800" dirty="0" smtClean="0"/>
              <a:t>Invoking </a:t>
            </a:r>
            <a:r>
              <a:rPr lang="en-GB" sz="1800" dirty="0" err="1" smtClean="0"/>
              <a:t>ruid</a:t>
            </a:r>
            <a:r>
              <a:rPr lang="en-GB" sz="1800" dirty="0" smtClean="0"/>
              <a:t> must be in white list (from </a:t>
            </a:r>
            <a:r>
              <a:rPr lang="en-GB" sz="1800" dirty="0" err="1" smtClean="0"/>
              <a:t>config</a:t>
            </a:r>
            <a:r>
              <a:rPr lang="en-GB" sz="1800" dirty="0" smtClean="0"/>
              <a:t> file) or must be member of compiled-in access group</a:t>
            </a:r>
          </a:p>
          <a:p>
            <a:pPr lvl="1"/>
            <a:r>
              <a:rPr lang="en-GB" sz="1800" dirty="0" smtClean="0"/>
              <a:t>Invoking user must have a valid proxy cert</a:t>
            </a:r>
          </a:p>
          <a:p>
            <a:pPr lvl="1"/>
            <a:r>
              <a:rPr lang="en-GB" sz="1800" dirty="0" smtClean="0"/>
              <a:t>Uses privilege separation (also for reading source files)</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Built-in controls (2)</a:t>
            </a:r>
            <a:endParaRPr lang="en-GB" dirty="0"/>
          </a:p>
        </p:txBody>
      </p:sp>
      <p:sp>
        <p:nvSpPr>
          <p:cNvPr id="3" name="Content Placeholder 2"/>
          <p:cNvSpPr>
            <a:spLocks noGrp="1"/>
          </p:cNvSpPr>
          <p:nvPr>
            <p:ph idx="1"/>
          </p:nvPr>
        </p:nvSpPr>
        <p:spPr/>
        <p:txBody>
          <a:bodyPr/>
          <a:lstStyle/>
          <a:p>
            <a:r>
              <a:rPr lang="en-GB" sz="2000" dirty="0" smtClean="0"/>
              <a:t>Identity switching</a:t>
            </a:r>
          </a:p>
          <a:p>
            <a:pPr lvl="1"/>
            <a:r>
              <a:rPr lang="en-GB" sz="1800" dirty="0" smtClean="0"/>
              <a:t>New </a:t>
            </a:r>
            <a:r>
              <a:rPr lang="en-GB" sz="1800" dirty="0" err="1" smtClean="0"/>
              <a:t>uid</a:t>
            </a:r>
            <a:r>
              <a:rPr lang="en-GB" sz="1800" dirty="0" smtClean="0"/>
              <a:t> and </a:t>
            </a:r>
            <a:r>
              <a:rPr lang="en-GB" sz="1800" dirty="0" err="1" smtClean="0"/>
              <a:t>gids</a:t>
            </a:r>
            <a:r>
              <a:rPr lang="en-GB" sz="1800" dirty="0" smtClean="0"/>
              <a:t> must be larger than compiled-in minimum</a:t>
            </a:r>
          </a:p>
          <a:p>
            <a:pPr lvl="1"/>
            <a:r>
              <a:rPr lang="en-GB" sz="1800" dirty="0" smtClean="0"/>
              <a:t>Regardless of mapping source, target </a:t>
            </a:r>
            <a:r>
              <a:rPr lang="en-GB" sz="1800" dirty="0" err="1" smtClean="0"/>
              <a:t>uid</a:t>
            </a:r>
            <a:r>
              <a:rPr lang="en-GB" sz="1800" dirty="0" smtClean="0"/>
              <a:t> must not be 0</a:t>
            </a:r>
          </a:p>
          <a:p>
            <a:pPr lvl="1"/>
            <a:r>
              <a:rPr lang="en-GB" sz="1800" dirty="0" smtClean="0"/>
              <a:t>Target username and group must be reasonable and must </a:t>
            </a:r>
            <a:r>
              <a:rPr lang="en-GB" sz="1800" dirty="0" smtClean="0"/>
              <a:t>exist</a:t>
            </a:r>
          </a:p>
          <a:p>
            <a:pPr lvl="1"/>
            <a:endParaRPr lang="en-GB" sz="1800" dirty="0" smtClean="0"/>
          </a:p>
          <a:p>
            <a:r>
              <a:rPr lang="en-GB" sz="2200" dirty="0" smtClean="0"/>
              <a:t>Installing the proxy cert of the target user</a:t>
            </a:r>
          </a:p>
          <a:p>
            <a:pPr lvl="1"/>
            <a:r>
              <a:rPr lang="en-GB" sz="1800" dirty="0" smtClean="0"/>
              <a:t>Write with target credentials</a:t>
            </a:r>
          </a:p>
          <a:p>
            <a:pPr lvl="1"/>
            <a:r>
              <a:rPr lang="en-GB" sz="1800" dirty="0" smtClean="0"/>
              <a:t>Does not write to </a:t>
            </a:r>
            <a:r>
              <a:rPr lang="en-GB" sz="1800" dirty="0" err="1" smtClean="0"/>
              <a:t>symlinks</a:t>
            </a:r>
            <a:endParaRPr lang="en-GB" sz="1800" dirty="0" smtClean="0"/>
          </a:p>
          <a:p>
            <a:pPr lvl="1"/>
            <a:r>
              <a:rPr lang="en-GB" sz="1800" dirty="0" smtClean="0"/>
              <a:t>Only re-writes proxy files </a:t>
            </a:r>
            <a:r>
              <a:rPr lang="en-GB" sz="1800" dirty="0" smtClean="0"/>
              <a:t>as the </a:t>
            </a:r>
            <a:r>
              <a:rPr lang="en-GB" sz="1800" dirty="0" smtClean="0"/>
              <a:t>target user </a:t>
            </a:r>
            <a:r>
              <a:rPr lang="en-GB" sz="1800" dirty="0" smtClean="0"/>
              <a:t>itself </a:t>
            </a:r>
            <a:br>
              <a:rPr lang="en-GB" sz="1800" dirty="0" smtClean="0"/>
            </a:br>
            <a:r>
              <a:rPr lang="en-GB" sz="1800" dirty="0" smtClean="0"/>
              <a:t>(switches </a:t>
            </a:r>
            <a:r>
              <a:rPr lang="en-GB" sz="1800" dirty="0" err="1" smtClean="0"/>
              <a:t>euid</a:t>
            </a:r>
            <a:r>
              <a:rPr lang="en-GB" sz="1800" dirty="0" smtClean="0"/>
              <a:t>/</a:t>
            </a:r>
            <a:r>
              <a:rPr lang="en-GB" sz="1800" dirty="0" err="1" smtClean="0"/>
              <a:t>egids</a:t>
            </a:r>
            <a:r>
              <a:rPr lang="en-GB" sz="1800" dirty="0" smtClean="0"/>
              <a:t> before writing)</a:t>
            </a:r>
            <a:endParaRPr lang="en-GB" sz="1800" dirty="0" smtClean="0"/>
          </a:p>
          <a:p>
            <a:pPr lvl="1"/>
            <a:r>
              <a:rPr lang="en-GB" sz="1800" dirty="0" smtClean="0"/>
              <a:t>Permissions on target proxy are always 0600</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Built-in controls (3)</a:t>
            </a:r>
            <a:endParaRPr lang="en-GB" dirty="0"/>
          </a:p>
        </p:txBody>
      </p:sp>
      <p:sp>
        <p:nvSpPr>
          <p:cNvPr id="3" name="Content Placeholder 2"/>
          <p:cNvSpPr>
            <a:spLocks noGrp="1"/>
          </p:cNvSpPr>
          <p:nvPr>
            <p:ph idx="1"/>
          </p:nvPr>
        </p:nvSpPr>
        <p:spPr/>
        <p:txBody>
          <a:bodyPr/>
          <a:lstStyle/>
          <a:p>
            <a:r>
              <a:rPr lang="en-GB" sz="2200" dirty="0" smtClean="0"/>
              <a:t>Invocation of payload</a:t>
            </a:r>
          </a:p>
          <a:p>
            <a:pPr lvl="1"/>
            <a:r>
              <a:rPr lang="en-GB" sz="1800" dirty="0" smtClean="0"/>
              <a:t>Target proxy must either exist and be owned by target user, or directory must be owned by target </a:t>
            </a:r>
            <a:r>
              <a:rPr lang="en-GB" sz="1800" dirty="0" err="1" smtClean="0"/>
              <a:t>uid</a:t>
            </a:r>
            <a:endParaRPr lang="en-GB" sz="1800" dirty="0" smtClean="0"/>
          </a:p>
          <a:p>
            <a:pPr lvl="1"/>
            <a:r>
              <a:rPr lang="en-GB" sz="1800" dirty="0" smtClean="0"/>
              <a:t>Neither CWD nor target program must not be writable by others, and target program must not be </a:t>
            </a:r>
            <a:r>
              <a:rPr lang="en-GB" sz="1800" dirty="0" err="1" smtClean="0"/>
              <a:t>setuid</a:t>
            </a:r>
            <a:r>
              <a:rPr lang="en-GB" sz="1800" dirty="0" smtClean="0"/>
              <a:t> </a:t>
            </a:r>
          </a:p>
          <a:p>
            <a:pPr lvl="1"/>
            <a:r>
              <a:rPr lang="en-GB" sz="1800" dirty="0" smtClean="0"/>
              <a:t>CWD and program must be owned by either invoker or target user, or by root</a:t>
            </a:r>
          </a:p>
          <a:p>
            <a:pPr lvl="1"/>
            <a:r>
              <a:rPr lang="en-GB" sz="1800" dirty="0" err="1" smtClean="0"/>
              <a:t>Glexec</a:t>
            </a:r>
            <a:r>
              <a:rPr lang="en-GB" sz="1800" dirty="0" smtClean="0"/>
              <a:t> can linger around to manage process, or just </a:t>
            </a:r>
            <a:r>
              <a:rPr lang="en-GB" sz="1800" dirty="0" err="1" smtClean="0"/>
              <a:t>execve</a:t>
            </a:r>
            <a:r>
              <a:rPr lang="en-GB" sz="1800" dirty="0" smtClean="0"/>
              <a:t> it (but then you do not get usage statistics at the end)</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Recovering control</a:t>
            </a:r>
          </a:p>
          <a:p>
            <a:pPr lvl="1"/>
            <a:r>
              <a:rPr lang="en-GB" dirty="0" smtClean="0"/>
              <a:t>Policy on Multi-User Pilot Jobs</a:t>
            </a:r>
          </a:p>
          <a:p>
            <a:pPr lvl="1"/>
            <a:r>
              <a:rPr lang="en-GB" dirty="0" smtClean="0"/>
              <a:t>VO Portal Policy</a:t>
            </a:r>
          </a:p>
          <a:p>
            <a:endParaRPr lang="en-GB" dirty="0" smtClean="0"/>
          </a:p>
          <a:p>
            <a:pPr lvl="1"/>
            <a:r>
              <a:rPr lang="en-GB" dirty="0" smtClean="0"/>
              <a:t>Preventing back-compromises, worms and user hiding</a:t>
            </a:r>
          </a:p>
          <a:p>
            <a:pPr lvl="1"/>
            <a:endParaRPr lang="en-GB" dirty="0" smtClean="0"/>
          </a:p>
          <a:p>
            <a:r>
              <a:rPr lang="en-GB" dirty="0" smtClean="0"/>
              <a:t>Implementations</a:t>
            </a:r>
          </a:p>
          <a:p>
            <a:pPr lvl="1"/>
            <a:r>
              <a:rPr lang="en-GB" dirty="0" smtClean="0"/>
              <a:t>Unix level sandboxing: </a:t>
            </a:r>
            <a:r>
              <a:rPr lang="en-GB" dirty="0" err="1" smtClean="0"/>
              <a:t>uids</a:t>
            </a:r>
            <a:r>
              <a:rPr lang="en-GB" dirty="0" smtClean="0"/>
              <a:t> and </a:t>
            </a:r>
            <a:r>
              <a:rPr lang="en-GB" dirty="0" err="1" smtClean="0"/>
              <a:t>gids</a:t>
            </a:r>
            <a:r>
              <a:rPr lang="en-GB" dirty="0" smtClean="0"/>
              <a:t>, LCAS/LCMAPS</a:t>
            </a:r>
          </a:p>
          <a:p>
            <a:pPr lvl="1"/>
            <a:r>
              <a:rPr lang="en-GB" dirty="0" smtClean="0"/>
              <a:t>Sandboxing in ‘conventional’ submission (GT gatekeeper, </a:t>
            </a:r>
            <a:r>
              <a:rPr lang="en-GB" dirty="0" err="1" smtClean="0"/>
              <a:t>Unicore</a:t>
            </a:r>
            <a:r>
              <a:rPr lang="en-GB" dirty="0" smtClean="0"/>
              <a:t> TSI, CREAM/</a:t>
            </a:r>
            <a:r>
              <a:rPr lang="en-GB" dirty="0" err="1" smtClean="0"/>
              <a:t>sudo</a:t>
            </a:r>
            <a:r>
              <a:rPr lang="en-GB" dirty="0" smtClean="0"/>
              <a:t>)</a:t>
            </a:r>
          </a:p>
          <a:p>
            <a:pPr lvl="1"/>
            <a:r>
              <a:rPr lang="en-GB" dirty="0" smtClean="0"/>
              <a:t>Adjusting control points to the late-binding model</a:t>
            </a:r>
          </a:p>
          <a:p>
            <a:pPr lvl="1"/>
            <a:r>
              <a:rPr lang="en-GB" dirty="0" smtClean="0"/>
              <a:t>gLExec on the worker node</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GB"/>
              <a:t>gLExec deployment modes</a:t>
            </a:r>
          </a:p>
        </p:txBody>
      </p:sp>
      <p:sp>
        <p:nvSpPr>
          <p:cNvPr id="358403" name="Rectangle 3"/>
          <p:cNvSpPr>
            <a:spLocks noGrp="1" noChangeArrowheads="1"/>
          </p:cNvSpPr>
          <p:nvPr>
            <p:ph type="body" idx="1"/>
          </p:nvPr>
        </p:nvSpPr>
        <p:spPr/>
        <p:txBody>
          <a:bodyPr/>
          <a:lstStyle/>
          <a:p>
            <a:r>
              <a:rPr lang="en-GB" sz="2000" dirty="0">
                <a:solidFill>
                  <a:srgbClr val="800000"/>
                </a:solidFill>
              </a:rPr>
              <a:t>Identity Mapping Mode – ‘just like on the CE’</a:t>
            </a:r>
          </a:p>
          <a:p>
            <a:pPr lvl="1"/>
            <a:r>
              <a:rPr lang="en-GB" sz="1800" dirty="0"/>
              <a:t>have the VO query (and by policy honour) all site policies</a:t>
            </a:r>
          </a:p>
          <a:p>
            <a:pPr lvl="1"/>
            <a:r>
              <a:rPr lang="en-GB" sz="1800" dirty="0"/>
              <a:t>actually change </a:t>
            </a:r>
            <a:r>
              <a:rPr lang="en-GB" sz="1800" dirty="0" err="1"/>
              <a:t>uid</a:t>
            </a:r>
            <a:r>
              <a:rPr lang="en-GB" sz="1800" dirty="0"/>
              <a:t> based on the true user’s grid identity</a:t>
            </a:r>
          </a:p>
          <a:p>
            <a:pPr lvl="1"/>
            <a:r>
              <a:rPr lang="en-GB" sz="1800" dirty="0"/>
              <a:t>enforce per-user isolation and auditing using </a:t>
            </a:r>
            <a:r>
              <a:rPr lang="en-GB" sz="1800" dirty="0" err="1"/>
              <a:t>uids</a:t>
            </a:r>
            <a:r>
              <a:rPr lang="en-GB" sz="1800" dirty="0"/>
              <a:t> and </a:t>
            </a:r>
            <a:r>
              <a:rPr lang="en-GB" sz="1800" dirty="0" err="1"/>
              <a:t>gids</a:t>
            </a:r>
            <a:endParaRPr lang="en-GB" sz="1800" dirty="0"/>
          </a:p>
          <a:p>
            <a:pPr lvl="1"/>
            <a:r>
              <a:rPr lang="en-GB" sz="1800" dirty="0"/>
              <a:t>requires gLExec to have </a:t>
            </a:r>
            <a:r>
              <a:rPr lang="en-GB" sz="1800" i="1" dirty="0" err="1"/>
              <a:t>setuid</a:t>
            </a:r>
            <a:r>
              <a:rPr lang="en-GB" sz="1800" i="1" dirty="0"/>
              <a:t> </a:t>
            </a:r>
            <a:r>
              <a:rPr lang="en-GB" sz="1800" dirty="0"/>
              <a:t>capability</a:t>
            </a:r>
          </a:p>
          <a:p>
            <a:endParaRPr lang="en-GB" sz="2000" dirty="0">
              <a:solidFill>
                <a:srgbClr val="800000"/>
              </a:solidFill>
            </a:endParaRPr>
          </a:p>
          <a:p>
            <a:r>
              <a:rPr lang="en-GB" sz="2000" dirty="0">
                <a:solidFill>
                  <a:srgbClr val="800000"/>
                </a:solidFill>
              </a:rPr>
              <a:t>Non-Privileged Mode – declare only</a:t>
            </a:r>
          </a:p>
          <a:p>
            <a:pPr lvl="1"/>
            <a:r>
              <a:rPr lang="en-GB" sz="1800" dirty="0"/>
              <a:t>have the VO query (and by policy honour) all site policies</a:t>
            </a:r>
          </a:p>
          <a:p>
            <a:pPr lvl="1"/>
            <a:r>
              <a:rPr lang="en-GB" sz="1800" dirty="0"/>
              <a:t>do not actually change </a:t>
            </a:r>
            <a:r>
              <a:rPr lang="en-GB" sz="1800" dirty="0" err="1"/>
              <a:t>uid</a:t>
            </a:r>
            <a:r>
              <a:rPr lang="en-GB" sz="1800" dirty="0"/>
              <a:t>: no isolation or auditing per user</a:t>
            </a:r>
          </a:p>
          <a:p>
            <a:pPr lvl="1"/>
            <a:r>
              <a:rPr lang="en-GB" sz="1800" dirty="0"/>
              <a:t>the gLExec invocation will be logged, with the user identity</a:t>
            </a:r>
          </a:p>
          <a:p>
            <a:pPr lvl="1"/>
            <a:r>
              <a:rPr lang="en-GB" sz="1800" dirty="0"/>
              <a:t>does not require </a:t>
            </a:r>
            <a:r>
              <a:rPr lang="en-GB" sz="1800" dirty="0" err="1"/>
              <a:t>setuid</a:t>
            </a:r>
            <a:r>
              <a:rPr lang="en-GB" sz="1800" dirty="0"/>
              <a:t> powers – job keeps running in pilot space</a:t>
            </a:r>
          </a:p>
          <a:p>
            <a:endParaRPr lang="en-GB" sz="2000" dirty="0">
              <a:solidFill>
                <a:srgbClr val="800000"/>
              </a:solidFill>
            </a:endParaRPr>
          </a:p>
          <a:p>
            <a:r>
              <a:rPr lang="en-GB" sz="2000" dirty="0">
                <a:solidFill>
                  <a:srgbClr val="800000"/>
                </a:solidFill>
              </a:rPr>
              <a:t>‘Empty Shell’ – do nothing but execute the command…</a:t>
            </a:r>
          </a:p>
        </p:txBody>
      </p:sp>
      <p:sp>
        <p:nvSpPr>
          <p:cNvPr id="358404" name="Rectangle 4"/>
          <p:cNvSpPr>
            <a:spLocks noChangeArrowheads="1"/>
          </p:cNvSpPr>
          <p:nvPr/>
        </p:nvSpPr>
        <p:spPr bwMode="auto">
          <a:xfrm>
            <a:off x="476250" y="928670"/>
            <a:ext cx="8667750" cy="2179638"/>
          </a:xfrm>
          <a:prstGeom prst="rect">
            <a:avLst/>
          </a:prstGeom>
          <a:noFill/>
          <a:ln w="19050" algn="ctr">
            <a:solidFill>
              <a:schemeClr val="accent1"/>
            </a:solidFill>
            <a:miter lim="800000"/>
            <a:headEnd/>
            <a:tailEnd/>
          </a:ln>
          <a:effectLst/>
        </p:spPr>
        <p:txBody>
          <a:bodyPr lIns="90000" tIns="46800" rIns="90000" bIns="46800" anchor="ctr">
            <a:spAutoFit/>
          </a:bodyPr>
          <a:lstStyle/>
          <a:p>
            <a:endParaRPr lang="en-GB"/>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GB"/>
              <a:t>Pieces of the solution</a:t>
            </a:r>
          </a:p>
        </p:txBody>
      </p:sp>
      <p:sp>
        <p:nvSpPr>
          <p:cNvPr id="339971" name="Rectangle 3"/>
          <p:cNvSpPr>
            <a:spLocks noGrp="1" noChangeArrowheads="1"/>
          </p:cNvSpPr>
          <p:nvPr>
            <p:ph type="body" idx="1"/>
          </p:nvPr>
        </p:nvSpPr>
        <p:spPr>
          <a:xfrm>
            <a:off x="457200" y="1071578"/>
            <a:ext cx="8229600" cy="4572000"/>
          </a:xfrm>
        </p:spPr>
        <p:txBody>
          <a:bodyPr/>
          <a:lstStyle/>
          <a:p>
            <a:pPr>
              <a:lnSpc>
                <a:spcPct val="90000"/>
              </a:lnSpc>
              <a:buFontTx/>
              <a:buNone/>
            </a:pPr>
            <a:r>
              <a:rPr lang="en-GB" sz="1800" b="0" dirty="0"/>
              <a:t>VO supplied pilot jobs must observe and honour </a:t>
            </a:r>
          </a:p>
          <a:p>
            <a:pPr lvl="1">
              <a:lnSpc>
                <a:spcPct val="90000"/>
              </a:lnSpc>
              <a:buFont typeface="Arial" charset="0"/>
              <a:buNone/>
            </a:pPr>
            <a:r>
              <a:rPr lang="en-GB" sz="1800" b="1" dirty="0">
                <a:solidFill>
                  <a:srgbClr val="800000"/>
                </a:solidFill>
              </a:rPr>
              <a:t>	the same policies the site uses for normal job execution</a:t>
            </a:r>
            <a:br>
              <a:rPr lang="en-GB" sz="1800" b="1" dirty="0">
                <a:solidFill>
                  <a:srgbClr val="800000"/>
                </a:solidFill>
              </a:rPr>
            </a:br>
            <a:r>
              <a:rPr lang="en-GB" sz="1800" b="1" dirty="0">
                <a:solidFill>
                  <a:srgbClr val="800000"/>
                </a:solidFill>
              </a:rPr>
              <a:t/>
            </a:r>
            <a:br>
              <a:rPr lang="en-GB" sz="1800" b="1" dirty="0">
                <a:solidFill>
                  <a:srgbClr val="800000"/>
                </a:solidFill>
              </a:rPr>
            </a:br>
            <a:r>
              <a:rPr lang="en-GB" sz="1800" dirty="0">
                <a:solidFill>
                  <a:srgbClr val="800000"/>
                </a:solidFill>
              </a:rPr>
              <a:t>(e.g. banned individual users)</a:t>
            </a:r>
            <a:endParaRPr lang="en-GB" sz="1800" dirty="0"/>
          </a:p>
          <a:p>
            <a:pPr>
              <a:lnSpc>
                <a:spcPct val="90000"/>
              </a:lnSpc>
              <a:buFontTx/>
              <a:buNone/>
            </a:pPr>
            <a:endParaRPr lang="en-GB" sz="1800" dirty="0"/>
          </a:p>
          <a:p>
            <a:pPr>
              <a:lnSpc>
                <a:spcPct val="90000"/>
              </a:lnSpc>
              <a:buFontTx/>
              <a:buNone/>
            </a:pPr>
            <a:r>
              <a:rPr lang="en-GB" sz="1800" dirty="0"/>
              <a:t>Three pieces that go together:</a:t>
            </a:r>
          </a:p>
          <a:p>
            <a:pPr>
              <a:lnSpc>
                <a:spcPct val="90000"/>
              </a:lnSpc>
            </a:pPr>
            <a:r>
              <a:rPr lang="en-GB" sz="1800" b="0" dirty="0" err="1">
                <a:solidFill>
                  <a:srgbClr val="800000"/>
                </a:solidFill>
              </a:rPr>
              <a:t>glexec</a:t>
            </a:r>
            <a:r>
              <a:rPr lang="en-GB" sz="1800" b="0" dirty="0">
                <a:solidFill>
                  <a:srgbClr val="800000"/>
                </a:solidFill>
              </a:rPr>
              <a:t> on the worker-node deployment</a:t>
            </a:r>
          </a:p>
          <a:p>
            <a:pPr lvl="1">
              <a:lnSpc>
                <a:spcPct val="90000"/>
              </a:lnSpc>
            </a:pPr>
            <a:r>
              <a:rPr lang="en-GB" sz="1800" dirty="0"/>
              <a:t>the mechanism for pilot job </a:t>
            </a:r>
            <a:br>
              <a:rPr lang="en-GB" sz="1800" dirty="0"/>
            </a:br>
            <a:r>
              <a:rPr lang="en-GB" sz="1800" dirty="0"/>
              <a:t>to submit themselves and their payload to site policy control</a:t>
            </a:r>
          </a:p>
          <a:p>
            <a:pPr lvl="1">
              <a:lnSpc>
                <a:spcPct val="90000"/>
              </a:lnSpc>
            </a:pPr>
            <a:r>
              <a:rPr lang="en-GB" sz="1800" dirty="0"/>
              <a:t>give ‘incontrovertible’ evidence of who is running on which node at any one time (in mapping mode)</a:t>
            </a:r>
          </a:p>
          <a:p>
            <a:pPr lvl="2">
              <a:lnSpc>
                <a:spcPct val="90000"/>
              </a:lnSpc>
            </a:pPr>
            <a:r>
              <a:rPr lang="en-GB" sz="1600" dirty="0" smtClean="0"/>
              <a:t>gives </a:t>
            </a:r>
            <a:r>
              <a:rPr lang="en-GB" sz="1600" dirty="0"/>
              <a:t>ability to </a:t>
            </a:r>
            <a:r>
              <a:rPr lang="en-GB" sz="1600" dirty="0" smtClean="0"/>
              <a:t>identify individual for </a:t>
            </a:r>
            <a:r>
              <a:rPr lang="en-GB" sz="1600" dirty="0"/>
              <a:t>actions</a:t>
            </a:r>
          </a:p>
          <a:p>
            <a:pPr lvl="2">
              <a:lnSpc>
                <a:spcPct val="90000"/>
              </a:lnSpc>
            </a:pPr>
            <a:r>
              <a:rPr lang="en-GB" sz="1600" dirty="0"/>
              <a:t>by asking the VO to present the associated delegation for each user</a:t>
            </a:r>
          </a:p>
          <a:p>
            <a:pPr lvl="1">
              <a:lnSpc>
                <a:spcPct val="90000"/>
              </a:lnSpc>
            </a:pPr>
            <a:r>
              <a:rPr lang="en-GB" sz="1800" dirty="0"/>
              <a:t>VO should want this </a:t>
            </a:r>
          </a:p>
          <a:p>
            <a:pPr lvl="2">
              <a:lnSpc>
                <a:spcPct val="90000"/>
              </a:lnSpc>
            </a:pPr>
            <a:r>
              <a:rPr lang="en-GB" sz="1600" dirty="0"/>
              <a:t>to keep user jobs from interfering with each other, or the pilot</a:t>
            </a:r>
          </a:p>
          <a:p>
            <a:pPr lvl="2">
              <a:lnSpc>
                <a:spcPct val="90000"/>
              </a:lnSpc>
            </a:pPr>
            <a:r>
              <a:rPr lang="en-GB" sz="1600" dirty="0"/>
              <a:t>honouring site ban lists for individuals may help in not banning the entire VO in case of an incident</a:t>
            </a:r>
          </a:p>
          <a:p>
            <a:pPr lvl="1">
              <a:lnSpc>
                <a:spcPct val="90000"/>
              </a:lnSpc>
            </a:pPr>
            <a:endParaRPr lang="en-GB" sz="18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GB"/>
              <a:t>Pieces of the solution</a:t>
            </a:r>
          </a:p>
        </p:txBody>
      </p:sp>
      <p:sp>
        <p:nvSpPr>
          <p:cNvPr id="340995" name="Rectangle 3"/>
          <p:cNvSpPr>
            <a:spLocks noGrp="1" noChangeArrowheads="1"/>
          </p:cNvSpPr>
          <p:nvPr>
            <p:ph type="body" idx="1"/>
          </p:nvPr>
        </p:nvSpPr>
        <p:spPr>
          <a:xfrm>
            <a:off x="457200" y="1000108"/>
            <a:ext cx="8229600" cy="4572000"/>
          </a:xfrm>
        </p:spPr>
        <p:txBody>
          <a:bodyPr/>
          <a:lstStyle/>
          <a:p>
            <a:pPr>
              <a:lnSpc>
                <a:spcPct val="90000"/>
              </a:lnSpc>
            </a:pPr>
            <a:r>
              <a:rPr lang="en-GB" sz="1800" dirty="0" err="1">
                <a:solidFill>
                  <a:srgbClr val="CCCCFF"/>
                </a:solidFill>
              </a:rPr>
              <a:t>glexec</a:t>
            </a:r>
            <a:r>
              <a:rPr lang="en-GB" sz="1800" dirty="0">
                <a:solidFill>
                  <a:srgbClr val="CCCCFF"/>
                </a:solidFill>
              </a:rPr>
              <a:t> on the worker-node deployment</a:t>
            </a:r>
          </a:p>
          <a:p>
            <a:pPr>
              <a:lnSpc>
                <a:spcPct val="90000"/>
              </a:lnSpc>
            </a:pPr>
            <a:endParaRPr lang="en-GB" sz="1800" dirty="0"/>
          </a:p>
          <a:p>
            <a:pPr>
              <a:lnSpc>
                <a:spcPct val="90000"/>
              </a:lnSpc>
            </a:pPr>
            <a:r>
              <a:rPr lang="en-GB" sz="1800" b="0" dirty="0">
                <a:solidFill>
                  <a:srgbClr val="800000"/>
                </a:solidFill>
              </a:rPr>
              <a:t>keep the pilot jobs to their word</a:t>
            </a:r>
          </a:p>
          <a:p>
            <a:pPr lvl="1">
              <a:lnSpc>
                <a:spcPct val="90000"/>
              </a:lnSpc>
            </a:pPr>
            <a:r>
              <a:rPr lang="en-GB" sz="1800" dirty="0"/>
              <a:t>mainly: monitor for compromised pilot submitters credentials</a:t>
            </a:r>
          </a:p>
          <a:p>
            <a:pPr lvl="1">
              <a:lnSpc>
                <a:spcPct val="90000"/>
              </a:lnSpc>
            </a:pPr>
            <a:r>
              <a:rPr lang="en-GB" sz="1800" dirty="0"/>
              <a:t>process </a:t>
            </a:r>
            <a:r>
              <a:rPr lang="en-GB" sz="1800" dirty="0" smtClean="0"/>
              <a:t>or system </a:t>
            </a:r>
            <a:r>
              <a:rPr lang="en-GB" sz="1800" dirty="0"/>
              <a:t>call level auditing of the pilot jobs</a:t>
            </a:r>
          </a:p>
          <a:p>
            <a:pPr lvl="1">
              <a:lnSpc>
                <a:spcPct val="90000"/>
              </a:lnSpc>
            </a:pPr>
            <a:r>
              <a:rPr lang="en-GB" sz="1800" dirty="0"/>
              <a:t>logging and log analysis</a:t>
            </a:r>
          </a:p>
          <a:p>
            <a:pPr>
              <a:lnSpc>
                <a:spcPct val="90000"/>
              </a:lnSpc>
            </a:pPr>
            <a:endParaRPr lang="en-GB" sz="1800" dirty="0"/>
          </a:p>
          <a:p>
            <a:pPr>
              <a:lnSpc>
                <a:spcPct val="90000"/>
              </a:lnSpc>
            </a:pPr>
            <a:r>
              <a:rPr lang="en-GB" sz="1800" b="0" dirty="0">
                <a:solidFill>
                  <a:srgbClr val="800000"/>
                </a:solidFill>
              </a:rPr>
              <a:t>gLExec cannot to better than what the OS/batch system does</a:t>
            </a:r>
          </a:p>
          <a:p>
            <a:pPr lvl="1">
              <a:lnSpc>
                <a:spcPct val="90000"/>
              </a:lnSpc>
            </a:pPr>
            <a:r>
              <a:rPr lang="en-GB" sz="1800" dirty="0"/>
              <a:t>‘internal accounting should now be done by the VO’</a:t>
            </a:r>
          </a:p>
          <a:p>
            <a:pPr lvl="2">
              <a:lnSpc>
                <a:spcPct val="90000"/>
              </a:lnSpc>
            </a:pPr>
            <a:r>
              <a:rPr lang="en-GB" sz="1600" dirty="0"/>
              <a:t>the regular site accounting mechanisms are via the batch system, and these will see the pilot job identity</a:t>
            </a:r>
          </a:p>
          <a:p>
            <a:pPr lvl="2">
              <a:lnSpc>
                <a:spcPct val="90000"/>
              </a:lnSpc>
            </a:pPr>
            <a:r>
              <a:rPr lang="en-GB" sz="1600" dirty="0"/>
              <a:t>the site can easily show from those logs the usage by the pilot job</a:t>
            </a:r>
          </a:p>
          <a:p>
            <a:pPr lvl="2">
              <a:lnSpc>
                <a:spcPct val="90000"/>
              </a:lnSpc>
            </a:pPr>
            <a:r>
              <a:rPr lang="en-GB" sz="1600" dirty="0"/>
              <a:t>accounting based </a:t>
            </a:r>
            <a:r>
              <a:rPr lang="en-GB" sz="1600" dirty="0" err="1"/>
              <a:t>glexec</a:t>
            </a:r>
            <a:r>
              <a:rPr lang="en-GB" sz="1600" dirty="0"/>
              <a:t> jobs requires a large and unknown effort</a:t>
            </a:r>
          </a:p>
          <a:p>
            <a:pPr lvl="1">
              <a:lnSpc>
                <a:spcPct val="90000"/>
              </a:lnSpc>
            </a:pPr>
            <a:r>
              <a:rPr lang="en-GB" sz="1800" dirty="0"/>
              <a:t>time accrual and process tree remain intact across the invocation</a:t>
            </a:r>
          </a:p>
          <a:p>
            <a:pPr lvl="2">
              <a:lnSpc>
                <a:spcPct val="90000"/>
              </a:lnSpc>
            </a:pPr>
            <a:r>
              <a:rPr lang="en-GB" sz="1600" dirty="0"/>
              <a:t>but, just like today, users can escape from both anyway</a:t>
            </a:r>
            <a:r>
              <a:rPr lang="en-GB" sz="1600" dirty="0" smtClean="0"/>
              <a:t>!</a:t>
            </a:r>
            <a:endParaRPr lang="en-GB" sz="1600"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Installation</a:t>
            </a:r>
            <a:endParaRPr lang="en-GB" dirty="0"/>
          </a:p>
        </p:txBody>
      </p:sp>
      <p:sp>
        <p:nvSpPr>
          <p:cNvPr id="3" name="Content Placeholder 2"/>
          <p:cNvSpPr>
            <a:spLocks noGrp="1"/>
          </p:cNvSpPr>
          <p:nvPr>
            <p:ph idx="1"/>
          </p:nvPr>
        </p:nvSpPr>
        <p:spPr/>
        <p:txBody>
          <a:bodyPr/>
          <a:lstStyle/>
          <a:p>
            <a:r>
              <a:rPr lang="en-GB" dirty="0" smtClean="0"/>
              <a:t>Actually only identity mapping mode really helps</a:t>
            </a:r>
          </a:p>
          <a:p>
            <a:pPr lvl="1">
              <a:buNone/>
            </a:pPr>
            <a:r>
              <a:rPr lang="en-GB" dirty="0" smtClean="0"/>
              <a:t>Otherwise </a:t>
            </a:r>
          </a:p>
          <a:p>
            <a:pPr lvl="1"/>
            <a:r>
              <a:rPr lang="en-GB" dirty="0" smtClean="0"/>
              <a:t>back-compromise (and worm infections) remain possible</a:t>
            </a:r>
          </a:p>
          <a:p>
            <a:pPr lvl="1"/>
            <a:r>
              <a:rPr lang="en-GB" dirty="0" smtClean="0"/>
              <a:t>attributing actions to users on WN is impossible </a:t>
            </a:r>
            <a:br>
              <a:rPr lang="en-GB" dirty="0" smtClean="0"/>
            </a:br>
            <a:r>
              <a:rPr lang="en-GB" dirty="0" smtClean="0"/>
              <a:t>(that needs a </a:t>
            </a:r>
            <a:r>
              <a:rPr lang="en-GB" dirty="0" err="1" smtClean="0"/>
              <a:t>uid</a:t>
            </a:r>
            <a:r>
              <a:rPr lang="en-GB" dirty="0" smtClean="0"/>
              <a:t> change)</a:t>
            </a:r>
          </a:p>
          <a:p>
            <a:pPr lvl="1"/>
            <a:endParaRPr lang="en-GB" dirty="0" smtClean="0"/>
          </a:p>
          <a:p>
            <a:endParaRPr lang="en-GB"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and Killing Jobs</a:t>
            </a:r>
            <a:endParaRPr lang="en-US" dirty="0"/>
          </a:p>
        </p:txBody>
      </p:sp>
      <p:sp>
        <p:nvSpPr>
          <p:cNvPr id="3" name="Content Placeholder 2"/>
          <p:cNvSpPr>
            <a:spLocks noGrp="1"/>
          </p:cNvSpPr>
          <p:nvPr>
            <p:ph idx="1"/>
          </p:nvPr>
        </p:nvSpPr>
        <p:spPr/>
        <p:txBody>
          <a:bodyPr/>
          <a:lstStyle/>
          <a:p>
            <a:pPr marL="457200" indent="-457200">
              <a:buNone/>
            </a:pPr>
            <a:r>
              <a:rPr lang="en-US" sz="2000" dirty="0" smtClean="0"/>
              <a:t>The batch system performs the following basic functions</a:t>
            </a:r>
          </a:p>
          <a:p>
            <a:pPr marL="457200" indent="-457200">
              <a:buFont typeface="+mj-lt"/>
              <a:buAutoNum type="arabicPeriod"/>
            </a:pPr>
            <a:endParaRPr lang="en-US" sz="2000" dirty="0" smtClean="0"/>
          </a:p>
          <a:p>
            <a:pPr marL="457200" indent="-457200">
              <a:buFont typeface="+mj-lt"/>
              <a:buAutoNum type="arabicPeriod"/>
            </a:pPr>
            <a:r>
              <a:rPr lang="en-US" sz="2000" b="0" dirty="0" smtClean="0"/>
              <a:t>Job Submission</a:t>
            </a:r>
          </a:p>
          <a:p>
            <a:pPr marL="457200" indent="-457200">
              <a:buFont typeface="+mj-lt"/>
              <a:buAutoNum type="arabicPeriod"/>
            </a:pPr>
            <a:r>
              <a:rPr lang="en-US" sz="2000" b="0" dirty="0" smtClean="0"/>
              <a:t>Job Suspend/Resume</a:t>
            </a:r>
          </a:p>
          <a:p>
            <a:pPr marL="457200" indent="-457200">
              <a:buFont typeface="+mj-lt"/>
              <a:buAutoNum type="arabicPeriod"/>
            </a:pPr>
            <a:r>
              <a:rPr lang="en-US" sz="2000" b="0" dirty="0" smtClean="0"/>
              <a:t>Job Kill</a:t>
            </a:r>
          </a:p>
          <a:p>
            <a:pPr marL="457200" indent="-457200">
              <a:buFont typeface="+mj-lt"/>
              <a:buAutoNum type="arabicPeriod"/>
            </a:pPr>
            <a:r>
              <a:rPr lang="en-US" sz="2000" b="0" dirty="0" smtClean="0"/>
              <a:t>CPU time accounting</a:t>
            </a:r>
          </a:p>
          <a:p>
            <a:pPr marL="457200" indent="-457200">
              <a:buFont typeface="+mj-lt"/>
              <a:buAutoNum type="arabicPeriod"/>
            </a:pPr>
            <a:endParaRPr lang="en-US" sz="2000" b="0" dirty="0" smtClean="0"/>
          </a:p>
          <a:p>
            <a:pPr marL="457200" indent="-457200">
              <a:buFont typeface="+mj-lt"/>
              <a:buAutoNum type="arabicPeriod"/>
            </a:pPr>
            <a:endParaRPr lang="en-US" sz="2000" b="0" dirty="0" smtClean="0"/>
          </a:p>
          <a:p>
            <a:pPr marL="457200" indent="-457200">
              <a:buNone/>
            </a:pPr>
            <a:r>
              <a:rPr lang="en-US" sz="2000" b="0" i="1" dirty="0" smtClean="0">
                <a:solidFill>
                  <a:srgbClr val="87A4DD"/>
                </a:solidFill>
              </a:rPr>
              <a:t>does not yet address enforcing sanity and user compliance</a:t>
            </a:r>
            <a:endParaRPr lang="en-US" sz="2000" b="0" i="1" dirty="0">
              <a:solidFill>
                <a:srgbClr val="87A4DD"/>
              </a:solidFill>
            </a:endParaRPr>
          </a:p>
        </p:txBody>
      </p:sp>
      <p:sp>
        <p:nvSpPr>
          <p:cNvPr id="6" name="TextBox 5"/>
          <p:cNvSpPr txBox="1"/>
          <p:nvPr/>
        </p:nvSpPr>
        <p:spPr>
          <a:xfrm>
            <a:off x="4073381" y="6160168"/>
            <a:ext cx="5070619" cy="369332"/>
          </a:xfrm>
          <a:prstGeom prst="rect">
            <a:avLst/>
          </a:prstGeom>
          <a:noFill/>
        </p:spPr>
        <p:txBody>
          <a:bodyPr wrap="none" rtlCol="0">
            <a:spAutoFit/>
          </a:bodyPr>
          <a:lstStyle/>
          <a:p>
            <a:pPr>
              <a:buNone/>
            </a:pPr>
            <a:r>
              <a:rPr lang="en-US" i="1" dirty="0" smtClean="0">
                <a:solidFill>
                  <a:srgbClr val="C00000"/>
                </a:solidFill>
              </a:rPr>
              <a:t>from the test description of Ulrich </a:t>
            </a:r>
            <a:r>
              <a:rPr lang="en-US" i="1" dirty="0" err="1" smtClean="0">
                <a:solidFill>
                  <a:srgbClr val="C00000"/>
                </a:solidFill>
              </a:rPr>
              <a:t>Schwickerath</a:t>
            </a:r>
            <a:endParaRPr lang="en-US" i="1"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and Killing Jobs</a:t>
            </a:r>
            <a:endParaRPr lang="en-US" dirty="0"/>
          </a:p>
        </p:txBody>
      </p:sp>
      <p:pic>
        <p:nvPicPr>
          <p:cNvPr id="1027" name="Picture 3" descr="H:\Home\davidg\EGEE\JRA3\glExec\BatchSystem-sequence.gif"/>
          <p:cNvPicPr>
            <a:picLocks noChangeAspect="1" noChangeArrowheads="1"/>
          </p:cNvPicPr>
          <p:nvPr/>
        </p:nvPicPr>
        <p:blipFill>
          <a:blip r:embed="rId2" cstate="print"/>
          <a:srcRect/>
          <a:stretch>
            <a:fillRect/>
          </a:stretch>
        </p:blipFill>
        <p:spPr bwMode="auto">
          <a:xfrm>
            <a:off x="1237247" y="1055019"/>
            <a:ext cx="6477000" cy="5229225"/>
          </a:xfrm>
          <a:prstGeom prst="rect">
            <a:avLst/>
          </a:prstGeom>
          <a:noFill/>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it</a:t>
            </a:r>
            <a:endParaRPr lang="en-US" dirty="0"/>
          </a:p>
        </p:txBody>
      </p:sp>
      <p:sp>
        <p:nvSpPr>
          <p:cNvPr id="3" name="Content Placeholder 2"/>
          <p:cNvSpPr>
            <a:spLocks noGrp="1"/>
          </p:cNvSpPr>
          <p:nvPr>
            <p:ph idx="1"/>
          </p:nvPr>
        </p:nvSpPr>
        <p:spPr/>
        <p:txBody>
          <a:bodyPr/>
          <a:lstStyle/>
          <a:p>
            <a:pPr>
              <a:buNone/>
            </a:pPr>
            <a:r>
              <a:rPr lang="en-US" sz="2000" dirty="0" smtClean="0">
                <a:solidFill>
                  <a:srgbClr val="A50021"/>
                </a:solidFill>
              </a:rPr>
              <a:t>Can batch system suspend/kill the </a:t>
            </a:r>
            <a:r>
              <a:rPr lang="en-US" sz="2000" dirty="0" err="1" smtClean="0">
                <a:solidFill>
                  <a:srgbClr val="A50021"/>
                </a:solidFill>
              </a:rPr>
              <a:t>gLExec’ed</a:t>
            </a:r>
            <a:r>
              <a:rPr lang="en-US" sz="2000" dirty="0" smtClean="0">
                <a:solidFill>
                  <a:srgbClr val="A50021"/>
                </a:solidFill>
              </a:rPr>
              <a:t> processes?</a:t>
            </a:r>
          </a:p>
          <a:p>
            <a:pPr>
              <a:buNone/>
            </a:pPr>
            <a:endParaRPr lang="en-US" sz="2000" dirty="0" smtClean="0"/>
          </a:p>
          <a:p>
            <a:r>
              <a:rPr lang="en-US" sz="2000" dirty="0" smtClean="0"/>
              <a:t>Test using </a:t>
            </a:r>
            <a:r>
              <a:rPr lang="en-US" sz="2000" dirty="0" err="1" smtClean="0"/>
              <a:t>gLExec</a:t>
            </a:r>
            <a:r>
              <a:rPr lang="en-US" sz="2000" dirty="0" smtClean="0"/>
              <a:t> itself</a:t>
            </a:r>
          </a:p>
          <a:p>
            <a:pPr lvl="1"/>
            <a:r>
              <a:rPr lang="en-US" sz="1800" dirty="0" smtClean="0"/>
              <a:t>Most ‘true’ tests</a:t>
            </a:r>
          </a:p>
          <a:p>
            <a:pPr lvl="1"/>
            <a:r>
              <a:rPr lang="en-US" sz="1800" dirty="0" smtClean="0"/>
              <a:t>Requires installation of </a:t>
            </a:r>
            <a:r>
              <a:rPr lang="en-US" sz="1800" dirty="0" err="1" smtClean="0"/>
              <a:t>gLExec</a:t>
            </a:r>
            <a:r>
              <a:rPr lang="en-US" sz="1800" dirty="0" smtClean="0"/>
              <a:t> and all dependencies</a:t>
            </a:r>
          </a:p>
          <a:p>
            <a:pPr lvl="1"/>
            <a:endParaRPr lang="en-US" sz="1800" dirty="0" smtClean="0"/>
          </a:p>
          <a:p>
            <a:r>
              <a:rPr lang="en-US" sz="2000" dirty="0" smtClean="0"/>
              <a:t>Test using the </a:t>
            </a:r>
            <a:r>
              <a:rPr lang="en-US" sz="2000" i="1" dirty="0" err="1" smtClean="0"/>
              <a:t>sutest</a:t>
            </a:r>
            <a:r>
              <a:rPr lang="en-US" sz="2000" dirty="0" smtClean="0"/>
              <a:t> mini </a:t>
            </a:r>
            <a:r>
              <a:rPr lang="en-US" sz="2000" dirty="0" err="1" smtClean="0"/>
              <a:t>programme</a:t>
            </a:r>
            <a:endParaRPr lang="en-US" sz="2000" dirty="0" smtClean="0"/>
          </a:p>
          <a:p>
            <a:pPr lvl="1"/>
            <a:r>
              <a:rPr lang="en-US" sz="1800" dirty="0" smtClean="0"/>
              <a:t>Same logic, but a stand-alone small (50-line) C </a:t>
            </a:r>
            <a:r>
              <a:rPr lang="en-US" sz="1800" dirty="0" err="1" smtClean="0"/>
              <a:t>programme</a:t>
            </a:r>
            <a:endParaRPr lang="en-US" sz="1800" dirty="0" smtClean="0"/>
          </a:p>
          <a:p>
            <a:pPr lvl="1"/>
            <a:r>
              <a:rPr lang="en-US" sz="1800" dirty="0" smtClean="0"/>
              <a:t>No dependencies</a:t>
            </a:r>
          </a:p>
          <a:p>
            <a:pPr lvl="1"/>
            <a:r>
              <a:rPr lang="en-US" sz="1800" dirty="0" smtClean="0"/>
              <a:t>A few hard-coded constants to be set before compilation</a:t>
            </a:r>
          </a:p>
          <a:p>
            <a:pPr lvl="1"/>
            <a:r>
              <a:rPr lang="en-US" sz="1800" dirty="0" smtClean="0"/>
              <a:t>Trivial to test</a:t>
            </a:r>
            <a:endParaRPr lang="en-US" sz="1800" dirty="0"/>
          </a:p>
        </p:txBody>
      </p:sp>
      <p:sp>
        <p:nvSpPr>
          <p:cNvPr id="4" name="Footer Placeholder 3"/>
          <p:cNvSpPr>
            <a:spLocks noGrp="1"/>
          </p:cNvSpPr>
          <p:nvPr>
            <p:ph type="ftr" sz="quarter" idx="10"/>
          </p:nvPr>
        </p:nvSpPr>
        <p:spPr/>
        <p:txBody>
          <a:bodyPr/>
          <a:lstStyle/>
          <a:p>
            <a:pPr>
              <a:defRPr/>
            </a:pPr>
            <a:r>
              <a:rPr lang="en-US" smtClean="0"/>
              <a:t>gLExec and OS integration – JRA1 All Hands February 2008</a:t>
            </a:r>
            <a:endParaRPr lang="en-US" dirty="0"/>
          </a:p>
        </p:txBody>
      </p:sp>
      <p:sp>
        <p:nvSpPr>
          <p:cNvPr id="5" name="Slide Number Placeholder 4"/>
          <p:cNvSpPr>
            <a:spLocks noGrp="1"/>
          </p:cNvSpPr>
          <p:nvPr>
            <p:ph type="sldNum" sz="quarter" idx="11"/>
          </p:nvPr>
        </p:nvSpPr>
        <p:spPr/>
        <p:txBody>
          <a:bodyPr/>
          <a:lstStyle/>
          <a:p>
            <a:pPr>
              <a:defRPr/>
            </a:pPr>
            <a:fld id="{0FCDD948-FC55-4500-AED6-AAAA3A2EB902}" type="slidenum">
              <a:rPr lang="en-US" smtClean="0"/>
              <a:pPr>
                <a:defRPr/>
              </a:pPr>
              <a:t>46</a:t>
            </a:fld>
            <a:endParaRPr lang="en-US"/>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Preservation</a:t>
            </a:r>
            <a:endParaRPr lang="en-US" dirty="0"/>
          </a:p>
        </p:txBody>
      </p:sp>
      <p:sp>
        <p:nvSpPr>
          <p:cNvPr id="6" name="TextBox 5"/>
          <p:cNvSpPr txBox="1"/>
          <p:nvPr/>
        </p:nvSpPr>
        <p:spPr>
          <a:xfrm>
            <a:off x="112296" y="1363576"/>
            <a:ext cx="8951494" cy="3093154"/>
          </a:xfrm>
          <a:prstGeom prst="rect">
            <a:avLst/>
          </a:prstGeom>
          <a:noFill/>
        </p:spPr>
        <p:txBody>
          <a:bodyPr wrap="square" rtlCol="0">
            <a:spAutoFit/>
          </a:bodyPr>
          <a:lstStyle/>
          <a:p>
            <a:pPr>
              <a:buNone/>
            </a:pPr>
            <a:r>
              <a:rPr lang="en-US" sz="1500" b="1" dirty="0" smtClean="0">
                <a:latin typeface="Courier New" pitchFamily="49" charset="0"/>
                <a:cs typeface="Courier New" pitchFamily="49" charset="0"/>
              </a:rPr>
              <a:t>$ date &amp;&amp; </a:t>
            </a:r>
            <a:r>
              <a:rPr lang="en-US" sz="1500" b="1" dirty="0" err="1" smtClean="0">
                <a:latin typeface="Courier New" pitchFamily="49" charset="0"/>
                <a:cs typeface="Courier New" pitchFamily="49" charset="0"/>
              </a:rPr>
              <a:t>ps</a:t>
            </a:r>
            <a:r>
              <a:rPr lang="en-US" sz="1500" b="1" dirty="0" smtClean="0">
                <a:latin typeface="Courier New" pitchFamily="49" charset="0"/>
                <a:cs typeface="Courier New" pitchFamily="49" charset="0"/>
              </a:rPr>
              <a:t> --forest -</a:t>
            </a:r>
            <a:r>
              <a:rPr lang="en-US" sz="1500" b="1" dirty="0" err="1" smtClean="0">
                <a:latin typeface="Courier New" pitchFamily="49" charset="0"/>
                <a:cs typeface="Courier New" pitchFamily="49" charset="0"/>
              </a:rPr>
              <a:t>eo</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pid,ppid,sess,user,uid,euid,cmd</a:t>
            </a:r>
            <a:endParaRPr lang="en-US" sz="1500" b="1" dirty="0" smtClean="0">
              <a:latin typeface="Courier New" pitchFamily="49" charset="0"/>
              <a:cs typeface="Courier New" pitchFamily="49" charset="0"/>
            </a:endParaRPr>
          </a:p>
          <a:p>
            <a:pPr>
              <a:buNone/>
            </a:pPr>
            <a:endParaRPr lang="en-US" sz="1500" b="1" dirty="0" smtClean="0">
              <a:latin typeface="Courier New" pitchFamily="49" charset="0"/>
              <a:cs typeface="Courier New" pitchFamily="49" charset="0"/>
            </a:endParaRPr>
          </a:p>
          <a:p>
            <a:pPr>
              <a:buNone/>
            </a:pPr>
            <a:r>
              <a:rPr lang="en-US" sz="1500" b="1" dirty="0" smtClean="0">
                <a:latin typeface="Courier New" pitchFamily="49" charset="0"/>
                <a:cs typeface="Courier New" pitchFamily="49" charset="0"/>
              </a:rPr>
              <a:t>Fri Feb  8 14:02:41 CET 2008</a:t>
            </a:r>
          </a:p>
          <a:p>
            <a:pPr>
              <a:buNone/>
            </a:pPr>
            <a:endParaRPr lang="en-US" sz="1500" b="1" dirty="0" smtClean="0">
              <a:latin typeface="Courier New" pitchFamily="49" charset="0"/>
              <a:cs typeface="Courier New" pitchFamily="49" charset="0"/>
            </a:endParaRPr>
          </a:p>
          <a:p>
            <a:pPr>
              <a:buNone/>
            </a:pPr>
            <a:r>
              <a:rPr lang="en-US" sz="1500" b="1" dirty="0" smtClean="0">
                <a:latin typeface="Courier New" pitchFamily="49" charset="0"/>
                <a:cs typeface="Courier New" pitchFamily="49" charset="0"/>
              </a:rPr>
              <a:t>  PID  PPID  SESS USER   UID </a:t>
            </a:r>
            <a:r>
              <a:rPr lang="en-US" sz="1500" b="1" dirty="0" err="1" smtClean="0">
                <a:latin typeface="Courier New" pitchFamily="49" charset="0"/>
                <a:cs typeface="Courier New" pitchFamily="49" charset="0"/>
              </a:rPr>
              <a:t>UID</a:t>
            </a:r>
            <a:r>
              <a:rPr lang="en-US" sz="1500" b="1" dirty="0" smtClean="0">
                <a:latin typeface="Courier New" pitchFamily="49" charset="0"/>
                <a:cs typeface="Courier New" pitchFamily="49" charset="0"/>
              </a:rPr>
              <a:t> CMD</a:t>
            </a:r>
          </a:p>
          <a:p>
            <a:pPr>
              <a:buNone/>
            </a:pPr>
            <a:r>
              <a:rPr lang="en-US" sz="1500" b="1" dirty="0" smtClean="0">
                <a:latin typeface="Courier New" pitchFamily="49" charset="0"/>
                <a:cs typeface="Courier New" pitchFamily="49" charset="0"/>
              </a:rPr>
              <a:t>3294     1  3294 root      0   0 /</a:t>
            </a:r>
            <a:r>
              <a:rPr lang="en-US" sz="1500" b="1" dirty="0" err="1" smtClean="0">
                <a:latin typeface="Courier New" pitchFamily="49" charset="0"/>
                <a:cs typeface="Courier New" pitchFamily="49" charset="0"/>
              </a:rPr>
              <a:t>usr</a:t>
            </a:r>
            <a:r>
              <a:rPr lang="en-US" sz="1500" b="1" dirty="0" smtClean="0">
                <a:latin typeface="Courier New" pitchFamily="49" charset="0"/>
                <a:cs typeface="Courier New" pitchFamily="49" charset="0"/>
              </a:rPr>
              <a:t>/</a:t>
            </a:r>
            <a:r>
              <a:rPr lang="en-US" sz="1500" b="1" dirty="0" err="1" smtClean="0">
                <a:latin typeface="Courier New" pitchFamily="49" charset="0"/>
                <a:cs typeface="Courier New" pitchFamily="49" charset="0"/>
              </a:rPr>
              <a:t>sbin</a:t>
            </a:r>
            <a:r>
              <a:rPr lang="en-US" sz="1500" b="1" dirty="0" smtClean="0">
                <a:latin typeface="Courier New" pitchFamily="49" charset="0"/>
                <a:cs typeface="Courier New" pitchFamily="49" charset="0"/>
              </a:rPr>
              <a:t>/</a:t>
            </a:r>
            <a:r>
              <a:rPr lang="en-US" sz="1500" b="1" dirty="0" err="1" smtClean="0">
                <a:latin typeface="Courier New" pitchFamily="49" charset="0"/>
                <a:cs typeface="Courier New" pitchFamily="49" charset="0"/>
              </a:rPr>
              <a:t>pbs_mom</a:t>
            </a:r>
            <a:endParaRPr lang="en-US" sz="1500" b="1" dirty="0" smtClean="0">
              <a:latin typeface="Courier New" pitchFamily="49" charset="0"/>
              <a:cs typeface="Courier New" pitchFamily="49" charset="0"/>
            </a:endParaRPr>
          </a:p>
          <a:p>
            <a:pPr>
              <a:buNone/>
            </a:pPr>
            <a:r>
              <a:rPr lang="en-US" sz="1500" b="1" dirty="0" smtClean="0">
                <a:latin typeface="Courier New" pitchFamily="49" charset="0"/>
                <a:cs typeface="Courier New" pitchFamily="49" charset="0"/>
              </a:rPr>
              <a:t>18668  3294 18668 davidg 502 502  \_ -bash</a:t>
            </a:r>
          </a:p>
          <a:p>
            <a:pPr>
              <a:buNone/>
            </a:pPr>
            <a:r>
              <a:rPr lang="en-US" sz="1500" b="1" dirty="0" smtClean="0">
                <a:latin typeface="Courier New" pitchFamily="49" charset="0"/>
                <a:cs typeface="Courier New" pitchFamily="49" charset="0"/>
              </a:rPr>
              <a:t>18713 18668 18668 davidg 502 502      \_ /bin/</a:t>
            </a:r>
            <a:r>
              <a:rPr lang="en-US" sz="1500" b="1" dirty="0" err="1" smtClean="0">
                <a:latin typeface="Courier New" pitchFamily="49" charset="0"/>
                <a:cs typeface="Courier New" pitchFamily="49" charset="0"/>
              </a:rPr>
              <a:t>sh</a:t>
            </a:r>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…/jobs/33.tbn05.ni.SC</a:t>
            </a:r>
          </a:p>
          <a:p>
            <a:pPr>
              <a:buNone/>
            </a:pPr>
            <a:r>
              <a:rPr lang="en-US" sz="1500" b="1" dirty="0" smtClean="0">
                <a:latin typeface="Courier New" pitchFamily="49" charset="0"/>
                <a:cs typeface="Courier New" pitchFamily="49" charset="0"/>
              </a:rPr>
              <a:t>18715 18713 18668 nobody  99  99          \_ /project/</a:t>
            </a:r>
            <a:r>
              <a:rPr lang="en-US" sz="1500" b="1" dirty="0" err="1" smtClean="0">
                <a:latin typeface="Courier New" pitchFamily="49" charset="0"/>
                <a:cs typeface="Courier New" pitchFamily="49" charset="0"/>
              </a:rPr>
              <a:t>sutest</a:t>
            </a:r>
            <a:r>
              <a:rPr lang="en-US" sz="1500" b="1" dirty="0" smtClean="0">
                <a:latin typeface="Courier New" pitchFamily="49" charset="0"/>
                <a:cs typeface="Courier New" pitchFamily="49" charset="0"/>
              </a:rPr>
              <a:t> /bin/sleep 120</a:t>
            </a:r>
          </a:p>
          <a:p>
            <a:pPr>
              <a:buNone/>
            </a:pPr>
            <a:r>
              <a:rPr lang="en-US" sz="1500" b="1" dirty="0" smtClean="0">
                <a:latin typeface="Courier New" pitchFamily="49" charset="0"/>
                <a:cs typeface="Courier New" pitchFamily="49" charset="0"/>
              </a:rPr>
              <a:t>18716 18715 18668 nobody  99  99              \_ /bin/sleep 120</a:t>
            </a:r>
          </a:p>
          <a:p>
            <a:pPr>
              <a:buNone/>
            </a:pP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p:txBody>
      </p:sp>
      <p:sp>
        <p:nvSpPr>
          <p:cNvPr id="7" name="TextBox 6"/>
          <p:cNvSpPr txBox="1"/>
          <p:nvPr/>
        </p:nvSpPr>
        <p:spPr>
          <a:xfrm>
            <a:off x="3665621" y="4820654"/>
            <a:ext cx="5253789" cy="720197"/>
          </a:xfrm>
          <a:prstGeom prst="rect">
            <a:avLst/>
          </a:prstGeom>
          <a:solidFill>
            <a:srgbClr val="DDDDDD"/>
          </a:solidFill>
        </p:spPr>
        <p:txBody>
          <a:bodyPr wrap="square" rtlCol="0">
            <a:spAutoFit/>
          </a:bodyPr>
          <a:lstStyle/>
          <a:p>
            <a:pPr>
              <a:buNone/>
            </a:pPr>
            <a:r>
              <a:rPr lang="en-US" sz="1200" b="1" dirty="0" smtClean="0">
                <a:latin typeface="Courier New" pitchFamily="49" charset="0"/>
                <a:cs typeface="Courier New" pitchFamily="49" charset="0"/>
              </a:rPr>
              <a:t>$ date &amp;&amp; </a:t>
            </a:r>
            <a:r>
              <a:rPr lang="en-US" sz="1200" b="1" dirty="0" err="1" smtClean="0">
                <a:latin typeface="Courier New" pitchFamily="49" charset="0"/>
                <a:cs typeface="Courier New" pitchFamily="49" charset="0"/>
              </a:rPr>
              <a:t>qsub</a:t>
            </a:r>
            <a:r>
              <a:rPr lang="en-US" sz="1200" b="1" dirty="0" smtClean="0">
                <a:latin typeface="Courier New" pitchFamily="49" charset="0"/>
                <a:cs typeface="Courier New" pitchFamily="49" charset="0"/>
              </a:rPr>
              <a:t> -q test </a:t>
            </a:r>
            <a:r>
              <a:rPr lang="en-US" sz="1200" b="1" dirty="0" err="1" smtClean="0">
                <a:latin typeface="Courier New" pitchFamily="49" charset="0"/>
                <a:cs typeface="Courier New" pitchFamily="49" charset="0"/>
              </a:rPr>
              <a:t>tmp</a:t>
            </a:r>
            <a:r>
              <a:rPr lang="en-US" sz="1200" b="1" dirty="0" smtClean="0">
                <a:latin typeface="Courier New" pitchFamily="49" charset="0"/>
                <a:cs typeface="Courier New" pitchFamily="49" charset="0"/>
              </a:rPr>
              <a:t>/tt.pbs</a:t>
            </a:r>
          </a:p>
          <a:p>
            <a:pPr>
              <a:buNone/>
            </a:pPr>
            <a:r>
              <a:rPr lang="en-US" sz="1200" b="1" dirty="0" smtClean="0">
                <a:latin typeface="Courier New" pitchFamily="49" charset="0"/>
                <a:cs typeface="Courier New" pitchFamily="49" charset="0"/>
              </a:rPr>
              <a:t>Fri Feb  8 14:02:21 CET 2008</a:t>
            </a:r>
          </a:p>
          <a:p>
            <a:pPr>
              <a:buNone/>
            </a:pPr>
            <a:r>
              <a:rPr lang="en-US" sz="1200" b="1" dirty="0" smtClean="0">
                <a:latin typeface="Courier New" pitchFamily="49" charset="0"/>
                <a:cs typeface="Courier New" pitchFamily="49" charset="0"/>
              </a:rPr>
              <a:t>33.tbn05.nikhef.nl</a:t>
            </a:r>
          </a:p>
        </p:txBody>
      </p:sp>
      <p:sp>
        <p:nvSpPr>
          <p:cNvPr id="9" name="TextBox 8"/>
          <p:cNvSpPr txBox="1"/>
          <p:nvPr/>
        </p:nvSpPr>
        <p:spPr>
          <a:xfrm>
            <a:off x="144378" y="5261812"/>
            <a:ext cx="3352800" cy="1163395"/>
          </a:xfrm>
          <a:prstGeom prst="rect">
            <a:avLst/>
          </a:prstGeom>
          <a:solidFill>
            <a:srgbClr val="DDDDDD"/>
          </a:solidFill>
        </p:spPr>
        <p:txBody>
          <a:bodyPr wrap="square" rtlCol="0">
            <a:spAutoFit/>
          </a:bodyPr>
          <a:lstStyle/>
          <a:p>
            <a:pPr>
              <a:buNone/>
            </a:pPr>
            <a:r>
              <a:rPr lang="en-US" sz="1200" b="1" dirty="0" smtClean="0">
                <a:latin typeface="Courier New" pitchFamily="49" charset="0"/>
                <a:cs typeface="Courier New" pitchFamily="49" charset="0"/>
              </a:rPr>
              <a:t>tbn05:~:1018$ cat </a:t>
            </a:r>
            <a:r>
              <a:rPr lang="en-US" sz="1200" b="1" dirty="0" err="1" smtClean="0">
                <a:latin typeface="Courier New" pitchFamily="49" charset="0"/>
                <a:cs typeface="Courier New" pitchFamily="49" charset="0"/>
              </a:rPr>
              <a:t>tmp</a:t>
            </a:r>
            <a:r>
              <a:rPr lang="en-US" sz="1200" b="1" dirty="0" smtClean="0">
                <a:latin typeface="Courier New" pitchFamily="49" charset="0"/>
                <a:cs typeface="Courier New" pitchFamily="49" charset="0"/>
              </a:rPr>
              <a:t>/tt.pbs</a:t>
            </a:r>
          </a:p>
          <a:p>
            <a:pPr>
              <a:buNone/>
            </a:pPr>
            <a:r>
              <a:rPr lang="en-US" sz="1200" b="1" dirty="0" smtClean="0">
                <a:latin typeface="Courier New" pitchFamily="49" charset="0"/>
                <a:cs typeface="Courier New" pitchFamily="49" charset="0"/>
              </a:rPr>
              <a:t>#! /bin/</a:t>
            </a:r>
            <a:r>
              <a:rPr lang="en-US" sz="1200" b="1" dirty="0" err="1" smtClean="0">
                <a:latin typeface="Courier New" pitchFamily="49" charset="0"/>
                <a:cs typeface="Courier New" pitchFamily="49" charset="0"/>
              </a:rPr>
              <a:t>sh</a:t>
            </a:r>
            <a:endParaRPr lang="en-US" sz="1200" b="1" dirty="0" smtClean="0">
              <a:latin typeface="Courier New" pitchFamily="49" charset="0"/>
              <a:cs typeface="Courier New" pitchFamily="49" charset="0"/>
            </a:endParaRPr>
          </a:p>
          <a:p>
            <a:pPr>
              <a:buNone/>
            </a:pPr>
            <a:r>
              <a:rPr lang="en-US" sz="1200" b="1" dirty="0" smtClean="0">
                <a:latin typeface="Courier New" pitchFamily="49" charset="0"/>
                <a:cs typeface="Courier New" pitchFamily="49" charset="0"/>
              </a:rPr>
              <a:t>date</a:t>
            </a:r>
          </a:p>
          <a:p>
            <a:pPr>
              <a:buNone/>
            </a:pPr>
            <a:r>
              <a:rPr lang="en-US" sz="1200" b="1" dirty="0" smtClean="0">
                <a:latin typeface="Courier New" pitchFamily="49" charset="0"/>
                <a:cs typeface="Courier New" pitchFamily="49" charset="0"/>
              </a:rPr>
              <a:t>/project/</a:t>
            </a:r>
            <a:r>
              <a:rPr lang="en-US" sz="1200" b="1" dirty="0" err="1" smtClean="0">
                <a:latin typeface="Courier New" pitchFamily="49" charset="0"/>
                <a:cs typeface="Courier New" pitchFamily="49" charset="0"/>
              </a:rPr>
              <a:t>sutest</a:t>
            </a:r>
            <a:r>
              <a:rPr lang="en-US" sz="1200" b="1" dirty="0" smtClean="0">
                <a:latin typeface="Courier New" pitchFamily="49" charset="0"/>
                <a:cs typeface="Courier New" pitchFamily="49" charset="0"/>
              </a:rPr>
              <a:t> /bin/sleep 120</a:t>
            </a:r>
          </a:p>
          <a:p>
            <a:pPr>
              <a:buNone/>
            </a:pPr>
            <a:r>
              <a:rPr lang="en-US" sz="1200" b="1" dirty="0" smtClean="0">
                <a:latin typeface="Courier New" pitchFamily="49" charset="0"/>
                <a:cs typeface="Courier New" pitchFamily="49" charset="0"/>
              </a:rPr>
              <a:t>date</a:t>
            </a:r>
          </a:p>
        </p:txBody>
      </p:sp>
      <p:sp>
        <p:nvSpPr>
          <p:cNvPr id="10" name="Rectangle 9"/>
          <p:cNvSpPr/>
          <p:nvPr/>
        </p:nvSpPr>
        <p:spPr>
          <a:xfrm>
            <a:off x="3689685" y="5902035"/>
            <a:ext cx="5227746"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buNone/>
            </a:pP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All vanishes after a ‘</a:t>
            </a:r>
            <a:r>
              <a:rPr lang="en-US"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qdel</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33’ …</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64168" y="4447491"/>
            <a:ext cx="5309915" cy="369332"/>
          </a:xfrm>
          <a:prstGeom prst="rect">
            <a:avLst/>
          </a:prstGeom>
        </p:spPr>
        <p:txBody>
          <a:bodyPr wrap="none">
            <a:spAutoFit/>
          </a:bodyPr>
          <a:lstStyle/>
          <a:p>
            <a:pPr eaLnBrk="1" hangingPunct="1">
              <a:buNone/>
            </a:pPr>
            <a:r>
              <a:rPr lang="en-GB" b="1" i="1" dirty="0" smtClean="0">
                <a:solidFill>
                  <a:srgbClr val="800000"/>
                </a:solidFill>
              </a:rPr>
              <a:t>... and Torque will kill all processes in the tree:</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accounting</a:t>
            </a:r>
            <a:endParaRPr lang="en-US" dirty="0"/>
          </a:p>
        </p:txBody>
      </p:sp>
      <p:sp>
        <p:nvSpPr>
          <p:cNvPr id="3" name="Content Placeholder 2"/>
          <p:cNvSpPr>
            <a:spLocks noGrp="1"/>
          </p:cNvSpPr>
          <p:nvPr>
            <p:ph idx="1"/>
          </p:nvPr>
        </p:nvSpPr>
        <p:spPr/>
        <p:txBody>
          <a:bodyPr/>
          <a:lstStyle/>
          <a:p>
            <a:endParaRPr lang="en-US" sz="2000" dirty="0" smtClean="0"/>
          </a:p>
          <a:p>
            <a:r>
              <a:rPr lang="en-US" sz="2000" dirty="0" smtClean="0"/>
              <a:t>No change with respect to current </a:t>
            </a:r>
            <a:r>
              <a:rPr lang="en-US" sz="2000" dirty="0" err="1" smtClean="0"/>
              <a:t>behaviour</a:t>
            </a:r>
            <a:r>
              <a:rPr lang="en-US" sz="2000" dirty="0" smtClean="0"/>
              <a:t> of jobs</a:t>
            </a:r>
          </a:p>
          <a:p>
            <a:endParaRPr lang="en-US" sz="2000" dirty="0" smtClean="0"/>
          </a:p>
          <a:p>
            <a:r>
              <a:rPr lang="en-US" sz="2000" dirty="0" smtClean="0"/>
              <a:t>Times are accumulated on wait and collated with the </a:t>
            </a:r>
            <a:r>
              <a:rPr lang="en-US" sz="2000" dirty="0" err="1" smtClean="0"/>
              <a:t>gLExec</a:t>
            </a:r>
            <a:r>
              <a:rPr lang="en-US" sz="2000" dirty="0" smtClean="0"/>
              <a:t> usage</a:t>
            </a:r>
            <a:endParaRPr lang="en-US" sz="2000"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Forcing havoc on yourself</a:t>
            </a:r>
            <a:endParaRPr lang="en-US" dirty="0"/>
          </a:p>
        </p:txBody>
      </p:sp>
      <p:sp>
        <p:nvSpPr>
          <p:cNvPr id="6" name="TextBox 5"/>
          <p:cNvSpPr txBox="1"/>
          <p:nvPr/>
        </p:nvSpPr>
        <p:spPr>
          <a:xfrm>
            <a:off x="425117" y="1163054"/>
            <a:ext cx="7515726" cy="929485"/>
          </a:xfrm>
          <a:prstGeom prst="rect">
            <a:avLst/>
          </a:prstGeom>
          <a:solidFill>
            <a:srgbClr val="DDDDDD"/>
          </a:solidFill>
        </p:spPr>
        <p:txBody>
          <a:bodyPr wrap="square" rtlCol="0">
            <a:spAutoFit/>
          </a:bodyPr>
          <a:lstStyle/>
          <a:p>
            <a:pPr>
              <a:buNone/>
            </a:pPr>
            <a:r>
              <a:rPr lang="en-US" sz="1600" b="1" dirty="0" smtClean="0">
                <a:latin typeface="Courier New" pitchFamily="49" charset="0"/>
                <a:cs typeface="Courier New" pitchFamily="49" charset="0"/>
              </a:rPr>
              <a:t>$ ( date &amp;&amp; ./</a:t>
            </a:r>
            <a:r>
              <a:rPr lang="en-US" sz="1600" b="1" dirty="0" err="1" smtClean="0">
                <a:latin typeface="Courier New" pitchFamily="49" charset="0"/>
                <a:cs typeface="Courier New" pitchFamily="49" charset="0"/>
              </a:rPr>
              <a:t>sutest</a:t>
            </a:r>
            <a:r>
              <a:rPr lang="en-US" sz="1600" b="1" dirty="0" smtClean="0">
                <a:latin typeface="Courier New" pitchFamily="49" charset="0"/>
                <a:cs typeface="Courier New" pitchFamily="49" charset="0"/>
              </a:rPr>
              <a:t> /bin/sleep 60 &amp;&amp; date )</a:t>
            </a:r>
          </a:p>
          <a:p>
            <a:pPr>
              <a:buNone/>
            </a:pPr>
            <a:r>
              <a:rPr lang="en-US" sz="1600" b="1" dirty="0" smtClean="0">
                <a:latin typeface="Courier New" pitchFamily="49" charset="0"/>
                <a:cs typeface="Courier New" pitchFamily="49" charset="0"/>
              </a:rPr>
              <a:t>Fri Feb  8 16:41:24 CET 2008</a:t>
            </a:r>
          </a:p>
          <a:p>
            <a:pPr>
              <a:buNone/>
            </a:pPr>
            <a:r>
              <a:rPr lang="en-US" sz="1600" b="1" dirty="0" smtClean="0">
                <a:latin typeface="Courier New" pitchFamily="49" charset="0"/>
                <a:cs typeface="Courier New" pitchFamily="49" charset="0"/>
              </a:rPr>
              <a:t>Notice: identity changed to </a:t>
            </a:r>
            <a:r>
              <a:rPr lang="en-US" sz="1600" b="1" dirty="0" err="1" smtClean="0">
                <a:latin typeface="Courier New" pitchFamily="49" charset="0"/>
                <a:cs typeface="Courier New" pitchFamily="49" charset="0"/>
              </a:rPr>
              <a:t>uid</a:t>
            </a:r>
            <a:r>
              <a:rPr lang="en-US" sz="1600" b="1" dirty="0" smtClean="0">
                <a:latin typeface="Courier New" pitchFamily="49" charset="0"/>
                <a:cs typeface="Courier New" pitchFamily="49" charset="0"/>
              </a:rPr>
              <a:t> 99</a:t>
            </a:r>
          </a:p>
        </p:txBody>
      </p:sp>
      <p:sp>
        <p:nvSpPr>
          <p:cNvPr id="7" name="TextBox 6"/>
          <p:cNvSpPr txBox="1"/>
          <p:nvPr/>
        </p:nvSpPr>
        <p:spPr>
          <a:xfrm>
            <a:off x="1058779" y="2342149"/>
            <a:ext cx="7844589" cy="2708434"/>
          </a:xfrm>
          <a:prstGeom prst="rect">
            <a:avLst/>
          </a:prstGeom>
          <a:solidFill>
            <a:srgbClr val="DDDDDD"/>
          </a:solidFill>
        </p:spPr>
        <p:txBody>
          <a:bodyPr wrap="square" rtlCol="0">
            <a:spAutoFit/>
          </a:bodyPr>
          <a:lstStyle/>
          <a:p>
            <a:pPr>
              <a:buNone/>
            </a:pP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7508     1  7508 root     0 /</a:t>
            </a:r>
            <a:r>
              <a:rPr lang="en-US" sz="1400" b="1" dirty="0" err="1" smtClean="0">
                <a:latin typeface="Courier New" pitchFamily="49" charset="0"/>
                <a:cs typeface="Courier New" pitchFamily="49" charset="0"/>
              </a:rPr>
              <a:t>usr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sbin</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sshd</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32122  7508 32122 root     0  \_ </a:t>
            </a:r>
            <a:r>
              <a:rPr lang="en-US" sz="1400" b="1" dirty="0" err="1" smtClean="0">
                <a:latin typeface="Courier New" pitchFamily="49" charset="0"/>
                <a:cs typeface="Courier New" pitchFamily="49" charset="0"/>
              </a:rPr>
              <a:t>sshd</a:t>
            </a:r>
            <a:r>
              <a:rPr lang="en-US" sz="1400" b="1" dirty="0" smtClean="0">
                <a:latin typeface="Courier New" pitchFamily="49" charset="0"/>
                <a:cs typeface="Courier New" pitchFamily="49" charset="0"/>
              </a:rPr>
              <a:t>: davidg [</a:t>
            </a:r>
            <a:r>
              <a:rPr lang="en-US" sz="1400" b="1" dirty="0" err="1" smtClean="0">
                <a:latin typeface="Courier New" pitchFamily="49" charset="0"/>
                <a:cs typeface="Courier New" pitchFamily="49" charset="0"/>
              </a:rPr>
              <a:t>priv</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32124 32122 32122 davidg 502  |   \_ </a:t>
            </a:r>
            <a:r>
              <a:rPr lang="en-US" sz="1400" b="1" dirty="0" err="1" smtClean="0">
                <a:latin typeface="Courier New" pitchFamily="49" charset="0"/>
                <a:cs typeface="Courier New" pitchFamily="49" charset="0"/>
              </a:rPr>
              <a:t>sshd</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davidg@pts</a:t>
            </a:r>
            <a:r>
              <a:rPr lang="en-US" sz="1400" b="1" dirty="0" smtClean="0">
                <a:latin typeface="Courier New" pitchFamily="49" charset="0"/>
                <a:cs typeface="Courier New" pitchFamily="49" charset="0"/>
              </a:rPr>
              <a:t>/0</a:t>
            </a:r>
          </a:p>
          <a:p>
            <a:pPr>
              <a:buNone/>
            </a:pPr>
            <a:r>
              <a:rPr lang="en-US" sz="1400" b="1" dirty="0" smtClean="0">
                <a:latin typeface="Courier New" pitchFamily="49" charset="0"/>
                <a:cs typeface="Courier New" pitchFamily="49" charset="0"/>
              </a:rPr>
              <a:t>32126 32124 32126 davidg 502  |       \_ -bash</a:t>
            </a:r>
          </a:p>
          <a:p>
            <a:pPr>
              <a:buNone/>
            </a:pPr>
            <a:r>
              <a:rPr lang="en-US" sz="1400" b="1" dirty="0" smtClean="0">
                <a:latin typeface="Courier New" pitchFamily="49" charset="0"/>
                <a:cs typeface="Courier New" pitchFamily="49" charset="0"/>
              </a:rPr>
              <a:t>17001 32126 32126 davidg 502  |           \_ -bash</a:t>
            </a:r>
          </a:p>
          <a:p>
            <a:pPr>
              <a:buNone/>
            </a:pPr>
            <a:r>
              <a:rPr lang="en-US" sz="1400" b="1" dirty="0" smtClean="0">
                <a:latin typeface="Courier New" pitchFamily="49" charset="0"/>
                <a:cs typeface="Courier New" pitchFamily="49" charset="0"/>
              </a:rPr>
              <a:t>17003 17001 32126 nobody  99  |               \_ ./</a:t>
            </a:r>
            <a:r>
              <a:rPr lang="en-US" sz="1400" b="1" dirty="0" err="1" smtClean="0">
                <a:latin typeface="Courier New" pitchFamily="49" charset="0"/>
                <a:cs typeface="Courier New" pitchFamily="49" charset="0"/>
              </a:rPr>
              <a:t>sutest</a:t>
            </a:r>
            <a:r>
              <a:rPr lang="en-US" sz="1400" b="1" dirty="0" smtClean="0">
                <a:latin typeface="Courier New" pitchFamily="49" charset="0"/>
                <a:cs typeface="Courier New" pitchFamily="49" charset="0"/>
              </a:rPr>
              <a:t> /bin/sleep 60</a:t>
            </a:r>
          </a:p>
          <a:p>
            <a:pPr>
              <a:buNone/>
            </a:pPr>
            <a:r>
              <a:rPr lang="en-US" sz="1400" b="1" dirty="0" smtClean="0">
                <a:latin typeface="Courier New" pitchFamily="49" charset="0"/>
                <a:cs typeface="Courier New" pitchFamily="49" charset="0"/>
              </a:rPr>
              <a:t>17004 17003 32126 nobody  99  |                   \_ /bin/sleep 60</a:t>
            </a:r>
          </a:p>
          <a:p>
            <a:pPr>
              <a:buNone/>
            </a:pPr>
            <a:endParaRPr lang="en-US" sz="1400" b="1" dirty="0">
              <a:latin typeface="Courier New" pitchFamily="49" charset="0"/>
              <a:cs typeface="Courier New" pitchFamily="49" charset="0"/>
            </a:endParaRPr>
          </a:p>
          <a:p>
            <a:pPr>
              <a:buNone/>
            </a:pPr>
            <a:r>
              <a:rPr lang="en-US" b="1" dirty="0" smtClean="0">
                <a:solidFill>
                  <a:srgbClr val="C00000"/>
                </a:solidFill>
                <a:latin typeface="Courier New" pitchFamily="49" charset="0"/>
                <a:cs typeface="Courier New" pitchFamily="49" charset="0"/>
              </a:rPr>
              <a:t># kill -9 17001</a:t>
            </a:r>
          </a:p>
        </p:txBody>
      </p:sp>
      <p:sp>
        <p:nvSpPr>
          <p:cNvPr id="8" name="TextBox 7"/>
          <p:cNvSpPr txBox="1"/>
          <p:nvPr/>
        </p:nvSpPr>
        <p:spPr>
          <a:xfrm>
            <a:off x="465224" y="5149516"/>
            <a:ext cx="7515726" cy="338554"/>
          </a:xfrm>
          <a:prstGeom prst="rect">
            <a:avLst/>
          </a:prstGeom>
          <a:solidFill>
            <a:srgbClr val="DDDDDD"/>
          </a:solidFill>
        </p:spPr>
        <p:txBody>
          <a:bodyPr wrap="square" rtlCol="0">
            <a:spAutoFit/>
          </a:bodyPr>
          <a:lstStyle/>
          <a:p>
            <a:pPr>
              <a:buNone/>
            </a:pPr>
            <a:r>
              <a:rPr lang="en-US" sz="1600" b="1" dirty="0" smtClean="0">
                <a:latin typeface="Courier New" pitchFamily="49" charset="0"/>
                <a:cs typeface="Courier New" pitchFamily="49" charset="0"/>
              </a:rPr>
              <a:t>Killed</a:t>
            </a:r>
          </a:p>
        </p:txBody>
      </p:sp>
      <p:sp>
        <p:nvSpPr>
          <p:cNvPr id="10" name="TextBox 9"/>
          <p:cNvSpPr txBox="1"/>
          <p:nvPr/>
        </p:nvSpPr>
        <p:spPr>
          <a:xfrm>
            <a:off x="1050761" y="5638801"/>
            <a:ext cx="7515726" cy="566309"/>
          </a:xfrm>
          <a:prstGeom prst="rect">
            <a:avLst/>
          </a:prstGeom>
          <a:solidFill>
            <a:srgbClr val="DDDDDD"/>
          </a:solidFill>
        </p:spPr>
        <p:txBody>
          <a:bodyPr wrap="square" rtlCol="0">
            <a:spAutoFit/>
          </a:bodyPr>
          <a:lstStyle/>
          <a:p>
            <a:pPr>
              <a:buNone/>
            </a:pPr>
            <a:r>
              <a:rPr lang="en-US" sz="1400" b="1" dirty="0" smtClean="0">
                <a:latin typeface="Courier New" pitchFamily="49" charset="0"/>
                <a:cs typeface="Courier New" pitchFamily="49" charset="0"/>
              </a:rPr>
              <a:t>17003     1 32126 nobody      99    99 ./</a:t>
            </a:r>
            <a:r>
              <a:rPr lang="en-US" sz="1400" b="1" dirty="0" err="1" smtClean="0">
                <a:latin typeface="Courier New" pitchFamily="49" charset="0"/>
                <a:cs typeface="Courier New" pitchFamily="49" charset="0"/>
              </a:rPr>
              <a:t>sutest</a:t>
            </a:r>
            <a:r>
              <a:rPr lang="en-US" sz="1400" b="1" dirty="0" smtClean="0">
                <a:latin typeface="Courier New" pitchFamily="49" charset="0"/>
                <a:cs typeface="Courier New" pitchFamily="49" charset="0"/>
              </a:rPr>
              <a:t> /bin/sleep 60</a:t>
            </a:r>
          </a:p>
          <a:p>
            <a:pPr>
              <a:buNone/>
            </a:pPr>
            <a:r>
              <a:rPr lang="en-US" sz="1400" b="1" dirty="0" smtClean="0">
                <a:latin typeface="Courier New" pitchFamily="49" charset="0"/>
                <a:cs typeface="Courier New" pitchFamily="49" charset="0"/>
              </a:rPr>
              <a:t>17004 17003 32126 nobody      99    99  \_ /bin/sleep 60</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gLExec on the worker node</a:t>
            </a:r>
          </a:p>
          <a:p>
            <a:pPr lvl="1"/>
            <a:r>
              <a:rPr lang="en-GB" dirty="0" smtClean="0"/>
              <a:t>gLExec, the mini-gatekeeper</a:t>
            </a:r>
          </a:p>
          <a:p>
            <a:pPr lvl="1"/>
            <a:r>
              <a:rPr lang="en-GB" dirty="0" smtClean="0"/>
              <a:t>Configuration and installation</a:t>
            </a:r>
          </a:p>
          <a:p>
            <a:pPr lvl="1"/>
            <a:r>
              <a:rPr lang="en-GB" dirty="0" smtClean="0"/>
              <a:t>Protections and paranoia (</a:t>
            </a:r>
            <a:r>
              <a:rPr lang="en-GB" dirty="0" err="1" smtClean="0"/>
              <a:t>minuid</a:t>
            </a:r>
            <a:r>
              <a:rPr lang="en-GB" smtClean="0"/>
              <a:t> checks, </a:t>
            </a:r>
            <a:r>
              <a:rPr lang="en-GB" dirty="0" smtClean="0"/>
              <a:t>...)</a:t>
            </a:r>
          </a:p>
          <a:p>
            <a:pPr lvl="1"/>
            <a:r>
              <a:rPr lang="en-GB" dirty="0" smtClean="0"/>
              <a:t>Security audits of gLExec</a:t>
            </a:r>
          </a:p>
          <a:p>
            <a:pPr lvl="1"/>
            <a:r>
              <a:rPr lang="en-GB" dirty="0" smtClean="0"/>
              <a:t>Deployment modes – and the back-compromise trick</a:t>
            </a:r>
          </a:p>
          <a:p>
            <a:pPr lvl="1"/>
            <a:r>
              <a:rPr lang="en-GB" dirty="0" smtClean="0"/>
              <a:t>Meeting policies (DoE/FNAL, traceability, ..., NNPT?!)</a:t>
            </a:r>
          </a:p>
          <a:p>
            <a:pPr lvl="1"/>
            <a:endParaRPr lang="en-GB" dirty="0"/>
          </a:p>
          <a:p>
            <a:r>
              <a:rPr lang="en-GB" dirty="0" smtClean="0"/>
              <a:t>Managing credentials across multiple nodes</a:t>
            </a:r>
          </a:p>
          <a:p>
            <a:pPr lvl="1"/>
            <a:r>
              <a:rPr lang="en-GB" dirty="0" smtClean="0"/>
              <a:t>Centralizing control</a:t>
            </a:r>
          </a:p>
          <a:p>
            <a:pPr lvl="1"/>
            <a:r>
              <a:rPr lang="en-GB" dirty="0" smtClean="0"/>
              <a:t>SCAS: LCAS/LCMAPS in the distance</a:t>
            </a:r>
          </a:p>
          <a:p>
            <a:pPr lvl="1"/>
            <a:r>
              <a:rPr lang="en-GB" dirty="0" smtClean="0"/>
              <a:t>Additional controls: banning services and Argus</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up files</a:t>
            </a:r>
            <a:endParaRPr lang="en-US" dirty="0"/>
          </a:p>
        </p:txBody>
      </p:sp>
      <p:sp>
        <p:nvSpPr>
          <p:cNvPr id="3" name="Content Placeholder 2"/>
          <p:cNvSpPr>
            <a:spLocks noGrp="1"/>
          </p:cNvSpPr>
          <p:nvPr>
            <p:ph idx="1"/>
          </p:nvPr>
        </p:nvSpPr>
        <p:spPr/>
        <p:txBody>
          <a:bodyPr/>
          <a:lstStyle/>
          <a:p>
            <a:pPr>
              <a:buNone/>
            </a:pPr>
            <a:r>
              <a:rPr lang="en-US" sz="2000" dirty="0" smtClean="0">
                <a:solidFill>
                  <a:srgbClr val="A50021"/>
                </a:solidFill>
              </a:rPr>
              <a:t>File cleanup: what do sites use today?</a:t>
            </a:r>
          </a:p>
          <a:p>
            <a:r>
              <a:rPr lang="en-US" sz="2000" b="0" dirty="0" smtClean="0"/>
              <a:t>Check for files owner by users not currently running a job?</a:t>
            </a:r>
          </a:p>
          <a:p>
            <a:pPr lvl="1"/>
            <a:r>
              <a:rPr lang="en-US" sz="1800" dirty="0" smtClean="0"/>
              <a:t>Who ‘is running’ becomes ill defined</a:t>
            </a:r>
          </a:p>
          <a:p>
            <a:pPr lvl="1"/>
            <a:r>
              <a:rPr lang="en-US" sz="1800" b="0" dirty="0" smtClean="0"/>
              <a:t>Need a ‘back-mapping’ tool that can trawl log files or a state dir</a:t>
            </a:r>
          </a:p>
          <a:p>
            <a:endParaRPr lang="en-US" sz="2000" b="0" dirty="0" smtClean="0"/>
          </a:p>
          <a:p>
            <a:r>
              <a:rPr lang="en-US" sz="2000" b="0" dirty="0" err="1" smtClean="0"/>
              <a:t>tmpwatch</a:t>
            </a:r>
            <a:r>
              <a:rPr lang="en-US" sz="2000" b="0" dirty="0" smtClean="0"/>
              <a:t>(8) for old files?</a:t>
            </a:r>
          </a:p>
          <a:p>
            <a:pPr lvl="1"/>
            <a:r>
              <a:rPr lang="en-US" sz="1800" dirty="0" smtClean="0"/>
              <a:t>Change of </a:t>
            </a:r>
            <a:r>
              <a:rPr lang="en-US" sz="1800" dirty="0" err="1" smtClean="0"/>
              <a:t>uid</a:t>
            </a:r>
            <a:r>
              <a:rPr lang="en-US" sz="1800" dirty="0" smtClean="0"/>
              <a:t> does </a:t>
            </a:r>
            <a:r>
              <a:rPr lang="en-US" sz="1800" dirty="0" smtClean="0"/>
              <a:t>not influence </a:t>
            </a:r>
            <a:r>
              <a:rPr lang="en-US" sz="1800" dirty="0" smtClean="0"/>
              <a:t>this solution</a:t>
            </a:r>
            <a:endParaRPr lang="en-US" sz="1800" b="0" dirty="0" smtClean="0"/>
          </a:p>
          <a:p>
            <a:endParaRPr lang="en-US" sz="2000" b="0" dirty="0" smtClean="0"/>
          </a:p>
          <a:p>
            <a:r>
              <a:rPr lang="en-US" sz="2000" b="0" dirty="0" smtClean="0"/>
              <a:t>Transient TMPDIR facilities (</a:t>
            </a:r>
            <a:r>
              <a:rPr lang="en-US" sz="2000" b="0" dirty="0" err="1" smtClean="0"/>
              <a:t>PBSPro</a:t>
            </a:r>
            <a:r>
              <a:rPr lang="en-US" sz="2000" b="0" dirty="0" smtClean="0"/>
              <a:t>, Torque 2+)?</a:t>
            </a:r>
          </a:p>
          <a:p>
            <a:pPr lvl="1"/>
            <a:r>
              <a:rPr lang="en-US" sz="1800" dirty="0" smtClean="0"/>
              <a:t>Runs with root privileges anyway</a:t>
            </a:r>
          </a:p>
          <a:p>
            <a:pPr lvl="1"/>
            <a:r>
              <a:rPr lang="en-US" sz="1800" dirty="0" smtClean="0"/>
              <a:t>TMPDIR is inherited by the </a:t>
            </a:r>
            <a:r>
              <a:rPr lang="en-US" sz="1800" dirty="0" err="1" smtClean="0"/>
              <a:t>gLExec’ed</a:t>
            </a:r>
            <a:r>
              <a:rPr lang="en-US" sz="1800" dirty="0" smtClean="0"/>
              <a:t> child</a:t>
            </a:r>
          </a:p>
          <a:p>
            <a:pPr lvl="1"/>
            <a:r>
              <a:rPr lang="en-US" sz="1800" b="0" dirty="0" smtClean="0"/>
              <a:t>And is thus unaffected by </a:t>
            </a:r>
            <a:r>
              <a:rPr lang="en-US" sz="1800" b="0" dirty="0" smtClean="0"/>
              <a:t>gLExec</a:t>
            </a:r>
          </a:p>
          <a:p>
            <a:pPr lvl="1"/>
            <a:r>
              <a:rPr lang="en-US" sz="1800" b="0" dirty="0" smtClean="0"/>
              <a:t>will be cleaned as intended</a:t>
            </a:r>
            <a:endParaRPr lang="en-US" sz="1800" b="0"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Pruning stray processes</a:t>
            </a:r>
            <a:endParaRPr lang="en-US" dirty="0"/>
          </a:p>
        </p:txBody>
      </p:sp>
      <p:sp>
        <p:nvSpPr>
          <p:cNvPr id="3" name="Content Placeholder 2"/>
          <p:cNvSpPr>
            <a:spLocks noGrp="1"/>
          </p:cNvSpPr>
          <p:nvPr>
            <p:ph idx="1"/>
          </p:nvPr>
        </p:nvSpPr>
        <p:spPr>
          <a:xfrm>
            <a:off x="457200" y="1214454"/>
            <a:ext cx="8229600" cy="4572000"/>
          </a:xfrm>
        </p:spPr>
        <p:txBody>
          <a:bodyPr/>
          <a:lstStyle/>
          <a:p>
            <a:r>
              <a:rPr lang="en-US" sz="2000" dirty="0" smtClean="0">
                <a:solidFill>
                  <a:srgbClr val="A50021"/>
                </a:solidFill>
              </a:rPr>
              <a:t>Killing stray user processes </a:t>
            </a:r>
            <a:r>
              <a:rPr lang="en-US" sz="2000" b="0" dirty="0" smtClean="0"/>
              <a:t/>
            </a:r>
            <a:br>
              <a:rPr lang="en-US" sz="2000" b="0" dirty="0" smtClean="0"/>
            </a:br>
            <a:r>
              <a:rPr lang="en-US" sz="2000" b="0" dirty="0" smtClean="0">
                <a:solidFill>
                  <a:srgbClr val="A50021"/>
                </a:solidFill>
              </a:rPr>
              <a:t>	‘not owned by a user with a currently running process’</a:t>
            </a:r>
          </a:p>
          <a:p>
            <a:pPr lvl="1"/>
            <a:r>
              <a:rPr lang="en-US" sz="1800" dirty="0" smtClean="0"/>
              <a:t>E.g. used at CERN/LSF</a:t>
            </a:r>
          </a:p>
          <a:p>
            <a:pPr lvl="1"/>
            <a:r>
              <a:rPr lang="en-US" sz="1800" dirty="0" smtClean="0"/>
              <a:t>Need a ‘back-mapping’ tool that can trawl log files or a state dir</a:t>
            </a:r>
          </a:p>
          <a:p>
            <a:pPr lvl="1"/>
            <a:r>
              <a:rPr lang="en-US" sz="1800" b="0" dirty="0" smtClean="0"/>
              <a:t>But: </a:t>
            </a:r>
            <a:r>
              <a:rPr lang="en-US" sz="1800" b="0" i="1" dirty="0" smtClean="0"/>
              <a:t>is not trustworthy to begin with on multi-job-slot machines</a:t>
            </a:r>
            <a:r>
              <a:rPr lang="en-US" sz="1800" b="0" dirty="0" smtClean="0"/>
              <a:t>!</a:t>
            </a:r>
          </a:p>
          <a:p>
            <a:pPr lvl="1"/>
            <a:endParaRPr lang="en-US" sz="1800" dirty="0" smtClean="0"/>
          </a:p>
          <a:p>
            <a:r>
              <a:rPr lang="en-US" sz="2000" b="0" dirty="0" smtClean="0"/>
              <a:t>Kill processes that are ‘too old’</a:t>
            </a:r>
          </a:p>
          <a:p>
            <a:pPr lvl="1"/>
            <a:r>
              <a:rPr lang="en-US" sz="1800" dirty="0" smtClean="0"/>
              <a:t>Will run as root anyway</a:t>
            </a:r>
          </a:p>
          <a:p>
            <a:pPr lvl="1"/>
            <a:r>
              <a:rPr lang="en-US" sz="1800" b="0" dirty="0" smtClean="0"/>
              <a:t>Unaffected, but is not trustworthy either</a:t>
            </a:r>
          </a:p>
          <a:p>
            <a:endParaRPr lang="en-US" sz="2000" b="0" dirty="0" smtClean="0"/>
          </a:p>
          <a:p>
            <a:r>
              <a:rPr lang="en-US" sz="2000" b="0" dirty="0" smtClean="0"/>
              <a:t>Kill processes not ‘parented’ in a batch job</a:t>
            </a:r>
          </a:p>
          <a:p>
            <a:pPr lvl="1"/>
            <a:r>
              <a:rPr lang="en-US" sz="1800" dirty="0" err="1" smtClean="0"/>
              <a:t>gLExec</a:t>
            </a:r>
            <a:r>
              <a:rPr lang="en-US" sz="1800" dirty="0" smtClean="0"/>
              <a:t> will preserve the process tree, and thus this will work</a:t>
            </a:r>
          </a:p>
          <a:p>
            <a:pPr lvl="1"/>
            <a:r>
              <a:rPr lang="en-US" sz="1800" b="0" dirty="0" smtClean="0"/>
              <a:t>Will also slaughter </a:t>
            </a:r>
            <a:r>
              <a:rPr lang="en-US" sz="1800" b="0" dirty="0" err="1" smtClean="0"/>
              <a:t>daemonizing</a:t>
            </a:r>
            <a:r>
              <a:rPr lang="en-US" sz="1800" b="0" dirty="0" smtClean="0"/>
              <a:t> jobs today </a:t>
            </a:r>
            <a:r>
              <a:rPr lang="en-US" sz="1800" dirty="0" smtClean="0"/>
              <a:t>… a Good Thing™</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Pruning User Processes</a:t>
            </a:r>
            <a:endParaRPr lang="en-US" dirty="0"/>
          </a:p>
        </p:txBody>
      </p:sp>
      <p:sp>
        <p:nvSpPr>
          <p:cNvPr id="3" name="Content Placeholder 2"/>
          <p:cNvSpPr>
            <a:spLocks noGrp="1"/>
          </p:cNvSpPr>
          <p:nvPr>
            <p:ph idx="1"/>
          </p:nvPr>
        </p:nvSpPr>
        <p:spPr/>
        <p:txBody>
          <a:bodyPr/>
          <a:lstStyle/>
          <a:p>
            <a:pPr>
              <a:buNone/>
            </a:pPr>
            <a:r>
              <a:rPr lang="en-US" sz="2000" b="0" dirty="0" smtClean="0">
                <a:hlinkClick r:id="rId2"/>
              </a:rPr>
              <a:t>https://www.nikhef.nl/grid/sysutils/prune_users/</a:t>
            </a:r>
            <a:endParaRPr lang="en-US" sz="2000" b="0" dirty="0" smtClean="0"/>
          </a:p>
          <a:p>
            <a:endParaRPr lang="en-US" sz="2000" b="0" dirty="0" smtClean="0"/>
          </a:p>
          <a:p>
            <a:r>
              <a:rPr lang="en-US" sz="2000" b="0" dirty="0" smtClean="0"/>
              <a:t>For Torque in </a:t>
            </a:r>
            <a:r>
              <a:rPr lang="en-US" sz="2000" b="0" dirty="0" err="1" smtClean="0"/>
              <a:t>perl</a:t>
            </a:r>
            <a:r>
              <a:rPr lang="en-US" sz="2000" b="0" dirty="0" smtClean="0"/>
              <a:t> (simple migration to other systems)</a:t>
            </a:r>
          </a:p>
          <a:p>
            <a:r>
              <a:rPr lang="en-US" sz="2000" b="0" dirty="0" smtClean="0"/>
              <a:t>Kill processes that are not a child of a registered </a:t>
            </a:r>
            <a:r>
              <a:rPr lang="en-US" sz="2000" b="0" dirty="0" err="1" smtClean="0"/>
              <a:t>pbs_mom</a:t>
            </a:r>
            <a:endParaRPr lang="en-US" sz="2000" b="0" dirty="0" smtClean="0"/>
          </a:p>
          <a:p>
            <a:r>
              <a:rPr lang="en-US" sz="2000" b="0" dirty="0" smtClean="0"/>
              <a:t>Uses the </a:t>
            </a:r>
            <a:r>
              <a:rPr lang="en-US" sz="2000" b="0" i="1" dirty="0" err="1" smtClean="0"/>
              <a:t>momctl</a:t>
            </a:r>
            <a:r>
              <a:rPr lang="en-US" sz="2000" b="0" i="1" dirty="0" smtClean="0"/>
              <a:t> </a:t>
            </a:r>
            <a:r>
              <a:rPr lang="en-US" sz="2000" b="0" dirty="0" smtClean="0"/>
              <a:t>command on the node</a:t>
            </a:r>
          </a:p>
          <a:p>
            <a:endParaRPr lang="en-US" sz="2000" b="0" dirty="0" smtClean="0"/>
          </a:p>
          <a:p>
            <a:r>
              <a:rPr lang="en-US" sz="2000" b="0" dirty="0" smtClean="0"/>
              <a:t>Caveats</a:t>
            </a:r>
          </a:p>
          <a:p>
            <a:pPr lvl="1"/>
            <a:r>
              <a:rPr lang="en-US" sz="1800" dirty="0" smtClean="0"/>
              <a:t>Will usually not kill processes with a </a:t>
            </a:r>
            <a:r>
              <a:rPr lang="en-US" sz="1800" dirty="0" err="1" smtClean="0"/>
              <a:t>uid</a:t>
            </a:r>
            <a:r>
              <a:rPr lang="en-US" sz="1800" dirty="0" smtClean="0"/>
              <a:t> &lt; 99</a:t>
            </a:r>
          </a:p>
          <a:p>
            <a:pPr lvl="1"/>
            <a:r>
              <a:rPr lang="en-US" sz="1800" b="0" dirty="0" smtClean="0"/>
              <a:t>May optionally preserve top-level </a:t>
            </a:r>
            <a:r>
              <a:rPr lang="en-US" sz="1800" b="0" dirty="0" err="1" smtClean="0"/>
              <a:t>sshd</a:t>
            </a:r>
            <a:r>
              <a:rPr lang="en-US" sz="1800" b="0" dirty="0" smtClean="0"/>
              <a:t> sessions (beware of MPI)</a:t>
            </a:r>
          </a:p>
          <a:p>
            <a:pPr lvl="1"/>
            <a:r>
              <a:rPr lang="en-US" sz="1800" dirty="0" smtClean="0"/>
              <a:t>Does not protect against fork bombs</a:t>
            </a:r>
            <a:endParaRPr lang="en-US" sz="1800" b="0"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Deployment on a Cluster</a:t>
            </a:r>
            <a:endParaRPr lang="en-GB" dirty="0"/>
          </a:p>
        </p:txBody>
      </p:sp>
      <p:sp>
        <p:nvSpPr>
          <p:cNvPr id="5" name="Text Placeholder 4"/>
          <p:cNvSpPr>
            <a:spLocks noGrp="1"/>
          </p:cNvSpPr>
          <p:nvPr>
            <p:ph type="body" idx="1"/>
          </p:nvPr>
        </p:nvSpPr>
        <p:spPr/>
        <p:txBody>
          <a:bodyPr/>
          <a:lstStyle/>
          <a:p>
            <a:endParaRPr lang="en-GB"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GB" dirty="0" smtClean="0"/>
              <a:t>Deploying on a Cluster</a:t>
            </a:r>
          </a:p>
        </p:txBody>
      </p:sp>
      <p:sp>
        <p:nvSpPr>
          <p:cNvPr id="6149" name="Rectangle 3"/>
          <p:cNvSpPr>
            <a:spLocks noGrp="1" noChangeArrowheads="1"/>
          </p:cNvSpPr>
          <p:nvPr>
            <p:ph type="body" idx="1"/>
          </p:nvPr>
        </p:nvSpPr>
        <p:spPr/>
        <p:txBody>
          <a:bodyPr/>
          <a:lstStyle/>
          <a:p>
            <a:pPr eaLnBrk="1" hangingPunct="1">
              <a:buNone/>
            </a:pPr>
            <a:r>
              <a:rPr lang="en-GB" sz="2000" dirty="0" smtClean="0">
                <a:solidFill>
                  <a:srgbClr val="800000"/>
                </a:solidFill>
              </a:rPr>
              <a:t>Let’s assume you make it </a:t>
            </a:r>
            <a:r>
              <a:rPr lang="en-GB" sz="2000" i="1" dirty="0" err="1" smtClean="0">
                <a:solidFill>
                  <a:srgbClr val="800000"/>
                </a:solidFill>
              </a:rPr>
              <a:t>setuid</a:t>
            </a:r>
            <a:r>
              <a:rPr lang="en-GB" sz="2000" dirty="0" smtClean="0">
                <a:solidFill>
                  <a:srgbClr val="800000"/>
                </a:solidFill>
              </a:rPr>
              <a:t>. Fine. Where to map to:</a:t>
            </a:r>
          </a:p>
          <a:p>
            <a:pPr eaLnBrk="1" hangingPunct="1"/>
            <a:endParaRPr lang="en-GB" sz="2000" dirty="0" smtClean="0">
              <a:solidFill>
                <a:srgbClr val="800000"/>
              </a:solidFill>
            </a:endParaRPr>
          </a:p>
          <a:p>
            <a:pPr eaLnBrk="1" hangingPunct="1"/>
            <a:r>
              <a:rPr lang="en-GB" sz="2000" dirty="0" smtClean="0">
                <a:solidFill>
                  <a:srgbClr val="800000"/>
                </a:solidFill>
              </a:rPr>
              <a:t>To a shared set of common pool accounts</a:t>
            </a:r>
          </a:p>
          <a:p>
            <a:pPr lvl="1" eaLnBrk="1" hangingPunct="1"/>
            <a:r>
              <a:rPr lang="en-GB" sz="1800" dirty="0" err="1" smtClean="0"/>
              <a:t>Uid</a:t>
            </a:r>
            <a:r>
              <a:rPr lang="en-GB" sz="1800" dirty="0" smtClean="0"/>
              <a:t> and </a:t>
            </a:r>
            <a:r>
              <a:rPr lang="en-GB" sz="1800" dirty="0" err="1" smtClean="0"/>
              <a:t>gid</a:t>
            </a:r>
            <a:r>
              <a:rPr lang="en-GB" sz="1800" dirty="0" smtClean="0"/>
              <a:t> mapping on CE corresponds to the WN</a:t>
            </a:r>
          </a:p>
          <a:p>
            <a:pPr lvl="1" eaLnBrk="1" hangingPunct="1"/>
            <a:r>
              <a:rPr lang="en-GB" sz="1800" dirty="0" smtClean="0"/>
              <a:t>Requires SCAS or shared state (</a:t>
            </a:r>
            <a:r>
              <a:rPr lang="en-GB" sz="1800" dirty="0" err="1" smtClean="0"/>
              <a:t>gridmapdir</a:t>
            </a:r>
            <a:r>
              <a:rPr lang="en-GB" sz="1800" dirty="0" smtClean="0"/>
              <a:t>) directory</a:t>
            </a:r>
          </a:p>
          <a:p>
            <a:pPr lvl="1" eaLnBrk="1" hangingPunct="1"/>
            <a:r>
              <a:rPr lang="en-GB" sz="1800" dirty="0" smtClean="0"/>
              <a:t>Clear view on who-does-what</a:t>
            </a:r>
            <a:endParaRPr lang="en-GB" sz="1800" dirty="0" smtClean="0">
              <a:solidFill>
                <a:srgbClr val="800000"/>
              </a:solidFill>
            </a:endParaRPr>
          </a:p>
          <a:p>
            <a:pPr eaLnBrk="1" hangingPunct="1"/>
            <a:r>
              <a:rPr lang="en-GB" sz="2000" dirty="0" smtClean="0">
                <a:solidFill>
                  <a:srgbClr val="800000"/>
                </a:solidFill>
              </a:rPr>
              <a:t>To a per-WN set of pool accounts</a:t>
            </a:r>
          </a:p>
          <a:p>
            <a:pPr lvl="1" eaLnBrk="1" hangingPunct="1"/>
            <a:r>
              <a:rPr lang="en-GB" sz="1800" dirty="0" smtClean="0"/>
              <a:t>No site-wide configuration needed</a:t>
            </a:r>
          </a:p>
          <a:p>
            <a:pPr lvl="1" eaLnBrk="1" hangingPunct="1"/>
            <a:r>
              <a:rPr lang="en-GB" sz="1800" dirty="0" smtClean="0"/>
              <a:t>Only limited (and generic) set of pool </a:t>
            </a:r>
            <a:r>
              <a:rPr lang="en-GB" sz="1800" dirty="0" err="1" smtClean="0"/>
              <a:t>uids</a:t>
            </a:r>
            <a:r>
              <a:rPr lang="en-GB" sz="1800" dirty="0" smtClean="0"/>
              <a:t> on the WN</a:t>
            </a:r>
          </a:p>
          <a:p>
            <a:pPr lvl="1" eaLnBrk="1" hangingPunct="1"/>
            <a:r>
              <a:rPr lang="en-GB" sz="1800" dirty="0" smtClean="0"/>
              <a:t>Need only as many pool accounts as you have job slots</a:t>
            </a:r>
          </a:p>
          <a:p>
            <a:pPr lvl="1" eaLnBrk="1" hangingPunct="1"/>
            <a:r>
              <a:rPr lang="en-GB" sz="1800" dirty="0" smtClean="0"/>
              <a:t>Makes cleanup easier, ‘local’ to the node</a:t>
            </a:r>
          </a:p>
          <a:p>
            <a:pPr lvl="1" eaLnBrk="1" hangingPunct="1"/>
            <a:endParaRPr lang="en-GB" sz="1800" dirty="0" smtClean="0">
              <a:solidFill>
                <a:srgbClr val="800000"/>
              </a:solidFill>
            </a:endParaRPr>
          </a:p>
          <a:p>
            <a:pPr eaLnBrk="1" hangingPunct="1"/>
            <a:r>
              <a:rPr lang="en-GB" sz="2000" b="0" i="1" dirty="0" smtClean="0">
                <a:solidFill>
                  <a:srgbClr val="800000"/>
                </a:solidFill>
              </a:rPr>
              <a:t>Or something in between ... e.g. 1 pool for CE other for WN</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Node-local access control</a:t>
            </a:r>
          </a:p>
        </p:txBody>
      </p:sp>
      <p:pic>
        <p:nvPicPr>
          <p:cNvPr id="22531" name="Picture 2" descr="H:\Home\davidg\EGEE\JRA3\glExec\SCAS-scenarios-WN-gL-LCMAPS-nodelocal.gif"/>
          <p:cNvPicPr>
            <a:picLocks noChangeAspect="1" noChangeArrowheads="1"/>
          </p:cNvPicPr>
          <p:nvPr/>
        </p:nvPicPr>
        <p:blipFill>
          <a:blip r:embed="rId2" cstate="print"/>
          <a:srcRect/>
          <a:stretch>
            <a:fillRect/>
          </a:stretch>
        </p:blipFill>
        <p:spPr bwMode="auto">
          <a:xfrm>
            <a:off x="73025" y="901700"/>
            <a:ext cx="7208838" cy="3551238"/>
          </a:xfrm>
          <a:prstGeom prst="rect">
            <a:avLst/>
          </a:prstGeom>
          <a:noFill/>
          <a:ln w="9525">
            <a:noFill/>
            <a:miter lim="800000"/>
            <a:headEnd/>
            <a:tailEnd/>
          </a:ln>
        </p:spPr>
      </p:pic>
      <p:sp>
        <p:nvSpPr>
          <p:cNvPr id="22532" name="TextBox 6"/>
          <p:cNvSpPr txBox="1">
            <a:spLocks noChangeArrowheads="1"/>
          </p:cNvSpPr>
          <p:nvPr/>
        </p:nvSpPr>
        <p:spPr bwMode="auto">
          <a:xfrm>
            <a:off x="265113" y="4689475"/>
            <a:ext cx="8597900" cy="923925"/>
          </a:xfrm>
          <a:prstGeom prst="rect">
            <a:avLst/>
          </a:prstGeom>
          <a:noFill/>
          <a:ln w="9525">
            <a:noFill/>
            <a:miter lim="800000"/>
            <a:headEnd/>
            <a:tailEnd/>
          </a:ln>
        </p:spPr>
        <p:txBody>
          <a:bodyPr>
            <a:spAutoFit/>
          </a:bodyPr>
          <a:lstStyle/>
          <a:p>
            <a:pPr>
              <a:tabLst>
                <a:tab pos="633413" algn="r"/>
                <a:tab pos="722313" algn="l"/>
              </a:tabLst>
            </a:pPr>
            <a:r>
              <a:rPr lang="en-US"/>
              <a:t>	PRO	no single points of failure</a:t>
            </a:r>
          </a:p>
          <a:p>
            <a:pPr>
              <a:tabLst>
                <a:tab pos="633413" algn="r"/>
                <a:tab pos="722313" algn="l"/>
              </a:tabLst>
            </a:pPr>
            <a:r>
              <a:rPr lang="en-US"/>
              <a:t>		well defined number of pool accounts (as many as there are job slots/node)</a:t>
            </a:r>
          </a:p>
          <a:p>
            <a:pPr>
              <a:tabLst>
                <a:tab pos="633413" algn="r"/>
                <a:tab pos="722313" algn="l"/>
              </a:tabLst>
            </a:pPr>
            <a:r>
              <a:rPr lang="en-US"/>
              <a:t>		containment of jobs (no cross-WN infection)</a:t>
            </a:r>
          </a:p>
        </p:txBody>
      </p:sp>
      <p:sp>
        <p:nvSpPr>
          <p:cNvPr id="22533" name="TextBox 8"/>
          <p:cNvSpPr txBox="1">
            <a:spLocks noChangeArrowheads="1"/>
          </p:cNvSpPr>
          <p:nvPr/>
        </p:nvSpPr>
        <p:spPr bwMode="auto">
          <a:xfrm>
            <a:off x="255588" y="5718175"/>
            <a:ext cx="8597900" cy="646113"/>
          </a:xfrm>
          <a:prstGeom prst="rect">
            <a:avLst/>
          </a:prstGeom>
          <a:noFill/>
          <a:ln w="9525">
            <a:noFill/>
            <a:miter lim="800000"/>
            <a:headEnd/>
            <a:tailEnd/>
          </a:ln>
        </p:spPr>
        <p:txBody>
          <a:bodyPr>
            <a:spAutoFit/>
          </a:bodyPr>
          <a:lstStyle/>
          <a:p>
            <a:pPr>
              <a:tabLst>
                <a:tab pos="633413" algn="r"/>
                <a:tab pos="722313" algn="l"/>
              </a:tabLst>
            </a:pPr>
            <a:r>
              <a:rPr lang="en-US"/>
              <a:t>	CON	need to distribute the policy through fabric management/config tools</a:t>
            </a:r>
          </a:p>
          <a:p>
            <a:pPr>
              <a:tabLst>
                <a:tab pos="633413" algn="r"/>
                <a:tab pos="722313" algn="l"/>
              </a:tabLst>
            </a:pPr>
            <a:r>
              <a:rPr lang="en-US"/>
              <a:t>		no cross-workernode mapping (e.g. no support for pilot-launched MPI)</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71538" y="274638"/>
            <a:ext cx="7615262" cy="715962"/>
          </a:xfrm>
        </p:spPr>
        <p:txBody>
          <a:bodyPr/>
          <a:lstStyle/>
          <a:p>
            <a:r>
              <a:rPr lang="en-US" dirty="0" smtClean="0"/>
              <a:t>WN-coordinated access control</a:t>
            </a:r>
          </a:p>
        </p:txBody>
      </p:sp>
      <p:sp>
        <p:nvSpPr>
          <p:cNvPr id="23555" name="TextBox 6"/>
          <p:cNvSpPr txBox="1">
            <a:spLocks noChangeArrowheads="1"/>
          </p:cNvSpPr>
          <p:nvPr/>
        </p:nvSpPr>
        <p:spPr bwMode="auto">
          <a:xfrm>
            <a:off x="265113" y="4714884"/>
            <a:ext cx="8597900" cy="923925"/>
          </a:xfrm>
          <a:prstGeom prst="rect">
            <a:avLst/>
          </a:prstGeom>
          <a:noFill/>
          <a:ln w="9525">
            <a:noFill/>
            <a:miter lim="800000"/>
            <a:headEnd/>
            <a:tailEnd/>
          </a:ln>
        </p:spPr>
        <p:txBody>
          <a:bodyPr>
            <a:spAutoFit/>
          </a:bodyPr>
          <a:lstStyle/>
          <a:p>
            <a:pPr>
              <a:tabLst>
                <a:tab pos="633413" algn="r"/>
                <a:tab pos="722313" algn="l"/>
              </a:tabLst>
            </a:pPr>
            <a:r>
              <a:rPr lang="en-US"/>
              <a:t>	PRO	single unique account mapping per user across whole farm, CE, and SE</a:t>
            </a:r>
          </a:p>
          <a:p>
            <a:pPr>
              <a:tabLst>
                <a:tab pos="633413" algn="r"/>
                <a:tab pos="722313" algn="l"/>
              </a:tabLst>
            </a:pPr>
            <a:r>
              <a:rPr lang="en-US"/>
              <a:t>		transactions database is simple (implemented as an NFS file system)</a:t>
            </a:r>
          </a:p>
          <a:p>
            <a:pPr>
              <a:tabLst>
                <a:tab pos="633413" algn="r"/>
                <a:tab pos="722313" algn="l"/>
              </a:tabLst>
            </a:pPr>
            <a:r>
              <a:rPr lang="en-US"/>
              <a:t>		communications protocol is well tested and well known</a:t>
            </a:r>
          </a:p>
        </p:txBody>
      </p:sp>
      <p:sp>
        <p:nvSpPr>
          <p:cNvPr id="23556" name="TextBox 8"/>
          <p:cNvSpPr txBox="1">
            <a:spLocks noChangeArrowheads="1"/>
          </p:cNvSpPr>
          <p:nvPr/>
        </p:nvSpPr>
        <p:spPr bwMode="auto">
          <a:xfrm>
            <a:off x="241300" y="5521334"/>
            <a:ext cx="8597900" cy="646112"/>
          </a:xfrm>
          <a:prstGeom prst="rect">
            <a:avLst/>
          </a:prstGeom>
          <a:noFill/>
          <a:ln w="9525">
            <a:noFill/>
            <a:miter lim="800000"/>
            <a:headEnd/>
            <a:tailEnd/>
          </a:ln>
        </p:spPr>
        <p:txBody>
          <a:bodyPr>
            <a:spAutoFit/>
          </a:bodyPr>
          <a:lstStyle/>
          <a:p>
            <a:pPr>
              <a:tabLst>
                <a:tab pos="633413" algn="r"/>
                <a:tab pos="722313" algn="l"/>
              </a:tabLst>
            </a:pPr>
            <a:r>
              <a:rPr lang="en-US"/>
              <a:t>	CON	need to distribute the policy through fabric management config tools</a:t>
            </a:r>
          </a:p>
          <a:p>
            <a:pPr>
              <a:tabLst>
                <a:tab pos="633413" algn="r"/>
                <a:tab pos="722313" algn="l"/>
              </a:tabLst>
            </a:pPr>
            <a:r>
              <a:rPr lang="en-US"/>
              <a:t>		coordination only applies to the account mapping, not to authorization</a:t>
            </a:r>
          </a:p>
        </p:txBody>
      </p:sp>
      <p:pic>
        <p:nvPicPr>
          <p:cNvPr id="23557" name="Picture 2" descr="H:\Home\davidg\EGEE\JRA3\glExec\SCAS-scenarios-WN-gL-LCMAPS-NFS.gif"/>
          <p:cNvPicPr>
            <a:picLocks noChangeAspect="1" noChangeArrowheads="1"/>
          </p:cNvPicPr>
          <p:nvPr/>
        </p:nvPicPr>
        <p:blipFill>
          <a:blip r:embed="rId2" cstate="print"/>
          <a:srcRect/>
          <a:stretch>
            <a:fillRect/>
          </a:stretch>
        </p:blipFill>
        <p:spPr bwMode="auto">
          <a:xfrm>
            <a:off x="714348" y="1000108"/>
            <a:ext cx="6534166" cy="400685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Site-central access control</a:t>
            </a:r>
          </a:p>
        </p:txBody>
      </p:sp>
      <p:sp>
        <p:nvSpPr>
          <p:cNvPr id="24579" name="TextBox 6"/>
          <p:cNvSpPr txBox="1">
            <a:spLocks noChangeArrowheads="1"/>
          </p:cNvSpPr>
          <p:nvPr/>
        </p:nvSpPr>
        <p:spPr bwMode="auto">
          <a:xfrm>
            <a:off x="248180" y="4357694"/>
            <a:ext cx="8597900" cy="923925"/>
          </a:xfrm>
          <a:prstGeom prst="rect">
            <a:avLst/>
          </a:prstGeom>
          <a:noFill/>
          <a:ln w="9525">
            <a:noFill/>
            <a:miter lim="800000"/>
            <a:headEnd/>
            <a:tailEnd/>
          </a:ln>
        </p:spPr>
        <p:txBody>
          <a:bodyPr>
            <a:spAutoFit/>
          </a:bodyPr>
          <a:lstStyle/>
          <a:p>
            <a:pPr>
              <a:tabLst>
                <a:tab pos="633413" algn="r"/>
                <a:tab pos="722313" algn="l"/>
              </a:tabLst>
            </a:pPr>
            <a:r>
              <a:rPr lang="en-US" dirty="0"/>
              <a:t>	PRO	single unique account mapping per user across whole farm, CE, and SE*</a:t>
            </a:r>
          </a:p>
          <a:p>
            <a:pPr>
              <a:tabLst>
                <a:tab pos="633413" algn="r"/>
                <a:tab pos="722313" algn="l"/>
              </a:tabLst>
            </a:pPr>
            <a:r>
              <a:rPr lang="en-US" dirty="0"/>
              <a:t>		can do instant banning and access control in a single place</a:t>
            </a:r>
          </a:p>
          <a:p>
            <a:pPr>
              <a:tabLst>
                <a:tab pos="633413" algn="r"/>
                <a:tab pos="722313" algn="l"/>
              </a:tabLst>
            </a:pPr>
            <a:r>
              <a:rPr lang="en-US" dirty="0"/>
              <a:t>		protocol profile allows </a:t>
            </a:r>
            <a:r>
              <a:rPr lang="en-US" dirty="0" err="1"/>
              <a:t>interop</a:t>
            </a:r>
            <a:r>
              <a:rPr lang="en-US" dirty="0"/>
              <a:t> between SCAS and GUMS (but no others!)</a:t>
            </a:r>
          </a:p>
        </p:txBody>
      </p:sp>
      <p:sp>
        <p:nvSpPr>
          <p:cNvPr id="24580" name="TextBox 8"/>
          <p:cNvSpPr txBox="1">
            <a:spLocks noChangeArrowheads="1"/>
          </p:cNvSpPr>
          <p:nvPr/>
        </p:nvSpPr>
        <p:spPr bwMode="auto">
          <a:xfrm>
            <a:off x="241300" y="5228177"/>
            <a:ext cx="8597900" cy="923925"/>
          </a:xfrm>
          <a:prstGeom prst="rect">
            <a:avLst/>
          </a:prstGeom>
          <a:noFill/>
          <a:ln w="9525">
            <a:noFill/>
            <a:miter lim="800000"/>
            <a:headEnd/>
            <a:tailEnd/>
          </a:ln>
        </p:spPr>
        <p:txBody>
          <a:bodyPr>
            <a:spAutoFit/>
          </a:bodyPr>
          <a:lstStyle/>
          <a:p>
            <a:pPr>
              <a:tabLst>
                <a:tab pos="633413" algn="r"/>
                <a:tab pos="722313" algn="l"/>
              </a:tabLst>
            </a:pPr>
            <a:r>
              <a:rPr lang="en-US" dirty="0"/>
              <a:t>	CON	replicated setup for redundancy needed for H/A sites</a:t>
            </a:r>
          </a:p>
          <a:p>
            <a:pPr>
              <a:tabLst>
                <a:tab pos="633413" algn="r"/>
                <a:tab pos="722313" algn="l"/>
              </a:tabLst>
            </a:pPr>
            <a:r>
              <a:rPr lang="en-US" dirty="0"/>
              <a:t>		still cannot do credential validation (</a:t>
            </a:r>
            <a:r>
              <a:rPr lang="en-US" dirty="0" smtClean="0"/>
              <a:t>formal </a:t>
            </a:r>
            <a:r>
              <a:rPr lang="en-US" dirty="0"/>
              <a:t>issues with the protocol)</a:t>
            </a:r>
          </a:p>
          <a:p>
            <a:pPr>
              <a:tabLst>
                <a:tab pos="633413" algn="r"/>
                <a:tab pos="722313" algn="l"/>
              </a:tabLst>
            </a:pPr>
            <a:r>
              <a:rPr lang="en-US" dirty="0"/>
              <a:t>		</a:t>
            </a:r>
          </a:p>
        </p:txBody>
      </p:sp>
      <p:pic>
        <p:nvPicPr>
          <p:cNvPr id="24581" name="Picture 2" descr="H:\Home\davidg\EGEE\JRA3\glExec\SCAS-scenarios-WN-gL-SCAS-sitecentral.gif"/>
          <p:cNvPicPr>
            <a:picLocks noChangeAspect="1" noChangeArrowheads="1"/>
          </p:cNvPicPr>
          <p:nvPr/>
        </p:nvPicPr>
        <p:blipFill>
          <a:blip r:embed="rId2" cstate="print"/>
          <a:srcRect/>
          <a:stretch>
            <a:fillRect/>
          </a:stretch>
        </p:blipFill>
        <p:spPr bwMode="auto">
          <a:xfrm>
            <a:off x="1785918" y="1071546"/>
            <a:ext cx="5143536" cy="3250527"/>
          </a:xfrm>
          <a:prstGeom prst="rect">
            <a:avLst/>
          </a:prstGeom>
          <a:noFill/>
          <a:ln w="9525">
            <a:noFill/>
            <a:miter lim="800000"/>
            <a:headEnd/>
            <a:tailEnd/>
          </a:ln>
        </p:spPr>
      </p:pic>
      <p:sp>
        <p:nvSpPr>
          <p:cNvPr id="24584" name="TextBox 8"/>
          <p:cNvSpPr txBox="1">
            <a:spLocks noChangeArrowheads="1"/>
          </p:cNvSpPr>
          <p:nvPr/>
        </p:nvSpPr>
        <p:spPr bwMode="auto">
          <a:xfrm>
            <a:off x="754063" y="5715016"/>
            <a:ext cx="3559175" cy="461963"/>
          </a:xfrm>
          <a:prstGeom prst="rect">
            <a:avLst/>
          </a:prstGeom>
          <a:noFill/>
          <a:ln w="9525">
            <a:noFill/>
            <a:miter lim="800000"/>
            <a:headEnd/>
            <a:tailEnd/>
          </a:ln>
        </p:spPr>
        <p:txBody>
          <a:bodyPr>
            <a:spAutoFit/>
          </a:bodyPr>
          <a:lstStyle/>
          <a:p>
            <a:pPr>
              <a:tabLst>
                <a:tab pos="633413" algn="r"/>
                <a:tab pos="722313" algn="l"/>
              </a:tabLst>
            </a:pPr>
            <a:r>
              <a:rPr lang="en-US" sz="1200"/>
              <a:t>	*	of course, central policy and distributed </a:t>
            </a:r>
            <a:br>
              <a:rPr lang="en-US" sz="1200"/>
            </a:br>
            <a:r>
              <a:rPr lang="en-US" sz="1200"/>
              <a:t>		per-WN mapping also possible!</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Centralizing decentralized SAC</a:t>
            </a:r>
          </a:p>
        </p:txBody>
      </p:sp>
      <p:sp>
        <p:nvSpPr>
          <p:cNvPr id="25603" name="Content Placeholder 2"/>
          <p:cNvSpPr>
            <a:spLocks noGrp="1"/>
          </p:cNvSpPr>
          <p:nvPr>
            <p:ph idx="1"/>
          </p:nvPr>
        </p:nvSpPr>
        <p:spPr/>
        <p:txBody>
          <a:bodyPr/>
          <a:lstStyle/>
          <a:p>
            <a:pPr>
              <a:buFontTx/>
              <a:buNone/>
            </a:pPr>
            <a:r>
              <a:rPr lang="en-US" smtClean="0"/>
              <a:t>Supporting consistent </a:t>
            </a:r>
          </a:p>
          <a:p>
            <a:r>
              <a:rPr lang="en-US" b="0" smtClean="0"/>
              <a:t>policy management</a:t>
            </a:r>
          </a:p>
          <a:p>
            <a:r>
              <a:rPr lang="en-US" b="0" smtClean="0"/>
              <a:t>mappings (if the are not WN-local)</a:t>
            </a:r>
          </a:p>
          <a:p>
            <a:r>
              <a:rPr lang="en-US" b="0" smtClean="0"/>
              <a:t>banning</a:t>
            </a:r>
          </a:p>
          <a:p>
            <a:endParaRPr lang="en-US" smtClean="0"/>
          </a:p>
          <a:p>
            <a:pPr>
              <a:buFontTx/>
              <a:buNone/>
            </a:pPr>
            <a:r>
              <a:rPr lang="en-US" b="0" i="1" smtClean="0"/>
              <a:t>via the</a:t>
            </a:r>
          </a:p>
          <a:p>
            <a:pPr>
              <a:buFontTx/>
              <a:buNone/>
            </a:pPr>
            <a:endParaRPr lang="en-US" smtClean="0"/>
          </a:p>
          <a:p>
            <a:pPr>
              <a:buFontTx/>
              <a:buNone/>
            </a:pPr>
            <a:r>
              <a:rPr lang="en-US" smtClean="0"/>
              <a:t>Site Central Authorization Service SCAS</a:t>
            </a:r>
          </a:p>
          <a:p>
            <a:pPr lvl="1"/>
            <a:r>
              <a:rPr lang="en-US" smtClean="0"/>
              <a:t>network wrapper around LCAS and LCMAPS</a:t>
            </a:r>
          </a:p>
          <a:p>
            <a:pPr lvl="1"/>
            <a:r>
              <a:rPr lang="en-US" smtClean="0"/>
              <a:t>it’s a variant-SAML2XAML2 client-server</a:t>
            </a:r>
          </a:p>
          <a:p>
            <a:pPr lvl="1"/>
            <a:r>
              <a:rPr lang="en-US" smtClean="0"/>
              <a:t>it is itself access controlled</a:t>
            </a:r>
          </a:p>
          <a:p>
            <a:pPr lvl="1"/>
            <a:endParaRPr lang="en-US" smtClean="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Local LCMAPS</a:t>
            </a:r>
          </a:p>
        </p:txBody>
      </p:sp>
      <p:pic>
        <p:nvPicPr>
          <p:cNvPr id="26629" name="Picture 2" descr="H:\Home\davidg\EGEE\JRA3\glExec\scas-lcmaps-classic.gif"/>
          <p:cNvPicPr>
            <a:picLocks noChangeAspect="1" noChangeArrowheads="1"/>
          </p:cNvPicPr>
          <p:nvPr/>
        </p:nvPicPr>
        <p:blipFill>
          <a:blip r:embed="rId2" cstate="print"/>
          <a:srcRect/>
          <a:stretch>
            <a:fillRect/>
          </a:stretch>
        </p:blipFill>
        <p:spPr bwMode="auto">
          <a:xfrm>
            <a:off x="595313" y="1293813"/>
            <a:ext cx="2200275" cy="3429000"/>
          </a:xfrm>
          <a:prstGeom prst="rect">
            <a:avLst/>
          </a:prstGeom>
          <a:noFill/>
          <a:ln w="9525">
            <a:noFill/>
            <a:miter lim="800000"/>
            <a:headEnd/>
            <a:tailEnd/>
          </a:ln>
        </p:spPr>
      </p:pic>
      <p:sp>
        <p:nvSpPr>
          <p:cNvPr id="26630" name="TextBox 7"/>
          <p:cNvSpPr txBox="1">
            <a:spLocks noChangeArrowheads="1"/>
          </p:cNvSpPr>
          <p:nvPr/>
        </p:nvSpPr>
        <p:spPr bwMode="auto">
          <a:xfrm>
            <a:off x="3200400" y="1858963"/>
            <a:ext cx="5118100" cy="2584450"/>
          </a:xfrm>
          <a:prstGeom prst="rect">
            <a:avLst/>
          </a:prstGeom>
          <a:noFill/>
          <a:ln w="9525">
            <a:noFill/>
            <a:miter lim="800000"/>
            <a:headEnd/>
            <a:tailEnd/>
          </a:ln>
        </p:spPr>
        <p:txBody>
          <a:bodyPr>
            <a:spAutoFit/>
          </a:bodyPr>
          <a:lstStyle/>
          <a:p>
            <a:pPr>
              <a:buFont typeface="Arial" charset="0"/>
              <a:buChar char="•"/>
            </a:pPr>
            <a:r>
              <a:rPr lang="en-US"/>
              <a:t>  Linked dynamically or statically to application</a:t>
            </a:r>
          </a:p>
          <a:p>
            <a:pPr>
              <a:buFont typeface="Arial" charset="0"/>
              <a:buChar char="•"/>
            </a:pPr>
            <a:r>
              <a:rPr lang="en-US"/>
              <a:t>  does both credential acquisition </a:t>
            </a:r>
            <a:br>
              <a:rPr lang="en-US"/>
            </a:br>
            <a:r>
              <a:rPr lang="en-US"/>
              <a:t>	- local grid map file</a:t>
            </a:r>
            <a:br>
              <a:rPr lang="en-US"/>
            </a:br>
            <a:r>
              <a:rPr lang="en-US"/>
              <a:t>	- VOMS FAQN to uid and gids</a:t>
            </a:r>
          </a:p>
          <a:p>
            <a:pPr>
              <a:buFont typeface="Arial" charset="0"/>
              <a:buChar char="•"/>
            </a:pPr>
            <a:r>
              <a:rPr lang="en-US"/>
              <a:t>  and enforcement</a:t>
            </a:r>
            <a:br>
              <a:rPr lang="en-US"/>
            </a:br>
            <a:r>
              <a:rPr lang="en-US"/>
              <a:t>	- setuid</a:t>
            </a:r>
            <a:br>
              <a:rPr lang="en-US"/>
            </a:br>
            <a:r>
              <a:rPr lang="en-US"/>
              <a:t>	- krb5 token requests</a:t>
            </a:r>
            <a:br>
              <a:rPr lang="en-US"/>
            </a:br>
            <a:r>
              <a:rPr lang="en-US"/>
              <a:t>	- AFS tokens</a:t>
            </a:r>
            <a:br>
              <a:rPr lang="en-US"/>
            </a:br>
            <a:r>
              <a:rPr lang="en-US"/>
              <a:t>	- LDAP directory update</a:t>
            </a:r>
          </a:p>
        </p:txBody>
      </p:sp>
      <p:sp>
        <p:nvSpPr>
          <p:cNvPr id="26631" name="TextBox 8"/>
          <p:cNvSpPr txBox="1">
            <a:spLocks noChangeArrowheads="1"/>
          </p:cNvSpPr>
          <p:nvPr/>
        </p:nvSpPr>
        <p:spPr bwMode="auto">
          <a:xfrm>
            <a:off x="574675" y="5357826"/>
            <a:ext cx="8215313" cy="368300"/>
          </a:xfrm>
          <a:prstGeom prst="rect">
            <a:avLst/>
          </a:prstGeom>
          <a:noFill/>
          <a:ln w="9525">
            <a:noFill/>
            <a:miter lim="800000"/>
            <a:headEnd/>
            <a:tailEnd/>
          </a:ln>
        </p:spPr>
        <p:txBody>
          <a:bodyPr>
            <a:spAutoFit/>
          </a:bodyPr>
          <a:lstStyle/>
          <a:p>
            <a:pPr algn="ctr"/>
            <a:r>
              <a:rPr lang="en-US" b="1" dirty="0"/>
              <a:t>LCAS is similar is use and design, but makes the basic Yes/No decision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Towards managed authorization</a:t>
            </a:r>
          </a:p>
          <a:p>
            <a:pPr lvl="1"/>
            <a:r>
              <a:rPr lang="en-GB" dirty="0" smtClean="0"/>
              <a:t>The red button for the grid</a:t>
            </a:r>
          </a:p>
          <a:p>
            <a:pPr lvl="1"/>
            <a:r>
              <a:rPr lang="en-GB" dirty="0" smtClean="0"/>
              <a:t>Site-central banning and policy control: </a:t>
            </a:r>
            <a:br>
              <a:rPr lang="en-GB" dirty="0" smtClean="0"/>
            </a:br>
            <a:r>
              <a:rPr lang="en-GB" dirty="0" smtClean="0"/>
              <a:t>extending SCAS to other services</a:t>
            </a:r>
          </a:p>
          <a:p>
            <a:pPr lvl="1"/>
            <a:endParaRPr lang="en-GB" dirty="0" smtClean="0"/>
          </a:p>
          <a:p>
            <a:pPr lvl="1"/>
            <a:r>
              <a:rPr lang="en-GB" dirty="0" smtClean="0"/>
              <a:t>Grid-wide banning and incident response: </a:t>
            </a:r>
            <a:br>
              <a:rPr lang="en-GB" dirty="0" smtClean="0"/>
            </a:br>
            <a:r>
              <a:rPr lang="en-GB" dirty="0" smtClean="0"/>
              <a:t>Argus and the OSCT ban-list service</a:t>
            </a:r>
          </a:p>
          <a:p>
            <a:pPr lvl="1"/>
            <a:r>
              <a:rPr lang="en-GB" dirty="0" smtClean="0"/>
              <a:t>Availability and migration paths: </a:t>
            </a:r>
            <a:br>
              <a:rPr lang="en-GB" dirty="0" smtClean="0"/>
            </a:br>
            <a:r>
              <a:rPr lang="en-GB" dirty="0" smtClean="0"/>
              <a:t>joint Argus and SCAS deployments</a:t>
            </a:r>
          </a:p>
          <a:p>
            <a:pPr lvl="1"/>
            <a:endParaRPr lang="en-GB" dirty="0" smtClean="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71538" y="274638"/>
            <a:ext cx="7615262" cy="715962"/>
          </a:xfrm>
        </p:spPr>
        <p:txBody>
          <a:bodyPr/>
          <a:lstStyle/>
          <a:p>
            <a:r>
              <a:rPr lang="en-US" dirty="0" smtClean="0"/>
              <a:t>SCAS: LCMAPS in the distance</a:t>
            </a:r>
          </a:p>
        </p:txBody>
      </p:sp>
      <p:pic>
        <p:nvPicPr>
          <p:cNvPr id="27653" name="Picture 3" descr="H:\Home\davidg\EGEE\JRA3\glExec\scas-lcmaps-remote.gif"/>
          <p:cNvPicPr>
            <a:picLocks noChangeAspect="1" noChangeArrowheads="1"/>
          </p:cNvPicPr>
          <p:nvPr/>
        </p:nvPicPr>
        <p:blipFill>
          <a:blip r:embed="rId2" cstate="print"/>
          <a:srcRect/>
          <a:stretch>
            <a:fillRect/>
          </a:stretch>
        </p:blipFill>
        <p:spPr bwMode="auto">
          <a:xfrm>
            <a:off x="1428728" y="1214422"/>
            <a:ext cx="6059502" cy="3322397"/>
          </a:xfrm>
          <a:prstGeom prst="rect">
            <a:avLst/>
          </a:prstGeom>
          <a:noFill/>
          <a:ln w="9525">
            <a:noFill/>
            <a:miter lim="800000"/>
            <a:headEnd/>
            <a:tailEnd/>
          </a:ln>
        </p:spPr>
      </p:pic>
      <p:sp>
        <p:nvSpPr>
          <p:cNvPr id="27654" name="TextBox 6"/>
          <p:cNvSpPr txBox="1">
            <a:spLocks noChangeArrowheads="1"/>
          </p:cNvSpPr>
          <p:nvPr/>
        </p:nvSpPr>
        <p:spPr bwMode="auto">
          <a:xfrm>
            <a:off x="560388" y="4500570"/>
            <a:ext cx="8302625" cy="1754187"/>
          </a:xfrm>
          <a:prstGeom prst="rect">
            <a:avLst/>
          </a:prstGeom>
          <a:noFill/>
          <a:ln w="9525">
            <a:noFill/>
            <a:miter lim="800000"/>
            <a:headEnd/>
            <a:tailEnd/>
          </a:ln>
        </p:spPr>
        <p:txBody>
          <a:bodyPr>
            <a:spAutoFit/>
          </a:bodyPr>
          <a:lstStyle/>
          <a:p>
            <a:pPr>
              <a:buFont typeface="Arial" charset="0"/>
              <a:buChar char="•"/>
            </a:pPr>
            <a:r>
              <a:rPr lang="en-US" dirty="0"/>
              <a:t>  Application links LCMAPS dynamically or statically, or includes Prima client</a:t>
            </a:r>
          </a:p>
          <a:p>
            <a:pPr>
              <a:buFont typeface="Arial" charset="0"/>
              <a:buChar char="•"/>
            </a:pPr>
            <a:r>
              <a:rPr lang="en-US" dirty="0"/>
              <a:t>  Local side talks to SCAS using a variant-SAML2XACML2 protocol</a:t>
            </a:r>
            <a:br>
              <a:rPr lang="en-US" dirty="0"/>
            </a:br>
            <a:r>
              <a:rPr lang="en-US" dirty="0"/>
              <a:t>	- with agreed attribute names and obligation between EGEE/OSG</a:t>
            </a:r>
            <a:br>
              <a:rPr lang="en-US" dirty="0"/>
            </a:br>
            <a:r>
              <a:rPr lang="en-US" dirty="0"/>
              <a:t>	- remote service does acquisition and mappings</a:t>
            </a:r>
            <a:br>
              <a:rPr lang="en-US" dirty="0"/>
            </a:br>
            <a:r>
              <a:rPr lang="en-US" dirty="0"/>
              <a:t>	- both local, VOMS FAQN to </a:t>
            </a:r>
            <a:r>
              <a:rPr lang="en-US" dirty="0" err="1"/>
              <a:t>uid</a:t>
            </a:r>
            <a:r>
              <a:rPr lang="en-US" dirty="0"/>
              <a:t> and </a:t>
            </a:r>
            <a:r>
              <a:rPr lang="en-US" dirty="0" err="1"/>
              <a:t>gids</a:t>
            </a:r>
            <a:r>
              <a:rPr lang="en-US" dirty="0"/>
              <a:t>, etc.</a:t>
            </a:r>
          </a:p>
          <a:p>
            <a:pPr>
              <a:buFont typeface="Arial" charset="0"/>
              <a:buChar char="•"/>
            </a:pPr>
            <a:r>
              <a:rPr lang="en-US" dirty="0"/>
              <a:t>  Local LCMAPS (or application like gLExec) does the enforcement</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Talking to SCAS</a:t>
            </a:r>
          </a:p>
        </p:txBody>
      </p:sp>
      <p:sp>
        <p:nvSpPr>
          <p:cNvPr id="28675" name="Content Placeholder 2"/>
          <p:cNvSpPr>
            <a:spLocks noGrp="1"/>
          </p:cNvSpPr>
          <p:nvPr>
            <p:ph idx="1"/>
          </p:nvPr>
        </p:nvSpPr>
        <p:spPr/>
        <p:txBody>
          <a:bodyPr/>
          <a:lstStyle/>
          <a:p>
            <a:r>
              <a:rPr lang="en-US" sz="2000" b="0" dirty="0" smtClean="0">
                <a:solidFill>
                  <a:srgbClr val="C00000"/>
                </a:solidFill>
              </a:rPr>
              <a:t>From the CE</a:t>
            </a:r>
          </a:p>
          <a:p>
            <a:pPr lvl="1"/>
            <a:r>
              <a:rPr lang="en-US" sz="1800" dirty="0" smtClean="0"/>
              <a:t>Connect to the SCAS using the CE host credential</a:t>
            </a:r>
          </a:p>
          <a:p>
            <a:pPr lvl="1"/>
            <a:r>
              <a:rPr lang="en-US" sz="1800" dirty="0" smtClean="0"/>
              <a:t>Provide the attributes &amp; credentials of the service requester, the action (“submit job”) and target resource (CE) to SCAS</a:t>
            </a:r>
          </a:p>
          <a:p>
            <a:pPr lvl="1"/>
            <a:r>
              <a:rPr lang="en-US" sz="1800" dirty="0" smtClean="0"/>
              <a:t>Using common (EGEE+OSG+GT) attributes</a:t>
            </a:r>
          </a:p>
          <a:p>
            <a:pPr lvl="1"/>
            <a:r>
              <a:rPr lang="en-US" sz="1800" dirty="0" smtClean="0"/>
              <a:t>Get back: yes/no decision and </a:t>
            </a:r>
            <a:r>
              <a:rPr lang="en-US" sz="1800" dirty="0" err="1" smtClean="0"/>
              <a:t>uid</a:t>
            </a:r>
            <a:r>
              <a:rPr lang="en-US" sz="1800" dirty="0" smtClean="0"/>
              <a:t>/</a:t>
            </a:r>
            <a:r>
              <a:rPr lang="en-US" sz="1800" dirty="0" err="1" smtClean="0"/>
              <a:t>gid</a:t>
            </a:r>
            <a:r>
              <a:rPr lang="en-US" sz="1800" dirty="0" smtClean="0"/>
              <a:t>/</a:t>
            </a:r>
            <a:r>
              <a:rPr lang="en-US" sz="1800" dirty="0" err="1" smtClean="0"/>
              <a:t>sgid</a:t>
            </a:r>
            <a:r>
              <a:rPr lang="en-US" sz="1800" dirty="0" smtClean="0"/>
              <a:t> obligations</a:t>
            </a:r>
          </a:p>
          <a:p>
            <a:r>
              <a:rPr lang="en-US" sz="2000" b="0" dirty="0" smtClean="0">
                <a:solidFill>
                  <a:srgbClr val="C00000"/>
                </a:solidFill>
              </a:rPr>
              <a:t>From the WN with gLExec</a:t>
            </a:r>
          </a:p>
          <a:p>
            <a:pPr lvl="1"/>
            <a:r>
              <a:rPr lang="en-US" sz="1800" dirty="0" smtClean="0"/>
              <a:t>Connect to SCAS using the credentials </a:t>
            </a:r>
            <a:br>
              <a:rPr lang="en-US" sz="1800" dirty="0" smtClean="0"/>
            </a:br>
            <a:r>
              <a:rPr lang="en-US" sz="1800" b="1" dirty="0" smtClean="0"/>
              <a:t>of the pilot job submitter</a:t>
            </a:r>
            <a:r>
              <a:rPr lang="en-US" sz="1800" dirty="0" smtClean="0"/>
              <a:t/>
            </a:r>
            <a:br>
              <a:rPr lang="en-US" sz="1800" dirty="0" smtClean="0"/>
            </a:br>
            <a:r>
              <a:rPr lang="en-US" sz="1800" dirty="0" smtClean="0"/>
              <a:t>An extra control to verify the invoker of gLExec </a:t>
            </a:r>
            <a:br>
              <a:rPr lang="en-US" sz="1800" dirty="0" smtClean="0"/>
            </a:br>
            <a:r>
              <a:rPr lang="en-US" sz="1800" dirty="0" smtClean="0"/>
              <a:t>is indeed an authorized pilot runner</a:t>
            </a:r>
          </a:p>
          <a:p>
            <a:pPr lvl="1"/>
            <a:r>
              <a:rPr lang="en-US" sz="1800" dirty="0" smtClean="0"/>
              <a:t>Provide the attributes &amp; credentials of the service requester, the action (“run job now”) and target resource (CE) to SCAS</a:t>
            </a:r>
          </a:p>
          <a:p>
            <a:pPr lvl="1"/>
            <a:r>
              <a:rPr lang="en-US" sz="1800" dirty="0" smtClean="0"/>
              <a:t>Get back: yes/no decision and </a:t>
            </a:r>
            <a:r>
              <a:rPr lang="en-US" sz="1800" dirty="0" err="1" smtClean="0"/>
              <a:t>uid</a:t>
            </a:r>
            <a:r>
              <a:rPr lang="en-US" sz="1800" dirty="0" smtClean="0"/>
              <a:t>/</a:t>
            </a:r>
            <a:r>
              <a:rPr lang="en-US" sz="1800" dirty="0" err="1" smtClean="0"/>
              <a:t>gid</a:t>
            </a:r>
            <a:r>
              <a:rPr lang="en-US" sz="1800" dirty="0" smtClean="0"/>
              <a:t>/</a:t>
            </a:r>
            <a:r>
              <a:rPr lang="en-US" sz="1800" dirty="0" err="1" smtClean="0"/>
              <a:t>sgid</a:t>
            </a:r>
            <a:r>
              <a:rPr lang="en-US" sz="1800" dirty="0" smtClean="0"/>
              <a:t> obligations</a:t>
            </a:r>
          </a:p>
          <a:p>
            <a:r>
              <a:rPr lang="en-US" sz="2000" b="0" dirty="0" smtClean="0">
                <a:solidFill>
                  <a:srgbClr val="C00000"/>
                </a:solidFill>
              </a:rPr>
              <a:t>The obligations are now coordinated between CE and WNs</a:t>
            </a:r>
          </a:p>
        </p:txBody>
      </p:sp>
      <p:pic>
        <p:nvPicPr>
          <p:cNvPr id="28678" name="Picture 2" descr="H:\Home\davidg\EGEE\JRA3\glExec\SCAS-scenarios-WN-gL-SCAS-sitecentral.gif"/>
          <p:cNvPicPr>
            <a:picLocks noChangeAspect="1" noChangeArrowheads="1"/>
          </p:cNvPicPr>
          <p:nvPr/>
        </p:nvPicPr>
        <p:blipFill>
          <a:blip r:embed="rId2" cstate="print"/>
          <a:srcRect/>
          <a:stretch>
            <a:fillRect/>
          </a:stretch>
        </p:blipFill>
        <p:spPr bwMode="auto">
          <a:xfrm>
            <a:off x="6621463" y="3294063"/>
            <a:ext cx="2419350" cy="1530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Supported services</a:t>
            </a:r>
            <a:endParaRPr lang="en-GB" dirty="0"/>
          </a:p>
        </p:txBody>
      </p:sp>
      <p:sp>
        <p:nvSpPr>
          <p:cNvPr id="3" name="Content Placeholder 2"/>
          <p:cNvSpPr>
            <a:spLocks noGrp="1"/>
          </p:cNvSpPr>
          <p:nvPr>
            <p:ph idx="1"/>
          </p:nvPr>
        </p:nvSpPr>
        <p:spPr/>
        <p:txBody>
          <a:bodyPr/>
          <a:lstStyle/>
          <a:p>
            <a:r>
              <a:rPr lang="en-GB" sz="2000" dirty="0" smtClean="0"/>
              <a:t>SCAS communicates based on a few standards and the joint “Authorization Interoperability” </a:t>
            </a:r>
            <a:r>
              <a:rPr lang="en-GB" sz="2000" dirty="0" smtClean="0"/>
              <a:t>profile</a:t>
            </a:r>
          </a:p>
          <a:p>
            <a:endParaRPr lang="en-GB" sz="2000" dirty="0" smtClean="0"/>
          </a:p>
          <a:p>
            <a:pPr lvl="1"/>
            <a:r>
              <a:rPr lang="en-GB" sz="1800" dirty="0" smtClean="0"/>
              <a:t>Supported by Globus, gLite 3.x, VDT, OSG</a:t>
            </a:r>
          </a:p>
          <a:p>
            <a:pPr lvl="1"/>
            <a:r>
              <a:rPr lang="en-GB" sz="1800" dirty="0" smtClean="0"/>
              <a:t>Defines common naming of obligations such as </a:t>
            </a:r>
            <a:r>
              <a:rPr lang="en-GB" sz="1800" dirty="0" err="1" smtClean="0"/>
              <a:t>uid</a:t>
            </a:r>
            <a:r>
              <a:rPr lang="en-GB" sz="1800" dirty="0" smtClean="0"/>
              <a:t>/</a:t>
            </a:r>
            <a:r>
              <a:rPr lang="en-GB" sz="1800" dirty="0" err="1" smtClean="0"/>
              <a:t>gid</a:t>
            </a:r>
            <a:endParaRPr lang="en-GB" sz="1800" dirty="0" smtClean="0"/>
          </a:p>
          <a:p>
            <a:pPr lvl="1"/>
            <a:endParaRPr lang="en-GB" sz="1800" dirty="0" smtClean="0"/>
          </a:p>
          <a:p>
            <a:r>
              <a:rPr lang="en-GB" sz="2000" dirty="0" smtClean="0"/>
              <a:t>Compatible software</a:t>
            </a:r>
          </a:p>
          <a:p>
            <a:pPr lvl="1"/>
            <a:r>
              <a:rPr lang="en-GB" sz="1800" dirty="0" smtClean="0"/>
              <a:t>Globus gatekeepers, </a:t>
            </a:r>
            <a:r>
              <a:rPr lang="en-GB" sz="1800" dirty="0" err="1" smtClean="0"/>
              <a:t>lcg</a:t>
            </a:r>
            <a:r>
              <a:rPr lang="en-GB" sz="1800" dirty="0" smtClean="0"/>
              <a:t>-CE</a:t>
            </a:r>
          </a:p>
          <a:p>
            <a:pPr lvl="1"/>
            <a:r>
              <a:rPr lang="en-GB" sz="1800" dirty="0" smtClean="0"/>
              <a:t>gLExec (on WNs and on CREAM-CEs)</a:t>
            </a:r>
          </a:p>
          <a:p>
            <a:pPr lvl="1"/>
            <a:r>
              <a:rPr lang="en-US" sz="1800" dirty="0" smtClean="0"/>
              <a:t>dCache &gt; 1.9.2-4</a:t>
            </a:r>
          </a:p>
          <a:p>
            <a:pPr lvl="1"/>
            <a:r>
              <a:rPr lang="en-US" sz="1800" dirty="0" smtClean="0"/>
              <a:t>GT </a:t>
            </a:r>
            <a:r>
              <a:rPr lang="en-US" sz="1800" dirty="0" err="1" smtClean="0"/>
              <a:t>GridFTP</a:t>
            </a:r>
            <a:endParaRPr lang="en-US" sz="1800" dirty="0" smtClean="0"/>
          </a:p>
          <a:p>
            <a:pPr lvl="1"/>
            <a:r>
              <a:rPr lang="en-US" sz="1800" dirty="0" smtClean="0"/>
              <a:t>GT4.2 WS-GRAM, GRAM5</a:t>
            </a:r>
            <a:endParaRPr lang="en-GB" sz="1800" dirty="0" smtClean="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Towards managed authorization</a:t>
            </a:r>
            <a:endParaRPr lang="en-GB" dirty="0"/>
          </a:p>
        </p:txBody>
      </p:sp>
      <p:sp>
        <p:nvSpPr>
          <p:cNvPr id="5" name="Text Placeholder 4"/>
          <p:cNvSpPr>
            <a:spLocks noGrp="1"/>
          </p:cNvSpPr>
          <p:nvPr>
            <p:ph type="body" idx="1"/>
          </p:nvPr>
        </p:nvSpPr>
        <p:spPr/>
        <p:txBody>
          <a:bodyPr/>
          <a:lstStyle/>
          <a:p>
            <a:endParaRPr lang="en-GB"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Central banning</a:t>
            </a:r>
            <a:endParaRPr lang="en-GB" dirty="0"/>
          </a:p>
        </p:txBody>
      </p:sp>
      <p:sp>
        <p:nvSpPr>
          <p:cNvPr id="5" name="Content Placeholder 4"/>
          <p:cNvSpPr>
            <a:spLocks noGrp="1"/>
          </p:cNvSpPr>
          <p:nvPr>
            <p:ph idx="1"/>
          </p:nvPr>
        </p:nvSpPr>
        <p:spPr/>
        <p:txBody>
          <a:bodyPr/>
          <a:lstStyle/>
          <a:p>
            <a:r>
              <a:rPr lang="en-GB" sz="2000" dirty="0" smtClean="0"/>
              <a:t>EGEE (and EGI) Operational Security teams will be maintaining a list of all ‘banned’ users</a:t>
            </a:r>
          </a:p>
          <a:p>
            <a:pPr lvl="1"/>
            <a:r>
              <a:rPr lang="en-GB" sz="1800" dirty="0" smtClean="0"/>
              <a:t>Rapid reaction (preferably within 6 hrs)</a:t>
            </a:r>
          </a:p>
          <a:p>
            <a:pPr lvl="1"/>
            <a:r>
              <a:rPr lang="en-GB" sz="1800" dirty="0" smtClean="0"/>
              <a:t>When consistently deployed, will help contain incidents</a:t>
            </a:r>
          </a:p>
          <a:p>
            <a:endParaRPr lang="en-GB" sz="2000" dirty="0" smtClean="0"/>
          </a:p>
          <a:p>
            <a:r>
              <a:rPr lang="en-GB" sz="2000" dirty="0" smtClean="0"/>
              <a:t>Implementations</a:t>
            </a:r>
          </a:p>
          <a:p>
            <a:pPr lvl="1"/>
            <a:r>
              <a:rPr lang="en-GB" sz="1800" dirty="0" smtClean="0"/>
              <a:t>Usually done (easily) via standard fabric management</a:t>
            </a:r>
            <a:br>
              <a:rPr lang="en-GB" sz="1800" dirty="0" smtClean="0"/>
            </a:br>
            <a:r>
              <a:rPr lang="en-GB" sz="1800" dirty="0" smtClean="0"/>
              <a:t>using service-native tools (LCAS, GACL for </a:t>
            </a:r>
            <a:r>
              <a:rPr lang="en-GB" sz="1800" dirty="0" err="1" smtClean="0"/>
              <a:t>WMSes</a:t>
            </a:r>
            <a:r>
              <a:rPr lang="en-GB" sz="1800" dirty="0" smtClean="0"/>
              <a:t>, DB entries for DPM, SAZ via </a:t>
            </a:r>
            <a:r>
              <a:rPr lang="en-GB" sz="1800" dirty="0" err="1" smtClean="0"/>
              <a:t>gPlazma</a:t>
            </a:r>
            <a:r>
              <a:rPr lang="en-GB" sz="1800" dirty="0" smtClean="0"/>
              <a:t> where configured)</a:t>
            </a:r>
          </a:p>
          <a:p>
            <a:pPr lvl="1"/>
            <a:r>
              <a:rPr lang="en-GB" sz="1800" dirty="0" smtClean="0"/>
              <a:t>For SCAS-enabled services: can be done in one place on the site</a:t>
            </a:r>
          </a:p>
          <a:p>
            <a:pPr lvl="1"/>
            <a:r>
              <a:rPr lang="en-GB" sz="1800" dirty="0" smtClean="0"/>
              <a:t>Grid-wide banning without site intervention is not trivially possible today (but could be scripted)</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Argus</a:t>
            </a:r>
            <a:endParaRPr lang="en-GB" dirty="0"/>
          </a:p>
        </p:txBody>
      </p:sp>
      <p:sp>
        <p:nvSpPr>
          <p:cNvPr id="3" name="Content Placeholder 2"/>
          <p:cNvSpPr>
            <a:spLocks noGrp="1"/>
          </p:cNvSpPr>
          <p:nvPr>
            <p:ph idx="1"/>
          </p:nvPr>
        </p:nvSpPr>
        <p:spPr/>
        <p:txBody>
          <a:bodyPr/>
          <a:lstStyle/>
          <a:p>
            <a:r>
              <a:rPr lang="en-GB" dirty="0" smtClean="0"/>
              <a:t>Creating a homogeneous </a:t>
            </a:r>
            <a:r>
              <a:rPr lang="en-GB" dirty="0" err="1" smtClean="0"/>
              <a:t>authZ</a:t>
            </a:r>
            <a:r>
              <a:rPr lang="en-GB" dirty="0" smtClean="0"/>
              <a:t> interface: Argus</a:t>
            </a:r>
          </a:p>
          <a:p>
            <a:pPr lvl="1"/>
            <a:r>
              <a:rPr lang="en-GB" dirty="0" smtClean="0"/>
              <a:t>For the moment specific to gLite</a:t>
            </a:r>
          </a:p>
          <a:p>
            <a:pPr lvl="1"/>
            <a:r>
              <a:rPr lang="en-GB" dirty="0" smtClean="0"/>
              <a:t>Not in production yet – </a:t>
            </a:r>
            <a:br>
              <a:rPr lang="en-GB" dirty="0" smtClean="0"/>
            </a:br>
            <a:r>
              <a:rPr lang="en-GB" dirty="0" smtClean="0"/>
              <a:t>and you really ought to wait for release &gt;= 1.1 </a:t>
            </a:r>
            <a:br>
              <a:rPr lang="en-GB" dirty="0" smtClean="0"/>
            </a:br>
            <a:r>
              <a:rPr lang="en-GB" dirty="0" smtClean="0"/>
              <a:t>which is due to start certification on Jan 15</a:t>
            </a:r>
            <a:r>
              <a:rPr lang="en-GB" baseline="30000" dirty="0" smtClean="0"/>
              <a:t>th</a:t>
            </a:r>
            <a:r>
              <a:rPr lang="en-GB" dirty="0" smtClean="0"/>
              <a:t>, 2010</a:t>
            </a:r>
          </a:p>
          <a:p>
            <a:pPr lvl="1"/>
            <a:r>
              <a:rPr lang="en-GB" dirty="0" smtClean="0"/>
              <a:t>Supports distributed policy administration and automatic propagation of the ban list</a:t>
            </a:r>
          </a:p>
          <a:p>
            <a:pPr lvl="1"/>
            <a:r>
              <a:rPr lang="en-GB" dirty="0" smtClean="0"/>
              <a:t>Phased deployment foreseen</a:t>
            </a:r>
          </a:p>
          <a:p>
            <a:pPr lvl="1"/>
            <a:endParaRPr lang="en-GB" dirty="0"/>
          </a:p>
        </p:txBody>
      </p:sp>
      <p:pic>
        <p:nvPicPr>
          <p:cNvPr id="4" name="Picture 4" descr="the_steps"/>
          <p:cNvPicPr>
            <a:picLocks noChangeAspect="1" noChangeArrowheads="1"/>
          </p:cNvPicPr>
          <p:nvPr/>
        </p:nvPicPr>
        <p:blipFill>
          <a:blip r:embed="rId2" cstate="print"/>
          <a:srcRect/>
          <a:stretch>
            <a:fillRect/>
          </a:stretch>
        </p:blipFill>
        <p:spPr bwMode="auto">
          <a:xfrm>
            <a:off x="4786342" y="4071942"/>
            <a:ext cx="4357690" cy="2812230"/>
          </a:xfrm>
          <a:prstGeom prst="rect">
            <a:avLst/>
          </a:prstGeom>
          <a:noFill/>
          <a:ln w="9525">
            <a:noFill/>
            <a:miter lim="800000"/>
            <a:headEnd/>
            <a:tailEnd/>
          </a:ln>
        </p:spPr>
      </p:pic>
      <p:sp>
        <p:nvSpPr>
          <p:cNvPr id="5" name="Rounded Rectangle 4"/>
          <p:cNvSpPr>
            <a:spLocks noChangeArrowheads="1"/>
          </p:cNvSpPr>
          <p:nvPr/>
        </p:nvSpPr>
        <p:spPr bwMode="auto">
          <a:xfrm>
            <a:off x="5355664" y="5500702"/>
            <a:ext cx="3502644" cy="1101956"/>
          </a:xfrm>
          <a:prstGeom prst="roundRect">
            <a:avLst>
              <a:gd name="adj" fmla="val 16667"/>
            </a:avLst>
          </a:prstGeom>
          <a:noFill/>
          <a:ln w="38100" algn="ctr">
            <a:solidFill>
              <a:schemeClr val="tx1"/>
            </a:solidFill>
            <a:prstDash val="sysDash"/>
            <a:round/>
            <a:headEnd/>
            <a:tailEnd/>
          </a:ln>
        </p:spPr>
        <p:txBody>
          <a:bodyPr/>
          <a:lstStyle/>
          <a:p>
            <a:pPr>
              <a:spcBef>
                <a:spcPct val="0"/>
              </a:spcBef>
              <a:buClr>
                <a:srgbClr val="000000"/>
              </a:buClr>
              <a:buSzPct val="100000"/>
              <a:buFont typeface="Times New Roman" pitchFamily="112" charset="0"/>
              <a:buNone/>
            </a:pPr>
            <a:endParaRPr lang="en-US">
              <a:solidFill>
                <a:schemeClr val="bg1"/>
              </a:solidFill>
              <a:cs typeface="Arial Unicode MS" pitchFamily="112" charset="0"/>
            </a:endParaRPr>
          </a:p>
        </p:txBody>
      </p:sp>
      <p:sp>
        <p:nvSpPr>
          <p:cNvPr id="6" name="TextBox 5"/>
          <p:cNvSpPr txBox="1">
            <a:spLocks noChangeArrowheads="1"/>
          </p:cNvSpPr>
          <p:nvPr/>
        </p:nvSpPr>
        <p:spPr bwMode="auto">
          <a:xfrm>
            <a:off x="4143400" y="5739459"/>
            <a:ext cx="1151277" cy="738664"/>
          </a:xfrm>
          <a:prstGeom prst="rect">
            <a:avLst/>
          </a:prstGeom>
          <a:noFill/>
          <a:ln w="9525">
            <a:noFill/>
            <a:miter lim="800000"/>
            <a:headEnd/>
            <a:tailEnd/>
          </a:ln>
        </p:spPr>
        <p:txBody>
          <a:bodyPr wrap="none">
            <a:spAutoFit/>
          </a:bodyPr>
          <a:lstStyle/>
          <a:p>
            <a:pPr algn="ctr">
              <a:spcBef>
                <a:spcPct val="0"/>
              </a:spcBef>
              <a:buClr>
                <a:srgbClr val="000000"/>
              </a:buClr>
              <a:buSzPct val="100000"/>
              <a:buFont typeface="Times New Roman" pitchFamily="112" charset="0"/>
              <a:buNone/>
            </a:pPr>
            <a:r>
              <a:rPr lang="en-GB" sz="1400" dirty="0">
                <a:solidFill>
                  <a:schemeClr val="tx1"/>
                </a:solidFill>
                <a:cs typeface="Arial Unicode MS" pitchFamily="112" charset="0"/>
              </a:rPr>
              <a:t>Deployment</a:t>
            </a:r>
          </a:p>
          <a:p>
            <a:pPr algn="ctr">
              <a:spcBef>
                <a:spcPct val="0"/>
              </a:spcBef>
              <a:buClr>
                <a:srgbClr val="000000"/>
              </a:buClr>
              <a:buSzPct val="100000"/>
              <a:buFont typeface="Times New Roman" pitchFamily="112" charset="0"/>
              <a:buNone/>
            </a:pPr>
            <a:r>
              <a:rPr lang="en-GB" sz="1400" dirty="0" smtClean="0">
                <a:solidFill>
                  <a:schemeClr val="tx1"/>
                </a:solidFill>
                <a:cs typeface="Arial Unicode MS" pitchFamily="112" charset="0"/>
              </a:rPr>
              <a:t>scheduled </a:t>
            </a:r>
            <a:br>
              <a:rPr lang="en-GB" sz="1400" dirty="0" smtClean="0">
                <a:solidFill>
                  <a:schemeClr val="tx1"/>
                </a:solidFill>
                <a:cs typeface="Arial Unicode MS" pitchFamily="112" charset="0"/>
              </a:rPr>
            </a:br>
            <a:r>
              <a:rPr lang="en-GB" sz="1400" dirty="0" smtClean="0">
                <a:solidFill>
                  <a:schemeClr val="tx1"/>
                </a:solidFill>
                <a:cs typeface="Arial Unicode MS" pitchFamily="112" charset="0"/>
              </a:rPr>
              <a:t>for EGEE-III</a:t>
            </a:r>
            <a:endParaRPr lang="en-GB" sz="1400" dirty="0">
              <a:solidFill>
                <a:schemeClr val="tx1"/>
              </a:solidFill>
              <a:cs typeface="Arial Unicode MS" pitchFamily="112" charset="0"/>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Deployment options</a:t>
            </a:r>
            <a:endParaRPr lang="en-GB" dirty="0"/>
          </a:p>
        </p:txBody>
      </p:sp>
      <p:sp>
        <p:nvSpPr>
          <p:cNvPr id="3" name="Content Placeholder 2"/>
          <p:cNvSpPr>
            <a:spLocks noGrp="1"/>
          </p:cNvSpPr>
          <p:nvPr>
            <p:ph idx="1"/>
          </p:nvPr>
        </p:nvSpPr>
        <p:spPr/>
        <p:txBody>
          <a:bodyPr/>
          <a:lstStyle/>
          <a:p>
            <a:r>
              <a:rPr lang="en-GB" dirty="0" smtClean="0"/>
              <a:t>Argus and SCAS can be deployed ...</a:t>
            </a:r>
          </a:p>
          <a:p>
            <a:pPr lvl="1"/>
            <a:r>
              <a:rPr lang="en-GB" dirty="0" smtClean="0"/>
              <a:t>As alternatives (when Argus is complete)</a:t>
            </a:r>
          </a:p>
          <a:p>
            <a:pPr lvl="1"/>
            <a:r>
              <a:rPr lang="en-GB" dirty="0" smtClean="0"/>
              <a:t>In parallel, at the service side</a:t>
            </a:r>
          </a:p>
          <a:p>
            <a:pPr lvl="1"/>
            <a:r>
              <a:rPr lang="en-GB" dirty="0" smtClean="0"/>
              <a:t>In sequence, with SCAS fronting it</a:t>
            </a:r>
          </a:p>
          <a:p>
            <a:pPr lvl="1"/>
            <a:endParaRPr lang="en-GB" dirty="0" smtClean="0"/>
          </a:p>
          <a:p>
            <a:r>
              <a:rPr lang="en-GB" dirty="0" smtClean="0"/>
              <a:t>For the moment, though, Argus is only certified for the gLExec-on-WN use case</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Conclusions</a:t>
            </a:r>
            <a:endParaRPr lang="en-GB" dirty="0"/>
          </a:p>
        </p:txBody>
      </p:sp>
      <p:sp>
        <p:nvSpPr>
          <p:cNvPr id="5" name="Text Placeholder 4"/>
          <p:cNvSpPr>
            <a:spLocks noGrp="1"/>
          </p:cNvSpPr>
          <p:nvPr>
            <p:ph type="body" idx="1"/>
          </p:nvPr>
        </p:nvSpPr>
        <p:spPr/>
        <p:txBody>
          <a:bodyPr/>
          <a:lstStyle/>
          <a:p>
            <a:endParaRPr lang="en-GB" dirty="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457200" y="1000108"/>
            <a:ext cx="8229600" cy="4572000"/>
          </a:xfrm>
        </p:spPr>
        <p:txBody>
          <a:bodyPr/>
          <a:lstStyle/>
          <a:p>
            <a:r>
              <a:rPr lang="en-GB" sz="2000" dirty="0" smtClean="0"/>
              <a:t>Grid access model has changed fundamentally with the introduction of MUPJs</a:t>
            </a:r>
          </a:p>
          <a:p>
            <a:pPr lvl="1"/>
            <a:r>
              <a:rPr lang="en-GB" sz="1800" dirty="0" smtClean="0"/>
              <a:t>Both benefits and drawbacks to the new situation</a:t>
            </a:r>
          </a:p>
          <a:p>
            <a:pPr lvl="1"/>
            <a:r>
              <a:rPr lang="en-GB" sz="1800" dirty="0" smtClean="0"/>
              <a:t>But this reality cannot be ignored, nor banned</a:t>
            </a:r>
          </a:p>
          <a:p>
            <a:r>
              <a:rPr lang="en-GB" sz="2000" dirty="0" smtClean="0"/>
              <a:t>There </a:t>
            </a:r>
            <a:r>
              <a:rPr lang="en-GB" sz="2000" dirty="0" smtClean="0"/>
              <a:t>are good reasons to retain control</a:t>
            </a:r>
          </a:p>
          <a:p>
            <a:pPr lvl="1"/>
            <a:r>
              <a:rPr lang="en-GB" sz="1800" dirty="0" smtClean="0"/>
              <a:t>Ability to react commensurately</a:t>
            </a:r>
          </a:p>
          <a:p>
            <a:pPr lvl="1"/>
            <a:r>
              <a:rPr lang="en-GB" sz="1800" dirty="0" smtClean="0"/>
              <a:t>Implementation of site-local or national controls</a:t>
            </a:r>
          </a:p>
          <a:p>
            <a:pPr lvl="1"/>
            <a:r>
              <a:rPr lang="en-GB" sz="1800" dirty="0" smtClean="0"/>
              <a:t>Systems-operational reasons</a:t>
            </a:r>
          </a:p>
          <a:p>
            <a:endParaRPr lang="en-GB" sz="2000" dirty="0" smtClean="0"/>
          </a:p>
          <a:p>
            <a:r>
              <a:rPr lang="en-GB" sz="2000" dirty="0" smtClean="0"/>
              <a:t>Regaining </a:t>
            </a:r>
            <a:r>
              <a:rPr lang="en-GB" sz="2000" dirty="0" smtClean="0"/>
              <a:t>control through both of:</a:t>
            </a:r>
          </a:p>
          <a:p>
            <a:pPr lvl="1"/>
            <a:r>
              <a:rPr lang="en-GB" sz="1800" dirty="0" smtClean="0"/>
              <a:t>Policy: JSPG MUPJ policy document, reviews</a:t>
            </a:r>
          </a:p>
          <a:p>
            <a:pPr lvl="1"/>
            <a:r>
              <a:rPr lang="en-GB" sz="1800" dirty="0" smtClean="0"/>
              <a:t>Systems tooling: gLExec-on-WN in mapping mode</a:t>
            </a:r>
          </a:p>
          <a:p>
            <a:pPr lvl="1"/>
            <a:r>
              <a:rPr lang="en-GB" sz="1800" dirty="0" smtClean="0"/>
              <a:t>Monitoring: compliance verification of VO</a:t>
            </a:r>
          </a:p>
          <a:p>
            <a:endParaRPr lang="en-GB" sz="2000" dirty="0" smtClean="0"/>
          </a:p>
          <a:p>
            <a:r>
              <a:rPr lang="en-GB" sz="2000" dirty="0" smtClean="0"/>
              <a:t>Deployment</a:t>
            </a:r>
            <a:r>
              <a:rPr lang="en-GB" sz="2000" dirty="0" smtClean="0"/>
              <a:t>: locally, site-centralised, or ...</a:t>
            </a:r>
            <a:endParaRPr lang="en-GB" sz="2000"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Questions?</a:t>
            </a:r>
            <a:endParaRPr lang="en-GB" dirty="0"/>
          </a:p>
        </p:txBody>
      </p:sp>
      <p:sp>
        <p:nvSpPr>
          <p:cNvPr id="5" name="Text Placeholder 4"/>
          <p:cNvSpPr>
            <a:spLocks noGrp="1"/>
          </p:cNvSpPr>
          <p:nvPr>
            <p:ph type="body" idx="1"/>
          </p:nvPr>
        </p:nvSpPr>
        <p:spPr/>
        <p:txBody>
          <a:bodyPr/>
          <a:lstStyle/>
          <a:p>
            <a:endParaRPr lang="en-GB"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Job submission models</a:t>
            </a:r>
            <a:endParaRPr lang="en-GB" dirty="0"/>
          </a:p>
        </p:txBody>
      </p:sp>
      <p:sp>
        <p:nvSpPr>
          <p:cNvPr id="5" name="Text Placeholder 4"/>
          <p:cNvSpPr>
            <a:spLocks noGrp="1"/>
          </p:cNvSpPr>
          <p:nvPr>
            <p:ph type="body" idx="1"/>
          </p:nvPr>
        </p:nvSpPr>
        <p:spPr/>
        <p:txBody>
          <a:bodyPr/>
          <a:lstStyle/>
          <a:p>
            <a:r>
              <a:rPr lang="en-GB" dirty="0" smtClean="0"/>
              <a:t>Traditional submission and brokering models</a:t>
            </a:r>
          </a:p>
          <a:p>
            <a:r>
              <a:rPr lang="en-GB" dirty="0" smtClean="0"/>
              <a:t>User-based job management</a:t>
            </a:r>
          </a:p>
          <a:p>
            <a:r>
              <a:rPr lang="en-GB" dirty="0" smtClean="0"/>
              <a:t>Multi-user pilot jobs</a:t>
            </a:r>
            <a:endParaRPr lang="en-GB"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Multi-domain Grids</a:t>
            </a:r>
            <a:endParaRPr lang="en-GB" dirty="0"/>
          </a:p>
        </p:txBody>
      </p:sp>
      <p:sp>
        <p:nvSpPr>
          <p:cNvPr id="3" name="Content Placeholder 2"/>
          <p:cNvSpPr>
            <a:spLocks noGrp="1"/>
          </p:cNvSpPr>
          <p:nvPr>
            <p:ph idx="1"/>
          </p:nvPr>
        </p:nvSpPr>
        <p:spPr/>
        <p:txBody>
          <a:bodyPr/>
          <a:lstStyle/>
          <a:p>
            <a:endParaRPr lang="en-GB"/>
          </a:p>
        </p:txBody>
      </p:sp>
      <p:pic>
        <p:nvPicPr>
          <p:cNvPr id="4" name="Picture 7"/>
          <p:cNvPicPr>
            <a:picLocks noChangeAspect="1" noChangeArrowheads="1"/>
          </p:cNvPicPr>
          <p:nvPr/>
        </p:nvPicPr>
        <p:blipFill>
          <a:blip r:embed="rId2" cstate="print"/>
          <a:srcRect/>
          <a:stretch>
            <a:fillRect/>
          </a:stretch>
        </p:blipFill>
        <p:spPr bwMode="auto">
          <a:xfrm>
            <a:off x="0" y="1000108"/>
            <a:ext cx="9144000" cy="492922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e-Infrastructure model for Grid</a:t>
            </a:r>
            <a:endParaRPr lang="en-GB" sz="2800" dirty="0"/>
          </a:p>
        </p:txBody>
      </p:sp>
      <p:sp>
        <p:nvSpPr>
          <p:cNvPr id="3" name="Content Placeholder 2"/>
          <p:cNvSpPr>
            <a:spLocks noGrp="1"/>
          </p:cNvSpPr>
          <p:nvPr>
            <p:ph idx="1"/>
          </p:nvPr>
        </p:nvSpPr>
        <p:spPr/>
        <p:txBody>
          <a:bodyPr/>
          <a:lstStyle/>
          <a:p>
            <a:pPr algn="ctr" eaLnBrk="0" hangingPunct="0">
              <a:lnSpc>
                <a:spcPct val="120000"/>
              </a:lnSpc>
              <a:buNone/>
            </a:pPr>
            <a:r>
              <a:rPr lang="en-GB" sz="2000" dirty="0" smtClean="0">
                <a:solidFill>
                  <a:srgbClr val="C00000"/>
                </a:solidFill>
              </a:rPr>
              <a:t>Users and user communities de-coupled from the sites</a:t>
            </a:r>
          </a:p>
          <a:p>
            <a:pPr eaLnBrk="0" hangingPunct="0">
              <a:lnSpc>
                <a:spcPct val="120000"/>
              </a:lnSpc>
            </a:pPr>
            <a:endParaRPr lang="en-GB" sz="2000" dirty="0" smtClean="0"/>
          </a:p>
          <a:p>
            <a:pPr eaLnBrk="0" hangingPunct="0">
              <a:lnSpc>
                <a:spcPct val="120000"/>
              </a:lnSpc>
            </a:pPr>
            <a:endParaRPr lang="en-GB" sz="2000" dirty="0" smtClean="0"/>
          </a:p>
          <a:p>
            <a:pPr eaLnBrk="0" hangingPunct="0">
              <a:lnSpc>
                <a:spcPct val="120000"/>
              </a:lnSpc>
            </a:pPr>
            <a:endParaRPr lang="en-GB" sz="2000" dirty="0" smtClean="0"/>
          </a:p>
          <a:p>
            <a:pPr eaLnBrk="0" hangingPunct="0">
              <a:lnSpc>
                <a:spcPct val="120000"/>
              </a:lnSpc>
            </a:pPr>
            <a:endParaRPr lang="en-GB" sz="2000" dirty="0" smtClean="0"/>
          </a:p>
          <a:p>
            <a:pPr eaLnBrk="0" hangingPunct="0">
              <a:lnSpc>
                <a:spcPct val="120000"/>
              </a:lnSpc>
            </a:pPr>
            <a:endParaRPr lang="en-GB" sz="2000" dirty="0" smtClean="0"/>
          </a:p>
          <a:p>
            <a:pPr eaLnBrk="0" hangingPunct="0">
              <a:lnSpc>
                <a:spcPct val="120000"/>
              </a:lnSpc>
            </a:pPr>
            <a:endParaRPr lang="en-GB" sz="2000" dirty="0" smtClean="0"/>
          </a:p>
          <a:p>
            <a:pPr eaLnBrk="0" hangingPunct="0">
              <a:lnSpc>
                <a:spcPct val="120000"/>
              </a:lnSpc>
            </a:pPr>
            <a:endParaRPr lang="en-GB" sz="2000" dirty="0" smtClean="0"/>
          </a:p>
          <a:p>
            <a:pPr eaLnBrk="0" hangingPunct="0">
              <a:lnSpc>
                <a:spcPct val="120000"/>
              </a:lnSpc>
            </a:pPr>
            <a:endParaRPr lang="en-GB" sz="1050" dirty="0" smtClean="0"/>
          </a:p>
          <a:p>
            <a:pPr eaLnBrk="0" hangingPunct="0">
              <a:lnSpc>
                <a:spcPct val="120000"/>
              </a:lnSpc>
            </a:pPr>
            <a:endParaRPr lang="en-GB" sz="1600" dirty="0" smtClean="0"/>
          </a:p>
          <a:p>
            <a:pPr eaLnBrk="0" hangingPunct="0">
              <a:lnSpc>
                <a:spcPct val="120000"/>
              </a:lnSpc>
            </a:pPr>
            <a:r>
              <a:rPr lang="en-GB" sz="1800" dirty="0" smtClean="0"/>
              <a:t>Policy Coordination: User and VO AUPs, operations, trust</a:t>
            </a:r>
          </a:p>
          <a:p>
            <a:pPr eaLnBrk="0" hangingPunct="0">
              <a:lnSpc>
                <a:spcPct val="120000"/>
              </a:lnSpc>
            </a:pPr>
            <a:r>
              <a:rPr lang="en-GB" sz="1800" dirty="0" smtClean="0"/>
              <a:t>Facilitating negotiation: VO meta-data, SLAs, op. environment</a:t>
            </a:r>
          </a:p>
          <a:p>
            <a:endParaRPr lang="en-GB" sz="2000" dirty="0"/>
          </a:p>
        </p:txBody>
      </p:sp>
      <p:pic>
        <p:nvPicPr>
          <p:cNvPr id="4" name="Picture 4" descr="vostructure-egee"/>
          <p:cNvPicPr>
            <a:picLocks noChangeAspect="1" noChangeArrowheads="1"/>
          </p:cNvPicPr>
          <p:nvPr/>
        </p:nvPicPr>
        <p:blipFill>
          <a:blip r:embed="rId2" cstate="print"/>
          <a:srcRect/>
          <a:stretch>
            <a:fillRect/>
          </a:stretch>
        </p:blipFill>
        <p:spPr bwMode="auto">
          <a:xfrm>
            <a:off x="1428728" y="1785236"/>
            <a:ext cx="6429420" cy="34297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iGGrid-Template">
  <a:themeElements>
    <a:clrScheme name="Office Theme 13">
      <a:dk1>
        <a:srgbClr val="000000"/>
      </a:dk1>
      <a:lt1>
        <a:srgbClr val="FFFFFF"/>
      </a:lt1>
      <a:dk2>
        <a:srgbClr val="392F7D"/>
      </a:dk2>
      <a:lt2>
        <a:srgbClr val="808080"/>
      </a:lt2>
      <a:accent1>
        <a:srgbClr val="BBE0E3"/>
      </a:accent1>
      <a:accent2>
        <a:srgbClr val="333399"/>
      </a:accent2>
      <a:accent3>
        <a:srgbClr val="FFFFFF"/>
      </a:accent3>
      <a:accent4>
        <a:srgbClr val="000000"/>
      </a:accent4>
      <a:accent5>
        <a:srgbClr val="DAEDEF"/>
      </a:accent5>
      <a:accent6>
        <a:srgbClr val="2D2D8A"/>
      </a:accent6>
      <a:hlink>
        <a:srgbClr val="009CD9"/>
      </a:hlink>
      <a:folHlink>
        <a:srgbClr val="99CC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392F7D"/>
        </a:dk2>
        <a:lt2>
          <a:srgbClr val="808080"/>
        </a:lt2>
        <a:accent1>
          <a:srgbClr val="BBE0E3"/>
        </a:accent1>
        <a:accent2>
          <a:srgbClr val="333399"/>
        </a:accent2>
        <a:accent3>
          <a:srgbClr val="FFFFFF"/>
        </a:accent3>
        <a:accent4>
          <a:srgbClr val="000000"/>
        </a:accent4>
        <a:accent5>
          <a:srgbClr val="DAEDEF"/>
        </a:accent5>
        <a:accent6>
          <a:srgbClr val="2D2D8A"/>
        </a:accent6>
        <a:hlink>
          <a:srgbClr val="009CD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BiGGrid-Template</Template>
  <TotalTime>1818</TotalTime>
  <Words>3254</Words>
  <Application>Microsoft Office PowerPoint</Application>
  <PresentationFormat>On-screen Show (4:3)</PresentationFormat>
  <Paragraphs>599</Paragraphs>
  <Slides>69</Slides>
  <Notes>1</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BiGGrid-Template</vt:lpstr>
      <vt:lpstr>CorelDRAW</vt:lpstr>
      <vt:lpstr>On Multi-User Pilot Jobs</vt:lpstr>
      <vt:lpstr>Overview</vt:lpstr>
      <vt:lpstr>Overview</vt:lpstr>
      <vt:lpstr>Overview</vt:lpstr>
      <vt:lpstr>Overview</vt:lpstr>
      <vt:lpstr>Overview</vt:lpstr>
      <vt:lpstr>Job submission models</vt:lpstr>
      <vt:lpstr>Multi-domain Grids</vt:lpstr>
      <vt:lpstr>e-Infrastructure model for Grid</vt:lpstr>
      <vt:lpstr>Job Submission Scenario</vt:lpstr>
      <vt:lpstr>Inside the site: traditional model</vt:lpstr>
      <vt:lpstr>Classic job submission models</vt:lpstr>
      <vt:lpstr>Late binding: pilot jobs</vt:lpstr>
      <vt:lpstr>Every user a pilot</vt:lpstr>
      <vt:lpstr>Pilot job pros and cons</vt:lpstr>
      <vt:lpstr>Multi-user pilot jobs</vt:lpstr>
      <vt:lpstr>VO overlay networks: MUPJ</vt:lpstr>
      <vt:lpstr>Pros and Cons of MUpilot jobs</vt:lpstr>
      <vt:lpstr>Traceability and compromises</vt:lpstr>
      <vt:lpstr>Traceability and compromises</vt:lpstr>
      <vt:lpstr>Recovering control</vt:lpstr>
      <vt:lpstr>Recovering control: policy</vt:lpstr>
      <vt:lpstr>wLCG MUPJ Policy 1.0</vt:lpstr>
      <vt:lpstr>Liabilities</vt:lpstr>
      <vt:lpstr>Recovering control: mechanisms</vt:lpstr>
      <vt:lpstr>Submission via a Gatekeeper</vt:lpstr>
      <vt:lpstr>Implementing mapping: LCMAPS</vt:lpstr>
      <vt:lpstr>Pushing access control downwards</vt:lpstr>
      <vt:lpstr>Pushing access control downwards</vt:lpstr>
      <vt:lpstr>Recovering Control</vt:lpstr>
      <vt:lpstr>Recovering control: gLExec</vt:lpstr>
      <vt:lpstr>gLExec</vt:lpstr>
      <vt:lpstr>What is gLExec?</vt:lpstr>
      <vt:lpstr>What gLExec does …</vt:lpstr>
      <vt:lpstr>Sources of gLExec</vt:lpstr>
      <vt:lpstr>gLExec, early deployments</vt:lpstr>
      <vt:lpstr>Built-in controls (1)</vt:lpstr>
      <vt:lpstr>Built-in controls (2)</vt:lpstr>
      <vt:lpstr>Built-in controls (3)</vt:lpstr>
      <vt:lpstr>gLExec deployment modes</vt:lpstr>
      <vt:lpstr>Pieces of the solution</vt:lpstr>
      <vt:lpstr>Pieces of the solution</vt:lpstr>
      <vt:lpstr>Installation</vt:lpstr>
      <vt:lpstr>Starting and Killing Jobs</vt:lpstr>
      <vt:lpstr>Starting and Killing Jobs</vt:lpstr>
      <vt:lpstr>Testing it</vt:lpstr>
      <vt:lpstr>Session Preservation</vt:lpstr>
      <vt:lpstr>CPU accounting</vt:lpstr>
      <vt:lpstr>Forcing havoc on yourself</vt:lpstr>
      <vt:lpstr>Cleaning up files</vt:lpstr>
      <vt:lpstr>Pruning stray processes</vt:lpstr>
      <vt:lpstr>Pruning User Processes</vt:lpstr>
      <vt:lpstr>Deployment on a Cluster</vt:lpstr>
      <vt:lpstr>Deploying on a Cluster</vt:lpstr>
      <vt:lpstr>Node-local access control</vt:lpstr>
      <vt:lpstr>WN-coordinated access control</vt:lpstr>
      <vt:lpstr>Site-central access control</vt:lpstr>
      <vt:lpstr>Centralizing decentralized SAC</vt:lpstr>
      <vt:lpstr>Local LCMAPS</vt:lpstr>
      <vt:lpstr>SCAS: LCMAPS in the distance</vt:lpstr>
      <vt:lpstr>Talking to SCAS</vt:lpstr>
      <vt:lpstr>Supported services</vt:lpstr>
      <vt:lpstr>Towards managed authorization</vt:lpstr>
      <vt:lpstr>Central banning</vt:lpstr>
      <vt:lpstr>Next? Argus</vt:lpstr>
      <vt:lpstr>Deployment options</vt:lpstr>
      <vt:lpstr>Conclusions</vt:lpstr>
      <vt:lpstr>Conclusions</vt:lpstr>
      <vt:lpstr>Questions?</vt:lpstr>
    </vt:vector>
  </TitlesOfParts>
  <Company>Nikhef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Multi-User Pilot Jobs</dc:title>
  <dc:creator>davidg</dc:creator>
  <cp:lastModifiedBy>davidg</cp:lastModifiedBy>
  <cp:revision>28</cp:revision>
  <cp:lastPrinted>1601-01-01T00:00:00Z</cp:lastPrinted>
  <dcterms:created xsi:type="dcterms:W3CDTF">2009-12-18T16:12:46Z</dcterms:created>
  <dcterms:modified xsi:type="dcterms:W3CDTF">2010-01-03T18:50:02Z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