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72" r:id="rId4"/>
    <p:sldId id="273" r:id="rId5"/>
    <p:sldId id="333" r:id="rId6"/>
    <p:sldId id="275" r:id="rId7"/>
    <p:sldId id="276" r:id="rId8"/>
    <p:sldId id="350" r:id="rId9"/>
    <p:sldId id="277" r:id="rId10"/>
    <p:sldId id="334" r:id="rId11"/>
    <p:sldId id="279" r:id="rId12"/>
    <p:sldId id="280" r:id="rId13"/>
    <p:sldId id="281" r:id="rId14"/>
    <p:sldId id="335" r:id="rId15"/>
    <p:sldId id="337" r:id="rId16"/>
    <p:sldId id="336" r:id="rId17"/>
    <p:sldId id="349" r:id="rId18"/>
    <p:sldId id="339" r:id="rId19"/>
    <p:sldId id="288" r:id="rId20"/>
    <p:sldId id="291" r:id="rId21"/>
    <p:sldId id="292" r:id="rId22"/>
    <p:sldId id="340" r:id="rId23"/>
    <p:sldId id="341" r:id="rId24"/>
    <p:sldId id="342" r:id="rId25"/>
    <p:sldId id="343" r:id="rId26"/>
    <p:sldId id="344" r:id="rId27"/>
    <p:sldId id="345" r:id="rId28"/>
    <p:sldId id="347" r:id="rId29"/>
    <p:sldId id="348" r:id="rId30"/>
    <p:sldId id="331" r:id="rId31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FF9999"/>
    <a:srgbClr val="FF99CC"/>
    <a:srgbClr val="00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0" autoAdjust="0"/>
    <p:restoredTop sz="94660"/>
  </p:normalViewPr>
  <p:slideViewPr>
    <p:cSldViewPr>
      <p:cViewPr varScale="1">
        <p:scale>
          <a:sx n="61" d="100"/>
          <a:sy n="61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FF15-286B-4E86-BE97-10E7BE7C8AE5}" type="datetimeFigureOut">
              <a:rPr lang="en-US" smtClean="0"/>
              <a:pPr/>
              <a:t>2010-03-12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E804-7218-4D50-9968-190B4C129F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F9D-2DA0-4DF6-9568-064F047E59F1}" type="datetimeFigureOut">
              <a:rPr lang="en-US" smtClean="0"/>
              <a:pPr/>
              <a:t>2010-03-12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0B05-3BEC-4D1B-9C0A-28D17C9093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7343-5B22-45CE-9254-3DC63EA5396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9" descr="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r>
              <a:rPr lang="en-GB">
                <a:latin typeface="Verdana" pitchFamily="34" charset="0"/>
              </a:rPr>
              <a:t> </a:t>
            </a:r>
          </a:p>
        </p:txBody>
      </p:sp>
      <p:pic>
        <p:nvPicPr>
          <p:cNvPr id="11" name="Picture 12" descr="egee_big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GB">
                <a:solidFill>
                  <a:schemeClr val="bg1"/>
                </a:solidFill>
              </a:rPr>
              <a:t>Enabling Grids for E-sciencE</a:t>
            </a:r>
          </a:p>
        </p:txBody>
      </p:sp>
      <p:pic>
        <p:nvPicPr>
          <p:cNvPr id="13" name="Picture 14" descr="EGEE 30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GB" sz="1600" b="1">
                <a:solidFill>
                  <a:schemeClr val="accent2"/>
                </a:solidFill>
              </a:rPr>
              <a:t>www.eu-egee.org</a:t>
            </a:r>
          </a:p>
        </p:txBody>
      </p:sp>
      <p:pic>
        <p:nvPicPr>
          <p:cNvPr id="15" name="Picture 16" descr="INFSO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71500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5715000"/>
            <a:ext cx="787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2299A-08F5-4923-B1E6-FBFA07A56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676400" y="656819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D5ED-88F6-42CE-AF53-0FC15CFCD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B3AB-EAE3-4CC8-ACAA-E7A9BF087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1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0" y="66675"/>
            <a:ext cx="67341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299A-08F5-4923-B1E6-FBFA07A56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 dirty="0">
                <a:latin typeface="Verdana" pitchFamily="34" charset="0"/>
              </a:rPr>
              <a:t>EGEE-III INFSO-RI-222667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6400" y="655320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 dirty="0">
                <a:latin typeface="Verdana" pitchFamily="34" charset="0"/>
              </a:rPr>
              <a:t>EGEE-III INFSO-RI-222667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6400" y="6553200"/>
            <a:ext cx="67024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1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362D-BF3B-402A-90C1-30D5877A4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3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143D-C8FD-4F2A-9499-DB13EE472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9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A366-783F-4092-974E-D1ECF1163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1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7B99-807B-4DB1-8E31-4C24256340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1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7DCA-28B3-46B7-AE1A-DED32AE627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619875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FE22299A-08F5-4923-B1E6-FBFA07A56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Enabling Grids for E-sciencE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</a:pPr>
            <a:r>
              <a:rPr lang="en-GB" sz="1200">
                <a:latin typeface="Verdana" pitchFamily="34" charset="0"/>
              </a:rPr>
              <a:t>EGEE-III INFSO-RI-222667</a:t>
            </a:r>
            <a:endParaRPr lang="en-GB">
              <a:latin typeface="Verdana" pitchFamily="34" charset="0"/>
            </a:endParaRPr>
          </a:p>
        </p:txBody>
      </p:sp>
      <p:pic>
        <p:nvPicPr>
          <p:cNvPr id="1037" name="Picture 17" descr="ege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lcg-tf.hep.ac.uk/wiki/Multi_User_Pilot_Job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85538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franks/My%20Documents/ogsa-wg/apa.vs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588" y="3000372"/>
            <a:ext cx="69834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Recovering  control over compute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in the wake of community-run scheduling services</a:t>
            </a:r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Distributed Access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43108" y="4786322"/>
            <a:ext cx="4786312" cy="357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David Groep, </a:t>
            </a:r>
            <a:r>
              <a:rPr lang="en-US" dirty="0" err="1" smtClean="0"/>
              <a:t>Nikhef</a:t>
            </a:r>
            <a:endParaRPr lang="en-US" i="1" dirty="0" smtClean="0"/>
          </a:p>
        </p:txBody>
      </p:sp>
      <p:pic>
        <p:nvPicPr>
          <p:cNvPr id="63489" name="Picture 1" descr="H:\Home\davidg\BIG\Logo\Logo\BiGGrid-Logo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500702"/>
            <a:ext cx="1156617" cy="857256"/>
          </a:xfrm>
          <a:prstGeom prst="rect">
            <a:avLst/>
          </a:prstGeom>
          <a:noFill/>
        </p:spPr>
      </p:pic>
      <p:pic>
        <p:nvPicPr>
          <p:cNvPr id="164866" name="Picture 2" descr="H:\Home\davidg\Template\Logos\nikhef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822" y="5643578"/>
            <a:ext cx="1209672" cy="5978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job incentives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Some Pros:</a:t>
            </a:r>
          </a:p>
          <a:p>
            <a:r>
              <a:rPr lang="en-US" sz="2000" dirty="0" smtClean="0"/>
              <a:t>Worker node validation and matching to task properties </a:t>
            </a:r>
          </a:p>
          <a:p>
            <a:r>
              <a:rPr lang="en-US" sz="2000" dirty="0" smtClean="0"/>
              <a:t>Intra-VO priorities can be reshuffled on the fly </a:t>
            </a:r>
            <a:br>
              <a:rPr lang="en-US" sz="2000" dirty="0" smtClean="0"/>
            </a:br>
            <a:r>
              <a:rPr lang="en-US" sz="2000" dirty="0" smtClean="0"/>
              <a:t>without involving site administrators</a:t>
            </a:r>
          </a:p>
          <a:p>
            <a:r>
              <a:rPr lang="en-US" sz="2000" dirty="0" smtClean="0"/>
              <a:t>Avoid jobs sitting in queues when they could run elsewhere</a:t>
            </a:r>
          </a:p>
          <a:p>
            <a:pPr>
              <a:buNone/>
            </a:pPr>
            <a:r>
              <a:rPr lang="en-US" sz="1600" i="1" dirty="0" smtClean="0"/>
              <a:t>From: </a:t>
            </a:r>
            <a:r>
              <a:rPr lang="en-US" sz="1600" i="1" dirty="0" smtClean="0">
                <a:hlinkClick r:id="rId2"/>
              </a:rPr>
              <a:t>https://wlcg-tf.hep.ac.uk/wiki/Multi_User_Pilot_Jobs</a:t>
            </a:r>
            <a:endParaRPr lang="en-US" sz="1600" dirty="0" smtClean="0"/>
          </a:p>
          <a:p>
            <a:endParaRPr lang="en-US" sz="1600" i="1" dirty="0" smtClean="0"/>
          </a:p>
          <a:p>
            <a:r>
              <a:rPr lang="en-US" sz="2000" dirty="0" smtClean="0"/>
              <a:t>For any kind of pilot job:</a:t>
            </a:r>
          </a:p>
          <a:p>
            <a:pPr lvl="1"/>
            <a:r>
              <a:rPr lang="en-US" sz="1600" dirty="0" smtClean="0"/>
              <a:t>Frameworks such as Condor glide-in, DIRAC, PANDA, … or </a:t>
            </a:r>
            <a:r>
              <a:rPr lang="en-US" sz="1600" dirty="0" err="1" smtClean="0"/>
              <a:t>Topos</a:t>
            </a:r>
            <a:r>
              <a:rPr lang="en-US" sz="1600" dirty="0" smtClean="0"/>
              <a:t>, are popular, because they are ‘easy’ (that’s why there are so many of them!)</a:t>
            </a:r>
          </a:p>
          <a:p>
            <a:pPr lvl="1"/>
            <a:r>
              <a:rPr lang="en-US" sz="1600" dirty="0" smtClean="0"/>
              <a:t>Single-user pilot jobs are no different than other jobs </a:t>
            </a:r>
            <a:br>
              <a:rPr lang="en-US" sz="1600" dirty="0" smtClean="0"/>
            </a:br>
            <a:r>
              <a:rPr lang="en-US" sz="1600" dirty="0" smtClean="0"/>
              <a:t>when you allow network connections to and from the WNs</a:t>
            </a:r>
            <a:endParaRPr lang="en-US" dirty="0" smtClean="0"/>
          </a:p>
          <a:p>
            <a:pPr lvl="1"/>
            <a:r>
              <a:rPr lang="en-US" sz="1600" dirty="0" smtClean="0"/>
              <a:t>Of course: </a:t>
            </a:r>
            <a:br>
              <a:rPr lang="en-US" sz="1600" dirty="0" smtClean="0"/>
            </a:br>
            <a:r>
              <a:rPr lang="en-US" sz="1600" dirty="0" smtClean="0"/>
              <a:t>any framework used to distribute payload gives additional attack surface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Multi-user pilot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All pilot jobs are submitted by a single (or a few) individuals from a user community (VO)</a:t>
            </a:r>
          </a:p>
          <a:p>
            <a:pPr lvl="1"/>
            <a:r>
              <a:rPr lang="en-GB" sz="1800" dirty="0" smtClean="0"/>
              <a:t>Creating an overlay network of waiting pilot jobs</a:t>
            </a:r>
          </a:p>
          <a:p>
            <a:pPr lvl="1"/>
            <a:endParaRPr lang="en-GB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VO maintains a task queue to which people </a:t>
            </a:r>
            <a:br>
              <a:rPr lang="en-GB" sz="2000" dirty="0" smtClean="0"/>
            </a:br>
            <a:r>
              <a:rPr lang="en-GB" sz="2000" dirty="0" smtClean="0"/>
              <a:t>(presumably from the VO) can submit their work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Users put their programs up on the task queue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Pilot jobs on the worker node looks for work from that task queue to get its payload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Pilot jobs can execute work for one or more users in sequence, until wall time is consumed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 overlay networks: MUPJ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2143108" y="1428736"/>
            <a:ext cx="6357982" cy="2357454"/>
          </a:xfrm>
          <a:prstGeom prst="cloudCallout">
            <a:avLst>
              <a:gd name="adj1" fmla="val -11407"/>
              <a:gd name="adj2" fmla="val -5913"/>
            </a:avLst>
          </a:prstGeom>
          <a:solidFill>
            <a:srgbClr val="FFFF00">
              <a:alpha val="17000"/>
            </a:srgb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:\Home\davidg\EGEE\JRA3\glExec\VO-Pilot-Job-scenario-tod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16" y="1244902"/>
            <a:ext cx="822325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 and Cons of </a:t>
            </a:r>
            <a:r>
              <a:rPr lang="en-GB" dirty="0" err="1" smtClean="0"/>
              <a:t>MUpilot</a:t>
            </a:r>
            <a:r>
              <a:rPr lang="en-GB" dirty="0" smtClean="0"/>
              <a:t>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In current ‘you only see the VO pilot submitter’ </a:t>
            </a:r>
            <a:r>
              <a:rPr lang="en-GB" dirty="0" smtClean="0">
                <a:solidFill>
                  <a:srgbClr val="C00000"/>
                </a:solidFill>
              </a:rPr>
              <a:t>model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Loss over control on who gets to use your site</a:t>
            </a:r>
          </a:p>
          <a:p>
            <a:r>
              <a:rPr lang="en-GB" dirty="0" smtClean="0"/>
              <a:t>Loss </a:t>
            </a:r>
            <a:r>
              <a:rPr lang="en-GB" dirty="0" smtClean="0"/>
              <a:t>of control over scheduling/workload assignment, </a:t>
            </a:r>
          </a:p>
          <a:p>
            <a:pPr lvl="1"/>
            <a:r>
              <a:rPr lang="en-US" sz="1800" dirty="0" smtClean="0"/>
              <a:t>site admin cannot adjust share of specific user overloading e.g. the Storage Element (only the pilots are seen by the batch system) and might need to: </a:t>
            </a:r>
          </a:p>
          <a:p>
            <a:pPr lvl="1"/>
            <a:r>
              <a:rPr lang="en-US" sz="1800" dirty="0" smtClean="0"/>
              <a:t>ban entire VO instead of user from the SE and/or CE, or </a:t>
            </a:r>
          </a:p>
          <a:p>
            <a:pPr lvl="1"/>
            <a:r>
              <a:rPr lang="en-US" sz="1800" dirty="0" smtClean="0"/>
              <a:t>reduce the entire VO share</a:t>
            </a:r>
          </a:p>
          <a:p>
            <a:pPr lvl="1"/>
            <a:r>
              <a:rPr lang="en-GB" sz="1800" i="1" dirty="0" smtClean="0"/>
              <a:t>Is that acceptable in case of a non-confirmed incident?</a:t>
            </a:r>
            <a:endParaRPr lang="en-GB" sz="1800" dirty="0" smtClean="0"/>
          </a:p>
          <a:p>
            <a:r>
              <a:rPr lang="en-GB" dirty="0" smtClean="0"/>
              <a:t>Traceability and incident handling </a:t>
            </a:r>
            <a:r>
              <a:rPr lang="en-GB" dirty="0" smtClean="0"/>
              <a:t>issues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006600"/>
                </a:solidFill>
              </a:rPr>
              <a:t>Also some apparent advantages for providers</a:t>
            </a:r>
            <a:endParaRPr lang="en-GB" dirty="0" smtClean="0">
              <a:solidFill>
                <a:srgbClr val="006600"/>
              </a:solidFill>
            </a:endParaRPr>
          </a:p>
          <a:p>
            <a:r>
              <a:rPr lang="en-GB" dirty="0" smtClean="0"/>
              <a:t>you only see &amp; need to configure a single user</a:t>
            </a:r>
          </a:p>
          <a:p>
            <a:r>
              <a:rPr lang="en-GB" dirty="0" smtClean="0"/>
              <a:t>Needs no software or </a:t>
            </a:r>
            <a:r>
              <a:rPr lang="en-GB" dirty="0" err="1" smtClean="0"/>
              <a:t>config</a:t>
            </a:r>
            <a:r>
              <a:rPr lang="en-GB" dirty="0" smtClean="0"/>
              <a:t> – since the VO does that ...</a:t>
            </a:r>
          </a:p>
          <a:p>
            <a:pPr>
              <a:buNone/>
            </a:pPr>
            <a:r>
              <a:rPr lang="en-GB" sz="1800" i="1" dirty="0" smtClean="0"/>
              <a:t>			</a:t>
            </a:r>
            <a:r>
              <a:rPr lang="en-GB" sz="1800" b="0" i="1" dirty="0" smtClean="0"/>
              <a:t>Extensive list of technical issues (both pros and cons)</a:t>
            </a:r>
            <a:br>
              <a:rPr lang="en-GB" sz="1800" b="0" i="1" dirty="0" smtClean="0"/>
            </a:br>
            <a:r>
              <a:rPr lang="en-GB" sz="1800" b="0" i="1" dirty="0" smtClean="0"/>
              <a:t>		https://wlcg-tf.hep.ac.uk/wiki/Multi_User_Pilot_Jobs</a:t>
            </a:r>
            <a:endParaRPr lang="en-GB" sz="1800" b="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 and compromises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Post-factum: in case of security incidents: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Complete </a:t>
            </a:r>
            <a:r>
              <a:rPr lang="en-GB" dirty="0" smtClean="0"/>
              <a:t>&amp; confirmed compromise is simple: ban VO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</a:t>
            </a:r>
            <a:r>
              <a:rPr lang="en-GB" dirty="0" smtClean="0"/>
              <a:t>case of suspicion: to ban or not to ban, that’s the question</a:t>
            </a:r>
          </a:p>
          <a:p>
            <a:pPr lvl="2"/>
            <a:r>
              <a:rPr lang="en-GB" dirty="0" smtClean="0"/>
              <a:t>There is no ‘commensurate’ way to contain compromises</a:t>
            </a:r>
          </a:p>
          <a:p>
            <a:pPr lvl="2"/>
            <a:r>
              <a:rPr lang="en-GB" dirty="0" smtClean="0"/>
              <a:t>Do you know which users are inside the VO?</a:t>
            </a:r>
            <a:br>
              <a:rPr lang="en-GB" dirty="0" smtClean="0"/>
            </a:br>
            <a:r>
              <a:rPr lang="en-GB" i="1" dirty="0" smtClean="0"/>
              <a:t>No: the list is largely private</a:t>
            </a:r>
            <a:br>
              <a:rPr lang="en-GB" i="1" dirty="0" smtClean="0"/>
            </a:br>
            <a:r>
              <a:rPr lang="en-GB" i="1" dirty="0" smtClean="0"/>
              <a:t>No: it takes a while for a VO to respond to ‘is this user known’?</a:t>
            </a:r>
            <a:br>
              <a:rPr lang="en-GB" i="1" dirty="0" smtClean="0"/>
            </a:br>
            <a:r>
              <a:rPr lang="en-GB" i="1" dirty="0" smtClean="0"/>
              <a:t>No: the VO will ban user only in case they think (s)he is malicious – that may be different from your view, or from the AIVD’s view, or ...</a:t>
            </a:r>
          </a:p>
          <a:p>
            <a:pPr lvl="2"/>
            <a:r>
              <a:rPr lang="en-GB" dirty="0" smtClean="0"/>
              <a:t>So: the VO may or may not block</a:t>
            </a:r>
          </a:p>
          <a:p>
            <a:pPr lvl="2"/>
            <a:r>
              <a:rPr lang="en-GB" dirty="0" smtClean="0"/>
              <a:t>The site is left in the cold: there is no ‘easy’ way out except blocking the entire VO, which then likely is not ‘acceptable’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 and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Ante-factum </a:t>
            </a:r>
            <a:r>
              <a:rPr lang="en-US" b="1" dirty="0" smtClean="0"/>
              <a:t>requirements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Sites </a:t>
            </a:r>
            <a:r>
              <a:rPr lang="en-US" sz="2000" dirty="0" smtClean="0"/>
              <a:t>may need proof of the identity of who was </a:t>
            </a:r>
            <a:br>
              <a:rPr lang="en-US" sz="2000" dirty="0" smtClean="0"/>
            </a:br>
            <a:r>
              <a:rPr lang="en-US" sz="2000" dirty="0" smtClean="0"/>
              <a:t>(or is about to!) use the resources at any time, </a:t>
            </a:r>
            <a:br>
              <a:rPr lang="en-US" sz="2000" dirty="0" smtClean="0"/>
            </a:br>
            <a:r>
              <a:rPr lang="en-US" sz="2000" dirty="0" smtClean="0"/>
              <a:t>in particular the identities involved in any ongoing incidents </a:t>
            </a:r>
          </a:p>
          <a:p>
            <a:endParaRPr lang="en-US" sz="2000" dirty="0" smtClean="0"/>
          </a:p>
          <a:p>
            <a:r>
              <a:rPr lang="en-US" sz="2000" dirty="0" smtClean="0"/>
              <a:t>Information supplied by the VO may be (legally) insufficient or too late </a:t>
            </a:r>
          </a:p>
          <a:p>
            <a:endParaRPr lang="en-US" sz="2000" dirty="0" smtClean="0"/>
          </a:p>
          <a:p>
            <a:r>
              <a:rPr lang="en-US" sz="2000" dirty="0" smtClean="0"/>
              <a:t>Privacy laws might hamper the flow of such information back and forth</a:t>
            </a:r>
          </a:p>
          <a:p>
            <a:pPr lvl="1"/>
            <a:r>
              <a:rPr lang="en-US" sz="1600" dirty="0" smtClean="0"/>
              <a:t>c.f. the German government’s censorship bill, with the list of domains that </a:t>
            </a:r>
            <a:br>
              <a:rPr lang="en-US" sz="1600" dirty="0" smtClean="0"/>
            </a:br>
            <a:r>
              <a:rPr lang="en-US" sz="1600" dirty="0" smtClean="0"/>
              <a:t>a DNS server must block, but which cannot be published by the enforcing ISP</a:t>
            </a:r>
            <a:endParaRPr lang="en-GB" sz="2000" dirty="0" smtClean="0"/>
          </a:p>
          <a:p>
            <a:pPr lvl="1"/>
            <a:r>
              <a:rPr lang="en-US" sz="1600" dirty="0" smtClean="0"/>
              <a:t>Or other government requirements or ‘requests’ that need to be cloaked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 and compromises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user payload, other users,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the pilot framework itself from malicious payloads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 smtClean="0"/>
              <a:t>some extent a problem for the VO framework, not for the site </a:t>
            </a:r>
          </a:p>
          <a:p>
            <a:pPr lvl="1"/>
            <a:r>
              <a:rPr lang="en-US" sz="2000" dirty="0" smtClean="0"/>
              <a:t>Not clear which payload caused the problem: all of them are suspect </a:t>
            </a:r>
          </a:p>
          <a:p>
            <a:pPr lvl="1"/>
            <a:r>
              <a:rPr lang="en-US" sz="2000" dirty="0" smtClean="0"/>
              <a:t>User proxies (when used) can be stolen by rogue payloads </a:t>
            </a:r>
          </a:p>
          <a:p>
            <a:pPr lvl="1"/>
            <a:r>
              <a:rPr lang="en-US" sz="2000" dirty="0" smtClean="0"/>
              <a:t>… or the proxy of the pilot job submitter itself can be stolen</a:t>
            </a:r>
          </a:p>
          <a:p>
            <a:pPr lvl="1"/>
            <a:r>
              <a:rPr lang="en-US" sz="2000" dirty="0" smtClean="0"/>
              <a:t>Risk for other user to be held legally accountable</a:t>
            </a:r>
          </a:p>
          <a:p>
            <a:pPr lvl="1"/>
            <a:r>
              <a:rPr lang="en-US" sz="2000" dirty="0" smtClean="0"/>
              <a:t>Cross-infection of users by modifying key scripts and environment of the framework users at each </a:t>
            </a:r>
            <a:r>
              <a:rPr lang="en-US" sz="2000" dirty="0" smtClean="0"/>
              <a:t>site</a:t>
            </a:r>
          </a:p>
          <a:p>
            <a:pPr lvl="1"/>
            <a:r>
              <a:rPr lang="en-US" sz="2000" dirty="0" smtClean="0"/>
              <a:t>compromise </a:t>
            </a:r>
            <a:r>
              <a:rPr lang="en-US" sz="2000" dirty="0" smtClean="0"/>
              <a:t>of any user using the MUPJ framework ‘compromises’ the entire framework</a:t>
            </a:r>
          </a:p>
          <a:p>
            <a:endParaRPr lang="en-US" sz="2800" dirty="0" smtClean="0"/>
          </a:p>
          <a:p>
            <a:r>
              <a:rPr lang="en-US" dirty="0" smtClean="0"/>
              <a:t>Seeing distinguished users </a:t>
            </a:r>
            <a:r>
              <a:rPr lang="en-US" b="0" dirty="0" smtClean="0"/>
              <a:t>helps site administrators </a:t>
            </a:r>
            <a:br>
              <a:rPr lang="en-US" b="0" dirty="0" smtClean="0"/>
            </a:br>
            <a:r>
              <a:rPr lang="en-US" b="0" dirty="0" smtClean="0"/>
              <a:t>to understand which </a:t>
            </a:r>
            <a:r>
              <a:rPr lang="en-US" b="0" dirty="0" smtClean="0"/>
              <a:t>user is causing a </a:t>
            </a:r>
            <a:r>
              <a:rPr lang="en-US" b="0" dirty="0" smtClean="0"/>
              <a:t>problem and remedy</a:t>
            </a:r>
            <a:endParaRPr lang="en-US" b="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Recovering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</a:p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Recovering control: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Draft a Policy and try to ensure compliance</a:t>
            </a:r>
          </a:p>
          <a:p>
            <a:pPr lvl="1"/>
            <a:r>
              <a:rPr lang="en-GB" sz="2000" dirty="0" smtClean="0"/>
              <a:t>E.g. in EGEE </a:t>
            </a:r>
            <a:r>
              <a:rPr lang="en-GB" sz="2000" dirty="0" smtClean="0">
                <a:hlinkClick r:id="rId2"/>
              </a:rPr>
              <a:t>https://edms.cern.ch/document/855383</a:t>
            </a:r>
            <a:endParaRPr lang="en-GB" sz="2000" dirty="0" smtClean="0"/>
          </a:p>
          <a:p>
            <a:pPr lvl="1"/>
            <a:r>
              <a:rPr lang="en-GB" sz="2000" dirty="0" smtClean="0"/>
              <a:t>Implemented to varying degrees</a:t>
            </a:r>
          </a:p>
          <a:p>
            <a:pPr lvl="1"/>
            <a:r>
              <a:rPr lang="en-GB" sz="2000" dirty="0" smtClean="0"/>
              <a:t>Actual policy requires use of fine-grained control tools</a:t>
            </a:r>
          </a:p>
          <a:p>
            <a:r>
              <a:rPr lang="en-GB" sz="2400" dirty="0" smtClean="0"/>
              <a:t>Collaboration with the VOs and frameworks</a:t>
            </a:r>
            <a:br>
              <a:rPr lang="en-GB" sz="2400" dirty="0" smtClean="0"/>
            </a:br>
            <a:r>
              <a:rPr lang="en-GB" sz="2400" i="1" dirty="0" smtClean="0"/>
              <a:t>You cannot do without them!</a:t>
            </a:r>
          </a:p>
          <a:p>
            <a:pPr lvl="1"/>
            <a:r>
              <a:rPr lang="en-GB" sz="2000" dirty="0" smtClean="0"/>
              <a:t>Vulnerability assessment of the framework software</a:t>
            </a:r>
          </a:p>
          <a:p>
            <a:pPr lvl="1"/>
            <a:r>
              <a:rPr lang="en-GB" sz="2000" dirty="0" smtClean="0"/>
              <a:t>Work jointly to implement and honour controls</a:t>
            </a:r>
          </a:p>
          <a:p>
            <a:pPr lvl="1"/>
            <a:r>
              <a:rPr lang="en-GB" sz="2000" dirty="0" smtClean="0"/>
              <a:t>Where relevant: ‘trust, but verify’</a:t>
            </a:r>
          </a:p>
          <a:p>
            <a:r>
              <a:rPr lang="en-GB" sz="2400" dirty="0" smtClean="0"/>
              <a:t>Provide middleware control mechanisms</a:t>
            </a:r>
          </a:p>
          <a:p>
            <a:pPr lvl="1"/>
            <a:r>
              <a:rPr lang="en-GB" sz="2000" dirty="0" smtClean="0"/>
              <a:t>Supporting site requirements on honouring policy</a:t>
            </a:r>
          </a:p>
          <a:p>
            <a:pPr lvl="1"/>
            <a:r>
              <a:rPr lang="en-GB" sz="2000" dirty="0" smtClean="0"/>
              <a:t>Support </a:t>
            </a:r>
            <a:r>
              <a:rPr lang="en-GB" sz="2000" dirty="0" err="1" smtClean="0"/>
              <a:t>Vos</a:t>
            </a:r>
            <a:r>
              <a:rPr lang="en-GB" sz="2000" dirty="0" smtClean="0"/>
              <a:t> in maintaining framework integrity</a:t>
            </a:r>
          </a:p>
          <a:p>
            <a:pPr lvl="1"/>
            <a:r>
              <a:rPr lang="en-GB" sz="2000" dirty="0" smtClean="0"/>
              <a:t>Protect against ‘unfortunate’ user mistakes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46" y="71414"/>
            <a:ext cx="7329510" cy="715962"/>
          </a:xfrm>
        </p:spPr>
        <p:txBody>
          <a:bodyPr/>
          <a:lstStyle/>
          <a:p>
            <a:r>
              <a:rPr lang="en-GB" dirty="0" smtClean="0"/>
              <a:t>Recovering control: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Unix-level sandboxing</a:t>
            </a:r>
          </a:p>
          <a:p>
            <a:pPr lvl="1"/>
            <a:r>
              <a:rPr lang="en-GB" dirty="0" smtClean="0"/>
              <a:t>POSIX user-id and group-id mechanisms for protection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Enforced by the ‘job accepting elements’:</a:t>
            </a:r>
          </a:p>
          <a:p>
            <a:pPr lvl="2"/>
            <a:r>
              <a:rPr lang="en-GB" dirty="0" smtClean="0"/>
              <a:t>Gatekeeper in EGEE (Globus and </a:t>
            </a:r>
            <a:r>
              <a:rPr lang="en-GB" dirty="0" err="1" smtClean="0"/>
              <a:t>lcg</a:t>
            </a:r>
            <a:r>
              <a:rPr lang="en-GB" dirty="0" smtClean="0"/>
              <a:t>-CE), </a:t>
            </a:r>
            <a:r>
              <a:rPr lang="en-GB" dirty="0" err="1" smtClean="0"/>
              <a:t>TeraGrid</a:t>
            </a:r>
            <a:r>
              <a:rPr lang="en-GB" dirty="0" smtClean="0"/>
              <a:t> and selected HPC sites</a:t>
            </a:r>
          </a:p>
          <a:p>
            <a:pPr lvl="2"/>
            <a:r>
              <a:rPr lang="en-GB" dirty="0" err="1" smtClean="0"/>
              <a:t>Unicore</a:t>
            </a:r>
            <a:r>
              <a:rPr lang="en-GB" dirty="0" smtClean="0"/>
              <a:t> TSI</a:t>
            </a:r>
          </a:p>
          <a:p>
            <a:pPr lvl="2"/>
            <a:r>
              <a:rPr lang="en-GB" dirty="0" smtClean="0"/>
              <a:t>gLite CREAM-CE via </a:t>
            </a:r>
            <a:r>
              <a:rPr lang="en-GB" dirty="0" err="1" smtClean="0"/>
              <a:t>sudo</a:t>
            </a:r>
            <a:endParaRPr lang="en-GB" dirty="0" smtClean="0"/>
          </a:p>
          <a:p>
            <a:pPr lvl="1"/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VM sandboxing</a:t>
            </a:r>
          </a:p>
          <a:p>
            <a:pPr lvl="1"/>
            <a:r>
              <a:rPr lang="en-GB" dirty="0" smtClean="0"/>
              <a:t>Not widely available </a:t>
            </a:r>
            <a:r>
              <a:rPr lang="en-GB" dirty="0" smtClean="0"/>
              <a:t>yet</a:t>
            </a:r>
          </a:p>
          <a:p>
            <a:pPr lvl="1"/>
            <a:r>
              <a:rPr lang="en-GB" dirty="0" smtClean="0"/>
              <a:t>Only helps either the VO </a:t>
            </a:r>
            <a:r>
              <a:rPr lang="en-GB" i="1" dirty="0" smtClean="0"/>
              <a:t>or</a:t>
            </a:r>
            <a:r>
              <a:rPr lang="en-GB" dirty="0" smtClean="0"/>
              <a:t> the site, but not both</a:t>
            </a:r>
            <a:br>
              <a:rPr lang="en-GB" dirty="0" smtClean="0"/>
            </a:br>
            <a:r>
              <a:rPr lang="en-GB" dirty="0" smtClean="0"/>
              <a:t>since VMs cannot (yet) be nested</a:t>
            </a:r>
            <a:endParaRPr lang="en-GB" i="1" dirty="0" smtClean="0"/>
          </a:p>
          <a:p>
            <a:pPr lvl="1"/>
            <a:endParaRPr lang="en-GB" dirty="0" smtClean="0"/>
          </a:p>
          <a:p>
            <a:pPr algn="r">
              <a:buNone/>
            </a:pPr>
            <a:r>
              <a:rPr lang="en-GB" sz="2000" i="1" dirty="0" smtClean="0"/>
              <a:t>... a slight technical digression on (1) follows 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826236"/>
            <a:ext cx="9144000" cy="574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54"/>
            <a:ext cx="8229600" cy="4572000"/>
          </a:xfrm>
        </p:spPr>
        <p:txBody>
          <a:bodyPr/>
          <a:lstStyle/>
          <a:p>
            <a:r>
              <a:rPr lang="en-GB" sz="2400" dirty="0" smtClean="0"/>
              <a:t>Grid ‘infrastructure’ view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Workload </a:t>
            </a:r>
            <a:r>
              <a:rPr lang="en-GB" sz="2400" dirty="0" smtClean="0"/>
              <a:t>model are changing </a:t>
            </a:r>
            <a:endParaRPr lang="en-GB" sz="2400" dirty="0" smtClean="0"/>
          </a:p>
          <a:p>
            <a:pPr lvl="1"/>
            <a:r>
              <a:rPr lang="en-GB" sz="2000" dirty="0" smtClean="0"/>
              <a:t>‘traditional’ job submission models and brokering</a:t>
            </a:r>
            <a:endParaRPr lang="en-GB" sz="2000" dirty="0" smtClean="0"/>
          </a:p>
          <a:p>
            <a:pPr lvl="1"/>
            <a:r>
              <a:rPr lang="en-GB" sz="2000" dirty="0" smtClean="0"/>
              <a:t>VO-centric workload management and multi-user pilot jobs</a:t>
            </a:r>
          </a:p>
          <a:p>
            <a:pPr lvl="1"/>
            <a:r>
              <a:rPr lang="en-GB" sz="2000" dirty="0" smtClean="0"/>
              <a:t>impact </a:t>
            </a:r>
            <a:r>
              <a:rPr lang="en-GB" sz="2000" dirty="0" smtClean="0"/>
              <a:t>on traceability and incident handling</a:t>
            </a:r>
          </a:p>
          <a:p>
            <a:endParaRPr lang="en-GB" sz="2400" dirty="0" smtClean="0"/>
          </a:p>
          <a:p>
            <a:r>
              <a:rPr lang="en-GB" sz="2400" dirty="0" smtClean="0"/>
              <a:t>Recovering control</a:t>
            </a:r>
          </a:p>
          <a:p>
            <a:pPr lvl="1"/>
            <a:r>
              <a:rPr lang="en-GB" sz="2000" dirty="0" smtClean="0"/>
              <a:t>policy actions and liability; containing mechanisms</a:t>
            </a:r>
          </a:p>
          <a:p>
            <a:pPr lvl="1"/>
            <a:r>
              <a:rPr lang="en-GB" sz="2000" dirty="0" smtClean="0"/>
              <a:t>Distributing your control point: </a:t>
            </a:r>
            <a:r>
              <a:rPr lang="en-GB" sz="2000" dirty="0" err="1" smtClean="0"/>
              <a:t>gLExec</a:t>
            </a:r>
            <a:endParaRPr lang="en-GB" sz="2000" dirty="0" smtClean="0"/>
          </a:p>
          <a:p>
            <a:pPr lvl="1"/>
            <a:r>
              <a:rPr lang="en-GB" sz="2000" dirty="0" smtClean="0"/>
              <a:t>sources and early deployments</a:t>
            </a:r>
          </a:p>
          <a:p>
            <a:endParaRPr lang="en-GB" sz="2400" dirty="0" smtClean="0"/>
          </a:p>
          <a:p>
            <a:r>
              <a:rPr lang="en-GB" sz="2400" dirty="0" smtClean="0"/>
              <a:t>Towards integrated authorization – choices to make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Pushing access control downwards</a:t>
            </a:r>
          </a:p>
        </p:txBody>
      </p:sp>
      <p:pic>
        <p:nvPicPr>
          <p:cNvPr id="10243" name="Picture 2" descr="H:\Home\davidg\EGEE\JRA3\glExec\jobsubmission-mup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844550"/>
            <a:ext cx="883761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6164263" y="1017588"/>
            <a:ext cx="297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Multi-user pilot jobs hiding in the classic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Pushing access control downwards</a:t>
            </a:r>
          </a:p>
        </p:txBody>
      </p:sp>
      <p:pic>
        <p:nvPicPr>
          <p:cNvPr id="12291" name="Picture 3" descr="H:\Home\davidg\EGEE\JRA3\glExec\jobsubmission-mupj-glex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835025"/>
            <a:ext cx="8837612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826125" y="1017588"/>
            <a:ext cx="3317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Making multi-user pilot jobs explicit with distributed</a:t>
            </a:r>
          </a:p>
          <a:p>
            <a:r>
              <a:rPr lang="en-US" b="1">
                <a:solidFill>
                  <a:srgbClr val="C00000"/>
                </a:solidFill>
              </a:rPr>
              <a:t>Site Access Control (SAC)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- on a cooperative basis 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8836" y="-24"/>
            <a:ext cx="7043758" cy="715962"/>
          </a:xfrm>
        </p:spPr>
        <p:txBody>
          <a:bodyPr/>
          <a:lstStyle/>
          <a:p>
            <a:r>
              <a:rPr lang="en-US" sz="2800" dirty="0" smtClean="0"/>
              <a:t>Recovering Control</a:t>
            </a:r>
            <a:endParaRPr lang="en-US" sz="280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071546"/>
            <a:ext cx="8589963" cy="56546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000" b="0" dirty="0">
                <a:solidFill>
                  <a:srgbClr val="800000"/>
                </a:solidFill>
              </a:rPr>
              <a:t>Make pilot job subject to normal site policies for jobs</a:t>
            </a:r>
          </a:p>
          <a:p>
            <a:pPr marL="457200" indent="-457200"/>
            <a:r>
              <a:rPr lang="en-US" sz="2000" b="0" dirty="0">
                <a:solidFill>
                  <a:srgbClr val="800000"/>
                </a:solidFill>
              </a:rPr>
              <a:t>VO submits a pilot job to the batch system</a:t>
            </a:r>
          </a:p>
          <a:p>
            <a:pPr marL="857250" lvl="1" indent="-400050"/>
            <a:r>
              <a:rPr lang="en-US" sz="1800" dirty="0">
                <a:solidFill>
                  <a:schemeClr val="accent2"/>
                </a:solidFill>
              </a:rPr>
              <a:t>the VO ‘pilot job’ submitter is responsible for the pilot </a:t>
            </a:r>
            <a:r>
              <a:rPr lang="en-US" sz="1800" dirty="0" err="1">
                <a:solidFill>
                  <a:schemeClr val="accent2"/>
                </a:solidFill>
              </a:rPr>
              <a:t>behaviour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457200" indent="-457200">
              <a:buFontTx/>
              <a:buNone/>
            </a:pPr>
            <a:r>
              <a:rPr lang="en-US" sz="2000" i="1" dirty="0">
                <a:solidFill>
                  <a:schemeClr val="accent2"/>
                </a:solidFill>
              </a:rPr>
              <a:t>	</a:t>
            </a:r>
            <a:r>
              <a:rPr lang="en-US" sz="1800" b="0" i="1" dirty="0">
                <a:solidFill>
                  <a:schemeClr val="accent2"/>
                </a:solidFill>
              </a:rPr>
              <a:t>	this might be a specific role in the VO, or a locally 	registered ‘special’ user at each site</a:t>
            </a:r>
            <a:endParaRPr lang="en-US" sz="2000" b="0" dirty="0">
              <a:solidFill>
                <a:srgbClr val="800000"/>
              </a:solidFill>
            </a:endParaRPr>
          </a:p>
          <a:p>
            <a:pPr marL="857250" lvl="1" indent="-400050"/>
            <a:r>
              <a:rPr lang="en-US" sz="1800" dirty="0">
                <a:solidFill>
                  <a:srgbClr val="800000"/>
                </a:solidFill>
              </a:rPr>
              <a:t>Pilot job</a:t>
            </a:r>
            <a:r>
              <a:rPr lang="en-US" sz="1800" dirty="0">
                <a:solidFill>
                  <a:schemeClr val="accent2"/>
                </a:solidFill>
              </a:rPr>
              <a:t> obtains the true user job,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and </a:t>
            </a:r>
            <a:r>
              <a:rPr lang="en-US" sz="1800" dirty="0">
                <a:solidFill>
                  <a:srgbClr val="800000"/>
                </a:solidFill>
              </a:rPr>
              <a:t>presents the user credentials and the job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(executable name) </a:t>
            </a:r>
            <a:r>
              <a:rPr lang="en-US" sz="1800" dirty="0">
                <a:solidFill>
                  <a:srgbClr val="800000"/>
                </a:solidFill>
              </a:rPr>
              <a:t>to the site</a:t>
            </a:r>
            <a:r>
              <a:rPr lang="en-US" sz="1800" dirty="0">
                <a:solidFill>
                  <a:schemeClr val="accent2"/>
                </a:solidFill>
              </a:rPr>
              <a:t> (</a:t>
            </a:r>
            <a:r>
              <a:rPr lang="en-US" sz="1800" dirty="0" err="1">
                <a:solidFill>
                  <a:schemeClr val="accent2"/>
                </a:solidFill>
              </a:rPr>
              <a:t>glexec</a:t>
            </a:r>
            <a:r>
              <a:rPr lang="en-US" sz="1800" dirty="0">
                <a:solidFill>
                  <a:schemeClr val="accent2"/>
                </a:solidFill>
              </a:rPr>
              <a:t>) to request a decision </a:t>
            </a:r>
            <a:r>
              <a:rPr lang="en-US" sz="1800" dirty="0">
                <a:solidFill>
                  <a:srgbClr val="800000"/>
                </a:solidFill>
              </a:rPr>
              <a:t>on a cooperative basis</a:t>
            </a:r>
          </a:p>
          <a:p>
            <a:pPr marL="457200" indent="-457200"/>
            <a:endParaRPr lang="en-US" sz="2000" b="0" dirty="0">
              <a:solidFill>
                <a:srgbClr val="800000"/>
              </a:solidFill>
            </a:endParaRPr>
          </a:p>
          <a:p>
            <a:pPr marL="457200" indent="-457200">
              <a:buFontTx/>
              <a:buAutoNum type="arabicPeriod" startAt="2"/>
            </a:pPr>
            <a:r>
              <a:rPr lang="en-US" sz="2000" b="0" dirty="0">
                <a:solidFill>
                  <a:srgbClr val="800000"/>
                </a:solidFill>
              </a:rPr>
              <a:t>Preventing ‘back-manipulation’ of the pilot job</a:t>
            </a:r>
          </a:p>
          <a:p>
            <a:pPr marL="857250" lvl="1" indent="-400050"/>
            <a:r>
              <a:rPr lang="en-US" sz="1800" dirty="0"/>
              <a:t>make sure user workload cannot manipulate the pilot</a:t>
            </a:r>
          </a:p>
          <a:p>
            <a:pPr marL="857250" lvl="1" indent="-400050"/>
            <a:r>
              <a:rPr lang="en-US" sz="1800" dirty="0"/>
              <a:t>project sensitive data in the pilot environment (proxy</a:t>
            </a:r>
            <a:r>
              <a:rPr lang="en-US" sz="1800" dirty="0" smtClean="0"/>
              <a:t>!)</a:t>
            </a:r>
          </a:p>
          <a:p>
            <a:pPr marL="857250" lvl="1" indent="-400050"/>
            <a:endParaRPr lang="en-US" sz="1800" dirty="0"/>
          </a:p>
          <a:p>
            <a:pPr marL="457200" indent="-457200"/>
            <a:r>
              <a:rPr lang="en-US" sz="2000" b="0" dirty="0">
                <a:solidFill>
                  <a:srgbClr val="800000"/>
                </a:solidFill>
              </a:rPr>
              <a:t>by changing </a:t>
            </a:r>
            <a:r>
              <a:rPr lang="en-US" sz="2000" b="0" dirty="0" err="1">
                <a:solidFill>
                  <a:srgbClr val="800000"/>
                </a:solidFill>
              </a:rPr>
              <a:t>uid</a:t>
            </a:r>
            <a:r>
              <a:rPr lang="en-US" sz="2000" b="0" dirty="0">
                <a:solidFill>
                  <a:srgbClr val="800000"/>
                </a:solidFill>
              </a:rPr>
              <a:t> for target workload away from the pilot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Recovering control: gLExec</a:t>
            </a:r>
            <a:endParaRPr lang="en-GB" dirty="0"/>
          </a:p>
        </p:txBody>
      </p:sp>
      <p:pic>
        <p:nvPicPr>
          <p:cNvPr id="4" name="Picture 4" descr="VO-Pilot-Job-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629650" cy="488315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143108" y="1428736"/>
            <a:ext cx="6357982" cy="2357454"/>
          </a:xfrm>
          <a:prstGeom prst="cloudCallout">
            <a:avLst>
              <a:gd name="adj1" fmla="val -11407"/>
              <a:gd name="adj2" fmla="val -5913"/>
            </a:avLst>
          </a:prstGeom>
          <a:solidFill>
            <a:srgbClr val="FFFF00">
              <a:alpha val="17000"/>
            </a:srgb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gLExec?</a:t>
            </a:r>
            <a:endParaRPr lang="en-GB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3200" b="1" dirty="0"/>
              <a:t>gLExec</a:t>
            </a:r>
            <a:r>
              <a:rPr lang="en-GB" b="1" dirty="0"/>
              <a:t> </a:t>
            </a:r>
          </a:p>
          <a:p>
            <a:pPr algn="ctr">
              <a:buFontTx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a thin layer</a:t>
            </a:r>
            <a:br>
              <a:rPr lang="en-GB" i="1" dirty="0"/>
            </a:br>
            <a:r>
              <a:rPr lang="en-GB" i="1" dirty="0"/>
              <a:t>to change Unix domain credentials</a:t>
            </a:r>
            <a:br>
              <a:rPr lang="en-GB" i="1" dirty="0"/>
            </a:br>
            <a:r>
              <a:rPr lang="en-GB" i="1" dirty="0"/>
              <a:t>based on grid identity and attribute information</a:t>
            </a:r>
          </a:p>
          <a:p>
            <a:endParaRPr lang="en-GB" b="0" i="1" dirty="0"/>
          </a:p>
          <a:p>
            <a:pPr>
              <a:buFontTx/>
              <a:buNone/>
            </a:pPr>
            <a:r>
              <a:rPr lang="en-GB" dirty="0"/>
              <a:t>you can think of it </a:t>
            </a:r>
            <a:r>
              <a:rPr lang="en-GB" dirty="0" smtClean="0"/>
              <a:t>as</a:t>
            </a:r>
            <a:endParaRPr lang="en-GB" dirty="0"/>
          </a:p>
          <a:p>
            <a:r>
              <a:rPr lang="en-GB" sz="2000" dirty="0"/>
              <a:t>‘a replacement for the gatekeeper’</a:t>
            </a:r>
          </a:p>
          <a:p>
            <a:r>
              <a:rPr lang="en-GB" sz="2000" dirty="0"/>
              <a:t>‘a </a:t>
            </a:r>
            <a:r>
              <a:rPr lang="en-GB" sz="2000" i="1" dirty="0" err="1"/>
              <a:t>griddy</a:t>
            </a:r>
            <a:r>
              <a:rPr lang="en-GB" sz="2000" dirty="0"/>
              <a:t> version of Apache’s </a:t>
            </a:r>
            <a:r>
              <a:rPr lang="en-GB" dirty="0" err="1">
                <a:latin typeface="Courier New" pitchFamily="49" charset="0"/>
              </a:rPr>
              <a:t>suexec</a:t>
            </a:r>
            <a:r>
              <a:rPr lang="en-GB" sz="2000" dirty="0"/>
              <a:t>’</a:t>
            </a:r>
          </a:p>
          <a:p>
            <a:r>
              <a:rPr lang="en-GB" sz="2000" dirty="0"/>
              <a:t>‘a program wrapper around LCAS, LCMAPS or GUMS’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FF42D-E559-4047-9C04-C44A0487101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gLExec does …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193807"/>
            <a:ext cx="4708525" cy="1325563"/>
          </a:xfrm>
          <a:solidFill>
            <a:srgbClr val="DDDDDD"/>
          </a:solidFill>
        </p:spPr>
        <p:txBody>
          <a:bodyPr/>
          <a:lstStyle/>
          <a:p>
            <a:r>
              <a:rPr lang="en-GB" sz="1600" dirty="0"/>
              <a:t>User grid credential</a:t>
            </a:r>
            <a:br>
              <a:rPr lang="en-GB" sz="1600" dirty="0"/>
            </a:br>
            <a:r>
              <a:rPr lang="en-GB" sz="1600" b="0" dirty="0"/>
              <a:t>(subject name, VOMS, …)</a:t>
            </a:r>
          </a:p>
          <a:p>
            <a:r>
              <a:rPr lang="en-GB" sz="1600" dirty="0"/>
              <a:t>command to execute</a:t>
            </a:r>
          </a:p>
          <a:p>
            <a:r>
              <a:rPr lang="en-GB" sz="1600" i="1" dirty="0"/>
              <a:t>current </a:t>
            </a:r>
            <a:r>
              <a:rPr lang="en-GB" sz="1600" i="1" dirty="0" err="1"/>
              <a:t>uid</a:t>
            </a:r>
            <a:r>
              <a:rPr lang="en-GB" sz="1600" i="1" dirty="0"/>
              <a:t> allowed to execute gLExec</a:t>
            </a:r>
          </a:p>
        </p:txBody>
      </p:sp>
      <p:sp>
        <p:nvSpPr>
          <p:cNvPr id="352260" name="AutoShape 4"/>
          <p:cNvSpPr>
            <a:spLocks noChangeArrowheads="1"/>
          </p:cNvSpPr>
          <p:nvPr/>
        </p:nvSpPr>
        <p:spPr bwMode="auto">
          <a:xfrm>
            <a:off x="793719" y="2743207"/>
            <a:ext cx="6902450" cy="385763"/>
          </a:xfrm>
          <a:prstGeom prst="rightArrowCallout">
            <a:avLst>
              <a:gd name="adj1" fmla="val 25102"/>
              <a:gd name="adj2" fmla="val 25000"/>
              <a:gd name="adj3" fmla="val 144469"/>
              <a:gd name="adj4" fmla="val 84593"/>
            </a:avLst>
          </a:prstGeom>
          <a:solidFill>
            <a:srgbClr val="FF0000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FontTx/>
              <a:buNone/>
            </a:pPr>
            <a:r>
              <a:rPr lang="en-GB" b="1">
                <a:solidFill>
                  <a:schemeClr val="accent1"/>
                </a:solidFill>
              </a:rPr>
              <a:t>gLExec</a:t>
            </a:r>
            <a:r>
              <a:rPr lang="en-GB"/>
              <a:t> </a:t>
            </a: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958819" y="3144845"/>
            <a:ext cx="0" cy="11382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64" name="AutoShape 8"/>
          <p:cNvSpPr>
            <a:spLocks noChangeArrowheads="1"/>
          </p:cNvSpPr>
          <p:nvPr/>
        </p:nvSpPr>
        <p:spPr bwMode="auto">
          <a:xfrm>
            <a:off x="758794" y="3473457"/>
            <a:ext cx="2605088" cy="171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FontTx/>
              <a:buNone/>
            </a:pPr>
            <a:r>
              <a:rPr lang="en-GB"/>
              <a:t>Authorization (‘LCAS’)</a:t>
            </a:r>
          </a:p>
          <a:p>
            <a:r>
              <a:rPr lang="en-GB" sz="1600"/>
              <a:t> check white/blacklist</a:t>
            </a:r>
          </a:p>
          <a:p>
            <a:r>
              <a:rPr lang="en-GB" sz="1600"/>
              <a:t> VOMS-based ACLs</a:t>
            </a:r>
          </a:p>
          <a:p>
            <a:r>
              <a:rPr lang="en-GB" sz="1600"/>
              <a:t> is executable allowed?</a:t>
            </a:r>
          </a:p>
          <a:p>
            <a:r>
              <a:rPr lang="en-GB" sz="1600"/>
              <a:t>…</a:t>
            </a:r>
          </a:p>
        </p:txBody>
      </p:sp>
      <p:sp>
        <p:nvSpPr>
          <p:cNvPr id="352266" name="Line 10"/>
          <p:cNvSpPr>
            <a:spLocks noChangeShapeType="1"/>
          </p:cNvSpPr>
          <p:nvPr/>
        </p:nvSpPr>
        <p:spPr bwMode="auto">
          <a:xfrm>
            <a:off x="3900457" y="3144845"/>
            <a:ext cx="0" cy="6683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67" name="AutoShape 11"/>
          <p:cNvSpPr>
            <a:spLocks noChangeArrowheads="1"/>
          </p:cNvSpPr>
          <p:nvPr/>
        </p:nvSpPr>
        <p:spPr bwMode="auto">
          <a:xfrm>
            <a:off x="3521044" y="3721107"/>
            <a:ext cx="2535238" cy="13922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FontTx/>
              <a:buNone/>
            </a:pPr>
            <a:r>
              <a:rPr lang="en-GB"/>
              <a:t>Credential Acquisition</a:t>
            </a:r>
          </a:p>
          <a:p>
            <a:r>
              <a:rPr lang="en-GB" sz="1600"/>
              <a:t> voms-poolaccount</a:t>
            </a:r>
          </a:p>
          <a:p>
            <a:r>
              <a:rPr lang="en-GB" sz="1600"/>
              <a:t> localaccount</a:t>
            </a:r>
          </a:p>
          <a:p>
            <a:r>
              <a:rPr lang="en-GB" sz="1600"/>
              <a:t> GUMS, …</a:t>
            </a:r>
          </a:p>
        </p:txBody>
      </p:sp>
      <p:sp>
        <p:nvSpPr>
          <p:cNvPr id="352268" name="Line 12"/>
          <p:cNvSpPr>
            <a:spLocks noChangeShapeType="1"/>
          </p:cNvSpPr>
          <p:nvPr/>
        </p:nvSpPr>
        <p:spPr bwMode="auto">
          <a:xfrm>
            <a:off x="6476969" y="3138495"/>
            <a:ext cx="0" cy="13477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69" name="AutoShape 13"/>
          <p:cNvSpPr>
            <a:spLocks noChangeArrowheads="1"/>
          </p:cNvSpPr>
          <p:nvPr/>
        </p:nvSpPr>
        <p:spPr bwMode="auto">
          <a:xfrm>
            <a:off x="6221382" y="4132270"/>
            <a:ext cx="1751012" cy="1392237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FontTx/>
              <a:buNone/>
            </a:pPr>
            <a:r>
              <a:rPr lang="en-GB"/>
              <a:t>‘do it’</a:t>
            </a:r>
          </a:p>
          <a:p>
            <a:r>
              <a:rPr lang="en-GB" sz="1600"/>
              <a:t> LDAP account</a:t>
            </a:r>
          </a:p>
          <a:p>
            <a:r>
              <a:rPr lang="en-GB" sz="1600"/>
              <a:t> posixAccount</a:t>
            </a:r>
          </a:p>
          <a:p>
            <a:r>
              <a:rPr lang="en-GB" sz="1600"/>
              <a:t> AFS, …</a:t>
            </a:r>
          </a:p>
        </p:txBody>
      </p:sp>
      <p:sp>
        <p:nvSpPr>
          <p:cNvPr id="352270" name="Rectangle 14"/>
          <p:cNvSpPr>
            <a:spLocks noChangeArrowheads="1"/>
          </p:cNvSpPr>
          <p:nvPr/>
        </p:nvSpPr>
        <p:spPr bwMode="auto">
          <a:xfrm>
            <a:off x="4232244" y="5792809"/>
            <a:ext cx="4892675" cy="7080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F1AF00"/>
              </a:buClr>
            </a:pPr>
            <a:r>
              <a:rPr lang="en-GB" sz="2000" b="1" dirty="0">
                <a:solidFill>
                  <a:schemeClr val="tx1"/>
                </a:solidFill>
              </a:rPr>
              <a:t>Execute command with arguments</a:t>
            </a:r>
          </a:p>
          <a:p>
            <a:pPr marL="342900" indent="-342900">
              <a:lnSpc>
                <a:spcPct val="90000"/>
              </a:lnSpc>
              <a:buClr>
                <a:srgbClr val="F1AF00"/>
              </a:buClr>
            </a:pPr>
            <a:r>
              <a:rPr lang="en-GB" sz="2000" b="1" dirty="0">
                <a:solidFill>
                  <a:schemeClr val="tx1"/>
                </a:solidFill>
              </a:rPr>
              <a:t>as user (</a:t>
            </a:r>
            <a:r>
              <a:rPr lang="en-GB" sz="2000" b="1" i="1" dirty="0" err="1">
                <a:solidFill>
                  <a:schemeClr val="tx1"/>
                </a:solidFill>
              </a:rPr>
              <a:t>uid</a:t>
            </a:r>
            <a:r>
              <a:rPr lang="en-GB" sz="2000" b="1" i="1" dirty="0">
                <a:solidFill>
                  <a:schemeClr val="tx1"/>
                </a:solidFill>
              </a:rPr>
              <a:t>, </a:t>
            </a:r>
            <a:r>
              <a:rPr lang="en-GB" sz="2000" b="1" i="1" dirty="0" err="1">
                <a:solidFill>
                  <a:schemeClr val="tx1"/>
                </a:solidFill>
              </a:rPr>
              <a:t>pgid</a:t>
            </a:r>
            <a:r>
              <a:rPr lang="en-GB" sz="2000" b="1" i="1" dirty="0">
                <a:solidFill>
                  <a:schemeClr val="tx1"/>
                </a:solidFill>
              </a:rPr>
              <a:t>, </a:t>
            </a:r>
            <a:r>
              <a:rPr lang="en-GB" sz="2000" b="1" i="1" dirty="0" err="1">
                <a:solidFill>
                  <a:schemeClr val="tx1"/>
                </a:solidFill>
              </a:rPr>
              <a:t>sgids</a:t>
            </a:r>
            <a:r>
              <a:rPr lang="en-GB" sz="2000" b="1" i="1" dirty="0">
                <a:solidFill>
                  <a:schemeClr val="tx1"/>
                </a:solidFill>
              </a:rPr>
              <a:t> … )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4127469" y="1217620"/>
            <a:ext cx="2943225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/>
              <a:t>cryptographically protected </a:t>
            </a:r>
            <a:br>
              <a:rPr lang="en-GB"/>
            </a:br>
            <a:r>
              <a:rPr lang="en-GB"/>
              <a:t>by CA or VO AA certificate</a:t>
            </a:r>
          </a:p>
        </p:txBody>
      </p:sp>
      <p:pic>
        <p:nvPicPr>
          <p:cNvPr id="352273" name="Picture 17" descr="MCSO0010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407" y="1571632"/>
            <a:ext cx="671512" cy="906463"/>
          </a:xfrm>
          <a:prstGeom prst="rect">
            <a:avLst/>
          </a:prstGeom>
          <a:noFill/>
        </p:spPr>
      </p:pic>
      <p:sp>
        <p:nvSpPr>
          <p:cNvPr id="352275" name="AutoShape 19"/>
          <p:cNvSpPr>
            <a:spLocks noChangeArrowheads="1"/>
          </p:cNvSpPr>
          <p:nvPr/>
        </p:nvSpPr>
        <p:spPr bwMode="auto">
          <a:xfrm>
            <a:off x="3452782" y="3649670"/>
            <a:ext cx="4646612" cy="19780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3648044" y="5184782"/>
            <a:ext cx="112077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/>
              <a:t>LCMAPS</a:t>
            </a:r>
          </a:p>
        </p:txBody>
      </p:sp>
      <p:sp>
        <p:nvSpPr>
          <p:cNvPr id="352277" name="AutoShape 21"/>
          <p:cNvSpPr>
            <a:spLocks noChangeArrowheads="1"/>
          </p:cNvSpPr>
          <p:nvPr/>
        </p:nvSpPr>
        <p:spPr bwMode="auto">
          <a:xfrm>
            <a:off x="860394" y="5864247"/>
            <a:ext cx="3241675" cy="385762"/>
          </a:xfrm>
          <a:prstGeom prst="rightArrowCallout">
            <a:avLst>
              <a:gd name="adj1" fmla="val 25102"/>
              <a:gd name="adj2" fmla="val 25000"/>
              <a:gd name="adj3" fmla="val 67849"/>
              <a:gd name="adj4" fmla="val 292"/>
            </a:avLst>
          </a:prstGeom>
          <a:solidFill>
            <a:srgbClr val="FF0000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FontTx/>
              <a:buNone/>
            </a:pP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Pieces of the solution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78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b="0" dirty="0"/>
              <a:t>VO supplied pilot jobs must observe and honour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GB" sz="2000" b="1" dirty="0">
                <a:solidFill>
                  <a:srgbClr val="800000"/>
                </a:solidFill>
              </a:rPr>
              <a:t>	the same policies the site uses for normal job execution</a:t>
            </a:r>
            <a:br>
              <a:rPr lang="en-GB" sz="2000" b="1" dirty="0">
                <a:solidFill>
                  <a:srgbClr val="800000"/>
                </a:solidFill>
              </a:rPr>
            </a:br>
            <a:r>
              <a:rPr lang="en-GB" sz="2000" b="1" dirty="0">
                <a:solidFill>
                  <a:srgbClr val="800000"/>
                </a:solidFill>
              </a:rPr>
              <a:t/>
            </a:r>
            <a:br>
              <a:rPr lang="en-GB" sz="2000" b="1" dirty="0">
                <a:solidFill>
                  <a:srgbClr val="800000"/>
                </a:solidFill>
              </a:rPr>
            </a:br>
            <a:r>
              <a:rPr lang="en-GB" sz="2000" dirty="0">
                <a:solidFill>
                  <a:srgbClr val="800000"/>
                </a:solidFill>
              </a:rPr>
              <a:t>(e.g. banned individual users)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/>
              <a:t>Three pieces that go together:</a:t>
            </a:r>
          </a:p>
          <a:p>
            <a:pPr>
              <a:lnSpc>
                <a:spcPct val="90000"/>
              </a:lnSpc>
            </a:pPr>
            <a:r>
              <a:rPr lang="en-GB" sz="2000" b="0" dirty="0" err="1">
                <a:solidFill>
                  <a:srgbClr val="800000"/>
                </a:solidFill>
              </a:rPr>
              <a:t>glexec</a:t>
            </a:r>
            <a:r>
              <a:rPr lang="en-GB" sz="2000" b="0" dirty="0">
                <a:solidFill>
                  <a:srgbClr val="800000"/>
                </a:solidFill>
              </a:rPr>
              <a:t> on the worker-node deployment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the mechanism for pilot job </a:t>
            </a:r>
            <a:br>
              <a:rPr lang="en-GB" sz="2000" dirty="0"/>
            </a:br>
            <a:r>
              <a:rPr lang="en-GB" sz="2000" dirty="0"/>
              <a:t>to submit themselves and their payload to site policy control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give ‘incontrovertible’ evidence of who is running on which node at any one time (in mapping mode)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gives </a:t>
            </a:r>
            <a:r>
              <a:rPr lang="en-GB" sz="1800" dirty="0"/>
              <a:t>ability to </a:t>
            </a:r>
            <a:r>
              <a:rPr lang="en-GB" sz="1800" dirty="0" smtClean="0"/>
              <a:t>identify individual for </a:t>
            </a:r>
            <a:r>
              <a:rPr lang="en-GB" sz="1800" dirty="0"/>
              <a:t>actions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by asking the VO to present the associated delegation for each user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VO should want this 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to keep user jobs from interfering with each other, or the pilot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honouring site ban lists for individuals may help in not banning the entire VO in case of an incident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Pieces of the solution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08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CCCCFF"/>
                </a:solidFill>
              </a:rPr>
              <a:t>glexec</a:t>
            </a:r>
            <a:r>
              <a:rPr lang="en-GB" sz="2000" dirty="0">
                <a:solidFill>
                  <a:srgbClr val="CCCCFF"/>
                </a:solidFill>
              </a:rPr>
              <a:t> on the worker-node deployment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0" dirty="0">
                <a:solidFill>
                  <a:srgbClr val="800000"/>
                </a:solidFill>
              </a:rPr>
              <a:t>keep the pilot jobs to their word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mainly: monitor for compromised pilot submitters credentials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process </a:t>
            </a:r>
            <a:r>
              <a:rPr lang="en-GB" sz="2000" dirty="0" smtClean="0"/>
              <a:t>or system </a:t>
            </a:r>
            <a:r>
              <a:rPr lang="en-GB" sz="2000" dirty="0"/>
              <a:t>call level auditing of the pilot jobs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logging and log analysis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0" dirty="0">
                <a:solidFill>
                  <a:srgbClr val="800000"/>
                </a:solidFill>
              </a:rPr>
              <a:t>gLExec cannot to better than what the OS/batch system does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‘internal accounting should now be done by the VO’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the regular site accounting mechanisms are via the batch system, and these will see the pilot job identity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the site can easily show from those logs the usage by the pilot job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accounting based </a:t>
            </a:r>
            <a:r>
              <a:rPr lang="en-GB" sz="1800" dirty="0" err="1"/>
              <a:t>glexec</a:t>
            </a:r>
            <a:r>
              <a:rPr lang="en-GB" sz="1800" dirty="0"/>
              <a:t> jobs requires a large and unknown effort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time accrual and process tree remain intact across the invocation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but, just like today, users can escape from both anyway</a:t>
            </a:r>
            <a:r>
              <a:rPr lang="en-GB" sz="1800" dirty="0" smtClean="0"/>
              <a:t>!</a:t>
            </a:r>
            <a:endParaRPr lang="en-GB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gLExec deployment modes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800000"/>
                </a:solidFill>
              </a:rPr>
              <a:t>Identity Mapping Mode – ‘just like on the CE’</a:t>
            </a:r>
          </a:p>
          <a:p>
            <a:pPr lvl="1"/>
            <a:r>
              <a:rPr lang="en-GB" sz="2000" dirty="0"/>
              <a:t>have the VO query (and by policy honour) all site policies</a:t>
            </a:r>
          </a:p>
          <a:p>
            <a:pPr lvl="1"/>
            <a:r>
              <a:rPr lang="en-GB" sz="2000" dirty="0"/>
              <a:t>actually change </a:t>
            </a:r>
            <a:r>
              <a:rPr lang="en-GB" sz="2000" dirty="0" err="1"/>
              <a:t>uid</a:t>
            </a:r>
            <a:r>
              <a:rPr lang="en-GB" sz="2000" dirty="0"/>
              <a:t> based on the true user’s grid identity</a:t>
            </a:r>
          </a:p>
          <a:p>
            <a:pPr lvl="1"/>
            <a:r>
              <a:rPr lang="en-GB" sz="2000" dirty="0"/>
              <a:t>enforce per-user isolation and auditing using </a:t>
            </a:r>
            <a:r>
              <a:rPr lang="en-GB" sz="2000" dirty="0" err="1"/>
              <a:t>uids</a:t>
            </a:r>
            <a:r>
              <a:rPr lang="en-GB" sz="2000" dirty="0"/>
              <a:t> and </a:t>
            </a:r>
            <a:r>
              <a:rPr lang="en-GB" sz="2000" dirty="0" err="1"/>
              <a:t>gids</a:t>
            </a:r>
            <a:endParaRPr lang="en-GB" sz="2000" dirty="0"/>
          </a:p>
          <a:p>
            <a:pPr lvl="1"/>
            <a:r>
              <a:rPr lang="en-GB" sz="2000" dirty="0"/>
              <a:t>requires gLExec to have </a:t>
            </a:r>
            <a:r>
              <a:rPr lang="en-GB" sz="2000" i="1" dirty="0" err="1"/>
              <a:t>setuid</a:t>
            </a:r>
            <a:r>
              <a:rPr lang="en-GB" sz="2000" i="1" dirty="0"/>
              <a:t> </a:t>
            </a:r>
            <a:r>
              <a:rPr lang="en-GB" sz="2000" dirty="0"/>
              <a:t>capability</a:t>
            </a:r>
          </a:p>
          <a:p>
            <a:endParaRPr lang="en-GB" dirty="0">
              <a:solidFill>
                <a:srgbClr val="800000"/>
              </a:solidFill>
            </a:endParaRPr>
          </a:p>
          <a:p>
            <a:r>
              <a:rPr lang="en-GB" dirty="0">
                <a:solidFill>
                  <a:srgbClr val="800000"/>
                </a:solidFill>
              </a:rPr>
              <a:t>Non-Privileged Mode – declare only</a:t>
            </a:r>
          </a:p>
          <a:p>
            <a:pPr lvl="1"/>
            <a:r>
              <a:rPr lang="en-GB" sz="2000" dirty="0"/>
              <a:t>have the VO query (and by policy honour) all site policies</a:t>
            </a:r>
          </a:p>
          <a:p>
            <a:pPr lvl="1"/>
            <a:r>
              <a:rPr lang="en-GB" sz="2000" dirty="0"/>
              <a:t>do not actually change </a:t>
            </a:r>
            <a:r>
              <a:rPr lang="en-GB" sz="2000" dirty="0" err="1"/>
              <a:t>uid</a:t>
            </a:r>
            <a:r>
              <a:rPr lang="en-GB" sz="2000" dirty="0"/>
              <a:t>: no isolation or auditing per </a:t>
            </a:r>
            <a:r>
              <a:rPr lang="en-GB" sz="2000" dirty="0" smtClean="0"/>
              <a:t>user</a:t>
            </a:r>
          </a:p>
          <a:p>
            <a:pPr lvl="1"/>
            <a:r>
              <a:rPr lang="en-GB" sz="2000" dirty="0" smtClean="0"/>
              <a:t>Pilot and framework remain vulnerable</a:t>
            </a:r>
            <a:endParaRPr lang="en-GB" sz="2000" dirty="0"/>
          </a:p>
          <a:p>
            <a:pPr lvl="1"/>
            <a:r>
              <a:rPr lang="en-GB" sz="2000" dirty="0"/>
              <a:t>the gLExec invocation will be logged, with the user identity</a:t>
            </a:r>
          </a:p>
          <a:p>
            <a:pPr lvl="1"/>
            <a:r>
              <a:rPr lang="en-GB" sz="2000" dirty="0"/>
              <a:t>does not require </a:t>
            </a:r>
            <a:r>
              <a:rPr lang="en-GB" sz="2000" dirty="0" err="1"/>
              <a:t>setuid</a:t>
            </a:r>
            <a:r>
              <a:rPr lang="en-GB" sz="2000" dirty="0"/>
              <a:t> powers – job keeps running in pilot space</a:t>
            </a:r>
          </a:p>
          <a:p>
            <a:endParaRPr lang="en-GB" dirty="0">
              <a:solidFill>
                <a:srgbClr val="800000"/>
              </a:solidFill>
            </a:endParaRPr>
          </a:p>
          <a:p>
            <a:r>
              <a:rPr lang="en-GB" dirty="0">
                <a:solidFill>
                  <a:srgbClr val="800000"/>
                </a:solidFill>
              </a:rPr>
              <a:t>‘Empty Shell’ – do nothing but execute the command…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14282" y="928670"/>
            <a:ext cx="8667750" cy="217963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Actually only identity mapping mode really helps</a:t>
            </a:r>
          </a:p>
          <a:p>
            <a:pPr lvl="1">
              <a:buNone/>
            </a:pPr>
            <a:r>
              <a:rPr lang="en-GB" sz="2000" dirty="0" smtClean="0"/>
              <a:t>Otherwise </a:t>
            </a:r>
          </a:p>
          <a:p>
            <a:pPr lvl="1"/>
            <a:r>
              <a:rPr lang="en-GB" sz="2000" dirty="0" smtClean="0"/>
              <a:t>back-compromise (and worm infections) remain possible unless you change ID or sandbox the payload</a:t>
            </a:r>
          </a:p>
          <a:p>
            <a:pPr lvl="1"/>
            <a:r>
              <a:rPr lang="en-GB" sz="2000" dirty="0" smtClean="0"/>
              <a:t>attributing actions to users on WN is impossible </a:t>
            </a:r>
            <a:br>
              <a:rPr lang="en-GB" sz="2000" dirty="0" smtClean="0"/>
            </a:br>
            <a:r>
              <a:rPr lang="en-GB" sz="2000" dirty="0" smtClean="0"/>
              <a:t>(that needs a </a:t>
            </a:r>
            <a:r>
              <a:rPr lang="en-GB" sz="2000" dirty="0" err="1" smtClean="0"/>
              <a:t>uid</a:t>
            </a:r>
            <a:r>
              <a:rPr lang="en-GB" sz="2000" dirty="0" smtClean="0"/>
              <a:t> change)</a:t>
            </a:r>
          </a:p>
          <a:p>
            <a:pPr lvl="1"/>
            <a:r>
              <a:rPr lang="en-GB" sz="2000" dirty="0" smtClean="0"/>
              <a:t>Interesting back-compromises of the entire framework are possible: (.</a:t>
            </a:r>
            <a:r>
              <a:rPr lang="en-GB" sz="2000" dirty="0" err="1" smtClean="0"/>
              <a:t>bashrc</a:t>
            </a:r>
            <a:r>
              <a:rPr lang="en-GB" sz="2000" dirty="0" smtClean="0"/>
              <a:t> or .</a:t>
            </a:r>
            <a:r>
              <a:rPr lang="en-GB" sz="2000" dirty="0" err="1" smtClean="0"/>
              <a:t>curlrc</a:t>
            </a:r>
            <a:r>
              <a:rPr lang="en-GB" sz="2000" dirty="0" smtClean="0"/>
              <a:t> infections, &amp;c</a:t>
            </a:r>
            <a:r>
              <a:rPr lang="en-GB" sz="2000" dirty="0" smtClean="0"/>
              <a:t>)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But a </a:t>
            </a:r>
            <a:r>
              <a:rPr lang="en-GB" sz="2400" dirty="0" err="1" smtClean="0"/>
              <a:t>setuid</a:t>
            </a:r>
            <a:r>
              <a:rPr lang="en-GB" sz="2400" dirty="0" smtClean="0"/>
              <a:t> installation triggers other worries</a:t>
            </a:r>
          </a:p>
          <a:p>
            <a:pPr lvl="1"/>
            <a:r>
              <a:rPr lang="en-GB" sz="2000" dirty="0" smtClean="0"/>
              <a:t>Stability and security of the tool itself</a:t>
            </a:r>
          </a:p>
          <a:p>
            <a:pPr lvl="1"/>
            <a:r>
              <a:rPr lang="en-GB" sz="2000" dirty="0" smtClean="0"/>
              <a:t>Integration with the scheduling systems</a:t>
            </a:r>
          </a:p>
          <a:p>
            <a:pPr lvl="1"/>
            <a:endParaRPr lang="en-GB" sz="2000" dirty="0" smtClean="0"/>
          </a:p>
          <a:p>
            <a:pPr algn="r">
              <a:buNone/>
            </a:pPr>
            <a:r>
              <a:rPr lang="en-GB" b="1" i="1" dirty="0" smtClean="0"/>
              <a:t>Which choice would you make??</a:t>
            </a:r>
            <a:endParaRPr lang="en-GB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e-Infrastructure model for Grid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0" hangingPunct="0">
              <a:lnSpc>
                <a:spcPct val="120000"/>
              </a:lnSpc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Users and user </a:t>
            </a:r>
            <a:r>
              <a:rPr lang="en-GB" sz="2000" dirty="0" smtClean="0">
                <a:solidFill>
                  <a:srgbClr val="C00000"/>
                </a:solidFill>
              </a:rPr>
              <a:t>communities, sites and resources</a:t>
            </a:r>
            <a:br>
              <a:rPr lang="en-GB" sz="2000" dirty="0" smtClean="0">
                <a:solidFill>
                  <a:srgbClr val="C00000"/>
                </a:solidFill>
              </a:rPr>
            </a:br>
            <a:r>
              <a:rPr lang="en-GB" sz="2000" i="1" dirty="0" smtClean="0">
                <a:solidFill>
                  <a:srgbClr val="C00000"/>
                </a:solidFill>
              </a:rPr>
              <a:t>where do you schedule your work?</a:t>
            </a:r>
            <a:endParaRPr lang="en-GB" sz="2000" i="1" dirty="0" smtClean="0"/>
          </a:p>
          <a:p>
            <a:pPr eaLnBrk="0" hangingPunct="0">
              <a:lnSpc>
                <a:spcPct val="120000"/>
              </a:lnSpc>
            </a:pPr>
            <a:endParaRPr lang="en-GB" sz="2000" dirty="0" smtClean="0"/>
          </a:p>
          <a:p>
            <a:pPr eaLnBrk="0" hangingPunct="0">
              <a:lnSpc>
                <a:spcPct val="120000"/>
              </a:lnSpc>
            </a:pPr>
            <a:endParaRPr lang="en-GB" sz="2000" dirty="0" smtClean="0"/>
          </a:p>
          <a:p>
            <a:pPr eaLnBrk="0" hangingPunct="0">
              <a:lnSpc>
                <a:spcPct val="120000"/>
              </a:lnSpc>
            </a:pPr>
            <a:endParaRPr lang="en-GB" sz="2000" dirty="0" smtClean="0"/>
          </a:p>
          <a:p>
            <a:pPr eaLnBrk="0" hangingPunct="0">
              <a:lnSpc>
                <a:spcPct val="120000"/>
              </a:lnSpc>
            </a:pPr>
            <a:endParaRPr lang="en-GB" sz="2000" dirty="0" smtClean="0"/>
          </a:p>
          <a:p>
            <a:pPr eaLnBrk="0" hangingPunct="0">
              <a:lnSpc>
                <a:spcPct val="120000"/>
              </a:lnSpc>
            </a:pPr>
            <a:endParaRPr lang="en-GB" sz="2000" dirty="0" smtClean="0"/>
          </a:p>
          <a:p>
            <a:pPr eaLnBrk="0" hangingPunct="0">
              <a:lnSpc>
                <a:spcPct val="120000"/>
              </a:lnSpc>
            </a:pPr>
            <a:endParaRPr lang="en-GB" sz="2000" dirty="0" smtClean="0"/>
          </a:p>
          <a:p>
            <a:pPr eaLnBrk="0" hangingPunct="0">
              <a:lnSpc>
                <a:spcPct val="120000"/>
              </a:lnSpc>
            </a:pPr>
            <a:endParaRPr lang="en-GB" sz="1050" dirty="0" smtClean="0"/>
          </a:p>
          <a:p>
            <a:pPr eaLnBrk="0" hangingPunct="0">
              <a:lnSpc>
                <a:spcPct val="120000"/>
              </a:lnSpc>
            </a:pPr>
            <a:endParaRPr lang="en-GB" sz="1600" dirty="0" smtClean="0"/>
          </a:p>
          <a:p>
            <a:pPr eaLnBrk="0" hangingPunct="0">
              <a:lnSpc>
                <a:spcPct val="120000"/>
              </a:lnSpc>
            </a:pPr>
            <a:endParaRPr lang="en-GB" sz="1600" dirty="0" smtClean="0"/>
          </a:p>
          <a:p>
            <a:pPr eaLnBrk="0" hangingPunct="0">
              <a:lnSpc>
                <a:spcPct val="120000"/>
              </a:lnSpc>
            </a:pPr>
            <a:r>
              <a:rPr lang="en-GB" sz="1800" dirty="0" smtClean="0"/>
              <a:t>Policy Coordination: User and VO AUPs, operations, </a:t>
            </a:r>
            <a:r>
              <a:rPr lang="en-GB" sz="1800" dirty="0" smtClean="0"/>
              <a:t>trust, enabling AAA</a:t>
            </a:r>
            <a:endParaRPr lang="en-GB" sz="1800" dirty="0" smtClean="0"/>
          </a:p>
          <a:p>
            <a:pPr eaLnBrk="0" hangingPunct="0">
              <a:lnSpc>
                <a:spcPct val="120000"/>
              </a:lnSpc>
            </a:pPr>
            <a:r>
              <a:rPr lang="en-GB" sz="1800" dirty="0" smtClean="0"/>
              <a:t>Access negotiation</a:t>
            </a:r>
            <a:r>
              <a:rPr lang="en-GB" sz="1800" dirty="0" smtClean="0"/>
              <a:t>: VO meta-data, </a:t>
            </a:r>
            <a:r>
              <a:rPr lang="en-GB" sz="1800" dirty="0" smtClean="0"/>
              <a:t>ACLs, operational environment needs</a:t>
            </a:r>
            <a:endParaRPr lang="en-GB" sz="1800" dirty="0" smtClean="0"/>
          </a:p>
          <a:p>
            <a:r>
              <a:rPr lang="en-GB" sz="2000" dirty="0" smtClean="0">
                <a:solidFill>
                  <a:srgbClr val="C00000"/>
                </a:solidFill>
              </a:rPr>
              <a:t>Submitting work: user pushes work to the resource selected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4" name="Picture 4" descr="vostructure-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236"/>
            <a:ext cx="6429420" cy="342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702"/>
            <a:ext cx="8401080" cy="4572000"/>
          </a:xfrm>
        </p:spPr>
        <p:txBody>
          <a:bodyPr/>
          <a:lstStyle/>
          <a:p>
            <a:r>
              <a:rPr lang="en-GB" sz="2000" dirty="0" smtClean="0"/>
              <a:t>Grid access model changed fundamentally with introduction of MUPJs</a:t>
            </a:r>
          </a:p>
          <a:p>
            <a:pPr lvl="1"/>
            <a:r>
              <a:rPr lang="en-GB" sz="1800" dirty="0" smtClean="0"/>
              <a:t>Both benefits and drawbacks to the new situation</a:t>
            </a:r>
          </a:p>
          <a:p>
            <a:pPr lvl="1"/>
            <a:r>
              <a:rPr lang="en-GB" sz="1800" dirty="0" smtClean="0"/>
              <a:t>But this reality cannot be ignored, nor banned</a:t>
            </a:r>
          </a:p>
          <a:p>
            <a:endParaRPr lang="en-GB" sz="2000" dirty="0" smtClean="0"/>
          </a:p>
          <a:p>
            <a:r>
              <a:rPr lang="en-GB" sz="2000" dirty="0" smtClean="0"/>
              <a:t>There are good reasons to retain control</a:t>
            </a:r>
          </a:p>
          <a:p>
            <a:pPr lvl="1"/>
            <a:r>
              <a:rPr lang="en-GB" sz="1800" dirty="0" smtClean="0"/>
              <a:t>Ability to react commensurately</a:t>
            </a:r>
          </a:p>
          <a:p>
            <a:pPr lvl="1"/>
            <a:r>
              <a:rPr lang="en-GB" sz="1800" dirty="0" smtClean="0"/>
              <a:t>Implementation of site-local or national controls</a:t>
            </a:r>
          </a:p>
          <a:p>
            <a:pPr lvl="1"/>
            <a:r>
              <a:rPr lang="en-GB" sz="1800" dirty="0" smtClean="0"/>
              <a:t>Systems-operational reasons</a:t>
            </a:r>
          </a:p>
          <a:p>
            <a:endParaRPr lang="en-GB" sz="2000" dirty="0" smtClean="0"/>
          </a:p>
          <a:p>
            <a:r>
              <a:rPr lang="en-GB" sz="2000" dirty="0" smtClean="0"/>
              <a:t>Regaining control through both of:</a:t>
            </a:r>
          </a:p>
          <a:p>
            <a:pPr lvl="1"/>
            <a:r>
              <a:rPr lang="en-GB" sz="1800" dirty="0" smtClean="0"/>
              <a:t>Policy: JSPG policy document, reviews of VO workload management systems</a:t>
            </a:r>
          </a:p>
          <a:p>
            <a:pPr lvl="1"/>
            <a:r>
              <a:rPr lang="en-GB" sz="1800" dirty="0" smtClean="0"/>
              <a:t>Systems tooling: </a:t>
            </a:r>
            <a:r>
              <a:rPr lang="en-GB" sz="1800" dirty="0" err="1" smtClean="0"/>
              <a:t>gLExec</a:t>
            </a:r>
            <a:r>
              <a:rPr lang="en-GB" sz="1800" dirty="0" smtClean="0"/>
              <a:t> or like tools in strict sandboxing mode</a:t>
            </a:r>
          </a:p>
          <a:p>
            <a:pPr lvl="1"/>
            <a:r>
              <a:rPr lang="en-GB" sz="1800" dirty="0" smtClean="0"/>
              <a:t>Monitoring: compliance verification of </a:t>
            </a:r>
            <a:r>
              <a:rPr lang="en-GB" sz="1800" dirty="0" smtClean="0"/>
              <a:t>VO</a:t>
            </a:r>
          </a:p>
          <a:p>
            <a:pPr lvl="1"/>
            <a:endParaRPr lang="en-GB" sz="1050" dirty="0" smtClean="0"/>
          </a:p>
          <a:p>
            <a:pPr>
              <a:buNone/>
            </a:pPr>
            <a:r>
              <a:rPr lang="en-GB" sz="2000" dirty="0" smtClean="0">
                <a:solidFill>
                  <a:srgbClr val="006600"/>
                </a:solidFill>
              </a:rPr>
              <a:t>All the options </a:t>
            </a:r>
            <a:r>
              <a:rPr lang="en-GB" sz="2000" dirty="0" smtClean="0">
                <a:solidFill>
                  <a:srgbClr val="006600"/>
                </a:solidFill>
              </a:rPr>
              <a:t>are there – how do you react to the changed world?</a:t>
            </a:r>
            <a:endParaRPr lang="en-GB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43636" y="4000504"/>
            <a:ext cx="2714644" cy="242889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 Submission Scenario</a:t>
            </a:r>
            <a:endParaRPr lang="en-GB" dirty="0"/>
          </a:p>
        </p:txBody>
      </p:sp>
      <p:pic>
        <p:nvPicPr>
          <p:cNvPr id="165890" name="Picture 2" descr="H:\Home\davidg\DutchGrid\User-Grid-Interaction-NonProductiz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643834" cy="52644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entrance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0662" y="578645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Graphics: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OGSA 1.0  GFD</a:t>
            </a:r>
          </a:p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Frank </a:t>
            </a:r>
            <a:r>
              <a:rPr lang="en-US" sz="1200" dirty="0" err="1" smtClean="0">
                <a:solidFill>
                  <a:srgbClr val="C00000"/>
                </a:solidFill>
              </a:rPr>
              <a:t>Siebenlist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Globus</a:t>
            </a:r>
            <a:r>
              <a:rPr lang="en-US" sz="1200" dirty="0" smtClean="0">
                <a:solidFill>
                  <a:srgbClr val="C00000"/>
                </a:solidFill>
              </a:rPr>
              <a:t> and ANL</a:t>
            </a:r>
            <a:endParaRPr lang="en-GB" sz="1200" dirty="0">
              <a:solidFill>
                <a:srgbClr val="C00000"/>
              </a:solidFill>
            </a:endParaRPr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928662" y="4500570"/>
          <a:ext cx="3428998" cy="1844510"/>
        </p:xfrm>
        <a:graphic>
          <a:graphicData uri="http://schemas.openxmlformats.org/presentationml/2006/ole">
            <p:oleObj spid="_x0000_s150531" name="Document" r:id="rId3" imgW="5140410" imgH="2922762" progId="Word.Document.8">
              <p:embed/>
            </p:oleObj>
          </a:graphicData>
        </a:graphic>
      </p:graphicFrame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1071538" y="1268366"/>
          <a:ext cx="3143245" cy="1874882"/>
        </p:xfrm>
        <a:graphic>
          <a:graphicData uri="http://schemas.openxmlformats.org/presentationml/2006/ole">
            <p:oleObj spid="_x0000_s150530" name="VISIO" r:id="rId4" imgW="6054852" imgH="4358640" progId="Visio.Drawing.6">
              <p:link/>
            </p:oleObj>
          </a:graphicData>
        </a:graphic>
      </p:graphicFrame>
      <p:pic>
        <p:nvPicPr>
          <p:cNvPr id="10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714620"/>
            <a:ext cx="3857652" cy="19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57620" y="1071546"/>
            <a:ext cx="1000132" cy="528641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72066" y="1714488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 boundary – </a:t>
            </a:r>
          </a:p>
          <a:p>
            <a:r>
              <a:rPr lang="en-US" dirty="0" smtClean="0"/>
              <a:t>Enforcing access control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Classic job submission models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285898"/>
            <a:ext cx="8589963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0" dirty="0"/>
              <a:t>In the submission models shown, </a:t>
            </a:r>
            <a:r>
              <a:rPr lang="en-GB" sz="2000" b="0" dirty="0" smtClean="0"/>
              <a:t>submission </a:t>
            </a:r>
            <a:r>
              <a:rPr lang="en-GB" sz="2000" b="0" dirty="0"/>
              <a:t>of the 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user </a:t>
            </a:r>
            <a:r>
              <a:rPr lang="en-GB" sz="2000" b="0" dirty="0"/>
              <a:t>job to the batch system is </a:t>
            </a:r>
            <a:r>
              <a:rPr lang="en-GB" sz="2000" b="0" dirty="0" smtClean="0"/>
              <a:t> done </a:t>
            </a:r>
            <a:br>
              <a:rPr lang="en-GB" sz="2000" b="0" dirty="0" smtClean="0"/>
            </a:br>
            <a:r>
              <a:rPr lang="en-GB" sz="2000" b="0" dirty="0" smtClean="0"/>
              <a:t>with </a:t>
            </a:r>
            <a:r>
              <a:rPr lang="en-GB" sz="2000" b="0" dirty="0"/>
              <a:t>the </a:t>
            </a:r>
            <a:r>
              <a:rPr lang="en-GB" sz="2000" b="0" i="1" dirty="0" smtClean="0"/>
              <a:t>original </a:t>
            </a:r>
            <a:r>
              <a:rPr lang="en-GB" sz="2000" b="0" i="1" dirty="0"/>
              <a:t>job owner’s </a:t>
            </a:r>
            <a:r>
              <a:rPr lang="en-GB" sz="2000" b="0" dirty="0"/>
              <a:t>mapped (</a:t>
            </a:r>
            <a:r>
              <a:rPr lang="en-GB" sz="2000" b="0" dirty="0" err="1"/>
              <a:t>uid</a:t>
            </a:r>
            <a:r>
              <a:rPr lang="en-GB" sz="2000" b="0" dirty="0"/>
              <a:t>, </a:t>
            </a:r>
            <a:r>
              <a:rPr lang="en-GB" sz="2000" b="0" dirty="0" err="1"/>
              <a:t>gid</a:t>
            </a:r>
            <a:r>
              <a:rPr lang="en-GB" sz="2000" b="0" dirty="0"/>
              <a:t>) identity</a:t>
            </a:r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/>
          </a:p>
          <a:p>
            <a:pPr>
              <a:lnSpc>
                <a:spcPct val="90000"/>
              </a:lnSpc>
            </a:pPr>
            <a:endParaRPr lang="en-GB" sz="2000" b="0" dirty="0" smtClean="0"/>
          </a:p>
          <a:p>
            <a:pPr>
              <a:lnSpc>
                <a:spcPct val="90000"/>
              </a:lnSpc>
            </a:pPr>
            <a:r>
              <a:rPr lang="en-GB" sz="2000" b="0" dirty="0" smtClean="0"/>
              <a:t>grid-to-local </a:t>
            </a:r>
            <a:r>
              <a:rPr lang="en-GB" sz="2000" b="0" dirty="0"/>
              <a:t>identity mapping is done </a:t>
            </a:r>
            <a:r>
              <a:rPr lang="en-GB" sz="2000" b="0" i="1" dirty="0"/>
              <a:t>only</a:t>
            </a:r>
            <a:r>
              <a:rPr lang="en-GB" sz="2000" b="0" dirty="0"/>
              <a:t> on the front-end system (CE)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batch system accounting provides per-user records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inspection shows Unix process on worker nodes and in batch queue per-user</a:t>
            </a:r>
          </a:p>
        </p:txBody>
      </p:sp>
      <p:pic>
        <p:nvPicPr>
          <p:cNvPr id="330756" name="Picture 4" descr="Site-CE-scena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8" y="2547294"/>
            <a:ext cx="5805487" cy="1622425"/>
          </a:xfrm>
          <a:prstGeom prst="rect">
            <a:avLst/>
          </a:prstGeom>
          <a:noFill/>
        </p:spPr>
      </p:pic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4643438" y="2169469"/>
            <a:ext cx="539750" cy="12541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 flipV="1">
            <a:off x="2894013" y="3999856"/>
            <a:ext cx="588962" cy="5889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4633913" y="2158356"/>
            <a:ext cx="2317750" cy="12906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binding: pilot jobs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lnSpc>
                <a:spcPct val="90000"/>
              </a:lnSpc>
              <a:buFontTx/>
              <a:buNone/>
            </a:pPr>
            <a:r>
              <a:rPr lang="en-GB" b="0" dirty="0" smtClean="0">
                <a:solidFill>
                  <a:srgbClr val="800000"/>
                </a:solidFill>
              </a:rPr>
              <a:t>Job </a:t>
            </a:r>
            <a:r>
              <a:rPr lang="en-GB" b="0" dirty="0">
                <a:solidFill>
                  <a:srgbClr val="800000"/>
                </a:solidFill>
              </a:rPr>
              <a:t>submission gets more and more intricate …</a:t>
            </a:r>
          </a:p>
          <a:p>
            <a:pPr marL="358775" indent="-358775">
              <a:lnSpc>
                <a:spcPct val="90000"/>
              </a:lnSpc>
            </a:pPr>
            <a:endParaRPr lang="en-GB" sz="2000" b="0" dirty="0" smtClean="0"/>
          </a:p>
          <a:p>
            <a:pPr marL="358775" indent="-358775">
              <a:lnSpc>
                <a:spcPct val="90000"/>
              </a:lnSpc>
            </a:pPr>
            <a:r>
              <a:rPr lang="en-GB" sz="2000" b="0" dirty="0" smtClean="0"/>
              <a:t>Late </a:t>
            </a:r>
            <a:r>
              <a:rPr lang="en-GB" sz="2000" b="0" dirty="0"/>
              <a:t>binding of jobs to job slots via </a:t>
            </a:r>
            <a:r>
              <a:rPr lang="en-GB" sz="2000" b="0" i="1" dirty="0"/>
              <a:t>pilot jobs</a:t>
            </a:r>
            <a:br>
              <a:rPr lang="en-GB" sz="2000" b="0" i="1" dirty="0"/>
            </a:br>
            <a:r>
              <a:rPr lang="en-US" sz="2000" b="0" i="1" dirty="0">
                <a:solidFill>
                  <a:srgbClr val="993300"/>
                </a:solidFill>
              </a:rPr>
              <a:t>some </a:t>
            </a:r>
            <a:r>
              <a:rPr lang="en-US" sz="2000" b="0" i="1" dirty="0" smtClean="0">
                <a:solidFill>
                  <a:srgbClr val="993300"/>
                </a:solidFill>
              </a:rPr>
              <a:t>users and </a:t>
            </a:r>
            <a:r>
              <a:rPr lang="en-US" sz="2000" b="0" i="1" dirty="0">
                <a:solidFill>
                  <a:srgbClr val="993300"/>
                </a:solidFill>
              </a:rPr>
              <a:t>communities develop and prefer to use </a:t>
            </a:r>
            <a:br>
              <a:rPr lang="en-US" sz="2000" b="0" i="1" dirty="0">
                <a:solidFill>
                  <a:srgbClr val="993300"/>
                </a:solidFill>
              </a:rPr>
            </a:br>
            <a:r>
              <a:rPr lang="en-US" sz="2000" b="0" i="1" dirty="0" smtClean="0">
                <a:solidFill>
                  <a:srgbClr val="993300"/>
                </a:solidFill>
              </a:rPr>
              <a:t>proprietary, </a:t>
            </a:r>
            <a:r>
              <a:rPr lang="en-US" sz="2000" b="0" i="1" dirty="0" smtClean="0">
                <a:solidFill>
                  <a:srgbClr val="993300"/>
                </a:solidFill>
              </a:rPr>
              <a:t>VO or user specific </a:t>
            </a:r>
            <a:r>
              <a:rPr lang="en-US" sz="2000" b="0" i="1" dirty="0" smtClean="0">
                <a:solidFill>
                  <a:srgbClr val="993300"/>
                </a:solidFill>
              </a:rPr>
              <a:t>scheduling </a:t>
            </a:r>
            <a:r>
              <a:rPr lang="en-US" sz="2000" b="0" i="1" dirty="0">
                <a:solidFill>
                  <a:srgbClr val="993300"/>
                </a:solidFill>
              </a:rPr>
              <a:t>&amp; job management</a:t>
            </a:r>
            <a:endParaRPr lang="en-GB" sz="2000" b="0" dirty="0"/>
          </a:p>
          <a:p>
            <a:pPr marL="1008063" lvl="1">
              <a:lnSpc>
                <a:spcPct val="90000"/>
              </a:lnSpc>
            </a:pPr>
            <a:r>
              <a:rPr lang="en-GB" dirty="0" smtClean="0"/>
              <a:t>‘visible’ job is a </a:t>
            </a:r>
            <a:r>
              <a:rPr lang="en-GB" dirty="0" smtClean="0"/>
              <a:t>placeholder that </a:t>
            </a:r>
            <a:r>
              <a:rPr lang="en-GB" dirty="0"/>
              <a:t>downloads a real job </a:t>
            </a:r>
            <a:endParaRPr lang="en-GB" dirty="0" smtClean="0"/>
          </a:p>
          <a:p>
            <a:pPr marL="1008063" lvl="1">
              <a:lnSpc>
                <a:spcPct val="90000"/>
              </a:lnSpc>
            </a:pPr>
            <a:endParaRPr lang="en-US" dirty="0" smtClean="0"/>
          </a:p>
          <a:p>
            <a:pPr marL="1008063" lvl="1">
              <a:lnSpc>
                <a:spcPct val="90000"/>
              </a:lnSpc>
            </a:pPr>
            <a:r>
              <a:rPr lang="en-US" dirty="0" smtClean="0"/>
              <a:t>the placeholders first establish </a:t>
            </a:r>
            <a:r>
              <a:rPr lang="en-US" dirty="0"/>
              <a:t>an overlay </a:t>
            </a:r>
            <a:r>
              <a:rPr lang="en-US" dirty="0" smtClean="0"/>
              <a:t>network</a:t>
            </a:r>
            <a:endParaRPr lang="en-US" dirty="0" smtClean="0"/>
          </a:p>
          <a:p>
            <a:pPr marL="1008063" lvl="1">
              <a:lnSpc>
                <a:spcPct val="90000"/>
              </a:lnSpc>
            </a:pPr>
            <a:r>
              <a:rPr lang="en-US" dirty="0" smtClean="0"/>
              <a:t>subsequent </a:t>
            </a:r>
            <a:r>
              <a:rPr lang="en-US" dirty="0"/>
              <a:t>scheduling and starting of jobs is </a:t>
            </a:r>
            <a:r>
              <a:rPr lang="en-US" dirty="0" smtClean="0"/>
              <a:t>faster</a:t>
            </a:r>
            <a:endParaRPr lang="en-US" dirty="0"/>
          </a:p>
          <a:p>
            <a:pPr marL="1008063" lvl="1">
              <a:lnSpc>
                <a:spcPct val="90000"/>
              </a:lnSpc>
            </a:pPr>
            <a:endParaRPr lang="en-GB" dirty="0" smtClean="0"/>
          </a:p>
          <a:p>
            <a:pPr marL="1008063" lvl="1">
              <a:lnSpc>
                <a:spcPct val="90000"/>
              </a:lnSpc>
            </a:pPr>
            <a:r>
              <a:rPr lang="en-GB" dirty="0" smtClean="0"/>
              <a:t>placeholder is </a:t>
            </a:r>
            <a:r>
              <a:rPr lang="en-GB" dirty="0"/>
              <a:t>not committed to any particular </a:t>
            </a:r>
            <a:r>
              <a:rPr lang="en-GB" dirty="0" smtClean="0"/>
              <a:t>task on launch</a:t>
            </a:r>
            <a:endParaRPr lang="en-GB" dirty="0"/>
          </a:p>
          <a:p>
            <a:pPr marL="1008063" lvl="1">
              <a:lnSpc>
                <a:spcPct val="90000"/>
              </a:lnSpc>
            </a:pPr>
            <a:r>
              <a:rPr lang="en-GB" i="1" dirty="0"/>
              <a:t>perhaps not even bound to a particular </a:t>
            </a:r>
            <a:r>
              <a:rPr lang="en-GB" i="1" dirty="0" smtClean="0"/>
              <a:t>user!</a:t>
            </a:r>
            <a:endParaRPr lang="en-GB" i="1" dirty="0"/>
          </a:p>
          <a:p>
            <a:pPr marL="1008063" lvl="1">
              <a:lnSpc>
                <a:spcPct val="90000"/>
              </a:lnSpc>
            </a:pPr>
            <a:endParaRPr lang="en-US" dirty="0" smtClean="0"/>
          </a:p>
          <a:p>
            <a:pPr marL="358775" indent="-358775">
              <a:lnSpc>
                <a:spcPct val="90000"/>
              </a:lnSpc>
            </a:pPr>
            <a:r>
              <a:rPr lang="en-GB" sz="2000" b="0" dirty="0" smtClean="0"/>
              <a:t>Scheduling within this overlay is orthogonal </a:t>
            </a:r>
            <a:r>
              <a:rPr lang="en-GB" sz="2000" b="0" dirty="0"/>
              <a:t>to </a:t>
            </a:r>
            <a:r>
              <a:rPr lang="en-GB" sz="2000" b="0" dirty="0" smtClean="0"/>
              <a:t>site-provided </a:t>
            </a:r>
            <a:r>
              <a:rPr lang="en-GB" sz="2000" b="0" dirty="0"/>
              <a:t>systems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or VO overlay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OGF28 Security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66914" name="Picture 2" descr="H:\Home\davidg\OGF\Meetings\OGF28\vostructure-egee-overl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41045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66675"/>
            <a:ext cx="7059631" cy="685800"/>
          </a:xfrm>
        </p:spPr>
        <p:txBody>
          <a:bodyPr/>
          <a:lstStyle/>
          <a:p>
            <a:r>
              <a:rPr lang="en-GB" sz="2800" dirty="0" smtClean="0"/>
              <a:t>Every user a pilot: nothing really new</a:t>
            </a:r>
            <a:endParaRPr lang="en-GB" sz="2800" dirty="0"/>
          </a:p>
        </p:txBody>
      </p:sp>
      <p:pic>
        <p:nvPicPr>
          <p:cNvPr id="4" name="Picture 2" descr="H:\Home\davidg\EGEE\JRA3\glExec\single-user-pilotjob-scenario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52827"/>
            <a:ext cx="8229600" cy="36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072074"/>
            <a:ext cx="8229600" cy="14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This is happening today if you allow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(outbound) network connections!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000" baseline="0" dirty="0" smtClean="0">
                <a:latin typeface="Franklin Gothic Book" pitchFamily="34" charset="0"/>
                <a:cs typeface="+mn-cs"/>
              </a:rPr>
              <a:t>Indistinguishable from ‘apparent’ use</a:t>
            </a:r>
            <a:r>
              <a:rPr lang="en-US" sz="2000" dirty="0" smtClean="0">
                <a:latin typeface="Franklin Gothic Book" pitchFamily="34" charset="0"/>
                <a:cs typeface="+mn-cs"/>
              </a:rPr>
              <a:t> of your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But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does introduce additional attack surfaces (the user WMS)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135729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‘User WMS’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BNC_DavidGroep_28Nov2008</Template>
  <TotalTime>37131</TotalTime>
  <Words>1104</Words>
  <Application>Microsoft Office PowerPoint</Application>
  <PresentationFormat>On-screen Show (4:3)</PresentationFormat>
  <Paragraphs>299</Paragraphs>
  <Slides>30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1_EGEE_template</vt:lpstr>
      <vt:lpstr>franks\My Documents\ogsa-wg\apa.vsd</vt:lpstr>
      <vt:lpstr>Document</vt:lpstr>
      <vt:lpstr>Distributed Access Management</vt:lpstr>
      <vt:lpstr>Overview</vt:lpstr>
      <vt:lpstr>e-Infrastructure model for Grid</vt:lpstr>
      <vt:lpstr>Job Submission Scenario</vt:lpstr>
      <vt:lpstr>Securing the entrance</vt:lpstr>
      <vt:lpstr>Classic job submission models</vt:lpstr>
      <vt:lpstr>Late binding: pilot jobs</vt:lpstr>
      <vt:lpstr>User or VO overlay network</vt:lpstr>
      <vt:lpstr>Every user a pilot: nothing really new</vt:lpstr>
      <vt:lpstr>Pilot job incentives</vt:lpstr>
      <vt:lpstr>Multi-user pilot jobs</vt:lpstr>
      <vt:lpstr>VO overlay networks: MUPJ</vt:lpstr>
      <vt:lpstr>Pros and Cons of MUpilot jobs</vt:lpstr>
      <vt:lpstr>Traceability and compromises</vt:lpstr>
      <vt:lpstr>Traceability and compromises</vt:lpstr>
      <vt:lpstr>Traceability and compromises</vt:lpstr>
      <vt:lpstr>Recovering Control</vt:lpstr>
      <vt:lpstr>Recovering control: policy</vt:lpstr>
      <vt:lpstr>Recovering control: mechanisms</vt:lpstr>
      <vt:lpstr>Pushing access control downwards</vt:lpstr>
      <vt:lpstr>Pushing access control downwards</vt:lpstr>
      <vt:lpstr>Recovering Control</vt:lpstr>
      <vt:lpstr>Recovering control: gLExec</vt:lpstr>
      <vt:lpstr>What is gLExec?</vt:lpstr>
      <vt:lpstr>What gLExec does …</vt:lpstr>
      <vt:lpstr>Pieces of the solution</vt:lpstr>
      <vt:lpstr>Pieces of the solution</vt:lpstr>
      <vt:lpstr>gLExec deployment modes</vt:lpstr>
      <vt:lpstr>Installation</vt:lpstr>
      <vt:lpstr>Conclusions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 Security</dc:title>
  <dc:creator>davidg</dc:creator>
  <cp:lastModifiedBy>davidg</cp:lastModifiedBy>
  <cp:revision>233</cp:revision>
  <dcterms:created xsi:type="dcterms:W3CDTF">2009-03-22T16:20:02Z</dcterms:created>
  <dcterms:modified xsi:type="dcterms:W3CDTF">2010-03-16T08:26:39Z</dcterms:modified>
</cp:coreProperties>
</file>