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handoutMasterIdLst>
    <p:handoutMasterId r:id="rId27"/>
  </p:handoutMasterIdLst>
  <p:sldIdLst>
    <p:sldId id="256" r:id="rId5"/>
    <p:sldId id="257" r:id="rId6"/>
    <p:sldId id="262" r:id="rId7"/>
    <p:sldId id="259" r:id="rId8"/>
    <p:sldId id="264" r:id="rId9"/>
    <p:sldId id="266" r:id="rId10"/>
    <p:sldId id="265" r:id="rId11"/>
    <p:sldId id="267" r:id="rId12"/>
    <p:sldId id="260" r:id="rId13"/>
    <p:sldId id="268" r:id="rId14"/>
    <p:sldId id="269" r:id="rId15"/>
    <p:sldId id="270" r:id="rId16"/>
    <p:sldId id="271" r:id="rId17"/>
    <p:sldId id="261" r:id="rId18"/>
    <p:sldId id="273" r:id="rId19"/>
    <p:sldId id="272" r:id="rId20"/>
    <p:sldId id="258" r:id="rId21"/>
    <p:sldId id="274" r:id="rId22"/>
    <p:sldId id="275" r:id="rId23"/>
    <p:sldId id="276" r:id="rId24"/>
    <p:sldId id="277" r:id="rId25"/>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7D9"/>
    <a:srgbClr val="F8D0B4"/>
    <a:srgbClr val="003F5E"/>
    <a:srgbClr val="F6791C"/>
    <a:srgbClr val="ED1556"/>
    <a:srgbClr val="154081"/>
    <a:srgbClr val="FFFFFF"/>
    <a:srgbClr val="F57B20"/>
    <a:srgbClr val="F57A1E"/>
    <a:srgbClr val="013F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22" autoAdjust="0"/>
    <p:restoredTop sz="94660"/>
  </p:normalViewPr>
  <p:slideViewPr>
    <p:cSldViewPr snapToGrid="0">
      <p:cViewPr varScale="1">
        <p:scale>
          <a:sx n="103" d="100"/>
          <a:sy n="103" d="100"/>
        </p:scale>
        <p:origin x="138" y="408"/>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5" d="100"/>
          <a:sy n="65" d="100"/>
        </p:scale>
        <p:origin x="363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BDAC22B5-0AC3-437E-AEC5-9B5093B84522}" type="datetimeFigureOut">
              <a:rPr lang="en-GB" smtClean="0"/>
              <a:t>13/01/2025</a:t>
            </a:fld>
            <a:endParaRPr lang="en-GB"/>
          </a:p>
        </p:txBody>
      </p:sp>
      <p:sp>
        <p:nvSpPr>
          <p:cNvPr id="4" name="Footer Placeholder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B008090E-EEB4-4C6F-A2F2-CCE568FE66CF}" type="slidenum">
              <a:rPr lang="en-GB" smtClean="0"/>
              <a:t>‹#›</a:t>
            </a:fld>
            <a:endParaRPr lang="en-GB"/>
          </a:p>
        </p:txBody>
      </p:sp>
    </p:spTree>
    <p:extLst>
      <p:ext uri="{BB962C8B-B14F-4D97-AF65-F5344CB8AC3E}">
        <p14:creationId xmlns:p14="http://schemas.microsoft.com/office/powerpoint/2010/main" val="2703004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41D8A83-A817-41E3-A602-3B517E18334E}" type="datetimeFigureOut">
              <a:rPr lang="en-GB" smtClean="0"/>
              <a:t>13/01/2025</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2e2953a4e95_0_667:notes"/>
          <p:cNvSpPr txBox="1">
            <a:spLocks noGrp="1"/>
          </p:cNvSpPr>
          <p:nvPr>
            <p:ph type="body" idx="1"/>
          </p:nvPr>
        </p:nvSpPr>
        <p:spPr>
          <a:xfrm>
            <a:off x="673577" y="4748163"/>
            <a:ext cx="5388600" cy="3885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9" name="Google Shape;949;g2e2953a4e95_0_667: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54209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0" y="0"/>
            <a:ext cx="1625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1" hasCustomPrompt="1"/>
          </p:nvPr>
        </p:nvSpPr>
        <p:spPr>
          <a:xfrm>
            <a:off x="1240257" y="3625009"/>
            <a:ext cx="6795911" cy="375289"/>
          </a:xfrm>
        </p:spPr>
        <p:txBody>
          <a:bodyPr>
            <a:normAutofit/>
          </a:bodyPr>
          <a:lstStyle>
            <a:lvl1pPr marL="0" indent="0">
              <a:buNone/>
              <a:defRPr sz="2000" b="1" baseline="0"/>
            </a:lvl1pPr>
          </a:lstStyle>
          <a:p>
            <a:pPr lvl="0"/>
            <a:r>
              <a:rPr lang="en-US" dirty="0" smtClean="0"/>
              <a:t>Presenter</a:t>
            </a:r>
          </a:p>
        </p:txBody>
      </p:sp>
      <p:sp>
        <p:nvSpPr>
          <p:cNvPr id="7" name="Text Placeholder 6"/>
          <p:cNvSpPr>
            <a:spLocks noGrp="1"/>
          </p:cNvSpPr>
          <p:nvPr>
            <p:ph type="body" sz="quarter" idx="12" hasCustomPrompt="1"/>
          </p:nvPr>
        </p:nvSpPr>
        <p:spPr>
          <a:xfrm>
            <a:off x="1240256" y="5484095"/>
            <a:ext cx="6671027" cy="436340"/>
          </a:xfrm>
        </p:spPr>
        <p:txBody>
          <a:bodyPr>
            <a:normAutofit/>
          </a:bodyPr>
          <a:lstStyle>
            <a:lvl1pPr marL="0" indent="0">
              <a:buNone/>
              <a:defRPr sz="1800"/>
            </a:lvl1pPr>
          </a:lstStyle>
          <a:p>
            <a:pPr lvl="0"/>
            <a:r>
              <a:rPr lang="en-US" dirty="0" smtClean="0"/>
              <a:t>Event, Location</a:t>
            </a:r>
            <a:endParaRPr lang="en-GB" dirty="0"/>
          </a:p>
        </p:txBody>
      </p:sp>
      <p:sp>
        <p:nvSpPr>
          <p:cNvPr id="12" name="Text Placeholder 10"/>
          <p:cNvSpPr>
            <a:spLocks noGrp="1"/>
          </p:cNvSpPr>
          <p:nvPr>
            <p:ph type="body" sz="quarter" idx="17" hasCustomPrompt="1"/>
          </p:nvPr>
        </p:nvSpPr>
        <p:spPr>
          <a:xfrm>
            <a:off x="1240257" y="2804346"/>
            <a:ext cx="6683727" cy="503459"/>
          </a:xfrm>
        </p:spPr>
        <p:txBody>
          <a:bodyPr>
            <a:normAutofit/>
          </a:bodyPr>
          <a:lstStyle>
            <a:lvl1pPr marL="0" indent="0">
              <a:buNone/>
              <a:defRPr sz="1950">
                <a:solidFill>
                  <a:srgbClr val="F6791C"/>
                </a:solidFill>
              </a:defRPr>
            </a:lvl1pPr>
          </a:lstStyle>
          <a:p>
            <a:pPr lvl="0"/>
            <a:r>
              <a:rPr lang="en-US" dirty="0" smtClean="0"/>
              <a:t>Subtitle</a:t>
            </a:r>
          </a:p>
        </p:txBody>
      </p:sp>
      <p:sp>
        <p:nvSpPr>
          <p:cNvPr id="11" name="Text Placeholder 10"/>
          <p:cNvSpPr>
            <a:spLocks noGrp="1"/>
          </p:cNvSpPr>
          <p:nvPr>
            <p:ph type="body" sz="quarter" idx="14" hasCustomPrompt="1"/>
          </p:nvPr>
        </p:nvSpPr>
        <p:spPr>
          <a:xfrm>
            <a:off x="1240257" y="2398309"/>
            <a:ext cx="6683727" cy="473242"/>
          </a:xfrm>
        </p:spPr>
        <p:txBody>
          <a:bodyPr>
            <a:noAutofit/>
          </a:bodyPr>
          <a:lstStyle>
            <a:lvl1pPr marL="0" indent="0">
              <a:buNone/>
              <a:defRPr sz="2400" b="1"/>
            </a:lvl1pPr>
          </a:lstStyle>
          <a:p>
            <a:pPr lvl="0"/>
            <a:r>
              <a:rPr lang="en-US" dirty="0" smtClean="0"/>
              <a:t>Title</a:t>
            </a:r>
          </a:p>
        </p:txBody>
      </p:sp>
      <p:sp>
        <p:nvSpPr>
          <p:cNvPr id="13" name="Text Placeholder 6"/>
          <p:cNvSpPr>
            <a:spLocks noGrp="1"/>
          </p:cNvSpPr>
          <p:nvPr>
            <p:ph type="body" sz="quarter" idx="18" hasCustomPrompt="1"/>
          </p:nvPr>
        </p:nvSpPr>
        <p:spPr>
          <a:xfrm>
            <a:off x="1240256" y="5785332"/>
            <a:ext cx="6671027" cy="428319"/>
          </a:xfrm>
        </p:spPr>
        <p:txBody>
          <a:bodyPr>
            <a:normAutofit/>
          </a:bodyPr>
          <a:lstStyle>
            <a:lvl1pPr marL="0" indent="0">
              <a:buNone/>
              <a:defRPr sz="1800"/>
            </a:lvl1pPr>
          </a:lstStyle>
          <a:p>
            <a:pPr lvl="0"/>
            <a:r>
              <a:rPr lang="en-US" dirty="0" smtClean="0"/>
              <a:t>Date</a:t>
            </a:r>
            <a:endParaRPr lang="en-GB" dirty="0"/>
          </a:p>
        </p:txBody>
      </p:sp>
      <p:sp>
        <p:nvSpPr>
          <p:cNvPr id="16" name="Text Placeholder 4"/>
          <p:cNvSpPr>
            <a:spLocks noGrp="1"/>
          </p:cNvSpPr>
          <p:nvPr>
            <p:ph type="body" sz="quarter" idx="19" hasCustomPrompt="1"/>
          </p:nvPr>
        </p:nvSpPr>
        <p:spPr>
          <a:xfrm>
            <a:off x="1240257" y="3947187"/>
            <a:ext cx="6795911" cy="347215"/>
          </a:xfrm>
        </p:spPr>
        <p:txBody>
          <a:bodyPr>
            <a:normAutofit/>
          </a:bodyPr>
          <a:lstStyle>
            <a:lvl1pPr marL="0" indent="0">
              <a:buNone/>
              <a:defRPr sz="1800" b="0" baseline="0"/>
            </a:lvl1pPr>
          </a:lstStyle>
          <a:p>
            <a:pPr lvl="0"/>
            <a:r>
              <a:rPr lang="en-US" dirty="0" smtClean="0"/>
              <a:t>Role in Community, AARC (if applicable)</a:t>
            </a:r>
          </a:p>
        </p:txBody>
      </p:sp>
      <p:sp>
        <p:nvSpPr>
          <p:cNvPr id="18" name="Text Placeholder 4"/>
          <p:cNvSpPr>
            <a:spLocks noGrp="1"/>
          </p:cNvSpPr>
          <p:nvPr>
            <p:ph type="body" sz="quarter" idx="20" hasCustomPrompt="1"/>
          </p:nvPr>
        </p:nvSpPr>
        <p:spPr>
          <a:xfrm>
            <a:off x="1240257" y="4249757"/>
            <a:ext cx="8818145" cy="347215"/>
          </a:xfrm>
        </p:spPr>
        <p:txBody>
          <a:bodyPr>
            <a:normAutofit/>
          </a:bodyPr>
          <a:lstStyle>
            <a:lvl1pPr marL="0" indent="0">
              <a:buNone/>
              <a:defRPr sz="1800" b="0" baseline="0"/>
            </a:lvl1pPr>
          </a:lstStyle>
          <a:p>
            <a:pPr lvl="0"/>
            <a:r>
              <a:rPr lang="en-US" dirty="0" smtClean="0"/>
              <a:t>Role in Organisation, Organisation Name (if Applicable)</a:t>
            </a:r>
          </a:p>
        </p:txBody>
      </p:sp>
      <p:sp>
        <p:nvSpPr>
          <p:cNvPr id="4" name="Text Placeholder 3"/>
          <p:cNvSpPr>
            <a:spLocks noGrp="1"/>
          </p:cNvSpPr>
          <p:nvPr>
            <p:ph type="body" sz="quarter" idx="21" hasCustomPrompt="1"/>
          </p:nvPr>
        </p:nvSpPr>
        <p:spPr>
          <a:xfrm>
            <a:off x="1486792" y="4765917"/>
            <a:ext cx="1219200" cy="190399"/>
          </a:xfrm>
        </p:spPr>
        <p:txBody>
          <a:bodyPr>
            <a:normAutofit/>
          </a:bodyPr>
          <a:lstStyle>
            <a:lvl1pPr marL="0" indent="0">
              <a:buNone/>
              <a:defRPr sz="600"/>
            </a:lvl1pPr>
          </a:lstStyle>
          <a:p>
            <a:pPr lvl="0"/>
            <a:r>
              <a:rPr lang="en-US" dirty="0" smtClean="0"/>
              <a:t>Logo (optional)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6358" y="-42332"/>
            <a:ext cx="4389920" cy="6942667"/>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682" y="480622"/>
            <a:ext cx="1482776" cy="1339714"/>
          </a:xfrm>
          <a:prstGeom prst="rect">
            <a:avLst/>
          </a:prstGeom>
        </p:spPr>
      </p:pic>
      <p:sp>
        <p:nvSpPr>
          <p:cNvPr id="23" name="TextBox 22"/>
          <p:cNvSpPr txBox="1"/>
          <p:nvPr userDrawn="1"/>
        </p:nvSpPr>
        <p:spPr>
          <a:xfrm>
            <a:off x="2818932" y="927797"/>
            <a:ext cx="5918159" cy="353943"/>
          </a:xfrm>
          <a:prstGeom prst="rect">
            <a:avLst/>
          </a:prstGeom>
          <a:noFill/>
        </p:spPr>
        <p:txBody>
          <a:bodyPr wrap="none" rtlCol="0">
            <a:spAutoFit/>
          </a:bodyPr>
          <a:lstStyle/>
          <a:p>
            <a:r>
              <a:rPr lang="en-GB" sz="1700" dirty="0" smtClean="0">
                <a:solidFill>
                  <a:srgbClr val="003F5E"/>
                </a:solidFill>
              </a:rPr>
              <a:t>Authentication and Authorisation for Research and Collaboration</a:t>
            </a:r>
            <a:endParaRPr lang="en-GB" sz="1700" dirty="0">
              <a:solidFill>
                <a:srgbClr val="003F5E"/>
              </a:solidFill>
            </a:endParaRPr>
          </a:p>
        </p:txBody>
      </p:sp>
    </p:spTree>
    <p:extLst>
      <p:ext uri="{BB962C8B-B14F-4D97-AF65-F5344CB8AC3E}">
        <p14:creationId xmlns:p14="http://schemas.microsoft.com/office/powerpoint/2010/main" val="41644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651518"/>
            <a:ext cx="6172200" cy="4209532"/>
          </a:xfrm>
        </p:spPr>
        <p:txBody>
          <a:bodyPr/>
          <a:lstStyle>
            <a:lvl1pPr>
              <a:defRPr sz="1800"/>
            </a:lvl1pPr>
            <a:lvl2pPr>
              <a:defRPr sz="165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2" y="1642188"/>
            <a:ext cx="4314825" cy="42268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334033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716837"/>
            <a:ext cx="6172200" cy="41442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457202" y="1716837"/>
            <a:ext cx="4314825" cy="41521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989188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2" name="TextBox 1"/>
          <p:cNvSpPr txBox="1"/>
          <p:nvPr userDrawn="1"/>
        </p:nvSpPr>
        <p:spPr>
          <a:xfrm>
            <a:off x="652382" y="304802"/>
            <a:ext cx="3601692" cy="646331"/>
          </a:xfrm>
          <a:prstGeom prst="rect">
            <a:avLst/>
          </a:prstGeom>
          <a:noFill/>
        </p:spPr>
        <p:txBody>
          <a:bodyPr wrap="none" rtlCol="0">
            <a:spAutoFit/>
          </a:bodyPr>
          <a:lstStyle/>
          <a:p>
            <a:r>
              <a:rPr lang="en-GB" sz="1800" b="1" dirty="0" smtClean="0">
                <a:solidFill>
                  <a:srgbClr val="003F5D"/>
                </a:solidFill>
              </a:rPr>
              <a:t>Style</a:t>
            </a:r>
            <a:r>
              <a:rPr lang="en-GB" sz="1800" b="1" baseline="0" dirty="0" smtClean="0">
                <a:solidFill>
                  <a:srgbClr val="003F5D"/>
                </a:solidFill>
              </a:rPr>
              <a:t> Guide</a:t>
            </a:r>
          </a:p>
          <a:p>
            <a:r>
              <a:rPr lang="en-GB" sz="1800" baseline="0" dirty="0" smtClean="0">
                <a:solidFill>
                  <a:srgbClr val="F57A1E"/>
                </a:solidFill>
              </a:rPr>
              <a:t>A Guide to Using the AARC Template</a:t>
            </a:r>
            <a:endParaRPr lang="en-GB" sz="1800" dirty="0">
              <a:solidFill>
                <a:srgbClr val="F57A1E"/>
              </a:solidFill>
            </a:endParaRPr>
          </a:p>
        </p:txBody>
      </p:sp>
      <p:sp>
        <p:nvSpPr>
          <p:cNvPr id="4" name="TextBox 3"/>
          <p:cNvSpPr txBox="1"/>
          <p:nvPr userDrawn="1"/>
        </p:nvSpPr>
        <p:spPr>
          <a:xfrm>
            <a:off x="780366" y="2025770"/>
            <a:ext cx="10149657" cy="3139321"/>
          </a:xfrm>
          <a:prstGeom prst="rect">
            <a:avLst/>
          </a:prstGeom>
          <a:noFill/>
        </p:spPr>
        <p:txBody>
          <a:bodyPr wrap="square" rtlCol="0">
            <a:spAutoFit/>
          </a:bodyPr>
          <a:lstStyle/>
          <a:p>
            <a:pPr marL="214313" indent="-214313">
              <a:buFont typeface="Arial" panose="020B0604020202020204" pitchFamily="34" charset="0"/>
              <a:buChar char="•"/>
            </a:pPr>
            <a:r>
              <a:rPr lang="en-GB" sz="1800" dirty="0" smtClean="0">
                <a:solidFill>
                  <a:srgbClr val="003F5D"/>
                </a:solidFill>
              </a:rPr>
              <a:t>This template is to</a:t>
            </a:r>
            <a:r>
              <a:rPr lang="en-GB" sz="1800" baseline="0" dirty="0" smtClean="0">
                <a:solidFill>
                  <a:srgbClr val="003F5D"/>
                </a:solidFill>
              </a:rPr>
              <a:t> present information on behalf of the AARC Project</a:t>
            </a:r>
          </a:p>
          <a:p>
            <a:pPr marL="214313" indent="-214313">
              <a:buFont typeface="Arial" panose="020B0604020202020204" pitchFamily="34" charset="0"/>
              <a:buChar char="•"/>
            </a:pPr>
            <a:r>
              <a:rPr lang="en-GB" sz="1800" baseline="0" dirty="0" smtClean="0">
                <a:solidFill>
                  <a:srgbClr val="003F5D"/>
                </a:solidFill>
              </a:rPr>
              <a:t>Font is Calibri and will auto-size. Avoid using a font size less than 18pt.  Main font colour is Teal, </a:t>
            </a:r>
            <a:r>
              <a:rPr lang="en-GB" sz="1800" baseline="0" dirty="0" smtClean="0">
                <a:solidFill>
                  <a:srgbClr val="F57B20"/>
                </a:solidFill>
              </a:rPr>
              <a:t>highlight colour is Orange and should be used sparingly.</a:t>
            </a:r>
            <a:r>
              <a:rPr lang="en-GB" sz="1800" baseline="0" dirty="0" smtClean="0">
                <a:solidFill>
                  <a:srgbClr val="ED1556"/>
                </a:solidFill>
              </a:rPr>
              <a:t> </a:t>
            </a:r>
            <a:r>
              <a:rPr lang="en-GB" sz="1800" baseline="0" dirty="0" smtClean="0">
                <a:solidFill>
                  <a:srgbClr val="003F5D"/>
                </a:solidFill>
              </a:rPr>
              <a:t>If the colours are not shown in PowerPoint use the colour picker to select the correct colour from the logo or these samples</a:t>
            </a:r>
            <a:endParaRPr lang="en-GB" sz="1800" baseline="0" dirty="0" smtClean="0">
              <a:solidFill>
                <a:srgbClr val="ED1556"/>
              </a:solidFill>
            </a:endParaRPr>
          </a:p>
          <a:p>
            <a:pPr marL="214313" indent="-214313">
              <a:buFont typeface="Arial" panose="020B0604020202020204" pitchFamily="34" charset="0"/>
              <a:buChar char="•"/>
            </a:pPr>
            <a:endParaRPr lang="en-GB" sz="1800" baseline="0" dirty="0" smtClean="0">
              <a:solidFill>
                <a:srgbClr val="ED1556"/>
              </a:solidFill>
            </a:endParaRPr>
          </a:p>
          <a:p>
            <a:pPr marL="214313" indent="-214313">
              <a:buFont typeface="Arial" panose="020B0604020202020204" pitchFamily="34" charset="0"/>
              <a:buChar char="•"/>
            </a:pPr>
            <a:r>
              <a:rPr lang="en-GB" sz="1800" baseline="0" dirty="0" smtClean="0">
                <a:solidFill>
                  <a:srgbClr val="003F5D"/>
                </a:solidFill>
              </a:rPr>
              <a:t>The title slide has space for the speaker’s own organisation logo which should be no larger than the main AARC logo </a:t>
            </a:r>
          </a:p>
          <a:p>
            <a:pPr marL="214313" indent="-214313">
              <a:buFont typeface="Arial" panose="020B0604020202020204" pitchFamily="34" charset="0"/>
              <a:buChar char="•"/>
            </a:pPr>
            <a:endParaRPr lang="en-GB" sz="1800" baseline="0" dirty="0" smtClean="0">
              <a:solidFill>
                <a:srgbClr val="003F5D"/>
              </a:solidFill>
            </a:endParaRPr>
          </a:p>
          <a:p>
            <a:pPr marL="214313" indent="-214313">
              <a:buFont typeface="Arial" panose="020B0604020202020204" pitchFamily="34" charset="0"/>
              <a:buChar char="•"/>
            </a:pPr>
            <a:r>
              <a:rPr lang="en-GB" sz="1800" baseline="0" dirty="0" smtClean="0">
                <a:solidFill>
                  <a:srgbClr val="003F5D"/>
                </a:solidFill>
              </a:rPr>
              <a:t>The end slide includes EU logo, copyright, and funding statement. Adapt the funding statement and supporting organisations at the end (but likely keep the EU Logo and reference to H2020, since it supported the AARC and AARC2 projects)</a:t>
            </a:r>
          </a:p>
        </p:txBody>
      </p:sp>
      <p:sp>
        <p:nvSpPr>
          <p:cNvPr id="5" name="Oval 4"/>
          <p:cNvSpPr/>
          <p:nvPr userDrawn="1"/>
        </p:nvSpPr>
        <p:spPr>
          <a:xfrm>
            <a:off x="10890209" y="5560973"/>
            <a:ext cx="727243" cy="529390"/>
          </a:xfrm>
          <a:prstGeom prst="ellipse">
            <a:avLst/>
          </a:prstGeom>
          <a:solidFill>
            <a:srgbClr val="003F5D"/>
          </a:solidFill>
          <a:ln>
            <a:solidFill>
              <a:srgbClr val="003F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userDrawn="1"/>
        </p:nvSpPr>
        <p:spPr>
          <a:xfrm>
            <a:off x="9884901" y="5560973"/>
            <a:ext cx="727243" cy="529390"/>
          </a:xfrm>
          <a:prstGeom prst="ellipse">
            <a:avLst/>
          </a:prstGeom>
          <a:solidFill>
            <a:srgbClr val="F6791C"/>
          </a:solidFill>
          <a:ln>
            <a:solidFill>
              <a:srgbClr val="F67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78045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831" y="5927157"/>
            <a:ext cx="433675" cy="294664"/>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3492533" y="6289305"/>
            <a:ext cx="4945586" cy="276999"/>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members of the AARC Community. </a:t>
            </a:r>
          </a:p>
          <a:p>
            <a:pPr marL="0" marR="0" indent="0" algn="ctr" defTabSz="914400" rtl="0" eaLnBrk="1" fontAlgn="auto" latinLnBrk="0" hangingPunct="1">
              <a:lnSpc>
                <a:spcPct val="100000"/>
              </a:lnSpc>
              <a:spcBef>
                <a:spcPts val="0"/>
              </a:spcBef>
              <a:spcAft>
                <a:spcPts val="0"/>
              </a:spcAft>
              <a:buClrTx/>
              <a:buSzTx/>
              <a:buFontTx/>
              <a:buNone/>
              <a:tabLst/>
              <a:defRPr/>
            </a:pPr>
            <a:r>
              <a:rPr lang="en-GB" sz="600" kern="1200" dirty="0" smtClean="0">
                <a:solidFill>
                  <a:schemeClr val="bg1"/>
                </a:solidFill>
                <a:effectLst/>
                <a:latin typeface="+mn-lt"/>
                <a:ea typeface="+mn-ea"/>
                <a:cs typeface="+mn-cs"/>
              </a:rPr>
              <a:t>The work leading to these results has received funding from the European Union’s Horizon 2020 research and innovation programme</a:t>
            </a:r>
            <a:r>
              <a:rPr lang="en-GB" sz="600" kern="1200" baseline="0" dirty="0" smtClean="0">
                <a:solidFill>
                  <a:schemeClr val="bg1"/>
                </a:solidFill>
                <a:effectLst/>
                <a:latin typeface="+mn-lt"/>
                <a:ea typeface="+mn-ea"/>
                <a:cs typeface="+mn-cs"/>
              </a:rPr>
              <a:t> and other sources</a:t>
            </a:r>
            <a:r>
              <a:rPr lang="en-GB" sz="600" kern="1200" dirty="0" smtClean="0">
                <a:solidFill>
                  <a:schemeClr val="bg1"/>
                </a:solidFill>
                <a:effectLst/>
                <a:latin typeface="+mn-lt"/>
                <a:ea typeface="+mn-ea"/>
                <a:cs typeface="+mn-cs"/>
              </a:rPr>
              <a:t>.</a:t>
            </a:r>
            <a:endParaRPr lang="en-GB" sz="600" dirty="0">
              <a:solidFill>
                <a:schemeClr val="bg1"/>
              </a:solidFill>
            </a:endParaRP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smtClean="0">
                <a:solidFill>
                  <a:schemeClr val="bg1"/>
                </a:solidFill>
              </a:rPr>
              <a:t>https://aarc-community.org</a:t>
            </a:r>
            <a:endParaRPr lang="en-GB" sz="1000" dirty="0">
              <a:solidFill>
                <a:schemeClr val="bg1"/>
              </a:solidFill>
            </a:endParaRPr>
          </a:p>
        </p:txBody>
      </p:sp>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46749" y="5927156"/>
            <a:ext cx="796527" cy="280595"/>
          </a:xfrm>
          <a:prstGeom prst="rect">
            <a:avLst/>
          </a:prstGeom>
        </p:spPr>
      </p:pic>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smtClean="0"/>
              <a:t>Supporting projects and organisations: </a:t>
            </a:r>
            <a:endParaRPr lang="en-GB" dirty="0"/>
          </a:p>
        </p:txBody>
      </p:sp>
    </p:spTree>
    <p:extLst>
      <p:ext uri="{BB962C8B-B14F-4D97-AF65-F5344CB8AC3E}">
        <p14:creationId xmlns:p14="http://schemas.microsoft.com/office/powerpoint/2010/main" val="3512339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0976" y="4445683"/>
            <a:ext cx="1385319" cy="785666"/>
          </a:xfrm>
          <a:prstGeom prst="rect">
            <a:avLst/>
          </a:prstGeom>
        </p:spPr>
      </p:pic>
      <p:sp>
        <p:nvSpPr>
          <p:cNvPr id="8" name="TextBox 7"/>
          <p:cNvSpPr txBox="1"/>
          <p:nvPr userDrawn="1"/>
        </p:nvSpPr>
        <p:spPr>
          <a:xfrm>
            <a:off x="4107382" y="2189636"/>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59104" y="3907603"/>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4072908" y="5517223"/>
            <a:ext cx="3783450" cy="553998"/>
          </a:xfrm>
          <a:prstGeom prst="rect">
            <a:avLst/>
          </a:prstGeom>
          <a:noFill/>
        </p:spPr>
        <p:txBody>
          <a:bodyPr wrap="square" rtlCol="0">
            <a:spAutoFit/>
          </a:bodyPr>
          <a:lstStyle/>
          <a:p>
            <a:pPr algn="ctr"/>
            <a:r>
              <a:rPr lang="en-GB" sz="1000" kern="1200" dirty="0" smtClean="0">
                <a:solidFill>
                  <a:schemeClr val="bg1"/>
                </a:solidFill>
                <a:effectLst/>
                <a:latin typeface="+mn-lt"/>
                <a:ea typeface="+mn-ea"/>
                <a:cs typeface="+mn-cs"/>
              </a:rPr>
              <a:t>© members of the AARC Community and the AARC TREE consortium.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bg1"/>
                </a:solidFill>
                <a:effectLst/>
                <a:latin typeface="+mn-lt"/>
                <a:ea typeface="+mn-ea"/>
                <a:cs typeface="+mn-cs"/>
              </a:rPr>
              <a:t>The work leading to these results has received funding from the European Union </a:t>
            </a:r>
            <a:r>
              <a:rPr lang="en-GB" sz="1000" kern="1200" baseline="0" dirty="0" smtClean="0">
                <a:solidFill>
                  <a:schemeClr val="bg1"/>
                </a:solidFill>
                <a:effectLst/>
                <a:latin typeface="+mn-lt"/>
                <a:ea typeface="+mn-ea"/>
                <a:cs typeface="+mn-cs"/>
              </a:rPr>
              <a:t>and other sources</a:t>
            </a:r>
            <a:r>
              <a:rPr lang="en-GB" sz="1000" kern="1200" dirty="0" smtClean="0">
                <a:solidFill>
                  <a:schemeClr val="bg1"/>
                </a:solidFill>
                <a:effectLst/>
                <a:latin typeface="+mn-lt"/>
                <a:ea typeface="+mn-ea"/>
                <a:cs typeface="+mn-cs"/>
              </a:rPr>
              <a:t>.</a:t>
            </a:r>
            <a:endParaRPr lang="en-GB" sz="1000" dirty="0">
              <a:solidFill>
                <a:schemeClr val="bg1"/>
              </a:solidFill>
            </a:endParaRPr>
          </a:p>
        </p:txBody>
      </p:sp>
      <p:sp>
        <p:nvSpPr>
          <p:cNvPr id="11" name="TextBox 10"/>
          <p:cNvSpPr txBox="1"/>
          <p:nvPr userDrawn="1"/>
        </p:nvSpPr>
        <p:spPr>
          <a:xfrm>
            <a:off x="4700301" y="5136161"/>
            <a:ext cx="2563138" cy="338554"/>
          </a:xfrm>
          <a:prstGeom prst="rect">
            <a:avLst/>
          </a:prstGeom>
          <a:noFill/>
        </p:spPr>
        <p:txBody>
          <a:bodyPr wrap="none" rtlCol="0">
            <a:spAutoFit/>
          </a:bodyPr>
          <a:lstStyle/>
          <a:p>
            <a:pPr algn="ctr"/>
            <a:r>
              <a:rPr lang="en-GB" sz="1600" b="1" dirty="0" smtClean="0">
                <a:solidFill>
                  <a:schemeClr val="bg1"/>
                </a:solidFill>
              </a:rPr>
              <a:t>https://aarc-community.org</a:t>
            </a:r>
            <a:endParaRPr lang="en-GB" sz="1600" b="1" dirty="0">
              <a:solidFill>
                <a:schemeClr val="bg1"/>
              </a:solidFill>
            </a:endParaRPr>
          </a:p>
        </p:txBody>
      </p:sp>
      <p:grpSp>
        <p:nvGrpSpPr>
          <p:cNvPr id="18" name="Group 17"/>
          <p:cNvGrpSpPr/>
          <p:nvPr userDrawn="1"/>
        </p:nvGrpSpPr>
        <p:grpSpPr>
          <a:xfrm>
            <a:off x="210208" y="6202883"/>
            <a:ext cx="8187897" cy="523220"/>
            <a:chOff x="210208" y="6202883"/>
            <a:chExt cx="8187897" cy="523220"/>
          </a:xfrm>
        </p:grpSpPr>
        <p:grpSp>
          <p:nvGrpSpPr>
            <p:cNvPr id="6" name="Group 5"/>
            <p:cNvGrpSpPr/>
            <p:nvPr userDrawn="1"/>
          </p:nvGrpSpPr>
          <p:grpSpPr>
            <a:xfrm>
              <a:off x="210208" y="6202883"/>
              <a:ext cx="8187897" cy="523220"/>
              <a:chOff x="210208" y="6202883"/>
              <a:chExt cx="8187897" cy="523220"/>
            </a:xfrm>
          </p:grpSpPr>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03506" y="6307040"/>
                <a:ext cx="894599" cy="315143"/>
              </a:xfrm>
              <a:prstGeom prst="rect">
                <a:avLst/>
              </a:prstGeom>
            </p:spPr>
          </p:pic>
          <p:sp>
            <p:nvSpPr>
              <p:cNvPr id="14" name="TextBox 13"/>
              <p:cNvSpPr txBox="1"/>
              <p:nvPr userDrawn="1"/>
            </p:nvSpPr>
            <p:spPr>
              <a:xfrm>
                <a:off x="2572532" y="6219399"/>
                <a:ext cx="50465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FFFFFF"/>
                    </a:solidFill>
                    <a:effectLst/>
                    <a:uLnTx/>
                    <a:uFillTx/>
                    <a:latin typeface="Akkurat Std"/>
                    <a:sym typeface="Arial"/>
                  </a:rPr>
                  <a:t>Co-funded by the European Union. Views and opinions expressed are however those of the author(s) only and do not necessarily reflect those of the European Union. Neither the European Union nor the granting authority can be held responsible for them. </a:t>
                </a:r>
                <a:r>
                  <a:rPr kumimoji="0" lang="en-GB" sz="800" b="0" i="0" u="none" strike="noStrike" kern="1200" cap="none" spc="0" normalizeH="0" baseline="0" noProof="0" dirty="0" smtClean="0">
                    <a:ln>
                      <a:noFill/>
                    </a:ln>
                    <a:solidFill>
                      <a:srgbClr val="FFFFFF"/>
                    </a:solidFill>
                    <a:effectLst/>
                    <a:uLnTx/>
                    <a:uFillTx/>
                    <a:latin typeface="Akkurat Std"/>
                    <a:sym typeface="Arial"/>
                  </a:rPr>
                  <a:t>Grant Agreement No. 101131237 (AARC TREE).</a:t>
                </a:r>
                <a:endParaRPr kumimoji="0" lang="en-GB" sz="800" b="0" i="0" u="none" strike="noStrike" kern="0" cap="none" spc="0" normalizeH="0" baseline="0" noProof="0" dirty="0" smtClean="0">
                  <a:ln>
                    <a:noFill/>
                  </a:ln>
                  <a:solidFill>
                    <a:srgbClr val="FFFFFF"/>
                  </a:solidFill>
                  <a:effectLst/>
                  <a:uLnTx/>
                  <a:uFillTx/>
                  <a:latin typeface="Akkurat Std"/>
                  <a:sym typeface="Arial"/>
                </a:endParaRPr>
              </a:p>
            </p:txBody>
          </p: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10208" y="6225258"/>
                <a:ext cx="704192" cy="478470"/>
              </a:xfrm>
              <a:prstGeom prst="rect">
                <a:avLst/>
              </a:prstGeom>
            </p:spPr>
          </p:pic>
          <p:sp>
            <p:nvSpPr>
              <p:cNvPr id="5" name="TextBox 4"/>
              <p:cNvSpPr txBox="1"/>
              <p:nvPr userDrawn="1"/>
            </p:nvSpPr>
            <p:spPr>
              <a:xfrm>
                <a:off x="932915" y="6202883"/>
                <a:ext cx="2253953" cy="523220"/>
              </a:xfrm>
              <a:prstGeom prst="rect">
                <a:avLst/>
              </a:prstGeom>
              <a:noFill/>
            </p:spPr>
            <p:txBody>
              <a:bodyPr wrap="square" rtlCol="0">
                <a:spAutoFit/>
              </a:bodyPr>
              <a:lstStyle/>
              <a:p>
                <a:r>
                  <a:rPr lang="en-US" sz="1400" b="1" dirty="0" smtClean="0">
                    <a:solidFill>
                      <a:schemeClr val="bg1">
                        <a:lumMod val="85000"/>
                      </a:schemeClr>
                    </a:solidFill>
                  </a:rPr>
                  <a:t>Co-funded by </a:t>
                </a:r>
                <a:br>
                  <a:rPr lang="en-US" sz="1400" b="1" dirty="0" smtClean="0">
                    <a:solidFill>
                      <a:schemeClr val="bg1">
                        <a:lumMod val="85000"/>
                      </a:schemeClr>
                    </a:solidFill>
                  </a:rPr>
                </a:br>
                <a:r>
                  <a:rPr lang="en-US" sz="1400" b="1" dirty="0" smtClean="0">
                    <a:solidFill>
                      <a:schemeClr val="bg1">
                        <a:lumMod val="85000"/>
                      </a:schemeClr>
                    </a:solidFill>
                  </a:rPr>
                  <a:t>the European Union</a:t>
                </a:r>
                <a:endParaRPr lang="en-GB" sz="1400" b="1" dirty="0">
                  <a:solidFill>
                    <a:schemeClr val="bg1">
                      <a:lumMod val="85000"/>
                    </a:schemeClr>
                  </a:solidFill>
                </a:endParaRPr>
              </a:p>
            </p:txBody>
          </p:sp>
        </p:grpSp>
        <p:cxnSp>
          <p:nvCxnSpPr>
            <p:cNvPr id="17" name="Straight Connector 16"/>
            <p:cNvCxnSpPr/>
            <p:nvPr userDrawn="1"/>
          </p:nvCxnSpPr>
          <p:spPr>
            <a:xfrm>
              <a:off x="2572532" y="6225258"/>
              <a:ext cx="0" cy="4639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7693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non-EU">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5278279" y="6289305"/>
            <a:ext cx="1374094" cy="184666"/>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members of the AARC Community.</a:t>
            </a: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smtClean="0">
                <a:solidFill>
                  <a:schemeClr val="bg1"/>
                </a:solidFill>
              </a:rPr>
              <a:t>https://aarc-community.org</a:t>
            </a:r>
            <a:endParaRPr lang="en-GB" sz="1000" dirty="0">
              <a:solidFill>
                <a:schemeClr val="bg1"/>
              </a:solidFill>
            </a:endParaRPr>
          </a:p>
        </p:txBody>
      </p:sp>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smtClean="0"/>
              <a:t>Supporting projects and organisations: </a:t>
            </a:r>
            <a:endParaRPr lang="en-GB" dirty="0"/>
          </a:p>
        </p:txBody>
      </p:sp>
    </p:spTree>
    <p:extLst>
      <p:ext uri="{BB962C8B-B14F-4D97-AF65-F5344CB8AC3E}">
        <p14:creationId xmlns:p14="http://schemas.microsoft.com/office/powerpoint/2010/main" val="1373917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defRPr sz="2200">
                <a:latin typeface="+mn-lt"/>
              </a:defRPr>
            </a:lvl1pPr>
            <a:lvl2pPr>
              <a:lnSpc>
                <a:spcPct val="100000"/>
              </a:lnSpc>
              <a:defRPr sz="1800">
                <a:solidFill>
                  <a:srgbClr val="004361"/>
                </a:solidFill>
                <a:latin typeface="+mn-lt"/>
              </a:defRPr>
            </a:lvl2pPr>
            <a:lvl3pPr>
              <a:lnSpc>
                <a:spcPct val="100000"/>
              </a:lnSpc>
              <a:defRPr sz="1800">
                <a:solidFill>
                  <a:srgbClr val="003F5E"/>
                </a:solidFill>
                <a:latin typeface="+mn-lt"/>
              </a:defRPr>
            </a:lvl3pPr>
            <a:lvl4pPr>
              <a:lnSpc>
                <a:spcPct val="100000"/>
              </a:lnSpc>
              <a:defRPr sz="1800">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63139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5625"/>
            <a:ext cx="5562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sz="1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1087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2603" y="1681163"/>
            <a:ext cx="55149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82601" y="2489204"/>
            <a:ext cx="5553075" cy="37004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6F576E6A-F32A-4612-884C-86870357C6B4}" type="slidenum">
              <a:rPr lang="en-GB" smtClean="0"/>
              <a:t>‹#›</a:t>
            </a:fld>
            <a:endParaRPr lang="en-GB"/>
          </a:p>
        </p:txBody>
      </p:sp>
      <p:sp>
        <p:nvSpPr>
          <p:cNvPr id="10"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88948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6:33 Text Imag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1" y="1524003"/>
            <a:ext cx="7864123" cy="4652963"/>
          </a:xfrm>
        </p:spPr>
        <p:txBody>
          <a:bodyPr/>
          <a:lstStyle>
            <a:lvl1pPr>
              <a:defRPr sz="15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cxnSp>
        <p:nvCxnSpPr>
          <p:cNvPr id="4" name="Straight Connector 3"/>
          <p:cNvCxnSpPr/>
          <p:nvPr userDrawn="1"/>
        </p:nvCxnSpPr>
        <p:spPr>
          <a:xfrm>
            <a:off x="8319911" y="1532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8602125" y="1532467"/>
            <a:ext cx="3" cy="468206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5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F576E6A-F32A-4612-884C-86870357C6B4}" type="slidenum">
              <a:rPr lang="en-GB" smtClean="0"/>
              <a:t>‹#›</a:t>
            </a:fld>
            <a:endParaRPr lang="en-GB"/>
          </a:p>
        </p:txBody>
      </p:sp>
      <p:sp>
        <p:nvSpPr>
          <p:cNvPr id="6"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27507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2" name="Rectangle 1"/>
          <p:cNvSpPr/>
          <p:nvPr userDrawn="1"/>
        </p:nvSpPr>
        <p:spPr>
          <a:xfrm>
            <a:off x="0" y="1676400"/>
            <a:ext cx="12192000" cy="2165684"/>
          </a:xfrm>
          <a:prstGeom prst="rect">
            <a:avLst/>
          </a:prstGeom>
          <a:solidFill>
            <a:srgbClr val="013F5E"/>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5"/>
          <p:cNvSpPr>
            <a:spLocks noGrp="1"/>
          </p:cNvSpPr>
          <p:nvPr>
            <p:ph type="body" sz="quarter" idx="13"/>
          </p:nvPr>
        </p:nvSpPr>
        <p:spPr>
          <a:xfrm>
            <a:off x="470572" y="4083050"/>
            <a:ext cx="11208083" cy="21813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47250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9725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Image Bar with Subtit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itle Placeholder 1"/>
          <p:cNvSpPr>
            <a:spLocks noGrp="1"/>
          </p:cNvSpPr>
          <p:nvPr>
            <p:ph type="title"/>
          </p:nvPr>
        </p:nvSpPr>
        <p:spPr>
          <a:xfrm>
            <a:off x="448287" y="4393800"/>
            <a:ext cx="11315924" cy="1325563"/>
          </a:xfrm>
          <a:prstGeom prst="rect">
            <a:avLst/>
          </a:prstGeom>
        </p:spPr>
        <p:txBody>
          <a:bodyPr vert="horz" lIns="91440" tIns="45720" rIns="91440" bIns="45720" rtlCol="0" anchor="b">
            <a:normAutofit/>
          </a:bodyPr>
          <a:lstStyle>
            <a:lvl1pPr>
              <a:defRPr sz="3200">
                <a:solidFill>
                  <a:srgbClr val="F6791C"/>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264194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935" y="203200"/>
            <a:ext cx="9040688" cy="927768"/>
          </a:xfrm>
          <a:prstGeom prst="rect">
            <a:avLst/>
          </a:prstGeom>
        </p:spPr>
        <p:txBody>
          <a:bodyPr vert="horz" lIns="91440" tIns="45720" rIns="91440" bIns="45720" rtlCol="0" anchor="ctr">
            <a:normAutofit/>
          </a:bodyPr>
          <a:lstStyle/>
          <a:p>
            <a:r>
              <a:rPr lang="en-US" dirty="0" smtClean="0"/>
              <a:t>Slide Title</a:t>
            </a:r>
            <a:br>
              <a:rPr lang="en-US" dirty="0" smtClean="0"/>
            </a:br>
            <a:r>
              <a:rPr lang="en-US" dirty="0" smtClean="0"/>
              <a:t>subtitle</a:t>
            </a:r>
            <a:endParaRPr lang="en-GB" dirty="0"/>
          </a:p>
        </p:txBody>
      </p:sp>
      <p:sp>
        <p:nvSpPr>
          <p:cNvPr id="3" name="Text Placeholder 2"/>
          <p:cNvSpPr>
            <a:spLocks noGrp="1"/>
          </p:cNvSpPr>
          <p:nvPr>
            <p:ph type="body" idx="1"/>
          </p:nvPr>
        </p:nvSpPr>
        <p:spPr>
          <a:xfrm>
            <a:off x="444502" y="1439333"/>
            <a:ext cx="10909300" cy="473763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11061812" y="6406019"/>
            <a:ext cx="741021" cy="274873"/>
          </a:xfrm>
          <a:prstGeom prst="rect">
            <a:avLst/>
          </a:prstGeom>
        </p:spPr>
        <p:txBody>
          <a:bodyPr vert="horz" lIns="91440" tIns="45720" rIns="91440" bIns="45720" rtlCol="0" anchor="ctr"/>
          <a:lstStyle>
            <a:lvl1pPr algn="r">
              <a:defRPr sz="675">
                <a:solidFill>
                  <a:schemeClr val="tx1">
                    <a:tint val="75000"/>
                  </a:schemeClr>
                </a:solidFill>
              </a:defRPr>
            </a:lvl1pPr>
          </a:lstStyle>
          <a:p>
            <a:fld id="{6F576E6A-F32A-4612-884C-86870357C6B4}" type="slidenum">
              <a:rPr lang="en-GB" smtClean="0"/>
              <a:pPr/>
              <a:t>‹#›</a:t>
            </a:fld>
            <a:endParaRPr lang="en-GB" dirty="0"/>
          </a:p>
        </p:txBody>
      </p:sp>
      <p:cxnSp>
        <p:nvCxnSpPr>
          <p:cNvPr id="13" name="Straight Connector 12"/>
          <p:cNvCxnSpPr/>
          <p:nvPr userDrawn="1"/>
        </p:nvCxnSpPr>
        <p:spPr>
          <a:xfrm>
            <a:off x="444502" y="6406019"/>
            <a:ext cx="11274749" cy="7229"/>
          </a:xfrm>
          <a:prstGeom prst="line">
            <a:avLst/>
          </a:prstGeom>
          <a:ln w="12700" cap="rnd">
            <a:solidFill>
              <a:srgbClr val="F57B2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253997" y="6492496"/>
            <a:ext cx="1817512"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GB" sz="750" baseline="0" dirty="0" smtClean="0">
                <a:solidFill>
                  <a:srgbClr val="003F5E"/>
                </a:solidFill>
              </a:rPr>
              <a:t>https://aarc-community.org</a:t>
            </a:r>
            <a:endParaRPr lang="en-GB" sz="750" dirty="0">
              <a:solidFill>
                <a:srgbClr val="003F5E"/>
              </a:solidFill>
            </a:endParaRPr>
          </a:p>
        </p:txBody>
      </p:sp>
      <p:cxnSp>
        <p:nvCxnSpPr>
          <p:cNvPr id="8" name="Straight Connector 7"/>
          <p:cNvCxnSpPr/>
          <p:nvPr userDrawn="1"/>
        </p:nvCxnSpPr>
        <p:spPr>
          <a:xfrm flipH="1">
            <a:off x="444503" y="1224327"/>
            <a:ext cx="10274297" cy="2887"/>
          </a:xfrm>
          <a:prstGeom prst="line">
            <a:avLst/>
          </a:prstGeom>
          <a:ln w="12700">
            <a:solidFill>
              <a:srgbClr val="003959"/>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658149" y="143931"/>
            <a:ext cx="1144684" cy="1034242"/>
          </a:xfrm>
          <a:prstGeom prst="rect">
            <a:avLst/>
          </a:prstGeom>
        </p:spPr>
      </p:pic>
      <p:pic>
        <p:nvPicPr>
          <p:cNvPr id="22" name="Picture 2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68543" y="6460279"/>
            <a:ext cx="331798" cy="299785"/>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60" r:id="rId5"/>
    <p:sldLayoutId id="2147483654" r:id="rId6"/>
    <p:sldLayoutId id="2147483655" r:id="rId7"/>
    <p:sldLayoutId id="2147483659" r:id="rId8"/>
    <p:sldLayoutId id="2147483667" r:id="rId9"/>
    <p:sldLayoutId id="2147483656" r:id="rId10"/>
    <p:sldLayoutId id="2147483657" r:id="rId11"/>
    <p:sldLayoutId id="2147483663" r:id="rId12"/>
    <p:sldLayoutId id="2147483662" r:id="rId13"/>
    <p:sldLayoutId id="2147483666" r:id="rId14"/>
    <p:sldLayoutId id="2147483664" r:id="rId15"/>
  </p:sldLayoutIdLst>
  <p:hf hdr="0" ftr="0" dt="0"/>
  <p:txStyles>
    <p:titleStyle>
      <a:lvl1pPr algn="l" defTabSz="685800" rtl="0" eaLnBrk="1" latinLnBrk="0" hangingPunct="1">
        <a:lnSpc>
          <a:spcPct val="90000"/>
        </a:lnSpc>
        <a:spcBef>
          <a:spcPct val="0"/>
        </a:spcBef>
        <a:buNone/>
        <a:defRPr sz="2400" b="1" kern="1200">
          <a:solidFill>
            <a:srgbClr val="004361"/>
          </a:solidFill>
          <a:latin typeface="+mn-lt"/>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100000"/>
        </a:lnSpc>
        <a:spcBef>
          <a:spcPts val="750"/>
        </a:spcBef>
        <a:spcAft>
          <a:spcPts val="300"/>
        </a:spcAft>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nr.aarc-community.org/resolv/v1/urn%3Ageant%3Anikhef.nl%3Aprojects%3Abiggrid%3Agroup%3Axenon/" TargetMode="External"/><Relationship Id="rId2" Type="http://schemas.openxmlformats.org/officeDocument/2006/relationships/hyperlink" Target="https://nr.aarc-community.org/resolv/v1/https%3A%2F%2Foperations-portal.egi.eu%2Fvo%2Fview%2Fvoname%2Fxenon.biggrid.n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openid.net/specs/openid-connect-core-1_0.html#OfflineAcces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lnSpcReduction="10000"/>
          </a:bodyPr>
          <a:lstStyle/>
          <a:p>
            <a:r>
              <a:rPr lang="en-GB" dirty="0" smtClean="0"/>
              <a:t>David Groep</a:t>
            </a:r>
            <a:endParaRPr lang="en-GB" dirty="0"/>
          </a:p>
        </p:txBody>
      </p:sp>
      <p:sp>
        <p:nvSpPr>
          <p:cNvPr id="3" name="Text Placeholder 2"/>
          <p:cNvSpPr>
            <a:spLocks noGrp="1"/>
          </p:cNvSpPr>
          <p:nvPr>
            <p:ph type="body" sz="quarter" idx="12"/>
          </p:nvPr>
        </p:nvSpPr>
        <p:spPr/>
        <p:txBody>
          <a:bodyPr/>
          <a:lstStyle/>
          <a:p>
            <a:r>
              <a:rPr lang="en-GB" dirty="0" smtClean="0"/>
              <a:t>AEGIS meeting 2025-01-13</a:t>
            </a:r>
            <a:endParaRPr lang="en-GB" dirty="0"/>
          </a:p>
        </p:txBody>
      </p:sp>
      <p:sp>
        <p:nvSpPr>
          <p:cNvPr id="4" name="Text Placeholder 3"/>
          <p:cNvSpPr>
            <a:spLocks noGrp="1"/>
          </p:cNvSpPr>
          <p:nvPr>
            <p:ph type="body" sz="quarter" idx="17"/>
          </p:nvPr>
        </p:nvSpPr>
        <p:spPr/>
        <p:txBody>
          <a:bodyPr/>
          <a:lstStyle/>
          <a:p>
            <a:r>
              <a:rPr lang="en-GB" dirty="0" smtClean="0"/>
              <a:t>Notice management by AARC BPA proxies</a:t>
            </a:r>
            <a:endParaRPr lang="en-GB" dirty="0"/>
          </a:p>
        </p:txBody>
      </p:sp>
      <p:sp>
        <p:nvSpPr>
          <p:cNvPr id="5" name="Text Placeholder 4"/>
          <p:cNvSpPr>
            <a:spLocks noGrp="1"/>
          </p:cNvSpPr>
          <p:nvPr>
            <p:ph type="body" sz="quarter" idx="14"/>
          </p:nvPr>
        </p:nvSpPr>
        <p:spPr/>
        <p:txBody>
          <a:bodyPr/>
          <a:lstStyle/>
          <a:p>
            <a:r>
              <a:rPr lang="en-GB" dirty="0" smtClean="0"/>
              <a:t>More resources with fewer clicks!</a:t>
            </a:r>
            <a:endParaRPr lang="en-GB" dirty="0"/>
          </a:p>
        </p:txBody>
      </p:sp>
      <p:sp>
        <p:nvSpPr>
          <p:cNvPr id="6" name="Text Placeholder 5"/>
          <p:cNvSpPr>
            <a:spLocks noGrp="1"/>
          </p:cNvSpPr>
          <p:nvPr>
            <p:ph type="body" sz="quarter" idx="18"/>
          </p:nvPr>
        </p:nvSpPr>
        <p:spPr/>
        <p:txBody>
          <a:bodyPr/>
          <a:lstStyle/>
          <a:p>
            <a:r>
              <a:rPr lang="en-GB" dirty="0" smtClean="0"/>
              <a:t>January 2025</a:t>
            </a:r>
            <a:endParaRPr lang="en-GB" dirty="0"/>
          </a:p>
        </p:txBody>
      </p:sp>
      <p:sp>
        <p:nvSpPr>
          <p:cNvPr id="7" name="Text Placeholder 6"/>
          <p:cNvSpPr>
            <a:spLocks noGrp="1"/>
          </p:cNvSpPr>
          <p:nvPr>
            <p:ph type="body" sz="quarter" idx="19"/>
          </p:nvPr>
        </p:nvSpPr>
        <p:spPr/>
        <p:txBody>
          <a:bodyPr>
            <a:normAutofit lnSpcReduction="10000"/>
          </a:bodyPr>
          <a:lstStyle/>
          <a:p>
            <a:r>
              <a:rPr lang="en-GB" dirty="0" smtClean="0"/>
              <a:t>AARC Policy WG</a:t>
            </a:r>
            <a:endParaRPr lang="en-GB" dirty="0"/>
          </a:p>
        </p:txBody>
      </p:sp>
      <p:sp>
        <p:nvSpPr>
          <p:cNvPr id="8" name="Text Placeholder 7"/>
          <p:cNvSpPr>
            <a:spLocks noGrp="1"/>
          </p:cNvSpPr>
          <p:nvPr>
            <p:ph type="body" sz="quarter" idx="20"/>
          </p:nvPr>
        </p:nvSpPr>
        <p:spPr/>
        <p:txBody>
          <a:bodyPr>
            <a:normAutofit lnSpcReduction="10000"/>
          </a:bodyPr>
          <a:lstStyle/>
          <a:p>
            <a:r>
              <a:rPr lang="en-GB" dirty="0" smtClean="0"/>
              <a:t>Nikhef and Maastricht University</a:t>
            </a:r>
            <a:endParaRPr lang="en-GB"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7376" y="4667872"/>
            <a:ext cx="923876" cy="358668"/>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4453" y="4640951"/>
            <a:ext cx="1854730" cy="385589"/>
          </a:xfrm>
          <a:prstGeom prst="rect">
            <a:avLst/>
          </a:prstGeom>
        </p:spPr>
      </p:pic>
    </p:spTree>
    <p:extLst>
      <p:ext uri="{BB962C8B-B14F-4D97-AF65-F5344CB8AC3E}">
        <p14:creationId xmlns:p14="http://schemas.microsoft.com/office/powerpoint/2010/main" val="2670342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2088776"/>
            <a:ext cx="10909300" cy="4088190"/>
          </a:xfrm>
        </p:spPr>
        <p:txBody>
          <a:bodyPr/>
          <a:lstStyle/>
          <a:p>
            <a:r>
              <a:rPr lang="en-GB" dirty="0"/>
              <a:t>use of the WISE Baseline AUP is RECOMMENDED </a:t>
            </a:r>
            <a:endParaRPr lang="en-GB" dirty="0" smtClean="0"/>
          </a:p>
          <a:p>
            <a:r>
              <a:rPr lang="en-GB" dirty="0"/>
              <a:t>the notice presentation component MUST record, collect and retain time-stamped information related to notice </a:t>
            </a:r>
            <a:r>
              <a:rPr lang="en-GB" dirty="0" smtClean="0"/>
              <a:t>presentation</a:t>
            </a:r>
          </a:p>
          <a:p>
            <a:r>
              <a:rPr lang="en-GB" dirty="0"/>
              <a:t>a notice presentation component that records logs about notice presentations SHOULD collect and retain necessary user contact </a:t>
            </a:r>
            <a:r>
              <a:rPr lang="en-GB" dirty="0" smtClean="0"/>
              <a:t>information</a:t>
            </a:r>
          </a:p>
          <a:p>
            <a:r>
              <a:rPr lang="en-GB" dirty="0"/>
              <a:t>a service provider or proxy that is intentionally connected up-stream to an AARC BPA proxy MUST inform all accepted and acknowledged upstream proxy operators </a:t>
            </a:r>
            <a:endParaRPr lang="en-GB" dirty="0" smtClean="0"/>
          </a:p>
          <a:p>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10</a:t>
            </a:fld>
            <a:endParaRPr lang="en-GB"/>
          </a:p>
        </p:txBody>
      </p:sp>
      <p:sp>
        <p:nvSpPr>
          <p:cNvPr id="4" name="Title 3"/>
          <p:cNvSpPr>
            <a:spLocks noGrp="1"/>
          </p:cNvSpPr>
          <p:nvPr>
            <p:ph type="title"/>
          </p:nvPr>
        </p:nvSpPr>
        <p:spPr/>
        <p:txBody>
          <a:bodyPr/>
          <a:lstStyle/>
          <a:p>
            <a:r>
              <a:rPr lang="en-GB" dirty="0" smtClean="0"/>
              <a:t>Recommendations – generic and per presentation model</a:t>
            </a:r>
            <a:endParaRPr lang="en-GB" dirty="0"/>
          </a:p>
        </p:txBody>
      </p:sp>
    </p:spTree>
    <p:extLst>
      <p:ext uri="{BB962C8B-B14F-4D97-AF65-F5344CB8AC3E}">
        <p14:creationId xmlns:p14="http://schemas.microsoft.com/office/powerpoint/2010/main" val="245483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List </a:t>
            </a:r>
            <a:r>
              <a:rPr lang="en-GB" dirty="0"/>
              <a:t>of machine-readable </a:t>
            </a:r>
            <a:r>
              <a:rPr lang="en-GB" b="1" dirty="0"/>
              <a:t>policies </a:t>
            </a:r>
            <a:r>
              <a:rPr lang="en-GB" sz="2000" b="1" dirty="0"/>
              <a:t>MUST</a:t>
            </a:r>
            <a:r>
              <a:rPr lang="en-GB" b="1" dirty="0"/>
              <a:t> be the same for all users of the service </a:t>
            </a:r>
            <a:r>
              <a:rPr lang="en-GB" dirty="0"/>
              <a:t>and there </a:t>
            </a:r>
            <a:r>
              <a:rPr lang="en-GB" sz="2000" dirty="0"/>
              <a:t>SHOULD</a:t>
            </a:r>
            <a:r>
              <a:rPr lang="en-GB" dirty="0"/>
              <a:t> be one location </a:t>
            </a:r>
            <a:r>
              <a:rPr lang="en-GB" dirty="0" smtClean="0"/>
              <a:t>to </a:t>
            </a:r>
            <a:r>
              <a:rPr lang="en-GB" dirty="0"/>
              <a:t>retrieve policy notice information per proxy, </a:t>
            </a:r>
            <a:r>
              <a:rPr lang="en-GB" dirty="0" smtClean="0"/>
              <a:t>service/data provider</a:t>
            </a:r>
            <a:br>
              <a:rPr lang="en-GB" dirty="0" smtClean="0"/>
            </a:br>
            <a:r>
              <a:rPr lang="en-GB" dirty="0" smtClean="0"/>
              <a:t>(we </a:t>
            </a:r>
            <a:r>
              <a:rPr lang="en-GB" i="1" dirty="0" smtClean="0"/>
              <a:t>know</a:t>
            </a:r>
            <a:r>
              <a:rPr lang="en-GB" dirty="0" smtClean="0"/>
              <a:t> this is a limitation, but will catch 80+% of the use cases)</a:t>
            </a:r>
          </a:p>
          <a:p>
            <a:r>
              <a:rPr lang="en-GB" dirty="0"/>
              <a:t>When sending claims or attribute assertions towards downstream connected services and proxies, the proxy MUST include identifiers of all the policies to which the user has agreed, using the assigned policy identifiers and </a:t>
            </a:r>
            <a:r>
              <a:rPr lang="en-GB" b="1" dirty="0"/>
              <a:t>send that via the </a:t>
            </a:r>
            <a:r>
              <a:rPr lang="en-GB" b="1" i="1" dirty="0" err="1"/>
              <a:t>voPersonPolicyAgreement</a:t>
            </a:r>
            <a:r>
              <a:rPr lang="en-GB" b="1" i="1" dirty="0"/>
              <a:t> </a:t>
            </a:r>
            <a:r>
              <a:rPr lang="en-GB" dirty="0"/>
              <a:t>AVA or </a:t>
            </a:r>
            <a:r>
              <a:rPr lang="en-GB" i="1" dirty="0" err="1"/>
              <a:t>vo_person_policy_agreeement</a:t>
            </a:r>
            <a:r>
              <a:rPr lang="en-GB" i="1" dirty="0"/>
              <a:t> </a:t>
            </a:r>
            <a:r>
              <a:rPr lang="en-GB" dirty="0"/>
              <a:t>claim (multivalued</a:t>
            </a:r>
            <a:r>
              <a:rPr lang="en-GB" dirty="0" smtClean="0"/>
              <a:t>)</a:t>
            </a:r>
          </a:p>
          <a:p>
            <a:r>
              <a:rPr lang="en-GB" dirty="0"/>
              <a:t>When a service or proxy keeps persistent state about a user, and as part of a transaction receives a </a:t>
            </a:r>
            <a:r>
              <a:rPr lang="en-GB" i="1" dirty="0" err="1"/>
              <a:t>voPersonPolicyAgreement</a:t>
            </a:r>
            <a:r>
              <a:rPr lang="en-GB" i="1" dirty="0"/>
              <a:t> </a:t>
            </a:r>
            <a:r>
              <a:rPr lang="en-GB" dirty="0"/>
              <a:t>identifier from a trusted party, it SHOULD associate this information with the user state, and MUST NOT present notices that are (according to that receiving service provider or proxy) materially equivalent to notices that the user has already received.</a:t>
            </a:r>
          </a:p>
          <a:p>
            <a:endParaRPr lang="en-GB" dirty="0"/>
          </a:p>
          <a:p>
            <a:endParaRPr lang="en-GB" dirty="0" smtClean="0"/>
          </a:p>
          <a:p>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11</a:t>
            </a:fld>
            <a:endParaRPr lang="en-GB"/>
          </a:p>
        </p:txBody>
      </p:sp>
      <p:sp>
        <p:nvSpPr>
          <p:cNvPr id="4" name="Title 3"/>
          <p:cNvSpPr>
            <a:spLocks noGrp="1"/>
          </p:cNvSpPr>
          <p:nvPr>
            <p:ph type="title"/>
          </p:nvPr>
        </p:nvSpPr>
        <p:spPr/>
        <p:txBody>
          <a:bodyPr/>
          <a:lstStyle/>
          <a:p>
            <a:r>
              <a:rPr lang="en-GB" dirty="0" smtClean="0"/>
              <a:t>But how to prevent duplicate presentation of ‘already confirmed’ notices?</a:t>
            </a:r>
            <a:endParaRPr lang="en-GB" dirty="0"/>
          </a:p>
        </p:txBody>
      </p:sp>
    </p:spTree>
    <p:extLst>
      <p:ext uri="{BB962C8B-B14F-4D97-AF65-F5344CB8AC3E}">
        <p14:creationId xmlns:p14="http://schemas.microsoft.com/office/powerpoint/2010/main" val="2284089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dirty="0" smtClean="0"/>
              <a:t>Four elements are needed:</a:t>
            </a:r>
          </a:p>
          <a:p>
            <a:pPr marL="0" indent="0">
              <a:buNone/>
            </a:pPr>
            <a:endParaRPr lang="en-GB" dirty="0" smtClean="0"/>
          </a:p>
          <a:p>
            <a:r>
              <a:rPr lang="en-GB" dirty="0" smtClean="0"/>
              <a:t>the </a:t>
            </a:r>
            <a:r>
              <a:rPr lang="en-GB" i="1" dirty="0" smtClean="0"/>
              <a:t>purpose binding</a:t>
            </a:r>
            <a:r>
              <a:rPr lang="en-GB" dirty="0" smtClean="0"/>
              <a:t> for everything the user is going to experience</a:t>
            </a:r>
          </a:p>
          <a:p>
            <a:r>
              <a:rPr lang="en-GB" dirty="0" smtClean="0"/>
              <a:t>the 10 commandments (or materially </a:t>
            </a:r>
            <a:r>
              <a:rPr lang="en-GB" dirty="0"/>
              <a:t>equivalent</a:t>
            </a:r>
            <a:r>
              <a:rPr lang="en-GB" dirty="0" smtClean="0"/>
              <a:t>)</a:t>
            </a:r>
          </a:p>
          <a:p>
            <a:r>
              <a:rPr lang="en-GB" dirty="0" smtClean="0"/>
              <a:t>aggregate of the terms and conditions for the proxy and the services behind it to which the user will (or may!) have access</a:t>
            </a:r>
            <a:br>
              <a:rPr lang="en-GB" dirty="0" smtClean="0"/>
            </a:br>
            <a:r>
              <a:rPr lang="en-GB" dirty="0" smtClean="0"/>
              <a:t>including limits on personal data processing for </a:t>
            </a:r>
            <a:r>
              <a:rPr lang="en-GB" i="1" dirty="0" smtClean="0"/>
              <a:t>data held within the service or data provider</a:t>
            </a:r>
            <a:endParaRPr lang="en-GB" dirty="0" smtClean="0"/>
          </a:p>
          <a:p>
            <a:r>
              <a:rPr lang="en-GB" dirty="0" smtClean="0"/>
              <a:t>list of privacy notices for connected services (‘two clicks away’)</a:t>
            </a:r>
          </a:p>
          <a:p>
            <a:pPr marL="0" indent="0">
              <a:buNone/>
            </a:pPr>
            <a:endParaRPr lang="en-GB" dirty="0" smtClean="0"/>
          </a:p>
          <a:p>
            <a:pPr marL="0" indent="0">
              <a:buNone/>
            </a:pPr>
            <a:r>
              <a:rPr lang="en-GB" dirty="0" smtClean="0"/>
              <a:t>plus the source(s) of authority for this combined notice</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12</a:t>
            </a:fld>
            <a:endParaRPr lang="en-GB"/>
          </a:p>
        </p:txBody>
      </p:sp>
      <p:sp>
        <p:nvSpPr>
          <p:cNvPr id="4" name="Title 3"/>
          <p:cNvSpPr>
            <a:spLocks noGrp="1"/>
          </p:cNvSpPr>
          <p:nvPr>
            <p:ph type="title"/>
          </p:nvPr>
        </p:nvSpPr>
        <p:spPr/>
        <p:txBody>
          <a:bodyPr/>
          <a:lstStyle/>
          <a:p>
            <a:r>
              <a:rPr lang="en-GB" dirty="0" smtClean="0"/>
              <a:t>Can we construct all of the WISE Baseline AUP at the proxy?</a:t>
            </a:r>
            <a:endParaRPr lang="en-GB" dirty="0"/>
          </a:p>
        </p:txBody>
      </p:sp>
    </p:spTree>
    <p:extLst>
      <p:ext uri="{BB962C8B-B14F-4D97-AF65-F5344CB8AC3E}">
        <p14:creationId xmlns:p14="http://schemas.microsoft.com/office/powerpoint/2010/main" val="3686874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‘meta-data’ for notice information at a well known endpoint</a:t>
            </a:r>
          </a:p>
          <a:p>
            <a:r>
              <a:rPr lang="en-GB" dirty="0" err="1" smtClean="0"/>
              <a:t>voPersonPolicyAgreement</a:t>
            </a:r>
            <a:r>
              <a:rPr lang="en-GB" dirty="0" smtClean="0"/>
              <a:t> signalling downstream on a per-user bases</a:t>
            </a:r>
          </a:p>
          <a:p>
            <a:r>
              <a:rPr lang="en-GB" dirty="0" smtClean="0"/>
              <a:t>aggregation rules for included and augmenting notices</a:t>
            </a:r>
          </a:p>
          <a:p>
            <a:r>
              <a:rPr lang="en-GB" dirty="0" smtClean="0"/>
              <a:t>notice types in line with the WISE Baseline AUP (purpose, acceptable-use, conditions, </a:t>
            </a:r>
            <a:r>
              <a:rPr lang="en-GB" dirty="0" err="1" smtClean="0"/>
              <a:t>sla</a:t>
            </a:r>
            <a:r>
              <a:rPr lang="en-GB" dirty="0" smtClean="0"/>
              <a:t>, privacy)</a:t>
            </a:r>
            <a:br>
              <a:rPr lang="en-GB" dirty="0" smtClean="0"/>
            </a:br>
            <a:r>
              <a:rPr lang="en-GB" i="1" dirty="0" smtClean="0"/>
              <a:t>where privacy notices are those for ‘access personal data’ as meant in REFEDS </a:t>
            </a:r>
            <a:r>
              <a:rPr lang="en-GB" i="1" dirty="0" err="1" smtClean="0"/>
              <a:t>CoCo</a:t>
            </a:r>
            <a:r>
              <a:rPr lang="en-GB" i="1" dirty="0" smtClean="0"/>
              <a:t> v2</a:t>
            </a:r>
            <a:endParaRPr lang="en-GB" dirty="0" smtClean="0"/>
          </a:p>
          <a:p>
            <a:pPr marL="0" indent="0">
              <a:buNone/>
            </a:pPr>
            <a:endParaRPr lang="en-GB" dirty="0" smtClean="0"/>
          </a:p>
          <a:p>
            <a:pPr marL="0" indent="0">
              <a:buNone/>
            </a:pPr>
            <a:r>
              <a:rPr lang="en-GB" dirty="0" smtClean="0"/>
              <a:t>and:</a:t>
            </a:r>
          </a:p>
          <a:p>
            <a:r>
              <a:rPr lang="en-GB" dirty="0" smtClean="0"/>
              <a:t>include state information on validity, acceptance period, refresh period, and version</a:t>
            </a:r>
          </a:p>
          <a:p>
            <a:r>
              <a:rPr lang="en-GB" dirty="0" smtClean="0"/>
              <a:t>multi jurisdiction (EEA and others) and multi-language are needed</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13</a:t>
            </a:fld>
            <a:endParaRPr lang="en-GB"/>
          </a:p>
        </p:txBody>
      </p:sp>
      <p:sp>
        <p:nvSpPr>
          <p:cNvPr id="4" name="Title 3"/>
          <p:cNvSpPr>
            <a:spLocks noGrp="1"/>
          </p:cNvSpPr>
          <p:nvPr>
            <p:ph type="title"/>
          </p:nvPr>
        </p:nvSpPr>
        <p:spPr/>
        <p:txBody>
          <a:bodyPr/>
          <a:lstStyle/>
          <a:p>
            <a:r>
              <a:rPr lang="en-GB" dirty="0" smtClean="0"/>
              <a:t>Mechanisms</a:t>
            </a:r>
            <a:endParaRPr lang="en-GB" dirty="0"/>
          </a:p>
        </p:txBody>
      </p:sp>
    </p:spTree>
    <p:extLst>
      <p:ext uri="{BB962C8B-B14F-4D97-AF65-F5344CB8AC3E}">
        <p14:creationId xmlns:p14="http://schemas.microsoft.com/office/powerpoint/2010/main" val="209611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14</a:t>
            </a:fld>
            <a:endParaRPr lang="en-GB"/>
          </a:p>
        </p:txBody>
      </p:sp>
      <p:sp>
        <p:nvSpPr>
          <p:cNvPr id="4" name="Title 3"/>
          <p:cNvSpPr>
            <a:spLocks noGrp="1"/>
          </p:cNvSpPr>
          <p:nvPr>
            <p:ph type="title"/>
          </p:nvPr>
        </p:nvSpPr>
        <p:spPr/>
        <p:txBody>
          <a:bodyPr/>
          <a:lstStyle/>
          <a:p>
            <a:r>
              <a:rPr lang="en-GB" dirty="0" smtClean="0"/>
              <a:t>Automatically constructing notices? Will that work? We can at least try!</a:t>
            </a:r>
            <a:endParaRPr lang="en-GB" dirty="0"/>
          </a:p>
        </p:txBody>
      </p:sp>
      <p:graphicFrame>
        <p:nvGraphicFramePr>
          <p:cNvPr id="6" name="Table 5"/>
          <p:cNvGraphicFramePr>
            <a:graphicFrameLocks noGrp="1"/>
          </p:cNvGraphicFramePr>
          <p:nvPr>
            <p:extLst/>
          </p:nvPr>
        </p:nvGraphicFramePr>
        <p:xfrm>
          <a:off x="546426" y="1400349"/>
          <a:ext cx="6235374" cy="4848838"/>
        </p:xfrm>
        <a:graphic>
          <a:graphicData uri="http://schemas.openxmlformats.org/drawingml/2006/table">
            <a:tbl>
              <a:tblPr/>
              <a:tblGrid>
                <a:gridCol w="6235374">
                  <a:extLst>
                    <a:ext uri="{9D8B030D-6E8A-4147-A177-3AD203B41FA5}">
                      <a16:colId xmlns:a16="http://schemas.microsoft.com/office/drawing/2014/main" val="3791177821"/>
                    </a:ext>
                  </a:extLst>
                </a:gridCol>
              </a:tblGrid>
              <a:tr h="4532312">
                <a:tc>
                  <a:txBody>
                    <a:bodyPr/>
                    <a:lstStyle/>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solidFill>
                          <a:effectLst/>
                          <a:latin typeface="Courier New" panose="02070309020205020404" pitchFamily="49" charset="0"/>
                          <a:ea typeface="Courier New" panose="02070309020205020404" pitchFamily="49" charset="0"/>
                        </a:rPr>
                        <a:t>  "id": "urn:doi:10.60953/68611c23-ccc7-4199-96fe-74a7e6021815",</a:t>
                      </a:r>
                      <a:endParaRPr lang="en-GB" sz="1050" b="1" dirty="0">
                        <a:solidFill>
                          <a:schemeClr val="tx1"/>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000" b="1" dirty="0" err="1">
                          <a:solidFill>
                            <a:schemeClr val="tx1">
                              <a:lumMod val="50000"/>
                              <a:lumOff val="50000"/>
                            </a:schemeClr>
                          </a:solidFill>
                          <a:effectLst/>
                          <a:latin typeface="Courier New" panose="02070309020205020404" pitchFamily="49" charset="0"/>
                          <a:ea typeface="Courier New" panose="02070309020205020404" pitchFamily="49" charset="0"/>
                        </a:rPr>
                        <a:t>aut</a:t>
                      </a: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"https://www.nikhef.nl/",</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000" b="1" dirty="0" err="1">
                          <a:solidFill>
                            <a:schemeClr val="tx1">
                              <a:lumMod val="50000"/>
                              <a:lumOff val="50000"/>
                            </a:schemeClr>
                          </a:solidFill>
                          <a:effectLst/>
                          <a:latin typeface="Courier New" panose="02070309020205020404" pitchFamily="49" charset="0"/>
                          <a:ea typeface="Courier New" panose="02070309020205020404" pitchFamily="49" charset="0"/>
                        </a:rPr>
                        <a:t>aut_name</a:t>
                      </a: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"Nikhef",</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000" b="1" dirty="0" err="1">
                          <a:solidFill>
                            <a:schemeClr val="tx1">
                              <a:lumMod val="50000"/>
                              <a:lumOff val="50000"/>
                            </a:schemeClr>
                          </a:solidFill>
                          <a:effectLst/>
                          <a:latin typeface="Courier New" panose="02070309020205020404" pitchFamily="49" charset="0"/>
                          <a:ea typeface="Courier New" panose="02070309020205020404" pitchFamily="49" charset="0"/>
                        </a:rPr>
                        <a:t>valid_from</a:t>
                      </a: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1649023200,</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000" b="1" dirty="0" err="1">
                          <a:solidFill>
                            <a:schemeClr val="tx1">
                              <a:lumMod val="50000"/>
                              <a:lumOff val="50000"/>
                            </a:schemeClr>
                          </a:solidFill>
                          <a:effectLst/>
                          <a:latin typeface="Courier New" panose="02070309020205020404" pitchFamily="49" charset="0"/>
                          <a:ea typeface="Courier New" panose="02070309020205020404" pitchFamily="49" charset="0"/>
                        </a:rPr>
                        <a:t>ttl</a:t>
                      </a: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604800,</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"contacts": [</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"helldesk@nikhef.nl",</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"information-security@nikhef.nl"</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000" b="1" dirty="0" err="1">
                          <a:solidFill>
                            <a:schemeClr val="tx1">
                              <a:lumMod val="50000"/>
                              <a:lumOff val="50000"/>
                            </a:schemeClr>
                          </a:solidFill>
                          <a:effectLst/>
                          <a:latin typeface="Courier New" panose="02070309020205020404" pitchFamily="49" charset="0"/>
                          <a:ea typeface="Courier New" panose="02070309020205020404" pitchFamily="49" charset="0"/>
                        </a:rPr>
                        <a:t>security_contacts</a:t>
                      </a: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"abuse@nikhef.nl"</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000" b="1" dirty="0" err="1">
                          <a:solidFill>
                            <a:schemeClr val="tx1">
                              <a:lumMod val="50000"/>
                              <a:lumOff val="50000"/>
                            </a:schemeClr>
                          </a:solidFill>
                          <a:effectLst/>
                          <a:latin typeface="Courier New" panose="02070309020205020404" pitchFamily="49" charset="0"/>
                          <a:ea typeface="Courier New" panose="02070309020205020404" pitchFamily="49" charset="0"/>
                        </a:rPr>
                        <a:t>privacy_contacts</a:t>
                      </a: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"privacy@nikhef.nl"</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000" b="1" dirty="0">
                          <a:solidFill>
                            <a:schemeClr val="tx1"/>
                          </a:solidFill>
                          <a:effectLst/>
                          <a:latin typeface="Courier New" panose="02070309020205020404" pitchFamily="49" charset="0"/>
                          <a:ea typeface="Courier New" panose="02070309020205020404" pitchFamily="49" charset="0"/>
                        </a:rPr>
                        <a:t>"</a:t>
                      </a:r>
                      <a:r>
                        <a:rPr lang="en-GB" sz="1000" b="1" dirty="0" err="1">
                          <a:solidFill>
                            <a:schemeClr val="tx1"/>
                          </a:solidFill>
                          <a:effectLst/>
                          <a:latin typeface="Courier New" panose="02070309020205020404" pitchFamily="49" charset="0"/>
                          <a:ea typeface="Courier New" panose="02070309020205020404" pitchFamily="49" charset="0"/>
                        </a:rPr>
                        <a:t>policy_class</a:t>
                      </a:r>
                      <a:r>
                        <a:rPr lang="en-GB" sz="1000" b="1" dirty="0">
                          <a:solidFill>
                            <a:schemeClr val="tx1"/>
                          </a:solidFill>
                          <a:effectLst/>
                          <a:latin typeface="Courier New" panose="02070309020205020404" pitchFamily="49" charset="0"/>
                          <a:ea typeface="Courier New" panose="02070309020205020404" pitchFamily="49" charset="0"/>
                        </a:rPr>
                        <a:t>": "acceptable-use",</a:t>
                      </a:r>
                      <a:endParaRPr lang="en-GB" sz="1050" b="1" dirty="0">
                        <a:solidFill>
                          <a:schemeClr val="tx1"/>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000" b="1" dirty="0" err="1">
                          <a:solidFill>
                            <a:schemeClr val="tx1">
                              <a:lumMod val="50000"/>
                              <a:lumOff val="50000"/>
                            </a:schemeClr>
                          </a:solidFill>
                          <a:effectLst/>
                          <a:latin typeface="Courier New" panose="02070309020205020404" pitchFamily="49" charset="0"/>
                          <a:ea typeface="Courier New" panose="02070309020205020404" pitchFamily="49" charset="0"/>
                        </a:rPr>
                        <a:t>notice_refresh_period</a:t>
                      </a: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34214400,</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solidFill>
                          <a:effectLst/>
                          <a:latin typeface="Courier New" panose="02070309020205020404" pitchFamily="49" charset="0"/>
                          <a:ea typeface="Courier New" panose="02070309020205020404" pitchFamily="49" charset="0"/>
                        </a:rPr>
                        <a:t>  "</a:t>
                      </a:r>
                      <a:r>
                        <a:rPr lang="en-GB" sz="1000" b="1" dirty="0" err="1">
                          <a:solidFill>
                            <a:schemeClr val="tx1"/>
                          </a:solidFill>
                          <a:effectLst/>
                          <a:latin typeface="Courier New" panose="02070309020205020404" pitchFamily="49" charset="0"/>
                          <a:ea typeface="Courier New" panose="02070309020205020404" pitchFamily="49" charset="0"/>
                        </a:rPr>
                        <a:t>includes_policy_uris</a:t>
                      </a:r>
                      <a:r>
                        <a:rPr lang="en-GB" sz="1000" b="1" dirty="0">
                          <a:solidFill>
                            <a:schemeClr val="tx1"/>
                          </a:solidFill>
                          <a:effectLst/>
                          <a:latin typeface="Courier New" panose="02070309020205020404" pitchFamily="49" charset="0"/>
                          <a:ea typeface="Courier New" panose="02070309020205020404" pitchFamily="49" charset="0"/>
                        </a:rPr>
                        <a:t>": [</a:t>
                      </a:r>
                      <a:endParaRPr lang="en-GB" sz="1050" b="1" dirty="0">
                        <a:solidFill>
                          <a:schemeClr val="tx1"/>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"https://documents.egi.eu/document/2623"</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000" b="1" dirty="0" err="1">
                          <a:solidFill>
                            <a:schemeClr val="tx1">
                              <a:lumMod val="50000"/>
                              <a:lumOff val="50000"/>
                            </a:schemeClr>
                          </a:solidFill>
                          <a:effectLst/>
                          <a:latin typeface="Courier New" panose="02070309020205020404" pitchFamily="49" charset="0"/>
                          <a:ea typeface="Courier New" panose="02070309020205020404" pitchFamily="49" charset="0"/>
                        </a:rPr>
                        <a:t>policy_uri</a:t>
                      </a: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"https://www.nikhef.nl/aup/",</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nl-NL" sz="1000" b="1" dirty="0">
                          <a:solidFill>
                            <a:schemeClr val="tx1"/>
                          </a:solidFill>
                          <a:effectLst/>
                          <a:latin typeface="Courier New" panose="02070309020205020404" pitchFamily="49" charset="0"/>
                          <a:ea typeface="Courier New" panose="02070309020205020404" pitchFamily="49" charset="0"/>
                        </a:rPr>
                        <a:t>"</a:t>
                      </a:r>
                      <a:r>
                        <a:rPr lang="nl-NL" sz="1000" b="1" dirty="0" err="1">
                          <a:solidFill>
                            <a:schemeClr val="tx1"/>
                          </a:solidFill>
                          <a:effectLst/>
                          <a:latin typeface="Courier New" panose="02070309020205020404" pitchFamily="49" charset="0"/>
                          <a:ea typeface="Courier New" panose="02070309020205020404" pitchFamily="49" charset="0"/>
                        </a:rPr>
                        <a:t>description#nl_NL</a:t>
                      </a:r>
                      <a:r>
                        <a:rPr lang="nl-NL" sz="1000" b="1" dirty="0">
                          <a:solidFill>
                            <a:schemeClr val="tx1"/>
                          </a:solidFill>
                          <a:effectLst/>
                          <a:latin typeface="Courier New" panose="02070309020205020404" pitchFamily="49" charset="0"/>
                          <a:ea typeface="Courier New" panose="02070309020205020404" pitchFamily="49" charset="0"/>
                        </a:rPr>
                        <a:t>": "Deze Gebruiksvoorwaarden betreffen het gebruik van netwerk en computers bij Nikhef. Iedere gebruiker van deze middelen of diensten wordt geacht op hoogte te zijn van deze voorwaarden en deze na te leven.",</a:t>
                      </a:r>
                      <a:endParaRPr lang="en-GB" sz="1050" b="1" dirty="0">
                        <a:solidFill>
                          <a:schemeClr val="tx1"/>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nl-NL" sz="10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"description": "This Acceptable Use Policy governs the use of the Nikhef networking and computer services; all users of these services are expected to understand and comply to these rules."</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000" b="1" dirty="0">
                          <a:solidFill>
                            <a:schemeClr val="tx1">
                              <a:lumMod val="50000"/>
                              <a:lumOff val="50000"/>
                            </a:schemeClr>
                          </a:solidFill>
                          <a:effectLst/>
                          <a:latin typeface="Courier New" panose="02070309020205020404" pitchFamily="49" charset="0"/>
                          <a:ea typeface="Courier New" panose="02070309020205020404" pitchFamily="49" charset="0"/>
                        </a:rPr>
                        <a:t>}</a:t>
                      </a:r>
                      <a:endParaRPr lang="en-GB" sz="1050" b="1" dirty="0">
                        <a:solidFill>
                          <a:schemeClr val="tx1">
                            <a:lumMod val="50000"/>
                            <a:lumOff val="50000"/>
                          </a:schemeClr>
                        </a:solidFill>
                        <a:effectLst/>
                        <a:latin typeface="Arial" panose="020B0604020202020204" pitchFamily="34" charset="0"/>
                        <a:ea typeface="Arial" panose="020B0604020202020204" pitchFamily="34" charset="0"/>
                      </a:endParaRPr>
                    </a:p>
                  </a:txBody>
                  <a:tcPr marL="59933" marR="59933" marT="59933" marB="599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5866763"/>
                  </a:ext>
                </a:extLst>
              </a:tr>
            </a:tbl>
          </a:graphicData>
        </a:graphic>
      </p:graphicFrame>
      <p:graphicFrame>
        <p:nvGraphicFramePr>
          <p:cNvPr id="9" name="Table 8"/>
          <p:cNvGraphicFramePr>
            <a:graphicFrameLocks noGrp="1"/>
          </p:cNvGraphicFramePr>
          <p:nvPr>
            <p:extLst/>
          </p:nvPr>
        </p:nvGraphicFramePr>
        <p:xfrm>
          <a:off x="4616857" y="1545181"/>
          <a:ext cx="7365593" cy="4236847"/>
        </p:xfrm>
        <a:graphic>
          <a:graphicData uri="http://schemas.openxmlformats.org/drawingml/2006/table">
            <a:tbl>
              <a:tblPr/>
              <a:tblGrid>
                <a:gridCol w="7365593">
                  <a:extLst>
                    <a:ext uri="{9D8B030D-6E8A-4147-A177-3AD203B41FA5}">
                      <a16:colId xmlns:a16="http://schemas.microsoft.com/office/drawing/2014/main" val="1690803214"/>
                    </a:ext>
                  </a:extLst>
                </a:gridCol>
              </a:tblGrid>
              <a:tr h="0">
                <a:tc>
                  <a:txBody>
                    <a:bodyPr/>
                    <a:lstStyle/>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200" b="1" dirty="0">
                          <a:solidFill>
                            <a:schemeClr val="tx1"/>
                          </a:solidFill>
                          <a:effectLst/>
                          <a:latin typeface="Courier New" panose="02070309020205020404" pitchFamily="49" charset="0"/>
                          <a:ea typeface="Courier New" panose="02070309020205020404" pitchFamily="49" charset="0"/>
                        </a:rPr>
                        <a:t>"id": "https://operations-portal.egi.eu/</a:t>
                      </a:r>
                      <a:r>
                        <a:rPr lang="en-GB" sz="1200" b="1" dirty="0" err="1">
                          <a:solidFill>
                            <a:schemeClr val="tx1"/>
                          </a:solidFill>
                          <a:effectLst/>
                          <a:latin typeface="Courier New" panose="02070309020205020404" pitchFamily="49" charset="0"/>
                          <a:ea typeface="Courier New" panose="02070309020205020404" pitchFamily="49" charset="0"/>
                        </a:rPr>
                        <a:t>vo</a:t>
                      </a:r>
                      <a:r>
                        <a:rPr lang="en-GB" sz="1200" b="1" dirty="0">
                          <a:solidFill>
                            <a:schemeClr val="tx1"/>
                          </a:solidFill>
                          <a:effectLst/>
                          <a:latin typeface="Courier New" panose="02070309020205020404" pitchFamily="49" charset="0"/>
                          <a:ea typeface="Courier New" panose="02070309020205020404" pitchFamily="49" charset="0"/>
                        </a:rPr>
                        <a:t>/view/</a:t>
                      </a:r>
                      <a:r>
                        <a:rPr lang="en-GB" sz="1200" b="1" dirty="0" err="1">
                          <a:solidFill>
                            <a:schemeClr val="tx1"/>
                          </a:solidFill>
                          <a:effectLst/>
                          <a:latin typeface="Courier New" panose="02070309020205020404" pitchFamily="49" charset="0"/>
                          <a:ea typeface="Courier New" panose="02070309020205020404" pitchFamily="49" charset="0"/>
                        </a:rPr>
                        <a:t>voname</a:t>
                      </a:r>
                      <a:r>
                        <a:rPr lang="en-GB" sz="1200" b="1" dirty="0">
                          <a:solidFill>
                            <a:schemeClr val="tx1"/>
                          </a:solidFill>
                          <a:effectLst/>
                          <a:latin typeface="Courier New" panose="02070309020205020404" pitchFamily="49" charset="0"/>
                          <a:ea typeface="Courier New" panose="02070309020205020404" pitchFamily="49" charset="0"/>
                        </a:rPr>
                        <a:t>/xenon.biggrid.nl",</a:t>
                      </a:r>
                      <a:endParaRPr lang="en-GB" sz="1200" b="1" dirty="0">
                        <a:solidFill>
                          <a:schemeClr val="tx1"/>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200" b="1" dirty="0" err="1">
                          <a:solidFill>
                            <a:schemeClr val="tx1">
                              <a:lumMod val="50000"/>
                              <a:lumOff val="50000"/>
                            </a:schemeClr>
                          </a:solidFill>
                          <a:effectLst/>
                          <a:latin typeface="Courier New" panose="02070309020205020404" pitchFamily="49" charset="0"/>
                          <a:ea typeface="Courier New" panose="02070309020205020404" pitchFamily="49" charset="0"/>
                        </a:rPr>
                        <a:t>aut</a:t>
                      </a: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"https://xenonexperiment.org/",</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200" b="1" dirty="0">
                          <a:solidFill>
                            <a:schemeClr val="tx1"/>
                          </a:solidFill>
                          <a:effectLst/>
                          <a:latin typeface="Courier New" panose="02070309020205020404" pitchFamily="49" charset="0"/>
                          <a:ea typeface="Courier New" panose="02070309020205020404" pitchFamily="49" charset="0"/>
                        </a:rPr>
                        <a:t>"</a:t>
                      </a:r>
                      <a:r>
                        <a:rPr lang="en-GB" sz="1200" b="1" dirty="0" err="1">
                          <a:solidFill>
                            <a:schemeClr val="tx1"/>
                          </a:solidFill>
                          <a:effectLst/>
                          <a:latin typeface="Courier New" panose="02070309020205020404" pitchFamily="49" charset="0"/>
                          <a:ea typeface="Courier New" panose="02070309020205020404" pitchFamily="49" charset="0"/>
                        </a:rPr>
                        <a:t>aut_name</a:t>
                      </a:r>
                      <a:r>
                        <a:rPr lang="en-GB" sz="1200" b="1" dirty="0">
                          <a:solidFill>
                            <a:schemeClr val="tx1"/>
                          </a:solidFill>
                          <a:effectLst/>
                          <a:latin typeface="Courier New" panose="02070309020205020404" pitchFamily="49" charset="0"/>
                          <a:ea typeface="Courier New" panose="02070309020205020404" pitchFamily="49" charset="0"/>
                        </a:rPr>
                        <a:t>": "Xenon-</a:t>
                      </a:r>
                      <a:r>
                        <a:rPr lang="en-GB" sz="1200" b="1" dirty="0" err="1">
                          <a:solidFill>
                            <a:schemeClr val="tx1"/>
                          </a:solidFill>
                          <a:effectLst/>
                          <a:latin typeface="Courier New" panose="02070309020205020404" pitchFamily="49" charset="0"/>
                          <a:ea typeface="Courier New" panose="02070309020205020404" pitchFamily="49" charset="0"/>
                        </a:rPr>
                        <a:t>nT</a:t>
                      </a:r>
                      <a:r>
                        <a:rPr lang="en-GB" sz="1200" b="1" dirty="0">
                          <a:solidFill>
                            <a:schemeClr val="tx1"/>
                          </a:solidFill>
                          <a:effectLst/>
                          <a:latin typeface="Courier New" panose="02070309020205020404" pitchFamily="49" charset="0"/>
                          <a:ea typeface="Courier New" panose="02070309020205020404" pitchFamily="49" charset="0"/>
                        </a:rPr>
                        <a:t> collaboration",</a:t>
                      </a:r>
                      <a:endParaRPr lang="en-GB" sz="1200" b="1" dirty="0">
                        <a:solidFill>
                          <a:schemeClr val="tx1"/>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200" b="1" dirty="0" err="1">
                          <a:solidFill>
                            <a:schemeClr val="tx1">
                              <a:lumMod val="50000"/>
                              <a:lumOff val="50000"/>
                            </a:schemeClr>
                          </a:solidFill>
                          <a:effectLst/>
                          <a:latin typeface="Courier New" panose="02070309020205020404" pitchFamily="49" charset="0"/>
                          <a:ea typeface="Courier New" panose="02070309020205020404" pitchFamily="49" charset="0"/>
                        </a:rPr>
                        <a:t>valid_from</a:t>
                      </a: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1311890400,</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200" b="1" dirty="0" err="1">
                          <a:solidFill>
                            <a:schemeClr val="tx1">
                              <a:lumMod val="50000"/>
                              <a:lumOff val="50000"/>
                            </a:schemeClr>
                          </a:solidFill>
                          <a:effectLst/>
                          <a:latin typeface="Courier New" panose="02070309020205020404" pitchFamily="49" charset="0"/>
                          <a:ea typeface="Courier New" panose="02070309020205020404" pitchFamily="49" charset="0"/>
                        </a:rPr>
                        <a:t>ttl</a:t>
                      </a: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31557600,</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"contacts": [</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"grid.support@nikhef.nl",</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200" b="1" dirty="0" err="1">
                          <a:solidFill>
                            <a:schemeClr val="tx1">
                              <a:lumMod val="50000"/>
                              <a:lumOff val="50000"/>
                            </a:schemeClr>
                          </a:solidFill>
                          <a:effectLst/>
                          <a:latin typeface="Courier New" panose="02070309020205020404" pitchFamily="49" charset="0"/>
                          <a:ea typeface="Courier New" panose="02070309020205020404" pitchFamily="49" charset="0"/>
                        </a:rPr>
                        <a:t>security_contacts</a:t>
                      </a: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"vo-xenon-admins@biggrid.nl"</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200" b="1" dirty="0">
                          <a:solidFill>
                            <a:schemeClr val="tx1"/>
                          </a:solidFill>
                          <a:effectLst/>
                          <a:latin typeface="Courier New" panose="02070309020205020404" pitchFamily="49" charset="0"/>
                          <a:ea typeface="Courier New" panose="02070309020205020404" pitchFamily="49" charset="0"/>
                        </a:rPr>
                        <a:t>"</a:t>
                      </a:r>
                      <a:r>
                        <a:rPr lang="en-GB" sz="1200" b="1" dirty="0" err="1">
                          <a:solidFill>
                            <a:schemeClr val="tx1"/>
                          </a:solidFill>
                          <a:effectLst/>
                          <a:latin typeface="Courier New" panose="02070309020205020404" pitchFamily="49" charset="0"/>
                          <a:ea typeface="Courier New" panose="02070309020205020404" pitchFamily="49" charset="0"/>
                        </a:rPr>
                        <a:t>policy_class</a:t>
                      </a:r>
                      <a:r>
                        <a:rPr lang="en-GB" sz="1200" b="1" dirty="0">
                          <a:solidFill>
                            <a:schemeClr val="tx1"/>
                          </a:solidFill>
                          <a:effectLst/>
                          <a:latin typeface="Courier New" panose="02070309020205020404" pitchFamily="49" charset="0"/>
                          <a:ea typeface="Courier New" panose="02070309020205020404" pitchFamily="49" charset="0"/>
                        </a:rPr>
                        <a:t>": "purpose",</a:t>
                      </a:r>
                      <a:endParaRPr lang="en-GB" sz="1200" b="1" dirty="0">
                        <a:solidFill>
                          <a:schemeClr val="tx1"/>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solidFill>
                          <a:effectLst/>
                          <a:latin typeface="Courier New" panose="02070309020205020404" pitchFamily="49" charset="0"/>
                          <a:ea typeface="Courier New" panose="02070309020205020404" pitchFamily="49" charset="0"/>
                        </a:rPr>
                        <a:t>  "</a:t>
                      </a:r>
                      <a:r>
                        <a:rPr lang="en-GB" sz="1200" b="1" dirty="0" err="1">
                          <a:solidFill>
                            <a:schemeClr val="tx1"/>
                          </a:solidFill>
                          <a:effectLst/>
                          <a:latin typeface="Courier New" panose="02070309020205020404" pitchFamily="49" charset="0"/>
                          <a:ea typeface="Courier New" panose="02070309020205020404" pitchFamily="49" charset="0"/>
                        </a:rPr>
                        <a:t>augments_policy_uris</a:t>
                      </a:r>
                      <a:r>
                        <a:rPr lang="en-GB" sz="1200" b="1" dirty="0">
                          <a:solidFill>
                            <a:schemeClr val="tx1"/>
                          </a:solidFill>
                          <a:effectLst/>
                          <a:latin typeface="Courier New" panose="02070309020205020404" pitchFamily="49" charset="0"/>
                          <a:ea typeface="Courier New" panose="02070309020205020404" pitchFamily="49" charset="0"/>
                        </a:rPr>
                        <a:t>": [</a:t>
                      </a:r>
                      <a:endParaRPr lang="en-GB" sz="1200" b="1" dirty="0">
                        <a:solidFill>
                          <a:schemeClr val="tx1"/>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solidFill>
                          <a:effectLst/>
                          <a:latin typeface="Courier New" panose="02070309020205020404" pitchFamily="49" charset="0"/>
                          <a:ea typeface="Courier New" panose="02070309020205020404" pitchFamily="49" charset="0"/>
                        </a:rPr>
                        <a:t>    "https://wise-community.org/wise-baseline-</a:t>
                      </a:r>
                      <a:r>
                        <a:rPr lang="en-GB" sz="1200" b="1" dirty="0" err="1">
                          <a:solidFill>
                            <a:schemeClr val="tx1"/>
                          </a:solidFill>
                          <a:effectLst/>
                          <a:latin typeface="Courier New" panose="02070309020205020404" pitchFamily="49" charset="0"/>
                          <a:ea typeface="Courier New" panose="02070309020205020404" pitchFamily="49" charset="0"/>
                        </a:rPr>
                        <a:t>aup</a:t>
                      </a:r>
                      <a:r>
                        <a:rPr lang="en-GB" sz="1200" b="1" dirty="0">
                          <a:solidFill>
                            <a:schemeClr val="tx1"/>
                          </a:solidFill>
                          <a:effectLst/>
                          <a:latin typeface="Courier New" panose="02070309020205020404" pitchFamily="49" charset="0"/>
                          <a:ea typeface="Courier New" panose="02070309020205020404" pitchFamily="49" charset="0"/>
                        </a:rPr>
                        <a:t>/v1/"</a:t>
                      </a:r>
                      <a:endParaRPr lang="en-GB" sz="1200" b="1" dirty="0">
                        <a:solidFill>
                          <a:schemeClr val="tx1"/>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solidFill>
                          <a:effectLst/>
                          <a:latin typeface="Courier New" panose="02070309020205020404" pitchFamily="49" charset="0"/>
                          <a:ea typeface="Courier New" panose="02070309020205020404" pitchFamily="49" charset="0"/>
                        </a:rPr>
                        <a:t>  ],</a:t>
                      </a:r>
                      <a:endParaRPr lang="en-GB" sz="1200" b="1" dirty="0">
                        <a:solidFill>
                          <a:schemeClr val="tx1"/>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200" b="1" dirty="0" err="1">
                          <a:solidFill>
                            <a:schemeClr val="tx1">
                              <a:lumMod val="50000"/>
                              <a:lumOff val="50000"/>
                            </a:schemeClr>
                          </a:solidFill>
                          <a:effectLst/>
                          <a:latin typeface="Courier New" panose="02070309020205020404" pitchFamily="49" charset="0"/>
                          <a:ea typeface="Courier New" panose="02070309020205020404" pitchFamily="49" charset="0"/>
                        </a:rPr>
                        <a:t>policy_uri</a:t>
                      </a: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"https://operations-portal.egi.eu/</a:t>
                      </a:r>
                      <a:r>
                        <a:rPr lang="en-GB" sz="1200" b="1" dirty="0" err="1">
                          <a:solidFill>
                            <a:schemeClr val="tx1">
                              <a:lumMod val="50000"/>
                              <a:lumOff val="50000"/>
                            </a:schemeClr>
                          </a:solidFill>
                          <a:effectLst/>
                          <a:latin typeface="Courier New" panose="02070309020205020404" pitchFamily="49" charset="0"/>
                          <a:ea typeface="Courier New" panose="02070309020205020404" pitchFamily="49" charset="0"/>
                        </a:rPr>
                        <a:t>vo</a:t>
                      </a: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/view/</a:t>
                      </a:r>
                      <a:r>
                        <a:rPr lang="en-GB" sz="1200" b="1" dirty="0" err="1">
                          <a:solidFill>
                            <a:schemeClr val="tx1">
                              <a:lumMod val="50000"/>
                              <a:lumOff val="50000"/>
                            </a:schemeClr>
                          </a:solidFill>
                          <a:effectLst/>
                          <a:latin typeface="Courier New" panose="02070309020205020404" pitchFamily="49" charset="0"/>
                          <a:ea typeface="Courier New" panose="02070309020205020404" pitchFamily="49" charset="0"/>
                        </a:rPr>
                        <a:t>voname</a:t>
                      </a: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/xenon.biggrid.nl",</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  </a:t>
                      </a:r>
                      <a:r>
                        <a:rPr lang="en-GB" sz="1200" b="1" dirty="0">
                          <a:solidFill>
                            <a:schemeClr val="tx1"/>
                          </a:solidFill>
                          <a:effectLst/>
                          <a:latin typeface="Courier New" panose="02070309020205020404" pitchFamily="49" charset="0"/>
                          <a:ea typeface="Courier New" panose="02070309020205020404" pitchFamily="49" charset="0"/>
                        </a:rPr>
                        <a:t>"description": "detector construction and experiment analysis for the search of dark matter using Xenon detectors"</a:t>
                      </a:r>
                      <a:endParaRPr lang="en-GB" sz="1200" b="1" dirty="0">
                        <a:solidFill>
                          <a:schemeClr val="tx1"/>
                        </a:solidFill>
                        <a:effectLst/>
                        <a:latin typeface="Arial" panose="020B0604020202020204" pitchFamily="34" charset="0"/>
                        <a:ea typeface="Arial" panose="020B0604020202020204" pitchFamily="34" charset="0"/>
                      </a:endParaRPr>
                    </a:p>
                    <a:p>
                      <a:pPr marL="0" marR="0">
                        <a:lnSpc>
                          <a:spcPct val="107000"/>
                        </a:lnSpc>
                        <a:spcBef>
                          <a:spcPts val="0"/>
                        </a:spcBef>
                        <a:spcAft>
                          <a:spcPts val="0"/>
                        </a:spcAft>
                      </a:pPr>
                      <a:r>
                        <a:rPr lang="en-GB" sz="1200" b="1" dirty="0">
                          <a:solidFill>
                            <a:schemeClr val="tx1">
                              <a:lumMod val="50000"/>
                              <a:lumOff val="50000"/>
                            </a:schemeClr>
                          </a:solidFill>
                          <a:effectLst/>
                          <a:latin typeface="Courier New" panose="02070309020205020404" pitchFamily="49" charset="0"/>
                          <a:ea typeface="Courier New" panose="02070309020205020404" pitchFamily="49" charset="0"/>
                        </a:rPr>
                        <a:t>}</a:t>
                      </a:r>
                      <a:endParaRPr lang="en-GB" sz="1200" b="1" dirty="0">
                        <a:solidFill>
                          <a:schemeClr val="tx1">
                            <a:lumMod val="50000"/>
                            <a:lumOff val="50000"/>
                          </a:schemeClr>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88363224"/>
                  </a:ext>
                </a:extLst>
              </a:tr>
            </a:tbl>
          </a:graphicData>
        </a:graphic>
      </p:graphicFrame>
    </p:spTree>
    <p:extLst>
      <p:ext uri="{BB962C8B-B14F-4D97-AF65-F5344CB8AC3E}">
        <p14:creationId xmlns:p14="http://schemas.microsoft.com/office/powerpoint/2010/main" val="1744401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GB" dirty="0"/>
              <a:t>Identifiers registered under this guideline require to:</a:t>
            </a:r>
          </a:p>
          <a:p>
            <a:pPr lvl="0"/>
            <a:r>
              <a:rPr lang="en-GB" dirty="0"/>
              <a:t>Be in the form of a URI, </a:t>
            </a:r>
          </a:p>
          <a:p>
            <a:pPr lvl="0"/>
            <a:r>
              <a:rPr lang="en-GB" dirty="0"/>
              <a:t>Be assigned a name, being a string uniquely and unambiguously identifying the notice for use in human presentation, and in protocols where URIs are not appropriate, and </a:t>
            </a:r>
          </a:p>
          <a:p>
            <a:pPr lvl="0"/>
            <a:r>
              <a:rPr lang="en-GB" dirty="0"/>
              <a:t>Include a resolvable http or https  informational URL pointing to a JSON document containing additional structured information.</a:t>
            </a:r>
          </a:p>
          <a:p>
            <a:pPr marL="0" indent="0">
              <a:buNone/>
            </a:pPr>
            <a:r>
              <a:rPr lang="en-GB" b="1" dirty="0" smtClean="0"/>
              <a:t>And</a:t>
            </a:r>
            <a:endParaRPr lang="en-GB" b="1" dirty="0" smtClean="0"/>
          </a:p>
          <a:p>
            <a:r>
              <a:rPr lang="en-GB" dirty="0" smtClean="0"/>
              <a:t>it SHALL NOT be used for identity assurance levels: we have RFC6711 for that</a:t>
            </a:r>
          </a:p>
          <a:p>
            <a:r>
              <a:rPr lang="en-GB" dirty="0" smtClean="0"/>
              <a:t>but it </a:t>
            </a:r>
            <a:r>
              <a:rPr lang="en-GB" i="1" dirty="0" smtClean="0"/>
              <a:t>does</a:t>
            </a:r>
            <a:r>
              <a:rPr lang="en-GB" dirty="0" smtClean="0"/>
              <a:t> establish a registry for notices (and a resolver) akin to the IANA one for </a:t>
            </a:r>
            <a:r>
              <a:rPr lang="en-GB" dirty="0" err="1" smtClean="0"/>
              <a:t>LoA’s</a:t>
            </a:r>
            <a:endParaRPr lang="en-GB" dirty="0" smtClean="0"/>
          </a:p>
          <a:p>
            <a:pPr marL="0" indent="0">
              <a:buNone/>
            </a:pPr>
            <a:r>
              <a:rPr lang="en-GB" i="1" dirty="0"/>
              <a:t>and, no, there is no formal schema yet, just the textual description and the examples</a:t>
            </a:r>
          </a:p>
          <a:p>
            <a:pPr marL="0" indent="0">
              <a:buNone/>
            </a:pPr>
            <a:r>
              <a:rPr lang="en-GB" i="1" dirty="0"/>
              <a:t>and we know that </a:t>
            </a:r>
            <a:r>
              <a:rPr lang="en-GB" i="1" dirty="0" err="1"/>
              <a:t>voPersonPolicyAgreement</a:t>
            </a:r>
            <a:r>
              <a:rPr lang="en-GB" i="1" dirty="0"/>
              <a:t> needs a small update (URL-&gt;URI</a:t>
            </a:r>
            <a:r>
              <a:rPr lang="en-GB" i="1" dirty="0" smtClean="0"/>
              <a:t>)</a:t>
            </a:r>
            <a:endParaRPr lang="en-GB" dirty="0" smtClean="0"/>
          </a:p>
          <a:p>
            <a:pPr marL="0" indent="0">
              <a:buNone/>
            </a:pP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15</a:t>
            </a:fld>
            <a:endParaRPr lang="en-GB"/>
          </a:p>
        </p:txBody>
      </p:sp>
      <p:sp>
        <p:nvSpPr>
          <p:cNvPr id="4" name="Title 3"/>
          <p:cNvSpPr>
            <a:spLocks noGrp="1"/>
          </p:cNvSpPr>
          <p:nvPr>
            <p:ph type="title"/>
          </p:nvPr>
        </p:nvSpPr>
        <p:spPr/>
        <p:txBody>
          <a:bodyPr/>
          <a:lstStyle/>
          <a:p>
            <a:r>
              <a:rPr lang="en-GB" dirty="0" smtClean="0"/>
              <a:t>Identifying notices for composition</a:t>
            </a:r>
            <a:endParaRPr lang="en-GB" dirty="0"/>
          </a:p>
        </p:txBody>
      </p:sp>
    </p:spTree>
    <p:extLst>
      <p:ext uri="{BB962C8B-B14F-4D97-AF65-F5344CB8AC3E}">
        <p14:creationId xmlns:p14="http://schemas.microsoft.com/office/powerpoint/2010/main" val="87927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2761861"/>
            <a:ext cx="10909300" cy="3415105"/>
          </a:xfrm>
        </p:spPr>
        <p:txBody>
          <a:bodyPr/>
          <a:lstStyle/>
          <a:p>
            <a:pPr marL="0" indent="0">
              <a:buNone/>
            </a:pPr>
            <a:r>
              <a:rPr lang="en-GB" sz="2800" b="1" dirty="0" smtClean="0">
                <a:solidFill>
                  <a:schemeClr val="accent2"/>
                </a:solidFill>
              </a:rPr>
              <a:t>https://aarc-community.org/guidelines/aarc-g083/</a:t>
            </a:r>
            <a:endParaRPr lang="en-GB" b="1" dirty="0" smtClean="0">
              <a:solidFill>
                <a:schemeClr val="accent2"/>
              </a:solidFill>
            </a:endParaRPr>
          </a:p>
          <a:p>
            <a:pPr marL="0" indent="0">
              <a:buNone/>
            </a:pPr>
            <a:endParaRPr lang="en-GB" dirty="0" smtClean="0"/>
          </a:p>
          <a:p>
            <a:pPr marL="0" indent="0">
              <a:buNone/>
            </a:pPr>
            <a:r>
              <a:rPr lang="en-GB" dirty="0" smtClean="0"/>
              <a:t>Welcome your feedback (and </a:t>
            </a:r>
            <a:r>
              <a:rPr lang="en-GB" smtClean="0"/>
              <a:t>implementation)</a:t>
            </a:r>
            <a:br>
              <a:rPr lang="en-GB" smtClean="0"/>
            </a:br>
            <a:r>
              <a:rPr lang="en-GB" smtClean="0"/>
              <a:t>on </a:t>
            </a:r>
            <a:r>
              <a:rPr lang="en-GB" dirty="0" smtClean="0"/>
              <a:t>applicability, </a:t>
            </a:r>
            <a:br>
              <a:rPr lang="en-GB" dirty="0" smtClean="0"/>
            </a:br>
            <a:r>
              <a:rPr lang="en-GB" dirty="0" smtClean="0"/>
              <a:t>on </a:t>
            </a:r>
            <a:r>
              <a:rPr lang="en-GB" dirty="0" smtClean="0"/>
              <a:t>the four representation types </a:t>
            </a:r>
            <a:r>
              <a:rPr lang="en-GB" i="1" dirty="0" smtClean="0"/>
              <a:t>and </a:t>
            </a:r>
            <a:r>
              <a:rPr lang="en-GB" i="1" dirty="0" smtClean="0"/>
              <a:t/>
            </a:r>
            <a:br>
              <a:rPr lang="en-GB" i="1" dirty="0" smtClean="0"/>
            </a:br>
            <a:r>
              <a:rPr lang="en-GB" dirty="0" smtClean="0"/>
              <a:t>on </a:t>
            </a:r>
            <a:r>
              <a:rPr lang="en-GB" dirty="0" smtClean="0"/>
              <a:t>the meta-data </a:t>
            </a:r>
            <a:r>
              <a:rPr lang="en-GB" dirty="0" err="1" smtClean="0"/>
              <a:t>json</a:t>
            </a:r>
            <a:r>
              <a:rPr lang="en-GB" dirty="0" smtClean="0"/>
              <a:t> document format/schema</a:t>
            </a:r>
          </a:p>
          <a:p>
            <a:pPr marL="0" indent="0">
              <a:buNone/>
            </a:pP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16</a:t>
            </a:fld>
            <a:endParaRPr lang="en-GB"/>
          </a:p>
        </p:txBody>
      </p:sp>
      <p:sp>
        <p:nvSpPr>
          <p:cNvPr id="4" name="Title 3"/>
          <p:cNvSpPr>
            <a:spLocks noGrp="1"/>
          </p:cNvSpPr>
          <p:nvPr>
            <p:ph type="title"/>
          </p:nvPr>
        </p:nvSpPr>
        <p:spPr/>
        <p:txBody>
          <a:bodyPr/>
          <a:lstStyle/>
          <a:p>
            <a:r>
              <a:rPr lang="en-GB" dirty="0" smtClean="0"/>
              <a:t>Submitted to you, but welcoming feedback</a:t>
            </a:r>
            <a:endParaRPr lang="en-GB" dirty="0"/>
          </a:p>
        </p:txBody>
      </p:sp>
    </p:spTree>
    <p:extLst>
      <p:ext uri="{BB962C8B-B14F-4D97-AF65-F5344CB8AC3E}">
        <p14:creationId xmlns:p14="http://schemas.microsoft.com/office/powerpoint/2010/main" val="4188627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GB" dirty="0" smtClean="0"/>
              <a:t>davidg@nikhef.nl</a:t>
            </a:r>
            <a:endParaRPr lang="en-GB" dirty="0"/>
          </a:p>
        </p:txBody>
      </p:sp>
      <p:sp>
        <p:nvSpPr>
          <p:cNvPr id="3" name="Slide Number Placeholder 2"/>
          <p:cNvSpPr>
            <a:spLocks noGrp="1"/>
          </p:cNvSpPr>
          <p:nvPr>
            <p:ph type="sldNum" sz="quarter" idx="4294967295"/>
          </p:nvPr>
        </p:nvSpPr>
        <p:spPr>
          <a:xfrm>
            <a:off x="11450638" y="6405563"/>
            <a:ext cx="741362" cy="274637"/>
          </a:xfrm>
        </p:spPr>
        <p:txBody>
          <a:bodyPr/>
          <a:lstStyle/>
          <a:p>
            <a:fld id="{6F576E6A-F32A-4612-884C-86870357C6B4}" type="slidenum">
              <a:rPr lang="en-GB" smtClean="0"/>
              <a:pPr/>
              <a:t>17</a:t>
            </a:fld>
            <a:endParaRPr lang="en-GB"/>
          </a:p>
        </p:txBody>
      </p:sp>
    </p:spTree>
    <p:extLst>
      <p:ext uri="{BB962C8B-B14F-4D97-AF65-F5344CB8AC3E}">
        <p14:creationId xmlns:p14="http://schemas.microsoft.com/office/powerpoint/2010/main" val="1163405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lvl="0"/>
            <a:r>
              <a:rPr lang="en-GB" b="1" dirty="0"/>
              <a:t>id (required, single-value):</a:t>
            </a:r>
            <a:r>
              <a:rPr lang="en-GB" dirty="0"/>
              <a:t> string containing the URI of the identifier for the policy</a:t>
            </a:r>
          </a:p>
          <a:p>
            <a:pPr lvl="0"/>
            <a:r>
              <a:rPr lang="en-GB" b="1" dirty="0" err="1"/>
              <a:t>aut</a:t>
            </a:r>
            <a:r>
              <a:rPr lang="en-GB" b="1" dirty="0"/>
              <a:t> (recommended, single-value): </a:t>
            </a:r>
            <a:r>
              <a:rPr lang="en-GB" dirty="0"/>
              <a:t>URI identifying the authority governing this policy. It is recommended to use identifiers assigned by a recognised naming agency (such as a LEI-based URN) or long-term stable URL to the main web presence of an organisation. For privacy notices as meant in the EU GDPR (</a:t>
            </a:r>
            <a:r>
              <a:rPr lang="en-GB" dirty="0" err="1"/>
              <a:t>policy_class</a:t>
            </a:r>
            <a:r>
              <a:rPr lang="en-GB" dirty="0"/>
              <a:t>: “</a:t>
            </a:r>
            <a:r>
              <a:rPr lang="en-GB" dirty="0" err="1"/>
              <a:t>privacy#eu</a:t>
            </a:r>
            <a:r>
              <a:rPr lang="en-GB" dirty="0"/>
              <a:t>”), this SHOULD identify the data controller.</a:t>
            </a:r>
          </a:p>
          <a:p>
            <a:pPr lvl="0"/>
            <a:r>
              <a:rPr lang="en-GB" b="1" dirty="0" err="1"/>
              <a:t>aut_name</a:t>
            </a:r>
            <a:r>
              <a:rPr lang="en-GB" b="1" dirty="0"/>
              <a:t> (required, single-value):</a:t>
            </a:r>
            <a:r>
              <a:rPr lang="en-GB" dirty="0"/>
              <a:t> plain-text human-readable and disambiguating name of the authority (used in the WISE Baseline AUP preamble)</a:t>
            </a:r>
          </a:p>
          <a:p>
            <a:pPr lvl="0"/>
            <a:r>
              <a:rPr lang="en-GB" b="1" dirty="0" err="1"/>
              <a:t>valid_from</a:t>
            </a:r>
            <a:r>
              <a:rPr lang="en-GB" b="1" dirty="0"/>
              <a:t> (recommended, single-value):</a:t>
            </a:r>
            <a:r>
              <a:rPr lang="en-GB" dirty="0"/>
              <a:t> time from which this policy is in effect. This is expressed as Seconds Since the Epoch. When present, this value MUST increment whenever there is a minor change to the policy referring to this informational document. Note that major material changes SHOULD be assigned a new policy URI (id). Minor and major are defined discretionarily by the authority for the policy.</a:t>
            </a:r>
          </a:p>
          <a:p>
            <a:pPr lvl="0"/>
            <a:r>
              <a:rPr lang="en-GB" b="1" dirty="0" err="1"/>
              <a:t>ttl</a:t>
            </a:r>
            <a:r>
              <a:rPr lang="en-GB" b="1" dirty="0"/>
              <a:t> (optional, single-value):</a:t>
            </a:r>
            <a:r>
              <a:rPr lang="en-GB" dirty="0"/>
              <a:t> the time period after which this document SHOULD be retrieved again by consumers. This is expressed in seconds. In absence of this key, the document SHOULD NOT be retrieved more often than once a day; should be cached.</a:t>
            </a:r>
          </a:p>
          <a:p>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18</a:t>
            </a:fld>
            <a:endParaRPr lang="en-GB"/>
          </a:p>
        </p:txBody>
      </p:sp>
      <p:sp>
        <p:nvSpPr>
          <p:cNvPr id="4" name="Title 3"/>
          <p:cNvSpPr>
            <a:spLocks noGrp="1"/>
          </p:cNvSpPr>
          <p:nvPr>
            <p:ph type="title"/>
          </p:nvPr>
        </p:nvSpPr>
        <p:spPr/>
        <p:txBody>
          <a:bodyPr/>
          <a:lstStyle/>
          <a:p>
            <a:endParaRPr lang="en-GB"/>
          </a:p>
        </p:txBody>
      </p:sp>
    </p:spTree>
    <p:extLst>
      <p:ext uri="{BB962C8B-B14F-4D97-AF65-F5344CB8AC3E}">
        <p14:creationId xmlns:p14="http://schemas.microsoft.com/office/powerpoint/2010/main" val="4096206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lvl="0"/>
            <a:r>
              <a:rPr lang="en-GB" b="1" dirty="0"/>
              <a:t>contacts (required, multi-value), </a:t>
            </a:r>
            <a:r>
              <a:rPr lang="en-GB" b="1" dirty="0" smtClean="0"/>
              <a:t/>
            </a:r>
            <a:br>
              <a:rPr lang="en-GB" b="1" dirty="0" smtClean="0"/>
            </a:br>
            <a:r>
              <a:rPr lang="en-GB" b="1" dirty="0" err="1" smtClean="0"/>
              <a:t>security_contacts</a:t>
            </a:r>
            <a:r>
              <a:rPr lang="en-GB" b="1" dirty="0" smtClean="0"/>
              <a:t> </a:t>
            </a:r>
            <a:r>
              <a:rPr lang="en-GB" b="1" dirty="0"/>
              <a:t>(recommended, multi-value), </a:t>
            </a:r>
            <a:r>
              <a:rPr lang="en-GB" b="1" dirty="0" smtClean="0"/>
              <a:t/>
            </a:r>
            <a:br>
              <a:rPr lang="en-GB" b="1" dirty="0" smtClean="0"/>
            </a:br>
            <a:r>
              <a:rPr lang="en-GB" b="1" dirty="0" err="1" smtClean="0"/>
              <a:t>privacy_contacts</a:t>
            </a:r>
            <a:r>
              <a:rPr lang="en-GB" b="1" dirty="0" smtClean="0"/>
              <a:t> </a:t>
            </a:r>
            <a:r>
              <a:rPr lang="en-GB" b="1" dirty="0"/>
              <a:t>(recommended, multi-value): </a:t>
            </a:r>
            <a:r>
              <a:rPr lang="en-GB" dirty="0"/>
              <a:t>JSON arrays with one or more strings representing contact persons at the Entity. These MAY contain names, e-mail addresses, descriptions, phone numbers, etc. (incorporated from </a:t>
            </a:r>
            <a:r>
              <a:rPr lang="en-GB" dirty="0" err="1"/>
              <a:t>OpenID</a:t>
            </a:r>
            <a:r>
              <a:rPr lang="en-GB" dirty="0"/>
              <a:t> Federation 1.0) (used in the WISE Baseline AUP postscript)</a:t>
            </a:r>
          </a:p>
          <a:p>
            <a:pPr lvl="0"/>
            <a:r>
              <a:rPr lang="en-GB" b="1" dirty="0" err="1"/>
              <a:t>policy_class</a:t>
            </a:r>
            <a:r>
              <a:rPr lang="en-GB" b="1" dirty="0"/>
              <a:t> (required, single-value): </a:t>
            </a:r>
            <a:r>
              <a:rPr lang="en-GB" b="1" dirty="0" smtClean="0"/>
              <a:t/>
            </a:r>
            <a:br>
              <a:rPr lang="en-GB" b="1" dirty="0" smtClean="0"/>
            </a:br>
            <a:r>
              <a:rPr lang="en-GB" dirty="0" smtClean="0"/>
              <a:t>string </a:t>
            </a:r>
            <a:r>
              <a:rPr lang="en-GB" dirty="0"/>
              <a:t>from the limitative </a:t>
            </a:r>
            <a:r>
              <a:rPr lang="en-GB" dirty="0" smtClean="0"/>
              <a:t>enumeration: ‘purpose</a:t>
            </a:r>
            <a:r>
              <a:rPr lang="en-GB" dirty="0"/>
              <a:t>’, ‘acceptable-use’, ‘conditions’, ’</a:t>
            </a:r>
            <a:r>
              <a:rPr lang="en-GB" dirty="0" err="1"/>
              <a:t>sla</a:t>
            </a:r>
            <a:r>
              <a:rPr lang="en-GB" dirty="0"/>
              <a:t>’, ’privacy</a:t>
            </a:r>
            <a:r>
              <a:rPr lang="en-GB" dirty="0" smtClean="0"/>
              <a:t>’.</a:t>
            </a:r>
            <a:br>
              <a:rPr lang="en-GB" dirty="0" smtClean="0"/>
            </a:br>
            <a:r>
              <a:rPr lang="en-GB" dirty="0" smtClean="0"/>
              <a:t/>
            </a:r>
            <a:br>
              <a:rPr lang="en-GB" dirty="0" smtClean="0"/>
            </a:br>
            <a:r>
              <a:rPr lang="en-GB" dirty="0" smtClean="0"/>
              <a:t>The </a:t>
            </a:r>
            <a:r>
              <a:rPr lang="en-GB" dirty="0"/>
              <a:t>value ‘privacy’ MAY be qualified with a jurisdiction (e.g. ‘</a:t>
            </a:r>
            <a:r>
              <a:rPr lang="en-GB" dirty="0" err="1"/>
              <a:t>privacy#eu</a:t>
            </a:r>
            <a:r>
              <a:rPr lang="en-GB" dirty="0"/>
              <a:t>’). Jurisdictions SHALL use IANA </a:t>
            </a:r>
            <a:r>
              <a:rPr lang="en-GB" dirty="0" err="1"/>
              <a:t>ccTLD</a:t>
            </a:r>
            <a:r>
              <a:rPr lang="en-GB" dirty="0"/>
              <a:t> identifiers where possible. The jurisdiction value “</a:t>
            </a:r>
            <a:r>
              <a:rPr lang="en-GB" dirty="0" err="1"/>
              <a:t>eea</a:t>
            </a:r>
            <a:r>
              <a:rPr lang="en-GB" dirty="0"/>
              <a:t>” MAY be used to indicate the European Economic Area (e.g. “</a:t>
            </a:r>
            <a:r>
              <a:rPr lang="en-GB" dirty="0" err="1"/>
              <a:t>privacy#eea</a:t>
            </a:r>
            <a:r>
              <a:rPr lang="en-GB" dirty="0"/>
              <a:t>” will indicate a privacy policy in accordance with Regulation (EU) 2016/679 ‘GDPR’). Assigned subdomain names under the .</a:t>
            </a:r>
            <a:r>
              <a:rPr lang="en-GB" dirty="0" err="1"/>
              <a:t>int</a:t>
            </a:r>
            <a:r>
              <a:rPr lang="en-GB" dirty="0"/>
              <a:t> TLD MAY be used to indicate international organisations holding their own jurisdiction (e.g. “privacy#cern.int” will indicate a policy in accordance with CERN’s OC11).</a:t>
            </a:r>
            <a:br>
              <a:rPr lang="en-GB" dirty="0"/>
            </a:br>
            <a:r>
              <a:rPr lang="en-GB" dirty="0" smtClean="0"/>
              <a:t/>
            </a:r>
            <a:br>
              <a:rPr lang="en-GB" dirty="0" smtClean="0"/>
            </a:br>
            <a:r>
              <a:rPr lang="en-GB" dirty="0" smtClean="0"/>
              <a:t>The </a:t>
            </a:r>
            <a:r>
              <a:rPr lang="en-GB" dirty="0" err="1"/>
              <a:t>policy_class</a:t>
            </a:r>
            <a:r>
              <a:rPr lang="en-GB" dirty="0"/>
              <a:t> ‘privacy’ applies to privacy policies governing service access data only (i.e. data used </a:t>
            </a:r>
            <a:r>
              <a:rPr lang="en-GB" i="1" dirty="0"/>
              <a:t>for enabling access</a:t>
            </a:r>
            <a:r>
              <a:rPr lang="en-GB" dirty="0"/>
              <a:t>, as meant in the REFEDS Data Protection Code of Conduct). Policies regarding privacy of the data processed in the service or in services connected to the proxy MUST be expressed in a ‘conditions’ </a:t>
            </a:r>
            <a:r>
              <a:rPr lang="en-GB" dirty="0" err="1"/>
              <a:t>policy_class</a:t>
            </a:r>
            <a:r>
              <a:rPr lang="en-GB" dirty="0"/>
              <a:t>.</a:t>
            </a:r>
          </a:p>
        </p:txBody>
      </p:sp>
      <p:sp>
        <p:nvSpPr>
          <p:cNvPr id="3" name="Slide Number Placeholder 2"/>
          <p:cNvSpPr>
            <a:spLocks noGrp="1"/>
          </p:cNvSpPr>
          <p:nvPr>
            <p:ph type="sldNum" sz="quarter" idx="12"/>
          </p:nvPr>
        </p:nvSpPr>
        <p:spPr/>
        <p:txBody>
          <a:bodyPr/>
          <a:lstStyle/>
          <a:p>
            <a:fld id="{6F576E6A-F32A-4612-884C-86870357C6B4}" type="slidenum">
              <a:rPr lang="en-GB" smtClean="0"/>
              <a:pPr/>
              <a:t>19</a:t>
            </a:fld>
            <a:endParaRPr lang="en-GB"/>
          </a:p>
        </p:txBody>
      </p:sp>
      <p:sp>
        <p:nvSpPr>
          <p:cNvPr id="4" name="Title 3"/>
          <p:cNvSpPr>
            <a:spLocks noGrp="1"/>
          </p:cNvSpPr>
          <p:nvPr>
            <p:ph type="title"/>
          </p:nvPr>
        </p:nvSpPr>
        <p:spPr/>
        <p:txBody>
          <a:bodyPr/>
          <a:lstStyle/>
          <a:p>
            <a:endParaRPr lang="en-GB"/>
          </a:p>
        </p:txBody>
      </p:sp>
    </p:spTree>
    <p:extLst>
      <p:ext uri="{BB962C8B-B14F-4D97-AF65-F5344CB8AC3E}">
        <p14:creationId xmlns:p14="http://schemas.microsoft.com/office/powerpoint/2010/main" val="1469189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a:t>
            </a:fld>
            <a:endParaRPr lang="en-GB"/>
          </a:p>
        </p:txBody>
      </p:sp>
      <p:sp>
        <p:nvSpPr>
          <p:cNvPr id="5" name="Title 4"/>
          <p:cNvSpPr>
            <a:spLocks noGrp="1"/>
          </p:cNvSpPr>
          <p:nvPr>
            <p:ph type="title"/>
          </p:nvPr>
        </p:nvSpPr>
        <p:spPr/>
        <p:txBody>
          <a:bodyPr/>
          <a:lstStyle/>
          <a:p>
            <a:r>
              <a:rPr lang="en-GB" dirty="0" smtClean="0"/>
              <a:t>How many of these?</a:t>
            </a:r>
            <a:endParaRPr lang="en-GB" dirty="0"/>
          </a:p>
        </p:txBody>
      </p:sp>
      <p:pic>
        <p:nvPicPr>
          <p:cNvPr id="2" name="Picture 1"/>
          <p:cNvPicPr>
            <a:picLocks noChangeAspect="1"/>
          </p:cNvPicPr>
          <p:nvPr/>
        </p:nvPicPr>
        <p:blipFill>
          <a:blip r:embed="rId2"/>
          <a:stretch>
            <a:fillRect/>
          </a:stretch>
        </p:blipFill>
        <p:spPr>
          <a:xfrm>
            <a:off x="2121327" y="1986896"/>
            <a:ext cx="3663748" cy="3275033"/>
          </a:xfrm>
          <a:prstGeom prst="rect">
            <a:avLst/>
          </a:prstGeom>
          <a:ln>
            <a:solidFill>
              <a:schemeClr val="tx2"/>
            </a:solidFill>
          </a:ln>
        </p:spPr>
      </p:pic>
      <p:pic>
        <p:nvPicPr>
          <p:cNvPr id="4" name="Picture 3"/>
          <p:cNvPicPr>
            <a:picLocks noChangeAspect="1"/>
          </p:cNvPicPr>
          <p:nvPr/>
        </p:nvPicPr>
        <p:blipFill>
          <a:blip r:embed="rId3"/>
          <a:stretch>
            <a:fillRect/>
          </a:stretch>
        </p:blipFill>
        <p:spPr>
          <a:xfrm>
            <a:off x="3230699" y="3349121"/>
            <a:ext cx="4685256" cy="2159009"/>
          </a:xfrm>
          <a:prstGeom prst="rect">
            <a:avLst/>
          </a:prstGeom>
          <a:ln>
            <a:solidFill>
              <a:schemeClr val="tx2"/>
            </a:solidFill>
          </a:ln>
        </p:spPr>
      </p:pic>
      <p:pic>
        <p:nvPicPr>
          <p:cNvPr id="7" name="Picture 6"/>
          <p:cNvPicPr>
            <a:picLocks noChangeAspect="1"/>
          </p:cNvPicPr>
          <p:nvPr/>
        </p:nvPicPr>
        <p:blipFill>
          <a:blip r:embed="rId4"/>
          <a:stretch>
            <a:fillRect/>
          </a:stretch>
        </p:blipFill>
        <p:spPr>
          <a:xfrm>
            <a:off x="5943600" y="2451233"/>
            <a:ext cx="3944710" cy="3954786"/>
          </a:xfrm>
          <a:prstGeom prst="rect">
            <a:avLst/>
          </a:prstGeom>
          <a:ln>
            <a:solidFill>
              <a:schemeClr val="tx2"/>
            </a:solidFill>
          </a:ln>
        </p:spPr>
      </p:pic>
      <p:pic>
        <p:nvPicPr>
          <p:cNvPr id="8" name="Picture 7"/>
          <p:cNvPicPr>
            <a:picLocks noChangeAspect="1"/>
          </p:cNvPicPr>
          <p:nvPr/>
        </p:nvPicPr>
        <p:blipFill>
          <a:blip r:embed="rId5"/>
          <a:stretch>
            <a:fillRect/>
          </a:stretch>
        </p:blipFill>
        <p:spPr>
          <a:xfrm>
            <a:off x="188258" y="3696309"/>
            <a:ext cx="4352032" cy="1960420"/>
          </a:xfrm>
          <a:prstGeom prst="rect">
            <a:avLst/>
          </a:prstGeom>
          <a:ln>
            <a:solidFill>
              <a:schemeClr val="tx2"/>
            </a:solidFill>
          </a:ln>
        </p:spPr>
      </p:pic>
    </p:spTree>
    <p:extLst>
      <p:ext uri="{BB962C8B-B14F-4D97-AF65-F5344CB8AC3E}">
        <p14:creationId xmlns:p14="http://schemas.microsoft.com/office/powerpoint/2010/main" val="339245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lvl="0"/>
            <a:r>
              <a:rPr lang="en-GB" b="1" dirty="0" err="1"/>
              <a:t>notice_refresh_period</a:t>
            </a:r>
            <a:r>
              <a:rPr lang="en-GB" b="1" dirty="0"/>
              <a:t> (optional, single-value):</a:t>
            </a:r>
            <a:r>
              <a:rPr lang="en-GB" dirty="0"/>
              <a:t> number of seconds after which this same notice has to be presented again to the same user, regardless of any earlier acceptance. Used to trigger periodic re-acceptance of e.g. acceptable use policies.</a:t>
            </a:r>
          </a:p>
          <a:p>
            <a:pPr lvl="0"/>
            <a:r>
              <a:rPr lang="en-GB" b="1" dirty="0" err="1"/>
              <a:t>includes_policy_uris</a:t>
            </a:r>
            <a:r>
              <a:rPr lang="en-GB" b="1" dirty="0"/>
              <a:t> (optional, multi-value):</a:t>
            </a:r>
            <a:r>
              <a:rPr lang="en-GB" dirty="0"/>
              <a:t> JSON array of policy URIs that are included in this policy and therefore implicitly fulfilled. Those policy URIs SHOULD be listed in the registry (which is machine-readable, but machine-readable only) . This list MAY include also policies that are superseded by this policy, if the material content of deprecated policies is fully subsumed in this policy.</a:t>
            </a:r>
          </a:p>
          <a:p>
            <a:pPr lvl="0"/>
            <a:r>
              <a:rPr lang="en-GB" b="1" dirty="0" err="1"/>
              <a:t>augments_policy_uris</a:t>
            </a:r>
            <a:r>
              <a:rPr lang="en-GB" b="1" dirty="0"/>
              <a:t> (optional, multi-value):</a:t>
            </a:r>
            <a:r>
              <a:rPr lang="en-GB" dirty="0"/>
              <a:t> JSON array of policy URIs that are augmented by this policy, e.g. the WISE Baseline AUP itself. A presenting application MAY merge the presentation of this policy and any policies this policy augments.</a:t>
            </a:r>
          </a:p>
          <a:p>
            <a:pPr lvl="0"/>
            <a:r>
              <a:rPr lang="en-GB" b="1" dirty="0" err="1"/>
              <a:t>policy_uri</a:t>
            </a:r>
            <a:r>
              <a:rPr lang="en-GB" b="1" dirty="0"/>
              <a:t> (recommended, single-value):</a:t>
            </a:r>
            <a:r>
              <a:rPr lang="en-GB" dirty="0"/>
              <a:t> URL of the documentation of conditions and policies in human-readable form (incorporated from </a:t>
            </a:r>
            <a:r>
              <a:rPr lang="en-GB" dirty="0" err="1"/>
              <a:t>OpenID</a:t>
            </a:r>
            <a:r>
              <a:rPr lang="en-GB" dirty="0"/>
              <a:t> Federation 1.0)</a:t>
            </a:r>
          </a:p>
          <a:p>
            <a:pPr lvl="0"/>
            <a:r>
              <a:rPr lang="en-GB" b="1" dirty="0"/>
              <a:t>description (recommended):</a:t>
            </a:r>
            <a:r>
              <a:rPr lang="en-GB" dirty="0"/>
              <a:t> shortest plain-text human-readable description of the policy to be used for presentation in composite notices (used in the WISE Baseline AUP preamble</a:t>
            </a:r>
            <a:r>
              <a:rPr lang="en-GB" dirty="0" smtClean="0"/>
              <a:t>)</a:t>
            </a:r>
          </a:p>
          <a:p>
            <a:pPr marL="0" indent="0">
              <a:buNone/>
            </a:pPr>
            <a:r>
              <a:rPr lang="en-GB" dirty="0"/>
              <a:t>All human-readable keys (</a:t>
            </a:r>
            <a:r>
              <a:rPr lang="en-GB" dirty="0" err="1"/>
              <a:t>aut_name</a:t>
            </a:r>
            <a:r>
              <a:rPr lang="en-GB" dirty="0"/>
              <a:t>, description) MAY be </a:t>
            </a:r>
            <a:r>
              <a:rPr lang="en-GB" dirty="0" err="1"/>
              <a:t>postfixed</a:t>
            </a:r>
            <a:r>
              <a:rPr lang="en-GB" dirty="0"/>
              <a:t> with a hash-sign followed by a locale code in RFC 4646 format (example: </a:t>
            </a:r>
            <a:r>
              <a:rPr lang="en-GB" dirty="0" err="1"/>
              <a:t>aut_name#nl_NL</a:t>
            </a:r>
            <a:r>
              <a:rPr lang="en-GB" dirty="0"/>
              <a:t>: “</a:t>
            </a:r>
            <a:r>
              <a:rPr lang="en-GB" dirty="0" err="1"/>
              <a:t>nationaal</a:t>
            </a:r>
            <a:r>
              <a:rPr lang="en-GB" dirty="0"/>
              <a:t> </a:t>
            </a:r>
            <a:r>
              <a:rPr lang="en-GB" dirty="0" err="1"/>
              <a:t>instituut</a:t>
            </a:r>
            <a:r>
              <a:rPr lang="en-GB" dirty="0" smtClean="0"/>
              <a:t>”).</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20</a:t>
            </a:fld>
            <a:endParaRPr lang="en-GB"/>
          </a:p>
        </p:txBody>
      </p:sp>
      <p:sp>
        <p:nvSpPr>
          <p:cNvPr id="4" name="Title 3"/>
          <p:cNvSpPr>
            <a:spLocks noGrp="1"/>
          </p:cNvSpPr>
          <p:nvPr>
            <p:ph type="title"/>
          </p:nvPr>
        </p:nvSpPr>
        <p:spPr/>
        <p:txBody>
          <a:bodyPr/>
          <a:lstStyle/>
          <a:p>
            <a:endParaRPr lang="en-GB"/>
          </a:p>
        </p:txBody>
      </p:sp>
    </p:spTree>
    <p:extLst>
      <p:ext uri="{BB962C8B-B14F-4D97-AF65-F5344CB8AC3E}">
        <p14:creationId xmlns:p14="http://schemas.microsoft.com/office/powerpoint/2010/main" val="1715756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GB" b="1" dirty="0"/>
              <a:t>5.4 Meta-data document resolution</a:t>
            </a:r>
          </a:p>
          <a:p>
            <a:r>
              <a:rPr lang="en-GB" dirty="0"/>
              <a:t>The resolution mechanism for meta-data JSON documents SHOULD be left to the AARC Architecture working group. The resolution set MAY be of the form of a HTTP GET request for a document at </a:t>
            </a:r>
            <a:r>
              <a:rPr lang="en-GB" i="1" dirty="0"/>
              <a:t>https://nr.aarc-community.org/resolv/v1/&lt;URL-encoded-URI&gt;</a:t>
            </a:r>
            <a:r>
              <a:rPr lang="en-GB" dirty="0"/>
              <a:t>. This URL MUST result in a 301 “Moved </a:t>
            </a:r>
            <a:r>
              <a:rPr lang="en-GB" dirty="0" err="1"/>
              <a:t>Permamently</a:t>
            </a:r>
            <a:r>
              <a:rPr lang="en-GB" dirty="0"/>
              <a:t>” response, and include a HTTP response “Location” header indicating the URL of the JSON meta-data document</a:t>
            </a:r>
            <a:r>
              <a:rPr lang="en-GB" dirty="0" smtClean="0"/>
              <a:t>.</a:t>
            </a:r>
            <a:endParaRPr lang="en-GB" dirty="0"/>
          </a:p>
          <a:p>
            <a:pPr marL="0" indent="0">
              <a:buNone/>
            </a:pPr>
            <a:r>
              <a:rPr lang="en-GB" i="1" dirty="0" smtClean="0"/>
              <a:t>For the prior example …</a:t>
            </a:r>
          </a:p>
          <a:p>
            <a:r>
              <a:rPr lang="en-GB" dirty="0"/>
              <a:t>It might potentially then be retrievable from </a:t>
            </a:r>
            <a:r>
              <a:rPr lang="en-GB" u="sng" dirty="0">
                <a:hlinkClick r:id="rId2"/>
              </a:rPr>
              <a:t>https://nr.aarc-community.org/resolv/v1/https%3A%2F%2Foperations-portal.egi.eu%2Fvo%2Fview%2Fvoname%2Fxenon.biggrid.nl</a:t>
            </a:r>
            <a:r>
              <a:rPr lang="en-GB" dirty="0"/>
              <a:t> </a:t>
            </a:r>
          </a:p>
          <a:p>
            <a:r>
              <a:rPr lang="en-GB" dirty="0"/>
              <a:t>Following AARC-G069, the identifier could have been auto-completed, once a namespace has been defined for </a:t>
            </a:r>
            <a:r>
              <a:rPr lang="en-GB" dirty="0" err="1"/>
              <a:t>BiG</a:t>
            </a:r>
            <a:r>
              <a:rPr lang="en-GB" dirty="0"/>
              <a:t> Grid communities. In that case, the identifier would have been “</a:t>
            </a:r>
            <a:r>
              <a:rPr lang="en-GB" dirty="0" err="1"/>
              <a:t>urn:geant:nikhef.nl:projects:biggrid:group:xenon</a:t>
            </a:r>
            <a:r>
              <a:rPr lang="en-GB" dirty="0"/>
              <a:t>”, with associated resolver URL </a:t>
            </a:r>
            <a:r>
              <a:rPr lang="en-GB" u="sng" dirty="0">
                <a:hlinkClick r:id="rId3"/>
              </a:rPr>
              <a:t>https://</a:t>
            </a:r>
            <a:r>
              <a:rPr lang="en-GB" u="sng" dirty="0" smtClean="0">
                <a:hlinkClick r:id="rId3"/>
              </a:rPr>
              <a:t>nr.aarc-community.org/resolv/v1/urn%3Ageant%3Anikhef.nl%3Aprojects%3Abiggrid%3Agroup%3Axenon</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21</a:t>
            </a:fld>
            <a:endParaRPr lang="en-GB"/>
          </a:p>
        </p:txBody>
      </p:sp>
      <p:sp>
        <p:nvSpPr>
          <p:cNvPr id="4" name="Title 3"/>
          <p:cNvSpPr>
            <a:spLocks noGrp="1"/>
          </p:cNvSpPr>
          <p:nvPr>
            <p:ph type="title"/>
          </p:nvPr>
        </p:nvSpPr>
        <p:spPr/>
        <p:txBody>
          <a:bodyPr/>
          <a:lstStyle/>
          <a:p>
            <a:endParaRPr lang="en-GB"/>
          </a:p>
        </p:txBody>
      </p:sp>
    </p:spTree>
    <p:extLst>
      <p:ext uri="{BB962C8B-B14F-4D97-AF65-F5344CB8AC3E}">
        <p14:creationId xmlns:p14="http://schemas.microsoft.com/office/powerpoint/2010/main" val="542057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3</a:t>
            </a:fld>
            <a:endParaRPr lang="en-GB"/>
          </a:p>
        </p:txBody>
      </p:sp>
      <p:sp>
        <p:nvSpPr>
          <p:cNvPr id="4" name="Title 3"/>
          <p:cNvSpPr>
            <a:spLocks noGrp="1"/>
          </p:cNvSpPr>
          <p:nvPr>
            <p:ph type="title"/>
          </p:nvPr>
        </p:nvSpPr>
        <p:spPr/>
        <p:txBody>
          <a:bodyPr/>
          <a:lstStyle/>
          <a:p>
            <a:r>
              <a:rPr lang="en-GB" dirty="0" smtClean="0"/>
              <a:t>WISE Baseline AUP</a:t>
            </a:r>
            <a:endParaRPr lang="en-GB" dirty="0"/>
          </a:p>
        </p:txBody>
      </p:sp>
      <p:sp>
        <p:nvSpPr>
          <p:cNvPr id="7" name="Content Placeholder 6"/>
          <p:cNvSpPr>
            <a:spLocks noGrp="1"/>
          </p:cNvSpPr>
          <p:nvPr>
            <p:ph idx="1"/>
          </p:nvPr>
        </p:nvSpPr>
        <p:spPr>
          <a:xfrm>
            <a:off x="444502" y="1439333"/>
            <a:ext cx="6142910" cy="5082765"/>
          </a:xfrm>
        </p:spPr>
        <p:txBody>
          <a:bodyPr>
            <a:normAutofit lnSpcReduction="10000"/>
          </a:bodyPr>
          <a:lstStyle/>
          <a:p>
            <a:pPr marL="0" indent="0">
              <a:buNone/>
            </a:pPr>
            <a:r>
              <a:rPr lang="en-GB" dirty="0" smtClean="0"/>
              <a:t>Template for a common and cascading </a:t>
            </a:r>
            <a:r>
              <a:rPr lang="en-GB" dirty="0" smtClean="0"/>
              <a:t/>
            </a:r>
            <a:br>
              <a:rPr lang="en-GB" dirty="0" smtClean="0"/>
            </a:br>
            <a:r>
              <a:rPr lang="en-GB" dirty="0" smtClean="0"/>
              <a:t>AUP </a:t>
            </a:r>
            <a:r>
              <a:rPr lang="en-GB" dirty="0" smtClean="0"/>
              <a:t>and T&amp;C notice</a:t>
            </a:r>
          </a:p>
          <a:p>
            <a:pPr marL="0" indent="0">
              <a:buNone/>
            </a:pPr>
            <a:r>
              <a:rPr lang="en-GB" dirty="0" smtClean="0"/>
              <a:t>by intent focusses primarily on </a:t>
            </a:r>
            <a:r>
              <a:rPr lang="en-GB" i="1" dirty="0" smtClean="0"/>
              <a:t>acceptable use</a:t>
            </a:r>
            <a:endParaRPr lang="en-GB" dirty="0" smtClean="0"/>
          </a:p>
          <a:p>
            <a:r>
              <a:rPr lang="en-GB" dirty="0" smtClean="0">
                <a:solidFill>
                  <a:schemeClr val="accent2"/>
                </a:solidFill>
              </a:rPr>
              <a:t>do not dwell on unintended use</a:t>
            </a:r>
          </a:p>
          <a:p>
            <a:r>
              <a:rPr lang="en-GB" dirty="0" smtClean="0">
                <a:solidFill>
                  <a:schemeClr val="accent2"/>
                </a:solidFill>
              </a:rPr>
              <a:t>guarantee and service levels are T&amp;Cs, </a:t>
            </a:r>
            <a:r>
              <a:rPr lang="en-GB" dirty="0" smtClean="0">
                <a:solidFill>
                  <a:schemeClr val="accent2"/>
                </a:solidFill>
              </a:rPr>
              <a:t/>
            </a:r>
            <a:br>
              <a:rPr lang="en-GB" dirty="0" smtClean="0">
                <a:solidFill>
                  <a:schemeClr val="accent2"/>
                </a:solidFill>
              </a:rPr>
            </a:br>
            <a:r>
              <a:rPr lang="en-GB" dirty="0" smtClean="0">
                <a:solidFill>
                  <a:schemeClr val="accent2"/>
                </a:solidFill>
              </a:rPr>
              <a:t>not </a:t>
            </a:r>
            <a:r>
              <a:rPr lang="en-GB" dirty="0" smtClean="0">
                <a:solidFill>
                  <a:schemeClr val="accent2"/>
                </a:solidFill>
              </a:rPr>
              <a:t>acceptable use interoperability</a:t>
            </a:r>
          </a:p>
          <a:p>
            <a:pPr marL="0" indent="0">
              <a:buNone/>
            </a:pPr>
            <a:r>
              <a:rPr lang="en-GB" dirty="0" smtClean="0">
                <a:solidFill>
                  <a:schemeClr val="tx2"/>
                </a:solidFill>
              </a:rPr>
              <a:t>Placeholder model for</a:t>
            </a:r>
          </a:p>
          <a:p>
            <a:r>
              <a:rPr lang="en-GB" i="1" dirty="0" smtClean="0">
                <a:solidFill>
                  <a:schemeClr val="tx2"/>
                </a:solidFill>
              </a:rPr>
              <a:t>scope of the AUP</a:t>
            </a:r>
            <a:r>
              <a:rPr lang="en-GB" dirty="0">
                <a:solidFill>
                  <a:schemeClr val="tx2"/>
                </a:solidFill>
              </a:rPr>
              <a:t> </a:t>
            </a:r>
            <a:r>
              <a:rPr lang="en-GB" dirty="0" smtClean="0">
                <a:solidFill>
                  <a:schemeClr val="tx2"/>
                </a:solidFill>
              </a:rPr>
              <a:t>(purpose binding) </a:t>
            </a:r>
            <a:br>
              <a:rPr lang="en-GB" dirty="0" smtClean="0">
                <a:solidFill>
                  <a:schemeClr val="tx2"/>
                </a:solidFill>
              </a:rPr>
            </a:br>
            <a:r>
              <a:rPr lang="en-GB" dirty="0" smtClean="0">
                <a:solidFill>
                  <a:schemeClr val="tx2"/>
                </a:solidFill>
              </a:rPr>
              <a:t>– mirrored in Service Security operational baseline</a:t>
            </a:r>
          </a:p>
          <a:p>
            <a:r>
              <a:rPr lang="en-GB" dirty="0" smtClean="0">
                <a:solidFill>
                  <a:schemeClr val="tx2"/>
                </a:solidFill>
              </a:rPr>
              <a:t>10 commandments</a:t>
            </a:r>
          </a:p>
          <a:p>
            <a:r>
              <a:rPr lang="en-GB" dirty="0" smtClean="0">
                <a:solidFill>
                  <a:schemeClr val="tx2"/>
                </a:solidFill>
              </a:rPr>
              <a:t>placeholder for additional T&amp;Cs</a:t>
            </a:r>
          </a:p>
          <a:p>
            <a:r>
              <a:rPr lang="en-GB" dirty="0" smtClean="0">
                <a:solidFill>
                  <a:schemeClr val="tx2"/>
                </a:solidFill>
              </a:rPr>
              <a:t>privacy notice references and authority</a:t>
            </a:r>
          </a:p>
        </p:txBody>
      </p:sp>
      <p:pic>
        <p:nvPicPr>
          <p:cNvPr id="8"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5011" y="287524"/>
            <a:ext cx="982009" cy="765967"/>
          </a:xfrm>
          <a:prstGeom prst="rect">
            <a:avLst/>
          </a:prstGeom>
        </p:spPr>
      </p:pic>
      <p:pic>
        <p:nvPicPr>
          <p:cNvPr id="9" name="Picture 8"/>
          <p:cNvPicPr>
            <a:picLocks noChangeAspect="1"/>
          </p:cNvPicPr>
          <p:nvPr/>
        </p:nvPicPr>
        <p:blipFill>
          <a:blip r:embed="rId3"/>
          <a:stretch>
            <a:fillRect/>
          </a:stretch>
        </p:blipFill>
        <p:spPr>
          <a:xfrm>
            <a:off x="7033724" y="737430"/>
            <a:ext cx="4989965" cy="5600092"/>
          </a:xfrm>
          <a:prstGeom prst="rect">
            <a:avLst/>
          </a:prstGeom>
        </p:spPr>
      </p:pic>
    </p:spTree>
    <p:extLst>
      <p:ext uri="{BB962C8B-B14F-4D97-AF65-F5344CB8AC3E}">
        <p14:creationId xmlns:p14="http://schemas.microsoft.com/office/powerpoint/2010/main" val="1921851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g2e2953a4e95_0_667"/>
          <p:cNvSpPr txBox="1">
            <a:spLocks noGrp="1"/>
          </p:cNvSpPr>
          <p:nvPr>
            <p:ph type="body" idx="1"/>
          </p:nvPr>
        </p:nvSpPr>
        <p:spPr>
          <a:xfrm>
            <a:off x="444502" y="1439332"/>
            <a:ext cx="8796900" cy="5241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4360"/>
              </a:buClr>
              <a:buSzPct val="100000"/>
              <a:buNone/>
            </a:pPr>
            <a:r>
              <a:rPr lang="en-GB" b="1" dirty="0" smtClean="0"/>
              <a:t>For large ‘multi-tenant’ proxies</a:t>
            </a:r>
            <a:endParaRPr dirty="0" smtClean="0"/>
          </a:p>
          <a:p>
            <a:pPr marL="171450" lvl="0" indent="-171450" algn="l" rtl="0">
              <a:lnSpc>
                <a:spcPct val="100000"/>
              </a:lnSpc>
              <a:spcBef>
                <a:spcPts val="1050"/>
              </a:spcBef>
              <a:spcAft>
                <a:spcPts val="0"/>
              </a:spcAft>
              <a:buClr>
                <a:srgbClr val="004360"/>
              </a:buClr>
              <a:buSzPct val="100000"/>
              <a:buChar char="•"/>
            </a:pPr>
            <a:r>
              <a:rPr lang="en-GB" sz="2000" dirty="0" smtClean="0"/>
              <a:t>some subset users in some communities use a set of services – </a:t>
            </a:r>
            <a:br>
              <a:rPr lang="en-GB" sz="2000" dirty="0" smtClean="0"/>
            </a:br>
            <a:r>
              <a:rPr lang="en-GB" sz="2000" dirty="0" smtClean="0"/>
              <a:t>how to present their Terms and Conditions and their privacy policies, so that users</a:t>
            </a:r>
            <a:endParaRPr dirty="0" smtClean="0"/>
          </a:p>
          <a:p>
            <a:pPr marL="514350" lvl="1" indent="-171450" algn="l" rtl="0">
              <a:lnSpc>
                <a:spcPct val="100000"/>
              </a:lnSpc>
              <a:spcBef>
                <a:spcPts val="675"/>
              </a:spcBef>
              <a:spcAft>
                <a:spcPts val="0"/>
              </a:spcAft>
              <a:buClr>
                <a:srgbClr val="004361"/>
              </a:buClr>
              <a:buSzPct val="100000"/>
              <a:buChar char="•"/>
            </a:pPr>
            <a:r>
              <a:rPr lang="en-GB" dirty="0" smtClean="0"/>
              <a:t>only see the T&amp;Cs and notices for services they will access</a:t>
            </a:r>
            <a:endParaRPr dirty="0" smtClean="0"/>
          </a:p>
          <a:p>
            <a:pPr marL="514350" lvl="1" indent="-171450" algn="l" rtl="0">
              <a:lnSpc>
                <a:spcPct val="100000"/>
              </a:lnSpc>
              <a:spcBef>
                <a:spcPts val="675"/>
              </a:spcBef>
              <a:spcAft>
                <a:spcPts val="0"/>
              </a:spcAft>
              <a:buClr>
                <a:srgbClr val="004361"/>
              </a:buClr>
              <a:buSzPct val="100000"/>
              <a:buChar char="•"/>
            </a:pPr>
            <a:r>
              <a:rPr lang="en-GB" dirty="0" smtClean="0"/>
              <a:t>this does not to need to be manually configured for each community</a:t>
            </a:r>
            <a:endParaRPr dirty="0" smtClean="0"/>
          </a:p>
          <a:p>
            <a:pPr marL="514350" lvl="1" indent="-171450" algn="l" rtl="0">
              <a:lnSpc>
                <a:spcPct val="100000"/>
              </a:lnSpc>
              <a:spcBef>
                <a:spcPts val="675"/>
              </a:spcBef>
              <a:spcAft>
                <a:spcPts val="0"/>
              </a:spcAft>
              <a:buClr>
                <a:srgbClr val="004361"/>
              </a:buClr>
              <a:buSzPct val="100000"/>
              <a:buChar char="•"/>
            </a:pPr>
            <a:r>
              <a:rPr lang="en-GB" dirty="0" smtClean="0"/>
              <a:t>is automatically updated when services join</a:t>
            </a:r>
            <a:endParaRPr dirty="0" smtClean="0"/>
          </a:p>
          <a:p>
            <a:pPr marL="514350" lvl="1" indent="-65722" algn="l" rtl="0">
              <a:lnSpc>
                <a:spcPct val="100000"/>
              </a:lnSpc>
              <a:spcBef>
                <a:spcPts val="675"/>
              </a:spcBef>
              <a:spcAft>
                <a:spcPts val="0"/>
              </a:spcAft>
              <a:buClr>
                <a:srgbClr val="004361"/>
              </a:buClr>
              <a:buSzPct val="100000"/>
              <a:buNone/>
            </a:pPr>
            <a:endParaRPr dirty="0" smtClean="0"/>
          </a:p>
          <a:p>
            <a:pPr marL="0" lvl="0" indent="0" algn="l" rtl="0">
              <a:lnSpc>
                <a:spcPct val="100000"/>
              </a:lnSpc>
              <a:spcBef>
                <a:spcPts val="1050"/>
              </a:spcBef>
              <a:spcAft>
                <a:spcPts val="0"/>
              </a:spcAft>
              <a:buClr>
                <a:srgbClr val="004360"/>
              </a:buClr>
              <a:buSzPct val="100000"/>
              <a:buNone/>
            </a:pPr>
            <a:r>
              <a:rPr lang="en-GB" b="1" dirty="0" smtClean="0"/>
              <a:t>For community and dedicated proxies</a:t>
            </a:r>
            <a:endParaRPr dirty="0" smtClean="0"/>
          </a:p>
          <a:p>
            <a:pPr marL="171450" lvl="0" indent="-171450" algn="l" rtl="0">
              <a:lnSpc>
                <a:spcPct val="100000"/>
              </a:lnSpc>
              <a:spcBef>
                <a:spcPts val="1050"/>
              </a:spcBef>
              <a:spcAft>
                <a:spcPts val="0"/>
              </a:spcAft>
              <a:buClr>
                <a:srgbClr val="004360"/>
              </a:buClr>
              <a:buSzPct val="100000"/>
              <a:buChar char="•"/>
            </a:pPr>
            <a:r>
              <a:rPr lang="en-GB" sz="2000" dirty="0" smtClean="0"/>
              <a:t>when new (sensitive) services join, who needs to see the new T&amp;Cs?</a:t>
            </a:r>
            <a:endParaRPr dirty="0" smtClean="0"/>
          </a:p>
          <a:p>
            <a:pPr marL="171450" lvl="0" indent="-171450" algn="l" rtl="0">
              <a:lnSpc>
                <a:spcPct val="100000"/>
              </a:lnSpc>
              <a:spcBef>
                <a:spcPts val="1050"/>
              </a:spcBef>
              <a:spcAft>
                <a:spcPts val="0"/>
              </a:spcAft>
              <a:buClr>
                <a:srgbClr val="004360"/>
              </a:buClr>
              <a:buSzPct val="100000"/>
              <a:buChar char="•"/>
            </a:pPr>
            <a:r>
              <a:rPr lang="en-GB" sz="2000" dirty="0" smtClean="0"/>
              <a:t>can we communicate existing acceptance of T&amp;Cs to downstream services?</a:t>
            </a:r>
            <a:endParaRPr dirty="0" smtClean="0"/>
          </a:p>
          <a:p>
            <a:pPr marL="0" lvl="0" indent="0" algn="l" rtl="0">
              <a:lnSpc>
                <a:spcPct val="100000"/>
              </a:lnSpc>
              <a:spcBef>
                <a:spcPts val="1050"/>
              </a:spcBef>
              <a:spcAft>
                <a:spcPts val="0"/>
              </a:spcAft>
              <a:buClr>
                <a:srgbClr val="004360"/>
              </a:buClr>
              <a:buSzPct val="100000"/>
              <a:buNone/>
            </a:pPr>
            <a:endParaRPr sz="1200" dirty="0" smtClean="0"/>
          </a:p>
        </p:txBody>
      </p:sp>
      <p:sp>
        <p:nvSpPr>
          <p:cNvPr id="952" name="Google Shape;952;g2e2953a4e95_0_667"/>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75"/>
              <a:buFont typeface="Arial"/>
              <a:buNone/>
            </a:pPr>
            <a:fld id="{00000000-1234-1234-1234-123412341234}" type="slidenum">
              <a:rPr lang="en-GB" smtClean="0"/>
              <a:t>4</a:t>
            </a:fld>
            <a:endParaRPr/>
          </a:p>
        </p:txBody>
      </p:sp>
      <p:sp>
        <p:nvSpPr>
          <p:cNvPr id="953" name="Google Shape;953;g2e2953a4e95_0_667"/>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4361"/>
              </a:buClr>
              <a:buSzPts val="2400"/>
              <a:buFont typeface="Calibri"/>
              <a:buNone/>
            </a:pPr>
            <a:r>
              <a:rPr lang="en-GB" smtClean="0"/>
              <a:t>Proxies have more challenges as well: AUPs, T&amp;Cs, Privacy notices, …</a:t>
            </a:r>
            <a:endParaRPr/>
          </a:p>
        </p:txBody>
      </p:sp>
      <p:grpSp>
        <p:nvGrpSpPr>
          <p:cNvPr id="954" name="Google Shape;954;g2e2953a4e95_0_667"/>
          <p:cNvGrpSpPr/>
          <p:nvPr/>
        </p:nvGrpSpPr>
        <p:grpSpPr>
          <a:xfrm>
            <a:off x="9459757" y="1603453"/>
            <a:ext cx="2438303" cy="3781301"/>
            <a:chOff x="10225057" y="1392499"/>
            <a:chExt cx="1673509" cy="2595265"/>
          </a:xfrm>
        </p:grpSpPr>
        <p:pic>
          <p:nvPicPr>
            <p:cNvPr id="955" name="Google Shape;955;g2e2953a4e95_0_667"/>
            <p:cNvPicPr preferRelativeResize="0"/>
            <p:nvPr/>
          </p:nvPicPr>
          <p:blipFill rotWithShape="1">
            <a:blip r:embed="rId3">
              <a:alphaModFix/>
            </a:blip>
            <a:srcRect/>
            <a:stretch/>
          </p:blipFill>
          <p:spPr>
            <a:xfrm>
              <a:off x="10225057" y="1392499"/>
              <a:ext cx="1673509" cy="2347295"/>
            </a:xfrm>
            <a:prstGeom prst="rect">
              <a:avLst/>
            </a:prstGeom>
            <a:noFill/>
            <a:ln w="9525" cap="flat" cmpd="sng">
              <a:solidFill>
                <a:schemeClr val="accent1"/>
              </a:solidFill>
              <a:prstDash val="solid"/>
              <a:round/>
              <a:headEnd type="none" w="sm" len="sm"/>
              <a:tailEnd type="none" w="sm" len="sm"/>
            </a:ln>
          </p:spPr>
        </p:pic>
        <p:sp>
          <p:nvSpPr>
            <p:cNvPr id="956" name="Google Shape;956;g2e2953a4e95_0_667"/>
            <p:cNvSpPr txBox="1"/>
            <p:nvPr/>
          </p:nvSpPr>
          <p:spPr>
            <a:xfrm>
              <a:off x="10375300" y="3734264"/>
              <a:ext cx="1373100" cy="253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i="1">
                  <a:solidFill>
                    <a:schemeClr val="dk1"/>
                  </a:solidFill>
                  <a:latin typeface="Calibri"/>
                  <a:ea typeface="Calibri"/>
                  <a:cs typeface="Calibri"/>
                  <a:sym typeface="Calibri"/>
                </a:rPr>
                <a:t>beyond AARC-G040</a:t>
              </a:r>
              <a:endParaRPr sz="1800" i="1">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706714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5</a:t>
            </a:fld>
            <a:endParaRPr lang="en-GB"/>
          </a:p>
        </p:txBody>
      </p:sp>
      <p:sp>
        <p:nvSpPr>
          <p:cNvPr id="4" name="Title 3"/>
          <p:cNvSpPr>
            <a:spLocks noGrp="1"/>
          </p:cNvSpPr>
          <p:nvPr>
            <p:ph type="title"/>
          </p:nvPr>
        </p:nvSpPr>
        <p:spPr/>
        <p:txBody>
          <a:bodyPr/>
          <a:lstStyle/>
          <a:p>
            <a:r>
              <a:rPr lang="en-GB" dirty="0" smtClean="0"/>
              <a:t>Prior WISE AUP construction guidance: AARC I044</a:t>
            </a:r>
            <a:endParaRPr lang="en-GB" dirty="0"/>
          </a:p>
        </p:txBody>
      </p:sp>
      <p:pic>
        <p:nvPicPr>
          <p:cNvPr id="5" name="Picture 4"/>
          <p:cNvPicPr>
            <a:picLocks noChangeAspect="1"/>
          </p:cNvPicPr>
          <p:nvPr/>
        </p:nvPicPr>
        <p:blipFill>
          <a:blip r:embed="rId2"/>
          <a:stretch>
            <a:fillRect/>
          </a:stretch>
        </p:blipFill>
        <p:spPr>
          <a:xfrm>
            <a:off x="8744454" y="2217531"/>
            <a:ext cx="3219743" cy="4073961"/>
          </a:xfrm>
          <a:prstGeom prst="rect">
            <a:avLst/>
          </a:prstGeom>
          <a:ln>
            <a:solidFill>
              <a:schemeClr val="tx2"/>
            </a:solidFill>
          </a:ln>
        </p:spPr>
      </p:pic>
      <p:sp>
        <p:nvSpPr>
          <p:cNvPr id="8" name="Content Placeholder 7"/>
          <p:cNvSpPr>
            <a:spLocks noGrp="1"/>
          </p:cNvSpPr>
          <p:nvPr>
            <p:ph idx="1"/>
          </p:nvPr>
        </p:nvSpPr>
        <p:spPr>
          <a:xfrm>
            <a:off x="444502" y="1439333"/>
            <a:ext cx="4790886" cy="2187901"/>
          </a:xfrm>
        </p:spPr>
        <p:txBody>
          <a:bodyPr/>
          <a:lstStyle/>
          <a:p>
            <a:pPr marL="0" indent="0">
              <a:buNone/>
            </a:pPr>
            <a:r>
              <a:rPr lang="en-GB" dirty="0" smtClean="0"/>
              <a:t>Notice combined in a single document all AUP, terms and conditions, and purpose binding on behalf of both community, infrastructure, and services</a:t>
            </a:r>
          </a:p>
        </p:txBody>
      </p:sp>
      <p:pic>
        <p:nvPicPr>
          <p:cNvPr id="9" name="Content Placeholder 5"/>
          <p:cNvPicPr>
            <a:picLocks noChangeAspect="1"/>
          </p:cNvPicPr>
          <p:nvPr/>
        </p:nvPicPr>
        <p:blipFill>
          <a:blip r:embed="rId3"/>
          <a:stretch>
            <a:fillRect/>
          </a:stretch>
        </p:blipFill>
        <p:spPr>
          <a:xfrm>
            <a:off x="6366983" y="1871312"/>
            <a:ext cx="5065339" cy="2697485"/>
          </a:xfrm>
          <a:prstGeom prst="rect">
            <a:avLst/>
          </a:prstGeom>
          <a:ln>
            <a:solidFill>
              <a:schemeClr val="tx2"/>
            </a:solidFill>
          </a:ln>
        </p:spPr>
      </p:pic>
      <p:pic>
        <p:nvPicPr>
          <p:cNvPr id="10" name="Picture 9"/>
          <p:cNvPicPr>
            <a:picLocks noChangeAspect="1"/>
          </p:cNvPicPr>
          <p:nvPr/>
        </p:nvPicPr>
        <p:blipFill>
          <a:blip r:embed="rId4"/>
          <a:stretch>
            <a:fillRect/>
          </a:stretch>
        </p:blipFill>
        <p:spPr>
          <a:xfrm>
            <a:off x="455646" y="3627234"/>
            <a:ext cx="7521151" cy="2664258"/>
          </a:xfrm>
          <a:prstGeom prst="rect">
            <a:avLst/>
          </a:prstGeom>
        </p:spPr>
      </p:pic>
    </p:spTree>
    <p:extLst>
      <p:ext uri="{BB962C8B-B14F-4D97-AF65-F5344CB8AC3E}">
        <p14:creationId xmlns:p14="http://schemas.microsoft.com/office/powerpoint/2010/main" val="10101943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dirty="0"/>
              <a:t>The introduction of multi-community and multi-tenancy proxies has changed that premise in two ways:</a:t>
            </a:r>
          </a:p>
          <a:p>
            <a:pPr lvl="0"/>
            <a:r>
              <a:rPr lang="en-GB" dirty="0"/>
              <a:t>the proxy does not equate the community, with multiple communities being hosted on the same proxy instance, or individuals registering first with the proxy in a generic mode (without specifying the community) and subsequently registering with one or more communities; and</a:t>
            </a:r>
          </a:p>
          <a:p>
            <a:pPr lvl="0"/>
            <a:r>
              <a:rPr lang="en-GB" dirty="0"/>
              <a:t>the proxy and the controller (as meant in the EEA GDPR) of access personal data (elaborated below) are not the same entity, and the role of the proxy operator may change over time even for the same user (as the user takes on different roles </a:t>
            </a:r>
            <a:r>
              <a:rPr lang="en-GB" dirty="0" err="1"/>
              <a:t>duing</a:t>
            </a:r>
            <a:r>
              <a:rPr lang="en-GB" dirty="0"/>
              <a:t> the registration life cycle in the proxy).</a:t>
            </a:r>
          </a:p>
        </p:txBody>
      </p:sp>
      <p:sp>
        <p:nvSpPr>
          <p:cNvPr id="3" name="Slide Number Placeholder 2"/>
          <p:cNvSpPr>
            <a:spLocks noGrp="1"/>
          </p:cNvSpPr>
          <p:nvPr>
            <p:ph type="sldNum" sz="quarter" idx="12"/>
          </p:nvPr>
        </p:nvSpPr>
        <p:spPr/>
        <p:txBody>
          <a:bodyPr/>
          <a:lstStyle/>
          <a:p>
            <a:fld id="{6F576E6A-F32A-4612-884C-86870357C6B4}" type="slidenum">
              <a:rPr lang="en-GB" smtClean="0"/>
              <a:pPr/>
              <a:t>6</a:t>
            </a:fld>
            <a:endParaRPr lang="en-GB"/>
          </a:p>
        </p:txBody>
      </p:sp>
      <p:sp>
        <p:nvSpPr>
          <p:cNvPr id="4" name="Title 3"/>
          <p:cNvSpPr>
            <a:spLocks noGrp="1"/>
          </p:cNvSpPr>
          <p:nvPr>
            <p:ph type="title"/>
          </p:nvPr>
        </p:nvSpPr>
        <p:spPr/>
        <p:txBody>
          <a:bodyPr/>
          <a:lstStyle/>
          <a:p>
            <a:r>
              <a:rPr lang="en-GB" dirty="0" smtClean="0"/>
              <a:t>Limits to the I044 and G040 model</a:t>
            </a:r>
            <a:endParaRPr lang="en-GB" dirty="0"/>
          </a:p>
        </p:txBody>
      </p:sp>
    </p:spTree>
    <p:extLst>
      <p:ext uri="{BB962C8B-B14F-4D97-AF65-F5344CB8AC3E}">
        <p14:creationId xmlns:p14="http://schemas.microsoft.com/office/powerpoint/2010/main" val="2076308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7</a:t>
            </a:fld>
            <a:endParaRPr lang="en-GB"/>
          </a:p>
        </p:txBody>
      </p:sp>
      <p:sp>
        <p:nvSpPr>
          <p:cNvPr id="4" name="Title 3"/>
          <p:cNvSpPr>
            <a:spLocks noGrp="1"/>
          </p:cNvSpPr>
          <p:nvPr>
            <p:ph type="title"/>
          </p:nvPr>
        </p:nvSpPr>
        <p:spPr/>
        <p:txBody>
          <a:bodyPr/>
          <a:lstStyle/>
          <a:p>
            <a:r>
              <a:rPr lang="en-GB" dirty="0" smtClean="0"/>
              <a:t>SURF SRAM multi-tenancy proxy and GDPR role assignments</a:t>
            </a:r>
            <a:endParaRPr lang="en-GB" dirty="0"/>
          </a:p>
        </p:txBody>
      </p:sp>
      <p:pic>
        <p:nvPicPr>
          <p:cNvPr id="6" name="image3.png"/>
          <p:cNvPicPr/>
          <p:nvPr/>
        </p:nvPicPr>
        <p:blipFill>
          <a:blip r:embed="rId2"/>
          <a:srcRect/>
          <a:stretch>
            <a:fillRect/>
          </a:stretch>
        </p:blipFill>
        <p:spPr>
          <a:xfrm>
            <a:off x="934738" y="1538585"/>
            <a:ext cx="9858768" cy="4830948"/>
          </a:xfrm>
          <a:prstGeom prst="rect">
            <a:avLst/>
          </a:prstGeom>
          <a:ln/>
        </p:spPr>
      </p:pic>
    </p:spTree>
    <p:extLst>
      <p:ext uri="{BB962C8B-B14F-4D97-AF65-F5344CB8AC3E}">
        <p14:creationId xmlns:p14="http://schemas.microsoft.com/office/powerpoint/2010/main" val="1515322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10886886" cy="4737633"/>
          </a:xfrm>
        </p:spPr>
        <p:txBody>
          <a:bodyPr>
            <a:noAutofit/>
          </a:bodyPr>
          <a:lstStyle/>
          <a:p>
            <a:pPr marL="0" indent="0">
              <a:buNone/>
            </a:pPr>
            <a:r>
              <a:rPr lang="en-GB" sz="1800" b="1" dirty="0"/>
              <a:t>Offline access and non-interactive (brokered) workflows</a:t>
            </a:r>
          </a:p>
          <a:p>
            <a:pPr marL="0" indent="0">
              <a:buNone/>
            </a:pPr>
            <a:r>
              <a:rPr lang="en-GB" sz="1800" dirty="0"/>
              <a:t>Activities that occur or continue to execute without user presence may require specific notices to be presented to the user to prevent abuse and unintended consequences. This in particular applies to OIDC flows that use the </a:t>
            </a:r>
            <a:r>
              <a:rPr lang="en-GB" sz="1800" i="1" dirty="0" err="1"/>
              <a:t>offline_access</a:t>
            </a:r>
            <a:r>
              <a:rPr lang="en-GB" sz="1800" i="1" dirty="0"/>
              <a:t> </a:t>
            </a:r>
            <a:r>
              <a:rPr lang="en-GB" sz="1800" dirty="0"/>
              <a:t>scope for requesting refresh tokens, as defined in the </a:t>
            </a:r>
            <a:r>
              <a:rPr lang="en-GB" sz="1800" dirty="0" err="1"/>
              <a:t>OpenID</a:t>
            </a:r>
            <a:r>
              <a:rPr lang="en-GB" sz="1800" dirty="0"/>
              <a:t> Connect Core specification section 11 (</a:t>
            </a:r>
            <a:r>
              <a:rPr lang="en-GB" sz="1800" u="sng" dirty="0">
                <a:hlinkClick r:id="rId2"/>
              </a:rPr>
              <a:t>https://openid.net/specs/openid-connect-core-1_0.html#OfflineAccess</a:t>
            </a:r>
            <a:r>
              <a:rPr lang="en-GB" sz="1800" dirty="0"/>
              <a:t>). </a:t>
            </a:r>
            <a:endParaRPr lang="en-GB" sz="1800" dirty="0" smtClean="0"/>
          </a:p>
          <a:p>
            <a:pPr marL="0" indent="0">
              <a:buNone/>
            </a:pPr>
            <a:endParaRPr lang="en-GB" sz="1800" dirty="0"/>
          </a:p>
          <a:p>
            <a:pPr marL="0" indent="0">
              <a:buNone/>
            </a:pPr>
            <a:r>
              <a:rPr lang="en-GB" sz="1800" dirty="0" smtClean="0"/>
              <a:t>In </a:t>
            </a:r>
            <a:r>
              <a:rPr lang="en-GB" sz="1800" dirty="0"/>
              <a:t>these cases, the OP (including a proxy) either MUST or SHOULD have explicitly received or have consent for offline access, depending on the application type as stated in the OIDC Core specification. To ensure the user does not need to be presented with an interstitial consent page, this request for explicit consent MUST be presented as part of the initial set of notices if the user workflow(s) are, or likely are, requiring offline access. </a:t>
            </a:r>
            <a:endParaRPr lang="en-GB" sz="1800" dirty="0" smtClean="0"/>
          </a:p>
          <a:p>
            <a:pPr marL="0" indent="0">
              <a:buNone/>
            </a:pPr>
            <a:r>
              <a:rPr lang="en-GB" sz="1800" dirty="0" smtClean="0"/>
              <a:t>The </a:t>
            </a:r>
            <a:r>
              <a:rPr lang="en-GB" sz="1800" dirty="0"/>
              <a:t>service provider or proxy requiring offline access that is capable of presenting notice meta-data should signal this requirement in that way, and any service or proxy may (in lieu of or in addition) signal this by out-of-band mechanisms (e.g. in explicit agreements) for </a:t>
            </a:r>
            <a:r>
              <a:rPr lang="en-GB" sz="1800" i="1" dirty="0"/>
              <a:t>single common notice </a:t>
            </a:r>
            <a:r>
              <a:rPr lang="en-GB" sz="1800" dirty="0"/>
              <a:t>and </a:t>
            </a:r>
            <a:r>
              <a:rPr lang="en-GB" sz="1800" i="1" dirty="0"/>
              <a:t>cascading notice </a:t>
            </a:r>
            <a:r>
              <a:rPr lang="en-GB" sz="1800" dirty="0"/>
              <a:t>points in upstream proxies.</a:t>
            </a:r>
          </a:p>
          <a:p>
            <a:pPr marL="0" indent="0">
              <a:buNone/>
            </a:pPr>
            <a:endParaRPr lang="en-GB" sz="1800"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8</a:t>
            </a:fld>
            <a:endParaRPr lang="en-GB"/>
          </a:p>
        </p:txBody>
      </p:sp>
      <p:sp>
        <p:nvSpPr>
          <p:cNvPr id="4" name="Title 3"/>
          <p:cNvSpPr>
            <a:spLocks noGrp="1"/>
          </p:cNvSpPr>
          <p:nvPr>
            <p:ph type="title"/>
          </p:nvPr>
        </p:nvSpPr>
        <p:spPr/>
        <p:txBody>
          <a:bodyPr/>
          <a:lstStyle/>
          <a:p>
            <a:r>
              <a:rPr lang="en-GB" dirty="0" smtClean="0"/>
              <a:t>Constraints on the notice management, depending on connected services?</a:t>
            </a:r>
            <a:endParaRPr lang="en-GB" dirty="0"/>
          </a:p>
        </p:txBody>
      </p:sp>
    </p:spTree>
    <p:extLst>
      <p:ext uri="{BB962C8B-B14F-4D97-AF65-F5344CB8AC3E}">
        <p14:creationId xmlns:p14="http://schemas.microsoft.com/office/powerpoint/2010/main" val="493097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823824" y="620092"/>
            <a:ext cx="2606823" cy="3239460"/>
          </a:xfrm>
          <a:prstGeom prst="rect">
            <a:avLst/>
          </a:prstGeom>
          <a:ln>
            <a:solidFill>
              <a:schemeClr val="accent2"/>
            </a:solidFill>
          </a:ln>
        </p:spPr>
      </p:pic>
      <p:sp>
        <p:nvSpPr>
          <p:cNvPr id="2" name="Text Placeholder 1"/>
          <p:cNvSpPr>
            <a:spLocks noGrp="1"/>
          </p:cNvSpPr>
          <p:nvPr>
            <p:ph type="body" idx="1"/>
          </p:nvPr>
        </p:nvSpPr>
        <p:spPr>
          <a:xfrm>
            <a:off x="443538" y="1277968"/>
            <a:ext cx="7699373" cy="4737600"/>
          </a:xfrm>
        </p:spPr>
        <p:txBody>
          <a:bodyPr>
            <a:noAutofit/>
          </a:bodyPr>
          <a:lstStyle/>
          <a:p>
            <a:pPr marL="88900" indent="0">
              <a:spcBef>
                <a:spcPts val="300"/>
              </a:spcBef>
              <a:buNone/>
            </a:pPr>
            <a:r>
              <a:rPr lang="en-GB" sz="2000" b="1" dirty="0" smtClean="0"/>
              <a:t>Four presentation models</a:t>
            </a:r>
            <a:r>
              <a:rPr lang="en-GB" sz="2000" dirty="0" smtClean="0"/>
              <a:t>. In order of preference</a:t>
            </a:r>
          </a:p>
          <a:p>
            <a:pPr marL="546100" indent="-457200">
              <a:spcBef>
                <a:spcPts val="300"/>
              </a:spcBef>
              <a:buSzPct val="100000"/>
              <a:buFont typeface="+mj-lt"/>
              <a:buAutoNum type="arabicPeriod"/>
            </a:pPr>
            <a:r>
              <a:rPr lang="en-GB" sz="1800" dirty="0"/>
              <a:t>machine-readable aggregated </a:t>
            </a:r>
            <a:r>
              <a:rPr lang="en-GB" sz="1800" dirty="0" smtClean="0"/>
              <a:t>notice</a:t>
            </a:r>
          </a:p>
          <a:p>
            <a:pPr marL="546100" indent="-457200">
              <a:spcBef>
                <a:spcPts val="300"/>
              </a:spcBef>
              <a:buSzPct val="100000"/>
              <a:buFont typeface="+mj-lt"/>
              <a:buAutoNum type="arabicPeriod"/>
            </a:pPr>
            <a:r>
              <a:rPr lang="en-GB" sz="1800" dirty="0" smtClean="0"/>
              <a:t>common notice (single common </a:t>
            </a:r>
            <a:r>
              <a:rPr lang="en-GB" sz="1800" b="1" dirty="0" smtClean="0"/>
              <a:t>authority domain</a:t>
            </a:r>
            <a:r>
              <a:rPr lang="en-GB" sz="1800" dirty="0" smtClean="0"/>
              <a:t>)</a:t>
            </a:r>
          </a:p>
          <a:p>
            <a:pPr marL="546100" indent="-457200">
              <a:spcBef>
                <a:spcPts val="300"/>
              </a:spcBef>
              <a:buSzPct val="100000"/>
              <a:buFont typeface="+mj-lt"/>
              <a:buAutoNum type="arabicPeriod"/>
            </a:pPr>
            <a:r>
              <a:rPr lang="en-GB" sz="1800" dirty="0" smtClean="0"/>
              <a:t>cascading notices (</a:t>
            </a:r>
            <a:r>
              <a:rPr lang="en-GB" sz="1800" b="1" dirty="0" smtClean="0"/>
              <a:t>assume responsibility </a:t>
            </a:r>
            <a:r>
              <a:rPr lang="en-GB" sz="1800" dirty="0" smtClean="0"/>
              <a:t>for underlings)</a:t>
            </a:r>
          </a:p>
          <a:p>
            <a:pPr marL="546100" indent="-457200">
              <a:spcBef>
                <a:spcPts val="300"/>
              </a:spcBef>
              <a:buSzPct val="100000"/>
              <a:buFont typeface="+mj-lt"/>
              <a:buAutoNum type="arabicPeriod"/>
            </a:pPr>
            <a:r>
              <a:rPr lang="en-GB" sz="1800" dirty="0" smtClean="0"/>
              <a:t>coherent presentation: you show what you need (but not more)</a:t>
            </a:r>
            <a:endParaRPr lang="en-GB" sz="1800" dirty="0"/>
          </a:p>
          <a:p>
            <a:pPr marL="88900" indent="0">
              <a:spcBef>
                <a:spcPts val="300"/>
              </a:spcBef>
              <a:buNone/>
            </a:pPr>
            <a:endParaRPr lang="en-GB" sz="1800" dirty="0" smtClean="0"/>
          </a:p>
          <a:p>
            <a:pPr marL="88900" indent="0">
              <a:spcBef>
                <a:spcPts val="300"/>
              </a:spcBef>
              <a:buNone/>
            </a:pPr>
            <a:r>
              <a:rPr lang="en-GB" sz="2000" b="1" dirty="0" smtClean="0"/>
              <a:t>Generic recommendations</a:t>
            </a:r>
          </a:p>
          <a:p>
            <a:pPr>
              <a:spcBef>
                <a:spcPts val="300"/>
              </a:spcBef>
            </a:pPr>
            <a:r>
              <a:rPr lang="en-GB" sz="1800" dirty="0" smtClean="0"/>
              <a:t>use the WISE Baseline AUP composition model, record what and</a:t>
            </a:r>
            <a:r>
              <a:rPr lang="en-GB" sz="1800" dirty="0"/>
              <a:t> </a:t>
            </a:r>
            <a:r>
              <a:rPr lang="en-GB" sz="1800" dirty="0" smtClean="0"/>
              <a:t>when </a:t>
            </a:r>
            <a:br>
              <a:rPr lang="en-GB" sz="1800" dirty="0" smtClean="0"/>
            </a:br>
            <a:r>
              <a:rPr lang="en-GB" sz="1800" dirty="0" smtClean="0"/>
              <a:t>user confirmed acceptance, and be able to confirm this downstream</a:t>
            </a:r>
            <a:br>
              <a:rPr lang="en-GB" sz="1800" dirty="0" smtClean="0"/>
            </a:br>
            <a:endParaRPr lang="en-GB" sz="1800" dirty="0" smtClean="0"/>
          </a:p>
          <a:p>
            <a:pPr marL="88900" indent="0">
              <a:spcBef>
                <a:spcPts val="300"/>
              </a:spcBef>
              <a:buNone/>
            </a:pPr>
            <a:r>
              <a:rPr lang="en-GB" sz="2000" b="1" dirty="0" smtClean="0"/>
              <a:t>plus </a:t>
            </a:r>
            <a:r>
              <a:rPr lang="en-GB" sz="2000" dirty="0" smtClean="0"/>
              <a:t>a </a:t>
            </a:r>
            <a:r>
              <a:rPr lang="en-GB" sz="2000" b="1" dirty="0" smtClean="0"/>
              <a:t>machine-actionable model</a:t>
            </a:r>
            <a:r>
              <a:rPr lang="en-GB" sz="2000" dirty="0" smtClean="0"/>
              <a:t> to </a:t>
            </a:r>
            <a:br>
              <a:rPr lang="en-GB" sz="2000" dirty="0" smtClean="0"/>
            </a:br>
            <a:r>
              <a:rPr lang="en-GB" sz="2000" dirty="0" smtClean="0"/>
              <a:t>construct notices based on a hierarchy of proxies</a:t>
            </a:r>
          </a:p>
          <a:p>
            <a:pPr>
              <a:spcBef>
                <a:spcPts val="300"/>
              </a:spcBef>
            </a:pPr>
            <a:r>
              <a:rPr lang="en-GB" sz="1800" dirty="0" smtClean="0"/>
              <a:t>sufficient to build you a comprehensive WISE Baseline AUP</a:t>
            </a:r>
          </a:p>
          <a:p>
            <a:pPr>
              <a:spcBef>
                <a:spcPts val="300"/>
              </a:spcBef>
            </a:pPr>
            <a:r>
              <a:rPr lang="en-GB" sz="1800" dirty="0" smtClean="0"/>
              <a:t>and a set of privacy notices (for those GDPR encumbered)</a:t>
            </a:r>
          </a:p>
          <a:p>
            <a:pPr>
              <a:spcBef>
                <a:spcPts val="300"/>
              </a:spcBef>
            </a:pPr>
            <a:r>
              <a:rPr lang="en-GB" sz="1800" dirty="0" smtClean="0"/>
              <a:t>plus a namespace inspired by RFC6711’s </a:t>
            </a:r>
            <a:r>
              <a:rPr lang="en-GB" sz="1800" dirty="0" err="1" smtClean="0"/>
              <a:t>LoA</a:t>
            </a:r>
            <a:r>
              <a:rPr lang="en-GB" sz="1800" dirty="0" smtClean="0"/>
              <a:t> registry</a:t>
            </a:r>
            <a:endParaRPr lang="en-GB" sz="18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9</a:t>
            </a:fld>
            <a:endParaRPr lang="en-GB"/>
          </a:p>
        </p:txBody>
      </p:sp>
      <p:pic>
        <p:nvPicPr>
          <p:cNvPr id="5" name="Picture 4"/>
          <p:cNvPicPr>
            <a:picLocks noChangeAspect="1"/>
          </p:cNvPicPr>
          <p:nvPr/>
        </p:nvPicPr>
        <p:blipFill>
          <a:blip r:embed="rId3"/>
          <a:stretch>
            <a:fillRect/>
          </a:stretch>
        </p:blipFill>
        <p:spPr>
          <a:xfrm>
            <a:off x="8505825" y="2124248"/>
            <a:ext cx="3375110" cy="4167228"/>
          </a:xfrm>
          <a:prstGeom prst="rect">
            <a:avLst/>
          </a:prstGeom>
          <a:ln>
            <a:solidFill>
              <a:schemeClr val="accent2"/>
            </a:solidFill>
          </a:ln>
        </p:spPr>
      </p:pic>
      <p:sp>
        <p:nvSpPr>
          <p:cNvPr id="4" name="Title 3"/>
          <p:cNvSpPr>
            <a:spLocks noGrp="1"/>
          </p:cNvSpPr>
          <p:nvPr>
            <p:ph type="title"/>
          </p:nvPr>
        </p:nvSpPr>
        <p:spPr/>
        <p:txBody>
          <a:bodyPr/>
          <a:lstStyle/>
          <a:p>
            <a:r>
              <a:rPr lang="en-GB" dirty="0" smtClean="0"/>
              <a:t>AARC </a:t>
            </a:r>
            <a:r>
              <a:rPr lang="en-GB" dirty="0" smtClean="0"/>
              <a:t>G083 </a:t>
            </a:r>
            <a:r>
              <a:rPr lang="en-GB" dirty="0" smtClean="0"/>
              <a:t>Notice Management by </a:t>
            </a:r>
            <a:r>
              <a:rPr lang="en-GB" dirty="0" smtClean="0"/>
              <a:t>Proxies</a:t>
            </a:r>
            <a:endParaRPr lang="en-GB" dirty="0"/>
          </a:p>
        </p:txBody>
      </p:sp>
      <p:sp>
        <p:nvSpPr>
          <p:cNvPr id="7" name="TextBox 6"/>
          <p:cNvSpPr txBox="1"/>
          <p:nvPr/>
        </p:nvSpPr>
        <p:spPr>
          <a:xfrm>
            <a:off x="3638550" y="6406019"/>
            <a:ext cx="4988866" cy="338554"/>
          </a:xfrm>
          <a:prstGeom prst="rect">
            <a:avLst/>
          </a:prstGeom>
          <a:noFill/>
        </p:spPr>
        <p:txBody>
          <a:bodyPr wrap="none" rtlCol="0">
            <a:spAutoFit/>
          </a:bodyPr>
          <a:lstStyle/>
          <a:p>
            <a:r>
              <a:rPr lang="en-GB" sz="1600" b="1" dirty="0" smtClean="0">
                <a:solidFill>
                  <a:schemeClr val="accent2"/>
                </a:solidFill>
              </a:rPr>
              <a:t>https://aarc-community.org/guidelines/aarc-g083/</a:t>
            </a:r>
            <a:endParaRPr lang="en-GB" sz="1600" b="1" dirty="0">
              <a:solidFill>
                <a:schemeClr val="accent2"/>
              </a:solidFill>
            </a:endParaRPr>
          </a:p>
        </p:txBody>
      </p:sp>
    </p:spTree>
    <p:extLst>
      <p:ext uri="{BB962C8B-B14F-4D97-AF65-F5344CB8AC3E}">
        <p14:creationId xmlns:p14="http://schemas.microsoft.com/office/powerpoint/2010/main" val="3393954094"/>
      </p:ext>
    </p:extLst>
  </p:cSld>
  <p:clrMapOvr>
    <a:masterClrMapping/>
  </p:clrMapOvr>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RC-TREE-template-16-9-format.potx" id="{A675FEC3-DC03-41BD-9FFE-DAED50E62743}" vid="{61C1A71C-0582-4EAC-954F-879658315C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D342B61AA90142A8D5A114AFFAD389" ma:contentTypeVersion="1" ma:contentTypeDescription="Create a new document." ma:contentTypeScope="" ma:versionID="138dd77d572eb9aa87051d9216bdb44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F8F0BB2-8848-4E68-80B0-B0624BDBD5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C07721-32FF-48B6-9D36-E09F4CC3A69A}">
  <ds:schemaRefs>
    <ds:schemaRef ds:uri="http://schemas.microsoft.com/sharepoint/v3/contenttype/forms"/>
  </ds:schemaRefs>
</ds:datastoreItem>
</file>

<file path=customXml/itemProps3.xml><?xml version="1.0" encoding="utf-8"?>
<ds:datastoreItem xmlns:ds="http://schemas.openxmlformats.org/officeDocument/2006/customXml" ds:itemID="{59AA3960-760A-4B61-8C8B-DBF90F37C8C8}">
  <ds:schemaRefs>
    <ds:schemaRef ds:uri="http://schemas.openxmlformats.org/package/2006/metadata/core-properties"/>
    <ds:schemaRef ds:uri="http://www.w3.org/XML/1998/namespace"/>
    <ds:schemaRef ds:uri="http://schemas.microsoft.com/office/2006/documentManagement/types"/>
    <ds:schemaRef ds:uri="http://schemas.microsoft.com/office/2006/metadata/properties"/>
    <ds:schemaRef ds:uri="http://schemas.microsoft.com/sharepoint/v3"/>
    <ds:schemaRef ds:uri="http://purl.org/dc/elements/1.1/"/>
    <ds:schemaRef ds:uri="http://purl.org/dc/term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AARC-TREE-template-16-9-format</Template>
  <TotalTime>179</TotalTime>
  <Words>2517</Words>
  <Application>Microsoft Office PowerPoint</Application>
  <PresentationFormat>Widescreen</PresentationFormat>
  <Paragraphs>182</Paragraphs>
  <Slides>21</Slides>
  <Notes>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Akkurat Std</vt:lpstr>
      <vt:lpstr>Arial</vt:lpstr>
      <vt:lpstr>Calibri</vt:lpstr>
      <vt:lpstr>Courier New</vt:lpstr>
      <vt:lpstr>Verdana</vt:lpstr>
      <vt:lpstr>GEANT Association</vt:lpstr>
      <vt:lpstr>PowerPoint Presentation</vt:lpstr>
      <vt:lpstr>How many of these?</vt:lpstr>
      <vt:lpstr>WISE Baseline AUP</vt:lpstr>
      <vt:lpstr>Proxies have more challenges as well: AUPs, T&amp;Cs, Privacy notices, …</vt:lpstr>
      <vt:lpstr>Prior WISE AUP construction guidance: AARC I044</vt:lpstr>
      <vt:lpstr>Limits to the I044 and G040 model</vt:lpstr>
      <vt:lpstr>SURF SRAM multi-tenancy proxy and GDPR role assignments</vt:lpstr>
      <vt:lpstr>Constraints on the notice management, depending on connected services?</vt:lpstr>
      <vt:lpstr>AARC G083 Notice Management by Proxies</vt:lpstr>
      <vt:lpstr>Recommendations – generic and per presentation model</vt:lpstr>
      <vt:lpstr>But how to prevent duplicate presentation of ‘already confirmed’ notices?</vt:lpstr>
      <vt:lpstr>Can we construct all of the WISE Baseline AUP at the proxy?</vt:lpstr>
      <vt:lpstr>Mechanisms</vt:lpstr>
      <vt:lpstr>Automatically constructing notices? Will that work? We can at least try!</vt:lpstr>
      <vt:lpstr>Identifying notices for composition</vt:lpstr>
      <vt:lpstr>Submitted to you, but welcoming feedback</vt:lpstr>
      <vt:lpstr>PowerPoint Presentation</vt:lpstr>
      <vt:lpstr>PowerPoint Presentation</vt:lpstr>
      <vt:lpstr>PowerPoint Presentation</vt:lpstr>
      <vt:lpstr>PowerPoint Presentation</vt:lpstr>
      <vt:lpstr>PowerPoint Presentation</vt:lpstr>
    </vt:vector>
  </TitlesOfParts>
  <Company>Nikhef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davidg</dc:creator>
  <cp:lastModifiedBy>davidg</cp:lastModifiedBy>
  <cp:revision>28</cp:revision>
  <cp:lastPrinted>2015-05-01T10:30:08Z</cp:lastPrinted>
  <dcterms:created xsi:type="dcterms:W3CDTF">2024-12-12T18:07:46Z</dcterms:created>
  <dcterms:modified xsi:type="dcterms:W3CDTF">2025-01-13T14:32:47Z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0x01010015D342B61AA90142A8D5A114AFFAD389</vt:lpwstr>
  </property>
</Properties>
</file>