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  <p:sldMasterId id="2147483674" r:id="rId2"/>
    <p:sldMasterId id="2147483679" r:id="rId3"/>
    <p:sldMasterId id="2147483669" r:id="rId4"/>
  </p:sldMasterIdLst>
  <p:notesMasterIdLst>
    <p:notesMasterId r:id="rId40"/>
  </p:notesMasterIdLst>
  <p:handoutMasterIdLst>
    <p:handoutMasterId r:id="rId41"/>
  </p:handoutMasterIdLst>
  <p:sldIdLst>
    <p:sldId id="263" r:id="rId5"/>
    <p:sldId id="264" r:id="rId6"/>
    <p:sldId id="266" r:id="rId7"/>
    <p:sldId id="265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5" r:id="rId16"/>
    <p:sldId id="277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97" r:id="rId25"/>
    <p:sldId id="294" r:id="rId26"/>
    <p:sldId id="284" r:id="rId27"/>
    <p:sldId id="285" r:id="rId28"/>
    <p:sldId id="286" r:id="rId29"/>
    <p:sldId id="287" r:id="rId30"/>
    <p:sldId id="290" r:id="rId31"/>
    <p:sldId id="288" r:id="rId32"/>
    <p:sldId id="289" r:id="rId33"/>
    <p:sldId id="292" r:id="rId34"/>
    <p:sldId id="293" r:id="rId35"/>
    <p:sldId id="291" r:id="rId36"/>
    <p:sldId id="295" r:id="rId37"/>
    <p:sldId id="296" r:id="rId38"/>
    <p:sldId id="298" r:id="rId39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44C"/>
    <a:srgbClr val="6F2575"/>
    <a:srgbClr val="06B2C4"/>
    <a:srgbClr val="E4D889"/>
    <a:srgbClr val="E3D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31"/>
  </p:normalViewPr>
  <p:slideViewPr>
    <p:cSldViewPr snapToGrid="0" snapToObjects="1">
      <p:cViewPr varScale="1">
        <p:scale>
          <a:sx n="52" d="100"/>
          <a:sy n="52" d="100"/>
        </p:scale>
        <p:origin x="952" y="80"/>
      </p:cViewPr>
      <p:guideLst>
        <p:guide orient="horz" pos="4320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73973-D094-44AF-97DE-88346E25E27E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CA606-0C39-4A5F-934C-A2105EECD9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90655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06357" y="4715154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32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defTabSz="584200" latinLnBrk="0">
      <a:defRPr sz="4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4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4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4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4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4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4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4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4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37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233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739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472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376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958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256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0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748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651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905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455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614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623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789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945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129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464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639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712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663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430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74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90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285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1559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893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287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65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4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7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527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3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55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23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60241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4609394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9287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390512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46126" y="12949637"/>
            <a:ext cx="530593" cy="605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625" y="2571750"/>
            <a:ext cx="23631525" cy="10058400"/>
          </a:xfrm>
          <a:prstGeom prst="rect">
            <a:avLst/>
          </a:prstGeom>
        </p:spPr>
        <p:txBody>
          <a:bodyPr/>
          <a:lstStyle>
            <a:lvl1pPr>
              <a:buClr>
                <a:srgbClr val="6F2575"/>
              </a:buClr>
              <a:defRPr>
                <a:latin typeface="Minion Pro" panose="02040503050306020203" pitchFamily="18" charset="0"/>
              </a:defRPr>
            </a:lvl1pPr>
            <a:lvl2pPr>
              <a:buClr>
                <a:srgbClr val="6F2575"/>
              </a:buClr>
              <a:defRPr>
                <a:latin typeface="Minion Pro" panose="02040503050306020203" pitchFamily="18" charset="0"/>
              </a:defRPr>
            </a:lvl2pPr>
            <a:lvl3pPr>
              <a:buClr>
                <a:srgbClr val="6F2575"/>
              </a:buClr>
              <a:defRPr>
                <a:latin typeface="Minion Pro" panose="02040503050306020203" pitchFamily="18" charset="0"/>
              </a:defRPr>
            </a:lvl3pPr>
            <a:lvl4pPr>
              <a:buClr>
                <a:srgbClr val="6F2575"/>
              </a:buClr>
              <a:defRPr>
                <a:latin typeface="Minion Pro" panose="02040503050306020203" pitchFamily="18" charset="0"/>
              </a:defRPr>
            </a:lvl4pPr>
            <a:lvl5pPr>
              <a:buClr>
                <a:srgbClr val="6F2575"/>
              </a:buClr>
              <a:defRPr>
                <a:latin typeface="Minion Pro" panose="02040503050306020203" pitchFamily="18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46126" y="12949637"/>
            <a:ext cx="530593" cy="605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625" y="2571750"/>
            <a:ext cx="23631525" cy="10058400"/>
          </a:xfrm>
          <a:prstGeom prst="rect">
            <a:avLst/>
          </a:prstGeom>
        </p:spPr>
        <p:txBody>
          <a:bodyPr/>
          <a:lstStyle>
            <a:lvl1pPr>
              <a:buClr>
                <a:srgbClr val="6F2575"/>
              </a:buClr>
              <a:defRPr>
                <a:latin typeface="Minion Pro" panose="02040503050306020203" pitchFamily="18" charset="0"/>
              </a:defRPr>
            </a:lvl1pPr>
            <a:lvl2pPr>
              <a:buClr>
                <a:srgbClr val="6F2575"/>
              </a:buClr>
              <a:defRPr>
                <a:latin typeface="Minion Pro" panose="02040503050306020203" pitchFamily="18" charset="0"/>
              </a:defRPr>
            </a:lvl2pPr>
            <a:lvl3pPr>
              <a:buClr>
                <a:srgbClr val="6F2575"/>
              </a:buClr>
              <a:defRPr>
                <a:latin typeface="Minion Pro" panose="02040503050306020203" pitchFamily="18" charset="0"/>
              </a:defRPr>
            </a:lvl3pPr>
            <a:lvl4pPr>
              <a:buClr>
                <a:srgbClr val="6F2575"/>
              </a:buClr>
              <a:defRPr>
                <a:latin typeface="Minion Pro" panose="02040503050306020203" pitchFamily="18" charset="0"/>
              </a:defRPr>
            </a:lvl4pPr>
            <a:lvl5pPr>
              <a:buClr>
                <a:srgbClr val="6F2575"/>
              </a:buClr>
              <a:defRPr>
                <a:latin typeface="Minion Pro" panose="02040503050306020203" pitchFamily="18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46126" y="12949637"/>
            <a:ext cx="530593" cy="605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46126" y="12949637"/>
            <a:ext cx="530593" cy="6059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625" y="2571750"/>
            <a:ext cx="23631525" cy="10058400"/>
          </a:xfrm>
          <a:prstGeom prst="rect">
            <a:avLst/>
          </a:prstGeom>
        </p:spPr>
        <p:txBody>
          <a:bodyPr/>
          <a:lstStyle>
            <a:lvl1pPr>
              <a:buClr>
                <a:srgbClr val="6F2575"/>
              </a:buClr>
              <a:defRPr>
                <a:latin typeface="Minion Pro" panose="02040503050306020203" pitchFamily="18" charset="0"/>
              </a:defRPr>
            </a:lvl1pPr>
            <a:lvl2pPr>
              <a:buClr>
                <a:srgbClr val="6F2575"/>
              </a:buClr>
              <a:defRPr>
                <a:latin typeface="Minion Pro" panose="02040503050306020203" pitchFamily="18" charset="0"/>
              </a:defRPr>
            </a:lvl2pPr>
            <a:lvl3pPr>
              <a:buClr>
                <a:srgbClr val="6F2575"/>
              </a:buClr>
              <a:defRPr>
                <a:latin typeface="Minion Pro" panose="02040503050306020203" pitchFamily="18" charset="0"/>
              </a:defRPr>
            </a:lvl3pPr>
            <a:lvl4pPr>
              <a:buClr>
                <a:srgbClr val="6F2575"/>
              </a:buClr>
              <a:defRPr>
                <a:latin typeface="Minion Pro" panose="02040503050306020203" pitchFamily="18" charset="0"/>
              </a:defRPr>
            </a:lvl4pPr>
            <a:lvl5pPr>
              <a:buClr>
                <a:srgbClr val="6F2575"/>
              </a:buClr>
              <a:defRPr>
                <a:latin typeface="Minion Pro" panose="02040503050306020203" pitchFamily="18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42719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699829"/>
            <a:ext cx="24384000" cy="1014984"/>
          </a:xfrm>
          <a:prstGeom prst="rect">
            <a:avLst/>
          </a:prstGeom>
          <a:solidFill>
            <a:srgbClr val="E6344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t" anchorCtr="1"/>
          <a:lstStyle/>
          <a:p>
            <a:r>
              <a:rPr dirty="0"/>
              <a:t>Title Text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664028" y="2118903"/>
            <a:ext cx="21031200" cy="1040754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hangingPunct="1"/>
            <a:r>
              <a:rPr lang="nl-NL" dirty="0" smtClean="0"/>
              <a:t>Klik om de tekststijl van het model te bewerken</a:t>
            </a:r>
          </a:p>
          <a:p>
            <a:pPr lvl="1" hangingPunct="1"/>
            <a:r>
              <a:rPr lang="nl-NL" dirty="0" smtClean="0"/>
              <a:t>Tweede niveau</a:t>
            </a:r>
          </a:p>
          <a:p>
            <a:pPr lvl="2" hangingPunct="1"/>
            <a:r>
              <a:rPr lang="nl-NL" dirty="0" smtClean="0"/>
              <a:t>Derde niveau</a:t>
            </a:r>
          </a:p>
          <a:p>
            <a:pPr lvl="3" hangingPunct="1"/>
            <a:r>
              <a:rPr lang="nl-NL" dirty="0" smtClean="0"/>
              <a:t>Vierde niveau</a:t>
            </a:r>
          </a:p>
          <a:p>
            <a:pPr lvl="4" hangingPunct="1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0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Nikhef RDM Policy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05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49" r:id="rId3"/>
    <p:sldLayoutId id="2147483653" r:id="rId4"/>
  </p:sldLayoutIdLst>
  <p:transition spd="med"/>
  <p:hf hdr="0" dt="0"/>
  <p:txStyles>
    <p:titleStyle>
      <a:lvl1pPr marL="57799" marR="57799" indent="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2699829"/>
            <a:ext cx="24384000" cy="1014984"/>
          </a:xfrm>
          <a:prstGeom prst="rect">
            <a:avLst/>
          </a:prstGeom>
          <a:solidFill>
            <a:srgbClr val="E6344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1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Nikhef RDM Policy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06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med"/>
  <p:hf hd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699829"/>
            <a:ext cx="24384000" cy="1014984"/>
          </a:xfrm>
          <a:prstGeom prst="rect">
            <a:avLst/>
          </a:prstGeom>
          <a:solidFill>
            <a:srgbClr val="E6344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Nikhef RDM Policy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Isosceles Triangle 1"/>
          <p:cNvSpPr/>
          <p:nvPr userDrawn="1"/>
        </p:nvSpPr>
        <p:spPr>
          <a:xfrm rot="16200000">
            <a:off x="19593006" y="-1080148"/>
            <a:ext cx="3710850" cy="5871143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39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ransition spd="med"/>
  <p:hf hd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699829"/>
            <a:ext cx="24384000" cy="1014984"/>
          </a:xfrm>
          <a:prstGeom prst="rect">
            <a:avLst/>
          </a:prstGeom>
          <a:solidFill>
            <a:srgbClr val="E6344C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06B2C4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664028" y="2118903"/>
            <a:ext cx="21031200" cy="1040754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hangingPunct="1"/>
            <a:r>
              <a:rPr lang="nl-NL" dirty="0" smtClean="0"/>
              <a:t>Klik om de tekststijl van het model te bewerken</a:t>
            </a:r>
          </a:p>
          <a:p>
            <a:pPr lvl="1" hangingPunct="1"/>
            <a:r>
              <a:rPr lang="nl-NL" dirty="0" smtClean="0"/>
              <a:t>Tweede niveau</a:t>
            </a:r>
          </a:p>
          <a:p>
            <a:pPr lvl="2" hangingPunct="1"/>
            <a:r>
              <a:rPr lang="nl-NL" dirty="0" smtClean="0"/>
              <a:t>Derde niveau</a:t>
            </a:r>
          </a:p>
          <a:p>
            <a:pPr lvl="3" hangingPunct="1"/>
            <a:r>
              <a:rPr lang="nl-NL" dirty="0" smtClean="0"/>
              <a:t>Vierde niveau</a:t>
            </a:r>
          </a:p>
          <a:p>
            <a:pPr lvl="4" hangingPunct="1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46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ransition spd="med"/>
  <p:hf hd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guidelines.openaire.eu/en/latest/data/field_subject.html" TargetMode="External"/><Relationship Id="rId13" Type="http://schemas.openxmlformats.org/officeDocument/2006/relationships/hyperlink" Target="https://guidelines.openaire.eu/en/latest/data/field_alternateidentifier.html" TargetMode="External"/><Relationship Id="rId18" Type="http://schemas.openxmlformats.org/officeDocument/2006/relationships/hyperlink" Target="https://guidelines.openaire.eu/en/latest/data/field_rights.html" TargetMode="External"/><Relationship Id="rId3" Type="http://schemas.openxmlformats.org/officeDocument/2006/relationships/hyperlink" Target="https://guidelines.openaire.eu/en/latest/data/field_identifier.html" TargetMode="External"/><Relationship Id="rId7" Type="http://schemas.openxmlformats.org/officeDocument/2006/relationships/hyperlink" Target="https://guidelines.openaire.eu/en/latest/data/field_publicationyear.html" TargetMode="External"/><Relationship Id="rId12" Type="http://schemas.openxmlformats.org/officeDocument/2006/relationships/hyperlink" Target="https://guidelines.openaire.eu/en/latest/data/field_resourcetype.html" TargetMode="External"/><Relationship Id="rId17" Type="http://schemas.openxmlformats.org/officeDocument/2006/relationships/hyperlink" Target="https://guidelines.openaire.eu/en/latest/data/field_version.html" TargetMode="External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guidelines.openaire.eu/en/latest/data/field_format.html" TargetMode="External"/><Relationship Id="rId20" Type="http://schemas.openxmlformats.org/officeDocument/2006/relationships/hyperlink" Target="https://guidelines.openaire.eu/en/latest/data/field_geolocatio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uidelines.openaire.eu/en/latest/data/field_publisher.html" TargetMode="External"/><Relationship Id="rId11" Type="http://schemas.openxmlformats.org/officeDocument/2006/relationships/hyperlink" Target="https://guidelines.openaire.eu/en/latest/data/field_language.html" TargetMode="External"/><Relationship Id="rId5" Type="http://schemas.openxmlformats.org/officeDocument/2006/relationships/hyperlink" Target="https://guidelines.openaire.eu/en/latest/data/field_title.html" TargetMode="External"/><Relationship Id="rId15" Type="http://schemas.openxmlformats.org/officeDocument/2006/relationships/hyperlink" Target="https://guidelines.openaire.eu/en/latest/data/field_size.html" TargetMode="External"/><Relationship Id="rId10" Type="http://schemas.openxmlformats.org/officeDocument/2006/relationships/hyperlink" Target="https://guidelines.openaire.eu/en/latest/data/field_date.html" TargetMode="External"/><Relationship Id="rId19" Type="http://schemas.openxmlformats.org/officeDocument/2006/relationships/hyperlink" Target="https://guidelines.openaire.eu/en/latest/data/field_description.html" TargetMode="External"/><Relationship Id="rId4" Type="http://schemas.openxmlformats.org/officeDocument/2006/relationships/hyperlink" Target="https://guidelines.openaire.eu/en/latest/data/field_creator.html" TargetMode="External"/><Relationship Id="rId9" Type="http://schemas.openxmlformats.org/officeDocument/2006/relationships/hyperlink" Target="https://guidelines.openaire.eu/en/latest/data/field_contributor.html" TargetMode="External"/><Relationship Id="rId14" Type="http://schemas.openxmlformats.org/officeDocument/2006/relationships/hyperlink" Target="https://guidelines.openaire.eu/en/latest/data/field_relatedidentifier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wmf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20160822_CopyrightMdLMarsprine_1514p.tif" descr="20160822_CopyrightMdLMarsprine_1514p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44" b="32154"/>
          <a:stretch/>
        </p:blipFill>
        <p:spPr>
          <a:xfrm>
            <a:off x="0" y="1828800"/>
            <a:ext cx="16291525" cy="10972800"/>
          </a:xfrm>
          <a:prstGeom prst="rect">
            <a:avLst/>
          </a:prstGeom>
          <a:ln w="12700"/>
        </p:spPr>
      </p:pic>
      <p:sp>
        <p:nvSpPr>
          <p:cNvPr id="189" name="Driehoek"/>
          <p:cNvSpPr/>
          <p:nvPr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Rechthoek"/>
          <p:cNvSpPr/>
          <p:nvPr/>
        </p:nvSpPr>
        <p:spPr>
          <a:xfrm>
            <a:off x="148280" y="-17508"/>
            <a:ext cx="24249405" cy="1732439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" name="Physics Data Processing…"/>
          <p:cNvSpPr txBox="1">
            <a:spLocks noGrp="1"/>
          </p:cNvSpPr>
          <p:nvPr>
            <p:ph type="title"/>
          </p:nvPr>
        </p:nvSpPr>
        <p:spPr>
          <a:xfrm>
            <a:off x="-2134" y="111888"/>
            <a:ext cx="24388267" cy="3725341"/>
          </a:xfrm>
          <a:prstGeom prst="rect">
            <a:avLst/>
          </a:prstGeom>
        </p:spPr>
        <p:txBody>
          <a:bodyPr/>
          <a:lstStyle>
            <a:lvl1pPr algn="ctr"/>
            <a:lvl2pPr algn="ctr">
              <a:defRPr sz="72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Research Data </a:t>
            </a:r>
            <a:r>
              <a:rPr lang="en-US" dirty="0" smtClean="0">
                <a:solidFill>
                  <a:schemeClr val="bg1"/>
                </a:solidFill>
              </a:rPr>
              <a:t>Management</a:t>
            </a:r>
            <a:endParaRPr dirty="0">
              <a:solidFill>
                <a:schemeClr val="bg1"/>
              </a:solidFill>
            </a:endParaRPr>
          </a:p>
          <a:p>
            <a:pPr lvl="1"/>
            <a:r>
              <a:rPr sz="2400" dirty="0"/>
              <a:t>    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dirty="0" smtClean="0"/>
              <a:t> </a:t>
            </a:r>
            <a:r>
              <a:rPr lang="en-US" dirty="0" smtClean="0"/>
              <a:t>and the Nikhef Policy Draft</a:t>
            </a:r>
            <a:endParaRPr dirty="0"/>
          </a:p>
        </p:txBody>
      </p:sp>
      <p:sp>
        <p:nvSpPr>
          <p:cNvPr id="193" name="Rechthoek"/>
          <p:cNvSpPr/>
          <p:nvPr/>
        </p:nvSpPr>
        <p:spPr>
          <a:xfrm>
            <a:off x="-7910" y="12466653"/>
            <a:ext cx="24391909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4" name="Driehoek"/>
          <p:cNvSpPr/>
          <p:nvPr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" name="Driehoek"/>
          <p:cNvSpPr/>
          <p:nvPr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7" name="Jeff Templon"/>
          <p:cNvSpPr txBox="1"/>
          <p:nvPr/>
        </p:nvSpPr>
        <p:spPr>
          <a:xfrm>
            <a:off x="15392993" y="9329705"/>
            <a:ext cx="8362949" cy="119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algn="r">
              <a:defRPr sz="64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/>
              <a:t>WAR meeting</a:t>
            </a:r>
            <a:endParaRPr dirty="0"/>
          </a:p>
        </p:txBody>
      </p:sp>
      <p:sp>
        <p:nvSpPr>
          <p:cNvPr id="201" name="NWO site Visit - Monday September 18 - 2017"/>
          <p:cNvSpPr txBox="1"/>
          <p:nvPr/>
        </p:nvSpPr>
        <p:spPr>
          <a:xfrm>
            <a:off x="390934" y="12805166"/>
            <a:ext cx="23802565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1600" tIns="101600" rIns="101600" bIns="101600" anchor="ctr">
            <a:spAutoFit/>
          </a:bodyPr>
          <a:lstStyle>
            <a:lvl1pPr>
              <a:defRPr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lvl1pPr>
          </a:lstStyle>
          <a:p>
            <a:pPr>
              <a:tabLst>
                <a:tab pos="11772900" algn="ctr"/>
                <a:tab pos="15830550" algn="l"/>
                <a:tab pos="23202900" algn="r"/>
              </a:tabLst>
            </a:pPr>
            <a:r>
              <a:rPr lang="en-US" dirty="0"/>
              <a:t>07 December 2017	</a:t>
            </a:r>
            <a:r>
              <a:rPr lang="en-US" dirty="0" smtClean="0"/>
              <a:t>		davidg@nikhef.nl</a:t>
            </a:r>
            <a:endParaRPr dirty="0"/>
          </a:p>
        </p:txBody>
      </p:sp>
      <p:sp>
        <p:nvSpPr>
          <p:cNvPr id="16" name="2011-2016…"/>
          <p:cNvSpPr txBox="1"/>
          <p:nvPr/>
        </p:nvSpPr>
        <p:spPr>
          <a:xfrm>
            <a:off x="20112252" y="11065178"/>
            <a:ext cx="3643690" cy="1682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>
                <a:solidFill>
                  <a:schemeClr val="bg1"/>
                </a:solidFill>
              </a:rPr>
              <a:t>David </a:t>
            </a:r>
            <a:r>
              <a:rPr lang="en-US" dirty="0" err="1" smtClean="0">
                <a:solidFill>
                  <a:schemeClr val="bg1"/>
                </a:solidFill>
              </a:rPr>
              <a:t>Groep</a:t>
            </a:r>
            <a:endParaRPr lang="en-US" dirty="0" smtClean="0">
              <a:solidFill>
                <a:schemeClr val="bg1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>
                <a:solidFill>
                  <a:schemeClr val="bg1"/>
                </a:solidFill>
              </a:rPr>
              <a:t>PDP</a:t>
            </a:r>
            <a:endParaRPr dirty="0">
              <a:solidFill>
                <a:srgbClr val="E6344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7" y="10572949"/>
            <a:ext cx="4891793" cy="191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tradition here!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DPHEP</a:t>
            </a:r>
          </a:p>
          <a:p>
            <a:r>
              <a:rPr lang="en-US" dirty="0" err="1" smtClean="0"/>
              <a:t>HEPForge</a:t>
            </a:r>
            <a:endParaRPr lang="en-US" dirty="0" smtClean="0"/>
          </a:p>
          <a:p>
            <a:r>
              <a:rPr lang="en-US" dirty="0" err="1" smtClean="0"/>
              <a:t>HepData</a:t>
            </a:r>
            <a:endParaRPr lang="en-US" dirty="0" smtClean="0"/>
          </a:p>
          <a:p>
            <a:r>
              <a:rPr lang="en-US" dirty="0"/>
              <a:t>CERN OC3</a:t>
            </a:r>
          </a:p>
          <a:p>
            <a:r>
              <a:rPr lang="en-US" dirty="0" smtClean="0"/>
              <a:t>INSPIRE-HEP </a:t>
            </a:r>
            <a:r>
              <a:rPr lang="en-US" dirty="0" smtClean="0"/>
              <a:t>(‘SPIRES’)</a:t>
            </a:r>
          </a:p>
          <a:p>
            <a:pPr marL="40640" indent="0">
              <a:buNone/>
            </a:pPr>
            <a:r>
              <a:rPr lang="en-US" dirty="0" smtClean="0"/>
              <a:t>and </a:t>
            </a:r>
            <a:r>
              <a:rPr lang="en-US" dirty="0" smtClean="0"/>
              <a:t>we </a:t>
            </a:r>
            <a:r>
              <a:rPr lang="en-US" dirty="0" smtClean="0"/>
              <a:t>‘spread </a:t>
            </a:r>
            <a:r>
              <a:rPr lang="en-US" dirty="0" smtClean="0"/>
              <a:t>the </a:t>
            </a:r>
            <a:r>
              <a:rPr lang="en-US" dirty="0" smtClean="0"/>
              <a:t>word’ </a:t>
            </a:r>
            <a:r>
              <a:rPr lang="en-US" dirty="0" smtClean="0"/>
              <a:t>through general-purpose </a:t>
            </a:r>
            <a:r>
              <a:rPr lang="en-US" dirty="0" smtClean="0"/>
              <a:t>services</a:t>
            </a:r>
          </a:p>
          <a:p>
            <a:r>
              <a:rPr lang="en-US" sz="6600" b="1" dirty="0" err="1" smtClean="0">
                <a:solidFill>
                  <a:srgbClr val="6F2575"/>
                </a:solidFill>
              </a:rPr>
              <a:t>Zenodo</a:t>
            </a:r>
            <a:endParaRPr lang="en-US" b="1" dirty="0" smtClean="0">
              <a:solidFill>
                <a:srgbClr val="6F2575"/>
              </a:solidFill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7317463" y="12987687"/>
            <a:ext cx="647575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GB" dirty="0">
                <a:solidFill>
                  <a:srgbClr val="6F2575"/>
                </a:solidFill>
                <a:latin typeface="Minion Pro" panose="02040503050306020203" pitchFamily="18" charset="0"/>
              </a:rPr>
              <a:t>https://www.nikhef.nl/grid/nikhef/dmp/</a:t>
            </a: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454" y="9254803"/>
            <a:ext cx="13973432" cy="318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NWO-I DM Policy Framework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835137" y="2571750"/>
            <a:ext cx="12225013" cy="10058400"/>
          </a:xfrm>
        </p:spPr>
        <p:txBody>
          <a:bodyPr/>
          <a:lstStyle/>
          <a:p>
            <a:pPr marL="40640" indent="0">
              <a:buNone/>
            </a:pPr>
            <a:r>
              <a:rPr lang="en-US" sz="6000" dirty="0" smtClean="0"/>
              <a:t>Implement (</a:t>
            </a:r>
            <a:r>
              <a:rPr lang="en-US" sz="6000" dirty="0" smtClean="0"/>
              <a:t>by ~1 Sep 2017)</a:t>
            </a:r>
            <a:br>
              <a:rPr lang="en-US" sz="6000" dirty="0" smtClean="0"/>
            </a:br>
            <a:r>
              <a:rPr lang="en-US" sz="6000" dirty="0" smtClean="0"/>
              <a:t>the NWO-I DM Policy Framework</a:t>
            </a:r>
            <a:endParaRPr lang="en-US" sz="6000" dirty="0" smtClean="0"/>
          </a:p>
          <a:p>
            <a:r>
              <a:rPr lang="en-US" sz="6000" dirty="0" smtClean="0"/>
              <a:t>only 4 pages (good …)</a:t>
            </a:r>
          </a:p>
          <a:p>
            <a:r>
              <a:rPr lang="en-US" sz="6000" dirty="0" smtClean="0"/>
              <a:t>binding (unlike NWO Protocol)</a:t>
            </a:r>
          </a:p>
          <a:p>
            <a:r>
              <a:rPr lang="en-US" sz="6000" dirty="0" smtClean="0"/>
              <a:t>Institute Data Managers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were </a:t>
            </a:r>
            <a:r>
              <a:rPr lang="en-US" sz="6000" dirty="0" smtClean="0"/>
              <a:t>consulted beforehand</a:t>
            </a:r>
          </a:p>
          <a:p>
            <a:r>
              <a:rPr lang="en-US" sz="6000" dirty="0" smtClean="0"/>
              <a:t>Leaves us freedom of implementation, but does </a:t>
            </a:r>
            <a:br>
              <a:rPr lang="en-US" sz="6000" dirty="0" smtClean="0"/>
            </a:br>
            <a:r>
              <a:rPr lang="en-US" sz="6000" dirty="0" smtClean="0"/>
              <a:t>require specific elements </a:t>
            </a:r>
            <a:br>
              <a:rPr lang="en-US" sz="6000" dirty="0" smtClean="0"/>
            </a:br>
            <a:r>
              <a:rPr lang="en-US" sz="6000" dirty="0" smtClean="0"/>
              <a:t>like the Replication Package</a:t>
            </a:r>
            <a:endParaRPr lang="en-GB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" y="1747837"/>
            <a:ext cx="6562725" cy="1022032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787" y="2230572"/>
            <a:ext cx="6467475" cy="1002982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512" y="2600209"/>
            <a:ext cx="6438900" cy="1006792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2991249"/>
            <a:ext cx="6486525" cy="1007745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334539" y="13003149"/>
            <a:ext cx="16896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6F2575"/>
                </a:solidFill>
              </a:rPr>
              <a:t>https://www.nikhef.nl/grid/nikhef/dmp/NWO-Institutes-Data-Management-Policy-Framework.pdf</a:t>
            </a:r>
          </a:p>
        </p:txBody>
      </p:sp>
    </p:spTree>
    <p:extLst>
      <p:ext uri="{BB962C8B-B14F-4D97-AF65-F5344CB8AC3E}">
        <p14:creationId xmlns:p14="http://schemas.microsoft.com/office/powerpoint/2010/main" val="41605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Nikhef RDMP </a:t>
            </a:r>
            <a:r>
              <a:rPr lang="en-US" dirty="0" err="1" smtClean="0"/>
              <a:t>ToR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5194" y="3657600"/>
            <a:ext cx="23631525" cy="10058400"/>
          </a:xfrm>
        </p:spPr>
        <p:txBody>
          <a:bodyPr/>
          <a:lstStyle/>
          <a:p>
            <a:r>
              <a:rPr lang="en-US" dirty="0" smtClean="0"/>
              <a:t>must implement the NWO-I DM Framework and NWO Protocol</a:t>
            </a:r>
          </a:p>
          <a:p>
            <a:r>
              <a:rPr lang="en-US" dirty="0"/>
              <a:t>n</a:t>
            </a:r>
            <a:r>
              <a:rPr lang="en-US" dirty="0" smtClean="0"/>
              <a:t>ot undermine any past or future data management customs already in use in the sub-atomic physics domains (HENP &amp; others)</a:t>
            </a:r>
          </a:p>
          <a:p>
            <a:r>
              <a:rPr lang="en-US" dirty="0" smtClean="0"/>
              <a:t>leverage as much as possible international efforts (such as DPHEP)</a:t>
            </a:r>
          </a:p>
          <a:p>
            <a:r>
              <a:rPr lang="en-US" dirty="0" smtClean="0"/>
              <a:t>minimal impact on PhD students and their time</a:t>
            </a:r>
          </a:p>
          <a:p>
            <a:r>
              <a:rPr lang="en-US" dirty="0" smtClean="0"/>
              <a:t>limit impact also for staff members as much as possible</a:t>
            </a:r>
          </a:p>
          <a:p>
            <a:r>
              <a:rPr lang="en-US" dirty="0" smtClean="0"/>
              <a:t>not incur unnecessary costs or liabilities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3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Document ...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695" y="2089304"/>
            <a:ext cx="10658007" cy="1058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 used from RFC 2119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0640" indent="0">
              <a:buNone/>
            </a:pPr>
            <a:r>
              <a:rPr lang="en-US" dirty="0" smtClean="0"/>
              <a:t>MUST</a:t>
            </a:r>
          </a:p>
          <a:p>
            <a:r>
              <a:rPr lang="en-GB" dirty="0"/>
              <a:t>This word, or the terms "REQUIRED" or "SHALL", mean that </a:t>
            </a:r>
            <a:r>
              <a:rPr lang="en-GB" dirty="0" smtClean="0"/>
              <a:t>the definition </a:t>
            </a:r>
            <a:r>
              <a:rPr lang="en-GB" dirty="0"/>
              <a:t>is an absolute requirement of the specification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pPr marL="40640" indent="0">
              <a:buNone/>
            </a:pPr>
            <a:r>
              <a:rPr lang="en-US" dirty="0" smtClean="0"/>
              <a:t>SHOULD</a:t>
            </a:r>
          </a:p>
          <a:p>
            <a:r>
              <a:rPr lang="en-GB" dirty="0"/>
              <a:t>This word, or the adjective "RECOMMENDED", mean that </a:t>
            </a:r>
            <a:r>
              <a:rPr lang="en-GB" dirty="0" smtClean="0"/>
              <a:t>there may </a:t>
            </a:r>
            <a:r>
              <a:rPr lang="en-GB" dirty="0"/>
              <a:t>exist valid reasons in particular circumstances to ignore </a:t>
            </a:r>
            <a:r>
              <a:rPr lang="en-GB" dirty="0" smtClean="0"/>
              <a:t>a particular </a:t>
            </a:r>
            <a:r>
              <a:rPr lang="en-GB" dirty="0"/>
              <a:t>item, but the full implications must be understood </a:t>
            </a:r>
            <a:r>
              <a:rPr lang="en-GB" dirty="0" smtClean="0"/>
              <a:t>and carefully </a:t>
            </a:r>
            <a:r>
              <a:rPr lang="en-GB" dirty="0"/>
              <a:t>weighed before choosing a different course.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14842" y="12035777"/>
            <a:ext cx="8261877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GB" dirty="0" smtClean="0">
                <a:solidFill>
                  <a:srgbClr val="6F2575"/>
                </a:solidFill>
                <a:latin typeface="Minion Pro" panose="02040503050306020203" pitchFamily="18" charset="0"/>
              </a:rPr>
              <a:t>RFC219 (BCP 14) - https</a:t>
            </a:r>
            <a:r>
              <a:rPr lang="en-GB" dirty="0">
                <a:solidFill>
                  <a:srgbClr val="6F2575"/>
                </a:solidFill>
                <a:latin typeface="Minion Pro" panose="02040503050306020203" pitchFamily="18" charset="0"/>
              </a:rPr>
              <a:t>://www.ietf.org/rfc/rfc2119.txt</a:t>
            </a: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5611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defines </a:t>
            </a:r>
            <a:r>
              <a:rPr lang="en-US" i="1" dirty="0" smtClean="0"/>
              <a:t>Research Activities</a:t>
            </a:r>
            <a:r>
              <a:rPr lang="en-US" dirty="0" smtClean="0"/>
              <a:t> and re-usable data</a:t>
            </a:r>
          </a:p>
          <a:p>
            <a:r>
              <a:rPr lang="en-US" dirty="0" smtClean="0"/>
              <a:t>non-reusable data (e.g. collected when building tools/components) need not be subject to the policy</a:t>
            </a:r>
          </a:p>
          <a:p>
            <a:r>
              <a:rPr lang="en-US" dirty="0" smtClean="0"/>
              <a:t>but most data usually is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74" y="7062787"/>
            <a:ext cx="19059526" cy="542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are exclusions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specific agreements</a:t>
            </a:r>
            <a:r>
              <a:rPr lang="en-US" dirty="0"/>
              <a:t> </a:t>
            </a:r>
            <a:r>
              <a:rPr lang="en-US" dirty="0" smtClean="0"/>
              <a:t>&amp; treaties take precedence (e.g. CERN)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 exclude contract work – </a:t>
            </a:r>
            <a:br>
              <a:rPr lang="en-US" dirty="0" smtClean="0"/>
            </a:br>
            <a:r>
              <a:rPr lang="en-US" i="1" dirty="0" smtClean="0"/>
              <a:t>the responsibility in that case is with the third party</a:t>
            </a:r>
          </a:p>
          <a:p>
            <a:r>
              <a:rPr lang="en-US" dirty="0" smtClean="0"/>
              <a:t>software as a product in itself </a:t>
            </a:r>
            <a:r>
              <a:rPr lang="en-US" i="1" dirty="0" smtClean="0"/>
              <a:t>(like </a:t>
            </a:r>
            <a:r>
              <a:rPr lang="en-US" sz="4800" i="1" dirty="0" smtClean="0"/>
              <a:t>FORM</a:t>
            </a:r>
            <a:r>
              <a:rPr lang="en-US" i="1" dirty="0" smtClean="0"/>
              <a:t>, or control software)</a:t>
            </a:r>
            <a:endParaRPr lang="en-US" i="1" dirty="0" smtClean="0"/>
          </a:p>
          <a:p>
            <a:r>
              <a:rPr lang="en-US" dirty="0" smtClean="0"/>
              <a:t>physical detectors &amp; components </a:t>
            </a:r>
            <a:r>
              <a:rPr lang="en-US" i="1" dirty="0" smtClean="0"/>
              <a:t>(but archive the design drawing)</a:t>
            </a:r>
          </a:p>
          <a:p>
            <a:r>
              <a:rPr lang="en-US" dirty="0" smtClean="0"/>
              <a:t>personal “GDPR” data – </a:t>
            </a:r>
            <a:r>
              <a:rPr lang="en-US" i="1" dirty="0" smtClean="0"/>
              <a:t>you really ought to think why you need it!</a:t>
            </a:r>
          </a:p>
          <a:p>
            <a:r>
              <a:rPr lang="en-US" dirty="0" err="1" smtClean="0"/>
              <a:t>administrativa</a:t>
            </a:r>
            <a:endParaRPr lang="en-GB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3862387"/>
            <a:ext cx="22013346" cy="1681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4852" y="12919499"/>
            <a:ext cx="161544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you </a:t>
            </a:r>
            <a:r>
              <a:rPr kumimoji="0" lang="en-US" sz="2800" b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can </a:t>
            </a: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obviously</a:t>
            </a:r>
            <a:r>
              <a:rPr kumimoji="0" lang="en-US" sz="28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still be following the policy, but it will not be as absolutely mandatory</a:t>
            </a: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964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RDM Policy Principles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8625" y="2571750"/>
            <a:ext cx="23955375" cy="10058400"/>
          </a:xfrm>
        </p:spPr>
        <p:txBody>
          <a:bodyPr/>
          <a:lstStyle/>
          <a:p>
            <a:r>
              <a:rPr lang="en-US" sz="6000" dirty="0"/>
              <a:t>Encompasses all kinds of </a:t>
            </a:r>
            <a:r>
              <a:rPr lang="en-US" sz="6000" i="1" dirty="0"/>
              <a:t>Data</a:t>
            </a:r>
            <a:r>
              <a:rPr lang="en-US" sz="6000" dirty="0"/>
              <a:t>: raw, derived, published, logs &amp; settings </a:t>
            </a:r>
            <a:endParaRPr lang="en-US" sz="6000" dirty="0" smtClean="0"/>
          </a:p>
          <a:p>
            <a:r>
              <a:rPr lang="en-US" sz="6000" dirty="0" smtClean="0"/>
              <a:t>Implement </a:t>
            </a:r>
            <a:r>
              <a:rPr lang="en-US" sz="6000" dirty="0" smtClean="0"/>
              <a:t>NWO Protocol &amp; NWO-I DM Framework</a:t>
            </a:r>
          </a:p>
          <a:p>
            <a:r>
              <a:rPr lang="en-US" sz="6000" dirty="0" smtClean="0"/>
              <a:t>Be legal</a:t>
            </a:r>
            <a:r>
              <a:rPr lang="en-US" sz="6000" dirty="0" smtClean="0"/>
              <a:t>, yet u</a:t>
            </a:r>
            <a:r>
              <a:rPr lang="en-US" sz="6000" dirty="0" smtClean="0"/>
              <a:t>se </a:t>
            </a:r>
            <a:r>
              <a:rPr lang="en-US" sz="6000" dirty="0" smtClean="0"/>
              <a:t>of </a:t>
            </a:r>
            <a:r>
              <a:rPr lang="en-US" sz="6000" dirty="0" smtClean="0"/>
              <a:t>released data not </a:t>
            </a:r>
            <a:r>
              <a:rPr lang="en-US" sz="6000" dirty="0" smtClean="0"/>
              <a:t>our concern </a:t>
            </a:r>
            <a:r>
              <a:rPr lang="en-US" sz="6000" i="1" dirty="0" smtClean="0"/>
              <a:t>(beware </a:t>
            </a:r>
            <a:r>
              <a:rPr lang="en-US" sz="6000" i="1" dirty="0" smtClean="0"/>
              <a:t>of law &amp; NWO)</a:t>
            </a:r>
          </a:p>
          <a:p>
            <a:endParaRPr lang="en-US" sz="6000" dirty="0"/>
          </a:p>
          <a:p>
            <a:r>
              <a:rPr lang="en-US" sz="6000" dirty="0" smtClean="0"/>
              <a:t>Each </a:t>
            </a:r>
            <a:r>
              <a:rPr lang="en-US" sz="6000" i="1" dirty="0" smtClean="0"/>
              <a:t>Activity</a:t>
            </a:r>
            <a:r>
              <a:rPr lang="en-US" sz="6000" dirty="0" smtClean="0"/>
              <a:t> should have a </a:t>
            </a:r>
            <a:r>
              <a:rPr lang="en-US" sz="6000" dirty="0" smtClean="0"/>
              <a:t>Data Management Plan “DMP”</a:t>
            </a:r>
            <a:br>
              <a:rPr lang="en-US" sz="6000" dirty="0" smtClean="0"/>
            </a:br>
            <a:r>
              <a:rPr lang="en-US" sz="6000" dirty="0" smtClean="0"/>
              <a:t>(</a:t>
            </a:r>
            <a:r>
              <a:rPr lang="en-US" sz="6000" i="1" dirty="0" smtClean="0"/>
              <a:t>already required </a:t>
            </a:r>
            <a:r>
              <a:rPr lang="en-US" sz="6000" i="1" dirty="0" smtClean="0"/>
              <a:t>for NWO, H2020, ERC</a:t>
            </a:r>
            <a:r>
              <a:rPr lang="en-US" sz="6000" dirty="0"/>
              <a:t>)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– </a:t>
            </a:r>
            <a:r>
              <a:rPr lang="en-US" sz="6000" i="1" dirty="0"/>
              <a:t>or </a:t>
            </a:r>
            <a:r>
              <a:rPr lang="en-US" sz="6000" dirty="0"/>
              <a:t>at least implement the ‘default’ guidance in the Policy </a:t>
            </a:r>
            <a:endParaRPr lang="en-US" sz="6000" dirty="0" smtClean="0"/>
          </a:p>
          <a:p>
            <a:r>
              <a:rPr lang="en-US" sz="6000" dirty="0" smtClean="0"/>
              <a:t>At </a:t>
            </a:r>
            <a:r>
              <a:rPr lang="en-US" sz="6000" dirty="0" smtClean="0"/>
              <a:t>least </a:t>
            </a:r>
            <a:r>
              <a:rPr lang="en-US" sz="6000" dirty="0" smtClean="0"/>
              <a:t>outline of DMP in proposal </a:t>
            </a:r>
            <a:r>
              <a:rPr lang="en-US" sz="6000" dirty="0" smtClean="0"/>
              <a:t>phase </a:t>
            </a:r>
            <a:r>
              <a:rPr lang="en-US" sz="6000" dirty="0" smtClean="0"/>
              <a:t>- </a:t>
            </a:r>
            <a:r>
              <a:rPr lang="en-US" sz="6000" i="1" dirty="0" smtClean="0"/>
              <a:t>already </a:t>
            </a:r>
            <a:r>
              <a:rPr lang="en-US" sz="6000" i="1" dirty="0" smtClean="0"/>
              <a:t>now for NWO/H2020</a:t>
            </a:r>
            <a:endParaRPr lang="en-US" sz="6000" dirty="0" smtClean="0"/>
          </a:p>
          <a:p>
            <a:r>
              <a:rPr lang="en-US" sz="6000" dirty="0" smtClean="0"/>
              <a:t>DMP should follow current best practice </a:t>
            </a:r>
            <a:r>
              <a:rPr lang="en-US" sz="6000" dirty="0" smtClean="0"/>
              <a:t>‘</a:t>
            </a:r>
            <a:r>
              <a:rPr lang="en-US" sz="6000" b="1" i="1" dirty="0" smtClean="0"/>
              <a:t>for </a:t>
            </a:r>
            <a:r>
              <a:rPr lang="en-US" sz="6000" b="1" i="1" dirty="0" smtClean="0"/>
              <a:t>our </a:t>
            </a:r>
            <a:r>
              <a:rPr lang="en-US" sz="6000" b="1" i="1" dirty="0" smtClean="0"/>
              <a:t>domain’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8549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</a:t>
            </a:r>
            <a:r>
              <a:rPr lang="en-US" dirty="0" smtClean="0"/>
              <a:t>Data Principle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Data should become public in 6 months following publication</a:t>
            </a:r>
            <a:endParaRPr lang="en-GB" dirty="0" smtClean="0"/>
          </a:p>
          <a:p>
            <a:pPr lvl="1"/>
            <a:r>
              <a:rPr lang="en-US" dirty="0" smtClean="0"/>
              <a:t>unless otherwise agreed (e.g. for the LHC experiments)</a:t>
            </a:r>
          </a:p>
          <a:p>
            <a:pPr lvl="1"/>
            <a:r>
              <a:rPr lang="en-US" dirty="0" smtClean="0"/>
              <a:t>or if access should be limited to ensure patents, or first publication, or protection of individuals, ethical things, or other good reasons </a:t>
            </a:r>
            <a:br>
              <a:rPr lang="en-US" dirty="0" smtClean="0"/>
            </a:br>
            <a:r>
              <a:rPr lang="en-US" dirty="0" smtClean="0"/>
              <a:t>–these </a:t>
            </a:r>
            <a:r>
              <a:rPr lang="en-US" dirty="0" smtClean="0"/>
              <a:t>reasons </a:t>
            </a:r>
            <a:r>
              <a:rPr lang="en-US" dirty="0" smtClean="0"/>
              <a:t>to be stated in the DMP</a:t>
            </a:r>
            <a:endParaRPr lang="en-US" dirty="0" smtClean="0"/>
          </a:p>
          <a:p>
            <a:r>
              <a:rPr lang="en-US" dirty="0" smtClean="0"/>
              <a:t>Data should be </a:t>
            </a:r>
            <a:r>
              <a:rPr lang="en-US" i="1" dirty="0" err="1" smtClean="0"/>
              <a:t>replicatable</a:t>
            </a:r>
            <a:r>
              <a:rPr lang="en-US" dirty="0" smtClean="0"/>
              <a:t> and there must be a ‘replication package’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381" y="8997768"/>
            <a:ext cx="21395727" cy="2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needs Metadata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8625" y="2598254"/>
            <a:ext cx="23631525" cy="10058400"/>
          </a:xfrm>
        </p:spPr>
        <p:txBody>
          <a:bodyPr/>
          <a:lstStyle/>
          <a:p>
            <a:r>
              <a:rPr lang="en-US" dirty="0" smtClean="0"/>
              <a:t>Comes out of the FAIR principles</a:t>
            </a:r>
          </a:p>
          <a:p>
            <a:r>
              <a:rPr lang="en-US" dirty="0" smtClean="0"/>
              <a:t>Is strongly emphasized in the NWO protocol and policy framework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0640" indent="0">
              <a:buNone/>
            </a:pPr>
            <a:endParaRPr lang="en-US" dirty="0" smtClean="0"/>
          </a:p>
          <a:p>
            <a:r>
              <a:rPr lang="en-US" dirty="0" smtClean="0"/>
              <a:t>The ‘</a:t>
            </a:r>
            <a:r>
              <a:rPr lang="en-US" i="1" dirty="0" smtClean="0"/>
              <a:t>qualified’</a:t>
            </a:r>
            <a:r>
              <a:rPr lang="en-US" dirty="0" smtClean="0"/>
              <a:t> researcher is there for a reason – we do not anticipate citizen science here, but target domain-trained physicists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… </a:t>
            </a:r>
            <a:r>
              <a:rPr lang="en-GB" i="1" dirty="0" smtClean="0"/>
              <a:t>or the meta-data should be infinitely detailed and un-doable …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39" y="4893038"/>
            <a:ext cx="22349255" cy="43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7468" y="5093568"/>
            <a:ext cx="6496532" cy="7641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7757" y="-18698"/>
            <a:ext cx="6056243" cy="55696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8565"/>
            <a:ext cx="18327757" cy="10926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930" y="5926850"/>
            <a:ext cx="5962423" cy="7122494"/>
          </a:xfrm>
          <a:prstGeom prst="rect">
            <a:avLst/>
          </a:prstGeom>
        </p:spPr>
      </p:pic>
      <p:sp>
        <p:nvSpPr>
          <p:cNvPr id="11" name="Right Triangle 10"/>
          <p:cNvSpPr/>
          <p:nvPr/>
        </p:nvSpPr>
        <p:spPr>
          <a:xfrm rot="10800000" flipH="1">
            <a:off x="18512859" y="-18697"/>
            <a:ext cx="5871141" cy="1826329"/>
          </a:xfrm>
          <a:prstGeom prst="rt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93002" y="-38648"/>
            <a:ext cx="4719857" cy="1848318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Data Management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160263" y="2558194"/>
            <a:ext cx="13736721" cy="10177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1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Towards long-term </a:t>
            </a:r>
            <a:r>
              <a:rPr kumimoji="0" lang="en-US" sz="5400" b="1" i="1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data preservation</a:t>
            </a:r>
            <a: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 </a:t>
            </a:r>
            <a: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/>
            </a:r>
            <a:b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</a:br>
            <a: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and </a:t>
            </a:r>
            <a: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re-use </a:t>
            </a:r>
            <a: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for </a:t>
            </a:r>
            <a: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research </a:t>
            </a:r>
            <a:r>
              <a:rPr lang="en-US" sz="5400" dirty="0" smtClean="0">
                <a:solidFill>
                  <a:srgbClr val="E6344C"/>
                </a:solidFill>
                <a:latin typeface="Minion Pro" panose="02040503050306020203" pitchFamily="18" charset="0"/>
              </a:rPr>
              <a:t>at </a:t>
            </a:r>
            <a:r>
              <a:rPr lang="en-US" sz="5400" dirty="0" smtClean="0">
                <a:solidFill>
                  <a:srgbClr val="E6344C"/>
                </a:solidFill>
                <a:latin typeface="Minion Pro" panose="02040503050306020203" pitchFamily="18" charset="0"/>
              </a:rPr>
              <a:t>Nikhef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spc="0" normalizeH="0" baseline="0" dirty="0" smtClean="0">
              <a:ln>
                <a:noFill/>
              </a:ln>
              <a:solidFill>
                <a:srgbClr val="E6344C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rgbClr val="6F2575"/>
                </a:solidFill>
                <a:latin typeface="Minion Pro" panose="02040503050306020203" pitchFamily="18" charset="0"/>
              </a:rPr>
              <a:t>Introduction</a:t>
            </a:r>
            <a:endParaRPr kumimoji="0" lang="en-US" sz="5400" b="1" i="1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Research Data Management &amp; ‘FAIR’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 smtClean="0">
                <a:solidFill>
                  <a:srgbClr val="6F2575"/>
                </a:solidFill>
                <a:latin typeface="Minion Pro" panose="02040503050306020203" pitchFamily="18" charset="0"/>
              </a:rPr>
              <a:t>NWO Policy Framework Requirements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Our own</a:t>
            </a:r>
            <a: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 </a:t>
            </a:r>
            <a:r>
              <a:rPr kumimoji="0" lang="en-US" sz="54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Data Preservation</a:t>
            </a:r>
            <a:r>
              <a:rPr kumimoji="0" lang="en-US" sz="54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 tradition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1" i="1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  <a:p>
            <a:pPr marR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 smtClean="0">
                <a:solidFill>
                  <a:srgbClr val="6F2575"/>
                </a:solidFill>
                <a:latin typeface="Minion Pro" panose="02040503050306020203" pitchFamily="18" charset="0"/>
              </a:rPr>
              <a:t>Discussion </a:t>
            </a:r>
            <a:endParaRPr kumimoji="0" lang="en-US" sz="5400" b="1" i="1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 smtClean="0">
                <a:solidFill>
                  <a:srgbClr val="6F2575"/>
                </a:solidFill>
                <a:latin typeface="Minion Pro" panose="02040503050306020203" pitchFamily="18" charset="0"/>
              </a:rPr>
              <a:t>Nikhef Data Management Policy terms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Principles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dirty="0" smtClean="0">
                <a:solidFill>
                  <a:srgbClr val="6F2575"/>
                </a:solidFill>
                <a:latin typeface="Minion Pro" panose="02040503050306020203" pitchFamily="18" charset="0"/>
              </a:rPr>
              <a:t>Practice Guidance</a:t>
            </a:r>
            <a:endParaRPr kumimoji="0" lang="en-GB" sz="5400" b="1" i="1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9252" y="12949637"/>
            <a:ext cx="12546704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excepts from data archive and logbooks of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experiment 97-01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He</a:t>
            </a:r>
            <a:r>
              <a:rPr kumimoji="0" lang="en-US" sz="2800" b="1" i="1" u="none" strike="noStrike" cap="none" spc="0" normalizeH="0" baseline="3000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e,e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′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pp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211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Management Plan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specific plan implements the policy – or take the default </a:t>
            </a:r>
            <a:r>
              <a:rPr lang="en-US" i="1" dirty="0" smtClean="0"/>
              <a:t>and take the time to understand what it means for </a:t>
            </a:r>
            <a:r>
              <a:rPr lang="en-US" b="1" i="1" dirty="0" smtClean="0"/>
              <a:t>your</a:t>
            </a:r>
            <a:r>
              <a:rPr lang="en-US" i="1" dirty="0" smtClean="0"/>
              <a:t> case: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" y="2436840"/>
            <a:ext cx="23001001" cy="4512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41" y="9431779"/>
            <a:ext cx="22263984" cy="26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Nikhef DM </a:t>
            </a:r>
            <a:r>
              <a:rPr lang="en-US" dirty="0" smtClean="0"/>
              <a:t>Plan Guidance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8625" y="5486400"/>
            <a:ext cx="23631525" cy="7143749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uidelines for writing </a:t>
            </a:r>
            <a:r>
              <a:rPr lang="en-US" dirty="0" smtClean="0"/>
              <a:t>the DMP for each activity</a:t>
            </a:r>
            <a:endParaRPr lang="en-US" dirty="0" smtClean="0"/>
          </a:p>
          <a:p>
            <a:pPr marL="40640" indent="0">
              <a:buNone/>
            </a:pPr>
            <a:r>
              <a:rPr lang="en-US" i="1" dirty="0" smtClean="0"/>
              <a:t>or </a:t>
            </a:r>
            <a:endParaRPr lang="en-US" i="1" dirty="0" smtClean="0"/>
          </a:p>
          <a:p>
            <a:r>
              <a:rPr lang="en-US" dirty="0" smtClean="0"/>
              <a:t>the baseline </a:t>
            </a:r>
            <a:r>
              <a:rPr lang="en-US" dirty="0" smtClean="0"/>
              <a:t>if you do not write </a:t>
            </a:r>
            <a:r>
              <a:rPr lang="en-US" dirty="0" smtClean="0"/>
              <a:t>an activity-specific DMP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3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but keep costs in mind, and don’t store re-</a:t>
            </a:r>
            <a:r>
              <a:rPr lang="en-US" dirty="0" err="1" smtClean="0"/>
              <a:t>createable</a:t>
            </a:r>
            <a:r>
              <a:rPr lang="en-US" dirty="0" smtClean="0"/>
              <a:t> intermediates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Describe what will be stored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59" y="6827576"/>
            <a:ext cx="17259768" cy="3386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0170711"/>
            <a:ext cx="17260334" cy="1393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086195"/>
            <a:ext cx="17260334" cy="45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off-load the curation to an established (non-Nikhef) place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it’s at least a lot cheaper than setting up your own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Dumping a replication package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90" y="3823574"/>
            <a:ext cx="23648660" cy="7554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8590" y="12930494"/>
            <a:ext cx="17824175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just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your own DOI assignment costs </a:t>
            </a:r>
            <a:r>
              <a:rPr kumimoji="0" lang="nl-NL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€8500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yr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for 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DataCite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membership – or </a:t>
            </a:r>
            <a:r>
              <a:rPr lang="nl-NL" dirty="0" smtClean="0"/>
              <a:t>€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4.50 per DOI @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mEDRA</a:t>
            </a: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34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817" y="2983496"/>
            <a:ext cx="5716483" cy="2624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42" y="2143594"/>
            <a:ext cx="12726650" cy="6480217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167" y="7285765"/>
            <a:ext cx="6724650" cy="439102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Repositories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772" y="3724275"/>
            <a:ext cx="8248650" cy="626745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1718" y="9704188"/>
            <a:ext cx="9104416" cy="2806921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328" y="8885434"/>
            <a:ext cx="6002994" cy="406420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747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Findable – a persistent ID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Get a DOI (a URL is not usually persistent)</a:t>
            </a:r>
          </a:p>
          <a:p>
            <a:r>
              <a:rPr lang="en-US" dirty="0" smtClean="0"/>
              <a:t>Link your ORCID to it (bi-directional)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Nikhef cannot assign DOIs itself, we do give URNs, OIDs, and ISBN</a:t>
            </a:r>
          </a:p>
          <a:p>
            <a:r>
              <a:rPr lang="en-US" dirty="0" smtClean="0"/>
              <a:t>The repositories will do this for you (</a:t>
            </a:r>
            <a:r>
              <a:rPr lang="en-US" dirty="0" err="1" smtClean="0"/>
              <a:t>Zenodo</a:t>
            </a:r>
            <a:r>
              <a:rPr lang="en-US" dirty="0" smtClean="0"/>
              <a:t>, DANS, </a:t>
            </a:r>
            <a:r>
              <a:rPr lang="en-US" dirty="0" err="1" smtClean="0"/>
              <a:t>FigShare</a:t>
            </a:r>
            <a:r>
              <a:rPr lang="en-US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58" y="4778193"/>
            <a:ext cx="22624061" cy="5408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8590" y="12930494"/>
            <a:ext cx="17824175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just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your own DOI assignment costs </a:t>
            </a:r>
            <a:r>
              <a:rPr kumimoji="0" lang="nl-NL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€8500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yr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for 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DataCite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membership – or </a:t>
            </a:r>
            <a:r>
              <a:rPr lang="nl-NL" dirty="0" smtClean="0"/>
              <a:t>€</a:t>
            </a:r>
            <a:r>
              <a:rPr kumimoji="0" lang="en-US" sz="2800" b="1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4.50 per DOI @</a:t>
            </a:r>
            <a:r>
              <a:rPr kumimoji="0" lang="en-US" sz="2800" b="1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mEDRA</a:t>
            </a: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677" y="3948418"/>
            <a:ext cx="529431" cy="5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Packaging data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70" y="6611464"/>
            <a:ext cx="18552905" cy="153844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Related data stick together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170" y="3664304"/>
            <a:ext cx="18552905" cy="2947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170" y="8149909"/>
            <a:ext cx="18552905" cy="44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Archive or file hierarchy?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553" y="6090498"/>
            <a:ext cx="22896185" cy="476606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Submission to a repository usually is in a single file</a:t>
            </a:r>
          </a:p>
          <a:p>
            <a:r>
              <a:rPr lang="en-US" dirty="0" smtClean="0"/>
              <a:t>But in the Nikhef repository, it might be more useful as a directory</a:t>
            </a:r>
          </a:p>
          <a:p>
            <a:r>
              <a:rPr lang="en-US" dirty="0" smtClean="0"/>
              <a:t>as long as it contains the meta-data and description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should be on backed-up, CT managed, </a:t>
            </a:r>
            <a:r>
              <a:rPr lang="en-US" b="1" dirty="0" smtClean="0"/>
              <a:t>so-designated </a:t>
            </a:r>
            <a:r>
              <a:rPr lang="en-US" dirty="0" smtClean="0"/>
              <a:t>storage!</a:t>
            </a:r>
          </a:p>
        </p:txBody>
      </p:sp>
    </p:spTree>
    <p:extLst>
      <p:ext uri="{BB962C8B-B14F-4D97-AF65-F5344CB8AC3E}">
        <p14:creationId xmlns:p14="http://schemas.microsoft.com/office/powerpoint/2010/main" val="35959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Meta-data format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0640" indent="0">
              <a:buNone/>
            </a:pPr>
            <a:r>
              <a:rPr lang="en-US" i="1" dirty="0" smtClean="0"/>
              <a:t>Remember the ‘rich’ meta-data and machine-based research?</a:t>
            </a:r>
            <a:endParaRPr lang="en-GB" i="1" dirty="0" smtClean="0"/>
          </a:p>
          <a:p>
            <a:pPr marL="40640" indent="0">
              <a:buNone/>
            </a:pPr>
            <a:r>
              <a:rPr lang="en-US" dirty="0" smtClean="0"/>
              <a:t>Ensure at least minimally useful meta-data is there!</a:t>
            </a:r>
          </a:p>
          <a:p>
            <a:pPr marL="40640" indent="0">
              <a:buNone/>
            </a:pPr>
            <a:endParaRPr lang="en-GB" dirty="0" smtClean="0"/>
          </a:p>
          <a:p>
            <a:r>
              <a:rPr lang="en-US" dirty="0"/>
              <a:t>https://</a:t>
            </a:r>
            <a:r>
              <a:rPr lang="en-US" dirty="0" smtClean="0"/>
              <a:t>hepdata.net/submission</a:t>
            </a:r>
          </a:p>
          <a:p>
            <a:endParaRPr lang="en-GB" dirty="0"/>
          </a:p>
          <a:p>
            <a:r>
              <a:rPr lang="en-GB" dirty="0" smtClean="0"/>
              <a:t>https</a:t>
            </a:r>
            <a:r>
              <a:rPr lang="en-GB" dirty="0"/>
              <a:t>://</a:t>
            </a:r>
            <a:r>
              <a:rPr lang="en-GB" dirty="0" smtClean="0"/>
              <a:t>guidelines.openaire.eu/en/latest/data/index.html</a:t>
            </a:r>
          </a:p>
          <a:p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://dublincore.org/documents/dces/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535" y="7600950"/>
            <a:ext cx="2555199" cy="1795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9371" y="5975158"/>
            <a:ext cx="2295525" cy="75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570" y="10777928"/>
            <a:ext cx="2610164" cy="36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</a:t>
            </a:r>
            <a:r>
              <a:rPr lang="en-US" i="1" dirty="0" smtClean="0"/>
              <a:t>that</a:t>
            </a:r>
            <a:r>
              <a:rPr lang="en-US" dirty="0" smtClean="0"/>
              <a:t> complicated a set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8626" y="2571750"/>
            <a:ext cx="10289342" cy="10058400"/>
          </a:xfrm>
        </p:spPr>
        <p:txBody>
          <a:bodyPr/>
          <a:lstStyle/>
          <a:p>
            <a:r>
              <a:rPr lang="en-GB" b="1" dirty="0" smtClean="0">
                <a:hlinkClick r:id="rId3"/>
              </a:rPr>
              <a:t>Identifier</a:t>
            </a:r>
            <a:endParaRPr lang="en-GB" b="1" dirty="0"/>
          </a:p>
          <a:p>
            <a:r>
              <a:rPr lang="en-GB" b="1" dirty="0" smtClean="0">
                <a:hlinkClick r:id="rId4"/>
              </a:rPr>
              <a:t>Creator</a:t>
            </a:r>
            <a:endParaRPr lang="en-GB" b="1" dirty="0" smtClean="0"/>
          </a:p>
          <a:p>
            <a:r>
              <a:rPr lang="en-GB" b="1" dirty="0" smtClean="0">
                <a:hlinkClick r:id="rId5"/>
              </a:rPr>
              <a:t>Title</a:t>
            </a:r>
            <a:endParaRPr lang="en-GB" b="1" dirty="0"/>
          </a:p>
          <a:p>
            <a:r>
              <a:rPr lang="en-GB" b="1" dirty="0" smtClean="0">
                <a:hlinkClick r:id="rId6"/>
              </a:rPr>
              <a:t>Publisher</a:t>
            </a:r>
            <a:endParaRPr lang="en-GB" b="1" dirty="0"/>
          </a:p>
          <a:p>
            <a:r>
              <a:rPr lang="en-GB" b="1" dirty="0" err="1" smtClean="0">
                <a:hlinkClick r:id="rId7"/>
              </a:rPr>
              <a:t>PublicationYear</a:t>
            </a:r>
            <a:endParaRPr lang="en-GB" b="1" dirty="0"/>
          </a:p>
          <a:p>
            <a:r>
              <a:rPr lang="en-GB" dirty="0" smtClean="0">
                <a:hlinkClick r:id="rId8"/>
              </a:rPr>
              <a:t>Subject</a:t>
            </a:r>
            <a:r>
              <a:rPr lang="en-GB" dirty="0" smtClean="0"/>
              <a:t> (key words)</a:t>
            </a:r>
            <a:endParaRPr lang="en-GB" dirty="0"/>
          </a:p>
          <a:p>
            <a:r>
              <a:rPr lang="en-GB" i="1" dirty="0" smtClean="0">
                <a:hlinkClick r:id="rId9"/>
              </a:rPr>
              <a:t>Contributor</a:t>
            </a:r>
            <a:endParaRPr lang="en-GB" i="1" dirty="0"/>
          </a:p>
          <a:p>
            <a:r>
              <a:rPr lang="en-GB" b="1" dirty="0" smtClean="0">
                <a:hlinkClick r:id="rId10"/>
              </a:rPr>
              <a:t>Date</a:t>
            </a:r>
            <a:endParaRPr lang="en-GB" b="1" dirty="0"/>
          </a:p>
          <a:p>
            <a:r>
              <a:rPr lang="en-GB" dirty="0" smtClean="0">
                <a:hlinkClick r:id="rId11"/>
              </a:rPr>
              <a:t>Language</a:t>
            </a:r>
            <a:endParaRPr lang="en-GB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2857970" y="2571750"/>
            <a:ext cx="10289342" cy="10058400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2575"/>
              </a:buClr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 panose="02040503050306020203" pitchFamily="18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2575"/>
              </a:buClr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 panose="02040503050306020203" pitchFamily="18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2575"/>
              </a:buClr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 panose="02040503050306020203" pitchFamily="18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2575"/>
              </a:buClr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 panose="02040503050306020203" pitchFamily="18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2575"/>
              </a:buClr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 panose="02040503050306020203" pitchFamily="18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hangingPunct="1"/>
            <a:r>
              <a:rPr lang="en-GB" dirty="0" err="1" smtClean="0">
                <a:hlinkClick r:id="rId12"/>
              </a:rPr>
              <a:t>ResourceType</a:t>
            </a:r>
            <a:endParaRPr lang="en-GB" dirty="0" smtClean="0"/>
          </a:p>
          <a:p>
            <a:pPr hangingPunct="1"/>
            <a:r>
              <a:rPr lang="en-GB" i="1" dirty="0" err="1" smtClean="0">
                <a:hlinkClick r:id="rId13"/>
              </a:rPr>
              <a:t>AlternateIdentifier</a:t>
            </a:r>
            <a:endParaRPr lang="en-GB" i="1" dirty="0" smtClean="0"/>
          </a:p>
          <a:p>
            <a:pPr hangingPunct="1"/>
            <a:r>
              <a:rPr lang="en-GB" b="1" dirty="0" err="1" smtClean="0">
                <a:hlinkClick r:id="rId14"/>
              </a:rPr>
              <a:t>RelatedIdentifier</a:t>
            </a:r>
            <a:endParaRPr lang="en-GB" dirty="0" smtClean="0"/>
          </a:p>
          <a:p>
            <a:pPr hangingPunct="1"/>
            <a:r>
              <a:rPr lang="en-GB" i="1" dirty="0" smtClean="0">
                <a:hlinkClick r:id="rId15"/>
              </a:rPr>
              <a:t>Size</a:t>
            </a:r>
            <a:endParaRPr lang="en-GB" i="1" dirty="0" smtClean="0"/>
          </a:p>
          <a:p>
            <a:pPr hangingPunct="1"/>
            <a:r>
              <a:rPr lang="en-GB" i="1" dirty="0" smtClean="0">
                <a:hlinkClick r:id="rId16"/>
              </a:rPr>
              <a:t>Format</a:t>
            </a:r>
            <a:endParaRPr lang="en-GB" dirty="0" smtClean="0"/>
          </a:p>
          <a:p>
            <a:pPr hangingPunct="1"/>
            <a:r>
              <a:rPr lang="en-GB" i="1" dirty="0" smtClean="0">
                <a:hlinkClick r:id="rId17"/>
              </a:rPr>
              <a:t>Version</a:t>
            </a:r>
            <a:endParaRPr lang="en-GB" i="1" dirty="0" smtClean="0"/>
          </a:p>
          <a:p>
            <a:pPr hangingPunct="1"/>
            <a:r>
              <a:rPr lang="en-GB" b="1" dirty="0" smtClean="0">
                <a:hlinkClick r:id="rId18"/>
              </a:rPr>
              <a:t>Rights</a:t>
            </a:r>
            <a:endParaRPr lang="en-GB" dirty="0" smtClean="0"/>
          </a:p>
          <a:p>
            <a:pPr hangingPunct="1"/>
            <a:r>
              <a:rPr lang="en-GB" b="1" dirty="0" smtClean="0">
                <a:hlinkClick r:id="rId19"/>
              </a:rPr>
              <a:t>Description</a:t>
            </a:r>
            <a:endParaRPr lang="en-GB" b="1" dirty="0" smtClean="0"/>
          </a:p>
          <a:p>
            <a:pPr hangingPunct="1"/>
            <a:r>
              <a:rPr lang="en-GB" i="1" dirty="0" err="1" smtClean="0">
                <a:hlinkClick r:id="rId20"/>
              </a:rPr>
              <a:t>GeoLocation</a:t>
            </a:r>
            <a:endParaRPr lang="en-GB" i="1" dirty="0" smtClean="0"/>
          </a:p>
          <a:p>
            <a:pPr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Why Research Data Management?</a:t>
            </a:r>
            <a:endParaRPr lang="en-GB" sz="8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8625" y="2413458"/>
            <a:ext cx="23631525" cy="10058400"/>
          </a:xfrm>
        </p:spPr>
        <p:txBody>
          <a:bodyPr/>
          <a:lstStyle/>
          <a:p>
            <a:pPr marL="40640" indent="0">
              <a:buNone/>
            </a:pPr>
            <a:r>
              <a:rPr lang="en-US" sz="6000" dirty="0" smtClean="0">
                <a:solidFill>
                  <a:srgbClr val="6F2575"/>
                </a:solidFill>
              </a:rPr>
              <a:t>RDM </a:t>
            </a:r>
            <a:r>
              <a:rPr lang="en-US" sz="6000" dirty="0" smtClean="0">
                <a:solidFill>
                  <a:srgbClr val="6F2575"/>
                </a:solidFill>
              </a:rPr>
              <a:t>in support of the proper research process</a:t>
            </a:r>
            <a:endParaRPr lang="en-US" sz="5400" dirty="0" smtClean="0">
              <a:solidFill>
                <a:srgbClr val="6F2575"/>
              </a:solidFill>
            </a:endParaRPr>
          </a:p>
          <a:p>
            <a:r>
              <a:rPr lang="en-US" sz="5400" dirty="0" smtClean="0"/>
              <a:t>implementing </a:t>
            </a:r>
            <a:r>
              <a:rPr lang="en-US" sz="5400" dirty="0" smtClean="0"/>
              <a:t>the VSNU/NWO Code of </a:t>
            </a:r>
            <a:r>
              <a:rPr lang="en-US" sz="5400" dirty="0" smtClean="0"/>
              <a:t>Conduct</a:t>
            </a:r>
            <a:r>
              <a:rPr lang="en-US" sz="5400" baseline="30000" dirty="0" smtClean="0"/>
              <a:t>*</a:t>
            </a:r>
            <a:r>
              <a:rPr lang="en-US" sz="5400" dirty="0" smtClean="0"/>
              <a:t> </a:t>
            </a:r>
            <a:r>
              <a:rPr lang="en-US" sz="5400" dirty="0" smtClean="0"/>
              <a:t>– ‘verifiability’ criterion</a:t>
            </a:r>
          </a:p>
          <a:p>
            <a:r>
              <a:rPr lang="en-US" sz="5400" dirty="0" smtClean="0"/>
              <a:t>“Open Science” &amp; “Open Access” policy aims</a:t>
            </a:r>
          </a:p>
          <a:p>
            <a:r>
              <a:rPr lang="en-US" sz="5400" dirty="0" smtClean="0"/>
              <a:t>conventional re-use for our own purposes (“where was that dataset again??”)</a:t>
            </a:r>
            <a:endParaRPr lang="en-US" sz="5400" dirty="0" smtClean="0"/>
          </a:p>
          <a:p>
            <a:endParaRPr lang="en-GB" sz="4800" dirty="0"/>
          </a:p>
          <a:p>
            <a:pPr marL="40640" indent="0">
              <a:buNone/>
            </a:pPr>
            <a:r>
              <a:rPr lang="en-US" sz="6000" dirty="0" smtClean="0">
                <a:solidFill>
                  <a:srgbClr val="6F2575"/>
                </a:solidFill>
              </a:rPr>
              <a:t>but there </a:t>
            </a:r>
            <a:r>
              <a:rPr lang="en-US" sz="6000" dirty="0" smtClean="0">
                <a:solidFill>
                  <a:srgbClr val="6F2575"/>
                </a:solidFill>
              </a:rPr>
              <a:t>may </a:t>
            </a:r>
            <a:r>
              <a:rPr lang="en-US" sz="6000" dirty="0" smtClean="0">
                <a:solidFill>
                  <a:srgbClr val="6F2575"/>
                </a:solidFill>
              </a:rPr>
              <a:t>be subsidiary aims </a:t>
            </a:r>
            <a:r>
              <a:rPr lang="en-US" sz="6000" dirty="0" smtClean="0">
                <a:solidFill>
                  <a:srgbClr val="6F2575"/>
                </a:solidFill>
              </a:rPr>
              <a:t>for RDM</a:t>
            </a:r>
            <a:endParaRPr lang="en-US" sz="5400" dirty="0" smtClean="0">
              <a:solidFill>
                <a:srgbClr val="6F2575"/>
              </a:solidFill>
            </a:endParaRPr>
          </a:p>
          <a:p>
            <a:r>
              <a:rPr lang="en-US" sz="5400" dirty="0" smtClean="0"/>
              <a:t>re-use in </a:t>
            </a:r>
            <a:r>
              <a:rPr lang="en-US" sz="5400" dirty="0" smtClean="0"/>
              <a:t>different </a:t>
            </a:r>
            <a:r>
              <a:rPr lang="en-US" sz="5400" dirty="0" smtClean="0"/>
              <a:t>domain: </a:t>
            </a:r>
            <a:r>
              <a:rPr lang="en-US" sz="5400" i="1" dirty="0" smtClean="0"/>
              <a:t>complex here, but not uncommon for societal challenges</a:t>
            </a:r>
            <a:endParaRPr lang="en-US" sz="5400" dirty="0" smtClean="0"/>
          </a:p>
          <a:p>
            <a:r>
              <a:rPr lang="en-US" sz="5400" dirty="0" smtClean="0"/>
              <a:t>citizen science: </a:t>
            </a:r>
            <a:r>
              <a:rPr lang="en-US" sz="5400" i="1" dirty="0" smtClean="0"/>
              <a:t>e.g. </a:t>
            </a:r>
            <a:r>
              <a:rPr lang="en-US" sz="5400" i="1" dirty="0" smtClean="0"/>
              <a:t>“</a:t>
            </a:r>
            <a:r>
              <a:rPr lang="en-US" sz="5400" i="1" dirty="0" err="1" smtClean="0"/>
              <a:t>Hanny's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Voorwerp</a:t>
            </a:r>
            <a:r>
              <a:rPr lang="en-US" sz="5400" i="1" dirty="0"/>
              <a:t>” </a:t>
            </a:r>
            <a:r>
              <a:rPr lang="en-US" sz="5400" i="1" dirty="0" smtClean="0"/>
              <a:t>[J094103.80+344334.2] in </a:t>
            </a:r>
            <a:r>
              <a:rPr lang="en-US" sz="5400" i="1" dirty="0"/>
              <a:t>astronomy</a:t>
            </a:r>
            <a:endParaRPr lang="en-US" sz="5400" dirty="0" smtClean="0"/>
          </a:p>
          <a:p>
            <a:r>
              <a:rPr lang="en-US" sz="5400" dirty="0" smtClean="0"/>
              <a:t>reuse of </a:t>
            </a:r>
            <a:r>
              <a:rPr lang="en-US" sz="5400" dirty="0" smtClean="0"/>
              <a:t>results for </a:t>
            </a:r>
            <a:r>
              <a:rPr lang="en-GB" sz="5400" dirty="0"/>
              <a:t>industry, civil society and general </a:t>
            </a:r>
            <a:r>
              <a:rPr lang="en-GB" sz="5400" dirty="0" smtClean="0"/>
              <a:t>public – it’s in our mission </a:t>
            </a:r>
            <a:r>
              <a:rPr lang="en-GB" sz="5400" dirty="0" smtClean="0">
                <a:sym typeface="Wingdings" panose="05000000000000000000" pitchFamily="2" charset="2"/>
              </a:rPr>
              <a:t></a:t>
            </a:r>
            <a:endParaRPr lang="en-GB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8323513" y="12153822"/>
            <a:ext cx="16060487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Minion Pro" panose="02040503050306020203" pitchFamily="18" charset="0"/>
              </a:rPr>
              <a:t>http://www.vsnu.nl/files/documenten/Domeinen/Onderzoek/Code_wetenschapsbeoefening_2004_(2012).pdf</a:t>
            </a: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166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the right path!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Not all storage is created equal – ask the CT for the </a:t>
            </a:r>
            <a:r>
              <a:rPr lang="en-US" dirty="0" err="1" smtClean="0"/>
              <a:t>QoS</a:t>
            </a:r>
            <a:endParaRPr lang="en-US" dirty="0" smtClean="0"/>
          </a:p>
          <a:p>
            <a:endParaRPr lang="en-US" sz="8000" dirty="0"/>
          </a:p>
          <a:p>
            <a:endParaRPr lang="en-US" dirty="0" smtClean="0"/>
          </a:p>
          <a:p>
            <a:endParaRPr lang="en-US" dirty="0"/>
          </a:p>
          <a:p>
            <a:pPr marL="40640" indent="0">
              <a:buNone/>
            </a:pPr>
            <a:endParaRPr lang="en-US" dirty="0"/>
          </a:p>
          <a:p>
            <a:r>
              <a:rPr lang="en-US" dirty="0" smtClean="0"/>
              <a:t>and scan paper log books and notes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10" y="3521830"/>
            <a:ext cx="20187613" cy="4711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10" y="9573562"/>
            <a:ext cx="20187613" cy="25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Immutable results: integrity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This is a basic property of the required </a:t>
            </a:r>
            <a:r>
              <a:rPr lang="en-US" i="1" dirty="0" smtClean="0"/>
              <a:t>replication package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68" y="3643312"/>
            <a:ext cx="18640268" cy="3744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768" y="7958137"/>
            <a:ext cx="18640268" cy="3889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44184" y="7958137"/>
            <a:ext cx="1304144" cy="64621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10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overload the MT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59" y="4115737"/>
            <a:ext cx="23118067" cy="6528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5565" y="11415406"/>
            <a:ext cx="17660284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“managing NX </a:t>
            </a:r>
            <a:r>
              <a:rPr kumimoji="0" lang="en-US" sz="3600" b="1" i="1" u="none" strike="noStrike" cap="none" spc="0" normalizeH="0" baseline="0" dirty="0" err="1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TeamCenter</a:t>
            </a: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 and</a:t>
            </a:r>
            <a:r>
              <a:rPr kumimoji="0" lang="en-US" sz="36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 COMSOL is already complex and both retain traceability”</a:t>
            </a:r>
            <a:endParaRPr kumimoji="0" lang="en-GB" sz="3600" b="1" i="1" u="none" strike="noStrike" cap="none" spc="0" normalizeH="0" baseline="0" dirty="0">
              <a:ln>
                <a:noFill/>
              </a:ln>
              <a:solidFill>
                <a:srgbClr val="E6344C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281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Practice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3635" y="2200690"/>
            <a:ext cx="23631525" cy="100584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5400" dirty="0" smtClean="0"/>
              <a:t>Every </a:t>
            </a:r>
            <a:r>
              <a:rPr lang="en-US" sz="5400" i="1" dirty="0" smtClean="0"/>
              <a:t>research activity</a:t>
            </a:r>
            <a:r>
              <a:rPr lang="en-US" sz="5400" dirty="0" smtClean="0"/>
              <a:t> will need a responsible person</a:t>
            </a:r>
          </a:p>
          <a:p>
            <a:pPr>
              <a:spcBef>
                <a:spcPts val="2400"/>
              </a:spcBef>
            </a:pPr>
            <a:r>
              <a:rPr lang="en-US" sz="5400" dirty="0" smtClean="0"/>
              <a:t>Think about what needs to be in the replication package</a:t>
            </a:r>
          </a:p>
          <a:p>
            <a:pPr>
              <a:spcBef>
                <a:spcPts val="2400"/>
              </a:spcBef>
            </a:pPr>
            <a:r>
              <a:rPr lang="en-US" sz="5400" dirty="0" smtClean="0"/>
              <a:t>Decide if the results can be public – then select the proper repository</a:t>
            </a:r>
          </a:p>
          <a:p>
            <a:pPr>
              <a:spcBef>
                <a:spcPts val="2400"/>
              </a:spcBef>
            </a:pPr>
            <a:r>
              <a:rPr lang="en-US" sz="5400" dirty="0" err="1" smtClean="0"/>
              <a:t>Zenodo</a:t>
            </a:r>
            <a:r>
              <a:rPr lang="en-US" sz="5400" dirty="0" smtClean="0"/>
              <a:t> takes 50 </a:t>
            </a:r>
            <a:r>
              <a:rPr lang="en-US" sz="5400" dirty="0" err="1" smtClean="0"/>
              <a:t>GBytes</a:t>
            </a:r>
            <a:r>
              <a:rPr lang="en-US" sz="5400" dirty="0" smtClean="0"/>
              <a:t>/dataset, but unlimited # of datasets </a:t>
            </a:r>
            <a:r>
              <a:rPr lang="en-US" sz="5400" dirty="0" smtClean="0"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2400"/>
              </a:spcBef>
            </a:pPr>
            <a:r>
              <a:rPr lang="en-US" sz="5400" dirty="0" err="1" smtClean="0">
                <a:sym typeface="Wingdings" panose="05000000000000000000" pitchFamily="2" charset="2"/>
              </a:rPr>
              <a:t>HEPData</a:t>
            </a:r>
            <a:r>
              <a:rPr lang="en-US" sz="5400" dirty="0" smtClean="0">
                <a:sym typeface="Wingdings" panose="05000000000000000000" pitchFamily="2" charset="2"/>
              </a:rPr>
              <a:t> takes and assesses data submissions – conforming to ‘FAIR’</a:t>
            </a:r>
            <a:endParaRPr lang="en-US" sz="5400" dirty="0" smtClean="0"/>
          </a:p>
          <a:p>
            <a:pPr>
              <a:spcBef>
                <a:spcPts val="2400"/>
              </a:spcBef>
            </a:pPr>
            <a:r>
              <a:rPr lang="en-US" sz="5400" dirty="0" smtClean="0"/>
              <a:t>For ‘local’ and proprietary data – CT should be making available </a:t>
            </a:r>
            <a:br>
              <a:rPr lang="en-US" sz="5400" dirty="0" smtClean="0"/>
            </a:br>
            <a:r>
              <a:rPr lang="en-US" sz="5400" dirty="0" smtClean="0"/>
              <a:t>space for this (with a </a:t>
            </a:r>
            <a:r>
              <a:rPr lang="en-US" sz="5400" dirty="0" err="1" smtClean="0"/>
              <a:t>QoS</a:t>
            </a:r>
            <a:r>
              <a:rPr lang="en-US" sz="5400" dirty="0" smtClean="0"/>
              <a:t> like /project) – </a:t>
            </a:r>
            <a:r>
              <a:rPr lang="en-US" sz="5400" i="1" dirty="0" smtClean="0"/>
              <a:t>don’t modify content there</a:t>
            </a:r>
          </a:p>
          <a:p>
            <a:pPr>
              <a:spcBef>
                <a:spcPts val="2400"/>
              </a:spcBef>
            </a:pPr>
            <a:r>
              <a:rPr lang="en-US" sz="5400" dirty="0" smtClean="0"/>
              <a:t>We do need a registry for research output in our local repo</a:t>
            </a:r>
            <a:br>
              <a:rPr lang="en-US" sz="5400" dirty="0" smtClean="0"/>
            </a:br>
            <a:r>
              <a:rPr lang="en-US" sz="5400" dirty="0" smtClean="0"/>
              <a:t>(and need that anyway for the Annual Report and reviews)</a:t>
            </a:r>
          </a:p>
          <a:p>
            <a:pPr>
              <a:spcBef>
                <a:spcPts val="2400"/>
              </a:spcBef>
            </a:pPr>
            <a:r>
              <a:rPr lang="en-US" sz="5400" dirty="0" smtClean="0"/>
              <a:t>Indicate Nikhef as </a:t>
            </a:r>
            <a:r>
              <a:rPr lang="en-US" sz="5400" i="1" dirty="0" smtClean="0"/>
              <a:t>publisher</a:t>
            </a:r>
            <a:r>
              <a:rPr lang="en-US" sz="5400" dirty="0" smtClean="0"/>
              <a:t>, and you as </a:t>
            </a:r>
            <a:r>
              <a:rPr lang="en-US" sz="5400" i="1" dirty="0" smtClean="0"/>
              <a:t>creator </a:t>
            </a:r>
            <a:r>
              <a:rPr lang="en-US" sz="5400" dirty="0" smtClean="0"/>
              <a:t>– and include your </a:t>
            </a:r>
            <a:r>
              <a:rPr lang="en-US" sz="4400" cap="small" dirty="0" smtClean="0"/>
              <a:t>ORCID</a:t>
            </a:r>
            <a:endParaRPr lang="en-GB" sz="5400" cap="smal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669" y="11924720"/>
            <a:ext cx="529431" cy="5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Practice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8625" y="2306706"/>
            <a:ext cx="23631525" cy="100584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6000" dirty="0" smtClean="0"/>
              <a:t>Review the Computing Course training on research data</a:t>
            </a:r>
            <a:br>
              <a:rPr lang="en-US" sz="6000" dirty="0" smtClean="0"/>
            </a:br>
            <a:r>
              <a:rPr lang="en-US" sz="6000" i="1" dirty="0" smtClean="0"/>
              <a:t>Jeff gave one on Nov 27</a:t>
            </a:r>
            <a:r>
              <a:rPr lang="en-US" sz="6000" i="1" baseline="30000" dirty="0" smtClean="0"/>
              <a:t>th</a:t>
            </a:r>
            <a:endParaRPr lang="en-US" sz="6000" dirty="0"/>
          </a:p>
          <a:p>
            <a:pPr>
              <a:spcBef>
                <a:spcPts val="2400"/>
              </a:spcBef>
            </a:pPr>
            <a:r>
              <a:rPr lang="en-US" sz="6000" dirty="0" smtClean="0"/>
              <a:t>Use DMP copy-pasting from </a:t>
            </a:r>
            <a:r>
              <a:rPr lang="en-US" sz="6000" i="1" dirty="0" smtClean="0"/>
              <a:t>https</a:t>
            </a:r>
            <a:r>
              <a:rPr lang="en-US" sz="6000" i="1" dirty="0"/>
              <a:t>://www.nikhef.nl/grid/nikhef/dmp/</a:t>
            </a:r>
            <a:endParaRPr lang="en-US" sz="6000" i="1" dirty="0" smtClean="0"/>
          </a:p>
          <a:p>
            <a:pPr>
              <a:spcBef>
                <a:spcPts val="2400"/>
              </a:spcBef>
            </a:pPr>
            <a:r>
              <a:rPr lang="en-US" sz="6000" dirty="0" smtClean="0"/>
              <a:t>Ask the CT/PDP team for help [rdm-support@nikhef.nl]</a:t>
            </a:r>
          </a:p>
          <a:p>
            <a:pPr lvl="1">
              <a:spcBef>
                <a:spcPts val="2400"/>
              </a:spcBef>
            </a:pPr>
            <a:r>
              <a:rPr lang="en-US" sz="6000" dirty="0" smtClean="0"/>
              <a:t>if you have to cook up a DMP for NWO</a:t>
            </a:r>
          </a:p>
          <a:p>
            <a:pPr lvl="1">
              <a:spcBef>
                <a:spcPts val="2400"/>
              </a:spcBef>
            </a:pPr>
            <a:r>
              <a:rPr lang="en-US" sz="6000" dirty="0" smtClean="0"/>
              <a:t>if you want to re-use a stock DMP for the LHC experiments</a:t>
            </a:r>
          </a:p>
          <a:p>
            <a:pPr lvl="1">
              <a:spcBef>
                <a:spcPts val="2400"/>
              </a:spcBef>
            </a:pPr>
            <a:r>
              <a:rPr lang="en-US" sz="6000" dirty="0" smtClean="0"/>
              <a:t>if you need some GDPR guidance (but: IANAL!)</a:t>
            </a:r>
          </a:p>
          <a:p>
            <a:pPr>
              <a:spcBef>
                <a:spcPts val="2400"/>
              </a:spcBef>
            </a:pPr>
            <a:r>
              <a:rPr lang="en-US" sz="6000" dirty="0" smtClean="0"/>
              <a:t>This policy and practice </a:t>
            </a:r>
            <a:r>
              <a:rPr lang="en-US" sz="6000" i="1" dirty="0" smtClean="0"/>
              <a:t>needs to evolve </a:t>
            </a:r>
            <a:r>
              <a:rPr lang="en-US" sz="6000" dirty="0" smtClean="0"/>
              <a:t>and </a:t>
            </a:r>
            <a:r>
              <a:rPr lang="en-US" sz="6000" i="1" dirty="0" smtClean="0"/>
              <a:t>will change, </a:t>
            </a:r>
            <a:r>
              <a:rPr lang="en-US" sz="6000" dirty="0" smtClean="0"/>
              <a:t>but for now</a:t>
            </a:r>
            <a:endParaRPr lang="en-US" sz="6000" dirty="0"/>
          </a:p>
          <a:p>
            <a:pPr marL="40640" indent="0" algn="ctr">
              <a:spcBef>
                <a:spcPts val="2400"/>
              </a:spcBef>
              <a:buNone/>
            </a:pPr>
            <a:r>
              <a:rPr lang="en-US" sz="6000" b="1" dirty="0" smtClean="0"/>
              <a:t>Sit back, relax, and enjoy your data!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1176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02" r="-2302"/>
          <a:stretch/>
        </p:blipFill>
        <p:spPr>
          <a:xfrm>
            <a:off x="-10110" y="1418961"/>
            <a:ext cx="16723309" cy="12185554"/>
          </a:xfrm>
          <a:prstGeom prst="rect">
            <a:avLst/>
          </a:prstGeom>
        </p:spPr>
      </p:pic>
      <p:sp>
        <p:nvSpPr>
          <p:cNvPr id="189" name="Driehoek"/>
          <p:cNvSpPr/>
          <p:nvPr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Rechthoek"/>
          <p:cNvSpPr/>
          <p:nvPr/>
        </p:nvSpPr>
        <p:spPr>
          <a:xfrm>
            <a:off x="0" y="-17508"/>
            <a:ext cx="24391910" cy="1732439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" name="Physics Data Processing…"/>
          <p:cNvSpPr txBox="1">
            <a:spLocks noGrp="1"/>
          </p:cNvSpPr>
          <p:nvPr>
            <p:ph type="title"/>
          </p:nvPr>
        </p:nvSpPr>
        <p:spPr>
          <a:xfrm>
            <a:off x="-2134" y="238888"/>
            <a:ext cx="24388267" cy="3725341"/>
          </a:xfrm>
          <a:prstGeom prst="rect">
            <a:avLst/>
          </a:prstGeom>
        </p:spPr>
        <p:txBody>
          <a:bodyPr/>
          <a:lstStyle>
            <a:lvl1pPr algn="ctr"/>
            <a:lvl2pPr algn="ctr">
              <a:defRPr sz="72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dirty="0"/>
          </a:p>
        </p:txBody>
      </p:sp>
      <p:sp>
        <p:nvSpPr>
          <p:cNvPr id="193" name="Rechthoek"/>
          <p:cNvSpPr/>
          <p:nvPr/>
        </p:nvSpPr>
        <p:spPr>
          <a:xfrm>
            <a:off x="-10108" y="12466653"/>
            <a:ext cx="24394108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4" name="Driehoek"/>
          <p:cNvSpPr/>
          <p:nvPr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" name="Driehoek"/>
          <p:cNvSpPr/>
          <p:nvPr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13818064" y="10112864"/>
            <a:ext cx="10172657" cy="2605842"/>
            <a:chOff x="13583285" y="10112864"/>
            <a:chExt cx="10172657" cy="2605842"/>
          </a:xfrm>
        </p:grpSpPr>
        <p:sp>
          <p:nvSpPr>
            <p:cNvPr id="16" name="2011-2016…"/>
            <p:cNvSpPr txBox="1"/>
            <p:nvPr/>
          </p:nvSpPr>
          <p:spPr>
            <a:xfrm>
              <a:off x="13583285" y="10112864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dirty="0" smtClean="0">
                  <a:solidFill>
                    <a:schemeClr val="bg1"/>
                  </a:solidFill>
                </a:rPr>
                <a:t>David </a:t>
              </a:r>
              <a:r>
                <a:rPr lang="en-US" dirty="0" err="1" smtClean="0">
                  <a:solidFill>
                    <a:schemeClr val="bg1"/>
                  </a:solidFill>
                </a:rPr>
                <a:t>Groep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7" y="10572949"/>
            <a:ext cx="4891793" cy="19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“FAIR” Principles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0640" indent="0">
              <a:buNone/>
            </a:pPr>
            <a:r>
              <a:rPr lang="en-US" sz="4600" dirty="0"/>
              <a:t>… since ‘open access’ ‘open data’ is basis for (funding) agenda </a:t>
            </a:r>
            <a:r>
              <a:rPr lang="en-US" sz="4600" dirty="0" smtClean="0"/>
              <a:t>OCW/NWO/KNAW/EC …</a:t>
            </a:r>
            <a:endParaRPr lang="en-US" sz="4600" dirty="0"/>
          </a:p>
          <a:p>
            <a:pPr marL="40640" indent="0">
              <a:buNone/>
            </a:pPr>
            <a:r>
              <a:rPr lang="en-US" sz="6000" dirty="0"/>
              <a:t>p</a:t>
            </a:r>
            <a:r>
              <a:rPr lang="en-US" sz="6000" dirty="0" smtClean="0"/>
              <a:t>ick </a:t>
            </a:r>
            <a:r>
              <a:rPr lang="en-US" sz="6000" dirty="0" smtClean="0"/>
              <a:t>a name for the effort that is ‘hard to disagree with’ …</a:t>
            </a:r>
          </a:p>
          <a:p>
            <a:pPr marL="40640" indent="0" algn="ctr">
              <a:buNone/>
            </a:pPr>
            <a:r>
              <a:rPr lang="en-US" sz="11500" b="1" dirty="0" smtClean="0">
                <a:solidFill>
                  <a:srgbClr val="E6344C"/>
                </a:solidFill>
              </a:rPr>
              <a:t>FAIR</a:t>
            </a:r>
            <a:endParaRPr lang="en-US" sz="6000" b="1" dirty="0" smtClean="0">
              <a:solidFill>
                <a:srgbClr val="E6344C"/>
              </a:solidFill>
            </a:endParaRPr>
          </a:p>
          <a:p>
            <a:r>
              <a:rPr lang="en-US" sz="6000" dirty="0" smtClean="0"/>
              <a:t>Findable - </a:t>
            </a:r>
            <a:r>
              <a:rPr lang="en-GB" sz="6000" i="1" dirty="0" smtClean="0"/>
              <a:t>data &amp; metadata </a:t>
            </a:r>
            <a:r>
              <a:rPr lang="en-GB" sz="6000" i="1" dirty="0"/>
              <a:t>are easy to find by </a:t>
            </a:r>
            <a:r>
              <a:rPr lang="en-GB" sz="6000" i="1" dirty="0" smtClean="0"/>
              <a:t>humans &amp; computers</a:t>
            </a:r>
            <a:endParaRPr lang="en-US" sz="6000" i="1" dirty="0" smtClean="0"/>
          </a:p>
          <a:p>
            <a:r>
              <a:rPr lang="en-US" sz="6000" dirty="0" smtClean="0"/>
              <a:t>Accessible – </a:t>
            </a:r>
            <a:r>
              <a:rPr lang="en-US" sz="6000" i="1" dirty="0" smtClean="0"/>
              <a:t> standard download method &amp; ‘</a:t>
            </a:r>
            <a:r>
              <a:rPr lang="en-GB" sz="6000" i="1" dirty="0" smtClean="0"/>
              <a:t>protocols’ </a:t>
            </a:r>
            <a:r>
              <a:rPr lang="en-GB" sz="6000" i="1" dirty="0"/>
              <a:t>for </a:t>
            </a:r>
            <a:r>
              <a:rPr lang="en-GB" sz="6000" i="1" dirty="0" smtClean="0"/>
              <a:t>access explicit </a:t>
            </a:r>
            <a:endParaRPr lang="en-US" sz="6000" i="1" dirty="0" smtClean="0"/>
          </a:p>
          <a:p>
            <a:r>
              <a:rPr lang="en-US" sz="6000" dirty="0" smtClean="0"/>
              <a:t>Interoperable - </a:t>
            </a:r>
            <a:r>
              <a:rPr lang="en-GB" sz="6000" i="1" dirty="0"/>
              <a:t>they can be automatically combined with other data</a:t>
            </a:r>
            <a:endParaRPr lang="en-US" sz="6000" i="1" dirty="0" smtClean="0"/>
          </a:p>
          <a:p>
            <a:r>
              <a:rPr lang="en-US" sz="6000" dirty="0" smtClean="0"/>
              <a:t>Reusable - </a:t>
            </a:r>
            <a:r>
              <a:rPr lang="en-GB" sz="6000" i="1" dirty="0"/>
              <a:t>sufficiently well described </a:t>
            </a:r>
            <a:r>
              <a:rPr lang="en-GB" sz="6000" i="1" dirty="0" smtClean="0"/>
              <a:t>to be </a:t>
            </a:r>
            <a:r>
              <a:rPr lang="en-GB" sz="6000" i="1" dirty="0"/>
              <a:t>replicated or combined </a:t>
            </a:r>
            <a:endParaRPr lang="en-GB" sz="6000" i="1" dirty="0" smtClean="0"/>
          </a:p>
          <a:p>
            <a:pPr marL="40640" indent="0">
              <a:buNone/>
            </a:pPr>
            <a:endParaRPr lang="en-US" sz="3000" i="1" dirty="0" smtClean="0"/>
          </a:p>
          <a:p>
            <a:pPr marL="40640" indent="0">
              <a:buNone/>
            </a:pPr>
            <a:r>
              <a:rPr lang="en-US" sz="6000" i="1" dirty="0" smtClean="0"/>
              <a:t>but this is easier said than done, and implementation domain specific</a:t>
            </a:r>
            <a:endParaRPr lang="en-GB" sz="6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610600" y="12934568"/>
            <a:ext cx="1436370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9050" y="12153822"/>
            <a:ext cx="20554950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r"/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Wilkinson et al. </a:t>
            </a:r>
            <a:r>
              <a:rPr lang="en-GB" i="0" dirty="0">
                <a:solidFill>
                  <a:srgbClr val="E6344C"/>
                </a:solidFill>
                <a:latin typeface="Minion Pro" panose="02040503050306020203" pitchFamily="18" charset="0"/>
              </a:rPr>
              <a:t>The FAIR Guiding Principles for scientific data management and </a:t>
            </a:r>
            <a:r>
              <a:rPr lang="en-GB" i="0" dirty="0" smtClean="0">
                <a:solidFill>
                  <a:srgbClr val="E6344C"/>
                </a:solidFill>
                <a:latin typeface="Minion Pro" panose="02040503050306020203" pitchFamily="18" charset="0"/>
              </a:rPr>
              <a:t>stewardship </a:t>
            </a:r>
            <a:r>
              <a:rPr lang="en-US" dirty="0" smtClean="0">
                <a:solidFill>
                  <a:srgbClr val="E6344C"/>
                </a:solidFill>
                <a:latin typeface="Minion Pro" panose="02040503050306020203" pitchFamily="18" charset="0"/>
              </a:rPr>
              <a:t>doi:10.1038/sdata.2016.18</a:t>
            </a: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E6344C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808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– a ‘slight’ LS bias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4800" b="1" dirty="0"/>
              <a:t>To be Findable:</a:t>
            </a:r>
            <a:endParaRPr lang="en-GB" sz="4800" dirty="0"/>
          </a:p>
          <a:p>
            <a:r>
              <a:rPr lang="en-GB" sz="4800" dirty="0"/>
              <a:t>F1. (meta)data are assigned a globally unique and persistent identifier</a:t>
            </a:r>
          </a:p>
          <a:p>
            <a:r>
              <a:rPr lang="en-GB" sz="4800" dirty="0"/>
              <a:t>F2. data are described with rich metadata (defined by R1 below)</a:t>
            </a:r>
          </a:p>
          <a:p>
            <a:r>
              <a:rPr lang="en-GB" sz="4800" dirty="0"/>
              <a:t>F3. metadata clearly and explicitly include the identifier of the data it describes</a:t>
            </a:r>
          </a:p>
          <a:p>
            <a:r>
              <a:rPr lang="en-GB" sz="4800" dirty="0"/>
              <a:t>F4. (meta)data are registered or indexed in a searchable </a:t>
            </a:r>
            <a:r>
              <a:rPr lang="en-GB" sz="4800" dirty="0" smtClean="0"/>
              <a:t>resource</a:t>
            </a:r>
          </a:p>
          <a:p>
            <a:endParaRPr lang="en-GB" sz="4800" dirty="0"/>
          </a:p>
          <a:p>
            <a:r>
              <a:rPr lang="en-GB" sz="4800" b="1" dirty="0"/>
              <a:t>To be Accessible:</a:t>
            </a:r>
            <a:endParaRPr lang="en-GB" sz="4800" dirty="0"/>
          </a:p>
          <a:p>
            <a:r>
              <a:rPr lang="en-GB" sz="4800" dirty="0"/>
              <a:t>A1. (meta)data are retrievable by their identifier using a standardized communications protocol</a:t>
            </a:r>
          </a:p>
          <a:p>
            <a:r>
              <a:rPr lang="en-GB" sz="4800" dirty="0"/>
              <a:t>A1.1 the protocol is open, free, and universally implementable</a:t>
            </a:r>
          </a:p>
          <a:p>
            <a:r>
              <a:rPr lang="en-GB" sz="4800" dirty="0"/>
              <a:t>A1.2 the protocol allows for an authentication and authorization procedure, where necessary</a:t>
            </a:r>
          </a:p>
          <a:p>
            <a:r>
              <a:rPr lang="en-GB" sz="4800" dirty="0"/>
              <a:t>A2. metadata are accessible, even when the data are no longer available</a:t>
            </a: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151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– more </a:t>
            </a:r>
            <a:r>
              <a:rPr lang="en-US" dirty="0" err="1" smtClean="0"/>
              <a:t>microstatements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4800" b="1" dirty="0" smtClean="0"/>
              <a:t>To </a:t>
            </a:r>
            <a:r>
              <a:rPr lang="en-GB" sz="4800" b="1" dirty="0"/>
              <a:t>be Interoperable:</a:t>
            </a:r>
            <a:endParaRPr lang="en-GB" sz="4800" dirty="0"/>
          </a:p>
          <a:p>
            <a:r>
              <a:rPr lang="en-GB" sz="4800" dirty="0"/>
              <a:t>I1. (meta)data use a formal, accessible, shared, and broadly applicable language for knowledge representation.</a:t>
            </a:r>
          </a:p>
          <a:p>
            <a:r>
              <a:rPr lang="en-GB" sz="4800" dirty="0"/>
              <a:t>I2. (meta)data use vocabularies that follow FAIR principles</a:t>
            </a:r>
          </a:p>
          <a:p>
            <a:r>
              <a:rPr lang="en-GB" sz="4800" dirty="0"/>
              <a:t>I3. (meta)data include qualified references to other (</a:t>
            </a:r>
            <a:r>
              <a:rPr lang="en-GB" sz="4800" dirty="0" smtClean="0"/>
              <a:t>meta)data</a:t>
            </a:r>
          </a:p>
          <a:p>
            <a:endParaRPr lang="en-GB" sz="4800" dirty="0"/>
          </a:p>
          <a:p>
            <a:r>
              <a:rPr lang="en-GB" sz="4800" b="1" dirty="0"/>
              <a:t>To be Reusable:</a:t>
            </a:r>
            <a:endParaRPr lang="en-GB" sz="4800" dirty="0"/>
          </a:p>
          <a:p>
            <a:r>
              <a:rPr lang="en-GB" sz="4800" dirty="0"/>
              <a:t>R1. meta(data) are richly described with a plurality of accurate and relevant attributes</a:t>
            </a:r>
          </a:p>
          <a:p>
            <a:r>
              <a:rPr lang="en-GB" sz="4800" dirty="0"/>
              <a:t>R1.1. (meta)data are released with a clear and accessible data usage license</a:t>
            </a:r>
          </a:p>
          <a:p>
            <a:r>
              <a:rPr lang="en-GB" sz="4800" dirty="0"/>
              <a:t>R1.2. (meta)data are associated with detailed provenance</a:t>
            </a:r>
          </a:p>
          <a:p>
            <a:r>
              <a:rPr lang="en-GB" sz="4800" dirty="0"/>
              <a:t>R1.3. (meta)data meet domain-relevant community standards</a:t>
            </a:r>
          </a:p>
          <a:p>
            <a:endParaRPr lang="en-GB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7664303" y="4239912"/>
            <a:ext cx="14209018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‘let’s really think that you can</a:t>
            </a:r>
            <a:r>
              <a:rPr kumimoji="0" lang="en-US" sz="3600" b="1" i="1" u="none" strike="noStrike" cap="none" spc="0" normalizeH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 replace</a:t>
            </a: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E6344C"/>
                </a:solidFill>
                <a:effectLst/>
                <a:uFillTx/>
                <a:latin typeface="Minion Pro" panose="02040503050306020203" pitchFamily="18" charset="0"/>
                <a:sym typeface="Helvetica Neue"/>
              </a:rPr>
              <a:t> researchers with automated systems’</a:t>
            </a:r>
            <a:endParaRPr kumimoji="0" lang="en-GB" sz="3600" b="1" i="1" u="none" strike="noStrike" cap="none" spc="0" normalizeH="0" baseline="0" dirty="0">
              <a:ln>
                <a:noFill/>
              </a:ln>
              <a:solidFill>
                <a:srgbClr val="E6344C"/>
              </a:solidFill>
              <a:effectLst/>
              <a:uFillTx/>
              <a:latin typeface="Minion Pro" panose="020405030503060202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831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NWO DM Protocol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“FAIR” principles inspired the </a:t>
            </a:r>
            <a:r>
              <a:rPr lang="en-US" b="1" dirty="0" smtClean="0">
                <a:solidFill>
                  <a:srgbClr val="6F2575"/>
                </a:solidFill>
              </a:rPr>
              <a:t>NWO DM Protocol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i="1" dirty="0" smtClean="0"/>
              <a:t>and the </a:t>
            </a:r>
            <a:r>
              <a:rPr lang="en-US" i="1" dirty="0" smtClean="0"/>
              <a:t>H2020 Open Data guidance, and ERC requirements</a:t>
            </a:r>
          </a:p>
          <a:p>
            <a:endParaRPr lang="en-US" dirty="0" smtClean="0"/>
          </a:p>
          <a:p>
            <a:r>
              <a:rPr lang="en-US" dirty="0" smtClean="0"/>
              <a:t>Based on the DM Protocol, there is also an</a:t>
            </a:r>
            <a:br>
              <a:rPr lang="en-US" dirty="0" smtClean="0"/>
            </a:br>
            <a:r>
              <a:rPr lang="en-US" b="1" i="1" dirty="0" smtClean="0">
                <a:solidFill>
                  <a:srgbClr val="6F2575"/>
                </a:solidFill>
              </a:rPr>
              <a:t>NWO Institute Data Management Policy Framework</a:t>
            </a:r>
          </a:p>
          <a:p>
            <a:endParaRPr lang="en-US" dirty="0" smtClean="0"/>
          </a:p>
          <a:p>
            <a:r>
              <a:rPr lang="en-US" dirty="0" smtClean="0"/>
              <a:t>Endorsed August 2016, now needs to be implemented soon(</a:t>
            </a:r>
            <a:r>
              <a:rPr lang="en-US" dirty="0" err="1" smtClean="0"/>
              <a:t>ish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78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‘us’ RDM is not new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0640" indent="0" algn="ctr">
              <a:buNone/>
            </a:pPr>
            <a:r>
              <a:rPr lang="en-US" dirty="0" smtClean="0"/>
              <a:t>last </a:t>
            </a:r>
            <a:r>
              <a:rPr lang="en-US" dirty="0" smtClean="0"/>
              <a:t>big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machine closed years </a:t>
            </a:r>
            <a:r>
              <a:rPr lang="en-US" dirty="0" smtClean="0"/>
              <a:t>ago,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i="1" dirty="0" smtClean="0"/>
              <a:t>e.g.</a:t>
            </a:r>
            <a:r>
              <a:rPr lang="en-US" dirty="0"/>
              <a:t> </a:t>
            </a:r>
            <a:r>
              <a:rPr lang="en-US" dirty="0" smtClean="0"/>
              <a:t>LEP, or HERA, </a:t>
            </a:r>
            <a:r>
              <a:rPr lang="en-US" dirty="0" smtClean="0"/>
              <a:t>data is not re-measurable today …</a:t>
            </a:r>
          </a:p>
          <a:p>
            <a:endParaRPr lang="en-US" dirty="0"/>
          </a:p>
          <a:p>
            <a:pPr marL="40640" indent="0" algn="ctr">
              <a:buNone/>
            </a:pPr>
            <a:r>
              <a:rPr lang="en-US" dirty="0" smtClean="0"/>
              <a:t>DPHEP (2008 – </a:t>
            </a:r>
            <a:r>
              <a:rPr lang="en-US" i="1" dirty="0" smtClean="0"/>
              <a:t>ICFA-DPHEP Study Group</a:t>
            </a:r>
            <a:r>
              <a:rPr lang="en-US" dirty="0" smtClean="0"/>
              <a:t>, 2013+ </a:t>
            </a:r>
            <a:r>
              <a:rPr lang="en-US" i="1" dirty="0" smtClean="0"/>
              <a:t>DPHEP </a:t>
            </a:r>
            <a:r>
              <a:rPr lang="en-US" i="1" dirty="0" err="1" smtClean="0"/>
              <a:t>MoU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preserve experimental </a:t>
            </a:r>
            <a:r>
              <a:rPr lang="en-US" dirty="0" smtClean="0"/>
              <a:t>data </a:t>
            </a:r>
            <a:r>
              <a:rPr lang="en-US" i="1" dirty="0" smtClean="0"/>
              <a:t>and</a:t>
            </a:r>
            <a:r>
              <a:rPr lang="en-US" dirty="0" smtClean="0"/>
              <a:t> its software environment</a:t>
            </a:r>
          </a:p>
          <a:p>
            <a:pPr lvl="1"/>
            <a:r>
              <a:rPr lang="en-US" dirty="0" smtClean="0"/>
              <a:t>study group, repository development (</a:t>
            </a:r>
            <a:r>
              <a:rPr lang="en-US" dirty="0" err="1" smtClean="0"/>
              <a:t>Zenodo</a:t>
            </a:r>
            <a:r>
              <a:rPr lang="en-US" dirty="0" smtClean="0"/>
              <a:t>), software curation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4" y="7167562"/>
            <a:ext cx="22450751" cy="2998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50970" y="13077280"/>
            <a:ext cx="3039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6F2575"/>
                </a:solidFill>
              </a:rPr>
              <a:t>http://dphep.org/</a:t>
            </a:r>
          </a:p>
        </p:txBody>
      </p:sp>
      <p:sp>
        <p:nvSpPr>
          <p:cNvPr id="7" name="Down Arrow 6"/>
          <p:cNvSpPr/>
          <p:nvPr/>
        </p:nvSpPr>
        <p:spPr>
          <a:xfrm>
            <a:off x="9934832" y="4782065"/>
            <a:ext cx="3669957" cy="741405"/>
          </a:xfrm>
          <a:prstGeom prst="downArrow">
            <a:avLst/>
          </a:prstGeom>
          <a:solidFill>
            <a:srgbClr val="E6344C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2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opendata.cern.ch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2571750"/>
            <a:ext cx="16773525" cy="9664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8882" y="2571750"/>
            <a:ext cx="7595118" cy="1005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59" y="2177821"/>
            <a:ext cx="3324226" cy="12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7-template.pptx" id="{675282E5-C373-4445-A8CA-F7A872A1C2C7}" vid="{1D2A84A5-6DBB-454E-B052-A278BD24C5D7}"/>
    </a:ext>
  </a:extLst>
</a:theme>
</file>

<file path=ppt/theme/theme2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7-template.pptx" id="{675282E5-C373-4445-A8CA-F7A872A1C2C7}" vid="{A98DCE5F-CB9E-4EA6-A408-7A1C094173C6}"/>
    </a:ext>
  </a:extLst>
</a:theme>
</file>

<file path=ppt/theme/theme3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7-template.pptx" id="{675282E5-C373-4445-A8CA-F7A872A1C2C7}" vid="{A98DCE5F-CB9E-4EA6-A408-7A1C094173C6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7-template.pptx" id="{675282E5-C373-4445-A8CA-F7A872A1C2C7}" vid="{ECDE7A96-2995-4A6C-B381-1696856FC1E6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Nikhef-2017-template</Template>
  <TotalTime>7921</TotalTime>
  <Words>1413</Words>
  <Application>Microsoft Office PowerPoint</Application>
  <PresentationFormat>Custom</PresentationFormat>
  <Paragraphs>298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Akkurat Std</vt:lpstr>
      <vt:lpstr>Akkurat Std Mono</vt:lpstr>
      <vt:lpstr>Arial</vt:lpstr>
      <vt:lpstr>Calibri</vt:lpstr>
      <vt:lpstr>Candara</vt:lpstr>
      <vt:lpstr>Helvetica Neue</vt:lpstr>
      <vt:lpstr>Lucida Grande</vt:lpstr>
      <vt:lpstr>Minion Pro</vt:lpstr>
      <vt:lpstr>Wingdings</vt:lpstr>
      <vt:lpstr>1_White</vt:lpstr>
      <vt:lpstr>3_White</vt:lpstr>
      <vt:lpstr>4_White</vt:lpstr>
      <vt:lpstr>2_White</vt:lpstr>
      <vt:lpstr>Research Data Management         and the Nikhef Policy Draft</vt:lpstr>
      <vt:lpstr>Research Data Management</vt:lpstr>
      <vt:lpstr>Why Research Data Management?</vt:lpstr>
      <vt:lpstr>The “FAIR” Principles</vt:lpstr>
      <vt:lpstr>FAIR – a ‘slight’ LS bias</vt:lpstr>
      <vt:lpstr>FAIR – more microstatements</vt:lpstr>
      <vt:lpstr>The NWO DM Protocol</vt:lpstr>
      <vt:lpstr>For ‘us’ RDM is not new</vt:lpstr>
      <vt:lpstr>opendata.cern.ch</vt:lpstr>
      <vt:lpstr>We have tradition here!</vt:lpstr>
      <vt:lpstr>NWO-I DM Policy Framework</vt:lpstr>
      <vt:lpstr>Nikhef RDMP ToR</vt:lpstr>
      <vt:lpstr>The Document ...</vt:lpstr>
      <vt:lpstr>Terms used from RFC 2119</vt:lpstr>
      <vt:lpstr>Scope</vt:lpstr>
      <vt:lpstr>but there are exclusions</vt:lpstr>
      <vt:lpstr>RDM Policy Principles</vt:lpstr>
      <vt:lpstr>Open Data Principle</vt:lpstr>
      <vt:lpstr>Data needs Metadata</vt:lpstr>
      <vt:lpstr>The Data Management Plan</vt:lpstr>
      <vt:lpstr>Nikhef DM Plan Guidance</vt:lpstr>
      <vt:lpstr>Describe what will be stored</vt:lpstr>
      <vt:lpstr>Dumping a replication package</vt:lpstr>
      <vt:lpstr>Repositories</vt:lpstr>
      <vt:lpstr>Findable – a persistent ID</vt:lpstr>
      <vt:lpstr>Packaging data</vt:lpstr>
      <vt:lpstr>Archive or file hierarchy?</vt:lpstr>
      <vt:lpstr>Meta-data format</vt:lpstr>
      <vt:lpstr>Not that complicated a set</vt:lpstr>
      <vt:lpstr>Pick the right path!</vt:lpstr>
      <vt:lpstr>Immutable results: integrity</vt:lpstr>
      <vt:lpstr>Don’t overload the MT</vt:lpstr>
      <vt:lpstr>In Practice</vt:lpstr>
      <vt:lpstr>In Practice</vt:lpstr>
      <vt:lpstr>Questions?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Nikhef        AARC2.2 All Hands Meeting</dc:title>
  <dc:creator>davidg</dc:creator>
  <cp:lastModifiedBy>davidg</cp:lastModifiedBy>
  <cp:revision>230</cp:revision>
  <cp:lastPrinted>2017-12-07T08:10:25Z</cp:lastPrinted>
  <dcterms:created xsi:type="dcterms:W3CDTF">2017-11-18T09:03:53Z</dcterms:created>
  <dcterms:modified xsi:type="dcterms:W3CDTF">2017-12-07T13:05:20Z</dcterms:modified>
</cp:coreProperties>
</file>