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40" r:id="rId1"/>
    <p:sldMasterId id="2147483711" r:id="rId2"/>
    <p:sldMasterId id="2147483726" r:id="rId3"/>
  </p:sldMasterIdLst>
  <p:notesMasterIdLst>
    <p:notesMasterId r:id="rId48"/>
  </p:notesMasterIdLst>
  <p:handoutMasterIdLst>
    <p:handoutMasterId r:id="rId49"/>
  </p:handoutMasterIdLst>
  <p:sldIdLst>
    <p:sldId id="256" r:id="rId4"/>
    <p:sldId id="261" r:id="rId5"/>
    <p:sldId id="262" r:id="rId6"/>
    <p:sldId id="263" r:id="rId7"/>
    <p:sldId id="273" r:id="rId8"/>
    <p:sldId id="258" r:id="rId9"/>
    <p:sldId id="270" r:id="rId10"/>
    <p:sldId id="276" r:id="rId11"/>
    <p:sldId id="271" r:id="rId12"/>
    <p:sldId id="277" r:id="rId13"/>
    <p:sldId id="268" r:id="rId14"/>
    <p:sldId id="274" r:id="rId15"/>
    <p:sldId id="297" r:id="rId16"/>
    <p:sldId id="259" r:id="rId17"/>
    <p:sldId id="260" r:id="rId18"/>
    <p:sldId id="265" r:id="rId19"/>
    <p:sldId id="267" r:id="rId20"/>
    <p:sldId id="275" r:id="rId21"/>
    <p:sldId id="272" r:id="rId22"/>
    <p:sldId id="293" r:id="rId23"/>
    <p:sldId id="294" r:id="rId24"/>
    <p:sldId id="296" r:id="rId25"/>
    <p:sldId id="295" r:id="rId26"/>
    <p:sldId id="278" r:id="rId27"/>
    <p:sldId id="279" r:id="rId28"/>
    <p:sldId id="280" r:id="rId29"/>
    <p:sldId id="282" r:id="rId30"/>
    <p:sldId id="283" r:id="rId31"/>
    <p:sldId id="284" r:id="rId32"/>
    <p:sldId id="281" r:id="rId33"/>
    <p:sldId id="285" r:id="rId34"/>
    <p:sldId id="287" r:id="rId35"/>
    <p:sldId id="289" r:id="rId36"/>
    <p:sldId id="290" r:id="rId37"/>
    <p:sldId id="291" r:id="rId38"/>
    <p:sldId id="288" r:id="rId39"/>
    <p:sldId id="292" r:id="rId40"/>
    <p:sldId id="286" r:id="rId41"/>
    <p:sldId id="298" r:id="rId42"/>
    <p:sldId id="299" r:id="rId43"/>
    <p:sldId id="300" r:id="rId44"/>
    <p:sldId id="269" r:id="rId45"/>
    <p:sldId id="264" r:id="rId46"/>
    <p:sldId id="257" r:id="rId47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F8F8F8"/>
    <a:srgbClr val="FFFFFF"/>
    <a:srgbClr val="33FF00"/>
    <a:srgbClr val="E3D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43"/>
  </p:normalViewPr>
  <p:slideViewPr>
    <p:cSldViewPr snapToGrid="0" snapToObjects="1">
      <p:cViewPr>
        <p:scale>
          <a:sx n="125" d="100"/>
          <a:sy n="125" d="100"/>
        </p:scale>
        <p:origin x="45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316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51.emf"/><Relationship Id="rId1" Type="http://schemas.openxmlformats.org/officeDocument/2006/relationships/image" Target="../media/image150.emf"/><Relationship Id="rId4" Type="http://schemas.openxmlformats.org/officeDocument/2006/relationships/image" Target="../media/image153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image" Target="../media/image15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19/10/2024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w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0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w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ik - 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28181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7837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ikUM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1830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UM - Beeld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8155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60983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96748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68800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29077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5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10529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5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679664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4429852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808677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94238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08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100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93" r:id="rId7"/>
    <p:sldLayoutId id="2147483748" r:id="rId8"/>
    <p:sldLayoutId id="2147483794" r:id="rId9"/>
    <p:sldLayoutId id="2147483749" r:id="rId10"/>
    <p:sldLayoutId id="2147483750" r:id="rId11"/>
    <p:sldLayoutId id="2147483796" r:id="rId12"/>
    <p:sldLayoutId id="2147483751" r:id="rId13"/>
    <p:sldLayoutId id="2147483795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  <p:sldLayoutId id="2147483775" r:id="rId38"/>
    <p:sldLayoutId id="2147483776" r:id="rId39"/>
    <p:sldLayoutId id="2147483777" r:id="rId40"/>
    <p:sldLayoutId id="2147483778" r:id="rId41"/>
    <p:sldLayoutId id="2147483779" r:id="rId42"/>
    <p:sldLayoutId id="2147483780" r:id="rId43"/>
    <p:sldLayoutId id="2147483781" r:id="rId44"/>
    <p:sldLayoutId id="2147483782" r:id="rId45"/>
    <p:sldLayoutId id="2147483783" r:id="rId46"/>
    <p:sldLayoutId id="2147483784" r:id="rId47"/>
    <p:sldLayoutId id="2147483785" r:id="rId48"/>
    <p:sldLayoutId id="2147483786" r:id="rId49"/>
    <p:sldLayoutId id="2147483787" r:id="rId50"/>
    <p:sldLayoutId id="2147483799" r:id="rId51"/>
    <p:sldLayoutId id="2147483800" r:id="rId52"/>
    <p:sldLayoutId id="2147483730" r:id="rId53"/>
    <p:sldLayoutId id="2147483732" r:id="rId54"/>
    <p:sldLayoutId id="2147483692" r:id="rId55"/>
    <p:sldLayoutId id="2147483735" r:id="rId56"/>
    <p:sldLayoutId id="2147483736" r:id="rId57"/>
    <p:sldLayoutId id="2147483792" r:id="rId58"/>
    <p:sldLayoutId id="2147483734" r:id="rId59"/>
    <p:sldLayoutId id="2147483724" r:id="rId60"/>
    <p:sldLayoutId id="2147483797" r:id="rId61"/>
    <p:sldLayoutId id="2147483733" r:id="rId62"/>
    <p:sldLayoutId id="2147483798" r:id="rId63"/>
    <p:sldLayoutId id="2147483737" r:id="rId64"/>
    <p:sldLayoutId id="2147483708" r:id="rId65"/>
    <p:sldLayoutId id="2147483662" r:id="rId66"/>
    <p:sldLayoutId id="2147483701" r:id="rId67"/>
    <p:sldLayoutId id="2147483668" r:id="rId68"/>
    <p:sldLayoutId id="2147483660" r:id="rId69"/>
    <p:sldLayoutId id="2147483704" r:id="rId70"/>
    <p:sldLayoutId id="2147483705" r:id="rId71"/>
    <p:sldLayoutId id="2147483706" r:id="rId72"/>
    <p:sldLayoutId id="2147483707" r:id="rId73"/>
    <p:sldLayoutId id="2147483703" r:id="rId74"/>
    <p:sldLayoutId id="2147483661" r:id="rId75"/>
    <p:sldLayoutId id="2147483664" r:id="rId76"/>
    <p:sldLayoutId id="2147483667" r:id="rId77"/>
    <p:sldLayoutId id="2147483702" r:id="rId78"/>
    <p:sldLayoutId id="2147483697" r:id="rId79"/>
    <p:sldLayoutId id="2147483709" r:id="rId80"/>
    <p:sldLayoutId id="2147483674" r:id="rId81"/>
    <p:sldLayoutId id="2147483677" r:id="rId82"/>
    <p:sldLayoutId id="2147483698" r:id="rId83"/>
    <p:sldLayoutId id="2147483699" r:id="rId84"/>
    <p:sldLayoutId id="2147483710" r:id="rId85"/>
    <p:sldLayoutId id="2147483672" r:id="rId86"/>
    <p:sldLayoutId id="2147483675" r:id="rId87"/>
    <p:sldLayoutId id="2147483678" r:id="rId88"/>
    <p:sldLayoutId id="2147483681" r:id="rId89"/>
    <p:sldLayoutId id="2147483684" r:id="rId90"/>
    <p:sldLayoutId id="2147483673" r:id="rId91"/>
    <p:sldLayoutId id="2147483676" r:id="rId92"/>
    <p:sldLayoutId id="2147483679" r:id="rId93"/>
    <p:sldLayoutId id="2147483682" r:id="rId94"/>
    <p:sldLayoutId id="2147483685" r:id="rId95"/>
    <p:sldLayoutId id="2147483801" r:id="rId96"/>
    <p:sldLayoutId id="2147483802" r:id="rId97"/>
    <p:sldLayoutId id="2147483803" r:id="rId98"/>
  </p:sldLayoutIdLst>
  <p:transition spd="med"/>
  <p:hf hdr="0" ft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/capirca" TargetMode="External"/><Relationship Id="rId2" Type="http://schemas.openxmlformats.org/officeDocument/2006/relationships/hyperlink" Target="https://github.com/synnack/capirca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7.png"/><Relationship Id="rId5" Type="http://schemas.openxmlformats.org/officeDocument/2006/relationships/image" Target="../media/image55.e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7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gif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gif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itsm.eu/" TargetMode="External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26" Type="http://schemas.openxmlformats.org/officeDocument/2006/relationships/image" Target="../media/image110.png"/><Relationship Id="rId21" Type="http://schemas.openxmlformats.org/officeDocument/2006/relationships/image" Target="../media/image105.png"/><Relationship Id="rId34" Type="http://schemas.openxmlformats.org/officeDocument/2006/relationships/image" Target="../media/image118.pn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5" Type="http://schemas.openxmlformats.org/officeDocument/2006/relationships/image" Target="../media/image109.png"/><Relationship Id="rId33" Type="http://schemas.openxmlformats.org/officeDocument/2006/relationships/image" Target="../media/image117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29" Type="http://schemas.openxmlformats.org/officeDocument/2006/relationships/image" Target="../media/image1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24" Type="http://schemas.openxmlformats.org/officeDocument/2006/relationships/image" Target="../media/image108.png"/><Relationship Id="rId32" Type="http://schemas.openxmlformats.org/officeDocument/2006/relationships/image" Target="../media/image116.png"/><Relationship Id="rId37" Type="http://schemas.openxmlformats.org/officeDocument/2006/relationships/image" Target="../media/image121.png"/><Relationship Id="rId5" Type="http://schemas.openxmlformats.org/officeDocument/2006/relationships/image" Target="../media/image90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28" Type="http://schemas.openxmlformats.org/officeDocument/2006/relationships/image" Target="../media/image112.png"/><Relationship Id="rId36" Type="http://schemas.openxmlformats.org/officeDocument/2006/relationships/image" Target="../media/image120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31" Type="http://schemas.openxmlformats.org/officeDocument/2006/relationships/image" Target="../media/image115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Relationship Id="rId30" Type="http://schemas.openxmlformats.org/officeDocument/2006/relationships/image" Target="../media/image114.png"/><Relationship Id="rId35" Type="http://schemas.openxmlformats.org/officeDocument/2006/relationships/image" Target="../media/image119.png"/><Relationship Id="rId8" Type="http://schemas.openxmlformats.org/officeDocument/2006/relationships/hyperlink" Target="http://wayf.dk/" TargetMode="External"/><Relationship Id="rId3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9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37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9.png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9.vml"/><Relationship Id="rId6" Type="http://schemas.openxmlformats.org/officeDocument/2006/relationships/hyperlink" Target="https://www.nikhef.nl/pdp/stats/stbc/intern/stbc_summ_plots" TargetMode="External"/><Relationship Id="rId11" Type="http://schemas.openxmlformats.org/officeDocument/2006/relationships/image" Target="../media/image138.wmf"/><Relationship Id="rId5" Type="http://schemas.openxmlformats.org/officeDocument/2006/relationships/hyperlink" Target="https://www.nikhef.nl/pdp/doc/stats/stbc-grisview-week" TargetMode="External"/><Relationship Id="rId10" Type="http://schemas.openxmlformats.org/officeDocument/2006/relationships/oleObject" Target="../embeddings/oleObject11.bin"/><Relationship Id="rId4" Type="http://schemas.openxmlformats.org/officeDocument/2006/relationships/hyperlink" Target="https://www.nikhef.nl/pdp/doc/experimental-services" TargetMode="External"/><Relationship Id="rId9" Type="http://schemas.openxmlformats.org/officeDocument/2006/relationships/image" Target="../media/image1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5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53.emf"/><Relationship Id="rId4" Type="http://schemas.openxmlformats.org/officeDocument/2006/relationships/image" Target="../media/image150.emf"/><Relationship Id="rId9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5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5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5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David Groep,</a:t>
            </a:r>
          </a:p>
          <a:p>
            <a:r>
              <a:rPr lang="en-GB" dirty="0" smtClean="0"/>
              <a:t>October </a:t>
            </a:r>
            <a:r>
              <a:rPr lang="en-GB" dirty="0" smtClean="0"/>
              <a:t>2024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Iron to Service, </a:t>
            </a:r>
            <a:br>
              <a:rPr lang="en-GB" dirty="0" smtClean="0"/>
            </a:br>
            <a:r>
              <a:rPr lang="en-GB" sz="2400" i="1" dirty="0" smtClean="0"/>
              <a:t>a glimpse at the Nikhef computing and Data Processing infrastructure</a:t>
            </a:r>
            <a:endParaRPr lang="en-GB" sz="240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 smtClean="0"/>
              <a:t>Capirca</a:t>
            </a:r>
            <a:r>
              <a:rPr lang="en-GB" dirty="0" smtClean="0"/>
              <a:t> – vendor agnostic rule expression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 smtClean="0"/>
              <a:t>Capirca</a:t>
            </a:r>
            <a:r>
              <a:rPr lang="en-GB" dirty="0"/>
              <a:t> </a:t>
            </a:r>
            <a:r>
              <a:rPr lang="en-GB" dirty="0" smtClean="0"/>
              <a:t>extended for SROS by </a:t>
            </a:r>
            <a:r>
              <a:rPr lang="en-GB" dirty="0" err="1" smtClean="0"/>
              <a:t>synnack</a:t>
            </a:r>
            <a:r>
              <a:rPr lang="en-GB" dirty="0" smtClean="0"/>
              <a:t> (</a:t>
            </a: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github.com/synnack/capirca</a:t>
            </a:r>
            <a:r>
              <a:rPr lang="en-GB" dirty="0"/>
              <a:t>), forked from </a:t>
            </a:r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github.com/google/capirca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9" y="639403"/>
            <a:ext cx="3675113" cy="3717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551" y="940133"/>
            <a:ext cx="5725324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99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Managed systems … managed networks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38125" y="3775285"/>
            <a:ext cx="8667750" cy="774486"/>
          </a:xfrm>
        </p:spPr>
        <p:txBody>
          <a:bodyPr/>
          <a:lstStyle/>
          <a:p>
            <a:r>
              <a:rPr lang="en-GB" dirty="0" err="1" smtClean="0"/>
              <a:t>Capirca</a:t>
            </a:r>
            <a:r>
              <a:rPr lang="en-GB" dirty="0" smtClean="0"/>
              <a:t> ACL generation for most network </a:t>
            </a:r>
            <a:br>
              <a:rPr lang="en-GB" dirty="0" smtClean="0"/>
            </a:br>
            <a:r>
              <a:rPr lang="en-GB" dirty="0" smtClean="0"/>
              <a:t>vendor languages (</a:t>
            </a:r>
            <a:r>
              <a:rPr lang="en-GB" dirty="0" err="1" smtClean="0"/>
              <a:t>JunOS</a:t>
            </a:r>
            <a:r>
              <a:rPr lang="en-GB" dirty="0" smtClean="0"/>
              <a:t>, Cisco, &amp;</a:t>
            </a:r>
            <a:r>
              <a:rPr lang="en-GB" dirty="0"/>
              <a:t>c)</a:t>
            </a:r>
            <a:br>
              <a:rPr lang="en-GB" dirty="0"/>
            </a:br>
            <a:r>
              <a:rPr lang="en-GB" dirty="0"/>
              <a:t>https://github.com/google/capirca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Nokia SROS support by </a:t>
            </a:r>
            <a:r>
              <a:rPr lang="en-GB" dirty="0" err="1" smtClean="0"/>
              <a:t>WilcoBH</a:t>
            </a:r>
            <a:r>
              <a:rPr lang="en-GB" dirty="0" smtClean="0"/>
              <a:t> (</a:t>
            </a:r>
            <a:r>
              <a:rPr lang="en-GB" dirty="0" err="1" smtClean="0"/>
              <a:t>synnack</a:t>
            </a:r>
            <a:r>
              <a:rPr lang="en-GB" dirty="0" smtClean="0"/>
              <a:t>):</a:t>
            </a:r>
            <a:br>
              <a:rPr lang="en-GB" dirty="0" smtClean="0"/>
            </a:br>
            <a:r>
              <a:rPr lang="en-GB" dirty="0" smtClean="0"/>
              <a:t>https</a:t>
            </a:r>
            <a:r>
              <a:rPr lang="en-GB" dirty="0"/>
              <a:t>://github.com/synnack/capirca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1" y="724181"/>
            <a:ext cx="5504263" cy="3009914"/>
          </a:xfrm>
          <a:prstGeom prst="rect">
            <a:avLst/>
          </a:prstGeom>
          <a:ln>
            <a:solidFill>
              <a:srgbClr val="E3D88B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854" y="917907"/>
            <a:ext cx="3828021" cy="2392513"/>
          </a:xfrm>
          <a:prstGeom prst="rect">
            <a:avLst/>
          </a:prstGeom>
          <a:ln>
            <a:solidFill>
              <a:srgbClr val="E3D88B"/>
            </a:solidFill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302558"/>
              </p:ext>
            </p:extLst>
          </p:nvPr>
        </p:nvGraphicFramePr>
        <p:xfrm>
          <a:off x="3246120" y="2164168"/>
          <a:ext cx="2620963" cy="2679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PHOTO-PAINT" r:id="rId5" imgW="4937138" imgH="5047488" progId="CorelPHOTOPAINT.Image.16">
                  <p:embed/>
                </p:oleObj>
              </mc:Choice>
              <mc:Fallback>
                <p:oleObj name="PHOTO-PAINT" r:id="rId5" imgW="4937138" imgH="5047488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46120" y="2164168"/>
                        <a:ext cx="2620963" cy="2679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19905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Networks at scale: bandwidth to compute and storage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Compute-storage-transit traffic </a:t>
            </a:r>
            <a:r>
              <a:rPr lang="en-GB" dirty="0" err="1" smtClean="0"/>
              <a:t>DeelQFX</a:t>
            </a:r>
            <a:r>
              <a:rPr lang="en-GB" dirty="0" smtClean="0"/>
              <a:t> aggregate (data volume as measured by harbours)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36" y="1061443"/>
            <a:ext cx="56864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096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>
          <a:xfrm>
            <a:off x="238126" y="1112742"/>
            <a:ext cx="3856736" cy="3145831"/>
          </a:xfrm>
        </p:spPr>
        <p:txBody>
          <a:bodyPr/>
          <a:lstStyle/>
          <a:p>
            <a:r>
              <a:rPr lang="en-GB" dirty="0" smtClean="0"/>
              <a:t>Each rack comes with a couple of ‘standard’ elements</a:t>
            </a:r>
          </a:p>
          <a:p>
            <a:endParaRPr lang="en-GB" sz="9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remotely monitored PDUs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temperature sensor(s)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VGA+HID+RS232 switch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1x OOBM GigE ‘dumb’ switch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1x GigE </a:t>
            </a:r>
            <a:r>
              <a:rPr lang="en-GB" sz="1800" dirty="0" err="1" smtClean="0">
                <a:solidFill>
                  <a:srgbClr val="6F2575"/>
                </a:solidFill>
              </a:rPr>
              <a:t>installnet</a:t>
            </a:r>
            <a:r>
              <a:rPr lang="en-GB" sz="1800" dirty="0" smtClean="0">
                <a:solidFill>
                  <a:srgbClr val="6F2575"/>
                </a:solidFill>
              </a:rPr>
              <a:t> (managed)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9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1-2x 10/25/100G 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dirty="0" smtClean="0">
                <a:solidFill>
                  <a:srgbClr val="6F2575"/>
                </a:solidFill>
              </a:rPr>
              <a:t>data + storage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6F257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Basic infrastructure: </a:t>
            </a:r>
            <a:br>
              <a:rPr lang="en-GB" dirty="0" smtClean="0"/>
            </a:br>
            <a:r>
              <a:rPr lang="en-GB" dirty="0" smtClean="0"/>
              <a:t>‘every rack should have one’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Shown: H234b C06 ‘SOC’ cabinet, C08 </a:t>
            </a:r>
            <a:r>
              <a:rPr lang="en-GB" dirty="0" err="1" smtClean="0"/>
              <a:t>rKVM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5436678" y="128604"/>
            <a:ext cx="3547536" cy="1886655"/>
            <a:chOff x="4764303" y="472282"/>
            <a:chExt cx="3547536" cy="188665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0784" y="472282"/>
              <a:ext cx="2451055" cy="168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9836" y="1262106"/>
              <a:ext cx="3074014" cy="109683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3047" r="-1036"/>
            <a:stretch/>
          </p:blipFill>
          <p:spPr>
            <a:xfrm>
              <a:off x="4764303" y="1620348"/>
              <a:ext cx="1737360" cy="636115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2983" y="631531"/>
              <a:ext cx="390020" cy="966924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849" y="4603004"/>
            <a:ext cx="3663494" cy="5094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1849" y="1879205"/>
            <a:ext cx="4787057" cy="255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83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Service clusters: ‘minimally redundant operations basis’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Nikhef H234bC08: </a:t>
            </a:r>
            <a:r>
              <a:rPr lang="en-GB" dirty="0" err="1" smtClean="0"/>
              <a:t>orkestbak</a:t>
            </a:r>
            <a:r>
              <a:rPr lang="en-GB" dirty="0" smtClean="0"/>
              <a:t> OEXP VM service pair. Other service clusters (GSP) are similar. </a:t>
            </a:r>
            <a:r>
              <a:rPr lang="en-GB" dirty="0" err="1" smtClean="0"/>
              <a:t>FabMan</a:t>
            </a:r>
            <a:r>
              <a:rPr lang="en-GB" dirty="0" smtClean="0"/>
              <a:t> and </a:t>
            </a:r>
            <a:r>
              <a:rPr lang="en-GB" dirty="0" err="1" smtClean="0"/>
              <a:t>PMASec</a:t>
            </a:r>
            <a:r>
              <a:rPr lang="en-GB" dirty="0" smtClean="0"/>
              <a:t> may have local-store only.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051866"/>
            <a:ext cx="8667750" cy="1852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125" y="2964127"/>
            <a:ext cx="792204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‘Typical’ node has some CPU and limited local system disk, plus: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2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x 10/25G 	VM data net 		802.3ad LACP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config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2x 10/25G 	storage network 		iSCSI with 2 independent fabrics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defTabSz="825500"/>
            <a:r>
              <a:rPr lang="en-GB" sz="1600" cap="none" dirty="0" smtClean="0">
                <a:solidFill>
                  <a:srgbClr val="6F2575"/>
                </a:solidFill>
              </a:rPr>
              <a:t>3x 1000BASE-T 	install/management	1x for initial install, 2x in 802.3ad</a:t>
            </a:r>
          </a:p>
          <a:p>
            <a:pPr defTabSz="825500"/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1x 		OOBM 			</a:t>
            </a:r>
            <a:r>
              <a:rPr lang="en-GB" sz="1600" cap="none" dirty="0" smtClean="0">
                <a:solidFill>
                  <a:srgbClr val="6F2575"/>
                </a:solidFill>
              </a:rPr>
              <a:t>IPMI &amp; Redfish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rKVM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and remote media</a:t>
            </a:r>
          </a:p>
        </p:txBody>
      </p:sp>
    </p:spTree>
    <p:extLst>
      <p:ext uri="{BB962C8B-B14F-4D97-AF65-F5344CB8AC3E}">
        <p14:creationId xmlns:p14="http://schemas.microsoft.com/office/powerpoint/2010/main" val="336821861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Example: GSP ‘</a:t>
            </a:r>
            <a:r>
              <a:rPr lang="en-GB" dirty="0" err="1" smtClean="0"/>
              <a:t>Koning</a:t>
            </a:r>
            <a:r>
              <a:rPr lang="en-GB" dirty="0" smtClean="0"/>
              <a:t>’ </a:t>
            </a:r>
            <a:r>
              <a:rPr lang="en-GB" dirty="0" err="1" smtClean="0"/>
              <a:t>en</a:t>
            </a:r>
            <a:r>
              <a:rPr lang="en-GB" dirty="0" smtClean="0"/>
              <a:t> ‘</a:t>
            </a:r>
            <a:r>
              <a:rPr lang="en-GB" dirty="0" err="1" smtClean="0"/>
              <a:t>Prinsjes</a:t>
            </a:r>
            <a:r>
              <a:rPr lang="en-GB" dirty="0" smtClean="0"/>
              <a:t>’ (</a:t>
            </a:r>
            <a:r>
              <a:rPr lang="en-GB" dirty="0"/>
              <a:t>2024 edition) </a:t>
            </a:r>
            <a:r>
              <a:rPr lang="en-GB" dirty="0" smtClean="0"/>
              <a:t> …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900" dirty="0" smtClean="0"/>
              <a:t>NetApp ASA C250 200TB all-flash 4x100Gbps iSCSI, 4x (Lenovo SR655 EPYC 9554P 128 logical + 30TB local ‘ephemeral’ NVME storage + 1100GiB DDR5 4800MHz)</a:t>
            </a:r>
            <a:endParaRPr lang="en-GB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64" y="714904"/>
            <a:ext cx="6339092" cy="356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0952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Managing the NDPF and </a:t>
            </a:r>
            <a:r>
              <a:rPr lang="en-GB" dirty="0" err="1" smtClean="0"/>
              <a:t>SoLR</a:t>
            </a:r>
            <a:r>
              <a:rPr lang="en-GB" dirty="0" smtClean="0"/>
              <a:t> inventory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192837"/>
              </p:ext>
            </p:extLst>
          </p:nvPr>
        </p:nvGraphicFramePr>
        <p:xfrm>
          <a:off x="1184256" y="798880"/>
          <a:ext cx="6329063" cy="3497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PHOTO-PAINT" r:id="rId3" imgW="11191136" imgH="6185293" progId="CorelPHOTOPAINT.Image.16">
                  <p:embed/>
                </p:oleObj>
              </mc:Choice>
              <mc:Fallback>
                <p:oleObj name="PHOTO-PAINT" r:id="rId3" imgW="11191136" imgH="6185293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4256" y="798880"/>
                        <a:ext cx="6329063" cy="3497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93636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20" y="719249"/>
            <a:ext cx="4673528" cy="3523238"/>
          </a:xfrm>
          <a:prstGeom prst="rect">
            <a:avLst/>
          </a:prstGeom>
          <a:ln>
            <a:solidFill>
              <a:srgbClr val="6F2575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29982"/>
              </p:ext>
            </p:extLst>
          </p:nvPr>
        </p:nvGraphicFramePr>
        <p:xfrm>
          <a:off x="3866761" y="968725"/>
          <a:ext cx="2701679" cy="3760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PHOTO-PAINT" r:id="rId4" imgW="4822060" imgH="6713359" progId="CorelPHOTOPAINT.Image.16">
                  <p:embed/>
                </p:oleObj>
              </mc:Choice>
              <mc:Fallback>
                <p:oleObj name="PHOTO-PAINT" r:id="rId4" imgW="4822060" imgH="6713359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66761" y="968725"/>
                        <a:ext cx="2701679" cy="3760901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But more importantly … (re)creating and managing them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38125" y="4261532"/>
            <a:ext cx="8667750" cy="247049"/>
          </a:xfrm>
        </p:spPr>
        <p:txBody>
          <a:bodyPr/>
          <a:lstStyle/>
          <a:p>
            <a:r>
              <a:rPr lang="en-GB" dirty="0" err="1" smtClean="0"/>
              <a:t>SoLR</a:t>
            </a:r>
            <a:r>
              <a:rPr lang="en-GB" dirty="0" smtClean="0"/>
              <a:t> systems inventory and site definition (</a:t>
            </a:r>
            <a:r>
              <a:rPr lang="en-GB" dirty="0" err="1" smtClean="0"/>
              <a:t>Ansible</a:t>
            </a:r>
            <a:r>
              <a:rPr lang="en-GB" dirty="0" smtClean="0"/>
              <a:t>) </a:t>
            </a:r>
            <a:br>
              <a:rPr lang="en-GB" dirty="0" smtClean="0"/>
            </a:br>
            <a:r>
              <a:rPr lang="en-GB" dirty="0" smtClean="0"/>
              <a:t>and the NDPF </a:t>
            </a:r>
            <a:r>
              <a:rPr lang="en-GB" dirty="0" err="1" smtClean="0"/>
              <a:t>SaltStackj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3681" y="719560"/>
            <a:ext cx="2730880" cy="3192802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356726322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 smtClean="0"/>
              <a:t>Zolder</a:t>
            </a:r>
            <a:r>
              <a:rPr lang="en-GB" dirty="0" smtClean="0"/>
              <a:t>: 400G access LHCOPN/</a:t>
            </a:r>
            <a:r>
              <a:rPr lang="en-GB" dirty="0" err="1" smtClean="0"/>
              <a:t>LHCOne</a:t>
            </a:r>
            <a:r>
              <a:rPr lang="en-GB" dirty="0" smtClean="0"/>
              <a:t> CERN link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ae10: CERN </a:t>
            </a:r>
            <a:r>
              <a:rPr lang="en-GB" dirty="0"/>
              <a:t>via </a:t>
            </a:r>
            <a:r>
              <a:rPr lang="en-GB" dirty="0" smtClean="0"/>
              <a:t>asd001b-a96-08-6-3 – </a:t>
            </a:r>
            <a:r>
              <a:rPr lang="en-GB" dirty="0"/>
              <a:t>daily averages; https://cricket.nikhef.nl</a:t>
            </a:r>
            <a:r>
              <a:rPr lang="en-GB" dirty="0" smtClean="0"/>
              <a:t>/ target /zolder.ipmi.nikhef.nl/ae10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4425315" y="769539"/>
            <a:ext cx="4480560" cy="2821848"/>
            <a:chOff x="712518" y="-93549"/>
            <a:chExt cx="7233815" cy="4661846"/>
          </a:xfrm>
          <a:solidFill>
            <a:srgbClr val="F8F8F8"/>
          </a:solidFill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16"/>
            <a:stretch/>
          </p:blipFill>
          <p:spPr>
            <a:xfrm>
              <a:off x="712518" y="-93549"/>
              <a:ext cx="7233815" cy="4661846"/>
            </a:xfrm>
            <a:prstGeom prst="rect">
              <a:avLst/>
            </a:prstGeom>
            <a:grpFill/>
          </p:spPr>
        </p:pic>
        <p:sp>
          <p:nvSpPr>
            <p:cNvPr id="8" name="Rectangle 7"/>
            <p:cNvSpPr/>
            <p:nvPr/>
          </p:nvSpPr>
          <p:spPr>
            <a:xfrm>
              <a:off x="4990454" y="844658"/>
              <a:ext cx="790414" cy="402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34005" y="844658"/>
              <a:ext cx="790414" cy="402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885" y="3252873"/>
            <a:ext cx="1618596" cy="973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663784"/>
            <a:ext cx="56864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8722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Physical view … QFX5130 400G switch ‘</a:t>
            </a:r>
            <a:r>
              <a:rPr lang="en-GB" dirty="0" err="1" smtClean="0"/>
              <a:t>zolder</a:t>
            </a:r>
            <a:r>
              <a:rPr lang="en-GB" dirty="0" smtClean="0"/>
              <a:t>’ top-up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Nikhef H234bC07 – </a:t>
            </a:r>
            <a:r>
              <a:rPr lang="en-GB" dirty="0" err="1" smtClean="0"/>
              <a:t>foto’s</a:t>
            </a:r>
            <a:r>
              <a:rPr lang="en-GB" dirty="0" smtClean="0"/>
              <a:t> Tristan </a:t>
            </a:r>
            <a:r>
              <a:rPr lang="en-GB" dirty="0" err="1" smtClean="0"/>
              <a:t>Suerink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5048250" y="638235"/>
            <a:ext cx="3857625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33" y="852188"/>
            <a:ext cx="4724108" cy="329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155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Starting with the basics …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34" y="1589903"/>
            <a:ext cx="4230621" cy="2820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58" y="117058"/>
            <a:ext cx="2950347" cy="4425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759301"/>
            <a:ext cx="3803750" cy="25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6218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mtClean="0"/>
              <a:t>Clusters: high throughput compute and storage service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Image: Cluster ‘</a:t>
            </a:r>
            <a:r>
              <a:rPr lang="en-US" dirty="0" err="1"/>
              <a:t>Lotenfeest</a:t>
            </a:r>
            <a:r>
              <a:rPr lang="en-US" dirty="0"/>
              <a:t>’ at the Nikhef NDPF, acquired March 2020. Lenovo SR655 with AMD EPYC 7702P 64-Core </a:t>
            </a:r>
            <a:r>
              <a:rPr lang="en-US" dirty="0" smtClean="0"/>
              <a:t>single-socket</a:t>
            </a:r>
            <a:endParaRPr lang="en-GB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38126" y="998629"/>
            <a:ext cx="4397470" cy="3253332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800" dirty="0" smtClean="0"/>
              <a:t>Data-driven workloads (like WLCG, SKA, </a:t>
            </a:r>
            <a:r>
              <a:rPr lang="en-US" sz="1800" dirty="0" err="1" smtClean="0"/>
              <a:t>WeNMR</a:t>
            </a:r>
            <a:r>
              <a:rPr lang="en-US" sz="1800" dirty="0" smtClean="0"/>
              <a:t>) need more than ‘just’ compute: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479E"/>
                </a:solidFill>
              </a:rPr>
              <a:t>balanced features </a:t>
            </a:r>
            <a:r>
              <a:rPr lang="en-US" sz="1600" dirty="0" smtClean="0">
                <a:solidFill>
                  <a:srgbClr val="00479E"/>
                </a:solidFill>
              </a:rPr>
              <a:t>for node throughput:</a:t>
            </a:r>
            <a:br>
              <a:rPr lang="en-US" sz="1600" dirty="0" smtClean="0">
                <a:solidFill>
                  <a:srgbClr val="00479E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CPU, storage, memory bandwidth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&amp; latency, NIC &amp; network speed</a:t>
            </a:r>
            <a:endParaRPr lang="en-US" sz="1200" i="1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700" b="1" dirty="0" smtClean="0">
              <a:solidFill>
                <a:srgbClr val="00479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479E"/>
                </a:solidFill>
              </a:rPr>
              <a:t>single-socket</a:t>
            </a:r>
            <a:r>
              <a:rPr lang="en-US" sz="1600" dirty="0" smtClean="0">
                <a:solidFill>
                  <a:srgbClr val="00479E"/>
                </a:solidFill>
              </a:rPr>
              <a:t> multicore systems are fine,</a:t>
            </a:r>
            <a:br>
              <a:rPr lang="en-US" sz="1600" dirty="0" smtClean="0">
                <a:solidFill>
                  <a:srgbClr val="00479E"/>
                </a:solidFill>
              </a:rPr>
            </a:br>
            <a:r>
              <a:rPr lang="en-US" sz="1600" dirty="0" smtClean="0">
                <a:solidFill>
                  <a:srgbClr val="00479E"/>
                </a:solidFill>
              </a:rPr>
              <a:t>typical: 64-128 cores per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479E"/>
                </a:solidFill>
              </a:rPr>
              <a:t>network</a:t>
            </a:r>
            <a:r>
              <a:rPr lang="en-US" sz="1600" dirty="0" smtClean="0">
                <a:solidFill>
                  <a:srgbClr val="00479E"/>
                </a:solidFill>
              </a:rPr>
              <a:t>: 2x25Gbps </a:t>
            </a:r>
            <a:r>
              <a:rPr lang="en-US" sz="1200" dirty="0" smtClean="0">
                <a:solidFill>
                  <a:srgbClr val="00479E"/>
                </a:solidFill>
              </a:rPr>
              <a:t>(+ ‘out of band’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479E"/>
                </a:solidFill>
              </a:rPr>
              <a:t>memory</a:t>
            </a:r>
            <a:r>
              <a:rPr lang="en-US" sz="1600" dirty="0" smtClean="0">
                <a:solidFill>
                  <a:srgbClr val="00479E"/>
                </a:solidFill>
              </a:rPr>
              <a:t>: 8 </a:t>
            </a:r>
            <a:r>
              <a:rPr lang="en-US" sz="1600" dirty="0" err="1" smtClean="0">
                <a:solidFill>
                  <a:srgbClr val="00479E"/>
                </a:solidFill>
              </a:rPr>
              <a:t>GiB</a:t>
            </a:r>
            <a:r>
              <a:rPr lang="en-US" sz="1600" dirty="0" smtClean="0">
                <a:solidFill>
                  <a:srgbClr val="00479E"/>
                </a:solidFill>
              </a:rPr>
              <a:t>/core (so ~ 1 </a:t>
            </a:r>
            <a:r>
              <a:rPr lang="en-US" sz="1600" dirty="0" err="1" smtClean="0">
                <a:solidFill>
                  <a:srgbClr val="00479E"/>
                </a:solidFill>
              </a:rPr>
              <a:t>TiB</a:t>
            </a:r>
            <a:r>
              <a:rPr lang="en-US" sz="1600" dirty="0" smtClean="0">
                <a:solidFill>
                  <a:srgbClr val="00479E"/>
                </a:solidFill>
              </a:rPr>
              <a:t>/node)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479E"/>
                </a:solidFill>
              </a:rPr>
              <a:t>local disk</a:t>
            </a:r>
            <a:r>
              <a:rPr lang="en-US" sz="1600" dirty="0" smtClean="0">
                <a:solidFill>
                  <a:srgbClr val="00479E"/>
                </a:solidFill>
              </a:rPr>
              <a:t>: 16TB+ NVME </a:t>
            </a:r>
            <a:r>
              <a:rPr lang="en-US" sz="1600" dirty="0" err="1" smtClean="0">
                <a:solidFill>
                  <a:srgbClr val="00479E"/>
                </a:solidFill>
              </a:rPr>
              <a:t>PCIe</a:t>
            </a:r>
            <a:r>
              <a:rPr lang="en-US" sz="1600" dirty="0" smtClean="0">
                <a:solidFill>
                  <a:srgbClr val="00479E"/>
                </a:solidFill>
              </a:rPr>
              <a:t> Gen4 x4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sz="1600" dirty="0" smtClean="0">
                <a:solidFill>
                  <a:srgbClr val="00479E"/>
                </a:solidFill>
              </a:rPr>
              <a:t>add </a:t>
            </a:r>
            <a:r>
              <a:rPr lang="en-US" sz="1600" b="1" dirty="0" smtClean="0">
                <a:solidFill>
                  <a:srgbClr val="00479E"/>
                </a:solidFill>
              </a:rPr>
              <a:t>GPU</a:t>
            </a:r>
            <a:r>
              <a:rPr lang="en-US" sz="1600" dirty="0" smtClean="0">
                <a:solidFill>
                  <a:srgbClr val="00479E"/>
                </a:solidFill>
              </a:rPr>
              <a:t>s depending on use case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sz="1600" dirty="0" err="1" smtClean="0">
                <a:solidFill>
                  <a:srgbClr val="00479E"/>
                </a:solidFill>
              </a:rPr>
              <a:t>favour</a:t>
            </a:r>
            <a:r>
              <a:rPr lang="en-US" sz="1600" dirty="0" smtClean="0">
                <a:solidFill>
                  <a:srgbClr val="00479E"/>
                </a:solidFill>
              </a:rPr>
              <a:t> inference-optimized </a:t>
            </a:r>
            <a:r>
              <a:rPr lang="en-US" sz="1600" b="1" dirty="0" smtClean="0">
                <a:solidFill>
                  <a:srgbClr val="00479E"/>
                </a:solidFill>
              </a:rPr>
              <a:t>APUs </a:t>
            </a:r>
            <a:r>
              <a:rPr lang="en-US" sz="1600" dirty="0" smtClean="0">
                <a:solidFill>
                  <a:srgbClr val="00479E"/>
                </a:solidFill>
              </a:rPr>
              <a:t>in future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96" y="1199062"/>
            <a:ext cx="4157883" cy="30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8135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Balanced systems design: from global to local performance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800" dirty="0" smtClean="0"/>
              <a:t>AMD</a:t>
            </a:r>
            <a:r>
              <a:rPr lang="en-US" sz="800" dirty="0"/>
              <a:t>, retrieved from https://m.hexus.net/tech/news/cpu/135479-amd-shares-details-zen-3-zen-4-architectures/  </a:t>
            </a:r>
            <a:r>
              <a:rPr lang="en-GB" sz="800" dirty="0"/>
              <a:t>and https://</a:t>
            </a:r>
            <a:r>
              <a:rPr lang="en-GB" sz="800" dirty="0" smtClean="0"/>
              <a:t>www.semianalysis.com/p/amd-genoa-detailed-architecture-makes</a:t>
            </a:r>
            <a:endParaRPr lang="en-GB" sz="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226" y="1770081"/>
            <a:ext cx="5867774" cy="258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6319"/>
          <a:stretch/>
        </p:blipFill>
        <p:spPr>
          <a:xfrm>
            <a:off x="107262" y="746269"/>
            <a:ext cx="4206240" cy="28265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2802" y="814637"/>
            <a:ext cx="353462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Example: AMD EPYC CPUs 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and their influence on systems design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630" y="3697314"/>
            <a:ext cx="338874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!! not all ‘upgrades’ relevant to all applications </a:t>
            </a:r>
            <a:b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(Rome&gt;Milan hardly improved HTC throughput)</a:t>
            </a:r>
          </a:p>
        </p:txBody>
      </p:sp>
    </p:spTree>
    <p:extLst>
      <p:ext uri="{BB962C8B-B14F-4D97-AF65-F5344CB8AC3E}">
        <p14:creationId xmlns:p14="http://schemas.microsoft.com/office/powerpoint/2010/main" val="159428511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813" y="140449"/>
            <a:ext cx="4738791" cy="2242139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1740"/>
            <a:ext cx="8667750" cy="738664"/>
          </a:xfrm>
        </p:spPr>
        <p:txBody>
          <a:bodyPr/>
          <a:lstStyle/>
          <a:p>
            <a:r>
              <a:rPr lang="en-GB" sz="2400" dirty="0" smtClean="0"/>
              <a:t>More than one system:</a:t>
            </a:r>
            <a:br>
              <a:rPr lang="en-GB" sz="2400" dirty="0" smtClean="0"/>
            </a:br>
            <a:r>
              <a:rPr lang="en-GB" sz="2400" dirty="0" smtClean="0"/>
              <a:t>Fabric Management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38124" y="4314778"/>
            <a:ext cx="8791605" cy="193803"/>
          </a:xfrm>
        </p:spPr>
        <p:txBody>
          <a:bodyPr/>
          <a:lstStyle/>
          <a:p>
            <a:r>
              <a:rPr lang="en-GB" sz="900" dirty="0" smtClean="0"/>
              <a:t>Nikhef NDPF Salt &amp; </a:t>
            </a:r>
            <a:r>
              <a:rPr lang="en-GB" sz="900" dirty="0" err="1" smtClean="0"/>
              <a:t>Reclass</a:t>
            </a:r>
            <a:r>
              <a:rPr lang="en-GB" sz="900" dirty="0" smtClean="0"/>
              <a:t> (Dennis van </a:t>
            </a:r>
            <a:r>
              <a:rPr lang="en-GB" sz="900" dirty="0" err="1" smtClean="0"/>
              <a:t>Dok</a:t>
            </a:r>
            <a:r>
              <a:rPr lang="en-GB" sz="900" dirty="0" smtClean="0"/>
              <a:t>, Andrew Pickford, Mary Hester); </a:t>
            </a:r>
            <a:r>
              <a:rPr lang="en-GB" sz="900" dirty="0" err="1" smtClean="0"/>
              <a:t>Quattor</a:t>
            </a:r>
            <a:r>
              <a:rPr lang="en-GB" sz="900" dirty="0"/>
              <a:t>: https://en.wikipedia.org/wiki/Quattor</a:t>
            </a:r>
            <a:r>
              <a:rPr lang="en-GB" sz="900" dirty="0" smtClean="0"/>
              <a:t>); </a:t>
            </a:r>
            <a:r>
              <a:rPr lang="en-GB" sz="900" dirty="0" err="1" smtClean="0"/>
              <a:t>SoLR</a:t>
            </a:r>
            <a:r>
              <a:rPr lang="en-GB" sz="900" dirty="0" smtClean="0"/>
              <a:t> </a:t>
            </a:r>
            <a:r>
              <a:rPr lang="en-GB" sz="900" dirty="0" err="1" smtClean="0"/>
              <a:t>Ansible</a:t>
            </a:r>
            <a:endParaRPr lang="en-GB" sz="900" dirty="0"/>
          </a:p>
        </p:txBody>
      </p:sp>
      <p:grpSp>
        <p:nvGrpSpPr>
          <p:cNvPr id="76" name="Group 75"/>
          <p:cNvGrpSpPr/>
          <p:nvPr/>
        </p:nvGrpSpPr>
        <p:grpSpPr>
          <a:xfrm>
            <a:off x="6089663" y="2590631"/>
            <a:ext cx="2940067" cy="2052581"/>
            <a:chOff x="500034" y="785794"/>
            <a:chExt cx="8540750" cy="5962649"/>
          </a:xfrm>
        </p:grpSpPr>
        <p:sp>
          <p:nvSpPr>
            <p:cNvPr id="77" name="Rectangle 2"/>
            <p:cNvSpPr>
              <a:spLocks noChangeArrowheads="1"/>
            </p:cNvSpPr>
            <p:nvPr/>
          </p:nvSpPr>
          <p:spPr bwMode="auto">
            <a:xfrm>
              <a:off x="652434" y="1647806"/>
              <a:ext cx="3589338" cy="41148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vert="eaVert" wrap="none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rPr>
                <a:t>           </a:t>
              </a:r>
            </a:p>
          </p:txBody>
        </p:sp>
        <p:sp>
          <p:nvSpPr>
            <p:cNvPr id="78" name="Rectangle 4"/>
            <p:cNvSpPr>
              <a:spLocks noChangeArrowheads="1"/>
            </p:cNvSpPr>
            <p:nvPr/>
          </p:nvSpPr>
          <p:spPr bwMode="auto">
            <a:xfrm>
              <a:off x="500034" y="1495406"/>
              <a:ext cx="3590925" cy="41148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vert="eaVert" wrap="none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rPr>
                <a:t>           </a:t>
              </a:r>
            </a:p>
          </p:txBody>
        </p:sp>
        <p:sp>
          <p:nvSpPr>
            <p:cNvPr id="79" name="Rectangle 5"/>
            <p:cNvSpPr>
              <a:spLocks noChangeArrowheads="1"/>
            </p:cNvSpPr>
            <p:nvPr/>
          </p:nvSpPr>
          <p:spPr bwMode="auto">
            <a:xfrm>
              <a:off x="5757834" y="3705206"/>
              <a:ext cx="2251075" cy="28956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vert="eaVert" wrap="none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6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80" name="Rectangle 6"/>
            <p:cNvSpPr>
              <a:spLocks noChangeArrowheads="1"/>
            </p:cNvSpPr>
            <p:nvPr/>
          </p:nvSpPr>
          <p:spPr bwMode="auto">
            <a:xfrm>
              <a:off x="6138831" y="3324208"/>
              <a:ext cx="1872903" cy="58115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rPr>
                <a:t>Install server</a:t>
              </a:r>
            </a:p>
          </p:txBody>
        </p:sp>
        <p:grpSp>
          <p:nvGrpSpPr>
            <p:cNvPr id="81" name="Group 7"/>
            <p:cNvGrpSpPr>
              <a:grpSpLocks/>
            </p:cNvGrpSpPr>
            <p:nvPr/>
          </p:nvGrpSpPr>
          <p:grpSpPr bwMode="auto">
            <a:xfrm>
              <a:off x="3929034" y="4543409"/>
              <a:ext cx="1524000" cy="868363"/>
              <a:chOff x="2448" y="2832"/>
              <a:chExt cx="1104" cy="547"/>
            </a:xfrm>
          </p:grpSpPr>
          <p:sp>
            <p:nvSpPr>
              <p:cNvPr id="145" name="AutoShape 8"/>
              <p:cNvSpPr>
                <a:spLocks noChangeArrowheads="1"/>
              </p:cNvSpPr>
              <p:nvPr/>
            </p:nvSpPr>
            <p:spPr bwMode="auto">
              <a:xfrm flipH="1">
                <a:off x="2448" y="2832"/>
                <a:ext cx="1104" cy="43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1C3D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6" name="Text Box 9"/>
              <p:cNvSpPr txBox="1">
                <a:spLocks noChangeArrowheads="1"/>
              </p:cNvSpPr>
              <p:nvPr/>
            </p:nvSpPr>
            <p:spPr bwMode="auto">
              <a:xfrm>
                <a:off x="2688" y="2928"/>
                <a:ext cx="720" cy="451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rPr>
                  <a:t>base OS</a:t>
                </a:r>
              </a:p>
            </p:txBody>
          </p:sp>
        </p:grpSp>
        <p:sp>
          <p:nvSpPr>
            <p:cNvPr id="82" name="Rectangle 10"/>
            <p:cNvSpPr>
              <a:spLocks noChangeArrowheads="1"/>
            </p:cNvSpPr>
            <p:nvPr/>
          </p:nvSpPr>
          <p:spPr bwMode="auto">
            <a:xfrm>
              <a:off x="5605434" y="5000606"/>
              <a:ext cx="268288" cy="6096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rPr>
                <a:t>dhcp</a:t>
              </a:r>
            </a:p>
          </p:txBody>
        </p:sp>
        <p:sp>
          <p:nvSpPr>
            <p:cNvPr id="83" name="Rectangle 11"/>
            <p:cNvSpPr>
              <a:spLocks noChangeArrowheads="1"/>
            </p:cNvSpPr>
            <p:nvPr/>
          </p:nvSpPr>
          <p:spPr bwMode="auto">
            <a:xfrm>
              <a:off x="5605434" y="5762606"/>
              <a:ext cx="300038" cy="50482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rPr>
                <a:t>pxe</a:t>
              </a:r>
              <a:endPara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84" name="Rectangle 12"/>
            <p:cNvSpPr>
              <a:spLocks noChangeArrowheads="1"/>
            </p:cNvSpPr>
            <p:nvPr/>
          </p:nvSpPr>
          <p:spPr bwMode="auto">
            <a:xfrm>
              <a:off x="5605434" y="4010006"/>
              <a:ext cx="290513" cy="7620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rPr>
                <a:t>nfs/http</a:t>
              </a:r>
            </a:p>
          </p:txBody>
        </p:sp>
        <p:sp>
          <p:nvSpPr>
            <p:cNvPr id="85" name="Line 13"/>
            <p:cNvSpPr>
              <a:spLocks noChangeShapeType="1"/>
            </p:cNvSpPr>
            <p:nvPr/>
          </p:nvSpPr>
          <p:spPr bwMode="auto">
            <a:xfrm flipH="1" flipV="1">
              <a:off x="5911822" y="4391006"/>
              <a:ext cx="379412" cy="0"/>
            </a:xfrm>
            <a:prstGeom prst="line">
              <a:avLst/>
            </a:prstGeom>
            <a:noFill/>
            <a:ln w="25400">
              <a:solidFill>
                <a:srgbClr val="001C3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6" name="AutoShape 14"/>
            <p:cNvSpPr>
              <a:spLocks noChangeArrowheads="1"/>
            </p:cNvSpPr>
            <p:nvPr/>
          </p:nvSpPr>
          <p:spPr bwMode="auto">
            <a:xfrm>
              <a:off x="6215034" y="3781406"/>
              <a:ext cx="1524000" cy="117633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19050">
              <a:solidFill>
                <a:srgbClr val="001C3D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7" name="Text Box 15"/>
            <p:cNvSpPr txBox="1">
              <a:spLocks noChangeArrowheads="1"/>
            </p:cNvSpPr>
            <p:nvPr/>
          </p:nvSpPr>
          <p:spPr bwMode="auto">
            <a:xfrm>
              <a:off x="6062634" y="3781407"/>
              <a:ext cx="1828800" cy="1251706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45720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rPr>
                <a:t>Vendor </a:t>
              </a:r>
            </a:p>
            <a:p>
              <a:pPr marL="0" marR="0" lvl="0" indent="0" algn="ctr" defTabSz="45720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rPr>
                <a:t>System installer</a:t>
              </a:r>
            </a:p>
            <a:p>
              <a:pPr marL="0" marR="0" lvl="0" indent="0" algn="ctr" defTabSz="45720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rPr>
                <a:t>RHEL*, Solaris,</a:t>
              </a:r>
            </a:p>
            <a:p>
              <a:pPr marL="0" marR="0" lvl="0" indent="0" algn="ctr" defTabSz="45720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rPr>
                <a:t>Fedora,…</a:t>
              </a:r>
            </a:p>
          </p:txBody>
        </p:sp>
        <p:grpSp>
          <p:nvGrpSpPr>
            <p:cNvPr id="88" name="Group 16"/>
            <p:cNvGrpSpPr>
              <a:grpSpLocks/>
            </p:cNvGrpSpPr>
            <p:nvPr/>
          </p:nvGrpSpPr>
          <p:grpSpPr bwMode="auto">
            <a:xfrm>
              <a:off x="1019148" y="2638407"/>
              <a:ext cx="2535238" cy="1751013"/>
              <a:chOff x="759" y="1632"/>
              <a:chExt cx="1597" cy="1103"/>
            </a:xfrm>
          </p:grpSpPr>
          <p:sp>
            <p:nvSpPr>
              <p:cNvPr id="141" name="Rectangle 17"/>
              <p:cNvSpPr>
                <a:spLocks noChangeArrowheads="1"/>
              </p:cNvSpPr>
              <p:nvPr/>
            </p:nvSpPr>
            <p:spPr bwMode="auto">
              <a:xfrm>
                <a:off x="864" y="2208"/>
                <a:ext cx="1440" cy="480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1C3D"/>
                </a:solidFill>
                <a:prstDash val="dash"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lIns="90488" tIns="44450" rIns="90488" bIns="4445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2" name="Rectangle 18"/>
              <p:cNvSpPr>
                <a:spLocks noChangeArrowheads="1"/>
              </p:cNvSpPr>
              <p:nvPr/>
            </p:nvSpPr>
            <p:spPr bwMode="auto">
              <a:xfrm>
                <a:off x="759" y="2256"/>
                <a:ext cx="1544" cy="479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rPr>
                  <a:t>System services</a:t>
                </a:r>
              </a:p>
              <a:p>
                <a:pPr marL="0" marR="0" lvl="0" indent="0" algn="ctr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rPr>
                  <a:t>  </a:t>
                </a:r>
                <a:r>
                  <a:rPr kumimoji="0" lang="en-US" sz="5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rPr>
                  <a:t>AFS,LSF,SSH,accounting</a:t>
                </a:r>
                <a:r>
                  <a:rPr kumimoji="0" lang="en-US" sz="5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rPr>
                  <a:t>..</a:t>
                </a: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864" y="1632"/>
                <a:ext cx="1440" cy="480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1C3D"/>
                </a:solidFill>
                <a:prstDash val="dash"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lIns="90488" tIns="44450" rIns="90488" bIns="4445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4" name="Text Box 20"/>
              <p:cNvSpPr txBox="1">
                <a:spLocks noChangeArrowheads="1"/>
              </p:cNvSpPr>
              <p:nvPr/>
            </p:nvSpPr>
            <p:spPr bwMode="auto">
              <a:xfrm>
                <a:off x="816" y="1680"/>
                <a:ext cx="1540" cy="479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rPr>
                  <a:t>Installed software</a:t>
                </a:r>
              </a:p>
              <a:p>
                <a:pPr marL="0" marR="0" lvl="0" indent="0" algn="ctr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rPr>
                  <a:t>kernel, system, applications..</a:t>
                </a:r>
              </a:p>
            </p:txBody>
          </p:sp>
        </p:grpSp>
        <p:grpSp>
          <p:nvGrpSpPr>
            <p:cNvPr id="89" name="Group 21"/>
            <p:cNvGrpSpPr>
              <a:grpSpLocks/>
            </p:cNvGrpSpPr>
            <p:nvPr/>
          </p:nvGrpSpPr>
          <p:grpSpPr bwMode="auto">
            <a:xfrm>
              <a:off x="955646" y="4314806"/>
              <a:ext cx="2727326" cy="1709738"/>
              <a:chOff x="719" y="2688"/>
              <a:chExt cx="1718" cy="1077"/>
            </a:xfrm>
          </p:grpSpPr>
          <p:sp>
            <p:nvSpPr>
              <p:cNvPr id="134" name="Line 22"/>
              <p:cNvSpPr>
                <a:spLocks noChangeShapeType="1"/>
              </p:cNvSpPr>
              <p:nvPr/>
            </p:nvSpPr>
            <p:spPr bwMode="auto">
              <a:xfrm>
                <a:off x="2208" y="3408"/>
                <a:ext cx="0" cy="357"/>
              </a:xfrm>
              <a:prstGeom prst="line">
                <a:avLst/>
              </a:prstGeom>
              <a:noFill/>
              <a:ln w="25400">
                <a:solidFill>
                  <a:srgbClr val="001C3D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135" name="Group 23"/>
              <p:cNvGrpSpPr>
                <a:grpSpLocks/>
              </p:cNvGrpSpPr>
              <p:nvPr/>
            </p:nvGrpSpPr>
            <p:grpSpPr bwMode="auto">
              <a:xfrm>
                <a:off x="719" y="2688"/>
                <a:ext cx="1718" cy="795"/>
                <a:chOff x="719" y="2688"/>
                <a:chExt cx="1718" cy="795"/>
              </a:xfrm>
            </p:grpSpPr>
            <p:sp>
              <p:nvSpPr>
                <p:cNvPr id="136" name="AutoShape 24"/>
                <p:cNvSpPr>
                  <a:spLocks noChangeArrowheads="1"/>
                </p:cNvSpPr>
                <p:nvPr/>
              </p:nvSpPr>
              <p:spPr bwMode="auto">
                <a:xfrm>
                  <a:off x="1989" y="2976"/>
                  <a:ext cx="448" cy="408"/>
                </a:xfrm>
                <a:prstGeom prst="can">
                  <a:avLst>
                    <a:gd name="adj" fmla="val 35120"/>
                  </a:avLst>
                </a:prstGeom>
                <a:solidFill>
                  <a:srgbClr val="FFFF00">
                    <a:alpha val="49001"/>
                  </a:srgbClr>
                </a:solidFill>
                <a:ln w="19050">
                  <a:solidFill>
                    <a:srgbClr val="001C3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CCM</a:t>
                  </a:r>
                  <a:endParaRPr kumimoji="0" lang="en-US" sz="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grpSp>
              <p:nvGrpSpPr>
                <p:cNvPr id="137" name="Group 25"/>
                <p:cNvGrpSpPr>
                  <a:grpSpLocks/>
                </p:cNvGrpSpPr>
                <p:nvPr/>
              </p:nvGrpSpPr>
              <p:grpSpPr bwMode="auto">
                <a:xfrm>
                  <a:off x="719" y="2688"/>
                  <a:ext cx="1335" cy="795"/>
                  <a:chOff x="1007" y="2688"/>
                  <a:chExt cx="1335" cy="795"/>
                </a:xfrm>
              </p:grpSpPr>
              <p:sp>
                <p:nvSpPr>
                  <p:cNvPr id="138" name="AutoShape 26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1497" y="2679"/>
                    <a:ext cx="288" cy="306"/>
                  </a:xfrm>
                  <a:prstGeom prst="rightArrow">
                    <a:avLst>
                      <a:gd name="adj1" fmla="val 50000"/>
                      <a:gd name="adj2" fmla="val 25000"/>
                    </a:avLst>
                  </a:prstGeom>
                  <a:solidFill>
                    <a:srgbClr val="008000">
                      <a:alpha val="49001"/>
                    </a:srgbClr>
                  </a:solidFill>
                  <a:ln w="19050">
                    <a:solidFill>
                      <a:srgbClr val="001C3D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 wrap="none" lIns="90488" tIns="44450" rIns="90488" bIns="44450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139" name="AutoShape 27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2976"/>
                    <a:ext cx="1200" cy="43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8000">
                      <a:alpha val="49001"/>
                    </a:srgbClr>
                  </a:solidFill>
                  <a:ln w="19050">
                    <a:solidFill>
                      <a:srgbClr val="001C3D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lIns="90488" tIns="44450" rIns="90488" bIns="44450" anchor="ctr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140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1007" y="2976"/>
                    <a:ext cx="1335" cy="507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457200" eaLnBrk="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1C3D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Node Configuration</a:t>
                    </a:r>
                  </a:p>
                  <a:p>
                    <a:pPr marL="0" marR="0" lvl="0" indent="0" algn="ctr" defTabSz="457200" eaLnBrk="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1C3D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 Manager (NCM)</a:t>
                    </a:r>
                  </a:p>
                </p:txBody>
              </p:sp>
            </p:grpSp>
          </p:grpSp>
        </p:grpSp>
        <p:grpSp>
          <p:nvGrpSpPr>
            <p:cNvPr id="90" name="Group 29"/>
            <p:cNvGrpSpPr>
              <a:grpSpLocks/>
            </p:cNvGrpSpPr>
            <p:nvPr/>
          </p:nvGrpSpPr>
          <p:grpSpPr bwMode="auto">
            <a:xfrm>
              <a:off x="3700434" y="785794"/>
              <a:ext cx="5340350" cy="2157413"/>
              <a:chOff x="2448" y="465"/>
              <a:chExt cx="3364" cy="1359"/>
            </a:xfrm>
          </p:grpSpPr>
          <p:grpSp>
            <p:nvGrpSpPr>
              <p:cNvPr id="117" name="Group 30"/>
              <p:cNvGrpSpPr>
                <a:grpSpLocks/>
              </p:cNvGrpSpPr>
              <p:nvPr/>
            </p:nvGrpSpPr>
            <p:grpSpPr bwMode="auto">
              <a:xfrm>
                <a:off x="2448" y="1008"/>
                <a:ext cx="1296" cy="434"/>
                <a:chOff x="2448" y="1008"/>
                <a:chExt cx="1296" cy="434"/>
              </a:xfrm>
            </p:grpSpPr>
            <p:sp>
              <p:nvSpPr>
                <p:cNvPr id="132" name="AutoShape 31"/>
                <p:cNvSpPr>
                  <a:spLocks noChangeArrowheads="1"/>
                </p:cNvSpPr>
                <p:nvPr/>
              </p:nvSpPr>
              <p:spPr bwMode="auto">
                <a:xfrm flipH="1">
                  <a:off x="2448" y="1008"/>
                  <a:ext cx="1104" cy="432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33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688" y="1104"/>
                  <a:ext cx="1056" cy="338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RPM, PKG</a:t>
                  </a:r>
                </a:p>
              </p:txBody>
            </p:sp>
          </p:grpSp>
          <p:grpSp>
            <p:nvGrpSpPr>
              <p:cNvPr id="118" name="Group 33"/>
              <p:cNvGrpSpPr>
                <a:grpSpLocks/>
              </p:cNvGrpSpPr>
              <p:nvPr/>
            </p:nvGrpSpPr>
            <p:grpSpPr bwMode="auto">
              <a:xfrm>
                <a:off x="3618" y="465"/>
                <a:ext cx="2194" cy="1359"/>
                <a:chOff x="3618" y="465"/>
                <a:chExt cx="2194" cy="1359"/>
              </a:xfrm>
            </p:grpSpPr>
            <p:sp>
              <p:nvSpPr>
                <p:cNvPr id="119" name="Rectangle 34"/>
                <p:cNvSpPr>
                  <a:spLocks noChangeArrowheads="1"/>
                </p:cNvSpPr>
                <p:nvPr/>
              </p:nvSpPr>
              <p:spPr bwMode="auto">
                <a:xfrm>
                  <a:off x="3792" y="768"/>
                  <a:ext cx="1392" cy="1056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rgbClr val="001C3D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20" name="Rectangle 35"/>
                <p:cNvSpPr>
                  <a:spLocks noChangeArrowheads="1"/>
                </p:cNvSpPr>
                <p:nvPr/>
              </p:nvSpPr>
              <p:spPr bwMode="auto">
                <a:xfrm>
                  <a:off x="3751" y="720"/>
                  <a:ext cx="1385" cy="1056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rgbClr val="001C3D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21" name="Rectangle 36"/>
                <p:cNvSpPr>
                  <a:spLocks noChangeArrowheads="1"/>
                </p:cNvSpPr>
                <p:nvPr/>
              </p:nvSpPr>
              <p:spPr bwMode="auto">
                <a:xfrm>
                  <a:off x="3618" y="1085"/>
                  <a:ext cx="168" cy="318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1C3D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80808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nfs</a:t>
                  </a:r>
                  <a:endParaRPr kumimoji="0" lang="en-US" sz="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22" name="Rectangle 37"/>
                <p:cNvSpPr>
                  <a:spLocks noChangeArrowheads="1"/>
                </p:cNvSpPr>
                <p:nvPr/>
              </p:nvSpPr>
              <p:spPr bwMode="auto">
                <a:xfrm>
                  <a:off x="3618" y="768"/>
                  <a:ext cx="168" cy="318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1C3D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http</a:t>
                  </a:r>
                  <a:endParaRPr kumimoji="0" lang="en-US" sz="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23" name="Rectangle 38"/>
                <p:cNvSpPr>
                  <a:spLocks noChangeArrowheads="1"/>
                </p:cNvSpPr>
                <p:nvPr/>
              </p:nvSpPr>
              <p:spPr bwMode="auto">
                <a:xfrm>
                  <a:off x="3618" y="1403"/>
                  <a:ext cx="168" cy="318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1C3D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80808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ftp</a:t>
                  </a:r>
                  <a:endParaRPr kumimoji="0" lang="en-US" sz="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24" name="Rectangle 39"/>
                <p:cNvSpPr>
                  <a:spLocks noChangeArrowheads="1"/>
                </p:cNvSpPr>
                <p:nvPr/>
              </p:nvSpPr>
              <p:spPr bwMode="auto">
                <a:xfrm>
                  <a:off x="3840" y="465"/>
                  <a:ext cx="1450" cy="366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1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Software Servers</a:t>
                  </a:r>
                </a:p>
              </p:txBody>
            </p:sp>
            <p:sp>
              <p:nvSpPr>
                <p:cNvPr id="125" name="Line 40"/>
                <p:cNvSpPr>
                  <a:spLocks noChangeShapeType="1"/>
                </p:cNvSpPr>
                <p:nvPr/>
              </p:nvSpPr>
              <p:spPr bwMode="auto">
                <a:xfrm flipH="1" flipV="1">
                  <a:off x="5040" y="1200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rgbClr val="001C3D"/>
                  </a:solidFill>
                  <a:round/>
                  <a:headEnd type="none" w="sm" len="sm"/>
                  <a:tailEnd type="triangle" w="lg" len="med"/>
                </a:ln>
                <a:effectLst/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26" name="Rectangle 41"/>
                <p:cNvSpPr>
                  <a:spLocks noChangeArrowheads="1"/>
                </p:cNvSpPr>
                <p:nvPr/>
              </p:nvSpPr>
              <p:spPr bwMode="auto">
                <a:xfrm>
                  <a:off x="5170" y="1008"/>
                  <a:ext cx="642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packages</a:t>
                  </a:r>
                  <a:endParaRPr kumimoji="0" lang="en-US" sz="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27" name="Rectangle 42"/>
                <p:cNvSpPr>
                  <a:spLocks noChangeArrowheads="1"/>
                </p:cNvSpPr>
                <p:nvPr/>
              </p:nvSpPr>
              <p:spPr bwMode="auto">
                <a:xfrm>
                  <a:off x="5170" y="1248"/>
                  <a:ext cx="642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(RPM, PKG)</a:t>
                  </a:r>
                  <a:endParaRPr kumimoji="0" lang="en-US" sz="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28" name="AutoShape 43"/>
                <p:cNvSpPr>
                  <a:spLocks noChangeArrowheads="1"/>
                </p:cNvSpPr>
                <p:nvPr/>
              </p:nvSpPr>
              <p:spPr bwMode="auto">
                <a:xfrm>
                  <a:off x="4416" y="864"/>
                  <a:ext cx="576" cy="81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>
                    <a:alpha val="49001"/>
                  </a:srgbClr>
                </a:solidFill>
                <a:ln w="19050">
                  <a:solidFill>
                    <a:srgbClr val="001C3D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29" name="Rectangle 44"/>
                <p:cNvSpPr>
                  <a:spLocks noChangeArrowheads="1"/>
                </p:cNvSpPr>
                <p:nvPr/>
              </p:nvSpPr>
              <p:spPr bwMode="auto">
                <a:xfrm>
                  <a:off x="4464" y="1104"/>
                  <a:ext cx="535" cy="676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SWRep</a:t>
                  </a:r>
                  <a:endParaRPr kumimoji="0" lang="en-US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30" name="AutoShape 45"/>
                <p:cNvSpPr>
                  <a:spLocks noChangeArrowheads="1"/>
                </p:cNvSpPr>
                <p:nvPr/>
              </p:nvSpPr>
              <p:spPr bwMode="auto">
                <a:xfrm>
                  <a:off x="3936" y="864"/>
                  <a:ext cx="448" cy="816"/>
                </a:xfrm>
                <a:prstGeom prst="can">
                  <a:avLst>
                    <a:gd name="adj" fmla="val 63969"/>
                  </a:avLst>
                </a:prstGeom>
                <a:solidFill>
                  <a:srgbClr val="FF0000">
                    <a:alpha val="49001"/>
                  </a:srgbClr>
                </a:solidFill>
                <a:ln w="19050">
                  <a:solidFill>
                    <a:srgbClr val="001C3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CH" sz="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31" name="Text Box 46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821" y="1215"/>
                  <a:ext cx="672" cy="451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packages</a:t>
                  </a:r>
                </a:p>
              </p:txBody>
            </p:sp>
          </p:grpSp>
        </p:grpSp>
        <p:grpSp>
          <p:nvGrpSpPr>
            <p:cNvPr id="91" name="Group 47"/>
            <p:cNvGrpSpPr>
              <a:grpSpLocks/>
            </p:cNvGrpSpPr>
            <p:nvPr/>
          </p:nvGrpSpPr>
          <p:grpSpPr bwMode="auto">
            <a:xfrm>
              <a:off x="2709837" y="5986443"/>
              <a:ext cx="1366839" cy="762000"/>
              <a:chOff x="1152" y="3744"/>
              <a:chExt cx="861" cy="480"/>
            </a:xfrm>
          </p:grpSpPr>
          <p:sp>
            <p:nvSpPr>
              <p:cNvPr id="115" name="AutoShape 48"/>
              <p:cNvSpPr>
                <a:spLocks noChangeArrowheads="1"/>
              </p:cNvSpPr>
              <p:nvPr/>
            </p:nvSpPr>
            <p:spPr bwMode="auto">
              <a:xfrm>
                <a:off x="1152" y="3744"/>
                <a:ext cx="798" cy="480"/>
              </a:xfrm>
              <a:prstGeom prst="cloudCallout">
                <a:avLst>
                  <a:gd name="adj1" fmla="val 3472"/>
                  <a:gd name="adj2" fmla="val 41667"/>
                </a:avLst>
              </a:prstGeom>
              <a:solidFill>
                <a:srgbClr val="00A2DB">
                  <a:alpha val="49001"/>
                </a:srgbClr>
              </a:solidFill>
              <a:ln w="19050">
                <a:solidFill>
                  <a:srgbClr val="001C3D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ctr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116" name="Text Box 49"/>
              <p:cNvSpPr txBox="1">
                <a:spLocks noChangeArrowheads="1"/>
              </p:cNvSpPr>
              <p:nvPr/>
            </p:nvSpPr>
            <p:spPr bwMode="auto">
              <a:xfrm>
                <a:off x="1235" y="3832"/>
                <a:ext cx="778" cy="366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rPr>
                  <a:t>(s)CDB</a:t>
                </a:r>
              </a:p>
            </p:txBody>
          </p:sp>
        </p:grpSp>
        <p:sp>
          <p:nvSpPr>
            <p:cNvPr id="93" name="Text Box 51"/>
            <p:cNvSpPr txBox="1">
              <a:spLocks noChangeArrowheads="1"/>
            </p:cNvSpPr>
            <p:nvPr/>
          </p:nvSpPr>
          <p:spPr bwMode="auto">
            <a:xfrm>
              <a:off x="1130449" y="900031"/>
              <a:ext cx="2319342" cy="581150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45720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Arial Narrow" pitchFamily="34" charset="0"/>
                </a:rPr>
                <a:t>Managed nodes</a:t>
              </a:r>
            </a:p>
          </p:txBody>
        </p:sp>
        <p:grpSp>
          <p:nvGrpSpPr>
            <p:cNvPr id="94" name="Group 52"/>
            <p:cNvGrpSpPr>
              <a:grpSpLocks/>
            </p:cNvGrpSpPr>
            <p:nvPr/>
          </p:nvGrpSpPr>
          <p:grpSpPr bwMode="auto">
            <a:xfrm>
              <a:off x="3929034" y="4924406"/>
              <a:ext cx="5029200" cy="1524000"/>
              <a:chOff x="2592" y="3072"/>
              <a:chExt cx="3168" cy="960"/>
            </a:xfrm>
          </p:grpSpPr>
          <p:sp>
            <p:nvSpPr>
              <p:cNvPr id="105" name="Line 53"/>
              <p:cNvSpPr>
                <a:spLocks noChangeShapeType="1"/>
              </p:cNvSpPr>
              <p:nvPr/>
            </p:nvSpPr>
            <p:spPr bwMode="auto">
              <a:xfrm>
                <a:off x="4512" y="3888"/>
                <a:ext cx="0" cy="144"/>
              </a:xfrm>
              <a:prstGeom prst="line">
                <a:avLst/>
              </a:prstGeom>
              <a:noFill/>
              <a:ln w="25400">
                <a:solidFill>
                  <a:srgbClr val="001C3D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" name="Line 54"/>
              <p:cNvSpPr>
                <a:spLocks noChangeShapeType="1"/>
              </p:cNvSpPr>
              <p:nvPr/>
            </p:nvSpPr>
            <p:spPr bwMode="auto">
              <a:xfrm flipH="1" flipV="1">
                <a:off x="2592" y="4032"/>
                <a:ext cx="1920" cy="0"/>
              </a:xfrm>
              <a:prstGeom prst="line">
                <a:avLst/>
              </a:prstGeom>
              <a:noFill/>
              <a:ln w="25400">
                <a:solidFill>
                  <a:srgbClr val="001C3D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107" name="Group 55"/>
              <p:cNvGrpSpPr>
                <a:grpSpLocks/>
              </p:cNvGrpSpPr>
              <p:nvPr/>
            </p:nvGrpSpPr>
            <p:grpSpPr bwMode="auto">
              <a:xfrm>
                <a:off x="3840" y="3072"/>
                <a:ext cx="1920" cy="916"/>
                <a:chOff x="3840" y="3072"/>
                <a:chExt cx="1920" cy="916"/>
              </a:xfrm>
            </p:grpSpPr>
            <p:sp>
              <p:nvSpPr>
                <p:cNvPr id="108" name="AutoShape 56"/>
                <p:cNvSpPr>
                  <a:spLocks noChangeArrowheads="1"/>
                </p:cNvSpPr>
                <p:nvPr/>
              </p:nvSpPr>
              <p:spPr bwMode="auto">
                <a:xfrm>
                  <a:off x="4032" y="3264"/>
                  <a:ext cx="1008" cy="6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84E10"/>
                </a:solidFill>
                <a:ln w="19050">
                  <a:solidFill>
                    <a:srgbClr val="001C3D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09" name="Rectangle 57"/>
                <p:cNvSpPr>
                  <a:spLocks noChangeArrowheads="1"/>
                </p:cNvSpPr>
                <p:nvPr/>
              </p:nvSpPr>
              <p:spPr bwMode="auto">
                <a:xfrm>
                  <a:off x="4080" y="3312"/>
                  <a:ext cx="864" cy="676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Install Manager</a:t>
                  </a:r>
                </a:p>
                <a:p>
                  <a:pPr marL="0" marR="0" lvl="0" indent="0" algn="ctr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10" name="Line 58"/>
                <p:cNvSpPr>
                  <a:spLocks noChangeShapeType="1"/>
                </p:cNvSpPr>
                <p:nvPr/>
              </p:nvSpPr>
              <p:spPr bwMode="auto">
                <a:xfrm flipH="1" flipV="1">
                  <a:off x="3840" y="3360"/>
                  <a:ext cx="221" cy="0"/>
                </a:xfrm>
                <a:prstGeom prst="line">
                  <a:avLst/>
                </a:prstGeom>
                <a:noFill/>
                <a:ln w="25400">
                  <a:solidFill>
                    <a:srgbClr val="001C3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11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3847" y="3792"/>
                  <a:ext cx="248" cy="0"/>
                </a:xfrm>
                <a:prstGeom prst="line">
                  <a:avLst/>
                </a:prstGeom>
                <a:noFill/>
                <a:ln w="25400">
                  <a:solidFill>
                    <a:srgbClr val="001C3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12" name="Line 60"/>
                <p:cNvSpPr>
                  <a:spLocks noChangeShapeType="1"/>
                </p:cNvSpPr>
                <p:nvPr/>
              </p:nvSpPr>
              <p:spPr bwMode="auto">
                <a:xfrm>
                  <a:off x="4512" y="3072"/>
                  <a:ext cx="0" cy="192"/>
                </a:xfrm>
                <a:prstGeom prst="line">
                  <a:avLst/>
                </a:prstGeom>
                <a:noFill/>
                <a:ln w="25400">
                  <a:solidFill>
                    <a:srgbClr val="001C3D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13" name="Rectangle 61"/>
                <p:cNvSpPr>
                  <a:spLocks noChangeArrowheads="1"/>
                </p:cNvSpPr>
                <p:nvPr/>
              </p:nvSpPr>
              <p:spPr bwMode="auto">
                <a:xfrm>
                  <a:off x="5118" y="3216"/>
                  <a:ext cx="642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Node </a:t>
                  </a: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(re)install</a:t>
                  </a:r>
                  <a:endParaRPr kumimoji="0" lang="en-US" sz="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14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5040" y="3552"/>
                  <a:ext cx="576" cy="0"/>
                </a:xfrm>
                <a:prstGeom prst="line">
                  <a:avLst/>
                </a:prstGeom>
                <a:noFill/>
                <a:ln w="25400">
                  <a:solidFill>
                    <a:srgbClr val="001C3D"/>
                  </a:solidFill>
                  <a:round/>
                  <a:headEnd type="none" w="sm" len="sm"/>
                  <a:tailEnd type="triangle" w="lg" len="med"/>
                </a:ln>
                <a:effectLst/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grpSp>
          <p:nvGrpSpPr>
            <p:cNvPr id="95" name="Group 63"/>
            <p:cNvGrpSpPr>
              <a:grpSpLocks/>
            </p:cNvGrpSpPr>
            <p:nvPr/>
          </p:nvGrpSpPr>
          <p:grpSpPr bwMode="auto">
            <a:xfrm>
              <a:off x="728634" y="1571606"/>
              <a:ext cx="2921000" cy="3581400"/>
              <a:chOff x="576" y="960"/>
              <a:chExt cx="1840" cy="2256"/>
            </a:xfrm>
          </p:grpSpPr>
          <p:grpSp>
            <p:nvGrpSpPr>
              <p:cNvPr id="97" name="Group 64"/>
              <p:cNvGrpSpPr>
                <a:grpSpLocks/>
              </p:cNvGrpSpPr>
              <p:nvPr/>
            </p:nvGrpSpPr>
            <p:grpSpPr bwMode="auto">
              <a:xfrm>
                <a:off x="755" y="960"/>
                <a:ext cx="1661" cy="672"/>
                <a:chOff x="755" y="960"/>
                <a:chExt cx="1661" cy="672"/>
              </a:xfrm>
            </p:grpSpPr>
            <p:sp>
              <p:nvSpPr>
                <p:cNvPr id="101" name="AutoShape 65"/>
                <p:cNvSpPr>
                  <a:spLocks noChangeArrowheads="1"/>
                </p:cNvSpPr>
                <p:nvPr/>
              </p:nvSpPr>
              <p:spPr bwMode="auto">
                <a:xfrm>
                  <a:off x="1968" y="960"/>
                  <a:ext cx="448" cy="408"/>
                </a:xfrm>
                <a:prstGeom prst="can">
                  <a:avLst>
                    <a:gd name="adj" fmla="val 35120"/>
                  </a:avLst>
                </a:prstGeom>
                <a:solidFill>
                  <a:srgbClr val="FF0000">
                    <a:alpha val="49001"/>
                  </a:srgbClr>
                </a:solidFill>
                <a:ln w="19050">
                  <a:solidFill>
                    <a:srgbClr val="001C3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7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cache</a:t>
                  </a:r>
                  <a:endParaRPr kumimoji="0" lang="en-US" sz="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02" name="AutoShape 66"/>
                <p:cNvSpPr>
                  <a:spLocks noChangeArrowheads="1"/>
                </p:cNvSpPr>
                <p:nvPr/>
              </p:nvSpPr>
              <p:spPr bwMode="auto">
                <a:xfrm rot="5400000">
                  <a:off x="1185" y="1359"/>
                  <a:ext cx="240" cy="306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0000">
                    <a:alpha val="49001"/>
                  </a:srgbClr>
                </a:solidFill>
                <a:ln w="19050">
                  <a:solidFill>
                    <a:srgbClr val="001C3D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03" name="AutoShape 67"/>
                <p:cNvSpPr>
                  <a:spLocks noChangeArrowheads="1"/>
                </p:cNvSpPr>
                <p:nvPr/>
              </p:nvSpPr>
              <p:spPr bwMode="auto">
                <a:xfrm>
                  <a:off x="768" y="960"/>
                  <a:ext cx="115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>
                    <a:alpha val="49001"/>
                  </a:srgbClr>
                </a:solidFill>
                <a:ln w="19050">
                  <a:solidFill>
                    <a:srgbClr val="001C3D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1C3D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04" name="Rectangle 68"/>
                <p:cNvSpPr>
                  <a:spLocks noChangeArrowheads="1"/>
                </p:cNvSpPr>
                <p:nvPr/>
              </p:nvSpPr>
              <p:spPr bwMode="auto">
                <a:xfrm>
                  <a:off x="755" y="960"/>
                  <a:ext cx="1230" cy="507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SW package </a:t>
                  </a:r>
                </a:p>
                <a:p>
                  <a:pPr marL="0" marR="0" lvl="0" indent="0" algn="ctr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1C3D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Manager (SPMA)</a:t>
                  </a:r>
                </a:p>
              </p:txBody>
            </p:sp>
          </p:grpSp>
          <p:sp>
            <p:nvSpPr>
              <p:cNvPr id="98" name="Line 69"/>
              <p:cNvSpPr>
                <a:spLocks noChangeShapeType="1"/>
              </p:cNvSpPr>
              <p:nvPr/>
            </p:nvSpPr>
            <p:spPr bwMode="auto">
              <a:xfrm flipH="1" flipV="1">
                <a:off x="576" y="3216"/>
                <a:ext cx="192" cy="0"/>
              </a:xfrm>
              <a:prstGeom prst="line">
                <a:avLst/>
              </a:prstGeom>
              <a:noFill/>
              <a:ln w="25400">
                <a:solidFill>
                  <a:srgbClr val="001C3D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" name="Line 70"/>
              <p:cNvSpPr>
                <a:spLocks noChangeShapeType="1"/>
              </p:cNvSpPr>
              <p:nvPr/>
            </p:nvSpPr>
            <p:spPr bwMode="auto">
              <a:xfrm>
                <a:off x="576" y="1200"/>
                <a:ext cx="0" cy="2016"/>
              </a:xfrm>
              <a:prstGeom prst="line">
                <a:avLst/>
              </a:prstGeom>
              <a:noFill/>
              <a:ln w="25400">
                <a:solidFill>
                  <a:srgbClr val="001C3D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" name="Line 71"/>
              <p:cNvSpPr>
                <a:spLocks noChangeShapeType="1"/>
              </p:cNvSpPr>
              <p:nvPr/>
            </p:nvSpPr>
            <p:spPr bwMode="auto">
              <a:xfrm flipH="1">
                <a:off x="576" y="1200"/>
                <a:ext cx="192" cy="0"/>
              </a:xfrm>
              <a:prstGeom prst="line">
                <a:avLst/>
              </a:prstGeom>
              <a:noFill/>
              <a:ln w="25400">
                <a:solidFill>
                  <a:srgbClr val="001C3D"/>
                </a:solidFill>
                <a:prstDash val="sysDot"/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96" name="Picture 72" descr="quattor-logo-sma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32114" y="856239"/>
              <a:ext cx="127158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9" name="Group 148"/>
          <p:cNvGrpSpPr/>
          <p:nvPr/>
        </p:nvGrpSpPr>
        <p:grpSpPr>
          <a:xfrm>
            <a:off x="116455" y="797564"/>
            <a:ext cx="4225232" cy="2750506"/>
            <a:chOff x="1706791" y="636770"/>
            <a:chExt cx="5024167" cy="3270590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6824" y="1000041"/>
              <a:ext cx="3914134" cy="2729897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6791" y="636770"/>
              <a:ext cx="2852512" cy="3270590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</p:grpSp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072531"/>
              </p:ext>
            </p:extLst>
          </p:nvPr>
        </p:nvGraphicFramePr>
        <p:xfrm>
          <a:off x="3452736" y="1417959"/>
          <a:ext cx="3847657" cy="1855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PHOTO-PAINT" r:id="rId7" imgW="20588929" imgH="9929761" progId="CorelPHOTOPAINT.Image.16">
                  <p:embed/>
                </p:oleObj>
              </mc:Choice>
              <mc:Fallback>
                <p:oleObj name="PHOTO-PAINT" r:id="rId7" imgW="20588929" imgH="9929761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52736" y="1417959"/>
                        <a:ext cx="3847657" cy="1855693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TextBox 150"/>
          <p:cNvSpPr txBox="1"/>
          <p:nvPr/>
        </p:nvSpPr>
        <p:spPr>
          <a:xfrm>
            <a:off x="1059225" y="3179352"/>
            <a:ext cx="4646808" cy="964367"/>
          </a:xfrm>
          <a:prstGeom prst="rect">
            <a:avLst/>
          </a:prstGeom>
          <a:solidFill>
            <a:srgbClr val="F8F8F8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Different modalities are fine as long as all ‘production’ systems are managed and monitored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cap="none" dirty="0" smtClean="0">
                <a:solidFill>
                  <a:schemeClr val="bg1"/>
                </a:solidFill>
              </a:rPr>
              <a:t>(yet this does not apply – for a reason - to the experimental technologies platform and </a:t>
            </a:r>
            <a:r>
              <a:rPr lang="en-GB" sz="1200" cap="none" dirty="0" err="1" smtClean="0">
                <a:solidFill>
                  <a:schemeClr val="bg1"/>
                </a:solidFill>
              </a:rPr>
              <a:t>Nationale</a:t>
            </a:r>
            <a:r>
              <a:rPr lang="en-GB" sz="1200" cap="none" dirty="0" smtClean="0">
                <a:solidFill>
                  <a:schemeClr val="bg1"/>
                </a:solidFill>
              </a:rPr>
              <a:t> </a:t>
            </a:r>
            <a:r>
              <a:rPr lang="en-GB" sz="1200" cap="none" dirty="0" err="1" smtClean="0">
                <a:solidFill>
                  <a:schemeClr val="bg1"/>
                </a:solidFill>
              </a:rPr>
              <a:t>Speeltuin</a:t>
            </a:r>
            <a:r>
              <a:rPr lang="en-GB" sz="1200" cap="none" dirty="0" smtClean="0">
                <a:solidFill>
                  <a:schemeClr val="bg1"/>
                </a:solidFill>
              </a:rPr>
              <a:t>)</a:t>
            </a: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19018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From a bunch of systems to a service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 smtClean="0"/>
              <a:t>Occupancy: NDPF (DNI allocation), early 2023; other graphics: DIRAC </a:t>
            </a:r>
            <a:r>
              <a:rPr lang="en-GB" sz="800" dirty="0" err="1" smtClean="0"/>
              <a:t>Interware</a:t>
            </a:r>
            <a:r>
              <a:rPr lang="en-GB" sz="800" dirty="0" smtClean="0"/>
              <a:t>, </a:t>
            </a:r>
            <a:r>
              <a:rPr lang="en-GB" sz="800" dirty="0" err="1" smtClean="0"/>
              <a:t>HTCondor</a:t>
            </a:r>
            <a:r>
              <a:rPr lang="en-GB" sz="800" dirty="0"/>
              <a:t> </a:t>
            </a:r>
            <a:r>
              <a:rPr lang="en-GB" sz="800" dirty="0" smtClean="0"/>
              <a:t>(</a:t>
            </a:r>
            <a:r>
              <a:rPr lang="en-GB" sz="800" dirty="0" err="1" smtClean="0"/>
              <a:t>UWMadison</a:t>
            </a:r>
            <a:r>
              <a:rPr lang="en-GB" sz="800" dirty="0" smtClean="0"/>
              <a:t>), Jupyter notebook: Nikhef </a:t>
            </a:r>
            <a:r>
              <a:rPr lang="en-GB" sz="800" dirty="0" err="1" smtClean="0"/>
              <a:t>Callysto</a:t>
            </a:r>
            <a:r>
              <a:rPr lang="en-GB" sz="800" dirty="0" smtClean="0"/>
              <a:t> service; </a:t>
            </a:r>
            <a:r>
              <a:rPr lang="en-GB" sz="800" dirty="0" err="1" smtClean="0"/>
              <a:t>dCache</a:t>
            </a:r>
            <a:r>
              <a:rPr lang="en-GB" sz="800" dirty="0" smtClean="0"/>
              <a:t> (DESY, dCache.org)</a:t>
            </a:r>
            <a:endParaRPr lang="en-GB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57" y="2945639"/>
            <a:ext cx="5948180" cy="130492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5825" y="3570148"/>
            <a:ext cx="290861" cy="24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35" y="3796873"/>
            <a:ext cx="679065" cy="312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36" y="238125"/>
            <a:ext cx="3316540" cy="22663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64319" y="900843"/>
            <a:ext cx="3336910" cy="1659903"/>
            <a:chOff x="2727296" y="910747"/>
            <a:chExt cx="6403141" cy="31851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7296" y="1059244"/>
              <a:ext cx="6125757" cy="30366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100" y="987865"/>
              <a:ext cx="813953" cy="250468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727296" y="910747"/>
              <a:ext cx="6325264" cy="1100933"/>
            </a:xfrm>
            <a:prstGeom prst="rect">
              <a:avLst/>
            </a:prstGeom>
            <a:noFill/>
            <a:ln>
              <a:solidFill>
                <a:srgbClr val="00479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11780" y="3734574"/>
              <a:ext cx="5996432" cy="292013"/>
            </a:xfrm>
            <a:prstGeom prst="rect">
              <a:avLst/>
            </a:prstGeom>
            <a:solidFill>
              <a:srgbClr val="CFE2F3"/>
            </a:solidFill>
          </p:spPr>
          <p:txBody>
            <a:bodyPr wrap="square" tIns="0" rtlCol="0">
              <a:noAutofit/>
            </a:bodyPr>
            <a:lstStyle/>
            <a:p>
              <a:pPr algn="ctr"/>
              <a:r>
                <a:rPr lang="en-US" sz="600" dirty="0" smtClean="0">
                  <a:solidFill>
                    <a:srgbClr val="00479E"/>
                  </a:solidFill>
                </a:rPr>
                <a:t>application software and (</a:t>
              </a:r>
              <a:r>
                <a:rPr lang="en-US" sz="600" dirty="0" err="1" smtClean="0">
                  <a:solidFill>
                    <a:srgbClr val="00479E"/>
                  </a:solidFill>
                </a:rPr>
                <a:t>AppTainer</a:t>
              </a:r>
              <a:r>
                <a:rPr lang="en-US" sz="600" dirty="0" smtClean="0">
                  <a:solidFill>
                    <a:srgbClr val="00479E"/>
                  </a:solidFill>
                </a:rPr>
                <a:t>, </a:t>
              </a:r>
              <a:r>
                <a:rPr lang="en-US" sz="600" dirty="0" err="1" smtClean="0">
                  <a:solidFill>
                    <a:srgbClr val="00479E"/>
                  </a:solidFill>
                </a:rPr>
                <a:t>docker</a:t>
              </a:r>
              <a:r>
                <a:rPr lang="en-US" sz="600" dirty="0" smtClean="0">
                  <a:solidFill>
                    <a:srgbClr val="00479E"/>
                  </a:solidFill>
                </a:rPr>
                <a:t>) container images</a:t>
              </a:r>
              <a:endParaRPr lang="en-GB" sz="600" dirty="0">
                <a:solidFill>
                  <a:srgbClr val="00479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8848" y="3672840"/>
              <a:ext cx="291589" cy="31500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488303" y="665849"/>
            <a:ext cx="1519561" cy="994182"/>
            <a:chOff x="3244584" y="929329"/>
            <a:chExt cx="1519561" cy="99418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488" y="1175702"/>
              <a:ext cx="715657" cy="168179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3244584" y="929329"/>
              <a:ext cx="1511259" cy="994182"/>
              <a:chOff x="4160172" y="1338010"/>
              <a:chExt cx="3286248" cy="21618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60172" y="1338010"/>
                <a:ext cx="3286248" cy="216185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913449" y="2757490"/>
                <a:ext cx="1404819" cy="657225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11659" y="2661671"/>
                <a:ext cx="1023584" cy="724467"/>
              </a:xfrm>
              <a:prstGeom prst="rect">
                <a:avLst/>
              </a:prstGeom>
            </p:spPr>
          </p:pic>
        </p:grp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30" y="2734070"/>
            <a:ext cx="2601110" cy="132104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grpSp>
        <p:nvGrpSpPr>
          <p:cNvPr id="37" name="Group 36"/>
          <p:cNvGrpSpPr/>
          <p:nvPr/>
        </p:nvGrpSpPr>
        <p:grpSpPr>
          <a:xfrm>
            <a:off x="4098948" y="1568908"/>
            <a:ext cx="2437246" cy="1429578"/>
            <a:chOff x="4669380" y="903261"/>
            <a:chExt cx="4386124" cy="257270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9380" y="903261"/>
              <a:ext cx="4386124" cy="257270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02828" y="2897970"/>
              <a:ext cx="1630018" cy="437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5047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5184107" cy="3373033"/>
          </a:xfrm>
        </p:spPr>
        <p:txBody>
          <a:bodyPr/>
          <a:lstStyle/>
          <a:p>
            <a:r>
              <a:rPr lang="en-GB" dirty="0" smtClean="0"/>
              <a:t>Infrastructure and services for research</a:t>
            </a:r>
          </a:p>
          <a:p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driven by the strategy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appropriate service levels and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balancing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stability, innovation, and engagement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Service classes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‘enterprise’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research computing services (local &amp; DNI)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experimental services</a:t>
            </a:r>
            <a:endParaRPr lang="en-GB" dirty="0">
              <a:solidFill>
                <a:srgbClr val="6F257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Services and service management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1" y="74585"/>
            <a:ext cx="3509627" cy="4995493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8816241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 smtClean="0"/>
              <a:t>‘If they are many, they are not principles’, so we set only four:</a:t>
            </a:r>
          </a:p>
          <a:p>
            <a:endParaRPr lang="en-GB" sz="1000" dirty="0" smtClean="0"/>
          </a:p>
          <a:p>
            <a:pPr marL="457200" indent="-457200">
              <a:buFont typeface="+mj-lt"/>
              <a:buAutoNum type="arabicPeriod"/>
            </a:pPr>
            <a:r>
              <a:rPr lang="nl-NL" b="1" dirty="0" err="1">
                <a:solidFill>
                  <a:srgbClr val="6F2575"/>
                </a:solidFill>
              </a:rPr>
              <a:t>Institutional</a:t>
            </a:r>
            <a:r>
              <a:rPr lang="nl-NL" b="1" dirty="0">
                <a:solidFill>
                  <a:srgbClr val="6F2575"/>
                </a:solidFill>
              </a:rPr>
              <a:t> </a:t>
            </a:r>
            <a:r>
              <a:rPr lang="nl-NL" b="1" dirty="0" err="1">
                <a:solidFill>
                  <a:srgbClr val="6F2575"/>
                </a:solidFill>
              </a:rPr>
              <a:t>strategy</a:t>
            </a:r>
            <a:r>
              <a:rPr lang="nl-NL" b="1" dirty="0">
                <a:solidFill>
                  <a:srgbClr val="6F2575"/>
                </a:solidFill>
              </a:rPr>
              <a:t> </a:t>
            </a:r>
            <a:r>
              <a:rPr lang="nl-NL" b="1" dirty="0" err="1">
                <a:solidFill>
                  <a:srgbClr val="6F2575"/>
                </a:solidFill>
              </a:rPr>
              <a:t>and</a:t>
            </a:r>
            <a:r>
              <a:rPr lang="nl-NL" b="1" dirty="0">
                <a:solidFill>
                  <a:srgbClr val="6F2575"/>
                </a:solidFill>
              </a:rPr>
              <a:t> mission directs ICT </a:t>
            </a:r>
            <a:r>
              <a:rPr lang="nl-NL" b="1" dirty="0" err="1">
                <a:solidFill>
                  <a:srgbClr val="6F2575"/>
                </a:solidFill>
              </a:rPr>
              <a:t>decision</a:t>
            </a:r>
            <a:r>
              <a:rPr lang="nl-NL" b="1" dirty="0">
                <a:solidFill>
                  <a:srgbClr val="6F2575"/>
                </a:solidFill>
              </a:rPr>
              <a:t> making</a:t>
            </a:r>
            <a:r>
              <a:rPr lang="nl-NL" dirty="0">
                <a:solidFill>
                  <a:srgbClr val="6F2575"/>
                </a:solidFill>
              </a:rPr>
              <a:t/>
            </a:r>
            <a:br>
              <a:rPr lang="nl-NL" dirty="0">
                <a:solidFill>
                  <a:srgbClr val="6F2575"/>
                </a:solidFill>
              </a:rPr>
            </a:b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ICT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decisions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are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assessed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based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on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the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Nikhef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strategic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themes</a:t>
            </a:r>
            <a:endParaRPr lang="en-GB" sz="1600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b="1" dirty="0" err="1" smtClean="0">
                <a:solidFill>
                  <a:srgbClr val="6F2575"/>
                </a:solidFill>
              </a:rPr>
              <a:t>Collaboration</a:t>
            </a:r>
            <a:r>
              <a:rPr lang="nl-NL" b="1" dirty="0" smtClean="0">
                <a:solidFill>
                  <a:srgbClr val="6F2575"/>
                </a:solidFill>
              </a:rPr>
              <a:t> as a </a:t>
            </a:r>
            <a:r>
              <a:rPr lang="nl-NL" b="1" dirty="0" err="1" smtClean="0">
                <a:solidFill>
                  <a:srgbClr val="6F2575"/>
                </a:solidFill>
              </a:rPr>
              <a:t>core</a:t>
            </a:r>
            <a:r>
              <a:rPr lang="nl-NL" b="1" dirty="0" smtClean="0">
                <a:solidFill>
                  <a:srgbClr val="6F2575"/>
                </a:solidFill>
              </a:rPr>
              <a:t> </a:t>
            </a:r>
            <a:r>
              <a:rPr lang="nl-NL" b="1" dirty="0" err="1" smtClean="0">
                <a:solidFill>
                  <a:srgbClr val="6F2575"/>
                </a:solidFill>
              </a:rPr>
              <a:t>value</a:t>
            </a:r>
            <a:r>
              <a:rPr lang="nl-NL" dirty="0" smtClean="0">
                <a:solidFill>
                  <a:srgbClr val="6F2575"/>
                </a:solidFill>
              </a:rPr>
              <a:t/>
            </a:r>
            <a:br>
              <a:rPr lang="nl-NL" dirty="0" smtClean="0">
                <a:solidFill>
                  <a:srgbClr val="6F2575"/>
                </a:solidFill>
              </a:rPr>
            </a:b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Nikhef stands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for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the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whole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the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Dutch community in (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astro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particle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physics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its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European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global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collaborations</a:t>
            </a:r>
            <a:endParaRPr lang="en-GB" sz="1600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b="1" dirty="0" smtClean="0">
                <a:solidFill>
                  <a:srgbClr val="6F2575"/>
                </a:solidFill>
              </a:rPr>
              <a:t>Shared </a:t>
            </a:r>
            <a:r>
              <a:rPr lang="nl-NL" b="1" dirty="0">
                <a:solidFill>
                  <a:srgbClr val="6F2575"/>
                </a:solidFill>
              </a:rPr>
              <a:t>public </a:t>
            </a:r>
            <a:r>
              <a:rPr lang="nl-NL" b="1" dirty="0" err="1">
                <a:solidFill>
                  <a:srgbClr val="6F2575"/>
                </a:solidFill>
              </a:rPr>
              <a:t>values</a:t>
            </a:r>
            <a:r>
              <a:rPr lang="nl-NL" dirty="0">
                <a:solidFill>
                  <a:srgbClr val="6F2575"/>
                </a:solidFill>
              </a:rPr>
              <a:t> </a:t>
            </a:r>
            <a:r>
              <a:rPr lang="nl-NL" b="1" dirty="0" err="1">
                <a:solidFill>
                  <a:srgbClr val="6F2575"/>
                </a:solidFill>
              </a:rPr>
              <a:t>and</a:t>
            </a:r>
            <a:r>
              <a:rPr lang="nl-NL" b="1" dirty="0">
                <a:solidFill>
                  <a:srgbClr val="6F2575"/>
                </a:solidFill>
              </a:rPr>
              <a:t> </a:t>
            </a:r>
            <a:r>
              <a:rPr lang="nl-NL" b="1" dirty="0" err="1">
                <a:solidFill>
                  <a:srgbClr val="6F2575"/>
                </a:solidFill>
              </a:rPr>
              <a:t>responsible</a:t>
            </a:r>
            <a:r>
              <a:rPr lang="nl-NL" b="1" dirty="0">
                <a:solidFill>
                  <a:srgbClr val="6F2575"/>
                </a:solidFill>
              </a:rPr>
              <a:t> </a:t>
            </a:r>
            <a:r>
              <a:rPr lang="nl-NL" b="1" dirty="0" err="1">
                <a:solidFill>
                  <a:srgbClr val="6F2575"/>
                </a:solidFill>
              </a:rPr>
              <a:t>technology</a:t>
            </a:r>
            <a:r>
              <a:rPr lang="nl-NL" dirty="0">
                <a:solidFill>
                  <a:srgbClr val="6F2575"/>
                </a:solidFill>
              </a:rPr>
              <a:t/>
            </a:r>
            <a:br>
              <a:rPr lang="nl-NL" dirty="0">
                <a:solidFill>
                  <a:srgbClr val="6F2575"/>
                </a:solidFill>
              </a:rPr>
            </a:b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Nikhef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employs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develops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shapes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technologies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that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preserve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autonomy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justice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humanity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that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builds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on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our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academic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sovereignty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integrity</a:t>
            </a:r>
            <a:endParaRPr lang="en-GB" sz="1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b="1" dirty="0" err="1">
                <a:solidFill>
                  <a:srgbClr val="6F2575"/>
                </a:solidFill>
              </a:rPr>
              <a:t>Digitalisation</a:t>
            </a:r>
            <a:r>
              <a:rPr lang="nl-NL" b="1" dirty="0">
                <a:solidFill>
                  <a:srgbClr val="6F2575"/>
                </a:solidFill>
              </a:rPr>
              <a:t> </a:t>
            </a:r>
            <a:r>
              <a:rPr lang="nl-NL" b="1" dirty="0" err="1" smtClean="0">
                <a:solidFill>
                  <a:srgbClr val="6F2575"/>
                </a:solidFill>
              </a:rPr>
              <a:t>reflects</a:t>
            </a:r>
            <a:r>
              <a:rPr lang="nl-NL" b="1" dirty="0" smtClean="0">
                <a:solidFill>
                  <a:srgbClr val="6F2575"/>
                </a:solidFill>
              </a:rPr>
              <a:t> </a:t>
            </a:r>
            <a:r>
              <a:rPr lang="nl-NL" b="1" dirty="0" err="1">
                <a:solidFill>
                  <a:srgbClr val="6F2575"/>
                </a:solidFill>
              </a:rPr>
              <a:t>the</a:t>
            </a:r>
            <a:r>
              <a:rPr lang="nl-NL" b="1" dirty="0">
                <a:solidFill>
                  <a:srgbClr val="6F2575"/>
                </a:solidFill>
              </a:rPr>
              <a:t> </a:t>
            </a:r>
            <a:r>
              <a:rPr lang="nl-NL" b="1" dirty="0" err="1">
                <a:solidFill>
                  <a:srgbClr val="6F2575"/>
                </a:solidFill>
              </a:rPr>
              <a:t>continuity</a:t>
            </a:r>
            <a:r>
              <a:rPr lang="nl-NL" b="1" dirty="0">
                <a:solidFill>
                  <a:srgbClr val="6F2575"/>
                </a:solidFill>
              </a:rPr>
              <a:t> in </a:t>
            </a:r>
            <a:r>
              <a:rPr lang="nl-NL" b="1" dirty="0" err="1">
                <a:solidFill>
                  <a:srgbClr val="6F2575"/>
                </a:solidFill>
              </a:rPr>
              <a:t>our</a:t>
            </a:r>
            <a:r>
              <a:rPr lang="nl-NL" b="1" dirty="0">
                <a:solidFill>
                  <a:srgbClr val="6F2575"/>
                </a:solidFill>
              </a:rPr>
              <a:t> research </a:t>
            </a:r>
            <a:r>
              <a:rPr lang="nl-NL" b="1" dirty="0" err="1">
                <a:solidFill>
                  <a:srgbClr val="6F2575"/>
                </a:solidFill>
              </a:rPr>
              <a:t>programmes</a:t>
            </a:r>
            <a:r>
              <a:rPr lang="nl-NL" dirty="0"/>
              <a:t/>
            </a:r>
            <a:br>
              <a:rPr lang="nl-NL" dirty="0"/>
            </a:b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With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research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horizons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measured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 decades, ICT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reflect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this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continuity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its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choice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infrastructure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services,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information management,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its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human expertise</a:t>
            </a:r>
            <a:endParaRPr lang="en-GB" sz="1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Our Principles of </a:t>
            </a:r>
            <a:r>
              <a:rPr lang="en-GB" dirty="0" smtClean="0"/>
              <a:t>Digitalisation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02982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Structuring </a:t>
            </a:r>
            <a:r>
              <a:rPr lang="en-US" dirty="0"/>
              <a:t>service </a:t>
            </a:r>
            <a:r>
              <a:rPr lang="en-US" dirty="0" smtClean="0"/>
              <a:t>management with </a:t>
            </a:r>
            <a:r>
              <a:rPr lang="en-US" dirty="0">
                <a:hlinkClick r:id="rId2"/>
              </a:rPr>
              <a:t>https://www.fitsm.eu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(collaboration and federation-focused light-weight ISO20k/ITILv3 rendering)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production </a:t>
            </a:r>
            <a:r>
              <a:rPr lang="en-US" dirty="0"/>
              <a:t>systems </a:t>
            </a:r>
            <a:r>
              <a:rPr lang="en-US" dirty="0" smtClean="0"/>
              <a:t>of </a:t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/>
              <a:t>Throughput Compute (HTC) and </a:t>
            </a:r>
            <a:r>
              <a:rPr lang="en-US" dirty="0" smtClean="0"/>
              <a:t>on-line </a:t>
            </a:r>
            <a:r>
              <a:rPr lang="en-US" dirty="0"/>
              <a:t>Storage (HTS) </a:t>
            </a:r>
            <a:r>
              <a:rPr lang="en-US" dirty="0" smtClean="0"/>
              <a:t>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system &amp; network components supporting provisioning </a:t>
            </a:r>
            <a:r>
              <a:rPr lang="en-US" dirty="0"/>
              <a:t>of </a:t>
            </a:r>
            <a:r>
              <a:rPr lang="en-US" dirty="0" smtClean="0"/>
              <a:t>public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pre-production </a:t>
            </a:r>
            <a:r>
              <a:rPr lang="en-US" dirty="0"/>
              <a:t>and systems for service portfolio </a:t>
            </a:r>
            <a:r>
              <a:rPr lang="en-US" dirty="0" smtClean="0"/>
              <a:t>development</a:t>
            </a:r>
          </a:p>
          <a:p>
            <a:endParaRPr lang="en-US" dirty="0" smtClean="0"/>
          </a:p>
          <a:p>
            <a:r>
              <a:rPr lang="en-US" i="1" dirty="0" smtClean="0"/>
              <a:t>Scope excludes by design experimental </a:t>
            </a:r>
            <a:r>
              <a:rPr lang="en-US" i="1" dirty="0"/>
              <a:t>and research </a:t>
            </a:r>
            <a:r>
              <a:rPr lang="en-US" i="1" dirty="0" smtClean="0"/>
              <a:t>systems,</a:t>
            </a:r>
            <a:br>
              <a:rPr lang="en-US" i="1" dirty="0" smtClean="0"/>
            </a:br>
            <a:r>
              <a:rPr lang="en-US" i="1" dirty="0" smtClean="0"/>
              <a:t>apart from Supplier Relationship Management and procurement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FitSM – Federated IT Service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43829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67796"/>
            <a:ext cx="4430477" cy="3373033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Single source of truth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Inventory and support contract insight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Configuration Management</a:t>
            </a:r>
          </a:p>
          <a:p>
            <a:pPr marL="46196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for systems management several used in parallel,</a:t>
            </a:r>
            <a:br>
              <a:rPr lang="en-GB" sz="1400" dirty="0" smtClean="0"/>
            </a:br>
            <a:r>
              <a:rPr lang="en-GB" sz="1400" dirty="0" smtClean="0"/>
              <a:t>which is not per-se an issue: </a:t>
            </a:r>
            <a:r>
              <a:rPr lang="en-GB" sz="1400" dirty="0" err="1" smtClean="0"/>
              <a:t>Saltstack</a:t>
            </a:r>
            <a:r>
              <a:rPr lang="en-GB" sz="1400" dirty="0" smtClean="0"/>
              <a:t>, </a:t>
            </a:r>
            <a:r>
              <a:rPr lang="en-GB" sz="1400" dirty="0" err="1" smtClean="0"/>
              <a:t>Ansible</a:t>
            </a:r>
            <a:endParaRPr lang="en-GB" sz="14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Facilitates our ISM </a:t>
            </a:r>
            <a:br>
              <a:rPr lang="en-GB" sz="1800" dirty="0" smtClean="0"/>
            </a:br>
            <a:r>
              <a:rPr lang="en-GB" sz="1800" dirty="0" smtClean="0"/>
              <a:t>Technical and Organisational Measures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 smtClean="0"/>
          </a:p>
          <a:p>
            <a:pPr>
              <a:spcAft>
                <a:spcPts val="600"/>
              </a:spcAft>
            </a:pPr>
            <a:r>
              <a:rPr lang="en-GB" sz="1800" dirty="0" smtClean="0"/>
              <a:t>Methodological alignment with SURF DNI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Coordinated service management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603" y="933408"/>
            <a:ext cx="4237272" cy="340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5712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And … we live in a federated global world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oogle Shape;529;g2e2953a4e95_0_1317"/>
          <p:cNvGrpSpPr/>
          <p:nvPr/>
        </p:nvGrpSpPr>
        <p:grpSpPr>
          <a:xfrm>
            <a:off x="228024" y="772634"/>
            <a:ext cx="7810243" cy="3428507"/>
            <a:chOff x="1095401" y="2082706"/>
            <a:chExt cx="8568399" cy="3761319"/>
          </a:xfrm>
        </p:grpSpPr>
        <p:grpSp>
          <p:nvGrpSpPr>
            <p:cNvPr id="7" name="Google Shape;530;g2e2953a4e95_0_1317"/>
            <p:cNvGrpSpPr/>
            <p:nvPr/>
          </p:nvGrpSpPr>
          <p:grpSpPr>
            <a:xfrm>
              <a:off x="1095401" y="2082706"/>
              <a:ext cx="5845124" cy="3761319"/>
              <a:chOff x="237084" y="1147925"/>
              <a:chExt cx="7793499" cy="5015092"/>
            </a:xfrm>
          </p:grpSpPr>
          <p:pic>
            <p:nvPicPr>
              <p:cNvPr id="11" name="Google Shape;531;g2e2953a4e95_0_131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759917" y="3962040"/>
                <a:ext cx="1091570" cy="5457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532;g2e2953a4e95_0_131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634628" y="2992873"/>
                <a:ext cx="1397538" cy="8105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533;g2e2953a4e95_0_1317"/>
              <p:cNvPicPr preferRelativeResize="0"/>
              <p:nvPr/>
            </p:nvPicPr>
            <p:blipFill rotWithShape="1">
              <a:blip r:embed="rId4">
                <a:alphaModFix/>
              </a:blip>
              <a:srcRect t="6453" b="6808"/>
              <a:stretch/>
            </p:blipFill>
            <p:spPr>
              <a:xfrm>
                <a:off x="2068876" y="1384704"/>
                <a:ext cx="1307838" cy="4719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534;g2e2953a4e95_0_131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607655" y="3235232"/>
                <a:ext cx="1071079" cy="7268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535;g2e2953a4e95_0_131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19954" y="1548195"/>
                <a:ext cx="1147143" cy="5974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536;g2e2953a4e95_0_1317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428011" y="4650653"/>
                <a:ext cx="1490422" cy="3167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537;g2e2953a4e95_0_1317">
                <a:hlinkClick r:id="rId8"/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088229" y="5523872"/>
                <a:ext cx="1307837" cy="5541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538;g2e2953a4e95_0_1317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735016" y="2594382"/>
                <a:ext cx="1071078" cy="3414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539;g2e2953a4e95_0_1317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545292" y="2315390"/>
                <a:ext cx="1189204" cy="6025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540;g2e2953a4e95_0_131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851345" y="5564752"/>
                <a:ext cx="1217521" cy="5982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541;g2e2953a4e95_0_1317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6959504" y="4895396"/>
                <a:ext cx="1071078" cy="479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542;g2e2953a4e95_0_1317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1994991" y="2575735"/>
                <a:ext cx="1257776" cy="4441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543;g2e2953a4e95_0_1317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112263" y="2160077"/>
                <a:ext cx="1071079" cy="267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544;g2e2953a4e95_0_1317" descr="Screen shot 2011-07-15 at 9.47.40 AM.p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3871967" y="1787097"/>
                <a:ext cx="1601932" cy="4690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545;g2e2953a4e95_0_1317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3178018" y="5499674"/>
                <a:ext cx="1006557" cy="6025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546;g2e2953a4e95_0_1317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5010022" y="5226893"/>
                <a:ext cx="835024" cy="3275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547;g2e2953a4e95_0_1317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2245967" y="5200221"/>
                <a:ext cx="1147143" cy="3809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548;g2e2953a4e95_0_1317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5713978" y="4623640"/>
                <a:ext cx="1397538" cy="2795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549;g2e2953a4e95_0_1317"/>
              <p:cNvPicPr preferRelativeResize="0"/>
              <p:nvPr/>
            </p:nvPicPr>
            <p:blipFill rotWithShape="1">
              <a:blip r:embed="rId21">
                <a:alphaModFix/>
              </a:blip>
              <a:srcRect l="70921" r="-445"/>
              <a:stretch/>
            </p:blipFill>
            <p:spPr>
              <a:xfrm>
                <a:off x="3646827" y="4941142"/>
                <a:ext cx="835023" cy="3972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550;g2e2953a4e95_0_1317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3393106" y="3241582"/>
                <a:ext cx="835024" cy="7140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551;g2e2953a4e95_0_1317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237084" y="2263793"/>
                <a:ext cx="966143" cy="7753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Google Shape;552;g2e2953a4e95_0_1317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4656797" y="5608831"/>
                <a:ext cx="1257776" cy="4239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553;g2e2953a4e95_0_1317"/>
              <p:cNvPicPr preferRelativeResize="0"/>
              <p:nvPr/>
            </p:nvPicPr>
            <p:blipFill rotWithShape="1">
              <a:blip r:embed="rId25">
                <a:alphaModFix/>
              </a:blip>
              <a:srcRect l="7230" t="18181" r="1478" b="17887"/>
              <a:stretch/>
            </p:blipFill>
            <p:spPr>
              <a:xfrm>
                <a:off x="376855" y="1147925"/>
                <a:ext cx="1091588" cy="3684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554;g2e2953a4e95_0_1317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6419801" y="2700524"/>
                <a:ext cx="1091588" cy="5003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555;g2e2953a4e95_0_1317"/>
              <p:cNvPicPr preferRelativeResize="0"/>
              <p:nvPr/>
            </p:nvPicPr>
            <p:blipFill rotWithShape="1">
              <a:blip r:embed="rId27">
                <a:alphaModFix/>
              </a:blip>
              <a:srcRect l="19453" t="10138" r="23978" b="14028"/>
              <a:stretch/>
            </p:blipFill>
            <p:spPr>
              <a:xfrm>
                <a:off x="7208654" y="3789292"/>
                <a:ext cx="513248" cy="8105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Google Shape;556;g2e2953a4e95_0_1317"/>
              <p:cNvPicPr preferRelativeResize="0"/>
              <p:nvPr/>
            </p:nvPicPr>
            <p:blipFill rotWithShape="1">
              <a:blip r:embed="rId28">
                <a:alphaModFix/>
              </a:blip>
              <a:srcRect/>
              <a:stretch/>
            </p:blipFill>
            <p:spPr>
              <a:xfrm>
                <a:off x="3393122" y="4179868"/>
                <a:ext cx="1091588" cy="5999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Google Shape;557;g2e2953a4e95_0_1317"/>
              <p:cNvPicPr preferRelativeResize="0"/>
              <p:nvPr/>
            </p:nvPicPr>
            <p:blipFill rotWithShape="1">
              <a:blip r:embed="rId29">
                <a:alphaModFix/>
              </a:blip>
              <a:srcRect/>
              <a:stretch/>
            </p:blipFill>
            <p:spPr>
              <a:xfrm>
                <a:off x="5845058" y="2263795"/>
                <a:ext cx="1189183" cy="184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558;g2e2953a4e95_0_1317"/>
              <p:cNvPicPr preferRelativeResize="0"/>
              <p:nvPr/>
            </p:nvPicPr>
            <p:blipFill rotWithShape="1">
              <a:blip r:embed="rId30">
                <a:alphaModFix/>
              </a:blip>
              <a:srcRect l="3938" r="81885"/>
              <a:stretch/>
            </p:blipFill>
            <p:spPr>
              <a:xfrm>
                <a:off x="4932747" y="4129720"/>
                <a:ext cx="675626" cy="6021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559;g2e2953a4e95_0_1317"/>
              <p:cNvPicPr preferRelativeResize="0"/>
              <p:nvPr/>
            </p:nvPicPr>
            <p:blipFill rotWithShape="1">
              <a:blip r:embed="rId31">
                <a:alphaModFix/>
              </a:blip>
              <a:srcRect/>
              <a:stretch/>
            </p:blipFill>
            <p:spPr>
              <a:xfrm>
                <a:off x="376849" y="3421290"/>
                <a:ext cx="1257776" cy="3546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560;g2e2953a4e95_0_1317"/>
              <p:cNvPicPr preferRelativeResize="0"/>
              <p:nvPr/>
            </p:nvPicPr>
            <p:blipFill rotWithShape="1">
              <a:blip r:embed="rId32">
                <a:alphaModFix/>
              </a:blip>
              <a:srcRect/>
              <a:stretch/>
            </p:blipFill>
            <p:spPr>
              <a:xfrm>
                <a:off x="5986612" y="3452858"/>
                <a:ext cx="1307838" cy="3923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Google Shape;561;g2e2953a4e95_0_1317"/>
              <p:cNvPicPr preferRelativeResize="0"/>
              <p:nvPr/>
            </p:nvPicPr>
            <p:blipFill rotWithShape="1">
              <a:blip r:embed="rId33">
                <a:alphaModFix/>
              </a:blip>
              <a:srcRect/>
              <a:stretch/>
            </p:blipFill>
            <p:spPr>
              <a:xfrm>
                <a:off x="336418" y="4084535"/>
                <a:ext cx="954984" cy="6953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Google Shape;562;g2e2953a4e95_0_1317"/>
              <p:cNvPicPr preferRelativeResize="0"/>
              <p:nvPr/>
            </p:nvPicPr>
            <p:blipFill rotWithShape="1">
              <a:blip r:embed="rId34">
                <a:alphaModFix/>
              </a:blip>
              <a:srcRect/>
              <a:stretch/>
            </p:blipFill>
            <p:spPr>
              <a:xfrm>
                <a:off x="3545286" y="1171051"/>
                <a:ext cx="1307837" cy="4989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Google Shape;563;g2e2953a4e95_0_1317" descr="Icon_mensch_interaktion_gruppe_forschung.png"/>
            <p:cNvPicPr preferRelativeResize="0"/>
            <p:nvPr/>
          </p:nvPicPr>
          <p:blipFill rotWithShape="1">
            <a:blip r:embed="rId35">
              <a:alphaModFix/>
            </a:blip>
            <a:srcRect l="-11036" r="-11048"/>
            <a:stretch/>
          </p:blipFill>
          <p:spPr>
            <a:xfrm>
              <a:off x="7011416" y="2758326"/>
              <a:ext cx="2652383" cy="2583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564;g2e2953a4e95_0_1317" descr="H:\Home\davidg\EUGridPMA\IGTF\IGTF-logos\IGTF_logo-interop.wmf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5368520" y="5076038"/>
              <a:ext cx="591276" cy="2737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565;g2e2953a4e95_0_1317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1169909" y="5174382"/>
              <a:ext cx="818691" cy="2005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9108834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/>
              <a:t>Collaboration: an inherently-cross-domain issue ..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dirty="0"/>
              <a:t>people photo: a small part of the CMS collaboration in 2017, Credit: CMS-PHO-PUBLIC-2017-004-3; site map: WLCG sites from Maarten </a:t>
            </a:r>
            <a:r>
              <a:rPr lang="en-US" sz="900" dirty="0" err="1"/>
              <a:t>Litmaath</a:t>
            </a:r>
            <a:r>
              <a:rPr lang="en-US" sz="900" dirty="0"/>
              <a:t> (CERN) </a:t>
            </a:r>
            <a:r>
              <a:rPr lang="en-US" sz="900" dirty="0" smtClean="0"/>
              <a:t>2021</a:t>
            </a:r>
            <a:endParaRPr lang="en-US" sz="9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4319" y="740703"/>
            <a:ext cx="8582901" cy="3420774"/>
            <a:chOff x="455646" y="1377422"/>
            <a:chExt cx="11347186" cy="4522499"/>
          </a:xfrm>
        </p:grpSpPr>
        <p:sp>
          <p:nvSpPr>
            <p:cNvPr id="5" name="Google Shape;575;g2e2953a4e95_0_1728"/>
            <p:cNvSpPr txBox="1"/>
            <p:nvPr/>
          </p:nvSpPr>
          <p:spPr>
            <a:xfrm>
              <a:off x="6056243" y="1377422"/>
              <a:ext cx="5649900" cy="190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360"/>
                </a:buClr>
                <a:buSzPts val="1800"/>
                <a:buFont typeface="Arial"/>
                <a:buNone/>
              </a:pP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Example from the LHC Computing infrastructure WLCG</a:t>
              </a:r>
              <a:endParaRPr sz="18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1050"/>
                </a:spcBef>
                <a:spcAft>
                  <a:spcPts val="0"/>
                </a:spcAft>
                <a:buClr>
                  <a:srgbClr val="004360"/>
                </a:buClr>
                <a:buSzPts val="1800"/>
                <a:buFont typeface="Arial"/>
                <a:buNone/>
              </a:pPr>
              <a:r>
                <a:rPr lang="en-GB" sz="1200" b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170 </a:t>
              </a: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sites</a:t>
              </a:r>
              <a:r>
                <a:rPr lang="en-GB" sz="1200" b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GB" sz="1200" b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200" b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~50 </a:t>
              </a: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countries &amp; regions</a:t>
              </a:r>
              <a:b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200" b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~20000 </a:t>
              </a: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users</a:t>
              </a:r>
              <a:endParaRPr sz="18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1050"/>
                </a:spcBef>
                <a:spcAft>
                  <a:spcPts val="0"/>
                </a:spcAft>
                <a:buClr>
                  <a:srgbClr val="004360"/>
                </a:buClr>
                <a:buSzPts val="1800"/>
                <a:buFont typeface="Arial"/>
                <a:buNone/>
              </a:pP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just </a:t>
              </a:r>
              <a:r>
                <a:rPr lang="en-GB" sz="1200" i="1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how</a:t>
              </a:r>
              <a:r>
                <a:rPr lang="en-GB" sz="1200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 many interactions ??</a:t>
              </a:r>
              <a:endParaRPr sz="1200" dirty="0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576;g2e2953a4e95_0_17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55646" y="1377422"/>
              <a:ext cx="5203033" cy="2783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577;g2e2953a4e95_0_17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62122" y="3139658"/>
              <a:ext cx="5140710" cy="276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579;g2e2953a4e95_0_1728"/>
            <p:cNvSpPr txBox="1"/>
            <p:nvPr/>
          </p:nvSpPr>
          <p:spPr>
            <a:xfrm>
              <a:off x="455646" y="4791924"/>
              <a:ext cx="6013200" cy="976510"/>
            </a:xfrm>
            <a:prstGeom prst="rect">
              <a:avLst/>
            </a:prstGeom>
            <a:solidFill>
              <a:srgbClr val="F8D0B4"/>
            </a:solidFill>
            <a:ln w="9525" cap="flat" cmpd="sng">
              <a:solidFill>
                <a:srgbClr val="003F5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dirty="0" err="1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AuthN</a:t>
              </a:r>
              <a:r>
                <a:rPr lang="en-GB" sz="1400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 &amp; </a:t>
              </a:r>
              <a:r>
                <a:rPr lang="en-GB" sz="1400" dirty="0" err="1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AuthZ</a:t>
              </a:r>
              <a:r>
                <a:rPr lang="en-GB" sz="1400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GB" sz="1400" b="1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architecture and trust</a:t>
              </a:r>
              <a:r>
                <a:rPr lang="en-GB" sz="1400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 should </a:t>
              </a:r>
              <a:br>
                <a:rPr lang="en-GB" sz="1400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400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align with </a:t>
              </a:r>
              <a:r>
                <a:rPr lang="en-GB" sz="1400" b="1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collaboration structures</a:t>
              </a:r>
              <a:r>
                <a:rPr lang="en-GB" sz="1400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, and </a:t>
              </a:r>
              <a:br>
                <a:rPr lang="en-GB" sz="1400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400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be </a:t>
              </a:r>
              <a:r>
                <a:rPr lang="en-GB" sz="1400" b="1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outward facing: </a:t>
              </a:r>
              <a:r>
                <a:rPr lang="en-GB" sz="1400" dirty="0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rPr>
                <a:t>open, scalable, &amp; multi-domain</a:t>
              </a:r>
              <a:endParaRPr sz="1400" dirty="0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Google Shape;580;g2e2953a4e95_0_17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64450" y="1910937"/>
              <a:ext cx="490037" cy="4859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678183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DC infrastructure: power, cooling, racks, and organisation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Left-side image: frame </a:t>
            </a:r>
            <a:r>
              <a:rPr lang="en-GB" dirty="0"/>
              <a:t>from a movie by </a:t>
            </a:r>
            <a:r>
              <a:rPr lang="en-GB" dirty="0" smtClean="0"/>
              <a:t>Anton </a:t>
            </a:r>
            <a:r>
              <a:rPr lang="en-GB" dirty="0"/>
              <a:t>Mors, people replaced by … Adobe Firefly (and this was its best result </a:t>
            </a:r>
            <a:r>
              <a:rPr lang="en-GB" dirty="0">
                <a:sym typeface="Wingdings" panose="05000000000000000000" pitchFamily="2" charset="2"/>
              </a:rPr>
              <a:t>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77" y="1081227"/>
            <a:ext cx="4368114" cy="3276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821" y="1461294"/>
            <a:ext cx="4382053" cy="1240717"/>
          </a:xfrm>
          <a:prstGeom prst="rect">
            <a:avLst/>
          </a:prstGeom>
        </p:spPr>
      </p:pic>
      <p:sp>
        <p:nvSpPr>
          <p:cNvPr id="6" name="Text Placeholder 5"/>
          <p:cNvSpPr txBox="1">
            <a:spLocks/>
          </p:cNvSpPr>
          <p:nvPr/>
        </p:nvSpPr>
        <p:spPr>
          <a:xfrm>
            <a:off x="238125" y="4357313"/>
            <a:ext cx="8667750" cy="151268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84" y="954966"/>
            <a:ext cx="1908634" cy="340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2509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5321" y="866825"/>
            <a:ext cx="6307157" cy="357497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4005011" cy="3373033"/>
          </a:xfrm>
        </p:spPr>
        <p:txBody>
          <a:bodyPr/>
          <a:lstStyle/>
          <a:p>
            <a:r>
              <a:rPr lang="en-GB" sz="1800" dirty="0" smtClean="0">
                <a:solidFill>
                  <a:srgbClr val="6F2575"/>
                </a:solidFill>
              </a:rPr>
              <a:t>Central identity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designed to allow innovation based</a:t>
            </a:r>
            <a:br>
              <a:rPr lang="en-GB" sz="1600" dirty="0" smtClean="0"/>
            </a:br>
            <a:r>
              <a:rPr lang="en-GB" sz="1600" dirty="0" smtClean="0"/>
              <a:t>on REFEDS &amp; AARC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‘our users are the validation’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production-quality </a:t>
            </a:r>
            <a:br>
              <a:rPr lang="en-GB" sz="1600" dirty="0" smtClean="0"/>
            </a:br>
            <a:r>
              <a:rPr lang="en-GB" sz="1600" i="1" dirty="0" smtClean="0"/>
              <a:t>with </a:t>
            </a:r>
            <a:r>
              <a:rPr lang="en-GB" sz="1600" dirty="0" smtClean="0"/>
              <a:t>rapid innovation cycle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 smtClean="0"/>
          </a:p>
          <a:p>
            <a:r>
              <a:rPr lang="en-GB" sz="1800" dirty="0" smtClean="0">
                <a:solidFill>
                  <a:srgbClr val="6F2575"/>
                </a:solidFill>
              </a:rPr>
              <a:t>Basis for all AAI (identity &amp; access)</a:t>
            </a:r>
            <a:endParaRPr lang="en-GB" sz="1800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err="1" smtClean="0"/>
              <a:t>OpenLDAP</a:t>
            </a:r>
            <a:r>
              <a:rPr lang="en-GB" sz="1600" dirty="0" smtClean="0"/>
              <a:t> as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bespoke integration suite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err="1" smtClean="0"/>
              <a:t>SimpleSAMLphp</a:t>
            </a:r>
            <a:r>
              <a:rPr lang="en-GB" sz="1600" dirty="0" smtClean="0"/>
              <a:t> </a:t>
            </a:r>
            <a:r>
              <a:rPr lang="en-GB" sz="1600" dirty="0" err="1" smtClean="0"/>
              <a:t>IdP</a:t>
            </a:r>
            <a:r>
              <a:rPr lang="en-GB" sz="1600" dirty="0" smtClean="0"/>
              <a:t> and SP proxy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Support SAML, OIDC, </a:t>
            </a:r>
            <a:r>
              <a:rPr lang="en-GB" sz="1600" dirty="0" err="1" smtClean="0"/>
              <a:t>OIDfed</a:t>
            </a:r>
            <a:r>
              <a:rPr lang="en-GB" sz="1600" dirty="0" smtClean="0"/>
              <a:t>, </a:t>
            </a:r>
            <a:br>
              <a:rPr lang="en-GB" sz="1600" dirty="0" smtClean="0"/>
            </a:br>
            <a:r>
              <a:rPr lang="en-GB" sz="1600" dirty="0" smtClean="0"/>
              <a:t>and REFEDS MFA &amp; RAF natively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err="1" smtClean="0"/>
              <a:t>IdM</a:t>
            </a:r>
            <a:r>
              <a:rPr lang="en-GB" dirty="0" smtClean="0"/>
              <a:t>: ‘AARC’ &amp; REFEDS compliant Trust &amp; Identity AAI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538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Research Computing Services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https://www.nikhef.nl/pdp/doc/service-portfolio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87" y="746157"/>
            <a:ext cx="5912162" cy="34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022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722762"/>
            <a:ext cx="5493989" cy="35500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Analysis cluster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https://kb.nikhef.nl/ct/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37" y="3238755"/>
            <a:ext cx="6535153" cy="1269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028" y="375311"/>
            <a:ext cx="3948134" cy="2544353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90534864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396" y="653377"/>
            <a:ext cx="3245120" cy="15945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1200329"/>
          </a:xfrm>
        </p:spPr>
        <p:txBody>
          <a:bodyPr/>
          <a:lstStyle/>
          <a:p>
            <a:r>
              <a:rPr lang="en-US" dirty="0" smtClean="0"/>
              <a:t>Can </a:t>
            </a:r>
            <a:r>
              <a:rPr lang="en-US" dirty="0" err="1" smtClean="0"/>
              <a:t>can</a:t>
            </a:r>
            <a:r>
              <a:rPr lang="en-US" dirty="0" smtClean="0"/>
              <a:t> analyze small things</a:t>
            </a:r>
            <a:br>
              <a:rPr lang="en-US" dirty="0" smtClean="0"/>
            </a:br>
            <a:r>
              <a:rPr lang="en-US" dirty="0" smtClean="0"/>
              <a:t>in an executable </a:t>
            </a:r>
            <a:br>
              <a:rPr lang="en-US" dirty="0" smtClean="0"/>
            </a:br>
            <a:r>
              <a:rPr lang="en-US" dirty="0" smtClean="0"/>
              <a:t>Jupyter paper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860" y="197019"/>
            <a:ext cx="2553751" cy="4660732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76" y="2236138"/>
            <a:ext cx="6620213" cy="2481217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2700876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Including analyzing the infrastructure itself …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1" y="908999"/>
            <a:ext cx="8840434" cy="3591426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197219930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Research Engineering support and engagement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70" y="713733"/>
            <a:ext cx="6567942" cy="4230580"/>
          </a:xfrm>
          <a:prstGeom prst="rect">
            <a:avLst/>
          </a:prstGeom>
          <a:ln>
            <a:solidFill>
              <a:srgbClr val="6F2575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5886450" y="1535120"/>
            <a:ext cx="3181350" cy="2967030"/>
            <a:chOff x="5724525" y="1535120"/>
            <a:chExt cx="3181350" cy="29670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890" y="2130155"/>
              <a:ext cx="3168984" cy="2371995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724525" y="1535120"/>
              <a:ext cx="3181350" cy="595035"/>
            </a:xfrm>
            <a:prstGeom prst="rect">
              <a:avLst/>
            </a:prstGeom>
            <a:solidFill>
              <a:srgbClr val="E3D88B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computing courses</a:t>
              </a:r>
              <a:br>
                <a:rPr kumimoji="0" lang="en-US" sz="160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US" sz="160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and ‘Office Hours’ concept</a:t>
              </a:r>
              <a:endParaRPr kumimoji="0" lang="en-GB" sz="160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25" y="2356575"/>
            <a:ext cx="2516579" cy="1887434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160001949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Although users may send some rather confused questions …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04630"/>
              </p:ext>
            </p:extLst>
          </p:nvPr>
        </p:nvGraphicFramePr>
        <p:xfrm>
          <a:off x="953650" y="1015843"/>
          <a:ext cx="7125889" cy="2976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PHOTO-PAINT" r:id="rId3" imgW="5152680" imgH="2152440" progId="CorelPHOTOPAINT.Image.16">
                  <p:embed/>
                </p:oleObj>
              </mc:Choice>
              <mc:Fallback>
                <p:oleObj name="PHOTO-PAINT" r:id="rId3" imgW="5152680" imgH="2152440" progId="CorelPHOTOPAINT.Image.16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3650" y="1015843"/>
                        <a:ext cx="7125889" cy="2976804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479679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241" y="100650"/>
            <a:ext cx="3120625" cy="1813589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4107" y="1231876"/>
            <a:ext cx="8669759" cy="320338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b="1" dirty="0" smtClean="0">
                <a:solidFill>
                  <a:srgbClr val="6F2575"/>
                </a:solidFill>
              </a:rPr>
              <a:t>Nikhef Partnership facilities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chemeClr val="bg1"/>
                </a:solidFill>
              </a:rPr>
              <a:t>Stoomboot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  <a:r>
              <a:rPr lang="en-US" sz="1600" dirty="0" smtClean="0">
                <a:solidFill>
                  <a:schemeClr val="bg1"/>
                </a:solidFill>
              </a:rPr>
              <a:t> ~2000 cores and ~4 </a:t>
            </a:r>
            <a:r>
              <a:rPr lang="en-US" sz="1600" dirty="0" err="1" smtClean="0">
                <a:solidFill>
                  <a:schemeClr val="bg1"/>
                </a:solidFill>
              </a:rPr>
              <a:t>PByte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dCache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chemeClr val="bg1"/>
                </a:solidFill>
              </a:rPr>
              <a:t>Callysto</a:t>
            </a:r>
            <a:r>
              <a:rPr lang="en-US" sz="1600" b="1" dirty="0" smtClean="0">
                <a:solidFill>
                  <a:schemeClr val="bg1"/>
                </a:solidFill>
              </a:rPr>
              <a:t>: </a:t>
            </a:r>
            <a:r>
              <a:rPr lang="en-US" sz="1600" dirty="0" err="1">
                <a:solidFill>
                  <a:schemeClr val="bg1"/>
                </a:solidFill>
              </a:rPr>
              <a:t>JupyterHub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with </a:t>
            </a:r>
            <a:r>
              <a:rPr lang="en-US" sz="1200" cap="small" dirty="0" smtClean="0">
                <a:solidFill>
                  <a:schemeClr val="bg1"/>
                </a:solidFill>
              </a:rPr>
              <a:t>$</a:t>
            </a:r>
            <a:r>
              <a:rPr lang="en-US" sz="1600" cap="small" dirty="0" smtClean="0">
                <a:solidFill>
                  <a:schemeClr val="bg1"/>
                </a:solidFill>
              </a:rPr>
              <a:t>home</a:t>
            </a:r>
            <a:r>
              <a:rPr lang="en-US" sz="1600" dirty="0" smtClean="0">
                <a:solidFill>
                  <a:schemeClr val="bg1"/>
                </a:solidFill>
              </a:rPr>
              <a:t> and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SSO login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chemeClr val="bg1"/>
                </a:solidFill>
              </a:rPr>
              <a:t>eduVPN</a:t>
            </a:r>
            <a:r>
              <a:rPr lang="en-US" sz="1600" b="1" dirty="0" smtClean="0">
                <a:solidFill>
                  <a:schemeClr val="bg1"/>
                </a:solidFill>
              </a:rPr>
              <a:t>: </a:t>
            </a:r>
            <a:r>
              <a:rPr lang="en-US" sz="1600" dirty="0" smtClean="0">
                <a:solidFill>
                  <a:schemeClr val="bg1"/>
                </a:solidFill>
              </a:rPr>
              <a:t>securely access </a:t>
            </a:r>
            <a:r>
              <a:rPr lang="en-US" sz="1600" dirty="0" err="1" smtClean="0">
                <a:solidFill>
                  <a:schemeClr val="bg1"/>
                </a:solidFill>
              </a:rPr>
              <a:t>Callysto</a:t>
            </a:r>
            <a:r>
              <a:rPr lang="en-US" sz="1600" dirty="0" smtClean="0">
                <a:solidFill>
                  <a:schemeClr val="bg1"/>
                </a:solidFill>
              </a:rPr>
              <a:t> and your home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</a:rPr>
              <a:t>Mattermost’s</a:t>
            </a:r>
            <a:r>
              <a:rPr lang="en-US" sz="1600" dirty="0" smtClean="0">
                <a:solidFill>
                  <a:schemeClr val="bg1"/>
                </a:solidFill>
              </a:rPr>
              <a:t> ‘</a:t>
            </a:r>
            <a:r>
              <a:rPr lang="en-US" sz="1600" b="1" dirty="0" smtClean="0">
                <a:solidFill>
                  <a:schemeClr val="bg1"/>
                </a:solidFill>
              </a:rPr>
              <a:t>STBC-users</a:t>
            </a:r>
            <a:r>
              <a:rPr lang="en-US" sz="1600" dirty="0" smtClean="0">
                <a:solidFill>
                  <a:schemeClr val="bg1"/>
                </a:solidFill>
              </a:rPr>
              <a:t>’ channel to talk &amp; ask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chemeClr val="bg1"/>
                </a:solidFill>
              </a:rPr>
              <a:t>eVA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SURFdrive</a:t>
            </a:r>
            <a:r>
              <a:rPr lang="en-US" sz="1600" dirty="0" smtClean="0">
                <a:solidFill>
                  <a:schemeClr val="bg1"/>
                </a:solidFill>
              </a:rPr>
              <a:t>, and </a:t>
            </a:r>
            <a:r>
              <a:rPr lang="en-US" sz="1600" b="1" dirty="0" err="1" smtClean="0">
                <a:solidFill>
                  <a:schemeClr val="bg1"/>
                </a:solidFill>
              </a:rPr>
              <a:t>FileSender</a:t>
            </a:r>
            <a:r>
              <a:rPr lang="en-US" sz="1600" dirty="0" smtClean="0">
                <a:solidFill>
                  <a:schemeClr val="bg1"/>
                </a:solidFill>
              </a:rPr>
              <a:t> to collaborate</a:t>
            </a:r>
          </a:p>
          <a:p>
            <a:pPr>
              <a:spcAft>
                <a:spcPts val="600"/>
              </a:spcAft>
            </a:pPr>
            <a:r>
              <a:rPr lang="en-US" sz="1800" b="1" dirty="0" smtClean="0">
                <a:solidFill>
                  <a:srgbClr val="6F2575"/>
                </a:solidFill>
              </a:rPr>
              <a:t>Global Services</a:t>
            </a:r>
            <a:endParaRPr lang="en-US" sz="1800" b="1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WLCG, SURF DNI, and EGI: </a:t>
            </a:r>
            <a:r>
              <a:rPr lang="en-US" sz="1600" b="1" dirty="0" smtClean="0">
                <a:solidFill>
                  <a:schemeClr val="bg1"/>
                </a:solidFill>
              </a:rPr>
              <a:t>HTC compute, CVMFS</a:t>
            </a:r>
            <a:r>
              <a:rPr lang="en-US" sz="1600" dirty="0" smtClean="0">
                <a:solidFill>
                  <a:schemeClr val="bg1"/>
                </a:solidFill>
              </a:rPr>
              <a:t>, …</a:t>
            </a:r>
            <a:endParaRPr lang="en-US" sz="1600" b="1" i="1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Experimental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services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  <a:r>
              <a:rPr lang="en-US" sz="1600" dirty="0" err="1" smtClean="0">
                <a:solidFill>
                  <a:schemeClr val="bg1"/>
                </a:solidFill>
              </a:rPr>
              <a:t>ShareMD</a:t>
            </a:r>
            <a:r>
              <a:rPr lang="en-US" sz="1600" dirty="0" smtClean="0">
                <a:solidFill>
                  <a:schemeClr val="bg1"/>
                </a:solidFill>
              </a:rPr>
              <a:t>, Commute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smtClean="0">
                <a:solidFill>
                  <a:schemeClr val="bg1"/>
                </a:solidFill>
              </a:rPr>
              <a:t>…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US" dirty="0" smtClean="0"/>
              <a:t>A coherent collection </a:t>
            </a:r>
            <a:br>
              <a:rPr lang="en-US" dirty="0" smtClean="0"/>
            </a:br>
            <a:r>
              <a:rPr lang="en-US" dirty="0" smtClean="0"/>
              <a:t>of emergent services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6116" y="4211643"/>
            <a:ext cx="8667750" cy="151268"/>
          </a:xfrm>
        </p:spPr>
        <p:txBody>
          <a:bodyPr/>
          <a:lstStyle/>
          <a:p>
            <a:r>
              <a:rPr lang="en-GB" dirty="0"/>
              <a:t>But do read </a:t>
            </a:r>
            <a:r>
              <a:rPr lang="en-GB" dirty="0">
                <a:hlinkClick r:id="rId4"/>
              </a:rPr>
              <a:t>https://www.nikhef.nl/pdp/doc/experimental-services</a:t>
            </a:r>
            <a:r>
              <a:rPr lang="en-GB" dirty="0"/>
              <a:t> before </a:t>
            </a:r>
            <a:r>
              <a:rPr lang="en-GB" dirty="0" smtClean="0"/>
              <a:t>using experimental services ...</a:t>
            </a:r>
            <a:br>
              <a:rPr lang="en-GB" dirty="0" smtClean="0"/>
            </a:br>
            <a:r>
              <a:rPr lang="en-GB" dirty="0" err="1" smtClean="0"/>
              <a:t>Stoomboot</a:t>
            </a:r>
            <a:r>
              <a:rPr lang="en-GB" dirty="0"/>
              <a:t> statistics: </a:t>
            </a:r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www.nikhef.nl/pdp/doc/stats/stbc-grisview-week</a:t>
            </a:r>
            <a:r>
              <a:rPr lang="en-GB" dirty="0"/>
              <a:t>, </a:t>
            </a:r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www.nikhef.nl/pdp/stats/stbc/intern/stbc_summ_plots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227" y="431657"/>
            <a:ext cx="1722388" cy="3143451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296" y="2950590"/>
            <a:ext cx="2817861" cy="1138848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3558" y="846540"/>
            <a:ext cx="1829064" cy="203122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132103" y="2196309"/>
          <a:ext cx="2264568" cy="1187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PHOTO-PAINT" r:id="rId10" imgW="11191680" imgH="5867280" progId="CorelPHOTOPAINT.Image.16">
                  <p:embed/>
                </p:oleObj>
              </mc:Choice>
              <mc:Fallback>
                <p:oleObj name="PHOTO-PAINT" r:id="rId10" imgW="11191680" imgH="5867280" progId="CorelPHOTOPAINT.Image.16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32103" y="2196309"/>
                        <a:ext cx="2264568" cy="1187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785592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38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Experimental services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https://www.nikhef.nl/pdp/doc/experimental-services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506" y="207301"/>
            <a:ext cx="3203494" cy="1734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988" y="681820"/>
            <a:ext cx="4699062" cy="1305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893701"/>
            <a:ext cx="2104022" cy="330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531" y="2049258"/>
            <a:ext cx="5584201" cy="293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2847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Network monitoring: the SOC, MISP and WLCG SOC-WG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141399"/>
            <a:ext cx="8667750" cy="367182"/>
          </a:xfrm>
        </p:spPr>
        <p:txBody>
          <a:bodyPr/>
          <a:lstStyle/>
          <a:p>
            <a:r>
              <a:rPr lang="en-GB" sz="900" dirty="0" smtClean="0"/>
              <a:t>Nikhef SOC, H234b C06</a:t>
            </a:r>
            <a:br>
              <a:rPr lang="en-GB" sz="900" dirty="0" smtClean="0"/>
            </a:br>
            <a:r>
              <a:rPr lang="en-GB" sz="900" dirty="0" smtClean="0"/>
              <a:t>WLCG SOC: David Crooks and </a:t>
            </a:r>
            <a:r>
              <a:rPr lang="en-GB" sz="900" dirty="0" err="1" smtClean="0"/>
              <a:t>Liviu</a:t>
            </a:r>
            <a:r>
              <a:rPr lang="en-GB" sz="900" dirty="0" smtClean="0"/>
              <a:t> </a:t>
            </a:r>
            <a:r>
              <a:rPr lang="en-GB" sz="900" dirty="0" err="1" smtClean="0"/>
              <a:t>Valsan</a:t>
            </a:r>
            <a:r>
              <a:rPr lang="en-GB" sz="900" dirty="0" smtClean="0"/>
              <a:t>, ISGC2019 proceedings, </a:t>
            </a:r>
            <a:br>
              <a:rPr lang="en-GB" sz="900" dirty="0" smtClean="0"/>
            </a:br>
            <a:r>
              <a:rPr lang="en-GB" sz="900" dirty="0" err="1" smtClean="0"/>
              <a:t>PoS</a:t>
            </a:r>
            <a:r>
              <a:rPr lang="en-GB" sz="900" dirty="0" smtClean="0"/>
              <a:t>(ISGC2019)010</a:t>
            </a:r>
            <a:endParaRPr lang="en-GB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067" y="608757"/>
            <a:ext cx="1540933" cy="3955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69" y="2141415"/>
            <a:ext cx="2945169" cy="998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843"/>
            <a:ext cx="5936364" cy="3240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668" y="3324774"/>
            <a:ext cx="4368270" cy="1609678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313510298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the art of infrastructure construction: beyond spaghetti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9" y="638235"/>
            <a:ext cx="3873657" cy="3777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286" y="638235"/>
            <a:ext cx="2999784" cy="37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4864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MISP Threat intel sharing (plus </a:t>
            </a:r>
            <a:r>
              <a:rPr lang="en-GB" dirty="0" err="1" smtClean="0"/>
              <a:t>Shodan</a:t>
            </a:r>
            <a:r>
              <a:rPr lang="en-GB" dirty="0" smtClean="0"/>
              <a:t> &amp; </a:t>
            </a:r>
            <a:r>
              <a:rPr lang="en-GB" dirty="0" err="1" smtClean="0"/>
              <a:t>ShadowServer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998792"/>
              </p:ext>
            </p:extLst>
          </p:nvPr>
        </p:nvGraphicFramePr>
        <p:xfrm>
          <a:off x="906780" y="3868551"/>
          <a:ext cx="7856220" cy="742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PHOTO-PAINT" r:id="rId3" imgW="14828209" imgH="1401526" progId="CorelPHOTOPAINT.Image.16">
                  <p:embed/>
                </p:oleObj>
              </mc:Choice>
              <mc:Fallback>
                <p:oleObj name="PHOTO-PAINT" r:id="rId3" imgW="14828209" imgH="1401526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6780" y="3868551"/>
                        <a:ext cx="7856220" cy="742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214804"/>
              </p:ext>
            </p:extLst>
          </p:nvPr>
        </p:nvGraphicFramePr>
        <p:xfrm>
          <a:off x="1763991" y="3042003"/>
          <a:ext cx="2804795" cy="1351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PHOTO-PAINT" r:id="rId5" imgW="4756124" imgH="2292442" progId="CorelPHOTOPAINT.Image.16">
                  <p:embed/>
                </p:oleObj>
              </mc:Choice>
              <mc:Fallback>
                <p:oleObj name="PHOTO-PAINT" r:id="rId5" imgW="4756124" imgH="2292442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3991" y="3042003"/>
                        <a:ext cx="2804795" cy="1351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954746"/>
              </p:ext>
            </p:extLst>
          </p:nvPr>
        </p:nvGraphicFramePr>
        <p:xfrm>
          <a:off x="211733" y="729877"/>
          <a:ext cx="6096000" cy="264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PHOTO-PAINT" r:id="rId7" imgW="9660916" imgH="4189615" progId="CorelPHOTOPAINT.Image.16">
                  <p:embed/>
                </p:oleObj>
              </mc:Choice>
              <mc:Fallback>
                <p:oleObj name="PHOTO-PAINT" r:id="rId7" imgW="9660916" imgH="4189615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733" y="729877"/>
                        <a:ext cx="6096000" cy="2643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389905"/>
              </p:ext>
            </p:extLst>
          </p:nvPr>
        </p:nvGraphicFramePr>
        <p:xfrm>
          <a:off x="5306973" y="1133722"/>
          <a:ext cx="3580448" cy="2834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PHOTO-PAINT" r:id="rId9" imgW="7356255" imgH="5822442" progId="CorelPHOTOPAINT.Image.16">
                  <p:embed/>
                </p:oleObj>
              </mc:Choice>
              <mc:Fallback>
                <p:oleObj name="PHOTO-PAINT" r:id="rId9" imgW="7356255" imgH="5822442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06973" y="1133722"/>
                        <a:ext cx="3580448" cy="2834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558242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things </a:t>
            </a:r>
            <a:r>
              <a:rPr lang="en-GB" smtClean="0"/>
              <a:t>go south …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Backup and BC/DR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</p:spPr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53997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But if something does go belly-up</a:t>
            </a:r>
            <a:br>
              <a:rPr lang="en-GB" dirty="0" smtClean="0"/>
            </a:br>
            <a:r>
              <a:rPr lang="en-GB" i="1" dirty="0" smtClean="0"/>
              <a:t>we should know what to do</a:t>
            </a:r>
            <a:endParaRPr lang="en-GB" i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414175"/>
              </p:ext>
            </p:extLst>
          </p:nvPr>
        </p:nvGraphicFramePr>
        <p:xfrm>
          <a:off x="238125" y="1079500"/>
          <a:ext cx="1869881" cy="2678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PHOTO-PAINT" r:id="rId3" imgW="3604104" imgH="5162827" progId="CorelPHOTOPAINT.Image.16">
                  <p:embed/>
                </p:oleObj>
              </mc:Choice>
              <mc:Fallback>
                <p:oleObj name="PHOTO-PAINT" r:id="rId3" imgW="3604104" imgH="5162827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125" y="1079500"/>
                        <a:ext cx="1869881" cy="2678732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197999"/>
              </p:ext>
            </p:extLst>
          </p:nvPr>
        </p:nvGraphicFramePr>
        <p:xfrm>
          <a:off x="1424890" y="1637425"/>
          <a:ext cx="2954532" cy="268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PHOTO-PAINT" r:id="rId5" imgW="4641047" imgH="4222658" progId="CorelPHOTOPAINT.Image.16">
                  <p:embed/>
                </p:oleObj>
              </mc:Choice>
              <mc:Fallback>
                <p:oleObj name="PHOTO-PAINT" r:id="rId5" imgW="4641047" imgH="4222658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4890" y="1637425"/>
                        <a:ext cx="2954532" cy="2688695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336492"/>
              </p:ext>
            </p:extLst>
          </p:nvPr>
        </p:nvGraphicFramePr>
        <p:xfrm>
          <a:off x="6907455" y="183762"/>
          <a:ext cx="19446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PHOTO-PAINT" r:id="rId7" imgW="3456059" imgH="7224591" progId="CorelPHOTOPAINT.Image.16">
                  <p:embed/>
                </p:oleObj>
              </mc:Choice>
              <mc:Fallback>
                <p:oleObj name="PHOTO-PAINT" r:id="rId7" imgW="3456059" imgH="7224591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07455" y="183762"/>
                        <a:ext cx="19446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4823285" y="1765979"/>
            <a:ext cx="1961423" cy="1368110"/>
          </a:xfrm>
          <a:prstGeom prst="rect">
            <a:avLst/>
          </a:prstGeom>
          <a:solidFill>
            <a:srgbClr val="F8F8F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7656213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BCDR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The Nikhef </a:t>
            </a:r>
            <a:r>
              <a:rPr lang="en-GB" dirty="0" smtClean="0"/>
              <a:t>XXXXXXXXXXXXXXXXXXX BCDR </a:t>
            </a:r>
            <a:r>
              <a:rPr lang="en-GB" dirty="0" smtClean="0"/>
              <a:t>setup – foundational service capability more than 30km away from the primary site …</a:t>
            </a:r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893130"/>
              </p:ext>
            </p:extLst>
          </p:nvPr>
        </p:nvGraphicFramePr>
        <p:xfrm>
          <a:off x="1524000" y="705392"/>
          <a:ext cx="6096000" cy="338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PHOTO-PAINT" r:id="rId3" imgW="11125200" imgH="6185293" progId="CorelPHOTOPAINT.Image.16">
                  <p:embed/>
                </p:oleObj>
              </mc:Choice>
              <mc:Fallback>
                <p:oleObj name="PHOTO-PAINT" r:id="rId3" imgW="11125200" imgH="6185293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705392"/>
                        <a:ext cx="6096000" cy="3389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114630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Data Centre: layout and floor plans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733851"/>
            <a:ext cx="3648679" cy="3648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914" y="898608"/>
            <a:ext cx="4778718" cy="211328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541066"/>
              </p:ext>
            </p:extLst>
          </p:nvPr>
        </p:nvGraphicFramePr>
        <p:xfrm>
          <a:off x="2809875" y="2542983"/>
          <a:ext cx="6096000" cy="193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PHOTO-PAINT" r:id="rId5" imgW="11174963" imgH="3546209" progId="CorelPHOTOPAINT.Image.16">
                  <p:embed/>
                </p:oleObj>
              </mc:Choice>
              <mc:Fallback>
                <p:oleObj name="PHOTO-PAINT" r:id="rId5" imgW="11174963" imgH="3546209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9875" y="2542983"/>
                        <a:ext cx="6096000" cy="193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10109"/>
              </p:ext>
            </p:extLst>
          </p:nvPr>
        </p:nvGraphicFramePr>
        <p:xfrm>
          <a:off x="5633720" y="238125"/>
          <a:ext cx="3272155" cy="3003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PHOTO-PAINT" r:id="rId7" imgW="6072984" imgH="5574931" progId="CorelPHOTOPAINT.Image.16">
                  <p:embed/>
                </p:oleObj>
              </mc:Choice>
              <mc:Fallback>
                <p:oleObj name="PHOTO-PAINT" r:id="rId7" imgW="6072984" imgH="5574931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33720" y="238125"/>
                        <a:ext cx="3272155" cy="3003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99255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Systems physical grouping by functional &amp; security zone</a:t>
            </a:r>
            <a:endParaRPr lang="en-GB" sz="24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923643"/>
              </p:ext>
            </p:extLst>
          </p:nvPr>
        </p:nvGraphicFramePr>
        <p:xfrm>
          <a:off x="1104900" y="688699"/>
          <a:ext cx="6690360" cy="378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PHOTO-PAINT" r:id="rId3" imgW="11586132" imgH="6548143" progId="CorelPHOTOPAINT.Image.16">
                  <p:embed/>
                </p:oleObj>
              </mc:Choice>
              <mc:Fallback>
                <p:oleObj name="PHOTO-PAINT" r:id="rId3" imgW="11586132" imgH="6548143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4900" y="688699"/>
                        <a:ext cx="6690360" cy="378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21710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947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738664"/>
          </a:xfrm>
        </p:spPr>
        <p:txBody>
          <a:bodyPr/>
          <a:lstStyle/>
          <a:p>
            <a:r>
              <a:rPr lang="en-GB" sz="2400" dirty="0" smtClean="0"/>
              <a:t>Network structure design: logical and topological view</a:t>
            </a:r>
            <a:br>
              <a:rPr lang="en-GB" sz="2400" dirty="0" smtClean="0"/>
            </a:br>
            <a:r>
              <a:rPr lang="en-GB" sz="2400" i="1" dirty="0" smtClean="0"/>
              <a:t>segmentation</a:t>
            </a:r>
            <a:r>
              <a:rPr lang="en-GB" sz="2400" i="1" dirty="0"/>
              <a:t>: a research network with office </a:t>
            </a:r>
            <a:r>
              <a:rPr lang="en-GB" sz="2400" i="1" dirty="0" smtClean="0"/>
              <a:t>enclaves</a:t>
            </a:r>
            <a:endParaRPr lang="en-GB" sz="24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 smtClean="0"/>
              <a:t>achtergrondbeeld</a:t>
            </a:r>
            <a:r>
              <a:rPr lang="en-GB" dirty="0"/>
              <a:t>: </a:t>
            </a:r>
            <a:r>
              <a:rPr lang="en-GB" dirty="0" smtClean="0"/>
              <a:t>Vesting </a:t>
            </a:r>
            <a:r>
              <a:rPr lang="en-GB" dirty="0" err="1" smtClean="0"/>
              <a:t>Bourtange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28" y="1087650"/>
            <a:ext cx="4265503" cy="3345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F257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8" y="1028720"/>
            <a:ext cx="3292546" cy="3152191"/>
          </a:xfrm>
          <a:prstGeom prst="rect">
            <a:avLst/>
          </a:prstGeom>
          <a:effectLst>
            <a:glow rad="101600">
              <a:srgbClr val="F1ECC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5823653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Segmentation by access class and function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Assignments from RIPE LIRs </a:t>
            </a:r>
            <a:r>
              <a:rPr lang="en-GB" dirty="0" err="1" smtClean="0"/>
              <a:t>nl-fom</a:t>
            </a:r>
            <a:r>
              <a:rPr lang="en-GB" dirty="0" smtClean="0"/>
              <a:t> and SN-LIR and their </a:t>
            </a:r>
            <a:r>
              <a:rPr lang="en-GB" dirty="0" err="1" smtClean="0"/>
              <a:t>subclassing</a:t>
            </a:r>
            <a:r>
              <a:rPr lang="en-GB" dirty="0" smtClean="0"/>
              <a:t> in AS1104</a:t>
            </a:r>
            <a:endParaRPr lang="en-GB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87394"/>
              </p:ext>
            </p:extLst>
          </p:nvPr>
        </p:nvGraphicFramePr>
        <p:xfrm>
          <a:off x="3783647" y="1190173"/>
          <a:ext cx="5122228" cy="2856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PHOTO-PAINT" r:id="rId3" imgW="8459133" imgH="4717681" progId="CorelPHOTOPAINT.Image.16">
                  <p:embed/>
                </p:oleObj>
              </mc:Choice>
              <mc:Fallback>
                <p:oleObj name="PHOTO-PAINT" r:id="rId3" imgW="8459133" imgH="4717681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83647" y="1190173"/>
                        <a:ext cx="5122228" cy="2856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490172"/>
              </p:ext>
            </p:extLst>
          </p:nvPr>
        </p:nvGraphicFramePr>
        <p:xfrm>
          <a:off x="238125" y="743692"/>
          <a:ext cx="5463071" cy="357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PHOTO-PAINT" r:id="rId5" imgW="8854129" imgH="5789399" progId="CorelPHOTOPAINT.Image.16">
                  <p:embed/>
                </p:oleObj>
              </mc:Choice>
              <mc:Fallback>
                <p:oleObj name="PHOTO-PAINT" r:id="rId5" imgW="8854129" imgH="5789399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125" y="743692"/>
                        <a:ext cx="5463071" cy="3572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764053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Connectivity view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38125" y="4222230"/>
            <a:ext cx="8667750" cy="151268"/>
          </a:xfrm>
        </p:spPr>
        <p:txBody>
          <a:bodyPr/>
          <a:lstStyle/>
          <a:p>
            <a:r>
              <a:rPr lang="en-GB" dirty="0" smtClean="0"/>
              <a:t>AS1104 and adjacent systems</a:t>
            </a:r>
            <a:br>
              <a:rPr lang="en-GB" dirty="0" smtClean="0"/>
            </a:br>
            <a:r>
              <a:rPr lang="en-GB" dirty="0" smtClean="0"/>
              <a:t>in October 2024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8125"/>
            <a:ext cx="7764780" cy="43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179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30A31F90-1220-409A-AC4C-33D8B43F4CD1}" vid="{9D19EB5F-E0D7-4714-82A1-7B51719C22AD}"/>
    </a:ext>
  </a:extLst>
</a:theme>
</file>

<file path=ppt/theme/theme2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30A31F90-1220-409A-AC4C-33D8B43F4CD1}" vid="{AE1E9D60-8E81-4955-9A04-ED778B559E92}"/>
    </a:ext>
  </a:extLst>
</a:theme>
</file>

<file path=ppt/theme/theme3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30A31F90-1220-409A-AC4C-33D8B43F4CD1}" vid="{114B6660-8196-477D-B13A-24C292E88172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1990</TotalTime>
  <Words>1615</Words>
  <Application>Microsoft Office PowerPoint</Application>
  <PresentationFormat>On-screen Show (16:9)</PresentationFormat>
  <Paragraphs>234</Paragraphs>
  <Slides>44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Akkurat Std</vt:lpstr>
      <vt:lpstr>Akkurat Std Bold</vt:lpstr>
      <vt:lpstr>Akkurat Std Mono</vt:lpstr>
      <vt:lpstr>Arial</vt:lpstr>
      <vt:lpstr>Arial Narrow</vt:lpstr>
      <vt:lpstr>Calibri</vt:lpstr>
      <vt:lpstr>Candara</vt:lpstr>
      <vt:lpstr>Helvetica Neue</vt:lpstr>
      <vt:lpstr>Helvetica Neue Medium</vt:lpstr>
      <vt:lpstr>Minion Pro</vt:lpstr>
      <vt:lpstr>Wingdings</vt:lpstr>
      <vt:lpstr>Nikhef-DG22-NikOnly-main</vt:lpstr>
      <vt:lpstr>Nikhef-DG22-2018-legacy</vt:lpstr>
      <vt:lpstr>Nikhef-DG22-NikUM-Closures</vt:lpstr>
      <vt:lpstr>PHOTO-PAINT</vt:lpstr>
      <vt:lpstr>Corel PHOTO-PAINT X6 Image</vt:lpstr>
      <vt:lpstr>From Iron to Service,  a glimpse at the Nikhef computing and Data Processing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things go south …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Iron to Service,  a glimpse at the Nikhef computing and Data Processing infrastrucure</dc:title>
  <dc:creator>davidg</dc:creator>
  <cp:lastModifiedBy>davidg</cp:lastModifiedBy>
  <cp:revision>168</cp:revision>
  <dcterms:created xsi:type="dcterms:W3CDTF">2024-09-21T12:12:49Z</dcterms:created>
  <dcterms:modified xsi:type="dcterms:W3CDTF">2024-10-19T09:28:22Z</dcterms:modified>
</cp:coreProperties>
</file>