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711" r:id="rId2"/>
    <p:sldMasterId id="2147483726" r:id="rId3"/>
  </p:sldMasterIdLst>
  <p:notesMasterIdLst>
    <p:notesMasterId r:id="rId13"/>
  </p:notesMasterIdLst>
  <p:handoutMasterIdLst>
    <p:handoutMasterId r:id="rId14"/>
  </p:handoutMasterIdLst>
  <p:sldIdLst>
    <p:sldId id="256" r:id="rId4"/>
    <p:sldId id="257" r:id="rId5"/>
    <p:sldId id="259" r:id="rId6"/>
    <p:sldId id="260" r:id="rId7"/>
    <p:sldId id="258" r:id="rId8"/>
    <p:sldId id="264" r:id="rId9"/>
    <p:sldId id="261" r:id="rId10"/>
    <p:sldId id="262" r:id="rId11"/>
    <p:sldId id="263" r:id="rId12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857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1714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2571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3429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4286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5143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6000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6858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88B"/>
    <a:srgbClr val="6F257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43"/>
  </p:normalViewPr>
  <p:slideViewPr>
    <p:cSldViewPr snapToGrid="0" snapToObjects="1">
      <p:cViewPr>
        <p:scale>
          <a:sx n="125" d="100"/>
          <a:sy n="125" d="100"/>
        </p:scale>
        <p:origin x="114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405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8E9CF-6ECB-41C1-8DD6-9BF6F92CECC7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F6F17-2B88-4A13-AF5C-86B2AC906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8926" y="98775"/>
            <a:ext cx="7123931" cy="494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" name="Driehoek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</p:spPr>
        <p:txBody>
          <a:bodyPr anchor="b"/>
          <a:lstStyle>
            <a:lvl1pPr>
              <a:defRPr sz="1600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66948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41690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49067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134992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186736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360138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70" y="873934"/>
            <a:ext cx="4044130" cy="369299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1619726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495841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73593689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60794267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99815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018528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16230684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3" y="531491"/>
            <a:ext cx="4364024" cy="398511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8217708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51" y="436086"/>
            <a:ext cx="3919974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18437068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23243" y="-7317"/>
            <a:ext cx="9190485" cy="515813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2247" y="0"/>
            <a:ext cx="9156247" cy="516168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238125" y="3581243"/>
            <a:ext cx="2300040" cy="1319526"/>
          </a:xfrm>
          <a:prstGeom prst="rect">
            <a:avLst/>
          </a:prstGeom>
        </p:spPr>
        <p:txBody>
          <a:bodyPr anchor="b"/>
          <a:lstStyle>
            <a:lvl1pPr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3348" y="-12520"/>
            <a:ext cx="8438094" cy="5156293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7070725" y="242731"/>
            <a:ext cx="1832273" cy="465803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3349" y="-23174"/>
            <a:ext cx="9175924" cy="5166947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289303" y="242731"/>
            <a:ext cx="2613695" cy="149826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2018-Standar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3642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957262"/>
            <a:ext cx="8454628" cy="395585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kkurat Std" panose="02000503000000000000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Akkurat Std" panose="02000503000000000000" pitchFamily="2" charset="0"/>
              </a:defRPr>
            </a:lvl2pPr>
            <a:lvl3pPr>
              <a:defRPr sz="1800">
                <a:solidFill>
                  <a:schemeClr val="tx1"/>
                </a:solidFill>
                <a:latin typeface="Akkurat Std" panose="02000503000000000000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127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957262"/>
            <a:ext cx="8454628" cy="395585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kkurat Std" panose="02000503000000000000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Akkurat Std" panose="02000503000000000000" pitchFamily="2" charset="0"/>
              </a:defRPr>
            </a:lvl2pPr>
            <a:lvl3pPr>
              <a:defRPr sz="1800">
                <a:solidFill>
                  <a:schemeClr val="tx1"/>
                </a:solidFill>
                <a:latin typeface="Akkurat Std" panose="02000503000000000000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9380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ik2018-Standar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95158"/>
            <a:ext cx="9144000" cy="444834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264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95158"/>
            <a:ext cx="9144000" cy="4448342"/>
          </a:xfrm>
          <a:prstGeom prst="rect">
            <a:avLst/>
          </a:prstGeom>
          <a:solidFill>
            <a:srgbClr val="E3D88B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2572084"/>
            <a:ext cx="7950994" cy="1598863"/>
          </a:xfrm>
          <a:prstGeom prst="rect">
            <a:avLst/>
          </a:prstGeom>
          <a:solidFill>
            <a:srgbClr val="6F2575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59632" y="3273828"/>
            <a:ext cx="6691362" cy="58722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2668191"/>
            <a:ext cx="6400800" cy="495783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  <a:latin typeface="Akkurat Std Bold" panose="02000803000000000000" pitchFamily="2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7087935" y="2572084"/>
            <a:ext cx="1729133" cy="1598863"/>
          </a:xfrm>
          <a:prstGeom prst="triangle">
            <a:avLst/>
          </a:prstGeom>
          <a:solidFill>
            <a:srgbClr val="6F2575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082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09" y="1293854"/>
            <a:ext cx="6220749" cy="3373223"/>
          </a:xfrm>
          <a:prstGeom prst="rect">
            <a:avLst/>
          </a:prstGeom>
        </p:spPr>
      </p:pic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950" y="3281869"/>
            <a:ext cx="4180852" cy="923697"/>
          </a:xfrm>
          <a:prstGeom prst="rect">
            <a:avLst/>
          </a:prstGeom>
        </p:spPr>
        <p:txBody>
          <a:bodyPr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02" y="4205566"/>
            <a:ext cx="1186455" cy="4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51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611460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Nikh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31" y="3964856"/>
            <a:ext cx="1834422" cy="71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91420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Nikhef R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91" y="1095615"/>
            <a:ext cx="6135650" cy="3613544"/>
          </a:xfrm>
          <a:prstGeom prst="rect">
            <a:avLst/>
          </a:prstGeom>
        </p:spPr>
      </p:pic>
      <p:sp>
        <p:nvSpPr>
          <p:cNvPr id="6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9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31" y="3964856"/>
            <a:ext cx="1834422" cy="718988"/>
          </a:xfrm>
          <a:prstGeom prst="rect">
            <a:avLst/>
          </a:prstGeom>
        </p:spPr>
      </p:pic>
      <p:sp>
        <p:nvSpPr>
          <p:cNvPr id="10" name="Rechthoek"/>
          <p:cNvSpPr/>
          <p:nvPr userDrawn="1"/>
        </p:nvSpPr>
        <p:spPr>
          <a:xfrm>
            <a:off x="1130" y="4667250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064467" y="3720459"/>
            <a:ext cx="3936975" cy="1105431"/>
            <a:chOff x="13257342" y="9941877"/>
            <a:chExt cx="10498600" cy="2947816"/>
          </a:xfrm>
        </p:grpSpPr>
        <p:sp>
          <p:nvSpPr>
            <p:cNvPr id="12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800" cap="none" baseline="0" dirty="0" smtClean="0">
                  <a:solidFill>
                    <a:schemeClr val="bg1"/>
                  </a:solidFill>
                </a:rPr>
                <a:t>David </a:t>
              </a:r>
              <a:r>
                <a:rPr lang="en-US" sz="1800" cap="none" baseline="0" dirty="0" err="1" smtClean="0">
                  <a:solidFill>
                    <a:schemeClr val="bg1"/>
                  </a:solidFill>
                </a:rPr>
                <a:t>Groep</a:t>
              </a:r>
              <a:endParaRPr lang="en-US" sz="1800" cap="none" baseline="0" dirty="0" smtClean="0">
                <a:solidFill>
                  <a:schemeClr val="bg1"/>
                </a:solidFill>
              </a:endParaRP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 smtClean="0">
                  <a:solidFill>
                    <a:srgbClr val="6F2575"/>
                  </a:solidFill>
                </a:rPr>
                <a:t>davidg@nikhef.nl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GB" sz="1300" cap="none" baseline="0" dirty="0">
                  <a:solidFill>
                    <a:srgbClr val="6F2575"/>
                  </a:solidFill>
                </a:rPr>
                <a:t>https://www.nikhef.nl/~davidg/presentations</a:t>
              </a:r>
              <a:r>
                <a:rPr lang="en-GB" sz="1300" cap="none" baseline="0" dirty="0" smtClean="0">
                  <a:solidFill>
                    <a:srgbClr val="6F2575"/>
                  </a:solidFill>
                </a:rPr>
                <a:t>/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>
                  <a:solidFill>
                    <a:srgbClr val="6F2575"/>
                  </a:solidFill>
                </a:rPr>
                <a:t>https://orcid.org/0000-0003-1026-6606</a:t>
              </a:r>
              <a:endParaRPr sz="1300" cap="none" baseline="0" dirty="0">
                <a:solidFill>
                  <a:srgbClr val="6F2575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8979" y="12028322"/>
              <a:ext cx="529432" cy="52943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2" y="3957111"/>
            <a:ext cx="1834422" cy="71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71480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UR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2" y="4215439"/>
            <a:ext cx="1259675" cy="493720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 userDrawn="1"/>
        </p:nvSpPr>
        <p:spPr>
          <a:xfrm>
            <a:off x="0" y="4871452"/>
            <a:ext cx="9144000" cy="272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 anchorCtr="0"/>
          <a:lstStyle>
            <a:lvl1pPr marL="21675" marR="21675" indent="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Akkurat Std" panose="02000503000000000000" pitchFamily="2" charset="0"/>
                <a:cs typeface="Akkurat Std" panose="02000503000000000000" pitchFamily="2" charset="0"/>
                <a:sym typeface="Akkurat Std Mono"/>
              </a:defRPr>
            </a:lvl1pPr>
            <a:lvl2pPr marL="21675" marR="21675" indent="857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2pPr>
            <a:lvl3pPr marL="21675" marR="21675" indent="1714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3pPr>
            <a:lvl4pPr marL="21675" marR="21675" indent="2571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4pPr>
            <a:lvl5pPr marL="21675" marR="21675" indent="3429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5pPr>
            <a:lvl6pPr marL="21675" marR="21675" indent="4286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6pPr>
            <a:lvl7pPr marL="21675" marR="21675" indent="5143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7pPr>
            <a:lvl8pPr marL="21675" marR="21675" indent="6000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8pPr>
            <a:lvl9pPr marL="21675" marR="21675" indent="6858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9pPr>
          </a:lstStyle>
          <a:p>
            <a:pPr marL="21675" marR="21675" lvl="0" indent="0" algn="ctr" defTabSz="485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E3D88B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sym typeface="Akkurat Std Mono"/>
              </a:rPr>
              <a:t>this work is co-funded by and contributing to the Dutch National e-Infrastructure coordinated by SURF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E3D88B"/>
              </a:solidFill>
              <a:effectLst/>
              <a:uLnTx/>
              <a:uFill>
                <a:solidFill>
                  <a:srgbClr val="000000"/>
                </a:solidFill>
              </a:uFill>
              <a:latin typeface="Akkurat Std" panose="02000503000000000000" pitchFamily="2" charset="0"/>
              <a:sym typeface="Akkurat Std Mono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83" y="4215439"/>
            <a:ext cx="1010653" cy="5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0985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44209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>
              <a:defRPr sz="2063">
                <a:solidFill>
                  <a:srgbClr val="E3D88B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8031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2801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96516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9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125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5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4133850" cy="409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30" r:id="rId2"/>
    <p:sldLayoutId id="2147483731" r:id="rId3"/>
    <p:sldLayoutId id="2147483732" r:id="rId4"/>
    <p:sldLayoutId id="2147483692" r:id="rId5"/>
    <p:sldLayoutId id="2147483700" r:id="rId6"/>
    <p:sldLayoutId id="2147483724" r:id="rId7"/>
    <p:sldLayoutId id="2147483733" r:id="rId8"/>
    <p:sldLayoutId id="2147483708" r:id="rId9"/>
    <p:sldLayoutId id="2147483662" r:id="rId10"/>
    <p:sldLayoutId id="2147483701" r:id="rId11"/>
    <p:sldLayoutId id="2147483668" r:id="rId12"/>
    <p:sldLayoutId id="2147483660" r:id="rId13"/>
    <p:sldLayoutId id="2147483704" r:id="rId14"/>
    <p:sldLayoutId id="2147483705" r:id="rId15"/>
    <p:sldLayoutId id="2147483706" r:id="rId16"/>
    <p:sldLayoutId id="2147483707" r:id="rId17"/>
    <p:sldLayoutId id="2147483703" r:id="rId18"/>
    <p:sldLayoutId id="2147483661" r:id="rId19"/>
    <p:sldLayoutId id="2147483664" r:id="rId20"/>
    <p:sldLayoutId id="2147483667" r:id="rId21"/>
    <p:sldLayoutId id="2147483702" r:id="rId22"/>
    <p:sldLayoutId id="2147483697" r:id="rId23"/>
    <p:sldLayoutId id="2147483709" r:id="rId24"/>
    <p:sldLayoutId id="2147483674" r:id="rId25"/>
    <p:sldLayoutId id="2147483677" r:id="rId26"/>
    <p:sldLayoutId id="2147483698" r:id="rId27"/>
    <p:sldLayoutId id="2147483699" r:id="rId28"/>
    <p:sldLayoutId id="2147483710" r:id="rId29"/>
    <p:sldLayoutId id="2147483672" r:id="rId30"/>
    <p:sldLayoutId id="2147483675" r:id="rId31"/>
    <p:sldLayoutId id="2147483678" r:id="rId32"/>
    <p:sldLayoutId id="2147483681" r:id="rId33"/>
    <p:sldLayoutId id="2147483684" r:id="rId34"/>
    <p:sldLayoutId id="2147483673" r:id="rId35"/>
    <p:sldLayoutId id="2147483676" r:id="rId36"/>
    <p:sldLayoutId id="2147483679" r:id="rId37"/>
    <p:sldLayoutId id="2147483682" r:id="rId38"/>
    <p:sldLayoutId id="2147483685" r:id="rId39"/>
    <p:sldLayoutId id="2147483686" r:id="rId40"/>
    <p:sldLayoutId id="2147483688" r:id="rId41"/>
    <p:sldLayoutId id="2147483689" r:id="rId42"/>
    <p:sldLayoutId id="2147483690" r:id="rId43"/>
  </p:sldLayoutIdLst>
  <p:transition spd="med"/>
  <p:hf hdr="0" dt="0"/>
  <p:txStyles>
    <p:title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75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"/>
          <p:cNvSpPr/>
          <p:nvPr/>
        </p:nvSpPr>
        <p:spPr>
          <a:xfrm>
            <a:off x="0" y="-6565"/>
            <a:ext cx="9152122" cy="704612"/>
          </a:xfrm>
          <a:prstGeom prst="rect">
            <a:avLst/>
          </a:prstGeom>
          <a:solidFill>
            <a:srgbClr val="6F257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756160" y="4913264"/>
            <a:ext cx="346248" cy="317394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 defTabSz="309563">
              <a:defRPr sz="1125" b="0" i="0"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896894" y="54568"/>
            <a:ext cx="7159227" cy="58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 anchorCtr="0"/>
          <a:lstStyle/>
          <a:p>
            <a:r>
              <a:rPr dirty="0"/>
              <a:t>Title Text</a:t>
            </a:r>
          </a:p>
        </p:txBody>
      </p:sp>
      <p:sp>
        <p:nvSpPr>
          <p:cNvPr id="14" name="Tekstvak 13"/>
          <p:cNvSpPr txBox="1"/>
          <p:nvPr userDrawn="1"/>
        </p:nvSpPr>
        <p:spPr>
          <a:xfrm>
            <a:off x="160522" y="4838753"/>
            <a:ext cx="2921000" cy="23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1714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43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1043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-3969" y="-7386"/>
            <a:ext cx="1647693" cy="706226"/>
          </a:xfrm>
          <a:custGeom>
            <a:avLst/>
            <a:gdLst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5" fmla="*/ 4202349 w 4202349"/>
              <a:gd name="connsiteY5" fmla="*/ 58366 h 1926077"/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14408 w 4143983"/>
              <a:gd name="connsiteY3" fmla="*/ 40285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489874 w 4143983"/>
              <a:gd name="connsiteY3" fmla="*/ 53498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7985 w 4147985"/>
              <a:gd name="connsiteY0" fmla="*/ 2242 h 1928319"/>
              <a:gd name="connsiteX1" fmla="*/ 3175219 w 4147985"/>
              <a:gd name="connsiteY1" fmla="*/ 1928319 h 1928319"/>
              <a:gd name="connsiteX2" fmla="*/ 4002 w 4147985"/>
              <a:gd name="connsiteY2" fmla="*/ 1928319 h 1928319"/>
              <a:gd name="connsiteX3" fmla="*/ 0 w 4147985"/>
              <a:gd name="connsiteY3" fmla="*/ 0 h 1928319"/>
              <a:gd name="connsiteX0" fmla="*/ 4153988 w 4153988"/>
              <a:gd name="connsiteY0" fmla="*/ 2242 h 1930489"/>
              <a:gd name="connsiteX1" fmla="*/ 3181222 w 4153988"/>
              <a:gd name="connsiteY1" fmla="*/ 1928319 h 1930489"/>
              <a:gd name="connsiteX2" fmla="*/ 0 w 4153988"/>
              <a:gd name="connsiteY2" fmla="*/ 1930489 h 1930489"/>
              <a:gd name="connsiteX3" fmla="*/ 6003 w 4153988"/>
              <a:gd name="connsiteY3" fmla="*/ 0 h 193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3988" h="1930489">
                <a:moveTo>
                  <a:pt x="4153988" y="2242"/>
                </a:moveTo>
                <a:lnTo>
                  <a:pt x="3181222" y="1928319"/>
                </a:lnTo>
                <a:lnTo>
                  <a:pt x="0" y="1930489"/>
                </a:lnTo>
                <a:lnTo>
                  <a:pt x="6003" y="0"/>
                </a:lnTo>
              </a:path>
            </a:pathLst>
          </a:custGeom>
          <a:solidFill>
            <a:srgbClr val="E3D88A"/>
          </a:solidFill>
          <a:ln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34290" tIns="17145" rIns="34290" bIns="17145" numCol="1" spcCol="38100" rtlCol="0" anchor="t">
            <a:noAutofit/>
          </a:bodyPr>
          <a:lstStyle/>
          <a:p>
            <a: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67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4" y="127607"/>
            <a:ext cx="1131580" cy="44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2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22" r:id="rId3"/>
    <p:sldLayoutId id="2147483723" r:id="rId4"/>
    <p:sldLayoutId id="2147483720" r:id="rId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marL="21675" marR="21675" indent="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21675" marR="21675" indent="857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21675" marR="21675" indent="1714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21675" marR="21675" indent="2571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21675" marR="21675" indent="3429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21675" marR="21675" indent="4286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21675" marR="21675" indent="5143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21675" marR="21675" indent="6000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21675" marR="21675" indent="6858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235192" marR="21675" indent="-21995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391547" marR="21675" indent="-204857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557144" marR="21675" indent="-199004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76176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857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1714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2571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3429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4286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5143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6000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6858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 userDrawn="1"/>
        </p:nvSpPr>
        <p:spPr>
          <a:xfrm>
            <a:off x="160522" y="4838753"/>
            <a:ext cx="2921000" cy="23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lvl="0" indent="0" algn="l" defTabSz="1714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3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104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3791" y="1226905"/>
            <a:ext cx="6429375" cy="3448050"/>
          </a:xfrm>
          <a:prstGeom prst="rect">
            <a:avLst/>
          </a:prstGeom>
        </p:spPr>
      </p:pic>
      <p:sp>
        <p:nvSpPr>
          <p:cNvPr id="11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2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3" name="Rechthoek"/>
          <p:cNvSpPr/>
          <p:nvPr userDrawn="1"/>
        </p:nvSpPr>
        <p:spPr>
          <a:xfrm>
            <a:off x="-3791" y="4674995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5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6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059546" y="3728204"/>
            <a:ext cx="3936975" cy="1105431"/>
            <a:chOff x="13257342" y="9941877"/>
            <a:chExt cx="10498600" cy="2947816"/>
          </a:xfrm>
        </p:grpSpPr>
        <p:sp>
          <p:nvSpPr>
            <p:cNvPr id="18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Groep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kkurat Std"/>
              </a:endParaRP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davidg@nikhef.nl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GB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https://www.nikhef.nl/~davidg/presentations</a:t>
              </a:r>
              <a:r>
                <a:rPr kumimoji="0" lang="en-GB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/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https://orcid.org/0000-0003-1026-6606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kkurat Std"/>
                <a:sym typeface="Akkurat Std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9550" y="12056840"/>
              <a:ext cx="529432" cy="529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721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7" r:id="rId2"/>
    <p:sldLayoutId id="2147483729" r:id="rId3"/>
    <p:sldLayoutId id="2147483728" r:id="rId4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marL="21675" marR="21675" indent="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21675" marR="21675" indent="857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21675" marR="21675" indent="1714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21675" marR="21675" indent="2571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21675" marR="21675" indent="3429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21675" marR="21675" indent="4286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21675" marR="21675" indent="5143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21675" marR="21675" indent="6000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21675" marR="21675" indent="6858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235192" marR="21675" indent="-21995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391547" marR="21675" indent="-204857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557144" marR="21675" indent="-199004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76176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857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1714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2571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3429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4286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5143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6000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6858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wmf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David Groep</a:t>
            </a:r>
          </a:p>
          <a:p>
            <a:r>
              <a:rPr lang="en-US" dirty="0" smtClean="0"/>
              <a:t>Physics Data Processing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Computing resources </a:t>
            </a:r>
            <a:br>
              <a:rPr lang="en-GB" dirty="0" smtClean="0"/>
            </a:br>
            <a:r>
              <a:rPr lang="en-GB" dirty="0" smtClean="0"/>
              <a:t>and research </a:t>
            </a:r>
            <a:br>
              <a:rPr lang="en-GB" dirty="0" smtClean="0"/>
            </a:br>
            <a:r>
              <a:rPr lang="en-GB" dirty="0" smtClean="0"/>
              <a:t>in the Nikhef context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February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924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38125" y="177007"/>
            <a:ext cx="8667750" cy="403957"/>
          </a:xfrm>
        </p:spPr>
        <p:txBody>
          <a:bodyPr/>
          <a:lstStyle/>
          <a:p>
            <a:r>
              <a:rPr lang="en-GB" dirty="0" smtClean="0"/>
              <a:t>Nikhef and the federated e-Infrastructures resources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8457" y="796923"/>
            <a:ext cx="4018895" cy="2166520"/>
            <a:chOff x="238125" y="903693"/>
            <a:chExt cx="4284624" cy="2309770"/>
          </a:xfrm>
        </p:grpSpPr>
        <p:pic>
          <p:nvPicPr>
            <p:cNvPr id="7" name="Picture 6" descr="../../../../Desktop/Screen%20Shot%202016-04-14%20at%2016.00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25" y="903693"/>
              <a:ext cx="4284623" cy="19639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26" descr="H:\Home\davidg\Template\Logos\EGI-logo-large01-transp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193" y="2311986"/>
              <a:ext cx="621235" cy="470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0" descr="http://www.prace-ri.eu/IMG/png/prace-logo-transparent-16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92" y="2246224"/>
              <a:ext cx="800305" cy="545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8307" y="2275102"/>
              <a:ext cx="763089" cy="62049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38125" y="903693"/>
              <a:ext cx="4284623" cy="2309770"/>
            </a:xfrm>
            <a:prstGeom prst="rect">
              <a:avLst/>
            </a:prstGeom>
            <a:noFill/>
            <a:ln w="28575" cap="flat">
              <a:solidFill>
                <a:srgbClr val="E3D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8125" y="2864810"/>
              <a:ext cx="4284624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spc="0" normalizeH="0" dirty="0" smtClean="0">
                  <a:ln>
                    <a:noFill/>
                  </a:ln>
                  <a:solidFill>
                    <a:srgbClr val="E3D88B"/>
                  </a:solidFill>
                  <a:effectLst/>
                  <a:uFillTx/>
                  <a:sym typeface="Arial"/>
                </a:rPr>
                <a:t>globa</a:t>
              </a:r>
              <a:r>
                <a:rPr lang="en-GB" sz="1400" cap="none" dirty="0" smtClean="0">
                  <a:solidFill>
                    <a:srgbClr val="E3D88B"/>
                  </a:solidFill>
                </a:rPr>
                <a:t>l T1 resources through Nikhef and SURF</a:t>
              </a:r>
              <a:endParaRPr kumimoji="0" lang="en-GB" sz="1400" b="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sym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65251" y="642082"/>
            <a:ext cx="3254205" cy="2132260"/>
            <a:chOff x="5016137" y="903693"/>
            <a:chExt cx="3501876" cy="229454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6137" y="903693"/>
              <a:ext cx="3075725" cy="92619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85281" y="1404496"/>
              <a:ext cx="3032731" cy="144492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5016137" y="903693"/>
              <a:ext cx="3501876" cy="2294542"/>
            </a:xfrm>
            <a:prstGeom prst="rect">
              <a:avLst/>
            </a:prstGeom>
            <a:noFill/>
            <a:ln w="28575" cap="flat">
              <a:solidFill>
                <a:srgbClr val="E3D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16137" y="2864809"/>
              <a:ext cx="3501876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spc="0" normalizeH="0" dirty="0" smtClean="0">
                  <a:ln>
                    <a:noFill/>
                  </a:ln>
                  <a:solidFill>
                    <a:srgbClr val="E3D88B"/>
                  </a:solidFill>
                  <a:effectLst/>
                  <a:uFillTx/>
                  <a:sym typeface="Arial"/>
                </a:rPr>
                <a:t>SURF + Nikhef national resources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762805" y="2929183"/>
            <a:ext cx="5170703" cy="1901219"/>
            <a:chOff x="2762805" y="3242280"/>
            <a:chExt cx="5170703" cy="1901219"/>
          </a:xfrm>
        </p:grpSpPr>
        <p:grpSp>
          <p:nvGrpSpPr>
            <p:cNvPr id="24" name="Group 23"/>
            <p:cNvGrpSpPr/>
            <p:nvPr/>
          </p:nvGrpSpPr>
          <p:grpSpPr>
            <a:xfrm>
              <a:off x="2762805" y="3242280"/>
              <a:ext cx="5170703" cy="1901219"/>
              <a:chOff x="0" y="3410230"/>
              <a:chExt cx="5170703" cy="190121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3410230"/>
                <a:ext cx="5170703" cy="1901219"/>
              </a:xfrm>
              <a:prstGeom prst="rect">
                <a:avLst/>
              </a:prstGeom>
              <a:solidFill>
                <a:schemeClr val="bg1"/>
              </a:solidFill>
              <a:ln w="28575" cap="flat">
                <a:solidFill>
                  <a:srgbClr val="E3D88B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49079" y="3425458"/>
                <a:ext cx="2816948" cy="1870185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3438191"/>
                <a:ext cx="2371728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spc="0" normalizeH="0" dirty="0" smtClean="0">
                    <a:ln>
                      <a:noFill/>
                    </a:ln>
                    <a:solidFill>
                      <a:srgbClr val="E3D88B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rPr>
                  <a:t>Nikhef-collaboration </a:t>
                </a:r>
                <a:br>
                  <a:rPr kumimoji="0" lang="en-GB" sz="1600" b="0" i="0" u="none" strike="noStrike" cap="none" spc="0" normalizeH="0" dirty="0" smtClean="0">
                    <a:ln>
                      <a:noFill/>
                    </a:ln>
                    <a:solidFill>
                      <a:srgbClr val="E3D88B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rPr>
                </a:br>
                <a:r>
                  <a:rPr kumimoji="0" lang="en-GB" sz="1600" b="0" i="0" u="none" strike="noStrike" cap="none" spc="0" normalizeH="0" dirty="0" smtClean="0">
                    <a:ln>
                      <a:noFill/>
                    </a:ln>
                    <a:solidFill>
                      <a:srgbClr val="E3D88B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rPr>
                  <a:t>specific ‘</a:t>
                </a:r>
                <a:r>
                  <a:rPr kumimoji="0" lang="en-GB" sz="1600" b="0" i="0" u="none" strike="noStrike" cap="none" spc="0" normalizeH="0" dirty="0" err="1" smtClean="0">
                    <a:ln>
                      <a:noFill/>
                    </a:ln>
                    <a:solidFill>
                      <a:srgbClr val="E3D88B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rPr>
                  <a:t>Stoomboot</a:t>
                </a:r>
                <a:r>
                  <a:rPr kumimoji="0" lang="en-GB" sz="1600" b="0" i="0" u="none" strike="noStrike" cap="none" spc="0" normalizeH="0" dirty="0" smtClean="0">
                    <a:ln>
                      <a:noFill/>
                    </a:ln>
                    <a:solidFill>
                      <a:srgbClr val="E3D88B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rPr>
                  <a:t>’ </a:t>
                </a:r>
                <a:br>
                  <a:rPr kumimoji="0" lang="en-GB" sz="1600" b="0" i="0" u="none" strike="noStrike" cap="none" spc="0" normalizeH="0" dirty="0" smtClean="0">
                    <a:ln>
                      <a:noFill/>
                    </a:ln>
                    <a:solidFill>
                      <a:srgbClr val="E3D88B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rPr>
                </a:br>
                <a:r>
                  <a:rPr kumimoji="0" lang="en-GB" sz="1600" b="0" i="0" u="none" strike="noStrike" cap="none" spc="0" normalizeH="0" dirty="0" smtClean="0">
                    <a:ln>
                      <a:noFill/>
                    </a:ln>
                    <a:solidFill>
                      <a:srgbClr val="E3D88B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rPr>
                  <a:t>compute &amp; data services</a:t>
                </a:r>
                <a:endParaRPr kumimoji="0" lang="en-GB" sz="1600" b="0" i="0" u="none" strike="noStrike" cap="none" spc="0" normalizeH="0" dirty="0" smtClean="0">
                  <a:ln>
                    <a:noFill/>
                  </a:ln>
                  <a:solidFill>
                    <a:srgbClr val="E3D88B"/>
                  </a:solidFill>
                  <a:effectLst/>
                  <a:uFillTx/>
                  <a:sym typeface="Arial"/>
                </a:endParaRPr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67757" y="4077714"/>
              <a:ext cx="2139451" cy="1049980"/>
            </a:xfrm>
            <a:prstGeom prst="rect">
              <a:avLst/>
            </a:prstGeom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109835" y="4962576"/>
            <a:ext cx="3643626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r" defTabSz="825500"/>
            <a:r>
              <a:rPr lang="en-GB" sz="1000" cap="none" dirty="0" smtClean="0">
                <a:solidFill>
                  <a:srgbClr val="6F2575"/>
                </a:solidFill>
              </a:rPr>
              <a:t>Images: CERN, SURF, Nikhef/</a:t>
            </a:r>
            <a:r>
              <a:rPr lang="en-GB" sz="1000" cap="none" dirty="0" err="1" smtClean="0">
                <a:solidFill>
                  <a:srgbClr val="6F2575"/>
                </a:solidFill>
              </a:rPr>
              <a:t>D.Groep</a:t>
            </a:r>
            <a:r>
              <a:rPr lang="en-GB" sz="1000" cap="none" dirty="0" smtClean="0">
                <a:solidFill>
                  <a:srgbClr val="6F2575"/>
                </a:solidFill>
              </a:rPr>
              <a:t>. Map sublayer: Google</a:t>
            </a:r>
            <a:endParaRPr kumimoji="0" lang="en-GB" sz="10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20607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6116" y="849556"/>
            <a:ext cx="8669759" cy="3373033"/>
          </a:xfrm>
        </p:spPr>
        <p:txBody>
          <a:bodyPr/>
          <a:lstStyle/>
          <a:p>
            <a:r>
              <a:rPr lang="en-GB" sz="2000" dirty="0" smtClean="0"/>
              <a:t>Specialised resource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our ‘local’ analysis facility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federated ‘Grid’ services for the </a:t>
            </a:r>
            <a:br>
              <a:rPr lang="en-GB" sz="2000" dirty="0" smtClean="0"/>
            </a:br>
            <a:r>
              <a:rPr lang="en-GB" sz="2000" dirty="0" smtClean="0"/>
              <a:t>Dutch National e-Infrastructure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 smtClean="0"/>
              <a:t>wLCG</a:t>
            </a:r>
            <a:r>
              <a:rPr lang="en-GB" sz="2000" dirty="0" smtClean="0"/>
              <a:t> ‘Tier-1’ (</a:t>
            </a:r>
            <a:r>
              <a:rPr lang="en-GB" sz="2000" dirty="0" err="1" smtClean="0"/>
              <a:t>Nikhef+SURF</a:t>
            </a:r>
            <a:r>
              <a:rPr lang="en-GB" sz="2000" dirty="0" smtClean="0"/>
              <a:t>)</a:t>
            </a:r>
          </a:p>
          <a:p>
            <a:endParaRPr lang="en-GB" sz="2000" dirty="0" smtClean="0">
              <a:solidFill>
                <a:srgbClr val="E3D88B"/>
              </a:solidFill>
            </a:endParaRPr>
          </a:p>
          <a:p>
            <a:r>
              <a:rPr lang="en-GB" sz="2000" dirty="0" smtClean="0"/>
              <a:t>Specialised people are important!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E3D88B"/>
                </a:solidFill>
              </a:rPr>
              <a:t>systems research engineering</a:t>
            </a:r>
            <a:br>
              <a:rPr lang="en-GB" sz="2000" dirty="0" smtClean="0">
                <a:solidFill>
                  <a:srgbClr val="E3D88B"/>
                </a:solidFill>
              </a:rPr>
            </a:br>
            <a:r>
              <a:rPr lang="en-GB" sz="2000" dirty="0" smtClean="0">
                <a:solidFill>
                  <a:srgbClr val="E3D88B"/>
                </a:solidFill>
              </a:rPr>
              <a:t>team (“DevOps+”, ~ 6FTE)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linked to more generic ‘computing support’, but with advanced R&amp;D role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our software and standards engineering teams </a:t>
            </a:r>
            <a:r>
              <a:rPr lang="en-US" sz="2000" dirty="0" err="1" smtClean="0"/>
              <a:t>cross-fertilise</a:t>
            </a:r>
            <a:r>
              <a:rPr lang="en-US" sz="2000" dirty="0" smtClean="0"/>
              <a:t> this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link to research data management activities (@</a:t>
            </a:r>
            <a:r>
              <a:rPr lang="en-US" sz="2000" dirty="0"/>
              <a:t>N</a:t>
            </a:r>
            <a:r>
              <a:rPr lang="en-US" sz="2000" dirty="0" smtClean="0"/>
              <a:t>ikhef: this is in PDP)</a:t>
            </a:r>
            <a:endParaRPr lang="en-GB" sz="2000" dirty="0">
              <a:solidFill>
                <a:srgbClr val="E3D88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Nikhef PDP &amp; the Nikhef Data Processing Facility “NDPF”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60" y="738512"/>
            <a:ext cx="4374514" cy="278180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111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6200" y="908558"/>
            <a:ext cx="4201654" cy="3373033"/>
          </a:xfrm>
        </p:spPr>
        <p:txBody>
          <a:bodyPr/>
          <a:lstStyle/>
          <a:p>
            <a:r>
              <a:rPr lang="en-GB" sz="1800" b="1" dirty="0" smtClean="0"/>
              <a:t>High Throughput Compute</a:t>
            </a:r>
            <a:endParaRPr lang="en-GB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Grid/DNI &amp; </a:t>
            </a:r>
            <a:r>
              <a:rPr lang="en-GB" sz="1800" dirty="0" err="1" smtClean="0"/>
              <a:t>Stoomboot</a:t>
            </a:r>
            <a:endParaRPr lang="en-GB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9500+1500 cores and some GPUs</a:t>
            </a:r>
          </a:p>
          <a:p>
            <a:endParaRPr lang="en-GB" sz="1800" dirty="0" smtClean="0"/>
          </a:p>
          <a:p>
            <a:r>
              <a:rPr lang="en-GB" sz="1800" b="1" dirty="0" smtClean="0"/>
              <a:t>Scalable distributed storage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~7 PB federated + 3 PB local </a:t>
            </a: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multiple storage qualities</a:t>
            </a:r>
            <a:endParaRPr lang="en-GB" sz="1800" dirty="0"/>
          </a:p>
          <a:p>
            <a:endParaRPr lang="en-GB" sz="1800" dirty="0" smtClean="0"/>
          </a:p>
          <a:p>
            <a:r>
              <a:rPr lang="en-GB" sz="1800" b="1" dirty="0" smtClean="0"/>
              <a:t>Experimental facilities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nationalespeeltuin.nl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infrastructure innovation, </a:t>
            </a:r>
            <a:br>
              <a:rPr lang="en-GB" sz="1800" dirty="0" smtClean="0"/>
            </a:br>
            <a:r>
              <a:rPr lang="en-GB" sz="1800" dirty="0" smtClean="0"/>
              <a:t>with SURF SOIL and vendors</a:t>
            </a:r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NDPF resources today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022" y="201210"/>
            <a:ext cx="4790695" cy="1747195"/>
          </a:xfrm>
          <a:prstGeom prst="rect">
            <a:avLst/>
          </a:prstGeom>
          <a:effectLst>
            <a:glow rad="101600">
              <a:srgbClr val="6F2575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259" y="1111722"/>
            <a:ext cx="3445554" cy="1265165"/>
          </a:xfrm>
          <a:prstGeom prst="rect">
            <a:avLst/>
          </a:prstGeom>
          <a:effectLst>
            <a:glow rad="101600">
              <a:srgbClr val="6F2575">
                <a:alpha val="60000"/>
              </a:srgb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410" y="2139007"/>
            <a:ext cx="4582958" cy="2323982"/>
          </a:xfrm>
          <a:prstGeom prst="rect">
            <a:avLst/>
          </a:prstGeom>
          <a:effectLst>
            <a:glow rad="101600">
              <a:srgbClr val="E3D88B">
                <a:alpha val="60000"/>
              </a:srgb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597" y="3877363"/>
            <a:ext cx="2079291" cy="1066950"/>
          </a:xfrm>
          <a:prstGeom prst="rect">
            <a:avLst/>
          </a:prstGeom>
          <a:effectLst>
            <a:glow rad="101600">
              <a:srgbClr val="E3D88B">
                <a:alpha val="60000"/>
              </a:srgbClr>
            </a:glow>
          </a:effec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61220" y="4944313"/>
            <a:ext cx="5894242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r" defTabSz="825500"/>
            <a:r>
              <a:rPr lang="en-GB" sz="1000" cap="none" dirty="0" smtClean="0">
                <a:solidFill>
                  <a:srgbClr val="6F2575"/>
                </a:solidFill>
              </a:rPr>
              <a:t>Images: Nikhef NDPF Prometheus and </a:t>
            </a:r>
            <a:r>
              <a:rPr lang="en-GB" sz="1000" cap="none" dirty="0" err="1" smtClean="0">
                <a:solidFill>
                  <a:srgbClr val="6F2575"/>
                </a:solidFill>
              </a:rPr>
              <a:t>GRIDview</a:t>
            </a:r>
            <a:r>
              <a:rPr lang="en-GB" sz="1000" cap="none" dirty="0" smtClean="0">
                <a:solidFill>
                  <a:srgbClr val="6F2575"/>
                </a:solidFill>
              </a:rPr>
              <a:t> data, February 2022, https://www.nikhef.nl/pdp/stats/</a:t>
            </a:r>
            <a:endParaRPr kumimoji="0" lang="en-GB" sz="10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62773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8125" y="967796"/>
            <a:ext cx="6734175" cy="3373033"/>
          </a:xfrm>
        </p:spPr>
        <p:txBody>
          <a:bodyPr/>
          <a:lstStyle/>
          <a:p>
            <a:r>
              <a:rPr lang="en-US" sz="1800" dirty="0" smtClean="0">
                <a:solidFill>
                  <a:srgbClr val="E3D88B"/>
                </a:solidFill>
              </a:rPr>
              <a:t>A Nikhef collaboration ‘standard service’</a:t>
            </a:r>
            <a:endParaRPr lang="en-GB" sz="1800" dirty="0" smtClean="0">
              <a:solidFill>
                <a:srgbClr val="E3D88B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E3D88B"/>
                </a:solidFill>
              </a:rPr>
              <a:t>for anyone with a Nikhef account, </a:t>
            </a:r>
            <a:br>
              <a:rPr lang="en-GB" sz="1800" dirty="0" smtClean="0">
                <a:solidFill>
                  <a:srgbClr val="E3D88B"/>
                </a:solidFill>
              </a:rPr>
            </a:br>
            <a:r>
              <a:rPr lang="en-GB" sz="1800" dirty="0" smtClean="0">
                <a:solidFill>
                  <a:srgbClr val="E3D88B"/>
                </a:solidFill>
              </a:rPr>
              <a:t>i.e. registered users ‘with some plausible association’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rgbClr val="E3D88B"/>
                </a:solidFill>
              </a:rPr>
              <a:t>resource priority </a:t>
            </a:r>
            <a:r>
              <a:rPr lang="en-GB" sz="1800" dirty="0" smtClean="0">
                <a:solidFill>
                  <a:srgbClr val="E3D88B"/>
                </a:solidFill>
              </a:rPr>
              <a:t>depends on fair sharing for compute, and </a:t>
            </a:r>
            <a:endParaRPr lang="en-GB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shared for all Nikhef programmes</a:t>
            </a:r>
            <a:r>
              <a:rPr lang="en-GB" sz="1800" dirty="0"/>
              <a:t> </a:t>
            </a:r>
            <a:r>
              <a:rPr lang="en-GB" sz="1800" dirty="0" smtClean="0"/>
              <a:t>(no experiment clusters)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HPC and federation expertise </a:t>
            </a:r>
            <a:r>
              <a:rPr lang="en-GB" sz="1800" b="1" dirty="0" smtClean="0"/>
              <a:t>bundled</a:t>
            </a:r>
            <a:r>
              <a:rPr lang="en-GB" sz="1800" dirty="0" smtClean="0"/>
              <a:t> in </a:t>
            </a:r>
            <a:br>
              <a:rPr lang="en-GB" sz="1800" dirty="0" smtClean="0"/>
            </a:br>
            <a:r>
              <a:rPr lang="en-GB" sz="1800" dirty="0" smtClean="0"/>
              <a:t>joint DevOps team, the PDP research programme, </a:t>
            </a:r>
            <a:br>
              <a:rPr lang="en-GB" sz="1800" dirty="0" smtClean="0"/>
            </a:br>
            <a:r>
              <a:rPr lang="en-GB" sz="1800" dirty="0" smtClean="0"/>
              <a:t>and (access and research) software development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  <a:p>
            <a:r>
              <a:rPr lang="en-US" sz="1800" dirty="0" smtClean="0">
                <a:solidFill>
                  <a:srgbClr val="E3D88B"/>
                </a:solidFill>
              </a:rPr>
              <a:t>Fully connected to </a:t>
            </a:r>
            <a:r>
              <a:rPr lang="en-US" sz="1800" dirty="0" err="1" smtClean="0">
                <a:solidFill>
                  <a:srgbClr val="E3D88B"/>
                </a:solidFill>
              </a:rPr>
              <a:t>Nikhef’s</a:t>
            </a:r>
            <a:r>
              <a:rPr lang="en-US" sz="1800" dirty="0" smtClean="0">
                <a:solidFill>
                  <a:srgbClr val="E3D88B"/>
                </a:solidFill>
              </a:rPr>
              <a:t> research network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E3D88B"/>
                </a:solidFill>
              </a:rPr>
              <a:t>we postulate that an R&amp;E institute has an R&amp;E data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with maybe some office enclaves, not the other way round!</a:t>
            </a:r>
            <a:endParaRPr lang="en-GB" sz="1800" dirty="0" smtClean="0">
              <a:solidFill>
                <a:srgbClr val="E3D88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Computing resources and research in the Nikhef context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err="1" smtClean="0"/>
              <a:t>Stoomboot</a:t>
            </a:r>
            <a:r>
              <a:rPr lang="en-GB" dirty="0" smtClean="0"/>
              <a:t> – our friendly local facility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232" y="1"/>
            <a:ext cx="2246768" cy="45796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3166" y="4514709"/>
            <a:ext cx="3634008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r" defTabSz="825500"/>
            <a:r>
              <a:rPr lang="en-GB" sz="1000" cap="none" dirty="0" smtClean="0">
                <a:solidFill>
                  <a:srgbClr val="6F2575"/>
                </a:solidFill>
              </a:rPr>
              <a:t>Image: Nikhef NDPF “</a:t>
            </a:r>
            <a:r>
              <a:rPr lang="en-GB" sz="1000" cap="none" dirty="0" err="1" smtClean="0">
                <a:solidFill>
                  <a:srgbClr val="6F2575"/>
                </a:solidFill>
              </a:rPr>
              <a:t>Chocolade</a:t>
            </a:r>
            <a:r>
              <a:rPr lang="en-GB" sz="1000" cap="none" dirty="0" smtClean="0">
                <a:solidFill>
                  <a:srgbClr val="6F2575"/>
                </a:solidFill>
              </a:rPr>
              <a:t>” compute nodes, AMS/H234b</a:t>
            </a:r>
            <a:endParaRPr kumimoji="0" lang="en-GB" sz="10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66174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914643" y="2102103"/>
            <a:ext cx="4185441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Nikhef network topology as of February 2022</a:t>
            </a:r>
            <a:endParaRPr kumimoji="0" lang="en-GB" sz="1600" b="0" i="0" u="none" strike="noStrike" cap="none" spc="0" normalizeH="0" dirty="0" smtClean="0">
              <a:ln>
                <a:noFill/>
              </a:ln>
              <a:solidFill>
                <a:srgbClr val="E3D88B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3956" y="4514709"/>
            <a:ext cx="4493218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r" defTabSz="825500"/>
            <a:r>
              <a:rPr lang="en-GB" sz="1000" cap="none" dirty="0" smtClean="0">
                <a:solidFill>
                  <a:srgbClr val="6F2575"/>
                </a:solidFill>
              </a:rPr>
              <a:t>Image: the Nikhef Autonomous System and its interconnects, D.L. Groep/2022</a:t>
            </a:r>
            <a:endParaRPr kumimoji="0" lang="en-GB" sz="10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96" y="38559"/>
            <a:ext cx="7234794" cy="452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204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50031" y="793302"/>
            <a:ext cx="4036695" cy="3156921"/>
          </a:xfrm>
        </p:spPr>
        <p:txBody>
          <a:bodyPr/>
          <a:lstStyle/>
          <a:p>
            <a:r>
              <a:rPr lang="en-GB" sz="1800" dirty="0" smtClean="0"/>
              <a:t>Modelled around ‘free at point of use’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/>
              <a:t>local resources are always there</a:t>
            </a:r>
            <a:r>
              <a:rPr lang="en-GB" sz="1800" dirty="0" smtClean="0"/>
              <a:t> for those with ‘some reasonable link’ to Nikhef programme &amp; collaboration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access to the DNI, at Nikhef and at SURF, follow community </a:t>
            </a:r>
            <a:r>
              <a:rPr lang="en-GB" sz="1800" dirty="0"/>
              <a:t>centric </a:t>
            </a:r>
            <a:r>
              <a:rPr lang="en-GB" sz="1800" dirty="0" smtClean="0"/>
              <a:t>access model - one Dutch qualified applicant is enough to bring </a:t>
            </a:r>
            <a:r>
              <a:rPr lang="en-GB" sz="1800" dirty="0"/>
              <a:t>in a </a:t>
            </a:r>
            <a:r>
              <a:rPr lang="en-GB" sz="1800" dirty="0" smtClean="0"/>
              <a:t>global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application via SURF e-Infra portal (large requests via an NWO route)</a:t>
            </a:r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Resource access modes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13" y="337771"/>
            <a:ext cx="4501662" cy="32487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36661" y="4227730"/>
            <a:ext cx="690734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defTabSz="825500"/>
            <a:r>
              <a:rPr lang="en-GB" sz="900" cap="none" dirty="0">
                <a:solidFill>
                  <a:srgbClr val="E3D88B"/>
                </a:solidFill>
              </a:rPr>
              <a:t>image from: https://www.egi.eu/use-cases/research-infrastructures/wenmr-a-worldwide-e-infrastructure-for-nmr-60348-2</a:t>
            </a:r>
            <a:r>
              <a:rPr lang="en-GB" sz="900" cap="none" dirty="0" smtClean="0">
                <a:solidFill>
                  <a:srgbClr val="E3D88B"/>
                </a:solidFill>
              </a:rPr>
              <a:t>/</a:t>
            </a:r>
          </a:p>
          <a:p>
            <a:pPr algn="r" defTabSz="825500"/>
            <a:r>
              <a:rPr lang="en-GB" sz="900" cap="none" dirty="0" smtClean="0">
                <a:solidFill>
                  <a:srgbClr val="E3D88B"/>
                </a:solidFill>
              </a:rPr>
              <a:t>Haddock User Map </a:t>
            </a:r>
            <a:r>
              <a:rPr lang="en-GB" sz="900" cap="none" dirty="0" err="1" smtClean="0">
                <a:solidFill>
                  <a:srgbClr val="E3D88B"/>
                </a:solidFill>
              </a:rPr>
              <a:t>WeNMR</a:t>
            </a:r>
            <a:r>
              <a:rPr lang="en-GB" sz="900" cap="none" dirty="0" smtClean="0">
                <a:solidFill>
                  <a:srgbClr val="E3D88B"/>
                </a:solidFill>
              </a:rPr>
              <a:t> portal - </a:t>
            </a:r>
            <a:r>
              <a:rPr lang="en-GB" sz="900" cap="none" dirty="0">
                <a:solidFill>
                  <a:srgbClr val="E3D88B"/>
                </a:solidFill>
              </a:rPr>
              <a:t>Alexandre </a:t>
            </a:r>
            <a:r>
              <a:rPr lang="en-GB" sz="900" cap="none" dirty="0" err="1" smtClean="0">
                <a:solidFill>
                  <a:srgbClr val="E3D88B"/>
                </a:solidFill>
              </a:rPr>
              <a:t>Bonvin</a:t>
            </a:r>
            <a:r>
              <a:rPr lang="en-GB" sz="900" cap="none" dirty="0" smtClean="0">
                <a:solidFill>
                  <a:srgbClr val="E3D88B"/>
                </a:solidFill>
              </a:rPr>
              <a:t>, </a:t>
            </a:r>
            <a:r>
              <a:rPr lang="nl-NL" sz="900" cap="none" dirty="0">
                <a:solidFill>
                  <a:srgbClr val="E3D88B"/>
                </a:solidFill>
              </a:rPr>
              <a:t>Bijvoet Centrum voor </a:t>
            </a:r>
            <a:r>
              <a:rPr lang="nl-NL" sz="900" cap="none" dirty="0" err="1">
                <a:solidFill>
                  <a:srgbClr val="E3D88B"/>
                </a:solidFill>
              </a:rPr>
              <a:t>Biomoleculair</a:t>
            </a:r>
            <a:r>
              <a:rPr lang="nl-NL" sz="900" cap="none" dirty="0">
                <a:solidFill>
                  <a:srgbClr val="E3D88B"/>
                </a:solidFill>
              </a:rPr>
              <a:t> </a:t>
            </a:r>
            <a:r>
              <a:rPr lang="nl-NL" sz="900" cap="none" dirty="0" smtClean="0">
                <a:solidFill>
                  <a:srgbClr val="E3D88B"/>
                </a:solidFill>
              </a:rPr>
              <a:t>Onderzoek, Universiteit Utrecht</a:t>
            </a:r>
            <a:endParaRPr kumimoji="0" lang="en-GB" sz="900" b="0" i="0" u="none" strike="noStrike" cap="none" spc="0" normalizeH="0" dirty="0" smtClean="0">
              <a:ln>
                <a:noFill/>
              </a:ln>
              <a:solidFill>
                <a:srgbClr val="E3D88B"/>
              </a:solidFill>
              <a:effectLst/>
              <a:uFillTx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67" y="702570"/>
            <a:ext cx="505341" cy="505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841" y="776018"/>
            <a:ext cx="1903476" cy="1186132"/>
          </a:xfrm>
          <a:prstGeom prst="rect">
            <a:avLst/>
          </a:prstGeom>
          <a:effectLst>
            <a:glow rad="101600">
              <a:srgbClr val="6F2575">
                <a:alpha val="60000"/>
              </a:srgbClr>
            </a:glow>
          </a:effectLst>
        </p:spPr>
      </p:pic>
      <p:sp>
        <p:nvSpPr>
          <p:cNvPr id="13" name="Rectangle 12"/>
          <p:cNvSpPr/>
          <p:nvPr/>
        </p:nvSpPr>
        <p:spPr>
          <a:xfrm>
            <a:off x="238125" y="3904311"/>
            <a:ext cx="8667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1"/>
            <a:r>
              <a:rPr lang="en-GB" sz="1800" b="1" cap="none" dirty="0" smtClean="0">
                <a:solidFill>
                  <a:srgbClr val="E3D88B"/>
                </a:solidFill>
              </a:rPr>
              <a:t>positive </a:t>
            </a:r>
            <a:r>
              <a:rPr lang="en-GB" sz="1800" b="1" cap="none" dirty="0">
                <a:solidFill>
                  <a:srgbClr val="E3D88B"/>
                </a:solidFill>
              </a:rPr>
              <a:t>effects of </a:t>
            </a:r>
            <a:r>
              <a:rPr lang="en-GB" sz="1800" b="1" cap="none" dirty="0" smtClean="0">
                <a:solidFill>
                  <a:srgbClr val="E3D88B"/>
                </a:solidFill>
              </a:rPr>
              <a:t>collaborative research more </a:t>
            </a:r>
            <a:r>
              <a:rPr lang="en-GB" sz="1800" b="1" cap="none" dirty="0">
                <a:solidFill>
                  <a:srgbClr val="E3D88B"/>
                </a:solidFill>
              </a:rPr>
              <a:t>than warrant </a:t>
            </a:r>
            <a:r>
              <a:rPr lang="en-GB" sz="1800" b="1" cap="none" dirty="0" smtClean="0">
                <a:solidFill>
                  <a:srgbClr val="E3D88B"/>
                </a:solidFill>
              </a:rPr>
              <a:t>this model</a:t>
            </a:r>
            <a:endParaRPr lang="en-GB" sz="1800" b="1" cap="none" dirty="0">
              <a:solidFill>
                <a:srgbClr val="E3D88B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02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803" y="3766340"/>
            <a:ext cx="906337" cy="99451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175260" y="754939"/>
            <a:ext cx="8730615" cy="3373033"/>
          </a:xfrm>
        </p:spPr>
        <p:txBody>
          <a:bodyPr/>
          <a:lstStyle/>
          <a:p>
            <a:r>
              <a:rPr lang="en-GB" sz="1800" dirty="0" smtClean="0"/>
              <a:t>the (Nikhef) e-infra, with its diverse user base and large global</a:t>
            </a:r>
            <a:br>
              <a:rPr lang="en-GB" sz="1800" dirty="0" smtClean="0"/>
            </a:br>
            <a:r>
              <a:rPr lang="en-GB" sz="1800" dirty="0" smtClean="0"/>
              <a:t>applications, as a computer science and modelling proving ground</a:t>
            </a:r>
          </a:p>
          <a:p>
            <a:endParaRPr lang="en-GB" sz="1800" dirty="0" smtClean="0"/>
          </a:p>
          <a:p>
            <a:r>
              <a:rPr lang="en-GB" sz="1800" dirty="0" smtClean="0"/>
              <a:t>Some past computer science research PhD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Data intensive workflow scheduling research validated in ATLAS </a:t>
            </a:r>
            <a:br>
              <a:rPr lang="en-GB" sz="1800" dirty="0" smtClean="0"/>
            </a:br>
            <a:r>
              <a:rPr lang="en-GB" sz="1800" i="1" dirty="0" smtClean="0"/>
              <a:t>(</a:t>
            </a:r>
            <a:r>
              <a:rPr lang="en-GB" sz="1800" i="1" dirty="0" err="1" smtClean="0"/>
              <a:t>Hurng</a:t>
            </a:r>
            <a:r>
              <a:rPr lang="en-GB" sz="1800" i="1" dirty="0"/>
              <a:t>-</a:t>
            </a:r>
            <a:r>
              <a:rPr lang="en-GB" sz="1800" i="1" dirty="0" smtClean="0"/>
              <a:t>Chun Lee, </a:t>
            </a:r>
            <a:r>
              <a:rPr lang="en-GB" sz="1800" i="1" dirty="0" err="1" smtClean="0"/>
              <a:t>UvA</a:t>
            </a:r>
            <a:r>
              <a:rPr lang="en-GB" sz="1800" i="1" dirty="0" smtClean="0"/>
              <a:t> – with ATLAS)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Estimated run time prediction in near-full occupancy scenarios</a:t>
            </a:r>
            <a:br>
              <a:rPr lang="en-GB" sz="1800" dirty="0" smtClean="0"/>
            </a:br>
            <a:r>
              <a:rPr lang="en-GB" sz="1800" dirty="0" smtClean="0"/>
              <a:t>on Nikhef WLCG and DNI clusters </a:t>
            </a:r>
            <a:r>
              <a:rPr lang="en-GB" sz="1800" i="1" dirty="0" smtClean="0"/>
              <a:t>(Hui Li, LIACS – with PDP)</a:t>
            </a:r>
            <a:endParaRPr lang="en-GB" sz="18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Model checking for distributed scheduling systems, using </a:t>
            </a:r>
            <a:br>
              <a:rPr lang="en-GB" sz="1800" dirty="0" smtClean="0"/>
            </a:br>
            <a:r>
              <a:rPr lang="en-GB" sz="1800" dirty="0" smtClean="0"/>
              <a:t>LHCb DIRAC as the object </a:t>
            </a:r>
            <a:br>
              <a:rPr lang="en-GB" sz="1800" dirty="0" smtClean="0"/>
            </a:br>
            <a:r>
              <a:rPr lang="en-GB" sz="1800" i="1" dirty="0" smtClean="0"/>
              <a:t>(Daniela </a:t>
            </a:r>
            <a:r>
              <a:rPr lang="en-GB" sz="1800" i="1" dirty="0" err="1" smtClean="0"/>
              <a:t>Remenska</a:t>
            </a:r>
            <a:r>
              <a:rPr lang="en-GB" sz="1800" i="1" dirty="0" smtClean="0"/>
              <a:t>, VU CS – with PDP and LHCb)</a:t>
            </a:r>
          </a:p>
          <a:p>
            <a:endParaRPr lang="en-GB" sz="1800" dirty="0" smtClean="0"/>
          </a:p>
          <a:p>
            <a:r>
              <a:rPr lang="en-GB" sz="1400" dirty="0" smtClean="0"/>
              <a:t>Many international examples as well: Assurance models for federated infrastructures </a:t>
            </a:r>
            <a:br>
              <a:rPr lang="en-GB" sz="1400" dirty="0" smtClean="0"/>
            </a:br>
            <a:r>
              <a:rPr lang="en-GB" sz="1400" dirty="0" smtClean="0"/>
              <a:t>(Daniela </a:t>
            </a:r>
            <a:r>
              <a:rPr lang="en-GB" sz="1400" dirty="0" err="1" smtClean="0"/>
              <a:t>Pöhn</a:t>
            </a:r>
            <a:r>
              <a:rPr lang="en-GB" sz="1400" dirty="0" smtClean="0"/>
              <a:t> and </a:t>
            </a:r>
            <a:r>
              <a:rPr lang="en-GB" sz="1400" dirty="0" err="1" smtClean="0"/>
              <a:t>Jule</a:t>
            </a:r>
            <a:r>
              <a:rPr lang="en-GB" sz="1400" dirty="0" smtClean="0"/>
              <a:t> Ziegler at LRZ); Trust modelling (David O’Callaghan, TCD)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38125" y="177717"/>
            <a:ext cx="8667750" cy="403957"/>
          </a:xfrm>
        </p:spPr>
        <p:txBody>
          <a:bodyPr/>
          <a:lstStyle/>
          <a:p>
            <a:r>
              <a:rPr lang="en-GB" dirty="0" smtClean="0"/>
              <a:t>Beyond machines - collaborative computing research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212" y="701304"/>
            <a:ext cx="1691519" cy="2247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762" y="1387817"/>
            <a:ext cx="1602105" cy="2272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203" y="2101026"/>
            <a:ext cx="1604252" cy="2335862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10838" y="4514709"/>
            <a:ext cx="4876336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r" defTabSz="825500"/>
            <a:r>
              <a:rPr lang="en-GB" sz="1000" cap="none" dirty="0" smtClean="0">
                <a:solidFill>
                  <a:srgbClr val="6F2575"/>
                </a:solidFill>
              </a:rPr>
              <a:t>Images: front covers PhD thesis from Nikhef and/or with key Nikhef PDP participation</a:t>
            </a:r>
            <a:endParaRPr kumimoji="0" lang="en-GB" sz="10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1053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sz="1800" dirty="0"/>
              <a:t>Opportunities </a:t>
            </a:r>
            <a:r>
              <a:rPr lang="en-US" sz="1800" dirty="0" smtClean="0"/>
              <a:t>abound: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LHCb has an open data policy for </a:t>
            </a:r>
            <a:br>
              <a:rPr lang="en-US" sz="1800" dirty="0" smtClean="0"/>
            </a:br>
            <a:r>
              <a:rPr lang="en-US" sz="1800" dirty="0" smtClean="0"/>
              <a:t>joint </a:t>
            </a:r>
            <a:r>
              <a:rPr lang="en-US" sz="1800" dirty="0"/>
              <a:t>associate collaborators </a:t>
            </a:r>
            <a:r>
              <a:rPr lang="en-US" sz="1800" dirty="0" smtClean="0"/>
              <a:t>(for ML</a:t>
            </a:r>
            <a:r>
              <a:rPr lang="en-US" sz="1800" dirty="0"/>
              <a:t> </a:t>
            </a:r>
            <a:r>
              <a:rPr lang="en-US" sz="1800" dirty="0" smtClean="0"/>
              <a:t>&amp;c)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projects (</a:t>
            </a:r>
            <a:r>
              <a:rPr lang="en-US" sz="1800" i="1" dirty="0" smtClean="0"/>
              <a:t>e.g. </a:t>
            </a:r>
            <a:r>
              <a:rPr lang="en-US" sz="1800" dirty="0" smtClean="0"/>
              <a:t>NWA </a:t>
            </a:r>
            <a:r>
              <a:rPr lang="en-US" sz="1800" dirty="0" err="1" smtClean="0"/>
              <a:t>NextGrasPP</a:t>
            </a:r>
            <a:r>
              <a:rPr lang="en-US" sz="1800" dirty="0"/>
              <a:t>) </a:t>
            </a:r>
            <a:r>
              <a:rPr lang="en-US" sz="1800" dirty="0" smtClean="0"/>
              <a:t>ML &amp; GPU co-design, QC </a:t>
            </a:r>
            <a:br>
              <a:rPr lang="en-US" sz="1800" dirty="0" smtClean="0"/>
            </a:br>
            <a:r>
              <a:rPr lang="en-US" sz="1800" dirty="0" smtClean="0"/>
              <a:t>(with SURF and linked to e.g. CERN QTI)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we co-signed the </a:t>
            </a:r>
            <a:r>
              <a:rPr lang="en-US" sz="1800" dirty="0" err="1" smtClean="0"/>
              <a:t>CompSys</a:t>
            </a:r>
            <a:r>
              <a:rPr lang="en-US" sz="1800" dirty="0" smtClean="0"/>
              <a:t> NL manifesto for a good reason!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…</a:t>
            </a:r>
            <a:endParaRPr lang="en-US" sz="1800" dirty="0"/>
          </a:p>
          <a:p>
            <a:r>
              <a:rPr lang="en-US" sz="1800" dirty="0" smtClean="0"/>
              <a:t>… </a:t>
            </a:r>
            <a:r>
              <a:rPr lang="en-US" sz="1800" dirty="0"/>
              <a:t>where Nikhef </a:t>
            </a:r>
            <a:r>
              <a:rPr lang="en-US" sz="1800" dirty="0" smtClean="0"/>
              <a:t>facilities and our federated, global, e-Infra system, and our </a:t>
            </a:r>
            <a:br>
              <a:rPr lang="en-US" sz="1800" dirty="0" smtClean="0"/>
            </a:br>
            <a:r>
              <a:rPr lang="en-US" sz="1800" dirty="0" smtClean="0"/>
              <a:t>systems-innovation lab ‘</a:t>
            </a:r>
            <a:r>
              <a:rPr lang="en-US" sz="1800" dirty="0" err="1" smtClean="0"/>
              <a:t>Speeltuin</a:t>
            </a:r>
            <a:r>
              <a:rPr lang="en-US" sz="1800" dirty="0" smtClean="0"/>
              <a:t>’, provides opportunity, </a:t>
            </a:r>
            <a:r>
              <a:rPr lang="en-US" sz="1800" dirty="0"/>
              <a:t>a study object, and </a:t>
            </a:r>
            <a:r>
              <a:rPr lang="en-US" sz="1800" dirty="0" smtClean="0"/>
              <a:t>capacity</a:t>
            </a:r>
          </a:p>
          <a:p>
            <a:endParaRPr lang="en-US" sz="1800" dirty="0" smtClean="0"/>
          </a:p>
          <a:p>
            <a:r>
              <a:rPr lang="en-US" sz="1600" i="1" dirty="0" smtClean="0"/>
              <a:t>…	and for educational purposes, we have often donated decommissioned hardware</a:t>
            </a:r>
            <a:br>
              <a:rPr lang="en-US" sz="1600" i="1" dirty="0" smtClean="0"/>
            </a:br>
            <a:r>
              <a:rPr lang="en-US" sz="1600" i="1" dirty="0" smtClean="0"/>
              <a:t>	which of course works just fine, but the energy-performance-rack space ratios </a:t>
            </a:r>
            <a:br>
              <a:rPr lang="en-US" sz="1600" i="1" dirty="0" smtClean="0"/>
            </a:br>
            <a:r>
              <a:rPr lang="en-US" sz="1600" i="1" dirty="0" smtClean="0"/>
              <a:t>	are no longer efficient for the DNI and WLCG use cases</a:t>
            </a:r>
            <a:endParaRPr lang="en-GB" sz="16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Computing resources and research in the Nikhef context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More is interesting, and much is needed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786" y="238125"/>
            <a:ext cx="1840089" cy="26094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0159" y="4514709"/>
            <a:ext cx="2677015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r" defTabSz="825500"/>
            <a:r>
              <a:rPr lang="en-GB" sz="1000" cap="none" dirty="0" err="1" smtClean="0">
                <a:solidFill>
                  <a:srgbClr val="6F2575"/>
                </a:solidFill>
              </a:rPr>
              <a:t>Manifasto</a:t>
            </a:r>
            <a:r>
              <a:rPr lang="en-GB" sz="1000" cap="none" dirty="0" smtClean="0">
                <a:solidFill>
                  <a:srgbClr val="6F2575"/>
                </a:solidFill>
              </a:rPr>
              <a:t>: https</a:t>
            </a:r>
            <a:r>
              <a:rPr lang="en-GB" sz="1000" cap="none" dirty="0">
                <a:solidFill>
                  <a:srgbClr val="6F2575"/>
                </a:solidFill>
              </a:rPr>
              <a:t>://bit.ly/ManifestoCompSysNL</a:t>
            </a:r>
            <a:endParaRPr kumimoji="0" lang="en-GB" sz="10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7898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-MF.potx" id="{6097E8F8-1846-4F07-969D-04F7627871AA}" vid="{C36B1539-797A-4165-9E58-C468F06DAC57}"/>
    </a:ext>
  </a:extLst>
</a:theme>
</file>

<file path=ppt/theme/theme2.xml><?xml version="1.0" encoding="utf-8"?>
<a:theme xmlns:a="http://schemas.openxmlformats.org/drawingml/2006/main" name="Nik2018-Standard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Candara"/>
        <a:ea typeface="Candara"/>
        <a:cs typeface="Candara"/>
      </a:majorFont>
      <a:minorFont>
        <a:latin typeface="Akkurat Std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-MF.potx" id="{6097E8F8-1846-4F07-969D-04F7627871AA}" vid="{9A37AF6F-BE56-47BA-9205-5A902FF657AB}"/>
    </a:ext>
  </a:extLst>
</a:theme>
</file>

<file path=ppt/theme/theme3.xml><?xml version="1.0" encoding="utf-8"?>
<a:theme xmlns:a="http://schemas.openxmlformats.org/drawingml/2006/main" name="Nik2018DG-Closures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Candara"/>
        <a:ea typeface="Candara"/>
        <a:cs typeface="Candara"/>
      </a:majorFont>
      <a:minorFont>
        <a:latin typeface="Akkurat Std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-MF.potx" id="{6097E8F8-1846-4F07-969D-04F7627871AA}" vid="{AFD7BD43-EF57-415F-A68B-27E8095984DB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Nikhef_presentatie-template-lc-2018-DG-MF</Template>
  <TotalTime>2127</TotalTime>
  <Words>810</Words>
  <Application>Microsoft Office PowerPoint</Application>
  <PresentationFormat>On-screen Show (16:9)</PresentationFormat>
  <Paragraphs>90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Akkurat Std</vt:lpstr>
      <vt:lpstr>Akkurat Std Bold</vt:lpstr>
      <vt:lpstr>Akkurat Std Mono</vt:lpstr>
      <vt:lpstr>Arial</vt:lpstr>
      <vt:lpstr>Calibri</vt:lpstr>
      <vt:lpstr>Candara</vt:lpstr>
      <vt:lpstr>Helvetica Neue</vt:lpstr>
      <vt:lpstr>Helvetica Neue Medium</vt:lpstr>
      <vt:lpstr>Minion Pro</vt:lpstr>
      <vt:lpstr>White</vt:lpstr>
      <vt:lpstr>Nik2018-Standard</vt:lpstr>
      <vt:lpstr>Nik2018DG-Closures</vt:lpstr>
      <vt:lpstr>Computing resources  and research  in the Nikhef context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resources</dc:title>
  <dc:creator>davidg</dc:creator>
  <cp:lastModifiedBy>davidg</cp:lastModifiedBy>
  <cp:revision>69</cp:revision>
  <dcterms:created xsi:type="dcterms:W3CDTF">2022-02-09T10:14:27Z</dcterms:created>
  <dcterms:modified xsi:type="dcterms:W3CDTF">2022-02-12T19:40:25Z</dcterms:modified>
</cp:coreProperties>
</file>