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40" r:id="rId1"/>
    <p:sldMasterId id="2147483711" r:id="rId2"/>
    <p:sldMasterId id="2147483726" r:id="rId3"/>
  </p:sldMasterIdLst>
  <p:notesMasterIdLst>
    <p:notesMasterId r:id="rId8"/>
  </p:notesMasterIdLst>
  <p:handoutMasterIdLst>
    <p:handoutMasterId r:id="rId9"/>
  </p:handoutMasterIdLst>
  <p:sldIdLst>
    <p:sldId id="256" r:id="rId4"/>
    <p:sldId id="257" r:id="rId5"/>
    <p:sldId id="260" r:id="rId6"/>
    <p:sldId id="258" r:id="rId7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  <a:srgbClr val="6F2575"/>
    <a:srgbClr val="E3D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43"/>
  </p:normalViewPr>
  <p:slideViewPr>
    <p:cSldViewPr snapToGrid="0" snapToObjects="1">
      <p:cViewPr varScale="1">
        <p:scale>
          <a:sx n="137" d="100"/>
          <a:sy n="137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w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9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ik - 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404301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1834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9649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207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2818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51645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78373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6604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28996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62322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690424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800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418340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160733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3363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1201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133977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6875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617403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6887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9229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72219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41239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72854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40937561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4910222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67002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04433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17896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887987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85158092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94015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65053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7895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142175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83129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151477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04762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34112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99690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20200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553911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036949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182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6892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1919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2356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[A2] Beeld + Tekst + Sourc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7"/>
            <a:ext cx="8669759" cy="32907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11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36003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4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4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2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2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 lIns="0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lIns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 lIns="0" rIns="0"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7" y="4390909"/>
            <a:ext cx="3017492" cy="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 lIns="0" rIns="0"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4920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2758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59206" y="-8110"/>
            <a:ext cx="3355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received funding from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the European Union’s Horizon research and innovation programmes.</a:t>
            </a:r>
            <a:endParaRPr lang="en-GB" sz="650" cap="none" dirty="0">
              <a:solidFill>
                <a:srgbClr val="E3D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9072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3355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received funding from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the European Union’s Horizon research and innovation programmes.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619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SURF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0" y="4177514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-1" y="4759692"/>
            <a:ext cx="8097011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6" y="4017975"/>
            <a:ext cx="622642" cy="77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2907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119063" indent="0">
              <a:buFont typeface="Arial" panose="020B0604020202020204" pitchFamily="34" charset="0"/>
              <a:buNone/>
              <a:defRPr sz="1400"/>
            </a:lvl2pPr>
            <a:lvl3pPr marL="288925" indent="0">
              <a:buFont typeface="Arial" panose="020B0604020202020204" pitchFamily="34" charset="0"/>
              <a:buNone/>
              <a:defRPr sz="1200"/>
            </a:lvl3pPr>
            <a:lvl4pPr marL="401638" indent="0">
              <a:buFont typeface="Arial" panose="020B0604020202020204" pitchFamily="34" charset="0"/>
              <a:buNone/>
              <a:defRPr sz="1100"/>
            </a:lvl4pPr>
            <a:lvl5pPr marL="515938" indent="0">
              <a:buFont typeface="Arial" panose="020B0604020202020204" pitchFamily="34" charset="0"/>
              <a:buNone/>
              <a:defRPr sz="11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1052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7533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9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6796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53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61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93" r:id="rId7"/>
    <p:sldLayoutId id="2147483748" r:id="rId8"/>
    <p:sldLayoutId id="2147483794" r:id="rId9"/>
    <p:sldLayoutId id="2147483749" r:id="rId10"/>
    <p:sldLayoutId id="2147483750" r:id="rId11"/>
    <p:sldLayoutId id="2147483796" r:id="rId12"/>
    <p:sldLayoutId id="2147483751" r:id="rId13"/>
    <p:sldLayoutId id="2147483795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  <p:sldLayoutId id="2147483782" r:id="rId45"/>
    <p:sldLayoutId id="2147483783" r:id="rId46"/>
    <p:sldLayoutId id="2147483784" r:id="rId47"/>
    <p:sldLayoutId id="2147483785" r:id="rId48"/>
    <p:sldLayoutId id="2147483786" r:id="rId49"/>
    <p:sldLayoutId id="2147483787" r:id="rId50"/>
    <p:sldLayoutId id="2147483797" r:id="rId51"/>
  </p:sldLayoutIdLst>
  <p:transition spd="med"/>
  <p:hf sldNum="0"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" y="127607"/>
            <a:ext cx="1131580" cy="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22" r:id="rId3"/>
    <p:sldLayoutId id="2147483723" r:id="rId4"/>
    <p:sldLayoutId id="2147483720" r:id="rId5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davidg/presentations/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9" r:id="rId2"/>
    <p:sldLayoutId id="2147483727" r:id="rId3"/>
    <p:sldLayoutId id="2147483788" r:id="rId4"/>
    <p:sldLayoutId id="2147483739" r:id="rId5"/>
    <p:sldLayoutId id="2147483790" r:id="rId6"/>
    <p:sldLayoutId id="2147483729" r:id="rId7"/>
    <p:sldLayoutId id="2147483728" r:id="rId8"/>
  </p:sldLayoutIdLst>
  <p:transition spd="med"/>
  <p:timing>
    <p:tnLst>
      <p:par>
        <p:cTn id="1" dur="indefinite" restart="never" nodeType="tmRoot"/>
      </p:par>
    </p:tnLst>
  </p:timing>
  <p:hf sldNum="0"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png"/><Relationship Id="rId3" Type="http://schemas.openxmlformats.org/officeDocument/2006/relationships/hyperlink" Target="https://gracc.opensciencegrid.org/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hyperlink" Target="https://open-science-cloud.ec.europa.eu/" TargetMode="Externa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aarc-community.org/" TargetMode="External"/><Relationship Id="rId11" Type="http://schemas.openxmlformats.org/officeDocument/2006/relationships/image" Target="../media/image27.jpeg"/><Relationship Id="rId5" Type="http://schemas.openxmlformats.org/officeDocument/2006/relationships/hyperlink" Target="https://lbfence.cern.ch/alcm/public/figure/details/3837" TargetMode="External"/><Relationship Id="rId15" Type="http://schemas.openxmlformats.org/officeDocument/2006/relationships/image" Target="../media/image31.gif"/><Relationship Id="rId10" Type="http://schemas.openxmlformats.org/officeDocument/2006/relationships/image" Target="../media/image26.png"/><Relationship Id="rId4" Type="http://schemas.openxmlformats.org/officeDocument/2006/relationships/hyperlink" Target="https://edu.nl/tr79b" TargetMode="External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Physics Data Processing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63261" y="740218"/>
            <a:ext cx="6873677" cy="379591"/>
          </a:xfrm>
          <a:prstGeom prst="rect">
            <a:avLst/>
          </a:prstGeom>
          <a:noFill/>
          <a:ln w="12700" cap="flat">
            <a:solidFill>
              <a:srgbClr val="E3D88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US" sz="1800" i="1" cap="none" dirty="0" smtClean="0">
                <a:solidFill>
                  <a:schemeClr val="tx1"/>
                </a:solidFill>
              </a:rPr>
              <a:t>Accelerating </a:t>
            </a:r>
            <a:r>
              <a:rPr lang="en-US" sz="1800" i="1" cap="none" dirty="0">
                <a:solidFill>
                  <a:schemeClr val="tx1"/>
                </a:solidFill>
              </a:rPr>
              <a:t>‘time to </a:t>
            </a:r>
            <a:r>
              <a:rPr lang="en-US" sz="1800" i="1" cap="none" dirty="0" smtClean="0">
                <a:solidFill>
                  <a:schemeClr val="tx1"/>
                </a:solidFill>
              </a:rPr>
              <a:t>science’ through </a:t>
            </a:r>
            <a:r>
              <a:rPr lang="en-US" sz="1800" i="1" cap="none" dirty="0">
                <a:solidFill>
                  <a:schemeClr val="tx1"/>
                </a:solidFill>
              </a:rPr>
              <a:t>computing and collaboration</a:t>
            </a:r>
            <a:endParaRPr kumimoji="0" lang="en-GB" sz="1800" b="0" i="1" u="none" strike="noStrike" cap="none" spc="0" normalizeH="0" dirty="0" err="1" smtClean="0">
              <a:ln>
                <a:noFill/>
              </a:ln>
              <a:solidFill>
                <a:schemeClr val="tx1"/>
              </a:solidFill>
              <a:effectLst/>
              <a:uFillTx/>
              <a:sym typeface="Arial"/>
            </a:endParaRPr>
          </a:p>
        </p:txBody>
      </p:sp>
      <p:pic>
        <p:nvPicPr>
          <p:cNvPr id="5" name="Picture 4" descr="H:\Home\davidg\EUGridPMA\Presentations\images\igtf-worldstatus-201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82" y="3422249"/>
            <a:ext cx="1715900" cy="744090"/>
          </a:xfrm>
          <a:prstGeom prst="rect">
            <a:avLst/>
          </a:prstGeom>
          <a:noFill/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024846" y="1317475"/>
            <a:ext cx="0" cy="2946847"/>
          </a:xfrm>
          <a:prstGeom prst="line">
            <a:avLst/>
          </a:prstGeom>
          <a:noFill/>
          <a:ln w="9525" cap="flat">
            <a:solidFill>
              <a:srgbClr val="001A3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801" y="3422249"/>
            <a:ext cx="1299537" cy="770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07" y="3422249"/>
            <a:ext cx="1397291" cy="785126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3121987" y="1317474"/>
            <a:ext cx="2824489" cy="337303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717550" indent="-358775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1073150" indent="-357188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430338" indent="-355600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793875" indent="-360363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00"/>
              </a:spcAft>
              <a:buNone/>
            </a:pPr>
            <a:r>
              <a:rPr lang="en-GB" sz="1800" b="1" cap="none" dirty="0" smtClean="0">
                <a:solidFill>
                  <a:srgbClr val="001A3B"/>
                </a:solidFill>
              </a:rPr>
              <a:t>Infrastructure, network &amp; systems co-design R&amp;D</a:t>
            </a:r>
          </a:p>
          <a:p>
            <a:pPr>
              <a:spcAft>
                <a:spcPts val="400"/>
              </a:spcAft>
            </a:pPr>
            <a:endParaRPr lang="en-GB" sz="800" b="1" cap="none" dirty="0" smtClean="0">
              <a:solidFill>
                <a:srgbClr val="001A3B"/>
              </a:solidFill>
            </a:endParaRPr>
          </a:p>
          <a:p>
            <a:pPr marL="169863" indent="-1698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cap="none" dirty="0" smtClean="0">
                <a:solidFill>
                  <a:schemeClr val="tx2">
                    <a:lumMod val="75000"/>
                  </a:schemeClr>
                </a:solidFill>
              </a:rPr>
              <a:t>co-design &amp; development</a:t>
            </a:r>
          </a:p>
          <a:p>
            <a:pPr marL="169863" indent="-1698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cap="none" dirty="0" smtClean="0">
                <a:solidFill>
                  <a:schemeClr val="tx2">
                    <a:lumMod val="75000"/>
                  </a:schemeClr>
                </a:solidFill>
              </a:rPr>
              <a:t>experimental technologies</a:t>
            </a:r>
          </a:p>
          <a:p>
            <a:pPr marL="169863" indent="-1698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cap="none" dirty="0" smtClean="0">
                <a:solidFill>
                  <a:schemeClr val="tx2">
                    <a:lumMod val="75000"/>
                  </a:schemeClr>
                </a:solidFill>
              </a:rPr>
              <a:t>research </a:t>
            </a:r>
            <a:r>
              <a:rPr lang="en-GB" sz="1600" i="1" cap="none" dirty="0" smtClean="0">
                <a:solidFill>
                  <a:schemeClr val="tx2">
                    <a:lumMod val="75000"/>
                  </a:schemeClr>
                </a:solidFill>
              </a:rPr>
              <a:t>on </a:t>
            </a:r>
            <a:r>
              <a:rPr lang="en-GB" sz="1600" cap="none" dirty="0" smtClean="0">
                <a:solidFill>
                  <a:schemeClr val="tx2">
                    <a:lumMod val="75000"/>
                  </a:schemeClr>
                </a:solidFill>
              </a:rPr>
              <a:t>IT infrastructure</a:t>
            </a:r>
          </a:p>
          <a:p>
            <a:pPr marL="169863" indent="-1698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cap="none" dirty="0">
                <a:solidFill>
                  <a:schemeClr val="tx2">
                    <a:lumMod val="75000"/>
                  </a:schemeClr>
                </a:solidFill>
              </a:rPr>
              <a:t>building ‘research IT facilities’</a:t>
            </a:r>
            <a:br>
              <a:rPr lang="en-GB" sz="1600" cap="none" dirty="0">
                <a:solidFill>
                  <a:schemeClr val="tx2">
                    <a:lumMod val="75000"/>
                  </a:schemeClr>
                </a:solidFill>
              </a:rPr>
            </a:br>
            <a:endParaRPr lang="en-GB" sz="1600" cap="none" dirty="0">
              <a:solidFill>
                <a:schemeClr val="tx2">
                  <a:lumMod val="75000"/>
                </a:schemeClr>
              </a:solidFill>
            </a:endParaRPr>
          </a:p>
          <a:p>
            <a:pPr marL="169863" indent="-169863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6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6104579" y="1317473"/>
            <a:ext cx="2824489" cy="337303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717550" indent="-358775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1073150" indent="-357188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430338" indent="-355600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793875" indent="-360363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00"/>
              </a:spcAft>
              <a:buNone/>
            </a:pPr>
            <a:r>
              <a:rPr lang="en-GB" sz="1800" b="1" cap="none" dirty="0" smtClean="0">
                <a:solidFill>
                  <a:srgbClr val="001A3B"/>
                </a:solidFill>
              </a:rPr>
              <a:t>Infrastructure for </a:t>
            </a:r>
            <a:br>
              <a:rPr lang="en-GB" sz="1800" b="1" cap="none" dirty="0" smtClean="0">
                <a:solidFill>
                  <a:srgbClr val="001A3B"/>
                </a:solidFill>
              </a:rPr>
            </a:br>
            <a:r>
              <a:rPr lang="en-GB" sz="1800" b="1" cap="none" dirty="0" smtClean="0">
                <a:solidFill>
                  <a:srgbClr val="001A3B"/>
                </a:solidFill>
              </a:rPr>
              <a:t>trusted collaboration</a:t>
            </a:r>
          </a:p>
          <a:p>
            <a:pPr marL="169863" indent="-169863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800" cap="none" dirty="0" smtClean="0">
              <a:solidFill>
                <a:srgbClr val="001A3B"/>
              </a:solidFill>
            </a:endParaRPr>
          </a:p>
          <a:p>
            <a:pPr marL="169863" indent="-1698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cap="none" dirty="0" smtClean="0">
                <a:solidFill>
                  <a:schemeClr val="tx2">
                    <a:lumMod val="75000"/>
                  </a:schemeClr>
                </a:solidFill>
              </a:rPr>
              <a:t>managing the complexity of collaboration mechanisms</a:t>
            </a:r>
          </a:p>
          <a:p>
            <a:pPr marL="169863" indent="-1698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cap="none" dirty="0">
                <a:solidFill>
                  <a:schemeClr val="tx2">
                    <a:lumMod val="75000"/>
                  </a:schemeClr>
                </a:solidFill>
              </a:rPr>
              <a:t>securing the infrastructure </a:t>
            </a:r>
            <a:br>
              <a:rPr lang="en-GB" sz="1600" cap="none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1600" cap="none" dirty="0">
                <a:solidFill>
                  <a:schemeClr val="tx2">
                    <a:lumMod val="75000"/>
                  </a:schemeClr>
                </a:solidFill>
              </a:rPr>
              <a:t>of our </a:t>
            </a:r>
            <a:r>
              <a:rPr lang="en-GB" sz="1600" cap="none" dirty="0" smtClean="0">
                <a:solidFill>
                  <a:schemeClr val="tx2">
                    <a:lumMod val="75000"/>
                  </a:schemeClr>
                </a:solidFill>
              </a:rPr>
              <a:t>open </a:t>
            </a:r>
            <a:r>
              <a:rPr lang="en-GB" sz="1600" cap="none" dirty="0">
                <a:solidFill>
                  <a:schemeClr val="tx2">
                    <a:lumMod val="75000"/>
                  </a:schemeClr>
                </a:solidFill>
              </a:rPr>
              <a:t>science </a:t>
            </a:r>
            <a:r>
              <a:rPr lang="en-GB" sz="1600" cap="none" dirty="0" smtClean="0">
                <a:solidFill>
                  <a:schemeClr val="tx2">
                    <a:lumMod val="75000"/>
                  </a:schemeClr>
                </a:solidFill>
              </a:rPr>
              <a:t>‘clouds’</a:t>
            </a:r>
            <a:endParaRPr lang="en-GB" sz="1600" cap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09661" y="1317474"/>
            <a:ext cx="2885449" cy="337303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1pPr>
            <a:lvl2pPr marL="717550" indent="-358775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2pPr>
            <a:lvl3pPr marL="1073150" indent="-357188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3pPr>
            <a:lvl4pPr marL="1430338" indent="-355600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4pPr>
            <a:lvl5pPr marL="1793875" indent="-360363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400"/>
              </a:spcAft>
              <a:buNone/>
            </a:pPr>
            <a:r>
              <a:rPr lang="en-GB" sz="1800" b="1" cap="none" dirty="0" smtClean="0">
                <a:solidFill>
                  <a:srgbClr val="001A3B"/>
                </a:solidFill>
              </a:rPr>
              <a:t>Algorithmic design patterns and software</a:t>
            </a:r>
          </a:p>
          <a:p>
            <a:pPr>
              <a:spcAft>
                <a:spcPts val="400"/>
              </a:spcAft>
            </a:pPr>
            <a:endParaRPr lang="en-GB" sz="800" cap="none" dirty="0" smtClean="0">
              <a:solidFill>
                <a:srgbClr val="001A3B"/>
              </a:solidFill>
            </a:endParaRPr>
          </a:p>
          <a:p>
            <a:pPr marL="169863" indent="-1698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cap="none" dirty="0" smtClean="0">
                <a:solidFill>
                  <a:schemeClr val="tx2">
                    <a:lumMod val="75000"/>
                  </a:schemeClr>
                </a:solidFill>
              </a:rPr>
              <a:t>efficient software for (GPU) accelerators, new algorithms,</a:t>
            </a:r>
            <a:br>
              <a:rPr lang="en-GB" sz="1600" cap="non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1600" cap="none" dirty="0" smtClean="0">
                <a:solidFill>
                  <a:schemeClr val="tx2">
                    <a:lumMod val="75000"/>
                  </a:schemeClr>
                </a:solidFill>
              </a:rPr>
              <a:t>high-performance processors</a:t>
            </a:r>
          </a:p>
          <a:p>
            <a:pPr marL="169863" indent="-16986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600" cap="none" dirty="0" smtClean="0">
                <a:solidFill>
                  <a:schemeClr val="tx2">
                    <a:lumMod val="75000"/>
                  </a:schemeClr>
                </a:solidFill>
              </a:rPr>
              <a:t>data and processing pipelines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018167" y="1316314"/>
            <a:ext cx="0" cy="2946847"/>
          </a:xfrm>
          <a:prstGeom prst="line">
            <a:avLst/>
          </a:prstGeom>
          <a:noFill/>
          <a:ln w="9525" cap="flat">
            <a:solidFill>
              <a:srgbClr val="001A3B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27154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0237" y="3406315"/>
            <a:ext cx="4572019" cy="947857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17114" y="2614086"/>
            <a:ext cx="4572019" cy="1740086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657" y="623550"/>
            <a:ext cx="4405632" cy="2710958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17114" y="623550"/>
            <a:ext cx="4537782" cy="1903939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465" y="3400835"/>
            <a:ext cx="514278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Nikhef Data Processing Facility 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in our </a:t>
            </a:r>
            <a:r>
              <a:rPr kumimoji="0" lang="en-GB" sz="1200" b="0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ederated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Dutch e-Infrastructure: </a:t>
            </a:r>
            <a:b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WLCG Dutch Tier 1, Auger, KM3NeT</a:t>
            </a:r>
            <a:b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gravitational waves  … but also </a:t>
            </a:r>
            <a:b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GB" sz="1200" b="0" i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e.g. </a:t>
            </a:r>
            <a:r>
              <a:rPr kumimoji="0" lang="en-GB" sz="1200" b="0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WeNMR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structural biochemistry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Pushing computing boundaries, some examples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79457"/>
            <a:ext cx="8667750" cy="151268"/>
          </a:xfrm>
        </p:spPr>
        <p:txBody>
          <a:bodyPr/>
          <a:lstStyle/>
          <a:p>
            <a:r>
              <a:rPr lang="en-GB" sz="500" dirty="0" smtClean="0"/>
              <a:t>Image sources: EOSC EU Node </a:t>
            </a:r>
            <a:r>
              <a:rPr lang="en-GB" sz="500" dirty="0" smtClean="0">
                <a:hlinkClick r:id="rId2"/>
              </a:rPr>
              <a:t>https</a:t>
            </a:r>
            <a:r>
              <a:rPr lang="en-GB" sz="500" dirty="0">
                <a:hlinkClick r:id="rId2"/>
              </a:rPr>
              <a:t>://open-science-cloud.ec.europa.eu</a:t>
            </a:r>
            <a:r>
              <a:rPr lang="en-GB" sz="500" dirty="0" smtClean="0">
                <a:hlinkClick r:id="rId2"/>
              </a:rPr>
              <a:t>/</a:t>
            </a:r>
            <a:r>
              <a:rPr lang="en-GB" sz="500" dirty="0"/>
              <a:t>; </a:t>
            </a:r>
            <a:r>
              <a:rPr lang="en-GB" sz="500" dirty="0" smtClean="0"/>
              <a:t>IGWN utilisation from OSG GRACIA </a:t>
            </a:r>
            <a:r>
              <a:rPr lang="en-GB" sz="500" dirty="0" smtClean="0">
                <a:hlinkClick r:id="rId3"/>
              </a:rPr>
              <a:t>https</a:t>
            </a:r>
            <a:r>
              <a:rPr lang="en-GB" sz="500" dirty="0">
                <a:hlinkClick r:id="rId3"/>
              </a:rPr>
              <a:t>://</a:t>
            </a:r>
            <a:r>
              <a:rPr lang="en-GB" sz="500" dirty="0" smtClean="0">
                <a:hlinkClick r:id="rId3"/>
              </a:rPr>
              <a:t>gracc.opensciencegrid.org/</a:t>
            </a:r>
            <a:r>
              <a:rPr lang="en-GB" sz="500" dirty="0" smtClean="0"/>
              <a:t> </a:t>
            </a:r>
            <a:r>
              <a:rPr lang="en-GB" sz="500" dirty="0"/>
              <a:t>and </a:t>
            </a:r>
            <a:r>
              <a:rPr lang="en-GB" sz="500" dirty="0">
                <a:hlinkClick r:id="rId4"/>
              </a:rPr>
              <a:t>https://</a:t>
            </a:r>
            <a:r>
              <a:rPr lang="en-GB" sz="500" dirty="0" smtClean="0">
                <a:hlinkClick r:id="rId4"/>
              </a:rPr>
              <a:t>edu.nl/tr79b</a:t>
            </a:r>
            <a:r>
              <a:rPr lang="en-GB" sz="500" dirty="0" smtClean="0"/>
              <a:t>; LHCb HLT1: </a:t>
            </a:r>
            <a:r>
              <a:rPr lang="en-GB" sz="500" dirty="0" err="1" smtClean="0"/>
              <a:t>Roel</a:t>
            </a:r>
            <a:r>
              <a:rPr lang="en-GB" sz="500" dirty="0" smtClean="0"/>
              <a:t> </a:t>
            </a:r>
            <a:r>
              <a:rPr lang="en-GB" sz="500" dirty="0" err="1" smtClean="0"/>
              <a:t>Aaij</a:t>
            </a:r>
            <a:r>
              <a:rPr lang="en-GB" sz="500" dirty="0" smtClean="0"/>
              <a:t> (Nikhef), Daniel </a:t>
            </a:r>
            <a:r>
              <a:rPr lang="en-GB" sz="500" dirty="0" err="1" smtClean="0"/>
              <a:t>Campora</a:t>
            </a:r>
            <a:r>
              <a:rPr lang="en-GB" sz="500" dirty="0"/>
              <a:t> </a:t>
            </a:r>
            <a:r>
              <a:rPr lang="en-GB" sz="500" dirty="0" smtClean="0"/>
              <a:t>(Nikhef &amp; UM), </a:t>
            </a:r>
            <a:r>
              <a:rPr lang="en-GB" sz="500" dirty="0"/>
              <a:t>Dorothea </a:t>
            </a:r>
            <a:r>
              <a:rPr lang="en-GB" sz="500" dirty="0" err="1"/>
              <a:t>vom</a:t>
            </a:r>
            <a:r>
              <a:rPr lang="en-GB" sz="500" dirty="0"/>
              <a:t> Bruch (LPNHE</a:t>
            </a:r>
            <a:r>
              <a:rPr lang="en-GB" sz="500" dirty="0" smtClean="0"/>
              <a:t>), photo: LPNHE; Run3 to </a:t>
            </a:r>
            <a:r>
              <a:rPr lang="en-GB" sz="500" dirty="0"/>
              <a:t>Run2 comparison: </a:t>
            </a:r>
            <a:r>
              <a:rPr lang="en-GB" sz="500" dirty="0">
                <a:hlinkClick r:id="rId5"/>
              </a:rPr>
              <a:t>https://</a:t>
            </a:r>
            <a:r>
              <a:rPr lang="en-GB" sz="500" dirty="0" smtClean="0">
                <a:hlinkClick r:id="rId5"/>
              </a:rPr>
              <a:t>lbfence.cern.ch/alcm/public/figure/details/3837</a:t>
            </a:r>
            <a:r>
              <a:rPr lang="en-GB" sz="500" dirty="0" smtClean="0"/>
              <a:t>; EOSC AAI Architecture: publications office of the European Union; AARC blueprint: </a:t>
            </a:r>
            <a:r>
              <a:rPr lang="en-GB" sz="500" dirty="0" smtClean="0">
                <a:hlinkClick r:id="rId6"/>
              </a:rPr>
              <a:t>https://aarc-community.org/</a:t>
            </a:r>
            <a:r>
              <a:rPr lang="en-GB" sz="500" dirty="0"/>
              <a:t>; DNI: https://</a:t>
            </a:r>
            <a:r>
              <a:rPr lang="en-GB" sz="500" dirty="0" smtClean="0"/>
              <a:t>www.nikhef.nl/pdp/doc/stats/</a:t>
            </a:r>
            <a:endParaRPr lang="en-GB" sz="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489" y="855467"/>
            <a:ext cx="2353408" cy="1193758"/>
          </a:xfrm>
          <a:prstGeom prst="rect">
            <a:avLst/>
          </a:prstGeom>
          <a:ln>
            <a:solidFill>
              <a:srgbClr val="6F2575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65" y="348007"/>
            <a:ext cx="1155168" cy="7704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1577" y="623550"/>
            <a:ext cx="494655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From single GPU demo </a:t>
            </a:r>
            <a:r>
              <a:rPr kumimoji="0" lang="en-GB" sz="1400" b="0" i="0" u="none" strike="noStrike" cap="none" spc="0" normalizeH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to </a:t>
            </a:r>
            <a:r>
              <a:rPr kumimoji="0" lang="en-GB" sz="1400" b="1" i="0" u="none" strike="noStrike" cap="none" spc="0" normalizeH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500 </a:t>
            </a:r>
            <a:r>
              <a:rPr kumimoji="0" lang="en-GB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node LHCb HLT1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cap="none" dirty="0" smtClean="0">
                <a:solidFill>
                  <a:schemeClr val="bg1"/>
                </a:solidFill>
              </a:rPr>
              <a:t>makes tracking info directly available for classification</a:t>
            </a:r>
            <a:endParaRPr kumimoji="0" lang="en-GB" sz="140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474835" y="763646"/>
            <a:ext cx="2237634" cy="1210588"/>
            <a:chOff x="3985667" y="956888"/>
            <a:chExt cx="2237634" cy="1210588"/>
          </a:xfrm>
        </p:grpSpPr>
        <p:sp>
          <p:nvSpPr>
            <p:cNvPr id="24" name="TextBox 23"/>
            <p:cNvSpPr txBox="1"/>
            <p:nvPr/>
          </p:nvSpPr>
          <p:spPr>
            <a:xfrm>
              <a:off x="3985667" y="956888"/>
              <a:ext cx="2237634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Arial"/>
                </a:rPr>
                <a:t>Providing Security and </a:t>
              </a:r>
              <a:b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Arial"/>
                </a:rPr>
              </a:b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Arial"/>
                </a:rPr>
                <a:t>Risk Management for the </a:t>
              </a:r>
              <a:r>
                <a:rPr kumimoji="0" lang="en-GB" sz="1200" b="1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Arial"/>
                </a:rPr>
                <a:t>European Open Science Cloud </a:t>
              </a: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Arial"/>
                </a:rPr>
                <a:t>“EU Node” core services (procured EC service, </a:t>
              </a:r>
              <a:r>
                <a:rPr lang="en-GB" sz="1200" cap="none" dirty="0" smtClean="0">
                  <a:solidFill>
                    <a:schemeClr val="bg1"/>
                  </a:solidFill>
                </a:rPr>
                <a:t>delivered with </a:t>
              </a:r>
              <a:r>
                <a:rPr kumimoji="0" lang="en-GB" sz="1200" b="0" i="0" u="none" strike="noStrike" cap="none" spc="0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sym typeface="Arial"/>
                </a:rPr>
                <a:t>     )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963" y="1926522"/>
              <a:ext cx="238952" cy="159301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5814" y="261346"/>
            <a:ext cx="584776" cy="78719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76" y="266503"/>
            <a:ext cx="734897" cy="573220"/>
          </a:xfrm>
          <a:prstGeom prst="rect">
            <a:avLst/>
          </a:prstGeom>
        </p:spPr>
      </p:pic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" y="3802116"/>
            <a:ext cx="2514600" cy="48860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318" y="1125141"/>
            <a:ext cx="2514600" cy="2127874"/>
            <a:chOff x="106104" y="1049762"/>
            <a:chExt cx="2514600" cy="21278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3"/>
            <a:srcRect r="10697"/>
            <a:stretch/>
          </p:blipFill>
          <p:spPr>
            <a:xfrm>
              <a:off x="106104" y="1049762"/>
              <a:ext cx="2514600" cy="212787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926522"/>
              <a:ext cx="653921" cy="871895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2582919" y="1886815"/>
            <a:ext cx="1722696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GB" sz="1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Now we get much higher efficiency </a:t>
            </a:r>
            <a:r>
              <a:rPr kumimoji="0" lang="en-GB" sz="1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(</a:t>
            </a:r>
            <a:r>
              <a:rPr kumimoji="0" lang="en-GB" sz="1400" b="0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blue </a:t>
            </a:r>
            <a:r>
              <a:rPr kumimoji="0" lang="en-GB" sz="1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→ </a:t>
            </a:r>
            <a:r>
              <a:rPr kumimoji="0" lang="en-GB" sz="14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red</a:t>
            </a:r>
            <a:r>
              <a:rPr lang="en-GB" sz="1400" cap="none" dirty="0" smtClean="0">
                <a:solidFill>
                  <a:schemeClr val="bg1"/>
                </a:solidFill>
              </a:rPr>
              <a:t> </a:t>
            </a:r>
            <a:r>
              <a:rPr kumimoji="0" lang="en-GB" sz="14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points</a:t>
            </a:r>
            <a:r>
              <a:rPr lang="en-GB" sz="1400" cap="none" dirty="0">
                <a:solidFill>
                  <a:schemeClr val="bg1"/>
                </a:solidFill>
              </a:rPr>
              <a:t>) for </a:t>
            </a:r>
            <a:r>
              <a:rPr lang="en-GB" sz="1400" i="1" cap="none" dirty="0" smtClean="0">
                <a:solidFill>
                  <a:schemeClr val="bg1"/>
                </a:solidFill>
              </a:rPr>
              <a:t>e.g. </a:t>
            </a:r>
            <a:r>
              <a:rPr lang="en-GB" sz="1400" cap="none" dirty="0" smtClean="0">
                <a:solidFill>
                  <a:schemeClr val="bg1"/>
                </a:solidFill>
              </a:rPr>
              <a:t>D(s)→KK</a:t>
            </a:r>
            <a:r>
              <a:rPr lang="el-GR" sz="1400" cap="none" dirty="0" smtClean="0">
                <a:solidFill>
                  <a:schemeClr val="bg1"/>
                </a:solidFill>
              </a:rPr>
              <a:t>π</a:t>
            </a:r>
            <a:r>
              <a:rPr lang="en-GB" sz="1400" cap="none" dirty="0" smtClean="0">
                <a:solidFill>
                  <a:schemeClr val="bg1"/>
                </a:solidFill>
              </a:rPr>
              <a:t> charm physics</a:t>
            </a:r>
            <a:endParaRPr kumimoji="0" lang="en-GB" sz="1400" b="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6" name="Down Arrow 15"/>
          <p:cNvSpPr/>
          <p:nvPr/>
        </p:nvSpPr>
        <p:spPr>
          <a:xfrm rot="10800000">
            <a:off x="845811" y="2036977"/>
            <a:ext cx="167710" cy="35598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13" y="2059416"/>
            <a:ext cx="428660" cy="4286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817" y="2069282"/>
            <a:ext cx="448956" cy="4074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34232" y="2037039"/>
            <a:ext cx="301726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and next-gen trust &amp; identity for LSRIs with </a:t>
            </a:r>
            <a:br>
              <a:rPr kumimoji="0" lang="en-GB" sz="1200" b="0" i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GB" sz="1200" b="1" i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AARC TREE</a:t>
            </a:r>
            <a:r>
              <a:rPr kumimoji="0" lang="en-GB" sz="1200" b="0" i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and </a:t>
            </a:r>
            <a:r>
              <a:rPr kumimoji="0" lang="en-GB" sz="1200" b="1" i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eduGAIN </a:t>
            </a:r>
            <a:r>
              <a:rPr kumimoji="0" lang="en-GB" sz="1200" b="0" i="1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security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91641" y="2667449"/>
            <a:ext cx="3863256" cy="1601070"/>
            <a:chOff x="5191641" y="2667449"/>
            <a:chExt cx="3863256" cy="1601070"/>
          </a:xfrm>
        </p:grpSpPr>
        <p:grpSp>
          <p:nvGrpSpPr>
            <p:cNvPr id="14" name="Group 13"/>
            <p:cNvGrpSpPr/>
            <p:nvPr/>
          </p:nvGrpSpPr>
          <p:grpSpPr>
            <a:xfrm>
              <a:off x="5191641" y="2667449"/>
              <a:ext cx="3863256" cy="1601070"/>
              <a:chOff x="4648781" y="2389848"/>
              <a:chExt cx="4161360" cy="172461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648781" y="2389848"/>
                <a:ext cx="4161360" cy="1724615"/>
                <a:chOff x="3936805" y="2389848"/>
                <a:chExt cx="4161360" cy="1724615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936805" y="2389848"/>
                  <a:ext cx="4161360" cy="1724615"/>
                  <a:chOff x="4502198" y="2542821"/>
                  <a:chExt cx="4161360" cy="1724615"/>
                </a:xfrm>
              </p:grpSpPr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502198" y="2542821"/>
                    <a:ext cx="4161360" cy="1724615"/>
                  </a:xfrm>
                  <a:prstGeom prst="rect">
                    <a:avLst/>
                  </a:prstGeom>
                  <a:ln>
                    <a:solidFill>
                      <a:srgbClr val="6F2575"/>
                    </a:solidFill>
                  </a:ln>
                </p:spPr>
              </p:pic>
              <p:sp>
                <p:nvSpPr>
                  <p:cNvPr id="8" name="Rectangle 7"/>
                  <p:cNvSpPr/>
                  <p:nvPr/>
                </p:nvSpPr>
                <p:spPr>
                  <a:xfrm>
                    <a:off x="6791689" y="3122314"/>
                    <a:ext cx="1772958" cy="149186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900" b="0" i="0" u="none" strike="noStrike" cap="none" spc="0" normalizeH="0" baseline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6791689" y="4056439"/>
                    <a:ext cx="1772958" cy="132611"/>
                  </a:xfrm>
                  <a:prstGeom prst="rect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0" tIns="0" rIns="0" bIns="0" numCol="1" spcCol="38100" rtlCol="0" anchor="ctr">
                    <a:spAutoFit/>
                  </a:bodyPr>
                  <a:lstStyle/>
                  <a:p>
                    <a:pPr marL="0" marR="0" indent="0" algn="ctr" defTabSz="8255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800" b="0" i="0" u="none" strike="noStrike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3936805" y="3438115"/>
                  <a:ext cx="1465833" cy="656590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1100" b="0" i="0" u="none" strike="noStrike" cap="none" spc="0" normalizeH="0" dirty="0" smtClean="0">
                      <a:ln>
                        <a:noFill/>
                      </a:ln>
                      <a:solidFill>
                        <a:srgbClr val="6F2575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rPr>
                    <a:t>Dutch federated infrastructure both </a:t>
                  </a:r>
                  <a:br>
                    <a:rPr kumimoji="0" lang="en-GB" sz="1100" b="0" i="0" u="none" strike="noStrike" cap="none" spc="0" normalizeH="0" dirty="0" smtClean="0">
                      <a:ln>
                        <a:noFill/>
                      </a:ln>
                      <a:solidFill>
                        <a:srgbClr val="6F2575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rPr>
                  </a:br>
                  <a:r>
                    <a:rPr kumimoji="0" lang="en-GB" sz="1100" b="0" i="0" u="none" strike="noStrike" cap="none" spc="0" normalizeH="0" dirty="0" smtClean="0">
                      <a:ln>
                        <a:noFill/>
                      </a:ln>
                      <a:solidFill>
                        <a:srgbClr val="6F2575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Arial"/>
                    </a:rPr>
                    <a:t>at Nikhef and SURF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6072655" y="2398177"/>
                <a:ext cx="2728181" cy="2928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100" b="1" i="0" u="none" strike="noStrike" cap="none" spc="0" normalizeH="0" dirty="0" smtClean="0">
                    <a:ln>
                      <a:noFill/>
                    </a:ln>
                    <a:solidFill>
                      <a:srgbClr val="6F2575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IGWN </a:t>
                </a:r>
                <a:r>
                  <a:rPr kumimoji="0" lang="en-GB" sz="1100" b="1" i="0" u="none" strike="noStrike" cap="none" spc="0" normalizeH="0" dirty="0" err="1" smtClean="0">
                    <a:ln>
                      <a:noFill/>
                    </a:ln>
                    <a:solidFill>
                      <a:srgbClr val="6F2575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GravWav</a:t>
                </a:r>
                <a:r>
                  <a:rPr kumimoji="0" lang="en-GB" sz="1100" b="1" i="0" u="none" strike="noStrike" cap="none" spc="0" normalizeH="0" dirty="0" smtClean="0">
                    <a:ln>
                      <a:noFill/>
                    </a:ln>
                    <a:solidFill>
                      <a:srgbClr val="6F2575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rPr>
                  <a:t> jobs in 2024 (Q1-Q3)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041136" y="2901221"/>
              <a:ext cx="727763" cy="210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700" b="0" i="0" u="none" strike="noStrike" cap="none" spc="0" normalizeH="0" dirty="0" smtClean="0">
                  <a:ln>
                    <a:noFill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rPr>
                <a:t>unit: core-hours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36985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369332"/>
          </a:xfrm>
        </p:spPr>
        <p:txBody>
          <a:bodyPr/>
          <a:lstStyle/>
          <a:p>
            <a:r>
              <a:rPr lang="en-US" sz="2400" dirty="0" smtClean="0"/>
              <a:t>Our science data flows … are somebody else’s </a:t>
            </a:r>
            <a:r>
              <a:rPr lang="en-US" sz="2400" dirty="0" err="1" smtClean="0"/>
              <a:t>DDoS</a:t>
            </a:r>
            <a:r>
              <a:rPr lang="en-US" sz="2400" dirty="0" smtClean="0"/>
              <a:t> attack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14" y="1626481"/>
            <a:ext cx="2849268" cy="1598121"/>
          </a:xfrm>
          <a:prstGeom prst="rect">
            <a:avLst/>
          </a:prstGeom>
          <a:ln>
            <a:solidFill>
              <a:srgbClr val="001A3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042" y="687605"/>
            <a:ext cx="4350500" cy="1759029"/>
          </a:xfrm>
          <a:prstGeom prst="rect">
            <a:avLst/>
          </a:prstGeom>
          <a:ln>
            <a:solidFill>
              <a:srgbClr val="001A3B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076" y="2767535"/>
            <a:ext cx="3542971" cy="1396245"/>
          </a:xfrm>
          <a:prstGeom prst="rect">
            <a:avLst/>
          </a:prstGeom>
          <a:solidFill>
            <a:schemeClr val="accent2"/>
          </a:solidFill>
          <a:ln>
            <a:solidFill>
              <a:srgbClr val="6F2575"/>
            </a:solidFill>
          </a:ln>
          <a:effectLst>
            <a:glow rad="101600">
              <a:schemeClr val="accent3">
                <a:alpha val="60000"/>
              </a:schemeClr>
            </a:glo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PDP: accelerating ‘time to science’ through computing and collaboration</a:t>
            </a:r>
            <a:endParaRPr lang="nl-NL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531" y="2128947"/>
            <a:ext cx="3034087" cy="224562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Image sources: belastingdienst.nl, rws.nl, werkentegennederland.nl, </a:t>
            </a:r>
            <a:r>
              <a:rPr lang="en-GB" dirty="0" smtClean="0"/>
              <a:t>https://www.nomoreddos.org/deelnemers</a:t>
            </a:r>
            <a:r>
              <a:rPr lang="en-GB" dirty="0"/>
              <a:t>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3" y="1839473"/>
            <a:ext cx="2627408" cy="2386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2283" y="731781"/>
            <a:ext cx="415599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Bandwidth for the HL-LHC, WLCG, and the trigger data streams can also ‘exercise’ our Dutch national critical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1515195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Jumping over our computing boundaries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700" dirty="0" smtClean="0"/>
              <a:t>LLM service: https://plofkip.nikhef.nl/chat, services: kb.nikhef.nl/</a:t>
            </a:r>
            <a:r>
              <a:rPr lang="en-GB" sz="700" dirty="0" err="1" smtClean="0"/>
              <a:t>ct</a:t>
            </a:r>
            <a:r>
              <a:rPr lang="en-GB" sz="700" dirty="0" smtClean="0"/>
              <a:t>, </a:t>
            </a:r>
            <a:r>
              <a:rPr lang="en-GB" sz="700" dirty="0" err="1" smtClean="0"/>
              <a:t>AmpereOne</a:t>
            </a:r>
            <a:r>
              <a:rPr lang="en-GB" sz="700" dirty="0" smtClean="0"/>
              <a:t> SURF ETP ARM experimental platform pauperbak.nikhef.nl; scatter plot shows compute time per event estimated for ATLAS at the HL-LHC with the current processing model (from: FASTER ENW-XL); </a:t>
            </a:r>
            <a:r>
              <a:rPr lang="en-GB" sz="700" dirty="0" err="1" smtClean="0"/>
              <a:t>Djehuty</a:t>
            </a:r>
            <a:r>
              <a:rPr lang="en-GB" sz="700" dirty="0" smtClean="0"/>
              <a:t> open source Data repository: archive.nikhef.nl, data.4tu.nl, Catharina </a:t>
            </a:r>
            <a:r>
              <a:rPr lang="en-GB" sz="700" dirty="0" err="1" smtClean="0"/>
              <a:t>Vaendel</a:t>
            </a:r>
            <a:r>
              <a:rPr lang="en-GB" sz="700" dirty="0" smtClean="0"/>
              <a:t> (Nikhef) and </a:t>
            </a:r>
            <a:r>
              <a:rPr lang="en-GB" sz="700" dirty="0" err="1" smtClean="0"/>
              <a:t>Roel</a:t>
            </a:r>
            <a:r>
              <a:rPr lang="en-GB" sz="700" dirty="0" smtClean="0"/>
              <a:t> Jansen et al. (</a:t>
            </a:r>
            <a:r>
              <a:rPr lang="en-GB" sz="700" dirty="0" err="1" smtClean="0"/>
              <a:t>TUDelft</a:t>
            </a:r>
            <a:r>
              <a:rPr lang="en-GB" sz="700" dirty="0" smtClean="0"/>
              <a:t>). </a:t>
            </a:r>
            <a:endParaRPr lang="en-GB" sz="700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62821" y="765935"/>
            <a:ext cx="5821448" cy="3184832"/>
          </a:xfrm>
          <a:prstGeom prst="rect">
            <a:avLst/>
          </a:prstGeom>
        </p:spPr>
        <p:txBody>
          <a:bodyPr/>
          <a:lstStyle>
            <a:lvl1pPr marL="0" marR="0" indent="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857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1714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2571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3429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2862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51435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600075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685800" algn="l" defTabSz="30956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13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GB" sz="1400" b="1" dirty="0" smtClean="0"/>
              <a:t>Efficient and accelerated computing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6F2575"/>
                </a:solidFill>
              </a:rPr>
              <a:t>accelerators</a:t>
            </a:r>
            <a:r>
              <a:rPr lang="en-US" sz="1200" dirty="0" smtClean="0">
                <a:solidFill>
                  <a:srgbClr val="6F2575"/>
                </a:solidFill>
              </a:rPr>
              <a:t>, such as GPU- and hybrid-computing</a:t>
            </a:r>
            <a:br>
              <a:rPr lang="en-US" sz="1200" dirty="0" smtClean="0">
                <a:solidFill>
                  <a:srgbClr val="6F2575"/>
                </a:solidFill>
              </a:rPr>
            </a:br>
            <a:r>
              <a:rPr lang="en-US" sz="1200" dirty="0" smtClean="0">
                <a:solidFill>
                  <a:srgbClr val="6F2575"/>
                </a:solidFill>
              </a:rPr>
              <a:t>– </a:t>
            </a:r>
            <a:r>
              <a:rPr lang="en-US" sz="1200" i="1" dirty="0" smtClean="0">
                <a:solidFill>
                  <a:srgbClr val="6F2575"/>
                </a:solidFill>
              </a:rPr>
              <a:t>extending its scope to last trigger stage, to off‐line processing and to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6F2575"/>
                </a:solidFill>
              </a:rPr>
              <a:t>more </a:t>
            </a:r>
            <a:r>
              <a:rPr lang="en-US" sz="1200" b="1" dirty="0" smtClean="0">
                <a:solidFill>
                  <a:srgbClr val="6F2575"/>
                </a:solidFill>
              </a:rPr>
              <a:t>machine learning, </a:t>
            </a:r>
            <a:r>
              <a:rPr lang="en-US" sz="1200" dirty="0" smtClean="0">
                <a:solidFill>
                  <a:srgbClr val="6F2575"/>
                </a:solidFill>
              </a:rPr>
              <a:t>for tracking and physics event classification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6F2575"/>
                </a:solidFill>
              </a:rPr>
              <a:t>efficient </a:t>
            </a:r>
            <a:r>
              <a:rPr lang="en-US" sz="1200" b="1" dirty="0" smtClean="0">
                <a:solidFill>
                  <a:srgbClr val="6F2575"/>
                </a:solidFill>
              </a:rPr>
              <a:t>architectures</a:t>
            </a:r>
            <a:r>
              <a:rPr lang="en-US" sz="1200" dirty="0" smtClean="0">
                <a:solidFill>
                  <a:srgbClr val="6F2575"/>
                </a:solidFill>
              </a:rPr>
              <a:t>: </a:t>
            </a:r>
            <a:r>
              <a:rPr lang="en-US" sz="1200" dirty="0">
                <a:solidFill>
                  <a:srgbClr val="6F2575"/>
                </a:solidFill>
              </a:rPr>
              <a:t>ARM </a:t>
            </a:r>
            <a:r>
              <a:rPr lang="en-US" sz="1200" dirty="0" smtClean="0">
                <a:solidFill>
                  <a:srgbClr val="6F2575"/>
                </a:solidFill>
              </a:rPr>
              <a:t>systems (with our SURF </a:t>
            </a:r>
            <a:r>
              <a:rPr lang="en-US" sz="1200" dirty="0">
                <a:solidFill>
                  <a:srgbClr val="6F2575"/>
                </a:solidFill>
              </a:rPr>
              <a:t>Experimental </a:t>
            </a:r>
            <a:r>
              <a:rPr lang="en-US" sz="1200" dirty="0" smtClean="0">
                <a:solidFill>
                  <a:srgbClr val="6F2575"/>
                </a:solidFill>
              </a:rPr>
              <a:t>Platform)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6F2575"/>
                </a:solidFill>
              </a:rPr>
              <a:t>exploration of </a:t>
            </a:r>
            <a:r>
              <a:rPr lang="en-US" sz="1200" b="1" dirty="0" smtClean="0">
                <a:solidFill>
                  <a:srgbClr val="6F2575"/>
                </a:solidFill>
              </a:rPr>
              <a:t>quantum computing</a:t>
            </a:r>
            <a:r>
              <a:rPr lang="en-US" sz="1200" dirty="0" smtClean="0">
                <a:solidFill>
                  <a:srgbClr val="6F2575"/>
                </a:solidFill>
              </a:rPr>
              <a:t>, for future gains in algorithmic complexity 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Networking, both physical link and collaborative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6F2575"/>
                </a:solidFill>
              </a:rPr>
              <a:t>network bandwidths </a:t>
            </a:r>
            <a:r>
              <a:rPr lang="en-US" sz="1200" b="1" i="1" dirty="0" smtClean="0">
                <a:solidFill>
                  <a:srgbClr val="6F2575"/>
                </a:solidFill>
              </a:rPr>
              <a:t>over</a:t>
            </a:r>
            <a:r>
              <a:rPr lang="en-US" sz="1200" b="1" dirty="0" smtClean="0">
                <a:solidFill>
                  <a:srgbClr val="6F2575"/>
                </a:solidFill>
              </a:rPr>
              <a:t> 800 </a:t>
            </a:r>
            <a:r>
              <a:rPr lang="en-US" sz="1200" b="1" dirty="0" err="1" smtClean="0">
                <a:solidFill>
                  <a:srgbClr val="6F2575"/>
                </a:solidFill>
              </a:rPr>
              <a:t>Gbps</a:t>
            </a:r>
            <a:r>
              <a:rPr lang="en-US" sz="1200" b="1" dirty="0" smtClean="0">
                <a:solidFill>
                  <a:srgbClr val="6F2575"/>
                </a:solidFill>
              </a:rPr>
              <a:t> to CERN</a:t>
            </a:r>
            <a:r>
              <a:rPr lang="en-US" sz="1200" dirty="0" smtClean="0">
                <a:solidFill>
                  <a:srgbClr val="6F2575"/>
                </a:solidFill>
              </a:rPr>
              <a:t>, and to more destinations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6F2575"/>
                </a:solidFill>
              </a:rPr>
              <a:t>evolving and </a:t>
            </a:r>
            <a:r>
              <a:rPr lang="en-US" sz="1200" b="1" dirty="0" smtClean="0">
                <a:solidFill>
                  <a:srgbClr val="6F2575"/>
                </a:solidFill>
              </a:rPr>
              <a:t>aligning global collaboration </a:t>
            </a:r>
            <a:r>
              <a:rPr lang="en-US" sz="1200" dirty="0" smtClean="0">
                <a:solidFill>
                  <a:srgbClr val="6F2575"/>
                </a:solidFill>
              </a:rPr>
              <a:t>technologies (unified tokens): </a:t>
            </a:r>
            <a:br>
              <a:rPr lang="en-US" sz="1200" dirty="0" smtClean="0">
                <a:solidFill>
                  <a:srgbClr val="6F2575"/>
                </a:solidFill>
              </a:rPr>
            </a:br>
            <a:r>
              <a:rPr lang="en-US" sz="1200" dirty="0" smtClean="0">
                <a:solidFill>
                  <a:srgbClr val="6F2575"/>
                </a:solidFill>
              </a:rPr>
              <a:t>authentication &amp; authorization for WLCG, Gravitational Waves, SKA, DUNE,</a:t>
            </a:r>
            <a:br>
              <a:rPr lang="en-US" sz="1200" dirty="0" smtClean="0">
                <a:solidFill>
                  <a:srgbClr val="6F2575"/>
                </a:solidFill>
              </a:rPr>
            </a:br>
            <a:r>
              <a:rPr lang="en-US" sz="1200" dirty="0" smtClean="0">
                <a:solidFill>
                  <a:srgbClr val="6F2575"/>
                </a:solidFill>
              </a:rPr>
              <a:t>… and the European Open Science Cloud</a:t>
            </a:r>
          </a:p>
          <a:p>
            <a:endParaRPr lang="en-US" sz="1200" dirty="0" smtClean="0">
              <a:solidFill>
                <a:srgbClr val="6F2575"/>
              </a:solidFill>
            </a:endParaRPr>
          </a:p>
          <a:p>
            <a:r>
              <a:rPr lang="en-GB" sz="1200" b="1" dirty="0" smtClean="0"/>
              <a:t>Open Science at scale, with data for today’s and tomorrow’s science</a:t>
            </a:r>
            <a:endParaRPr lang="en-US" sz="1200" dirty="0" smtClean="0">
              <a:solidFill>
                <a:srgbClr val="6F257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6F2575"/>
                </a:solidFill>
              </a:rPr>
              <a:t>new forms of service delivery with </a:t>
            </a:r>
            <a:r>
              <a:rPr lang="en-US" sz="1200" b="1" dirty="0" smtClean="0">
                <a:solidFill>
                  <a:srgbClr val="6F2575"/>
                </a:solidFill>
              </a:rPr>
              <a:t>Analysis Facilities </a:t>
            </a:r>
            <a:r>
              <a:rPr lang="en-US" sz="1200" dirty="0" smtClean="0">
                <a:solidFill>
                  <a:srgbClr val="6F2575"/>
                </a:solidFill>
              </a:rPr>
              <a:t>and ‘data lakes’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6F2575"/>
                </a:solidFill>
              </a:rPr>
              <a:t>practical Open Science </a:t>
            </a:r>
            <a:r>
              <a:rPr lang="en-US" sz="1200" dirty="0" smtClean="0">
                <a:solidFill>
                  <a:srgbClr val="6F2575"/>
                </a:solidFill>
              </a:rPr>
              <a:t>for data-intensive systems (with 4TU.RD/</a:t>
            </a:r>
            <a:r>
              <a:rPr lang="en-US" sz="1200" dirty="0" err="1" smtClean="0">
                <a:solidFill>
                  <a:srgbClr val="6F2575"/>
                </a:solidFill>
              </a:rPr>
              <a:t>TUDelft</a:t>
            </a:r>
            <a:r>
              <a:rPr lang="en-US" sz="1200" dirty="0" smtClean="0">
                <a:solidFill>
                  <a:srgbClr val="6F2575"/>
                </a:solidFill>
              </a:rPr>
              <a:t>) </a:t>
            </a:r>
            <a:br>
              <a:rPr lang="en-US" sz="1200" dirty="0" smtClean="0">
                <a:solidFill>
                  <a:srgbClr val="6F2575"/>
                </a:solidFill>
              </a:rPr>
            </a:br>
            <a:r>
              <a:rPr lang="en-US" sz="1200" dirty="0" smtClean="0">
                <a:solidFill>
                  <a:srgbClr val="6F2575"/>
                </a:solidFill>
              </a:rPr>
              <a:t>– with a new Institutional Data Repository using </a:t>
            </a:r>
            <a:r>
              <a:rPr lang="en-US" sz="1200" dirty="0" err="1" smtClean="0">
                <a:solidFill>
                  <a:srgbClr val="6F2575"/>
                </a:solidFill>
              </a:rPr>
              <a:t>Djuhuty</a:t>
            </a:r>
            <a:r>
              <a:rPr lang="en-US" sz="1200" dirty="0" smtClean="0">
                <a:solidFill>
                  <a:srgbClr val="6F2575"/>
                </a:solidFill>
              </a:rPr>
              <a:t> open source software, </a:t>
            </a:r>
            <a:br>
              <a:rPr lang="en-US" sz="1200" dirty="0" smtClean="0">
                <a:solidFill>
                  <a:srgbClr val="6F2575"/>
                </a:solidFill>
              </a:rPr>
            </a:br>
            <a:r>
              <a:rPr lang="en-US" sz="1200" b="1" dirty="0" smtClean="0">
                <a:solidFill>
                  <a:srgbClr val="6F2575"/>
                </a:solidFill>
              </a:rPr>
              <a:t>linked to our local analysis facility</a:t>
            </a:r>
            <a:r>
              <a:rPr lang="en-US" sz="1200" dirty="0" smtClean="0">
                <a:solidFill>
                  <a:srgbClr val="6F2575"/>
                </a:solidFill>
              </a:rPr>
              <a:t>, adding re-usable science software</a:t>
            </a:r>
            <a:endParaRPr lang="en-US" sz="1200" i="1" dirty="0" smtClean="0">
              <a:solidFill>
                <a:srgbClr val="6F2575"/>
              </a:solidFill>
            </a:endParaRPr>
          </a:p>
          <a:p>
            <a:endParaRPr lang="en-GB" sz="7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873" y="188105"/>
            <a:ext cx="2343407" cy="1637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864" y="1302337"/>
            <a:ext cx="1831136" cy="1058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864" y="2162434"/>
            <a:ext cx="1831136" cy="16763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249" y="3264818"/>
            <a:ext cx="1425892" cy="9647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94" y="3825307"/>
            <a:ext cx="2433312" cy="472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7249" y="1420699"/>
            <a:ext cx="1637650" cy="1270808"/>
          </a:xfrm>
          <a:prstGeom prst="rect">
            <a:avLst/>
          </a:prstGeom>
          <a:ln>
            <a:solidFill>
              <a:srgbClr val="6F2575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78" y="1441338"/>
            <a:ext cx="1045330" cy="894157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PDP: accelerating ‘time to science’ through computing and collaboration</a:t>
            </a:r>
            <a:endParaRPr lang="nl-NL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64" y="3879418"/>
            <a:ext cx="564546" cy="476100"/>
          </a:xfrm>
          <a:prstGeom prst="rect">
            <a:avLst/>
          </a:prstGeom>
          <a:ln>
            <a:noFill/>
          </a:ln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283194"/>
              </p:ext>
            </p:extLst>
          </p:nvPr>
        </p:nvGraphicFramePr>
        <p:xfrm>
          <a:off x="5650001" y="2409685"/>
          <a:ext cx="1662720" cy="985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HOTO-PAINT" r:id="rId11" imgW="7391160" imgH="4381200" progId="CorelPHOTOPAINT.Image.16">
                  <p:embed/>
                </p:oleObj>
              </mc:Choice>
              <mc:Fallback>
                <p:oleObj name="PHOTO-PAINT" r:id="rId11" imgW="7391160" imgH="4381200" progId="CorelPHOTOPAINT.Image.16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50001" y="2409685"/>
                        <a:ext cx="1662720" cy="985633"/>
                      </a:xfrm>
                      <a:prstGeom prst="rect">
                        <a:avLst/>
                      </a:prstGeom>
                      <a:ln>
                        <a:solidFill>
                          <a:srgbClr val="6F257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9034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F0E89489-DDE2-4A68-BACC-9D84762C9000}" vid="{E4DF23C9-9BEC-4DD8-BE14-88B00585F0FF}"/>
    </a:ext>
  </a:extLst>
</a:theme>
</file>

<file path=ppt/theme/theme2.xml><?xml version="1.0" encoding="utf-8"?>
<a:theme xmlns:a="http://schemas.openxmlformats.org/drawingml/2006/main" name="Nikhef-DG22-2018-legacy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F0E89489-DDE2-4A68-BACC-9D84762C9000}" vid="{8508FB20-5C51-46C1-83CF-53648BCFC5BD}"/>
    </a:ext>
  </a:extLst>
</a:theme>
</file>

<file path=ppt/theme/theme3.xml><?xml version="1.0" encoding="utf-8"?>
<a:theme xmlns:a="http://schemas.openxmlformats.org/drawingml/2006/main" name="Nikhef-DG22-NikUM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F0E89489-DDE2-4A68-BACC-9D84762C9000}" vid="{B4B23AF5-BEF6-4B4F-81A4-97EF7E0B432B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Nikhef_presentatie-template-lc-2018-DGUM-MF</Template>
  <TotalTime>155</TotalTime>
  <Words>636</Words>
  <Application>Microsoft Office PowerPoint</Application>
  <PresentationFormat>On-screen Show (16:9)</PresentationFormat>
  <Paragraphs>49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Akkurat Std</vt:lpstr>
      <vt:lpstr>Akkurat Std Bold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Verdana</vt:lpstr>
      <vt:lpstr>Nikhef-DG22-NikOnly-main</vt:lpstr>
      <vt:lpstr>Nikhef-DG22-2018-legacy</vt:lpstr>
      <vt:lpstr>Nikhef-DG22-NikUM-Closures</vt:lpstr>
      <vt:lpstr>PHOTO-PAINT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64</cp:revision>
  <dcterms:created xsi:type="dcterms:W3CDTF">2024-11-09T09:13:31Z</dcterms:created>
  <dcterms:modified xsi:type="dcterms:W3CDTF">2024-11-11T08:37:15Z</dcterms:modified>
</cp:coreProperties>
</file>