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  <p:sldMasterId id="2147483726" r:id="rId3"/>
  </p:sldMasterIdLst>
  <p:notesMasterIdLst>
    <p:notesMasterId r:id="rId32"/>
  </p:notesMasterIdLst>
  <p:handoutMasterIdLst>
    <p:handoutMasterId r:id="rId33"/>
  </p:handoutMasterIdLst>
  <p:sldIdLst>
    <p:sldId id="281" r:id="rId4"/>
    <p:sldId id="287" r:id="rId5"/>
    <p:sldId id="256" r:id="rId6"/>
    <p:sldId id="258" r:id="rId7"/>
    <p:sldId id="278" r:id="rId8"/>
    <p:sldId id="268" r:id="rId9"/>
    <p:sldId id="279" r:id="rId10"/>
    <p:sldId id="259" r:id="rId11"/>
    <p:sldId id="263" r:id="rId12"/>
    <p:sldId id="262" r:id="rId13"/>
    <p:sldId id="273" r:id="rId14"/>
    <p:sldId id="269" r:id="rId15"/>
    <p:sldId id="275" r:id="rId16"/>
    <p:sldId id="286" r:id="rId17"/>
    <p:sldId id="277" r:id="rId18"/>
    <p:sldId id="274" r:id="rId19"/>
    <p:sldId id="270" r:id="rId20"/>
    <p:sldId id="280" r:id="rId21"/>
    <p:sldId id="276" r:id="rId22"/>
    <p:sldId id="283" r:id="rId23"/>
    <p:sldId id="272" r:id="rId24"/>
    <p:sldId id="264" r:id="rId25"/>
    <p:sldId id="285" r:id="rId26"/>
    <p:sldId id="261" r:id="rId27"/>
    <p:sldId id="284" r:id="rId28"/>
    <p:sldId id="265" r:id="rId29"/>
    <p:sldId id="266" r:id="rId30"/>
    <p:sldId id="267" r:id="rId31"/>
  </p:sldIdLst>
  <p:sldSz cx="9144000" cy="5143500" type="screen16x9"/>
  <p:notesSz cx="6805613" cy="99441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13" autoAdjust="0"/>
    <p:restoredTop sz="95182" autoAdjust="0"/>
  </p:normalViewPr>
  <p:slideViewPr>
    <p:cSldViewPr snapToGrid="0" snapToObjects="1">
      <p:cViewPr>
        <p:scale>
          <a:sx n="125" d="100"/>
          <a:sy n="125" d="100"/>
        </p:scale>
        <p:origin x="144" y="84"/>
      </p:cViewPr>
      <p:guideLst/>
    </p:cSldViewPr>
  </p:slideViewPr>
  <p:outlineViewPr>
    <p:cViewPr>
      <p:scale>
        <a:sx n="33" d="100"/>
        <a:sy n="33" d="100"/>
      </p:scale>
      <p:origin x="0" y="-37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5704" tIns="47852" rIns="95704" bIns="4785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5704" tIns="47852" rIns="95704" bIns="47852" rtlCol="0"/>
          <a:lstStyle>
            <a:lvl1pPr algn="r">
              <a:defRPr sz="1300"/>
            </a:lvl1pPr>
          </a:lstStyle>
          <a:p>
            <a:fld id="{0FC8E9CF-6ECB-41C1-8DD6-9BF6F92CECC7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5704" tIns="47852" rIns="95704" bIns="4785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5704" tIns="47852" rIns="95704" bIns="47852" rtlCol="0" anchor="b"/>
          <a:lstStyle>
            <a:lvl1pPr algn="r">
              <a:defRPr sz="13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7813" cy="3727450"/>
          </a:xfrm>
          <a:prstGeom prst="rect">
            <a:avLst/>
          </a:prstGeom>
        </p:spPr>
        <p:txBody>
          <a:bodyPr lIns="95704" tIns="47852" rIns="95704" bIns="47852"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07416" y="4723449"/>
            <a:ext cx="4990783" cy="4474845"/>
          </a:xfrm>
          <a:prstGeom prst="rect">
            <a:avLst/>
          </a:prstGeom>
        </p:spPr>
        <p:txBody>
          <a:bodyPr lIns="95704" tIns="47852" rIns="95704" bIns="47852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7813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4" name="Shape 8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11442">
              <a:lnSpc>
                <a:spcPct val="100000"/>
              </a:lnSpc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16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469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 kopi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ERN_arial.jpg" descr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2" y="-130173"/>
            <a:ext cx="9131477" cy="5280795"/>
          </a:xfrm>
          <a:prstGeom prst="rect">
            <a:avLst/>
          </a:prstGeom>
          <a:ln w="12700"/>
        </p:spPr>
      </p:pic>
      <p:sp>
        <p:nvSpPr>
          <p:cNvPr id="235" name="Rechthoek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7" name="Vorm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9" name="NIKHEF_LOGO.png" descr="NIKHEF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8820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41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42" name="FuSE, the Fundamental Sciences E-infrastructure"/>
          <p:cNvSpPr txBox="1"/>
          <p:nvPr/>
        </p:nvSpPr>
        <p:spPr>
          <a:xfrm>
            <a:off x="1043184" y="4874865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243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rcRect r="41485" b="20345"/>
          <a:stretch>
            <a:fillRect/>
          </a:stretch>
        </p:blipFill>
        <p:spPr>
          <a:xfrm>
            <a:off x="7085338" y="4718400"/>
            <a:ext cx="1008663" cy="278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068257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2" y="4205566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 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02" y="4215439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0" y="4871452"/>
            <a:ext cx="9144000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is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Nikhef-QuSoft workshop on QC for HEP and GW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00" r:id="rId3"/>
    <p:sldLayoutId id="2147483724" r:id="rId4"/>
    <p:sldLayoutId id="2147483708" r:id="rId5"/>
    <p:sldLayoutId id="2147483662" r:id="rId6"/>
    <p:sldLayoutId id="2147483701" r:id="rId7"/>
    <p:sldLayoutId id="2147483668" r:id="rId8"/>
    <p:sldLayoutId id="2147483660" r:id="rId9"/>
    <p:sldLayoutId id="2147483704" r:id="rId10"/>
    <p:sldLayoutId id="2147483705" r:id="rId11"/>
    <p:sldLayoutId id="2147483706" r:id="rId12"/>
    <p:sldLayoutId id="2147483707" r:id="rId13"/>
    <p:sldLayoutId id="2147483703" r:id="rId14"/>
    <p:sldLayoutId id="2147483661" r:id="rId15"/>
    <p:sldLayoutId id="2147483664" r:id="rId16"/>
    <p:sldLayoutId id="2147483667" r:id="rId17"/>
    <p:sldLayoutId id="2147483702" r:id="rId18"/>
    <p:sldLayoutId id="2147483697" r:id="rId19"/>
    <p:sldLayoutId id="2147483709" r:id="rId20"/>
    <p:sldLayoutId id="2147483674" r:id="rId21"/>
    <p:sldLayoutId id="2147483677" r:id="rId22"/>
    <p:sldLayoutId id="2147483698" r:id="rId23"/>
    <p:sldLayoutId id="2147483699" r:id="rId24"/>
    <p:sldLayoutId id="2147483710" r:id="rId25"/>
    <p:sldLayoutId id="2147483672" r:id="rId26"/>
    <p:sldLayoutId id="2147483675" r:id="rId27"/>
    <p:sldLayoutId id="2147483678" r:id="rId28"/>
    <p:sldLayoutId id="2147483681" r:id="rId29"/>
    <p:sldLayoutId id="2147483684" r:id="rId30"/>
    <p:sldLayoutId id="2147483673" r:id="rId31"/>
    <p:sldLayoutId id="2147483676" r:id="rId32"/>
    <p:sldLayoutId id="2147483679" r:id="rId33"/>
    <p:sldLayoutId id="2147483682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730" r:id="rId40"/>
    <p:sldLayoutId id="2147483731" r:id="rId41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7" r:id="rId2"/>
    <p:sldLayoutId id="2147483729" r:id="rId3"/>
    <p:sldLayoutId id="2147483728" r:id="rId4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g"/><Relationship Id="rId18" Type="http://schemas.openxmlformats.org/officeDocument/2006/relationships/image" Target="../media/image5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5.jpg"/><Relationship Id="rId17" Type="http://schemas.openxmlformats.org/officeDocument/2006/relationships/image" Target="../media/image50.png"/><Relationship Id="rId2" Type="http://schemas.openxmlformats.org/officeDocument/2006/relationships/image" Target="../media/image35.jpg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.nikhef.nl/qc-ws-14sept" TargetMode="External"/><Relationship Id="rId2" Type="http://schemas.openxmlformats.org/officeDocument/2006/relationships/hyperlink" Target="https://indico.nikhef.nl/e/qchepgw-0914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ti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joint</a:t>
            </a:r>
            <a:br>
              <a:rPr lang="en-US" dirty="0" smtClean="0"/>
            </a:br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Tuesday 14 September 2021</a:t>
            </a:r>
          </a:p>
          <a:p>
            <a:r>
              <a:rPr lang="en-GB" dirty="0" smtClean="0"/>
              <a:t>10.30 – 17.30, WCW room Z0.09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4240917"/>
            <a:ext cx="2247481" cy="7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9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 smtClean="0"/>
              <a:t>Dealing </a:t>
            </a:r>
            <a:r>
              <a:rPr lang="en-GB" dirty="0" smtClean="0"/>
              <a:t>with both volume and complexity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2" y="723263"/>
            <a:ext cx="7803116" cy="38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0936" y="4540907"/>
            <a:ext cx="2093522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Image: Alice collaboration @LHC</a:t>
            </a:r>
            <a:endParaRPr kumimoji="0" lang="en-US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808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object 22"/>
          <p:cNvSpPr/>
          <p:nvPr/>
        </p:nvSpPr>
        <p:spPr>
          <a:xfrm rot="19951678">
            <a:off x="7716347" y="1175049"/>
            <a:ext cx="421627" cy="1474236"/>
          </a:xfrm>
          <a:custGeom>
            <a:avLst/>
            <a:gdLst/>
            <a:ahLst/>
            <a:cxnLst/>
            <a:rect l="l" t="t" r="r" b="b"/>
            <a:pathLst>
              <a:path w="670559" h="2011679">
                <a:moveTo>
                  <a:pt x="670560" y="1676400"/>
                </a:moveTo>
                <a:lnTo>
                  <a:pt x="502920" y="1676400"/>
                </a:lnTo>
                <a:lnTo>
                  <a:pt x="502920" y="0"/>
                </a:lnTo>
                <a:lnTo>
                  <a:pt x="167640" y="0"/>
                </a:lnTo>
                <a:lnTo>
                  <a:pt x="167640" y="1676400"/>
                </a:lnTo>
                <a:lnTo>
                  <a:pt x="0" y="1676400"/>
                </a:lnTo>
                <a:lnTo>
                  <a:pt x="335280" y="2011680"/>
                </a:lnTo>
                <a:lnTo>
                  <a:pt x="670560" y="167640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64319" y="4771189"/>
            <a:ext cx="80150" cy="173124"/>
          </a:xfrm>
        </p:spPr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82" name="Text Placeholder 181"/>
          <p:cNvSpPr>
            <a:spLocks noGrp="1"/>
          </p:cNvSpPr>
          <p:nvPr>
            <p:ph type="body" sz="quarter" idx="15"/>
          </p:nvPr>
        </p:nvSpPr>
        <p:spPr>
          <a:xfrm>
            <a:off x="238125" y="146941"/>
            <a:ext cx="3382107" cy="400110"/>
          </a:xfrm>
        </p:spPr>
        <p:txBody>
          <a:bodyPr/>
          <a:lstStyle/>
          <a:p>
            <a:r>
              <a:rPr lang="en-GB" dirty="0" smtClean="0"/>
              <a:t>Data flows at the LHC</a:t>
            </a:r>
            <a:endParaRPr lang="en-US" dirty="0"/>
          </a:p>
        </p:txBody>
      </p:sp>
      <p:grpSp>
        <p:nvGrpSpPr>
          <p:cNvPr id="184" name="Group 183"/>
          <p:cNvGrpSpPr/>
          <p:nvPr/>
        </p:nvGrpSpPr>
        <p:grpSpPr>
          <a:xfrm>
            <a:off x="78584" y="199855"/>
            <a:ext cx="5917956" cy="4348385"/>
            <a:chOff x="360524" y="199855"/>
            <a:chExt cx="5917956" cy="4348385"/>
          </a:xfrm>
        </p:grpSpPr>
        <p:grpSp>
          <p:nvGrpSpPr>
            <p:cNvPr id="6" name="object 2"/>
            <p:cNvGrpSpPr/>
            <p:nvPr/>
          </p:nvGrpSpPr>
          <p:grpSpPr>
            <a:xfrm>
              <a:off x="414726" y="678458"/>
              <a:ext cx="2643876" cy="2413027"/>
              <a:chOff x="703084" y="944290"/>
              <a:chExt cx="4319905" cy="3942715"/>
            </a:xfrm>
          </p:grpSpPr>
          <p:pic>
            <p:nvPicPr>
              <p:cNvPr id="7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03084" y="2993054"/>
                <a:ext cx="2779560" cy="1893595"/>
              </a:xfrm>
              <a:prstGeom prst="rect">
                <a:avLst/>
              </a:prstGeom>
            </p:spPr>
          </p:pic>
          <p:pic>
            <p:nvPicPr>
              <p:cNvPr id="8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11998" y="944290"/>
                <a:ext cx="2919350" cy="1492675"/>
              </a:xfrm>
              <a:prstGeom prst="rect">
                <a:avLst/>
              </a:prstGeom>
            </p:spPr>
          </p:pic>
          <p:pic>
            <p:nvPicPr>
              <p:cNvPr id="9" name="object 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18319" y="1101960"/>
                <a:ext cx="1904403" cy="1038961"/>
              </a:xfrm>
              <a:prstGeom prst="rect">
                <a:avLst/>
              </a:prstGeom>
            </p:spPr>
          </p:pic>
        </p:grpSp>
        <p:sp>
          <p:nvSpPr>
            <p:cNvPr id="10" name="object 7"/>
            <p:cNvSpPr txBox="1"/>
            <p:nvPr/>
          </p:nvSpPr>
          <p:spPr>
            <a:xfrm>
              <a:off x="917207" y="1560364"/>
              <a:ext cx="868223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cap="none" dirty="0">
                  <a:latin typeface="Arial"/>
                  <a:cs typeface="Arial"/>
                </a:rPr>
                <a:t>4</a:t>
              </a:r>
              <a:r>
                <a:rPr sz="900" b="1" cap="none" spc="-40" dirty="0">
                  <a:latin typeface="Arial"/>
                  <a:cs typeface="Arial"/>
                </a:rPr>
                <a:t> </a:t>
              </a:r>
              <a:r>
                <a:rPr sz="900" b="1" cap="none" spc="-5" dirty="0">
                  <a:latin typeface="Arial"/>
                  <a:cs typeface="Arial"/>
                </a:rPr>
                <a:t>Experiments</a:t>
              </a:r>
              <a:endParaRPr sz="900" cap="none" dirty="0">
                <a:latin typeface="Arial"/>
                <a:cs typeface="Arial"/>
              </a:endParaRPr>
            </a:p>
          </p:txBody>
        </p:sp>
        <p:sp>
          <p:nvSpPr>
            <p:cNvPr id="11" name="object 8"/>
            <p:cNvSpPr txBox="1"/>
            <p:nvPr/>
          </p:nvSpPr>
          <p:spPr>
            <a:xfrm>
              <a:off x="3223399" y="698449"/>
              <a:ext cx="498228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00" cap="none" spc="-1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r>
                <a:rPr sz="1000" cap="none" spc="-7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Pbit/s</a:t>
              </a:r>
              <a:endParaRPr sz="1000" cap="none" dirty="0">
                <a:latin typeface="Arial"/>
                <a:cs typeface="Arial"/>
              </a:endParaRPr>
            </a:p>
          </p:txBody>
        </p:sp>
        <p:grpSp>
          <p:nvGrpSpPr>
            <p:cNvPr id="12" name="object 9"/>
            <p:cNvGrpSpPr/>
            <p:nvPr/>
          </p:nvGrpSpPr>
          <p:grpSpPr>
            <a:xfrm>
              <a:off x="1584172" y="199855"/>
              <a:ext cx="4694308" cy="2313926"/>
              <a:chOff x="2613875" y="162287"/>
              <a:chExt cx="7670165" cy="3780790"/>
            </a:xfrm>
          </p:grpSpPr>
          <p:sp>
            <p:nvSpPr>
              <p:cNvPr id="13" name="object 10"/>
              <p:cNvSpPr/>
              <p:nvPr/>
            </p:nvSpPr>
            <p:spPr>
              <a:xfrm>
                <a:off x="2618638" y="3303721"/>
                <a:ext cx="701040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835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479"/>
                    </a:lnTo>
                    <a:lnTo>
                      <a:pt x="350646" y="330479"/>
                    </a:lnTo>
                    <a:lnTo>
                      <a:pt x="700925" y="330479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4" name="object 11"/>
              <p:cNvSpPr/>
              <p:nvPr/>
            </p:nvSpPr>
            <p:spPr>
              <a:xfrm>
                <a:off x="2618638" y="3303721"/>
                <a:ext cx="701040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835">
                    <a:moveTo>
                      <a:pt x="350646" y="330479"/>
                    </a:moveTo>
                    <a:lnTo>
                      <a:pt x="0" y="330479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479"/>
                    </a:lnTo>
                    <a:lnTo>
                      <a:pt x="350646" y="33047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5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72994" y="3336487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6" name="object 13"/>
              <p:cNvSpPr/>
              <p:nvPr/>
            </p:nvSpPr>
            <p:spPr>
              <a:xfrm>
                <a:off x="2729153" y="3379693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111"/>
                    </a:lnTo>
                    <a:lnTo>
                      <a:pt x="350646" y="330111"/>
                    </a:lnTo>
                    <a:lnTo>
                      <a:pt x="700925" y="330111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7" name="object 14"/>
              <p:cNvSpPr/>
              <p:nvPr/>
            </p:nvSpPr>
            <p:spPr>
              <a:xfrm>
                <a:off x="2729153" y="3379693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350646" y="330111"/>
                    </a:moveTo>
                    <a:lnTo>
                      <a:pt x="0" y="330111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111"/>
                    </a:lnTo>
                    <a:lnTo>
                      <a:pt x="350646" y="330111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8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83878" y="3412814"/>
                <a:ext cx="587882" cy="269633"/>
              </a:xfrm>
              <a:prstGeom prst="rect">
                <a:avLst/>
              </a:prstGeom>
            </p:spPr>
          </p:pic>
          <p:sp>
            <p:nvSpPr>
              <p:cNvPr id="19" name="object 16"/>
              <p:cNvSpPr/>
              <p:nvPr/>
            </p:nvSpPr>
            <p:spPr>
              <a:xfrm>
                <a:off x="2840405" y="3456007"/>
                <a:ext cx="7016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200">
                    <a:moveTo>
                      <a:pt x="701268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34" y="330123"/>
                    </a:lnTo>
                    <a:lnTo>
                      <a:pt x="701268" y="330123"/>
                    </a:lnTo>
                    <a:lnTo>
                      <a:pt x="701268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20" name="object 17"/>
              <p:cNvSpPr/>
              <p:nvPr/>
            </p:nvSpPr>
            <p:spPr>
              <a:xfrm>
                <a:off x="2840405" y="3456007"/>
                <a:ext cx="7016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200">
                    <a:moveTo>
                      <a:pt x="350634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1268" y="0"/>
                    </a:lnTo>
                    <a:lnTo>
                      <a:pt x="701268" y="330123"/>
                    </a:lnTo>
                    <a:lnTo>
                      <a:pt x="350634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21" name="object 1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894406" y="3488760"/>
                <a:ext cx="588238" cy="270001"/>
              </a:xfrm>
              <a:prstGeom prst="rect">
                <a:avLst/>
              </a:prstGeom>
            </p:spPr>
          </p:pic>
          <p:sp>
            <p:nvSpPr>
              <p:cNvPr id="22" name="object 19"/>
              <p:cNvSpPr/>
              <p:nvPr/>
            </p:nvSpPr>
            <p:spPr>
              <a:xfrm>
                <a:off x="2950921" y="3531966"/>
                <a:ext cx="7016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835">
                    <a:moveTo>
                      <a:pt x="701281" y="0"/>
                    </a:moveTo>
                    <a:lnTo>
                      <a:pt x="0" y="0"/>
                    </a:lnTo>
                    <a:lnTo>
                      <a:pt x="0" y="330479"/>
                    </a:lnTo>
                    <a:lnTo>
                      <a:pt x="350634" y="330479"/>
                    </a:lnTo>
                    <a:lnTo>
                      <a:pt x="701281" y="330479"/>
                    </a:lnTo>
                    <a:lnTo>
                      <a:pt x="701281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23" name="object 20"/>
              <p:cNvSpPr/>
              <p:nvPr/>
            </p:nvSpPr>
            <p:spPr>
              <a:xfrm>
                <a:off x="2950921" y="3531966"/>
                <a:ext cx="7016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835">
                    <a:moveTo>
                      <a:pt x="350634" y="330479"/>
                    </a:moveTo>
                    <a:lnTo>
                      <a:pt x="0" y="330479"/>
                    </a:lnTo>
                    <a:lnTo>
                      <a:pt x="0" y="0"/>
                    </a:lnTo>
                    <a:lnTo>
                      <a:pt x="701281" y="0"/>
                    </a:lnTo>
                    <a:lnTo>
                      <a:pt x="701281" y="330479"/>
                    </a:lnTo>
                    <a:lnTo>
                      <a:pt x="350634" y="33047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24" name="object 2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005277" y="3565087"/>
                <a:ext cx="588238" cy="270001"/>
              </a:xfrm>
              <a:prstGeom prst="rect">
                <a:avLst/>
              </a:prstGeom>
            </p:spPr>
          </p:pic>
          <p:sp>
            <p:nvSpPr>
              <p:cNvPr id="25" name="object 22"/>
              <p:cNvSpPr/>
              <p:nvPr/>
            </p:nvSpPr>
            <p:spPr>
              <a:xfrm>
                <a:off x="3061436" y="3607924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47" y="330123"/>
                    </a:lnTo>
                    <a:lnTo>
                      <a:pt x="700925" y="330123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26" name="object 23"/>
              <p:cNvSpPr/>
              <p:nvPr/>
            </p:nvSpPr>
            <p:spPr>
              <a:xfrm>
                <a:off x="3061436" y="3607924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350647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123"/>
                    </a:lnTo>
                    <a:lnTo>
                      <a:pt x="350647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27" name="object 2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115437" y="3641402"/>
                <a:ext cx="588238" cy="270001"/>
              </a:xfrm>
              <a:prstGeom prst="rect">
                <a:avLst/>
              </a:prstGeom>
            </p:spPr>
          </p:pic>
          <p:sp>
            <p:nvSpPr>
              <p:cNvPr id="28" name="object 25"/>
              <p:cNvSpPr/>
              <p:nvPr/>
            </p:nvSpPr>
            <p:spPr>
              <a:xfrm>
                <a:off x="5009045" y="1416603"/>
                <a:ext cx="2326005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2326004" h="23494">
                    <a:moveTo>
                      <a:pt x="0" y="0"/>
                    </a:moveTo>
                    <a:lnTo>
                      <a:pt x="2325954" y="23037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29" name="object 26"/>
              <p:cNvSpPr/>
              <p:nvPr/>
            </p:nvSpPr>
            <p:spPr>
              <a:xfrm>
                <a:off x="7322756" y="1353611"/>
                <a:ext cx="172720" cy="172085"/>
              </a:xfrm>
              <a:custGeom>
                <a:avLst/>
                <a:gdLst/>
                <a:ahLst/>
                <a:cxnLst/>
                <a:rect l="l" t="t" r="r" b="b"/>
                <a:pathLst>
                  <a:path w="172720" h="172084">
                    <a:moveTo>
                      <a:pt x="1447" y="0"/>
                    </a:moveTo>
                    <a:lnTo>
                      <a:pt x="0" y="171716"/>
                    </a:lnTo>
                    <a:lnTo>
                      <a:pt x="172440" y="87477"/>
                    </a:lnTo>
                    <a:lnTo>
                      <a:pt x="144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30" name="object 27"/>
              <p:cNvSpPr/>
              <p:nvPr/>
            </p:nvSpPr>
            <p:spPr>
              <a:xfrm>
                <a:off x="6831355" y="231121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5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885" y="467639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31" name="object 28"/>
              <p:cNvSpPr/>
              <p:nvPr/>
            </p:nvSpPr>
            <p:spPr>
              <a:xfrm>
                <a:off x="6831355" y="231121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5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32" name="object 2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99401" y="277934"/>
                <a:ext cx="742683" cy="382676"/>
              </a:xfrm>
              <a:prstGeom prst="rect">
                <a:avLst/>
              </a:prstGeom>
            </p:spPr>
          </p:pic>
          <p:sp>
            <p:nvSpPr>
              <p:cNvPr id="33" name="object 30"/>
              <p:cNvSpPr/>
              <p:nvPr/>
            </p:nvSpPr>
            <p:spPr>
              <a:xfrm>
                <a:off x="6971042" y="339490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71"/>
                    </a:lnTo>
                    <a:lnTo>
                      <a:pt x="442442" y="467271"/>
                    </a:lnTo>
                    <a:lnTo>
                      <a:pt x="884872" y="467271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34" name="object 31"/>
              <p:cNvSpPr/>
              <p:nvPr/>
            </p:nvSpPr>
            <p:spPr>
              <a:xfrm>
                <a:off x="6971042" y="339490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42" y="467271"/>
                    </a:moveTo>
                    <a:lnTo>
                      <a:pt x="0" y="467271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71"/>
                    </a:lnTo>
                    <a:lnTo>
                      <a:pt x="442442" y="467271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35" name="object 3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039076" y="385934"/>
                <a:ext cx="742315" cy="382676"/>
              </a:xfrm>
              <a:prstGeom prst="rect">
                <a:avLst/>
              </a:prstGeom>
            </p:spPr>
          </p:pic>
          <p:sp>
            <p:nvSpPr>
              <p:cNvPr id="36" name="object 33"/>
              <p:cNvSpPr/>
              <p:nvPr/>
            </p:nvSpPr>
            <p:spPr>
              <a:xfrm>
                <a:off x="7110361" y="447123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83"/>
                    </a:lnTo>
                    <a:lnTo>
                      <a:pt x="442442" y="467283"/>
                    </a:lnTo>
                    <a:lnTo>
                      <a:pt x="884872" y="467283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37" name="object 34"/>
              <p:cNvSpPr/>
              <p:nvPr/>
            </p:nvSpPr>
            <p:spPr>
              <a:xfrm>
                <a:off x="7110361" y="447123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42" y="467283"/>
                    </a:moveTo>
                    <a:lnTo>
                      <a:pt x="0" y="467283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83"/>
                    </a:lnTo>
                    <a:lnTo>
                      <a:pt x="442442" y="46728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38" name="object 3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79119" y="493923"/>
                <a:ext cx="742315" cy="382320"/>
              </a:xfrm>
              <a:prstGeom prst="rect">
                <a:avLst/>
              </a:prstGeom>
            </p:spPr>
          </p:pic>
          <p:sp>
            <p:nvSpPr>
              <p:cNvPr id="39" name="object 36"/>
              <p:cNvSpPr/>
              <p:nvPr/>
            </p:nvSpPr>
            <p:spPr>
              <a:xfrm>
                <a:off x="7250404" y="555124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83"/>
                    </a:lnTo>
                    <a:lnTo>
                      <a:pt x="442429" y="467283"/>
                    </a:lnTo>
                    <a:lnTo>
                      <a:pt x="884872" y="467283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40" name="object 37"/>
              <p:cNvSpPr/>
              <p:nvPr/>
            </p:nvSpPr>
            <p:spPr>
              <a:xfrm>
                <a:off x="7250404" y="555124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29" y="467283"/>
                    </a:moveTo>
                    <a:lnTo>
                      <a:pt x="0" y="467283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83"/>
                    </a:lnTo>
                    <a:lnTo>
                      <a:pt x="442429" y="46728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41" name="object 3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18438" y="601568"/>
                <a:ext cx="742683" cy="382320"/>
              </a:xfrm>
              <a:prstGeom prst="rect">
                <a:avLst/>
              </a:prstGeom>
            </p:spPr>
          </p:pic>
          <p:sp>
            <p:nvSpPr>
              <p:cNvPr id="42" name="object 39"/>
              <p:cNvSpPr/>
              <p:nvPr/>
            </p:nvSpPr>
            <p:spPr>
              <a:xfrm>
                <a:off x="7389723" y="662769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83"/>
                    </a:lnTo>
                    <a:lnTo>
                      <a:pt x="442442" y="467283"/>
                    </a:lnTo>
                    <a:lnTo>
                      <a:pt x="884872" y="467283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43" name="object 40"/>
              <p:cNvSpPr/>
              <p:nvPr/>
            </p:nvSpPr>
            <p:spPr>
              <a:xfrm>
                <a:off x="7389723" y="662769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42" y="467283"/>
                    </a:moveTo>
                    <a:lnTo>
                      <a:pt x="0" y="467283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83"/>
                    </a:lnTo>
                    <a:lnTo>
                      <a:pt x="442442" y="46728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44" name="object 4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458125" y="709568"/>
                <a:ext cx="742315" cy="382320"/>
              </a:xfrm>
              <a:prstGeom prst="rect">
                <a:avLst/>
              </a:prstGeom>
            </p:spPr>
          </p:pic>
          <p:sp>
            <p:nvSpPr>
              <p:cNvPr id="45" name="object 42"/>
              <p:cNvSpPr/>
              <p:nvPr/>
            </p:nvSpPr>
            <p:spPr>
              <a:xfrm>
                <a:off x="8114398" y="167050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5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885" y="467639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46" name="object 43"/>
              <p:cNvSpPr/>
              <p:nvPr/>
            </p:nvSpPr>
            <p:spPr>
              <a:xfrm>
                <a:off x="8114398" y="167050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5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47" name="object 4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182800" y="213849"/>
                <a:ext cx="742315" cy="382676"/>
              </a:xfrm>
              <a:prstGeom prst="rect">
                <a:avLst/>
              </a:prstGeom>
            </p:spPr>
          </p:pic>
          <p:sp>
            <p:nvSpPr>
              <p:cNvPr id="48" name="object 45"/>
              <p:cNvSpPr/>
              <p:nvPr/>
            </p:nvSpPr>
            <p:spPr>
              <a:xfrm>
                <a:off x="8254085" y="275051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5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29" y="467639"/>
                    </a:lnTo>
                    <a:lnTo>
                      <a:pt x="884872" y="467639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49" name="object 46"/>
              <p:cNvSpPr/>
              <p:nvPr/>
            </p:nvSpPr>
            <p:spPr>
              <a:xfrm>
                <a:off x="8254085" y="275051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5">
                    <a:moveTo>
                      <a:pt x="442429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639"/>
                    </a:lnTo>
                    <a:lnTo>
                      <a:pt x="442429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50" name="object 4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322119" y="321850"/>
                <a:ext cx="742683" cy="382676"/>
              </a:xfrm>
              <a:prstGeom prst="rect">
                <a:avLst/>
              </a:prstGeom>
            </p:spPr>
          </p:pic>
          <p:sp>
            <p:nvSpPr>
              <p:cNvPr id="51" name="object 48"/>
              <p:cNvSpPr/>
              <p:nvPr/>
            </p:nvSpPr>
            <p:spPr>
              <a:xfrm>
                <a:off x="8393760" y="383407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283"/>
                    </a:lnTo>
                    <a:lnTo>
                      <a:pt x="442442" y="467283"/>
                    </a:lnTo>
                    <a:lnTo>
                      <a:pt x="884885" y="467283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52" name="object 49"/>
              <p:cNvSpPr/>
              <p:nvPr/>
            </p:nvSpPr>
            <p:spPr>
              <a:xfrm>
                <a:off x="8393760" y="383407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42" y="467283"/>
                    </a:moveTo>
                    <a:lnTo>
                      <a:pt x="0" y="467283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283"/>
                    </a:lnTo>
                    <a:lnTo>
                      <a:pt x="442442" y="46728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53" name="object 5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461794" y="429851"/>
                <a:ext cx="742315" cy="382320"/>
              </a:xfrm>
              <a:prstGeom prst="rect">
                <a:avLst/>
              </a:prstGeom>
            </p:spPr>
          </p:pic>
          <p:sp>
            <p:nvSpPr>
              <p:cNvPr id="54" name="object 51"/>
              <p:cNvSpPr/>
              <p:nvPr/>
            </p:nvSpPr>
            <p:spPr>
              <a:xfrm>
                <a:off x="8533079" y="491408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283"/>
                    </a:lnTo>
                    <a:lnTo>
                      <a:pt x="442442" y="467283"/>
                    </a:lnTo>
                    <a:lnTo>
                      <a:pt x="884885" y="467283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55" name="object 52"/>
              <p:cNvSpPr/>
              <p:nvPr/>
            </p:nvSpPr>
            <p:spPr>
              <a:xfrm>
                <a:off x="8533079" y="491408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42" y="467283"/>
                    </a:moveTo>
                    <a:lnTo>
                      <a:pt x="0" y="467283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283"/>
                    </a:lnTo>
                    <a:lnTo>
                      <a:pt x="442442" y="46728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56" name="object 5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601125" y="537852"/>
                <a:ext cx="742683" cy="382320"/>
              </a:xfrm>
              <a:prstGeom prst="rect">
                <a:avLst/>
              </a:prstGeom>
            </p:spPr>
          </p:pic>
          <p:sp>
            <p:nvSpPr>
              <p:cNvPr id="57" name="object 54"/>
              <p:cNvSpPr/>
              <p:nvPr/>
            </p:nvSpPr>
            <p:spPr>
              <a:xfrm>
                <a:off x="8672753" y="599053"/>
                <a:ext cx="884555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4554" h="467359">
                    <a:moveTo>
                      <a:pt x="884529" y="0"/>
                    </a:moveTo>
                    <a:lnTo>
                      <a:pt x="0" y="0"/>
                    </a:lnTo>
                    <a:lnTo>
                      <a:pt x="0" y="467271"/>
                    </a:lnTo>
                    <a:lnTo>
                      <a:pt x="442442" y="467271"/>
                    </a:lnTo>
                    <a:lnTo>
                      <a:pt x="884529" y="467271"/>
                    </a:lnTo>
                    <a:lnTo>
                      <a:pt x="884529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58" name="object 55"/>
              <p:cNvSpPr/>
              <p:nvPr/>
            </p:nvSpPr>
            <p:spPr>
              <a:xfrm>
                <a:off x="8672753" y="599053"/>
                <a:ext cx="884555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4554" h="467359">
                    <a:moveTo>
                      <a:pt x="442442" y="467271"/>
                    </a:moveTo>
                    <a:lnTo>
                      <a:pt x="0" y="467271"/>
                    </a:lnTo>
                    <a:lnTo>
                      <a:pt x="0" y="0"/>
                    </a:lnTo>
                    <a:lnTo>
                      <a:pt x="884529" y="0"/>
                    </a:lnTo>
                    <a:lnTo>
                      <a:pt x="884529" y="467271"/>
                    </a:lnTo>
                    <a:lnTo>
                      <a:pt x="442442" y="467271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59" name="object 5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741524" y="645484"/>
                <a:ext cx="742683" cy="382320"/>
              </a:xfrm>
              <a:prstGeom prst="rect">
                <a:avLst/>
              </a:prstGeom>
            </p:spPr>
          </p:pic>
          <p:sp>
            <p:nvSpPr>
              <p:cNvPr id="60" name="object 57"/>
              <p:cNvSpPr/>
              <p:nvPr/>
            </p:nvSpPr>
            <p:spPr>
              <a:xfrm>
                <a:off x="7552080" y="745573"/>
                <a:ext cx="884555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4554" h="467359">
                    <a:moveTo>
                      <a:pt x="884516" y="0"/>
                    </a:moveTo>
                    <a:lnTo>
                      <a:pt x="0" y="0"/>
                    </a:lnTo>
                    <a:lnTo>
                      <a:pt x="0" y="467271"/>
                    </a:lnTo>
                    <a:lnTo>
                      <a:pt x="442442" y="467271"/>
                    </a:lnTo>
                    <a:lnTo>
                      <a:pt x="884516" y="467271"/>
                    </a:lnTo>
                    <a:lnTo>
                      <a:pt x="884516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61" name="object 58"/>
              <p:cNvSpPr/>
              <p:nvPr/>
            </p:nvSpPr>
            <p:spPr>
              <a:xfrm>
                <a:off x="7552080" y="745573"/>
                <a:ext cx="884555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4554" h="467359">
                    <a:moveTo>
                      <a:pt x="442442" y="467271"/>
                    </a:moveTo>
                    <a:lnTo>
                      <a:pt x="0" y="467271"/>
                    </a:lnTo>
                    <a:lnTo>
                      <a:pt x="0" y="0"/>
                    </a:lnTo>
                    <a:lnTo>
                      <a:pt x="884516" y="0"/>
                    </a:lnTo>
                    <a:lnTo>
                      <a:pt x="884516" y="467271"/>
                    </a:lnTo>
                    <a:lnTo>
                      <a:pt x="442442" y="467271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62" name="object 5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620482" y="792004"/>
                <a:ext cx="742315" cy="382320"/>
              </a:xfrm>
              <a:prstGeom prst="rect">
                <a:avLst/>
              </a:prstGeom>
            </p:spPr>
          </p:pic>
          <p:sp>
            <p:nvSpPr>
              <p:cNvPr id="63" name="object 60"/>
              <p:cNvSpPr/>
              <p:nvPr/>
            </p:nvSpPr>
            <p:spPr>
              <a:xfrm>
                <a:off x="7692123" y="852850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872" y="467639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64" name="object 61"/>
              <p:cNvSpPr/>
              <p:nvPr/>
            </p:nvSpPr>
            <p:spPr>
              <a:xfrm>
                <a:off x="7692123" y="852850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65" name="object 6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760525" y="899649"/>
                <a:ext cx="742315" cy="382676"/>
              </a:xfrm>
              <a:prstGeom prst="rect">
                <a:avLst/>
              </a:prstGeom>
            </p:spPr>
          </p:pic>
          <p:sp>
            <p:nvSpPr>
              <p:cNvPr id="66" name="object 63"/>
              <p:cNvSpPr/>
              <p:nvPr/>
            </p:nvSpPr>
            <p:spPr>
              <a:xfrm>
                <a:off x="7831797" y="960851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885" y="467639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67" name="object 64"/>
              <p:cNvSpPr/>
              <p:nvPr/>
            </p:nvSpPr>
            <p:spPr>
              <a:xfrm>
                <a:off x="7831797" y="960851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68" name="object 6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899844" y="1007650"/>
                <a:ext cx="742683" cy="382676"/>
              </a:xfrm>
              <a:prstGeom prst="rect">
                <a:avLst/>
              </a:prstGeom>
            </p:spPr>
          </p:pic>
          <p:sp>
            <p:nvSpPr>
              <p:cNvPr id="69" name="object 66"/>
              <p:cNvSpPr/>
              <p:nvPr/>
            </p:nvSpPr>
            <p:spPr>
              <a:xfrm>
                <a:off x="7971485" y="1068852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71"/>
                    </a:lnTo>
                    <a:lnTo>
                      <a:pt x="442429" y="467271"/>
                    </a:lnTo>
                    <a:lnTo>
                      <a:pt x="884872" y="467271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70" name="object 67"/>
              <p:cNvSpPr/>
              <p:nvPr/>
            </p:nvSpPr>
            <p:spPr>
              <a:xfrm>
                <a:off x="7971485" y="1068852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29" y="467271"/>
                    </a:moveTo>
                    <a:lnTo>
                      <a:pt x="0" y="467271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71"/>
                    </a:lnTo>
                    <a:lnTo>
                      <a:pt x="442429" y="467271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71" name="object 6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39519" y="1115651"/>
                <a:ext cx="742315" cy="382676"/>
              </a:xfrm>
              <a:prstGeom prst="rect">
                <a:avLst/>
              </a:prstGeom>
            </p:spPr>
          </p:pic>
          <p:sp>
            <p:nvSpPr>
              <p:cNvPr id="72" name="object 69"/>
              <p:cNvSpPr/>
              <p:nvPr/>
            </p:nvSpPr>
            <p:spPr>
              <a:xfrm>
                <a:off x="8110804" y="1176128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29" y="467639"/>
                    </a:lnTo>
                    <a:lnTo>
                      <a:pt x="884872" y="467639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73" name="object 70"/>
              <p:cNvSpPr/>
              <p:nvPr/>
            </p:nvSpPr>
            <p:spPr>
              <a:xfrm>
                <a:off x="8110804" y="1176128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442429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639"/>
                    </a:lnTo>
                    <a:lnTo>
                      <a:pt x="442429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74" name="object 7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179562" y="1223296"/>
                <a:ext cx="742315" cy="382676"/>
              </a:xfrm>
              <a:prstGeom prst="rect">
                <a:avLst/>
              </a:prstGeom>
            </p:spPr>
          </p:pic>
          <p:sp>
            <p:nvSpPr>
              <p:cNvPr id="75" name="object 72"/>
              <p:cNvSpPr/>
              <p:nvPr/>
            </p:nvSpPr>
            <p:spPr>
              <a:xfrm>
                <a:off x="8835123" y="680409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83"/>
                    </a:lnTo>
                    <a:lnTo>
                      <a:pt x="442442" y="467283"/>
                    </a:lnTo>
                    <a:lnTo>
                      <a:pt x="884872" y="467283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76" name="object 73"/>
              <p:cNvSpPr/>
              <p:nvPr/>
            </p:nvSpPr>
            <p:spPr>
              <a:xfrm>
                <a:off x="8835123" y="680409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42" y="467283"/>
                    </a:moveTo>
                    <a:lnTo>
                      <a:pt x="0" y="467283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83"/>
                    </a:lnTo>
                    <a:lnTo>
                      <a:pt x="442442" y="46728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77" name="object 7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03881" y="726840"/>
                <a:ext cx="742315" cy="382320"/>
              </a:xfrm>
              <a:prstGeom prst="rect">
                <a:avLst/>
              </a:prstGeom>
            </p:spPr>
          </p:pic>
          <p:sp>
            <p:nvSpPr>
              <p:cNvPr id="78" name="object 75"/>
              <p:cNvSpPr/>
              <p:nvPr/>
            </p:nvSpPr>
            <p:spPr>
              <a:xfrm>
                <a:off x="8975166" y="788410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884872" y="0"/>
                    </a:moveTo>
                    <a:lnTo>
                      <a:pt x="0" y="0"/>
                    </a:lnTo>
                    <a:lnTo>
                      <a:pt x="0" y="467271"/>
                    </a:lnTo>
                    <a:lnTo>
                      <a:pt x="442429" y="467271"/>
                    </a:lnTo>
                    <a:lnTo>
                      <a:pt x="884872" y="467271"/>
                    </a:lnTo>
                    <a:lnTo>
                      <a:pt x="884872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79" name="object 76"/>
              <p:cNvSpPr/>
              <p:nvPr/>
            </p:nvSpPr>
            <p:spPr>
              <a:xfrm>
                <a:off x="8975166" y="788410"/>
                <a:ext cx="88519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359">
                    <a:moveTo>
                      <a:pt x="442429" y="467271"/>
                    </a:moveTo>
                    <a:lnTo>
                      <a:pt x="0" y="467271"/>
                    </a:lnTo>
                    <a:lnTo>
                      <a:pt x="0" y="0"/>
                    </a:lnTo>
                    <a:lnTo>
                      <a:pt x="884872" y="0"/>
                    </a:lnTo>
                    <a:lnTo>
                      <a:pt x="884872" y="467271"/>
                    </a:lnTo>
                    <a:lnTo>
                      <a:pt x="442429" y="467271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80" name="object 7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043200" y="834486"/>
                <a:ext cx="742683" cy="382676"/>
              </a:xfrm>
              <a:prstGeom prst="rect">
                <a:avLst/>
              </a:prstGeom>
            </p:spPr>
          </p:pic>
          <p:sp>
            <p:nvSpPr>
              <p:cNvPr id="81" name="object 78"/>
              <p:cNvSpPr/>
              <p:nvPr/>
            </p:nvSpPr>
            <p:spPr>
              <a:xfrm>
                <a:off x="9114840" y="895687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885" y="467639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82" name="object 79"/>
              <p:cNvSpPr/>
              <p:nvPr/>
            </p:nvSpPr>
            <p:spPr>
              <a:xfrm>
                <a:off x="9114840" y="895687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83" name="object 8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82874" y="942486"/>
                <a:ext cx="742315" cy="382676"/>
              </a:xfrm>
              <a:prstGeom prst="rect">
                <a:avLst/>
              </a:prstGeom>
            </p:spPr>
          </p:pic>
          <p:sp>
            <p:nvSpPr>
              <p:cNvPr id="84" name="object 81"/>
              <p:cNvSpPr/>
              <p:nvPr/>
            </p:nvSpPr>
            <p:spPr>
              <a:xfrm>
                <a:off x="9254159" y="1003332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884885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885" y="467639"/>
                    </a:lnTo>
                    <a:lnTo>
                      <a:pt x="88488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85" name="object 82"/>
              <p:cNvSpPr/>
              <p:nvPr/>
            </p:nvSpPr>
            <p:spPr>
              <a:xfrm>
                <a:off x="9254159" y="1003332"/>
                <a:ext cx="885190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5190" h="467994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885" y="0"/>
                    </a:lnTo>
                    <a:lnTo>
                      <a:pt x="884885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86" name="object 8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322561" y="1050132"/>
                <a:ext cx="742683" cy="382676"/>
              </a:xfrm>
              <a:prstGeom prst="rect">
                <a:avLst/>
              </a:prstGeom>
            </p:spPr>
          </p:pic>
          <p:sp>
            <p:nvSpPr>
              <p:cNvPr id="87" name="object 84"/>
              <p:cNvSpPr/>
              <p:nvPr/>
            </p:nvSpPr>
            <p:spPr>
              <a:xfrm>
                <a:off x="9394202" y="1111333"/>
                <a:ext cx="884555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4554" h="467994">
                    <a:moveTo>
                      <a:pt x="884516" y="0"/>
                    </a:moveTo>
                    <a:lnTo>
                      <a:pt x="0" y="0"/>
                    </a:lnTo>
                    <a:lnTo>
                      <a:pt x="0" y="467639"/>
                    </a:lnTo>
                    <a:lnTo>
                      <a:pt x="442442" y="467639"/>
                    </a:lnTo>
                    <a:lnTo>
                      <a:pt x="884516" y="467639"/>
                    </a:lnTo>
                    <a:lnTo>
                      <a:pt x="884516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88" name="object 85"/>
              <p:cNvSpPr/>
              <p:nvPr/>
            </p:nvSpPr>
            <p:spPr>
              <a:xfrm>
                <a:off x="9394202" y="1111333"/>
                <a:ext cx="884555" cy="467995"/>
              </a:xfrm>
              <a:custGeom>
                <a:avLst/>
                <a:gdLst/>
                <a:ahLst/>
                <a:cxnLst/>
                <a:rect l="l" t="t" r="r" b="b"/>
                <a:pathLst>
                  <a:path w="884554" h="467994">
                    <a:moveTo>
                      <a:pt x="442442" y="467639"/>
                    </a:moveTo>
                    <a:lnTo>
                      <a:pt x="0" y="467639"/>
                    </a:lnTo>
                    <a:lnTo>
                      <a:pt x="0" y="0"/>
                    </a:lnTo>
                    <a:lnTo>
                      <a:pt x="884516" y="0"/>
                    </a:lnTo>
                    <a:lnTo>
                      <a:pt x="884516" y="467639"/>
                    </a:lnTo>
                    <a:lnTo>
                      <a:pt x="442442" y="46763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89" name="object 8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462605" y="1158133"/>
                <a:ext cx="742315" cy="382676"/>
              </a:xfrm>
              <a:prstGeom prst="rect">
                <a:avLst/>
              </a:prstGeom>
            </p:spPr>
          </p:pic>
        </p:grpSp>
        <p:sp>
          <p:nvSpPr>
            <p:cNvPr id="90" name="object 87"/>
            <p:cNvSpPr txBox="1"/>
            <p:nvPr/>
          </p:nvSpPr>
          <p:spPr>
            <a:xfrm>
              <a:off x="4160675" y="1801407"/>
              <a:ext cx="1642366" cy="74315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ts val="1914"/>
                </a:lnSpc>
                <a:spcBef>
                  <a:spcPts val="95"/>
                </a:spcBef>
              </a:pP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200</a:t>
              </a:r>
              <a:r>
                <a:rPr sz="1000" cap="none" spc="-55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Gbit/s</a:t>
              </a:r>
              <a:endParaRPr sz="1000" cap="none" dirty="0">
                <a:latin typeface="Arial"/>
                <a:cs typeface="Arial"/>
              </a:endParaRPr>
            </a:p>
            <a:p>
              <a:pPr marL="12700">
                <a:lnSpc>
                  <a:spcPts val="1914"/>
                </a:lnSpc>
              </a:pP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to</a:t>
              </a:r>
              <a:r>
                <a:rPr sz="1000" cap="none" spc="-15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the</a:t>
              </a:r>
              <a:r>
                <a:rPr sz="1000" cap="none" spc="-25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000" cap="none" spc="-10" dirty="0">
                  <a:solidFill>
                    <a:srgbClr val="009900"/>
                  </a:solidFill>
                  <a:latin typeface="Arial"/>
                  <a:cs typeface="Arial"/>
                </a:rPr>
                <a:t>CERN</a:t>
              </a:r>
              <a:r>
                <a:rPr sz="1000" cap="none" spc="-2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computer</a:t>
              </a:r>
              <a:r>
                <a:rPr sz="1000" cap="none" spc="-25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9900"/>
                  </a:solidFill>
                  <a:latin typeface="Arial"/>
                  <a:cs typeface="Arial"/>
                </a:rPr>
                <a:t>center</a:t>
              </a:r>
              <a:endParaRPr sz="1000" cap="none" dirty="0">
                <a:latin typeface="Arial"/>
                <a:cs typeface="Arial"/>
              </a:endParaRPr>
            </a:p>
          </p:txBody>
        </p:sp>
        <p:grpSp>
          <p:nvGrpSpPr>
            <p:cNvPr id="91" name="object 88"/>
            <p:cNvGrpSpPr/>
            <p:nvPr/>
          </p:nvGrpSpPr>
          <p:grpSpPr>
            <a:xfrm>
              <a:off x="2228465" y="1471582"/>
              <a:ext cx="2954783" cy="820406"/>
              <a:chOff x="3666604" y="2240198"/>
              <a:chExt cx="4827905" cy="1340485"/>
            </a:xfrm>
          </p:grpSpPr>
          <p:sp>
            <p:nvSpPr>
              <p:cNvPr id="92" name="object 89"/>
              <p:cNvSpPr/>
              <p:nvPr/>
            </p:nvSpPr>
            <p:spPr>
              <a:xfrm>
                <a:off x="3821404" y="2269090"/>
                <a:ext cx="4643755" cy="1231265"/>
              </a:xfrm>
              <a:custGeom>
                <a:avLst/>
                <a:gdLst/>
                <a:ahLst/>
                <a:cxnLst/>
                <a:rect l="l" t="t" r="r" b="b"/>
                <a:pathLst>
                  <a:path w="4643755" h="1231264">
                    <a:moveTo>
                      <a:pt x="4643640" y="0"/>
                    </a:moveTo>
                    <a:lnTo>
                      <a:pt x="0" y="1231201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93" name="object 90"/>
              <p:cNvSpPr/>
              <p:nvPr/>
            </p:nvSpPr>
            <p:spPr>
              <a:xfrm>
                <a:off x="3666604" y="3414249"/>
                <a:ext cx="18796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w="187960" h="166370">
                    <a:moveTo>
                      <a:pt x="143992" y="0"/>
                    </a:moveTo>
                    <a:lnTo>
                      <a:pt x="0" y="127076"/>
                    </a:lnTo>
                    <a:lnTo>
                      <a:pt x="187921" y="165963"/>
                    </a:lnTo>
                    <a:lnTo>
                      <a:pt x="14399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</p:grpSp>
        <p:sp>
          <p:nvSpPr>
            <p:cNvPr id="95" name="object 92"/>
            <p:cNvSpPr txBox="1"/>
            <p:nvPr/>
          </p:nvSpPr>
          <p:spPr>
            <a:xfrm>
              <a:off x="2870434" y="3696230"/>
              <a:ext cx="767552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00" cap="none" spc="-5" dirty="0">
                  <a:latin typeface="Arial"/>
                  <a:cs typeface="Arial"/>
                </a:rPr>
                <a:t>Export</a:t>
              </a:r>
              <a:r>
                <a:rPr sz="1000" cap="none" spc="-70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copies</a:t>
              </a:r>
              <a:endParaRPr sz="1000" cap="none">
                <a:latin typeface="Arial"/>
                <a:cs typeface="Arial"/>
              </a:endParaRPr>
            </a:p>
          </p:txBody>
        </p:sp>
        <p:sp>
          <p:nvSpPr>
            <p:cNvPr id="96" name="object 93"/>
            <p:cNvSpPr txBox="1"/>
            <p:nvPr/>
          </p:nvSpPr>
          <p:spPr>
            <a:xfrm>
              <a:off x="3044495" y="2530476"/>
              <a:ext cx="1125872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00" cap="none" spc="-10" dirty="0">
                  <a:latin typeface="Arial"/>
                  <a:cs typeface="Arial"/>
                </a:rPr>
                <a:t>Create</a:t>
              </a:r>
              <a:r>
                <a:rPr sz="1000" cap="none" spc="-50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sub-samples</a:t>
              </a:r>
              <a:endParaRPr sz="1000" cap="none">
                <a:latin typeface="Arial"/>
                <a:cs typeface="Arial"/>
              </a:endParaRPr>
            </a:p>
          </p:txBody>
        </p:sp>
        <p:grpSp>
          <p:nvGrpSpPr>
            <p:cNvPr id="97" name="object 94"/>
            <p:cNvGrpSpPr/>
            <p:nvPr/>
          </p:nvGrpSpPr>
          <p:grpSpPr>
            <a:xfrm>
              <a:off x="2726973" y="3862301"/>
              <a:ext cx="1335734" cy="685939"/>
              <a:chOff x="4241520" y="6243492"/>
              <a:chExt cx="2182495" cy="1120775"/>
            </a:xfrm>
          </p:grpSpPr>
          <p:sp>
            <p:nvSpPr>
              <p:cNvPr id="98" name="object 95"/>
              <p:cNvSpPr/>
              <p:nvPr/>
            </p:nvSpPr>
            <p:spPr>
              <a:xfrm>
                <a:off x="4241520" y="6243492"/>
                <a:ext cx="2182495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182495" h="1120775">
                    <a:moveTo>
                      <a:pt x="2182317" y="0"/>
                    </a:moveTo>
                    <a:lnTo>
                      <a:pt x="2153513" y="0"/>
                    </a:lnTo>
                    <a:lnTo>
                      <a:pt x="0" y="0"/>
                    </a:lnTo>
                    <a:lnTo>
                      <a:pt x="0" y="1120673"/>
                    </a:lnTo>
                    <a:lnTo>
                      <a:pt x="2182317" y="1120673"/>
                    </a:lnTo>
                    <a:lnTo>
                      <a:pt x="2182317" y="0"/>
                    </a:lnTo>
                    <a:close/>
                  </a:path>
                </a:pathLst>
              </a:custGeom>
              <a:solidFill>
                <a:srgbClr val="7B0D0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99" name="object 96"/>
              <p:cNvSpPr/>
              <p:nvPr/>
            </p:nvSpPr>
            <p:spPr>
              <a:xfrm>
                <a:off x="4268876" y="6267609"/>
                <a:ext cx="2129790" cy="1075690"/>
              </a:xfrm>
              <a:custGeom>
                <a:avLst/>
                <a:gdLst/>
                <a:ahLst/>
                <a:cxnLst/>
                <a:rect l="l" t="t" r="r" b="b"/>
                <a:pathLst>
                  <a:path w="2129790" h="1075690">
                    <a:moveTo>
                      <a:pt x="2126157" y="0"/>
                    </a:moveTo>
                    <a:lnTo>
                      <a:pt x="1803" y="0"/>
                    </a:lnTo>
                    <a:lnTo>
                      <a:pt x="0" y="1075321"/>
                    </a:lnTo>
                    <a:lnTo>
                      <a:pt x="2129764" y="1072438"/>
                    </a:lnTo>
                    <a:lnTo>
                      <a:pt x="2126157" y="0"/>
                    </a:lnTo>
                    <a:close/>
                  </a:path>
                </a:pathLst>
              </a:custGeom>
              <a:solidFill>
                <a:srgbClr val="39A3BC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00" name="object 9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268241" y="6316022"/>
                <a:ext cx="2130399" cy="1028700"/>
              </a:xfrm>
              <a:prstGeom prst="rect">
                <a:avLst/>
              </a:prstGeom>
            </p:spPr>
          </p:pic>
          <p:sp>
            <p:nvSpPr>
              <p:cNvPr id="101" name="object 98"/>
              <p:cNvSpPr/>
              <p:nvPr/>
            </p:nvSpPr>
            <p:spPr>
              <a:xfrm>
                <a:off x="4276077" y="7223767"/>
                <a:ext cx="2120900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2120900" h="116840">
                    <a:moveTo>
                      <a:pt x="0" y="52920"/>
                    </a:moveTo>
                    <a:lnTo>
                      <a:pt x="3606" y="116281"/>
                    </a:lnTo>
                    <a:lnTo>
                      <a:pt x="2120760" y="116281"/>
                    </a:lnTo>
                    <a:lnTo>
                      <a:pt x="2120760" y="67678"/>
                    </a:lnTo>
                    <a:lnTo>
                      <a:pt x="786599" y="67678"/>
                    </a:lnTo>
                    <a:lnTo>
                      <a:pt x="750107" y="55803"/>
                    </a:lnTo>
                    <a:lnTo>
                      <a:pt x="56159" y="55803"/>
                    </a:lnTo>
                    <a:lnTo>
                      <a:pt x="34201" y="54356"/>
                    </a:lnTo>
                    <a:lnTo>
                      <a:pt x="0" y="52920"/>
                    </a:lnTo>
                    <a:close/>
                  </a:path>
                  <a:path w="2120900" h="116840">
                    <a:moveTo>
                      <a:pt x="1056957" y="13677"/>
                    </a:moveTo>
                    <a:lnTo>
                      <a:pt x="1022400" y="13677"/>
                    </a:lnTo>
                    <a:lnTo>
                      <a:pt x="993241" y="24117"/>
                    </a:lnTo>
                    <a:lnTo>
                      <a:pt x="965885" y="28803"/>
                    </a:lnTo>
                    <a:lnTo>
                      <a:pt x="965885" y="40678"/>
                    </a:lnTo>
                    <a:lnTo>
                      <a:pt x="855726" y="51117"/>
                    </a:lnTo>
                    <a:lnTo>
                      <a:pt x="828357" y="54356"/>
                    </a:lnTo>
                    <a:lnTo>
                      <a:pt x="786599" y="67678"/>
                    </a:lnTo>
                    <a:lnTo>
                      <a:pt x="2120760" y="67678"/>
                    </a:lnTo>
                    <a:lnTo>
                      <a:pt x="2120760" y="42125"/>
                    </a:lnTo>
                    <a:lnTo>
                      <a:pt x="1508048" y="42125"/>
                    </a:lnTo>
                    <a:lnTo>
                      <a:pt x="1457286" y="31673"/>
                    </a:lnTo>
                    <a:lnTo>
                      <a:pt x="1455891" y="21234"/>
                    </a:lnTo>
                    <a:lnTo>
                      <a:pt x="1098359" y="21234"/>
                    </a:lnTo>
                    <a:lnTo>
                      <a:pt x="1056957" y="13677"/>
                    </a:lnTo>
                    <a:close/>
                  </a:path>
                  <a:path w="2120900" h="116840">
                    <a:moveTo>
                      <a:pt x="99720" y="40678"/>
                    </a:moveTo>
                    <a:lnTo>
                      <a:pt x="56159" y="55803"/>
                    </a:lnTo>
                    <a:lnTo>
                      <a:pt x="750107" y="55803"/>
                    </a:lnTo>
                    <a:lnTo>
                      <a:pt x="745658" y="54356"/>
                    </a:lnTo>
                    <a:lnTo>
                      <a:pt x="654481" y="54356"/>
                    </a:lnTo>
                    <a:lnTo>
                      <a:pt x="642419" y="48234"/>
                    </a:lnTo>
                    <a:lnTo>
                      <a:pt x="146519" y="48234"/>
                    </a:lnTo>
                    <a:lnTo>
                      <a:pt x="99720" y="40678"/>
                    </a:lnTo>
                    <a:close/>
                  </a:path>
                  <a:path w="2120900" h="116840">
                    <a:moveTo>
                      <a:pt x="726846" y="48234"/>
                    </a:moveTo>
                    <a:lnTo>
                      <a:pt x="692276" y="54356"/>
                    </a:lnTo>
                    <a:lnTo>
                      <a:pt x="745658" y="54356"/>
                    </a:lnTo>
                    <a:lnTo>
                      <a:pt x="726846" y="48234"/>
                    </a:lnTo>
                    <a:close/>
                  </a:path>
                  <a:path w="2120900" h="116840">
                    <a:moveTo>
                      <a:pt x="259206" y="36360"/>
                    </a:moveTo>
                    <a:lnTo>
                      <a:pt x="203047" y="36360"/>
                    </a:lnTo>
                    <a:lnTo>
                      <a:pt x="146519" y="48234"/>
                    </a:lnTo>
                    <a:lnTo>
                      <a:pt x="642419" y="48234"/>
                    </a:lnTo>
                    <a:lnTo>
                      <a:pt x="633210" y="43561"/>
                    </a:lnTo>
                    <a:lnTo>
                      <a:pt x="318960" y="43561"/>
                    </a:lnTo>
                    <a:lnTo>
                      <a:pt x="259206" y="36360"/>
                    </a:lnTo>
                    <a:close/>
                  </a:path>
                  <a:path w="2120900" h="116840">
                    <a:moveTo>
                      <a:pt x="455040" y="25565"/>
                    </a:moveTo>
                    <a:lnTo>
                      <a:pt x="402488" y="25565"/>
                    </a:lnTo>
                    <a:lnTo>
                      <a:pt x="380517" y="31673"/>
                    </a:lnTo>
                    <a:lnTo>
                      <a:pt x="357124" y="39243"/>
                    </a:lnTo>
                    <a:lnTo>
                      <a:pt x="318960" y="43561"/>
                    </a:lnTo>
                    <a:lnTo>
                      <a:pt x="633210" y="43561"/>
                    </a:lnTo>
                    <a:lnTo>
                      <a:pt x="621848" y="37795"/>
                    </a:lnTo>
                    <a:lnTo>
                      <a:pt x="590765" y="37795"/>
                    </a:lnTo>
                    <a:lnTo>
                      <a:pt x="558770" y="33121"/>
                    </a:lnTo>
                    <a:lnTo>
                      <a:pt x="487438" y="33121"/>
                    </a:lnTo>
                    <a:lnTo>
                      <a:pt x="455040" y="25565"/>
                    </a:lnTo>
                    <a:close/>
                  </a:path>
                  <a:path w="2120900" h="116840">
                    <a:moveTo>
                      <a:pt x="1634756" y="2882"/>
                    </a:moveTo>
                    <a:lnTo>
                      <a:pt x="1575003" y="10439"/>
                    </a:lnTo>
                    <a:lnTo>
                      <a:pt x="1542605" y="17995"/>
                    </a:lnTo>
                    <a:lnTo>
                      <a:pt x="1508048" y="42125"/>
                    </a:lnTo>
                    <a:lnTo>
                      <a:pt x="2120760" y="42125"/>
                    </a:lnTo>
                    <a:lnTo>
                      <a:pt x="2120760" y="25565"/>
                    </a:lnTo>
                    <a:lnTo>
                      <a:pt x="2064600" y="19443"/>
                    </a:lnTo>
                    <a:lnTo>
                      <a:pt x="2028240" y="13677"/>
                    </a:lnTo>
                    <a:lnTo>
                      <a:pt x="2004516" y="10439"/>
                    </a:lnTo>
                    <a:lnTo>
                      <a:pt x="1714677" y="10439"/>
                    </a:lnTo>
                    <a:lnTo>
                      <a:pt x="1634756" y="2882"/>
                    </a:lnTo>
                    <a:close/>
                  </a:path>
                  <a:path w="2120900" h="116840">
                    <a:moveTo>
                      <a:pt x="608761" y="25565"/>
                    </a:moveTo>
                    <a:lnTo>
                      <a:pt x="590765" y="37795"/>
                    </a:lnTo>
                    <a:lnTo>
                      <a:pt x="621848" y="37795"/>
                    </a:lnTo>
                    <a:lnTo>
                      <a:pt x="606958" y="30238"/>
                    </a:lnTo>
                    <a:lnTo>
                      <a:pt x="608761" y="25565"/>
                    </a:lnTo>
                    <a:close/>
                  </a:path>
                  <a:path w="2120900" h="116840">
                    <a:moveTo>
                      <a:pt x="529209" y="28803"/>
                    </a:moveTo>
                    <a:lnTo>
                      <a:pt x="487438" y="33121"/>
                    </a:lnTo>
                    <a:lnTo>
                      <a:pt x="558770" y="33121"/>
                    </a:lnTo>
                    <a:lnTo>
                      <a:pt x="529209" y="28803"/>
                    </a:lnTo>
                    <a:close/>
                  </a:path>
                  <a:path w="2120900" h="116840">
                    <a:moveTo>
                      <a:pt x="1174318" y="17995"/>
                    </a:moveTo>
                    <a:lnTo>
                      <a:pt x="1145527" y="17995"/>
                    </a:lnTo>
                    <a:lnTo>
                      <a:pt x="1098359" y="21234"/>
                    </a:lnTo>
                    <a:lnTo>
                      <a:pt x="1232636" y="21234"/>
                    </a:lnTo>
                    <a:lnTo>
                      <a:pt x="1174318" y="17995"/>
                    </a:lnTo>
                    <a:close/>
                  </a:path>
                  <a:path w="2120900" h="116840">
                    <a:moveTo>
                      <a:pt x="1377721" y="0"/>
                    </a:moveTo>
                    <a:lnTo>
                      <a:pt x="1346758" y="9004"/>
                    </a:lnTo>
                    <a:lnTo>
                      <a:pt x="1301407" y="17995"/>
                    </a:lnTo>
                    <a:lnTo>
                      <a:pt x="1265402" y="17995"/>
                    </a:lnTo>
                    <a:lnTo>
                      <a:pt x="1232636" y="21234"/>
                    </a:lnTo>
                    <a:lnTo>
                      <a:pt x="1455891" y="21234"/>
                    </a:lnTo>
                    <a:lnTo>
                      <a:pt x="1453680" y="4686"/>
                    </a:lnTo>
                    <a:lnTo>
                      <a:pt x="1444688" y="2882"/>
                    </a:lnTo>
                    <a:lnTo>
                      <a:pt x="1406525" y="2882"/>
                    </a:lnTo>
                    <a:lnTo>
                      <a:pt x="1377721" y="0"/>
                    </a:lnTo>
                    <a:close/>
                  </a:path>
                  <a:path w="2120900" h="116840">
                    <a:moveTo>
                      <a:pt x="1772640" y="0"/>
                    </a:moveTo>
                    <a:lnTo>
                      <a:pt x="1714677" y="10439"/>
                    </a:lnTo>
                    <a:lnTo>
                      <a:pt x="2004516" y="10439"/>
                    </a:lnTo>
                    <a:lnTo>
                      <a:pt x="1970277" y="5765"/>
                    </a:lnTo>
                    <a:lnTo>
                      <a:pt x="1936800" y="2882"/>
                    </a:lnTo>
                    <a:lnTo>
                      <a:pt x="1832406" y="2882"/>
                    </a:lnTo>
                    <a:lnTo>
                      <a:pt x="1772640" y="0"/>
                    </a:lnTo>
                    <a:close/>
                  </a:path>
                  <a:path w="2120900" h="116840">
                    <a:moveTo>
                      <a:pt x="1903323" y="0"/>
                    </a:moveTo>
                    <a:lnTo>
                      <a:pt x="1834197" y="2882"/>
                    </a:lnTo>
                    <a:lnTo>
                      <a:pt x="1936800" y="2882"/>
                    </a:lnTo>
                    <a:lnTo>
                      <a:pt x="1903323" y="0"/>
                    </a:lnTo>
                    <a:close/>
                  </a:path>
                </a:pathLst>
              </a:custGeom>
              <a:solidFill>
                <a:srgbClr val="F1AE2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02" name="object 99"/>
              <p:cNvSpPr/>
              <p:nvPr/>
            </p:nvSpPr>
            <p:spPr>
              <a:xfrm>
                <a:off x="4259516" y="6258249"/>
                <a:ext cx="2146935" cy="1090930"/>
              </a:xfrm>
              <a:custGeom>
                <a:avLst/>
                <a:gdLst/>
                <a:ahLst/>
                <a:cxnLst/>
                <a:rect l="l" t="t" r="r" b="b"/>
                <a:pathLst>
                  <a:path w="2146935" h="1090929">
                    <a:moveTo>
                      <a:pt x="2146325" y="18351"/>
                    </a:moveTo>
                    <a:lnTo>
                      <a:pt x="2124722" y="18351"/>
                    </a:lnTo>
                    <a:lnTo>
                      <a:pt x="2124722" y="1072807"/>
                    </a:lnTo>
                    <a:lnTo>
                      <a:pt x="2146325" y="1072794"/>
                    </a:lnTo>
                    <a:lnTo>
                      <a:pt x="2146325" y="18351"/>
                    </a:lnTo>
                    <a:close/>
                  </a:path>
                  <a:path w="2146935" h="1090929">
                    <a:moveTo>
                      <a:pt x="2146325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0" y="1073150"/>
                    </a:lnTo>
                    <a:lnTo>
                      <a:pt x="0" y="1090930"/>
                    </a:lnTo>
                    <a:lnTo>
                      <a:pt x="2146325" y="1090930"/>
                    </a:lnTo>
                    <a:lnTo>
                      <a:pt x="2146325" y="1073150"/>
                    </a:lnTo>
                    <a:lnTo>
                      <a:pt x="21958" y="1073150"/>
                    </a:lnTo>
                    <a:lnTo>
                      <a:pt x="21958" y="17780"/>
                    </a:lnTo>
                    <a:lnTo>
                      <a:pt x="2146325" y="17780"/>
                    </a:lnTo>
                    <a:lnTo>
                      <a:pt x="21463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03" name="object 100"/>
              <p:cNvSpPr/>
              <p:nvPr/>
            </p:nvSpPr>
            <p:spPr>
              <a:xfrm>
                <a:off x="4388396" y="6430690"/>
                <a:ext cx="1849120" cy="604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604520">
                    <a:moveTo>
                      <a:pt x="523798" y="155511"/>
                    </a:moveTo>
                    <a:lnTo>
                      <a:pt x="516597" y="138950"/>
                    </a:lnTo>
                    <a:lnTo>
                      <a:pt x="505802" y="137160"/>
                    </a:lnTo>
                    <a:lnTo>
                      <a:pt x="491401" y="137160"/>
                    </a:lnTo>
                    <a:lnTo>
                      <a:pt x="489242" y="128155"/>
                    </a:lnTo>
                    <a:lnTo>
                      <a:pt x="483844" y="119151"/>
                    </a:lnTo>
                    <a:lnTo>
                      <a:pt x="462241" y="116281"/>
                    </a:lnTo>
                    <a:lnTo>
                      <a:pt x="462241" y="125272"/>
                    </a:lnTo>
                    <a:lnTo>
                      <a:pt x="464045" y="134277"/>
                    </a:lnTo>
                    <a:lnTo>
                      <a:pt x="464045" y="141833"/>
                    </a:lnTo>
                    <a:lnTo>
                      <a:pt x="451446" y="149402"/>
                    </a:lnTo>
                    <a:lnTo>
                      <a:pt x="451446" y="164515"/>
                    </a:lnTo>
                    <a:lnTo>
                      <a:pt x="455041" y="170637"/>
                    </a:lnTo>
                    <a:lnTo>
                      <a:pt x="456844" y="182511"/>
                    </a:lnTo>
                    <a:lnTo>
                      <a:pt x="438848" y="197993"/>
                    </a:lnTo>
                    <a:lnTo>
                      <a:pt x="438848" y="200875"/>
                    </a:lnTo>
                    <a:lnTo>
                      <a:pt x="406082" y="185762"/>
                    </a:lnTo>
                    <a:lnTo>
                      <a:pt x="393484" y="165950"/>
                    </a:lnTo>
                    <a:lnTo>
                      <a:pt x="375119" y="158394"/>
                    </a:lnTo>
                    <a:lnTo>
                      <a:pt x="369722" y="155511"/>
                    </a:lnTo>
                    <a:lnTo>
                      <a:pt x="342722" y="155511"/>
                    </a:lnTo>
                    <a:lnTo>
                      <a:pt x="338759" y="141833"/>
                    </a:lnTo>
                    <a:lnTo>
                      <a:pt x="320763" y="137160"/>
                    </a:lnTo>
                    <a:lnTo>
                      <a:pt x="326161" y="102590"/>
                    </a:lnTo>
                    <a:lnTo>
                      <a:pt x="330276" y="98272"/>
                    </a:lnTo>
                    <a:lnTo>
                      <a:pt x="340563" y="87477"/>
                    </a:lnTo>
                    <a:lnTo>
                      <a:pt x="308165" y="98272"/>
                    </a:lnTo>
                    <a:lnTo>
                      <a:pt x="310616" y="88912"/>
                    </a:lnTo>
                    <a:lnTo>
                      <a:pt x="310997" y="87477"/>
                    </a:lnTo>
                    <a:lnTo>
                      <a:pt x="311759" y="84594"/>
                    </a:lnTo>
                    <a:lnTo>
                      <a:pt x="287997" y="77038"/>
                    </a:lnTo>
                    <a:lnTo>
                      <a:pt x="282968" y="79921"/>
                    </a:lnTo>
                    <a:lnTo>
                      <a:pt x="255600" y="84594"/>
                    </a:lnTo>
                    <a:lnTo>
                      <a:pt x="234238" y="81711"/>
                    </a:lnTo>
                    <a:lnTo>
                      <a:pt x="210248" y="78473"/>
                    </a:lnTo>
                    <a:lnTo>
                      <a:pt x="210248" y="68033"/>
                    </a:lnTo>
                    <a:lnTo>
                      <a:pt x="199440" y="64795"/>
                    </a:lnTo>
                    <a:lnTo>
                      <a:pt x="186842" y="64795"/>
                    </a:lnTo>
                    <a:lnTo>
                      <a:pt x="177838" y="61912"/>
                    </a:lnTo>
                    <a:lnTo>
                      <a:pt x="175679" y="64795"/>
                    </a:lnTo>
                    <a:lnTo>
                      <a:pt x="161290" y="61912"/>
                    </a:lnTo>
                    <a:lnTo>
                      <a:pt x="154089" y="64795"/>
                    </a:lnTo>
                    <a:lnTo>
                      <a:pt x="145084" y="66243"/>
                    </a:lnTo>
                    <a:lnTo>
                      <a:pt x="130327" y="81711"/>
                    </a:lnTo>
                    <a:lnTo>
                      <a:pt x="85318" y="64795"/>
                    </a:lnTo>
                    <a:lnTo>
                      <a:pt x="79565" y="63360"/>
                    </a:lnTo>
                    <a:lnTo>
                      <a:pt x="65163" y="63360"/>
                    </a:lnTo>
                    <a:lnTo>
                      <a:pt x="50761" y="57238"/>
                    </a:lnTo>
                    <a:lnTo>
                      <a:pt x="29159" y="54356"/>
                    </a:lnTo>
                    <a:lnTo>
                      <a:pt x="7200" y="52920"/>
                    </a:lnTo>
                    <a:lnTo>
                      <a:pt x="1803" y="55791"/>
                    </a:lnTo>
                    <a:lnTo>
                      <a:pt x="12598" y="63360"/>
                    </a:lnTo>
                    <a:lnTo>
                      <a:pt x="0" y="78473"/>
                    </a:lnTo>
                    <a:lnTo>
                      <a:pt x="5410" y="99720"/>
                    </a:lnTo>
                    <a:lnTo>
                      <a:pt x="29159" y="92151"/>
                    </a:lnTo>
                    <a:lnTo>
                      <a:pt x="38163" y="93599"/>
                    </a:lnTo>
                    <a:lnTo>
                      <a:pt x="39966" y="92151"/>
                    </a:lnTo>
                    <a:lnTo>
                      <a:pt x="54368" y="88912"/>
                    </a:lnTo>
                    <a:lnTo>
                      <a:pt x="70561" y="87477"/>
                    </a:lnTo>
                    <a:lnTo>
                      <a:pt x="85318" y="90716"/>
                    </a:lnTo>
                    <a:lnTo>
                      <a:pt x="88925" y="90716"/>
                    </a:lnTo>
                    <a:lnTo>
                      <a:pt x="103327" y="88912"/>
                    </a:lnTo>
                    <a:lnTo>
                      <a:pt x="125285" y="101155"/>
                    </a:lnTo>
                    <a:lnTo>
                      <a:pt x="143281" y="111594"/>
                    </a:lnTo>
                    <a:lnTo>
                      <a:pt x="145084" y="114833"/>
                    </a:lnTo>
                    <a:lnTo>
                      <a:pt x="148678" y="116281"/>
                    </a:lnTo>
                    <a:lnTo>
                      <a:pt x="157683" y="125272"/>
                    </a:lnTo>
                    <a:lnTo>
                      <a:pt x="172085" y="129959"/>
                    </a:lnTo>
                    <a:lnTo>
                      <a:pt x="181089" y="146519"/>
                    </a:lnTo>
                    <a:lnTo>
                      <a:pt x="197650" y="161632"/>
                    </a:lnTo>
                    <a:lnTo>
                      <a:pt x="197650" y="163080"/>
                    </a:lnTo>
                    <a:lnTo>
                      <a:pt x="242646" y="182511"/>
                    </a:lnTo>
                    <a:lnTo>
                      <a:pt x="213842" y="200875"/>
                    </a:lnTo>
                    <a:lnTo>
                      <a:pt x="215646" y="206997"/>
                    </a:lnTo>
                    <a:lnTo>
                      <a:pt x="217449" y="226441"/>
                    </a:lnTo>
                    <a:lnTo>
                      <a:pt x="226441" y="246240"/>
                    </a:lnTo>
                    <a:lnTo>
                      <a:pt x="241198" y="255231"/>
                    </a:lnTo>
                    <a:lnTo>
                      <a:pt x="246608" y="262801"/>
                    </a:lnTo>
                    <a:lnTo>
                      <a:pt x="268198" y="262801"/>
                    </a:lnTo>
                    <a:lnTo>
                      <a:pt x="280809" y="286918"/>
                    </a:lnTo>
                    <a:lnTo>
                      <a:pt x="295198" y="298805"/>
                    </a:lnTo>
                    <a:lnTo>
                      <a:pt x="306362" y="308152"/>
                    </a:lnTo>
                    <a:lnTo>
                      <a:pt x="306362" y="305282"/>
                    </a:lnTo>
                    <a:lnTo>
                      <a:pt x="326161" y="279361"/>
                    </a:lnTo>
                    <a:lnTo>
                      <a:pt x="357124" y="265671"/>
                    </a:lnTo>
                    <a:lnTo>
                      <a:pt x="378726" y="267474"/>
                    </a:lnTo>
                    <a:lnTo>
                      <a:pt x="386334" y="265671"/>
                    </a:lnTo>
                    <a:lnTo>
                      <a:pt x="406082" y="260997"/>
                    </a:lnTo>
                    <a:lnTo>
                      <a:pt x="425881" y="249123"/>
                    </a:lnTo>
                    <a:lnTo>
                      <a:pt x="425881" y="236880"/>
                    </a:lnTo>
                    <a:lnTo>
                      <a:pt x="451446" y="217436"/>
                    </a:lnTo>
                    <a:lnTo>
                      <a:pt x="458647" y="214553"/>
                    </a:lnTo>
                    <a:lnTo>
                      <a:pt x="458647" y="202311"/>
                    </a:lnTo>
                    <a:lnTo>
                      <a:pt x="468210" y="200875"/>
                    </a:lnTo>
                    <a:lnTo>
                      <a:pt x="480237" y="199072"/>
                    </a:lnTo>
                    <a:lnTo>
                      <a:pt x="498602" y="193319"/>
                    </a:lnTo>
                    <a:lnTo>
                      <a:pt x="500405" y="178193"/>
                    </a:lnTo>
                    <a:lnTo>
                      <a:pt x="503999" y="169202"/>
                    </a:lnTo>
                    <a:lnTo>
                      <a:pt x="520204" y="165950"/>
                    </a:lnTo>
                    <a:lnTo>
                      <a:pt x="523798" y="155511"/>
                    </a:lnTo>
                    <a:close/>
                  </a:path>
                  <a:path w="1849120" h="604520">
                    <a:moveTo>
                      <a:pt x="649084" y="472681"/>
                    </a:moveTo>
                    <a:lnTo>
                      <a:pt x="643318" y="469798"/>
                    </a:lnTo>
                    <a:lnTo>
                      <a:pt x="627126" y="469798"/>
                    </a:lnTo>
                    <a:lnTo>
                      <a:pt x="601929" y="456120"/>
                    </a:lnTo>
                    <a:lnTo>
                      <a:pt x="574560" y="449999"/>
                    </a:lnTo>
                    <a:lnTo>
                      <a:pt x="570966" y="430555"/>
                    </a:lnTo>
                    <a:lnTo>
                      <a:pt x="536409" y="424434"/>
                    </a:lnTo>
                    <a:lnTo>
                      <a:pt x="532803" y="416877"/>
                    </a:lnTo>
                    <a:lnTo>
                      <a:pt x="520204" y="409321"/>
                    </a:lnTo>
                    <a:lnTo>
                      <a:pt x="518401" y="407873"/>
                    </a:lnTo>
                    <a:lnTo>
                      <a:pt x="493204" y="407873"/>
                    </a:lnTo>
                    <a:lnTo>
                      <a:pt x="485648" y="406082"/>
                    </a:lnTo>
                    <a:lnTo>
                      <a:pt x="483844" y="406082"/>
                    </a:lnTo>
                    <a:lnTo>
                      <a:pt x="476643" y="415442"/>
                    </a:lnTo>
                    <a:lnTo>
                      <a:pt x="476643" y="424434"/>
                    </a:lnTo>
                    <a:lnTo>
                      <a:pt x="467639" y="434873"/>
                    </a:lnTo>
                    <a:lnTo>
                      <a:pt x="464045" y="440994"/>
                    </a:lnTo>
                    <a:lnTo>
                      <a:pt x="474840" y="453237"/>
                    </a:lnTo>
                    <a:lnTo>
                      <a:pt x="462241" y="458990"/>
                    </a:lnTo>
                    <a:lnTo>
                      <a:pt x="467639" y="467995"/>
                    </a:lnTo>
                    <a:lnTo>
                      <a:pt x="474840" y="481672"/>
                    </a:lnTo>
                    <a:lnTo>
                      <a:pt x="480237" y="486359"/>
                    </a:lnTo>
                    <a:lnTo>
                      <a:pt x="491401" y="495350"/>
                    </a:lnTo>
                    <a:lnTo>
                      <a:pt x="507606" y="504355"/>
                    </a:lnTo>
                    <a:lnTo>
                      <a:pt x="522008" y="534593"/>
                    </a:lnTo>
                    <a:lnTo>
                      <a:pt x="514807" y="545401"/>
                    </a:lnTo>
                    <a:lnTo>
                      <a:pt x="516597" y="551154"/>
                    </a:lnTo>
                    <a:lnTo>
                      <a:pt x="516597" y="564832"/>
                    </a:lnTo>
                    <a:lnTo>
                      <a:pt x="514807" y="575271"/>
                    </a:lnTo>
                    <a:lnTo>
                      <a:pt x="513003" y="588962"/>
                    </a:lnTo>
                    <a:lnTo>
                      <a:pt x="509409" y="601192"/>
                    </a:lnTo>
                    <a:lnTo>
                      <a:pt x="509409" y="604075"/>
                    </a:lnTo>
                    <a:lnTo>
                      <a:pt x="527405" y="601192"/>
                    </a:lnTo>
                    <a:lnTo>
                      <a:pt x="527405" y="577075"/>
                    </a:lnTo>
                    <a:lnTo>
                      <a:pt x="561962" y="577075"/>
                    </a:lnTo>
                    <a:lnTo>
                      <a:pt x="565569" y="567715"/>
                    </a:lnTo>
                    <a:lnTo>
                      <a:pt x="578167" y="563397"/>
                    </a:lnTo>
                    <a:lnTo>
                      <a:pt x="579958" y="552958"/>
                    </a:lnTo>
                    <a:lnTo>
                      <a:pt x="596519" y="531710"/>
                    </a:lnTo>
                    <a:lnTo>
                      <a:pt x="616318" y="524154"/>
                    </a:lnTo>
                    <a:lnTo>
                      <a:pt x="627126" y="519480"/>
                    </a:lnTo>
                    <a:lnTo>
                      <a:pt x="632523" y="510476"/>
                    </a:lnTo>
                    <a:lnTo>
                      <a:pt x="640080" y="483476"/>
                    </a:lnTo>
                    <a:lnTo>
                      <a:pt x="645121" y="478802"/>
                    </a:lnTo>
                    <a:lnTo>
                      <a:pt x="647280" y="475919"/>
                    </a:lnTo>
                    <a:lnTo>
                      <a:pt x="649084" y="472681"/>
                    </a:lnTo>
                    <a:close/>
                  </a:path>
                  <a:path w="1849120" h="604520">
                    <a:moveTo>
                      <a:pt x="1112761" y="401751"/>
                    </a:moveTo>
                    <a:lnTo>
                      <a:pt x="1094765" y="388073"/>
                    </a:lnTo>
                    <a:lnTo>
                      <a:pt x="1090676" y="383755"/>
                    </a:lnTo>
                    <a:lnTo>
                      <a:pt x="1082167" y="374751"/>
                    </a:lnTo>
                    <a:lnTo>
                      <a:pt x="1065961" y="357835"/>
                    </a:lnTo>
                    <a:lnTo>
                      <a:pt x="1058760" y="336600"/>
                    </a:lnTo>
                    <a:lnTo>
                      <a:pt x="1046518" y="315722"/>
                    </a:lnTo>
                    <a:lnTo>
                      <a:pt x="1040409" y="305282"/>
                    </a:lnTo>
                    <a:lnTo>
                      <a:pt x="1038606" y="305282"/>
                    </a:lnTo>
                    <a:lnTo>
                      <a:pt x="1013409" y="303491"/>
                    </a:lnTo>
                    <a:lnTo>
                      <a:pt x="1011605" y="315722"/>
                    </a:lnTo>
                    <a:lnTo>
                      <a:pt x="955078" y="302031"/>
                    </a:lnTo>
                    <a:lnTo>
                      <a:pt x="947889" y="295922"/>
                    </a:lnTo>
                    <a:lnTo>
                      <a:pt x="908278" y="294474"/>
                    </a:lnTo>
                    <a:lnTo>
                      <a:pt x="909002" y="288353"/>
                    </a:lnTo>
                    <a:lnTo>
                      <a:pt x="910082" y="279361"/>
                    </a:lnTo>
                    <a:lnTo>
                      <a:pt x="901077" y="280797"/>
                    </a:lnTo>
                    <a:lnTo>
                      <a:pt x="877328" y="288353"/>
                    </a:lnTo>
                    <a:lnTo>
                      <a:pt x="859320" y="286918"/>
                    </a:lnTo>
                    <a:lnTo>
                      <a:pt x="857529" y="289801"/>
                    </a:lnTo>
                    <a:lnTo>
                      <a:pt x="851763" y="291592"/>
                    </a:lnTo>
                    <a:lnTo>
                      <a:pt x="853567" y="306362"/>
                    </a:lnTo>
                    <a:lnTo>
                      <a:pt x="824763" y="321830"/>
                    </a:lnTo>
                    <a:lnTo>
                      <a:pt x="819365" y="332282"/>
                    </a:lnTo>
                    <a:lnTo>
                      <a:pt x="813968" y="339839"/>
                    </a:lnTo>
                    <a:lnTo>
                      <a:pt x="817562" y="351713"/>
                    </a:lnTo>
                    <a:lnTo>
                      <a:pt x="812165" y="367195"/>
                    </a:lnTo>
                    <a:lnTo>
                      <a:pt x="817562" y="368642"/>
                    </a:lnTo>
                    <a:lnTo>
                      <a:pt x="839520" y="383755"/>
                    </a:lnTo>
                    <a:lnTo>
                      <a:pt x="844562" y="389521"/>
                    </a:lnTo>
                    <a:lnTo>
                      <a:pt x="851763" y="388073"/>
                    </a:lnTo>
                    <a:lnTo>
                      <a:pt x="866521" y="388073"/>
                    </a:lnTo>
                    <a:lnTo>
                      <a:pt x="880922" y="383755"/>
                    </a:lnTo>
                    <a:lnTo>
                      <a:pt x="926287" y="383755"/>
                    </a:lnTo>
                    <a:lnTo>
                      <a:pt x="928077" y="388073"/>
                    </a:lnTo>
                    <a:lnTo>
                      <a:pt x="929881" y="388073"/>
                    </a:lnTo>
                    <a:lnTo>
                      <a:pt x="960843" y="403199"/>
                    </a:lnTo>
                    <a:lnTo>
                      <a:pt x="964438" y="433438"/>
                    </a:lnTo>
                    <a:lnTo>
                      <a:pt x="962647" y="436676"/>
                    </a:lnTo>
                    <a:lnTo>
                      <a:pt x="968044" y="439559"/>
                    </a:lnTo>
                    <a:lnTo>
                      <a:pt x="980643" y="463677"/>
                    </a:lnTo>
                    <a:lnTo>
                      <a:pt x="982446" y="496798"/>
                    </a:lnTo>
                    <a:lnTo>
                      <a:pt x="973442" y="511911"/>
                    </a:lnTo>
                    <a:lnTo>
                      <a:pt x="973442" y="515162"/>
                    </a:lnTo>
                    <a:lnTo>
                      <a:pt x="987844" y="528840"/>
                    </a:lnTo>
                    <a:lnTo>
                      <a:pt x="991438" y="551154"/>
                    </a:lnTo>
                    <a:lnTo>
                      <a:pt x="1009446" y="561962"/>
                    </a:lnTo>
                    <a:lnTo>
                      <a:pt x="1011605" y="575271"/>
                    </a:lnTo>
                    <a:lnTo>
                      <a:pt x="1017003" y="575271"/>
                    </a:lnTo>
                    <a:lnTo>
                      <a:pt x="1018438" y="574192"/>
                    </a:lnTo>
                    <a:lnTo>
                      <a:pt x="1031405" y="564832"/>
                    </a:lnTo>
                    <a:lnTo>
                      <a:pt x="1034999" y="561962"/>
                    </a:lnTo>
                    <a:lnTo>
                      <a:pt x="1038606" y="543598"/>
                    </a:lnTo>
                    <a:lnTo>
                      <a:pt x="1047965" y="539280"/>
                    </a:lnTo>
                    <a:lnTo>
                      <a:pt x="1045806" y="534593"/>
                    </a:lnTo>
                    <a:lnTo>
                      <a:pt x="1053007" y="510476"/>
                    </a:lnTo>
                    <a:lnTo>
                      <a:pt x="1076769" y="496798"/>
                    </a:lnTo>
                    <a:lnTo>
                      <a:pt x="1074966" y="491032"/>
                    </a:lnTo>
                    <a:lnTo>
                      <a:pt x="1067765" y="474472"/>
                    </a:lnTo>
                    <a:lnTo>
                      <a:pt x="1078560" y="438111"/>
                    </a:lnTo>
                    <a:lnTo>
                      <a:pt x="1096568" y="418312"/>
                    </a:lnTo>
                    <a:lnTo>
                      <a:pt x="1111326" y="403199"/>
                    </a:lnTo>
                    <a:lnTo>
                      <a:pt x="1112761" y="401751"/>
                    </a:lnTo>
                    <a:close/>
                  </a:path>
                  <a:path w="1849120" h="604520">
                    <a:moveTo>
                      <a:pt x="1579041" y="39243"/>
                    </a:moveTo>
                    <a:lnTo>
                      <a:pt x="1576895" y="37439"/>
                    </a:lnTo>
                    <a:lnTo>
                      <a:pt x="1571764" y="33121"/>
                    </a:lnTo>
                    <a:lnTo>
                      <a:pt x="1567802" y="37439"/>
                    </a:lnTo>
                    <a:lnTo>
                      <a:pt x="1520647" y="30238"/>
                    </a:lnTo>
                    <a:lnTo>
                      <a:pt x="1482839" y="15113"/>
                    </a:lnTo>
                    <a:lnTo>
                      <a:pt x="1488249" y="0"/>
                    </a:lnTo>
                    <a:lnTo>
                      <a:pt x="1478889" y="0"/>
                    </a:lnTo>
                    <a:lnTo>
                      <a:pt x="1478889" y="4318"/>
                    </a:lnTo>
                    <a:lnTo>
                      <a:pt x="1435684" y="8991"/>
                    </a:lnTo>
                    <a:lnTo>
                      <a:pt x="1430286" y="10439"/>
                    </a:lnTo>
                    <a:lnTo>
                      <a:pt x="1411922" y="6121"/>
                    </a:lnTo>
                    <a:lnTo>
                      <a:pt x="1395730" y="10439"/>
                    </a:lnTo>
                    <a:lnTo>
                      <a:pt x="1393926" y="10439"/>
                    </a:lnTo>
                    <a:lnTo>
                      <a:pt x="1395730" y="15113"/>
                    </a:lnTo>
                    <a:lnTo>
                      <a:pt x="1353959" y="27000"/>
                    </a:lnTo>
                    <a:lnTo>
                      <a:pt x="1342682" y="39243"/>
                    </a:lnTo>
                    <a:lnTo>
                      <a:pt x="1579041" y="39243"/>
                    </a:lnTo>
                    <a:close/>
                  </a:path>
                  <a:path w="1849120" h="604520">
                    <a:moveTo>
                      <a:pt x="1636928" y="179641"/>
                    </a:moveTo>
                    <a:lnTo>
                      <a:pt x="1632775" y="174955"/>
                    </a:lnTo>
                    <a:lnTo>
                      <a:pt x="1631518" y="173520"/>
                    </a:lnTo>
                    <a:lnTo>
                      <a:pt x="1627568" y="163080"/>
                    </a:lnTo>
                    <a:lnTo>
                      <a:pt x="1042200" y="163080"/>
                    </a:lnTo>
                    <a:lnTo>
                      <a:pt x="1026007" y="163080"/>
                    </a:lnTo>
                    <a:lnTo>
                      <a:pt x="987844" y="174955"/>
                    </a:lnTo>
                    <a:lnTo>
                      <a:pt x="986040" y="174955"/>
                    </a:lnTo>
                    <a:lnTo>
                      <a:pt x="962647" y="167754"/>
                    </a:lnTo>
                    <a:lnTo>
                      <a:pt x="937082" y="165950"/>
                    </a:lnTo>
                    <a:lnTo>
                      <a:pt x="924483" y="170637"/>
                    </a:lnTo>
                    <a:lnTo>
                      <a:pt x="904328" y="182511"/>
                    </a:lnTo>
                    <a:lnTo>
                      <a:pt x="886320" y="193319"/>
                    </a:lnTo>
                    <a:lnTo>
                      <a:pt x="888123" y="199072"/>
                    </a:lnTo>
                    <a:lnTo>
                      <a:pt x="888123" y="205562"/>
                    </a:lnTo>
                    <a:lnTo>
                      <a:pt x="902525" y="205562"/>
                    </a:lnTo>
                    <a:lnTo>
                      <a:pt x="915479" y="200875"/>
                    </a:lnTo>
                    <a:lnTo>
                      <a:pt x="933488" y="193319"/>
                    </a:lnTo>
                    <a:lnTo>
                      <a:pt x="953643" y="194754"/>
                    </a:lnTo>
                    <a:lnTo>
                      <a:pt x="968044" y="197993"/>
                    </a:lnTo>
                    <a:lnTo>
                      <a:pt x="984250" y="194754"/>
                    </a:lnTo>
                    <a:lnTo>
                      <a:pt x="996848" y="202311"/>
                    </a:lnTo>
                    <a:lnTo>
                      <a:pt x="1004404" y="209880"/>
                    </a:lnTo>
                    <a:lnTo>
                      <a:pt x="1045806" y="217436"/>
                    </a:lnTo>
                    <a:lnTo>
                      <a:pt x="1051204" y="231114"/>
                    </a:lnTo>
                    <a:lnTo>
                      <a:pt x="1056970" y="231114"/>
                    </a:lnTo>
                    <a:lnTo>
                      <a:pt x="1067765" y="235432"/>
                    </a:lnTo>
                    <a:lnTo>
                      <a:pt x="1098359" y="235432"/>
                    </a:lnTo>
                    <a:lnTo>
                      <a:pt x="1111326" y="274675"/>
                    </a:lnTo>
                    <a:lnTo>
                      <a:pt x="1100518" y="285470"/>
                    </a:lnTo>
                    <a:lnTo>
                      <a:pt x="1123924" y="314274"/>
                    </a:lnTo>
                    <a:lnTo>
                      <a:pt x="1143723" y="341274"/>
                    </a:lnTo>
                    <a:lnTo>
                      <a:pt x="1143723" y="342722"/>
                    </a:lnTo>
                    <a:lnTo>
                      <a:pt x="1160284" y="335153"/>
                    </a:lnTo>
                    <a:lnTo>
                      <a:pt x="1167130" y="332282"/>
                    </a:lnTo>
                    <a:lnTo>
                      <a:pt x="1149121" y="309600"/>
                    </a:lnTo>
                    <a:lnTo>
                      <a:pt x="1176489" y="282232"/>
                    </a:lnTo>
                    <a:lnTo>
                      <a:pt x="1194485" y="284035"/>
                    </a:lnTo>
                    <a:lnTo>
                      <a:pt x="1207084" y="285470"/>
                    </a:lnTo>
                    <a:lnTo>
                      <a:pt x="1216444" y="286918"/>
                    </a:lnTo>
                    <a:lnTo>
                      <a:pt x="1238046" y="288353"/>
                    </a:lnTo>
                    <a:lnTo>
                      <a:pt x="1270444" y="297370"/>
                    </a:lnTo>
                    <a:lnTo>
                      <a:pt x="1285201" y="311035"/>
                    </a:lnTo>
                    <a:lnTo>
                      <a:pt x="1290599" y="311035"/>
                    </a:lnTo>
                    <a:lnTo>
                      <a:pt x="1299603" y="312470"/>
                    </a:lnTo>
                    <a:lnTo>
                      <a:pt x="1308963" y="314274"/>
                    </a:lnTo>
                    <a:lnTo>
                      <a:pt x="1314005" y="326161"/>
                    </a:lnTo>
                    <a:lnTo>
                      <a:pt x="1317967" y="341274"/>
                    </a:lnTo>
                    <a:lnTo>
                      <a:pt x="1319758" y="341274"/>
                    </a:lnTo>
                    <a:lnTo>
                      <a:pt x="1323009" y="329399"/>
                    </a:lnTo>
                    <a:lnTo>
                      <a:pt x="1346758" y="320040"/>
                    </a:lnTo>
                    <a:lnTo>
                      <a:pt x="1359369" y="308152"/>
                    </a:lnTo>
                    <a:lnTo>
                      <a:pt x="1370520" y="308152"/>
                    </a:lnTo>
                    <a:lnTo>
                      <a:pt x="1377721" y="306362"/>
                    </a:lnTo>
                    <a:lnTo>
                      <a:pt x="1406525" y="303491"/>
                    </a:lnTo>
                    <a:lnTo>
                      <a:pt x="1414081" y="314274"/>
                    </a:lnTo>
                    <a:lnTo>
                      <a:pt x="1421282" y="324713"/>
                    </a:lnTo>
                    <a:lnTo>
                      <a:pt x="1426324" y="330835"/>
                    </a:lnTo>
                    <a:lnTo>
                      <a:pt x="1428483" y="333717"/>
                    </a:lnTo>
                    <a:lnTo>
                      <a:pt x="1437487" y="330835"/>
                    </a:lnTo>
                    <a:lnTo>
                      <a:pt x="1446479" y="342722"/>
                    </a:lnTo>
                    <a:lnTo>
                      <a:pt x="1452194" y="330835"/>
                    </a:lnTo>
                    <a:lnTo>
                      <a:pt x="1464487" y="305282"/>
                    </a:lnTo>
                    <a:lnTo>
                      <a:pt x="1484642" y="312470"/>
                    </a:lnTo>
                    <a:lnTo>
                      <a:pt x="1506245" y="305282"/>
                    </a:lnTo>
                    <a:lnTo>
                      <a:pt x="1509928" y="303491"/>
                    </a:lnTo>
                    <a:lnTo>
                      <a:pt x="1522437" y="297370"/>
                    </a:lnTo>
                    <a:lnTo>
                      <a:pt x="1530007" y="288353"/>
                    </a:lnTo>
                    <a:lnTo>
                      <a:pt x="1528203" y="284035"/>
                    </a:lnTo>
                    <a:lnTo>
                      <a:pt x="1527505" y="282232"/>
                    </a:lnTo>
                    <a:lnTo>
                      <a:pt x="1526400" y="279361"/>
                    </a:lnTo>
                    <a:lnTo>
                      <a:pt x="1524241" y="259918"/>
                    </a:lnTo>
                    <a:lnTo>
                      <a:pt x="1520647" y="253796"/>
                    </a:lnTo>
                    <a:lnTo>
                      <a:pt x="1517408" y="246240"/>
                    </a:lnTo>
                    <a:lnTo>
                      <a:pt x="1515249" y="236880"/>
                    </a:lnTo>
                    <a:lnTo>
                      <a:pt x="1557007" y="209880"/>
                    </a:lnTo>
                    <a:lnTo>
                      <a:pt x="1564208" y="214553"/>
                    </a:lnTo>
                    <a:lnTo>
                      <a:pt x="1567802" y="212763"/>
                    </a:lnTo>
                    <a:lnTo>
                      <a:pt x="1580769" y="216001"/>
                    </a:lnTo>
                    <a:lnTo>
                      <a:pt x="1582407" y="212763"/>
                    </a:lnTo>
                    <a:lnTo>
                      <a:pt x="1583867" y="209880"/>
                    </a:lnTo>
                    <a:lnTo>
                      <a:pt x="1591564" y="194754"/>
                    </a:lnTo>
                    <a:lnTo>
                      <a:pt x="1618564" y="196202"/>
                    </a:lnTo>
                    <a:lnTo>
                      <a:pt x="1619465" y="194754"/>
                    </a:lnTo>
                    <a:lnTo>
                      <a:pt x="1620367" y="193319"/>
                    </a:lnTo>
                    <a:lnTo>
                      <a:pt x="1636928" y="179641"/>
                    </a:lnTo>
                    <a:close/>
                  </a:path>
                  <a:path w="1849120" h="604520">
                    <a:moveTo>
                      <a:pt x="1848967" y="70916"/>
                    </a:moveTo>
                    <a:lnTo>
                      <a:pt x="1823199" y="68033"/>
                    </a:lnTo>
                    <a:lnTo>
                      <a:pt x="1807210" y="66243"/>
                    </a:lnTo>
                    <a:lnTo>
                      <a:pt x="1803603" y="64795"/>
                    </a:lnTo>
                    <a:lnTo>
                      <a:pt x="1798205" y="68033"/>
                    </a:lnTo>
                    <a:lnTo>
                      <a:pt x="1760042" y="68033"/>
                    </a:lnTo>
                    <a:lnTo>
                      <a:pt x="1754212" y="54356"/>
                    </a:lnTo>
                    <a:lnTo>
                      <a:pt x="1752841" y="51117"/>
                    </a:lnTo>
                    <a:lnTo>
                      <a:pt x="1743849" y="51117"/>
                    </a:lnTo>
                    <a:lnTo>
                      <a:pt x="1720088" y="54356"/>
                    </a:lnTo>
                    <a:lnTo>
                      <a:pt x="1705686" y="43916"/>
                    </a:lnTo>
                    <a:lnTo>
                      <a:pt x="1687677" y="40678"/>
                    </a:lnTo>
                    <a:lnTo>
                      <a:pt x="1672920" y="37439"/>
                    </a:lnTo>
                    <a:lnTo>
                      <a:pt x="1669326" y="43916"/>
                    </a:lnTo>
                    <a:lnTo>
                      <a:pt x="1636928" y="48234"/>
                    </a:lnTo>
                    <a:lnTo>
                      <a:pt x="1631518" y="48234"/>
                    </a:lnTo>
                    <a:lnTo>
                      <a:pt x="1616760" y="70916"/>
                    </a:lnTo>
                    <a:lnTo>
                      <a:pt x="1580756" y="40678"/>
                    </a:lnTo>
                    <a:lnTo>
                      <a:pt x="1341361" y="40678"/>
                    </a:lnTo>
                    <a:lnTo>
                      <a:pt x="1325168" y="40678"/>
                    </a:lnTo>
                    <a:lnTo>
                      <a:pt x="1335963" y="60477"/>
                    </a:lnTo>
                    <a:lnTo>
                      <a:pt x="1292402" y="75234"/>
                    </a:lnTo>
                    <a:lnTo>
                      <a:pt x="1292402" y="82791"/>
                    </a:lnTo>
                    <a:lnTo>
                      <a:pt x="1279804" y="79921"/>
                    </a:lnTo>
                    <a:lnTo>
                      <a:pt x="1270444" y="82791"/>
                    </a:lnTo>
                    <a:lnTo>
                      <a:pt x="1269365" y="78473"/>
                    </a:lnTo>
                    <a:lnTo>
                      <a:pt x="1269009" y="77038"/>
                    </a:lnTo>
                    <a:lnTo>
                      <a:pt x="1238046" y="69481"/>
                    </a:lnTo>
                    <a:lnTo>
                      <a:pt x="1232649" y="68033"/>
                    </a:lnTo>
                    <a:lnTo>
                      <a:pt x="1230845" y="78473"/>
                    </a:lnTo>
                    <a:lnTo>
                      <a:pt x="1223162" y="77038"/>
                    </a:lnTo>
                    <a:lnTo>
                      <a:pt x="1198079" y="72351"/>
                    </a:lnTo>
                    <a:lnTo>
                      <a:pt x="1185481" y="77038"/>
                    </a:lnTo>
                    <a:lnTo>
                      <a:pt x="1180084" y="75234"/>
                    </a:lnTo>
                    <a:lnTo>
                      <a:pt x="1174686" y="78473"/>
                    </a:lnTo>
                    <a:lnTo>
                      <a:pt x="1153083" y="86042"/>
                    </a:lnTo>
                    <a:lnTo>
                      <a:pt x="1150924" y="92151"/>
                    </a:lnTo>
                    <a:lnTo>
                      <a:pt x="1134719" y="92151"/>
                    </a:lnTo>
                    <a:lnTo>
                      <a:pt x="1132928" y="104038"/>
                    </a:lnTo>
                    <a:lnTo>
                      <a:pt x="1083957" y="104038"/>
                    </a:lnTo>
                    <a:lnTo>
                      <a:pt x="1058760" y="77038"/>
                    </a:lnTo>
                    <a:lnTo>
                      <a:pt x="1058760" y="64795"/>
                    </a:lnTo>
                    <a:lnTo>
                      <a:pt x="1064158" y="58674"/>
                    </a:lnTo>
                    <a:lnTo>
                      <a:pt x="1060208" y="55791"/>
                    </a:lnTo>
                    <a:lnTo>
                      <a:pt x="1045806" y="51117"/>
                    </a:lnTo>
                    <a:lnTo>
                      <a:pt x="1036802" y="49682"/>
                    </a:lnTo>
                    <a:lnTo>
                      <a:pt x="1020610" y="45351"/>
                    </a:lnTo>
                    <a:lnTo>
                      <a:pt x="991438" y="51117"/>
                    </a:lnTo>
                    <a:lnTo>
                      <a:pt x="977049" y="58674"/>
                    </a:lnTo>
                    <a:lnTo>
                      <a:pt x="965885" y="64795"/>
                    </a:lnTo>
                    <a:lnTo>
                      <a:pt x="964438" y="78473"/>
                    </a:lnTo>
                    <a:lnTo>
                      <a:pt x="953643" y="88912"/>
                    </a:lnTo>
                    <a:lnTo>
                      <a:pt x="949680" y="95034"/>
                    </a:lnTo>
                    <a:lnTo>
                      <a:pt x="960843" y="96481"/>
                    </a:lnTo>
                    <a:lnTo>
                      <a:pt x="964438" y="92151"/>
                    </a:lnTo>
                    <a:lnTo>
                      <a:pt x="975245" y="78473"/>
                    </a:lnTo>
                    <a:lnTo>
                      <a:pt x="982446" y="73799"/>
                    </a:lnTo>
                    <a:lnTo>
                      <a:pt x="984250" y="64795"/>
                    </a:lnTo>
                    <a:lnTo>
                      <a:pt x="1004404" y="57238"/>
                    </a:lnTo>
                    <a:lnTo>
                      <a:pt x="1015199" y="55791"/>
                    </a:lnTo>
                    <a:lnTo>
                      <a:pt x="1033208" y="68033"/>
                    </a:lnTo>
                    <a:lnTo>
                      <a:pt x="1031405" y="90716"/>
                    </a:lnTo>
                    <a:lnTo>
                      <a:pt x="1034999" y="95034"/>
                    </a:lnTo>
                    <a:lnTo>
                      <a:pt x="1040409" y="98272"/>
                    </a:lnTo>
                    <a:lnTo>
                      <a:pt x="1074966" y="128155"/>
                    </a:lnTo>
                    <a:lnTo>
                      <a:pt x="1042200" y="138950"/>
                    </a:lnTo>
                    <a:lnTo>
                      <a:pt x="1042200" y="158394"/>
                    </a:lnTo>
                    <a:lnTo>
                      <a:pt x="1624799" y="158394"/>
                    </a:lnTo>
                    <a:lnTo>
                      <a:pt x="1620367" y="150837"/>
                    </a:lnTo>
                    <a:lnTo>
                      <a:pt x="1625765" y="138950"/>
                    </a:lnTo>
                    <a:lnTo>
                      <a:pt x="1631518" y="125272"/>
                    </a:lnTo>
                    <a:lnTo>
                      <a:pt x="1642325" y="113042"/>
                    </a:lnTo>
                    <a:lnTo>
                      <a:pt x="1658518" y="105841"/>
                    </a:lnTo>
                    <a:lnTo>
                      <a:pt x="1660613" y="104038"/>
                    </a:lnTo>
                    <a:lnTo>
                      <a:pt x="1671129" y="95034"/>
                    </a:lnTo>
                    <a:lnTo>
                      <a:pt x="1703882" y="95034"/>
                    </a:lnTo>
                    <a:lnTo>
                      <a:pt x="1727644" y="92151"/>
                    </a:lnTo>
                    <a:lnTo>
                      <a:pt x="1730883" y="92151"/>
                    </a:lnTo>
                    <a:lnTo>
                      <a:pt x="1734845" y="82791"/>
                    </a:lnTo>
                    <a:lnTo>
                      <a:pt x="1782000" y="75234"/>
                    </a:lnTo>
                    <a:lnTo>
                      <a:pt x="1792808" y="86042"/>
                    </a:lnTo>
                    <a:lnTo>
                      <a:pt x="1803603" y="87477"/>
                    </a:lnTo>
                    <a:lnTo>
                      <a:pt x="1814398" y="81711"/>
                    </a:lnTo>
                    <a:lnTo>
                      <a:pt x="1827009" y="87477"/>
                    </a:lnTo>
                    <a:lnTo>
                      <a:pt x="1832762" y="82791"/>
                    </a:lnTo>
                    <a:lnTo>
                      <a:pt x="1836140" y="81711"/>
                    </a:lnTo>
                    <a:lnTo>
                      <a:pt x="1841766" y="79921"/>
                    </a:lnTo>
                    <a:lnTo>
                      <a:pt x="1839963" y="77038"/>
                    </a:lnTo>
                    <a:lnTo>
                      <a:pt x="1842604" y="75234"/>
                    </a:lnTo>
                    <a:lnTo>
                      <a:pt x="1848967" y="70916"/>
                    </a:lnTo>
                    <a:close/>
                  </a:path>
                </a:pathLst>
              </a:custGeom>
              <a:solidFill>
                <a:srgbClr val="F1AE2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04" name="object 101"/>
              <p:cNvSpPr/>
              <p:nvPr/>
            </p:nvSpPr>
            <p:spPr>
              <a:xfrm>
                <a:off x="5196598" y="6667570"/>
                <a:ext cx="8953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9535" h="34925">
                    <a:moveTo>
                      <a:pt x="14757" y="0"/>
                    </a:moveTo>
                    <a:lnTo>
                      <a:pt x="9359" y="16916"/>
                    </a:lnTo>
                    <a:lnTo>
                      <a:pt x="0" y="33477"/>
                    </a:lnTo>
                    <a:lnTo>
                      <a:pt x="47523" y="34912"/>
                    </a:lnTo>
                    <a:lnTo>
                      <a:pt x="88925" y="18351"/>
                    </a:lnTo>
                    <a:lnTo>
                      <a:pt x="88925" y="16916"/>
                    </a:lnTo>
                    <a:lnTo>
                      <a:pt x="87122" y="13677"/>
                    </a:lnTo>
                    <a:lnTo>
                      <a:pt x="85318" y="10794"/>
                    </a:lnTo>
                    <a:lnTo>
                      <a:pt x="83883" y="7556"/>
                    </a:lnTo>
                    <a:lnTo>
                      <a:pt x="78117" y="15481"/>
                    </a:lnTo>
                    <a:lnTo>
                      <a:pt x="14757" y="6476"/>
                    </a:lnTo>
                    <a:lnTo>
                      <a:pt x="14757" y="0"/>
                    </a:lnTo>
                    <a:close/>
                  </a:path>
                </a:pathLst>
              </a:custGeom>
              <a:solidFill>
                <a:srgbClr val="99D2D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</p:grpSp>
        <p:grpSp>
          <p:nvGrpSpPr>
            <p:cNvPr id="109" name="object 106"/>
            <p:cNvGrpSpPr/>
            <p:nvPr/>
          </p:nvGrpSpPr>
          <p:grpSpPr>
            <a:xfrm>
              <a:off x="718117" y="2751026"/>
              <a:ext cx="4365912" cy="1455433"/>
              <a:chOff x="1198803" y="4330720"/>
              <a:chExt cx="7133590" cy="2378075"/>
            </a:xfrm>
          </p:grpSpPr>
          <p:pic>
            <p:nvPicPr>
              <p:cNvPr id="110" name="object 10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00999" y="6220810"/>
                <a:ext cx="1257477" cy="487794"/>
              </a:xfrm>
              <a:prstGeom prst="rect">
                <a:avLst/>
              </a:prstGeom>
            </p:spPr>
          </p:pic>
          <p:pic>
            <p:nvPicPr>
              <p:cNvPr id="111" name="object 10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891878" y="6220810"/>
                <a:ext cx="637921" cy="487794"/>
              </a:xfrm>
              <a:prstGeom prst="rect">
                <a:avLst/>
              </a:prstGeom>
            </p:spPr>
          </p:pic>
          <p:pic>
            <p:nvPicPr>
              <p:cNvPr id="112" name="object 10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557523" y="6220810"/>
                <a:ext cx="637921" cy="487794"/>
              </a:xfrm>
              <a:prstGeom prst="rect">
                <a:avLst/>
              </a:prstGeom>
            </p:spPr>
          </p:pic>
          <p:sp>
            <p:nvSpPr>
              <p:cNvPr id="113" name="object 110"/>
              <p:cNvSpPr/>
              <p:nvPr/>
            </p:nvSpPr>
            <p:spPr>
              <a:xfrm>
                <a:off x="1284477" y="5128203"/>
                <a:ext cx="0" cy="713740"/>
              </a:xfrm>
              <a:custGeom>
                <a:avLst/>
                <a:gdLst/>
                <a:ahLst/>
                <a:cxnLst/>
                <a:rect l="l" t="t" r="r" b="b"/>
                <a:pathLst>
                  <a:path h="713739">
                    <a:moveTo>
                      <a:pt x="0" y="0"/>
                    </a:moveTo>
                    <a:lnTo>
                      <a:pt x="0" y="713168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14" name="object 111"/>
              <p:cNvSpPr/>
              <p:nvPr/>
            </p:nvSpPr>
            <p:spPr>
              <a:xfrm>
                <a:off x="1198803" y="5829853"/>
                <a:ext cx="172085" cy="172085"/>
              </a:xfrm>
              <a:custGeom>
                <a:avLst/>
                <a:gdLst/>
                <a:ahLst/>
                <a:cxnLst/>
                <a:rect l="l" t="t" r="r" b="b"/>
                <a:pathLst>
                  <a:path w="172084" h="172085">
                    <a:moveTo>
                      <a:pt x="171716" y="0"/>
                    </a:moveTo>
                    <a:lnTo>
                      <a:pt x="0" y="0"/>
                    </a:lnTo>
                    <a:lnTo>
                      <a:pt x="85674" y="171716"/>
                    </a:lnTo>
                    <a:lnTo>
                      <a:pt x="1717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15" name="object 112"/>
              <p:cNvSpPr/>
              <p:nvPr/>
            </p:nvSpPr>
            <p:spPr>
              <a:xfrm>
                <a:off x="4904993" y="4335482"/>
                <a:ext cx="667385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7385" h="397510">
                    <a:moveTo>
                      <a:pt x="667080" y="0"/>
                    </a:moveTo>
                    <a:lnTo>
                      <a:pt x="0" y="0"/>
                    </a:lnTo>
                    <a:lnTo>
                      <a:pt x="0" y="397090"/>
                    </a:lnTo>
                    <a:lnTo>
                      <a:pt x="333730" y="397090"/>
                    </a:lnTo>
                    <a:lnTo>
                      <a:pt x="667080" y="397090"/>
                    </a:lnTo>
                    <a:lnTo>
                      <a:pt x="667080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16" name="object 113"/>
              <p:cNvSpPr/>
              <p:nvPr/>
            </p:nvSpPr>
            <p:spPr>
              <a:xfrm>
                <a:off x="4904993" y="4335482"/>
                <a:ext cx="667385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7385" h="397510">
                    <a:moveTo>
                      <a:pt x="333730" y="397090"/>
                    </a:moveTo>
                    <a:lnTo>
                      <a:pt x="0" y="397090"/>
                    </a:lnTo>
                    <a:lnTo>
                      <a:pt x="0" y="0"/>
                    </a:lnTo>
                    <a:lnTo>
                      <a:pt x="667080" y="0"/>
                    </a:lnTo>
                    <a:lnTo>
                      <a:pt x="667080" y="397090"/>
                    </a:lnTo>
                    <a:lnTo>
                      <a:pt x="333730" y="397090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17" name="object 114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956835" y="4375805"/>
                <a:ext cx="559435" cy="324726"/>
              </a:xfrm>
              <a:prstGeom prst="rect">
                <a:avLst/>
              </a:prstGeom>
            </p:spPr>
          </p:pic>
          <p:sp>
            <p:nvSpPr>
              <p:cNvPr id="118" name="object 115"/>
              <p:cNvSpPr/>
              <p:nvPr/>
            </p:nvSpPr>
            <p:spPr>
              <a:xfrm>
                <a:off x="5000040" y="4415048"/>
                <a:ext cx="66802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668020" h="396875">
                    <a:moveTo>
                      <a:pt x="667435" y="0"/>
                    </a:moveTo>
                    <a:lnTo>
                      <a:pt x="0" y="0"/>
                    </a:lnTo>
                    <a:lnTo>
                      <a:pt x="0" y="396722"/>
                    </a:lnTo>
                    <a:lnTo>
                      <a:pt x="333717" y="396722"/>
                    </a:lnTo>
                    <a:lnTo>
                      <a:pt x="667435" y="396722"/>
                    </a:lnTo>
                    <a:lnTo>
                      <a:pt x="66743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19" name="object 116"/>
              <p:cNvSpPr/>
              <p:nvPr/>
            </p:nvSpPr>
            <p:spPr>
              <a:xfrm>
                <a:off x="5000040" y="4415048"/>
                <a:ext cx="66802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668020" h="396875">
                    <a:moveTo>
                      <a:pt x="333717" y="396722"/>
                    </a:moveTo>
                    <a:lnTo>
                      <a:pt x="0" y="396722"/>
                    </a:lnTo>
                    <a:lnTo>
                      <a:pt x="0" y="0"/>
                    </a:lnTo>
                    <a:lnTo>
                      <a:pt x="667435" y="0"/>
                    </a:lnTo>
                    <a:lnTo>
                      <a:pt x="667435" y="396722"/>
                    </a:lnTo>
                    <a:lnTo>
                      <a:pt x="333717" y="396722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20" name="object 11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051513" y="4454278"/>
                <a:ext cx="559803" cy="324726"/>
              </a:xfrm>
              <a:prstGeom prst="rect">
                <a:avLst/>
              </a:prstGeom>
            </p:spPr>
          </p:pic>
          <p:sp>
            <p:nvSpPr>
              <p:cNvPr id="121" name="object 118"/>
              <p:cNvSpPr/>
              <p:nvPr/>
            </p:nvSpPr>
            <p:spPr>
              <a:xfrm>
                <a:off x="5096154" y="4493165"/>
                <a:ext cx="668020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8020" h="397510">
                    <a:moveTo>
                      <a:pt x="667448" y="0"/>
                    </a:moveTo>
                    <a:lnTo>
                      <a:pt x="0" y="0"/>
                    </a:lnTo>
                    <a:lnTo>
                      <a:pt x="0" y="397078"/>
                    </a:lnTo>
                    <a:lnTo>
                      <a:pt x="333730" y="397078"/>
                    </a:lnTo>
                    <a:lnTo>
                      <a:pt x="667448" y="397078"/>
                    </a:lnTo>
                    <a:lnTo>
                      <a:pt x="667448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22" name="object 119"/>
              <p:cNvSpPr/>
              <p:nvPr/>
            </p:nvSpPr>
            <p:spPr>
              <a:xfrm>
                <a:off x="5096154" y="4493165"/>
                <a:ext cx="668020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8020" h="397510">
                    <a:moveTo>
                      <a:pt x="333730" y="397078"/>
                    </a:moveTo>
                    <a:lnTo>
                      <a:pt x="0" y="397078"/>
                    </a:lnTo>
                    <a:lnTo>
                      <a:pt x="0" y="0"/>
                    </a:lnTo>
                    <a:lnTo>
                      <a:pt x="667448" y="0"/>
                    </a:lnTo>
                    <a:lnTo>
                      <a:pt x="667448" y="397078"/>
                    </a:lnTo>
                    <a:lnTo>
                      <a:pt x="333730" y="397078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23" name="object 120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148364" y="4532764"/>
                <a:ext cx="559435" cy="324726"/>
              </a:xfrm>
              <a:prstGeom prst="rect">
                <a:avLst/>
              </a:prstGeom>
            </p:spPr>
          </p:pic>
          <p:sp>
            <p:nvSpPr>
              <p:cNvPr id="124" name="object 121"/>
              <p:cNvSpPr/>
              <p:nvPr/>
            </p:nvSpPr>
            <p:spPr>
              <a:xfrm>
                <a:off x="6047638" y="4335482"/>
                <a:ext cx="667385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7384" h="397510">
                    <a:moveTo>
                      <a:pt x="667080" y="0"/>
                    </a:moveTo>
                    <a:lnTo>
                      <a:pt x="0" y="0"/>
                    </a:lnTo>
                    <a:lnTo>
                      <a:pt x="0" y="397090"/>
                    </a:lnTo>
                    <a:lnTo>
                      <a:pt x="333717" y="397090"/>
                    </a:lnTo>
                    <a:lnTo>
                      <a:pt x="667080" y="397090"/>
                    </a:lnTo>
                    <a:lnTo>
                      <a:pt x="667080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25" name="object 122"/>
              <p:cNvSpPr/>
              <p:nvPr/>
            </p:nvSpPr>
            <p:spPr>
              <a:xfrm>
                <a:off x="6047638" y="4335482"/>
                <a:ext cx="667385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7384" h="397510">
                    <a:moveTo>
                      <a:pt x="333717" y="397090"/>
                    </a:moveTo>
                    <a:lnTo>
                      <a:pt x="0" y="397090"/>
                    </a:lnTo>
                    <a:lnTo>
                      <a:pt x="0" y="0"/>
                    </a:lnTo>
                    <a:lnTo>
                      <a:pt x="667080" y="0"/>
                    </a:lnTo>
                    <a:lnTo>
                      <a:pt x="667080" y="397090"/>
                    </a:lnTo>
                    <a:lnTo>
                      <a:pt x="333717" y="397090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26" name="object 123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099479" y="4375805"/>
                <a:ext cx="564845" cy="326885"/>
              </a:xfrm>
              <a:prstGeom prst="rect">
                <a:avLst/>
              </a:prstGeom>
            </p:spPr>
          </p:pic>
          <p:sp>
            <p:nvSpPr>
              <p:cNvPr id="127" name="object 124"/>
              <p:cNvSpPr/>
              <p:nvPr/>
            </p:nvSpPr>
            <p:spPr>
              <a:xfrm>
                <a:off x="6142316" y="4415048"/>
                <a:ext cx="66802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668020" h="396875">
                    <a:moveTo>
                      <a:pt x="667448" y="0"/>
                    </a:moveTo>
                    <a:lnTo>
                      <a:pt x="0" y="0"/>
                    </a:lnTo>
                    <a:lnTo>
                      <a:pt x="0" y="396722"/>
                    </a:lnTo>
                    <a:lnTo>
                      <a:pt x="333717" y="396722"/>
                    </a:lnTo>
                    <a:lnTo>
                      <a:pt x="667448" y="396722"/>
                    </a:lnTo>
                    <a:lnTo>
                      <a:pt x="667448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28" name="object 125"/>
              <p:cNvSpPr/>
              <p:nvPr/>
            </p:nvSpPr>
            <p:spPr>
              <a:xfrm>
                <a:off x="6142316" y="4415048"/>
                <a:ext cx="66802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668020" h="396875">
                    <a:moveTo>
                      <a:pt x="333717" y="396722"/>
                    </a:moveTo>
                    <a:lnTo>
                      <a:pt x="0" y="396722"/>
                    </a:lnTo>
                    <a:lnTo>
                      <a:pt x="0" y="0"/>
                    </a:lnTo>
                    <a:lnTo>
                      <a:pt x="667448" y="0"/>
                    </a:lnTo>
                    <a:lnTo>
                      <a:pt x="667448" y="396722"/>
                    </a:lnTo>
                    <a:lnTo>
                      <a:pt x="333717" y="396722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29" name="object 126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194158" y="4454291"/>
                <a:ext cx="564845" cy="327240"/>
              </a:xfrm>
              <a:prstGeom prst="rect">
                <a:avLst/>
              </a:prstGeom>
            </p:spPr>
          </p:pic>
          <p:sp>
            <p:nvSpPr>
              <p:cNvPr id="130" name="object 127"/>
              <p:cNvSpPr/>
              <p:nvPr/>
            </p:nvSpPr>
            <p:spPr>
              <a:xfrm>
                <a:off x="6236639" y="4493165"/>
                <a:ext cx="667385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7384" h="397510">
                    <a:moveTo>
                      <a:pt x="667080" y="0"/>
                    </a:moveTo>
                    <a:lnTo>
                      <a:pt x="0" y="0"/>
                    </a:lnTo>
                    <a:lnTo>
                      <a:pt x="0" y="397078"/>
                    </a:lnTo>
                    <a:lnTo>
                      <a:pt x="333717" y="397078"/>
                    </a:lnTo>
                    <a:lnTo>
                      <a:pt x="667080" y="397078"/>
                    </a:lnTo>
                    <a:lnTo>
                      <a:pt x="667080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31" name="object 128"/>
              <p:cNvSpPr/>
              <p:nvPr/>
            </p:nvSpPr>
            <p:spPr>
              <a:xfrm>
                <a:off x="6236639" y="4493165"/>
                <a:ext cx="667385" cy="397510"/>
              </a:xfrm>
              <a:custGeom>
                <a:avLst/>
                <a:gdLst/>
                <a:ahLst/>
                <a:cxnLst/>
                <a:rect l="l" t="t" r="r" b="b"/>
                <a:pathLst>
                  <a:path w="667384" h="397510">
                    <a:moveTo>
                      <a:pt x="333717" y="397078"/>
                    </a:moveTo>
                    <a:lnTo>
                      <a:pt x="0" y="397078"/>
                    </a:lnTo>
                    <a:lnTo>
                      <a:pt x="0" y="0"/>
                    </a:lnTo>
                    <a:lnTo>
                      <a:pt x="667080" y="0"/>
                    </a:lnTo>
                    <a:lnTo>
                      <a:pt x="667080" y="397078"/>
                    </a:lnTo>
                    <a:lnTo>
                      <a:pt x="333717" y="397078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32" name="object 12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288481" y="4532764"/>
                <a:ext cx="564845" cy="327240"/>
              </a:xfrm>
              <a:prstGeom prst="rect">
                <a:avLst/>
              </a:prstGeom>
            </p:spPr>
          </p:pic>
          <p:sp>
            <p:nvSpPr>
              <p:cNvPr id="133" name="object 130"/>
              <p:cNvSpPr/>
              <p:nvPr/>
            </p:nvSpPr>
            <p:spPr>
              <a:xfrm>
                <a:off x="3666604" y="4574522"/>
                <a:ext cx="982344" cy="0"/>
              </a:xfrm>
              <a:custGeom>
                <a:avLst/>
                <a:gdLst/>
                <a:ahLst/>
                <a:cxnLst/>
                <a:rect l="l" t="t" r="r" b="b"/>
                <a:pathLst>
                  <a:path w="982345">
                    <a:moveTo>
                      <a:pt x="0" y="0"/>
                    </a:moveTo>
                    <a:lnTo>
                      <a:pt x="982078" y="0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34" name="object 131"/>
              <p:cNvSpPr/>
              <p:nvPr/>
            </p:nvSpPr>
            <p:spPr>
              <a:xfrm>
                <a:off x="4637163" y="4488847"/>
                <a:ext cx="172085" cy="172085"/>
              </a:xfrm>
              <a:custGeom>
                <a:avLst/>
                <a:gdLst/>
                <a:ahLst/>
                <a:cxnLst/>
                <a:rect l="l" t="t" r="r" b="b"/>
                <a:pathLst>
                  <a:path w="172085" h="172085">
                    <a:moveTo>
                      <a:pt x="0" y="0"/>
                    </a:moveTo>
                    <a:lnTo>
                      <a:pt x="0" y="171716"/>
                    </a:lnTo>
                    <a:lnTo>
                      <a:pt x="171716" y="85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35" name="object 132"/>
              <p:cNvSpPr/>
              <p:nvPr/>
            </p:nvSpPr>
            <p:spPr>
              <a:xfrm>
                <a:off x="7350124" y="4574522"/>
                <a:ext cx="822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22325">
                    <a:moveTo>
                      <a:pt x="0" y="0"/>
                    </a:moveTo>
                    <a:lnTo>
                      <a:pt x="821880" y="0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36" name="object 133"/>
              <p:cNvSpPr/>
              <p:nvPr/>
            </p:nvSpPr>
            <p:spPr>
              <a:xfrm>
                <a:off x="7189914" y="4488847"/>
                <a:ext cx="1142365" cy="172085"/>
              </a:xfrm>
              <a:custGeom>
                <a:avLst/>
                <a:gdLst/>
                <a:ahLst/>
                <a:cxnLst/>
                <a:rect l="l" t="t" r="r" b="b"/>
                <a:pathLst>
                  <a:path w="1142365" h="172085">
                    <a:moveTo>
                      <a:pt x="171729" y="0"/>
                    </a:moveTo>
                    <a:lnTo>
                      <a:pt x="0" y="85674"/>
                    </a:lnTo>
                    <a:lnTo>
                      <a:pt x="171729" y="171716"/>
                    </a:lnTo>
                    <a:lnTo>
                      <a:pt x="171729" y="0"/>
                    </a:lnTo>
                    <a:close/>
                  </a:path>
                  <a:path w="1142365" h="172085">
                    <a:moveTo>
                      <a:pt x="1142288" y="85674"/>
                    </a:moveTo>
                    <a:lnTo>
                      <a:pt x="970559" y="0"/>
                    </a:lnTo>
                    <a:lnTo>
                      <a:pt x="970559" y="171716"/>
                    </a:lnTo>
                    <a:lnTo>
                      <a:pt x="1142288" y="856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37" name="object 134"/>
              <p:cNvSpPr/>
              <p:nvPr/>
            </p:nvSpPr>
            <p:spPr>
              <a:xfrm>
                <a:off x="3572281" y="5128203"/>
                <a:ext cx="1380490" cy="720725"/>
              </a:xfrm>
              <a:custGeom>
                <a:avLst/>
                <a:gdLst/>
                <a:ahLst/>
                <a:cxnLst/>
                <a:rect l="l" t="t" r="r" b="b"/>
                <a:pathLst>
                  <a:path w="1380489" h="720725">
                    <a:moveTo>
                      <a:pt x="0" y="0"/>
                    </a:moveTo>
                    <a:lnTo>
                      <a:pt x="1380236" y="720369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38" name="object 135"/>
              <p:cNvSpPr/>
              <p:nvPr/>
            </p:nvSpPr>
            <p:spPr>
              <a:xfrm>
                <a:off x="4902835" y="5767204"/>
                <a:ext cx="192405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92404" h="155575">
                    <a:moveTo>
                      <a:pt x="79209" y="0"/>
                    </a:moveTo>
                    <a:lnTo>
                      <a:pt x="0" y="152285"/>
                    </a:lnTo>
                    <a:lnTo>
                      <a:pt x="191884" y="155524"/>
                    </a:lnTo>
                    <a:lnTo>
                      <a:pt x="7920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</p:grpSp>
        <p:sp>
          <p:nvSpPr>
            <p:cNvPr id="139" name="object 136"/>
            <p:cNvSpPr txBox="1"/>
            <p:nvPr/>
          </p:nvSpPr>
          <p:spPr>
            <a:xfrm>
              <a:off x="877249" y="3451292"/>
              <a:ext cx="2287605" cy="47384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3970">
                <a:lnSpc>
                  <a:spcPct val="100000"/>
                </a:lnSpc>
                <a:spcBef>
                  <a:spcPts val="95"/>
                </a:spcBef>
                <a:tabLst>
                  <a:tab pos="1547495" algn="l"/>
                </a:tabLst>
              </a:pPr>
              <a:r>
                <a:rPr sz="1000" cap="none" spc="-5" dirty="0">
                  <a:solidFill>
                    <a:srgbClr val="007F00"/>
                  </a:solidFill>
                  <a:latin typeface="Arial"/>
                  <a:cs typeface="Arial"/>
                </a:rPr>
                <a:t>100</a:t>
              </a:r>
              <a:r>
                <a:rPr sz="1000" cap="none" spc="-15" dirty="0">
                  <a:solidFill>
                    <a:srgbClr val="007F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 err="1" smtClean="0">
                  <a:solidFill>
                    <a:srgbClr val="007F00"/>
                  </a:solidFill>
                  <a:latin typeface="Arial"/>
                  <a:cs typeface="Arial"/>
                </a:rPr>
                <a:t>Gbit</a:t>
              </a:r>
              <a:r>
                <a:rPr sz="1000" cap="none" spc="-5" dirty="0" smtClean="0">
                  <a:solidFill>
                    <a:srgbClr val="007F00"/>
                  </a:solidFill>
                  <a:latin typeface="Arial"/>
                  <a:cs typeface="Arial"/>
                </a:rPr>
                <a:t>/s</a:t>
              </a:r>
              <a:r>
                <a:rPr lang="en-GB" sz="1000" cap="none" spc="-5" dirty="0" smtClean="0">
                  <a:solidFill>
                    <a:srgbClr val="007F00"/>
                  </a:solidFill>
                  <a:latin typeface="Arial"/>
                  <a:cs typeface="Arial"/>
                </a:rPr>
                <a:t>               </a:t>
              </a:r>
              <a:r>
                <a:rPr sz="1000" cap="none" spc="-10" dirty="0" smtClean="0">
                  <a:solidFill>
                    <a:srgbClr val="007F00"/>
                  </a:solidFill>
                  <a:latin typeface="Arial"/>
                  <a:cs typeface="Arial"/>
                </a:rPr>
                <a:t>40</a:t>
              </a:r>
              <a:r>
                <a:rPr sz="1000" cap="none" spc="-70" dirty="0" smtClean="0">
                  <a:solidFill>
                    <a:srgbClr val="007F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7F00"/>
                  </a:solidFill>
                  <a:latin typeface="Arial"/>
                  <a:cs typeface="Arial"/>
                </a:rPr>
                <a:t>Gbit/s</a:t>
              </a:r>
              <a:endParaRPr sz="1000" cap="none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1000" cap="none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1000" cap="none" spc="-5" dirty="0">
                  <a:latin typeface="Arial"/>
                  <a:cs typeface="Arial"/>
                </a:rPr>
                <a:t>Store</a:t>
              </a:r>
              <a:r>
                <a:rPr sz="1000" cap="none" spc="-25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on</a:t>
              </a:r>
              <a:r>
                <a:rPr sz="1000" cap="none" spc="-20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disk</a:t>
              </a:r>
              <a:r>
                <a:rPr sz="1000" cap="none" spc="-10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and</a:t>
              </a:r>
              <a:r>
                <a:rPr sz="1000" cap="none" spc="-20" dirty="0">
                  <a:latin typeface="Arial"/>
                  <a:cs typeface="Arial"/>
                </a:rPr>
                <a:t> </a:t>
              </a:r>
              <a:r>
                <a:rPr sz="1000" cap="none" spc="-10" dirty="0">
                  <a:latin typeface="Arial"/>
                  <a:cs typeface="Arial"/>
                </a:rPr>
                <a:t>tape</a:t>
              </a:r>
              <a:endParaRPr sz="1000" cap="none" dirty="0">
                <a:latin typeface="Arial"/>
                <a:cs typeface="Arial"/>
              </a:endParaRPr>
            </a:p>
          </p:txBody>
        </p:sp>
        <p:pic>
          <p:nvPicPr>
            <p:cNvPr id="140" name="object 1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5472" y="4248424"/>
              <a:ext cx="328947" cy="273870"/>
            </a:xfrm>
            <a:prstGeom prst="rect">
              <a:avLst/>
            </a:prstGeom>
          </p:spPr>
        </p:pic>
        <p:grpSp>
          <p:nvGrpSpPr>
            <p:cNvPr id="141" name="object 138"/>
            <p:cNvGrpSpPr/>
            <p:nvPr/>
          </p:nvGrpSpPr>
          <p:grpSpPr>
            <a:xfrm>
              <a:off x="1404654" y="4248424"/>
              <a:ext cx="1028325" cy="273987"/>
              <a:chOff x="2320556" y="6777362"/>
              <a:chExt cx="1680210" cy="447675"/>
            </a:xfrm>
          </p:grpSpPr>
          <p:pic>
            <p:nvPicPr>
              <p:cNvPr id="142" name="object 13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320556" y="6777362"/>
                <a:ext cx="537476" cy="447484"/>
              </a:xfrm>
              <a:prstGeom prst="rect">
                <a:avLst/>
              </a:prstGeom>
            </p:spPr>
          </p:pic>
          <p:pic>
            <p:nvPicPr>
              <p:cNvPr id="143" name="object 14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891878" y="6777362"/>
                <a:ext cx="536765" cy="447484"/>
              </a:xfrm>
              <a:prstGeom prst="rect">
                <a:avLst/>
              </a:prstGeom>
            </p:spPr>
          </p:pic>
          <p:pic>
            <p:nvPicPr>
              <p:cNvPr id="144" name="object 141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462845" y="6777362"/>
                <a:ext cx="537476" cy="447484"/>
              </a:xfrm>
              <a:prstGeom prst="rect">
                <a:avLst/>
              </a:prstGeom>
            </p:spPr>
          </p:pic>
        </p:grpSp>
        <p:sp>
          <p:nvSpPr>
            <p:cNvPr id="145" name="object 142"/>
            <p:cNvSpPr txBox="1"/>
            <p:nvPr/>
          </p:nvSpPr>
          <p:spPr>
            <a:xfrm>
              <a:off x="4401966" y="3005115"/>
              <a:ext cx="1006172" cy="47384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12700">
                <a:lnSpc>
                  <a:spcPct val="100000"/>
                </a:lnSpc>
                <a:spcBef>
                  <a:spcPts val="95"/>
                </a:spcBef>
              </a:pPr>
              <a:r>
                <a:rPr sz="1000" cap="none" spc="-5" dirty="0">
                  <a:solidFill>
                    <a:srgbClr val="007F00"/>
                  </a:solidFill>
                  <a:latin typeface="Arial"/>
                  <a:cs typeface="Arial"/>
                </a:rPr>
                <a:t>10 Tbit/s </a:t>
              </a:r>
              <a:r>
                <a:rPr sz="1000" cap="none" dirty="0">
                  <a:solidFill>
                    <a:srgbClr val="007F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7F00"/>
                  </a:solidFill>
                  <a:latin typeface="Arial"/>
                  <a:cs typeface="Arial"/>
                </a:rPr>
                <a:t>Distributed</a:t>
              </a:r>
              <a:r>
                <a:rPr sz="1000" cap="none" spc="-50" dirty="0">
                  <a:solidFill>
                    <a:srgbClr val="007F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7F00"/>
                  </a:solidFill>
                  <a:latin typeface="Arial"/>
                  <a:cs typeface="Arial"/>
                </a:rPr>
                <a:t>+</a:t>
              </a:r>
              <a:r>
                <a:rPr sz="1000" cap="none" spc="-40" dirty="0">
                  <a:solidFill>
                    <a:srgbClr val="007F00"/>
                  </a:solidFill>
                  <a:latin typeface="Arial"/>
                  <a:cs typeface="Arial"/>
                </a:rPr>
                <a:t> </a:t>
              </a:r>
              <a:r>
                <a:rPr sz="1000" cap="none" spc="-5" dirty="0">
                  <a:solidFill>
                    <a:srgbClr val="007F00"/>
                  </a:solidFill>
                  <a:latin typeface="Arial"/>
                  <a:cs typeface="Arial"/>
                </a:rPr>
                <a:t>local</a:t>
              </a:r>
              <a:endParaRPr sz="1000" cap="none" dirty="0">
                <a:latin typeface="Arial"/>
                <a:cs typeface="Arial"/>
              </a:endParaRPr>
            </a:p>
          </p:txBody>
        </p:sp>
        <p:grpSp>
          <p:nvGrpSpPr>
            <p:cNvPr id="146" name="object 143"/>
            <p:cNvGrpSpPr/>
            <p:nvPr/>
          </p:nvGrpSpPr>
          <p:grpSpPr>
            <a:xfrm>
              <a:off x="360524" y="2799773"/>
              <a:ext cx="3378394" cy="876758"/>
              <a:chOff x="614521" y="4410368"/>
              <a:chExt cx="5520055" cy="1432560"/>
            </a:xfrm>
          </p:grpSpPr>
          <p:sp>
            <p:nvSpPr>
              <p:cNvPr id="147" name="object 144"/>
              <p:cNvSpPr/>
              <p:nvPr/>
            </p:nvSpPr>
            <p:spPr>
              <a:xfrm>
                <a:off x="619201" y="4415047"/>
                <a:ext cx="701040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040" h="330835">
                    <a:moveTo>
                      <a:pt x="700913" y="0"/>
                    </a:moveTo>
                    <a:lnTo>
                      <a:pt x="0" y="0"/>
                    </a:lnTo>
                    <a:lnTo>
                      <a:pt x="0" y="330479"/>
                    </a:lnTo>
                    <a:lnTo>
                      <a:pt x="350634" y="330479"/>
                    </a:lnTo>
                    <a:lnTo>
                      <a:pt x="700913" y="330479"/>
                    </a:lnTo>
                    <a:lnTo>
                      <a:pt x="700913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48" name="object 145"/>
              <p:cNvSpPr/>
              <p:nvPr/>
            </p:nvSpPr>
            <p:spPr>
              <a:xfrm>
                <a:off x="619201" y="4415047"/>
                <a:ext cx="701040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040" h="330835">
                    <a:moveTo>
                      <a:pt x="350634" y="330479"/>
                    </a:moveTo>
                    <a:lnTo>
                      <a:pt x="0" y="330479"/>
                    </a:lnTo>
                    <a:lnTo>
                      <a:pt x="0" y="0"/>
                    </a:lnTo>
                    <a:lnTo>
                      <a:pt x="700913" y="0"/>
                    </a:lnTo>
                    <a:lnTo>
                      <a:pt x="700913" y="330479"/>
                    </a:lnTo>
                    <a:lnTo>
                      <a:pt x="350634" y="33047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49" name="object 14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73201" y="4447801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50" name="object 147"/>
              <p:cNvSpPr/>
              <p:nvPr/>
            </p:nvSpPr>
            <p:spPr>
              <a:xfrm>
                <a:off x="729716" y="44910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40" h="330200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47" y="330123"/>
                    </a:lnTo>
                    <a:lnTo>
                      <a:pt x="700925" y="330123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51" name="object 148"/>
              <p:cNvSpPr/>
              <p:nvPr/>
            </p:nvSpPr>
            <p:spPr>
              <a:xfrm>
                <a:off x="729716" y="44910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40" h="330200">
                    <a:moveTo>
                      <a:pt x="350647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123"/>
                    </a:lnTo>
                    <a:lnTo>
                      <a:pt x="350647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52" name="object 14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440" y="4524128"/>
                <a:ext cx="587883" cy="269633"/>
              </a:xfrm>
              <a:prstGeom prst="rect">
                <a:avLst/>
              </a:prstGeom>
            </p:spPr>
          </p:pic>
          <p:sp>
            <p:nvSpPr>
              <p:cNvPr id="153" name="object 150"/>
              <p:cNvSpPr/>
              <p:nvPr/>
            </p:nvSpPr>
            <p:spPr>
              <a:xfrm>
                <a:off x="840955" y="4567320"/>
                <a:ext cx="7016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200">
                    <a:moveTo>
                      <a:pt x="701281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47" y="330123"/>
                    </a:lnTo>
                    <a:lnTo>
                      <a:pt x="701281" y="330123"/>
                    </a:lnTo>
                    <a:lnTo>
                      <a:pt x="701281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54" name="object 151"/>
              <p:cNvSpPr/>
              <p:nvPr/>
            </p:nvSpPr>
            <p:spPr>
              <a:xfrm>
                <a:off x="840955" y="4567320"/>
                <a:ext cx="7016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200">
                    <a:moveTo>
                      <a:pt x="350647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1281" y="0"/>
                    </a:lnTo>
                    <a:lnTo>
                      <a:pt x="701281" y="330123"/>
                    </a:lnTo>
                    <a:lnTo>
                      <a:pt x="350647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55" name="object 15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94956" y="4600086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56" name="object 153"/>
              <p:cNvSpPr/>
              <p:nvPr/>
            </p:nvSpPr>
            <p:spPr>
              <a:xfrm>
                <a:off x="951484" y="4643647"/>
                <a:ext cx="7016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835">
                    <a:moveTo>
                      <a:pt x="701281" y="0"/>
                    </a:moveTo>
                    <a:lnTo>
                      <a:pt x="0" y="0"/>
                    </a:lnTo>
                    <a:lnTo>
                      <a:pt x="0" y="330479"/>
                    </a:lnTo>
                    <a:lnTo>
                      <a:pt x="350634" y="330479"/>
                    </a:lnTo>
                    <a:lnTo>
                      <a:pt x="701281" y="330479"/>
                    </a:lnTo>
                    <a:lnTo>
                      <a:pt x="701281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57" name="object 154"/>
              <p:cNvSpPr/>
              <p:nvPr/>
            </p:nvSpPr>
            <p:spPr>
              <a:xfrm>
                <a:off x="951484" y="4643647"/>
                <a:ext cx="7016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835">
                    <a:moveTo>
                      <a:pt x="350634" y="330479"/>
                    </a:moveTo>
                    <a:lnTo>
                      <a:pt x="0" y="330479"/>
                    </a:lnTo>
                    <a:lnTo>
                      <a:pt x="0" y="0"/>
                    </a:lnTo>
                    <a:lnTo>
                      <a:pt x="701281" y="0"/>
                    </a:lnTo>
                    <a:lnTo>
                      <a:pt x="701281" y="330479"/>
                    </a:lnTo>
                    <a:lnTo>
                      <a:pt x="350634" y="33047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58" name="object 15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5839" y="4676401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59" name="object 156"/>
              <p:cNvSpPr/>
              <p:nvPr/>
            </p:nvSpPr>
            <p:spPr>
              <a:xfrm>
                <a:off x="1061999" y="47196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34" y="330123"/>
                    </a:lnTo>
                    <a:lnTo>
                      <a:pt x="700925" y="330123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60" name="object 157"/>
              <p:cNvSpPr/>
              <p:nvPr/>
            </p:nvSpPr>
            <p:spPr>
              <a:xfrm>
                <a:off x="1061999" y="47196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350634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123"/>
                    </a:lnTo>
                    <a:lnTo>
                      <a:pt x="350634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61" name="object 15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15999" y="4752728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62" name="object 159"/>
              <p:cNvSpPr/>
              <p:nvPr/>
            </p:nvSpPr>
            <p:spPr>
              <a:xfrm>
                <a:off x="2618638" y="4415047"/>
                <a:ext cx="701040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835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479"/>
                    </a:lnTo>
                    <a:lnTo>
                      <a:pt x="350646" y="330479"/>
                    </a:lnTo>
                    <a:lnTo>
                      <a:pt x="700925" y="330479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63" name="object 160"/>
              <p:cNvSpPr/>
              <p:nvPr/>
            </p:nvSpPr>
            <p:spPr>
              <a:xfrm>
                <a:off x="2618638" y="4415047"/>
                <a:ext cx="701040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835">
                    <a:moveTo>
                      <a:pt x="350646" y="330479"/>
                    </a:moveTo>
                    <a:lnTo>
                      <a:pt x="0" y="330479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479"/>
                    </a:lnTo>
                    <a:lnTo>
                      <a:pt x="350646" y="33047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64" name="object 16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72994" y="4447801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65" name="object 162"/>
              <p:cNvSpPr/>
              <p:nvPr/>
            </p:nvSpPr>
            <p:spPr>
              <a:xfrm>
                <a:off x="2729153" y="44910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46" y="330123"/>
                    </a:lnTo>
                    <a:lnTo>
                      <a:pt x="700925" y="330123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66" name="object 163"/>
              <p:cNvSpPr/>
              <p:nvPr/>
            </p:nvSpPr>
            <p:spPr>
              <a:xfrm>
                <a:off x="2729153" y="44910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350646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123"/>
                    </a:lnTo>
                    <a:lnTo>
                      <a:pt x="350646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67" name="object 16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83878" y="4524128"/>
                <a:ext cx="587882" cy="269633"/>
              </a:xfrm>
              <a:prstGeom prst="rect">
                <a:avLst/>
              </a:prstGeom>
            </p:spPr>
          </p:pic>
          <p:sp>
            <p:nvSpPr>
              <p:cNvPr id="168" name="object 165"/>
              <p:cNvSpPr/>
              <p:nvPr/>
            </p:nvSpPr>
            <p:spPr>
              <a:xfrm>
                <a:off x="2840405" y="4567320"/>
                <a:ext cx="7016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200">
                    <a:moveTo>
                      <a:pt x="701268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34" y="330123"/>
                    </a:lnTo>
                    <a:lnTo>
                      <a:pt x="701268" y="330123"/>
                    </a:lnTo>
                    <a:lnTo>
                      <a:pt x="701268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69" name="object 166"/>
              <p:cNvSpPr/>
              <p:nvPr/>
            </p:nvSpPr>
            <p:spPr>
              <a:xfrm>
                <a:off x="2840405" y="4567320"/>
                <a:ext cx="7016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200">
                    <a:moveTo>
                      <a:pt x="350634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1268" y="0"/>
                    </a:lnTo>
                    <a:lnTo>
                      <a:pt x="701268" y="330123"/>
                    </a:lnTo>
                    <a:lnTo>
                      <a:pt x="350634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70" name="object 16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894406" y="4600086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71" name="object 168"/>
              <p:cNvSpPr/>
              <p:nvPr/>
            </p:nvSpPr>
            <p:spPr>
              <a:xfrm>
                <a:off x="2950921" y="4643647"/>
                <a:ext cx="7016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835">
                    <a:moveTo>
                      <a:pt x="701281" y="0"/>
                    </a:moveTo>
                    <a:lnTo>
                      <a:pt x="0" y="0"/>
                    </a:lnTo>
                    <a:lnTo>
                      <a:pt x="0" y="330479"/>
                    </a:lnTo>
                    <a:lnTo>
                      <a:pt x="350634" y="330479"/>
                    </a:lnTo>
                    <a:lnTo>
                      <a:pt x="701281" y="330479"/>
                    </a:lnTo>
                    <a:lnTo>
                      <a:pt x="701281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72" name="object 169"/>
              <p:cNvSpPr/>
              <p:nvPr/>
            </p:nvSpPr>
            <p:spPr>
              <a:xfrm>
                <a:off x="2950921" y="4643647"/>
                <a:ext cx="7016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330835">
                    <a:moveTo>
                      <a:pt x="350634" y="330479"/>
                    </a:moveTo>
                    <a:lnTo>
                      <a:pt x="0" y="330479"/>
                    </a:lnTo>
                    <a:lnTo>
                      <a:pt x="0" y="0"/>
                    </a:lnTo>
                    <a:lnTo>
                      <a:pt x="701281" y="0"/>
                    </a:lnTo>
                    <a:lnTo>
                      <a:pt x="701281" y="330479"/>
                    </a:lnTo>
                    <a:lnTo>
                      <a:pt x="350634" y="330479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73" name="object 17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005277" y="4676401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74" name="object 171"/>
              <p:cNvSpPr/>
              <p:nvPr/>
            </p:nvSpPr>
            <p:spPr>
              <a:xfrm>
                <a:off x="3061436" y="47196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700925" y="0"/>
                    </a:moveTo>
                    <a:lnTo>
                      <a:pt x="0" y="0"/>
                    </a:lnTo>
                    <a:lnTo>
                      <a:pt x="0" y="330123"/>
                    </a:lnTo>
                    <a:lnTo>
                      <a:pt x="350647" y="330123"/>
                    </a:lnTo>
                    <a:lnTo>
                      <a:pt x="700925" y="330123"/>
                    </a:lnTo>
                    <a:lnTo>
                      <a:pt x="700925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75" name="object 172"/>
              <p:cNvSpPr/>
              <p:nvPr/>
            </p:nvSpPr>
            <p:spPr>
              <a:xfrm>
                <a:off x="3061436" y="4719606"/>
                <a:ext cx="70104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701039" h="330200">
                    <a:moveTo>
                      <a:pt x="350647" y="330123"/>
                    </a:moveTo>
                    <a:lnTo>
                      <a:pt x="0" y="330123"/>
                    </a:lnTo>
                    <a:lnTo>
                      <a:pt x="0" y="0"/>
                    </a:lnTo>
                    <a:lnTo>
                      <a:pt x="700925" y="0"/>
                    </a:lnTo>
                    <a:lnTo>
                      <a:pt x="700925" y="330123"/>
                    </a:lnTo>
                    <a:lnTo>
                      <a:pt x="350647" y="330123"/>
                    </a:lnTo>
                    <a:close/>
                  </a:path>
                </a:pathLst>
              </a:custGeom>
              <a:ln w="935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pic>
            <p:nvPicPr>
              <p:cNvPr id="176" name="object 173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115437" y="4752728"/>
                <a:ext cx="588238" cy="270001"/>
              </a:xfrm>
              <a:prstGeom prst="rect">
                <a:avLst/>
              </a:prstGeom>
            </p:spPr>
          </p:pic>
          <p:sp>
            <p:nvSpPr>
              <p:cNvPr id="177" name="object 174"/>
              <p:cNvSpPr/>
              <p:nvPr/>
            </p:nvSpPr>
            <p:spPr>
              <a:xfrm>
                <a:off x="6047993" y="5129651"/>
                <a:ext cx="0" cy="713740"/>
              </a:xfrm>
              <a:custGeom>
                <a:avLst/>
                <a:gdLst/>
                <a:ahLst/>
                <a:cxnLst/>
                <a:rect l="l" t="t" r="r" b="b"/>
                <a:pathLst>
                  <a:path h="713739">
                    <a:moveTo>
                      <a:pt x="0" y="713155"/>
                    </a:moveTo>
                    <a:lnTo>
                      <a:pt x="0" y="0"/>
                    </a:lnTo>
                  </a:path>
                </a:pathLst>
              </a:custGeom>
              <a:ln w="5723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  <p:sp>
            <p:nvSpPr>
              <p:cNvPr id="178" name="object 175"/>
              <p:cNvSpPr/>
              <p:nvPr/>
            </p:nvSpPr>
            <p:spPr>
              <a:xfrm>
                <a:off x="5962319" y="4969441"/>
                <a:ext cx="172085" cy="172085"/>
              </a:xfrm>
              <a:custGeom>
                <a:avLst/>
                <a:gdLst/>
                <a:ahLst/>
                <a:cxnLst/>
                <a:rect l="l" t="t" r="r" b="b"/>
                <a:pathLst>
                  <a:path w="172085" h="172085">
                    <a:moveTo>
                      <a:pt x="85674" y="0"/>
                    </a:moveTo>
                    <a:lnTo>
                      <a:pt x="0" y="171729"/>
                    </a:lnTo>
                    <a:lnTo>
                      <a:pt x="171716" y="171729"/>
                    </a:lnTo>
                    <a:lnTo>
                      <a:pt x="8567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400" cap="none"/>
              </a:p>
            </p:txBody>
          </p:sp>
        </p:grpSp>
        <p:sp>
          <p:nvSpPr>
            <p:cNvPr id="179" name="object 176"/>
            <p:cNvSpPr txBox="1"/>
            <p:nvPr/>
          </p:nvSpPr>
          <p:spPr>
            <a:xfrm>
              <a:off x="4897454" y="1155404"/>
              <a:ext cx="1291819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00" cap="none" spc="-5" dirty="0">
                  <a:latin typeface="Arial"/>
                  <a:cs typeface="Arial"/>
                </a:rPr>
                <a:t>Filter</a:t>
              </a:r>
              <a:r>
                <a:rPr sz="1000" cap="none" spc="-30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and</a:t>
              </a:r>
              <a:r>
                <a:rPr sz="1000" cap="none" spc="-25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first</a:t>
              </a:r>
              <a:r>
                <a:rPr sz="1000" cap="none" spc="-25" dirty="0">
                  <a:latin typeface="Arial"/>
                  <a:cs typeface="Arial"/>
                </a:rPr>
                <a:t> </a:t>
              </a:r>
              <a:r>
                <a:rPr sz="1000" cap="none" spc="-5" dirty="0">
                  <a:latin typeface="Arial"/>
                  <a:cs typeface="Arial"/>
                </a:rPr>
                <a:t>selection</a:t>
              </a:r>
              <a:endParaRPr sz="1000" cap="none">
                <a:latin typeface="Arial"/>
                <a:cs typeface="Arial"/>
              </a:endParaRPr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4839652" y="4562991"/>
            <a:ext cx="294631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Gra</a:t>
            </a:r>
            <a:r>
              <a:rPr lang="en-GB" sz="800" cap="none" dirty="0" smtClean="0">
                <a:solidFill>
                  <a:srgbClr val="E3D88B"/>
                </a:solidFill>
              </a:rPr>
              <a:t>phic elements from: </a:t>
            </a:r>
            <a:r>
              <a:rPr lang="en-GB" sz="800" cap="none" dirty="0" err="1" smtClean="0">
                <a:solidFill>
                  <a:srgbClr val="E3D88B"/>
                </a:solidFill>
              </a:rPr>
              <a:t>Edoardo</a:t>
            </a:r>
            <a:r>
              <a:rPr lang="en-GB" sz="800" cap="none" dirty="0" smtClean="0">
                <a:solidFill>
                  <a:srgbClr val="E3D88B"/>
                </a:solidFill>
              </a:rPr>
              <a:t> </a:t>
            </a:r>
            <a:r>
              <a:rPr lang="en-GB" sz="800" cap="none" dirty="0" err="1" smtClean="0">
                <a:solidFill>
                  <a:srgbClr val="E3D88B"/>
                </a:solidFill>
              </a:rPr>
              <a:t>Martelli</a:t>
            </a:r>
            <a:r>
              <a:rPr lang="en-GB" sz="800" cap="none" dirty="0" smtClean="0">
                <a:solidFill>
                  <a:srgbClr val="E3D88B"/>
                </a:solidFill>
              </a:rPr>
              <a:t>, CERN, for SIG-NGN</a:t>
            </a:r>
            <a:br>
              <a:rPr lang="en-GB" sz="800" cap="none" dirty="0" smtClean="0">
                <a:solidFill>
                  <a:srgbClr val="E3D88B"/>
                </a:solidFill>
              </a:rPr>
            </a:br>
            <a:r>
              <a:rPr lang="en-GB" sz="800" cap="none" dirty="0" err="1" smtClean="0">
                <a:solidFill>
                  <a:srgbClr val="E3D88B"/>
                </a:solidFill>
              </a:rPr>
              <a:t>Wouter</a:t>
            </a:r>
            <a:r>
              <a:rPr lang="en-GB" sz="800" cap="none" dirty="0" smtClean="0">
                <a:solidFill>
                  <a:srgbClr val="E3D88B"/>
                </a:solidFill>
              </a:rPr>
              <a:t> </a:t>
            </a:r>
            <a:r>
              <a:rPr lang="en-GB" sz="800" cap="none" dirty="0" err="1" smtClean="0">
                <a:solidFill>
                  <a:srgbClr val="E3D88B"/>
                </a:solidFill>
              </a:rPr>
              <a:t>Verkerke</a:t>
            </a:r>
            <a:r>
              <a:rPr lang="en-GB" sz="800" cap="none" dirty="0" smtClean="0">
                <a:solidFill>
                  <a:srgbClr val="E3D88B"/>
                </a:solidFill>
              </a:rPr>
              <a:t>, Nikhef</a:t>
            </a:r>
            <a:br>
              <a:rPr lang="en-GB" sz="800" cap="none" dirty="0" smtClean="0">
                <a:solidFill>
                  <a:srgbClr val="E3D88B"/>
                </a:solidFill>
              </a:rPr>
            </a:br>
            <a:r>
              <a:rPr lang="en-GB" sz="800" cap="none" dirty="0" smtClean="0">
                <a:solidFill>
                  <a:srgbClr val="E3D88B"/>
                </a:solidFill>
              </a:rPr>
              <a:t>H-&gt;ZZ-&gt; 4l plot: ATLAS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>
            <a:off x="6753288" y="166487"/>
            <a:ext cx="0" cy="4300484"/>
          </a:xfrm>
          <a:prstGeom prst="line">
            <a:avLst/>
          </a:prstGeom>
          <a:noFill/>
          <a:ln w="9525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3" name="TextBox 222"/>
          <p:cNvSpPr txBox="1"/>
          <p:nvPr/>
        </p:nvSpPr>
        <p:spPr>
          <a:xfrm>
            <a:off x="7853728" y="4251748"/>
            <a:ext cx="122469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kumimoji="0" lang="en-GB" sz="1200" b="0" i="0" u="none" strike="noStrike" cap="none" spc="0" normalizeH="0" baseline="3000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events/year</a:t>
            </a: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2" name="object 17"/>
          <p:cNvSpPr txBox="1"/>
          <p:nvPr/>
        </p:nvSpPr>
        <p:spPr>
          <a:xfrm>
            <a:off x="7865567" y="2654126"/>
            <a:ext cx="114749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cap="none" dirty="0">
                <a:solidFill>
                  <a:srgbClr val="3232CC"/>
                </a:solidFill>
                <a:latin typeface="Arial"/>
                <a:cs typeface="Arial"/>
              </a:rPr>
              <a:t>Reconstruction</a:t>
            </a:r>
            <a:endParaRPr sz="800" cap="none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00" cap="none" dirty="0">
                <a:solidFill>
                  <a:srgbClr val="3232CC"/>
                </a:solidFill>
                <a:latin typeface="Arial"/>
                <a:cs typeface="Arial"/>
              </a:rPr>
              <a:t>of</a:t>
            </a:r>
            <a:r>
              <a:rPr sz="800" cap="none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800" cap="none" spc="-15" dirty="0">
                <a:solidFill>
                  <a:srgbClr val="3232CC"/>
                </a:solidFill>
                <a:latin typeface="Arial"/>
                <a:cs typeface="Arial"/>
              </a:rPr>
              <a:t>ATLAS</a:t>
            </a:r>
            <a:r>
              <a:rPr sz="800" cap="none" spc="-8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800" cap="none" dirty="0">
                <a:solidFill>
                  <a:srgbClr val="3232CC"/>
                </a:solidFill>
                <a:latin typeface="Arial"/>
                <a:cs typeface="Arial"/>
              </a:rPr>
              <a:t>detector</a:t>
            </a:r>
            <a:endParaRPr sz="800" cap="none" dirty="0">
              <a:latin typeface="Arial"/>
              <a:cs typeface="Arial"/>
            </a:endParaRPr>
          </a:p>
        </p:txBody>
      </p:sp>
      <p:pic>
        <p:nvPicPr>
          <p:cNvPr id="233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23381" y="2997497"/>
            <a:ext cx="1008071" cy="1230384"/>
          </a:xfrm>
          <a:prstGeom prst="rect">
            <a:avLst/>
          </a:prstGeom>
        </p:spPr>
      </p:pic>
      <p:sp>
        <p:nvSpPr>
          <p:cNvPr id="234" name="object 20"/>
          <p:cNvSpPr/>
          <p:nvPr/>
        </p:nvSpPr>
        <p:spPr>
          <a:xfrm>
            <a:off x="8484912" y="3530280"/>
            <a:ext cx="496689" cy="843254"/>
          </a:xfrm>
          <a:custGeom>
            <a:avLst/>
            <a:gdLst/>
            <a:ahLst/>
            <a:cxnLst/>
            <a:rect l="l" t="t" r="r" b="b"/>
            <a:pathLst>
              <a:path w="789940" h="1341120">
                <a:moveTo>
                  <a:pt x="332219" y="829056"/>
                </a:moveTo>
                <a:lnTo>
                  <a:pt x="0" y="829056"/>
                </a:lnTo>
                <a:lnTo>
                  <a:pt x="0" y="1182636"/>
                </a:lnTo>
                <a:lnTo>
                  <a:pt x="332219" y="1182636"/>
                </a:lnTo>
                <a:lnTo>
                  <a:pt x="332219" y="829056"/>
                </a:lnTo>
                <a:close/>
              </a:path>
              <a:path w="789940" h="1341120">
                <a:moveTo>
                  <a:pt x="789419" y="0"/>
                </a:moveTo>
                <a:lnTo>
                  <a:pt x="582168" y="0"/>
                </a:lnTo>
                <a:lnTo>
                  <a:pt x="582168" y="198120"/>
                </a:lnTo>
                <a:lnTo>
                  <a:pt x="414528" y="198120"/>
                </a:lnTo>
                <a:lnTo>
                  <a:pt x="414528" y="1341120"/>
                </a:lnTo>
                <a:lnTo>
                  <a:pt x="624840" y="1341120"/>
                </a:lnTo>
                <a:lnTo>
                  <a:pt x="624840" y="1143000"/>
                </a:lnTo>
                <a:lnTo>
                  <a:pt x="789419" y="1143000"/>
                </a:lnTo>
                <a:lnTo>
                  <a:pt x="789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sp>
        <p:nvSpPr>
          <p:cNvPr id="235" name="object 21"/>
          <p:cNvSpPr/>
          <p:nvPr/>
        </p:nvSpPr>
        <p:spPr>
          <a:xfrm>
            <a:off x="7681904" y="2579703"/>
            <a:ext cx="1410614" cy="1690500"/>
          </a:xfrm>
          <a:custGeom>
            <a:avLst/>
            <a:gdLst/>
            <a:ahLst/>
            <a:cxnLst/>
            <a:rect l="l" t="t" r="r" b="b"/>
            <a:pathLst>
              <a:path w="2243454" h="2688590">
                <a:moveTo>
                  <a:pt x="2243328" y="2685288"/>
                </a:moveTo>
                <a:lnTo>
                  <a:pt x="2243328" y="3048"/>
                </a:lnTo>
                <a:lnTo>
                  <a:pt x="2240280" y="0"/>
                </a:lnTo>
                <a:lnTo>
                  <a:pt x="3048" y="0"/>
                </a:lnTo>
                <a:lnTo>
                  <a:pt x="0" y="3048"/>
                </a:lnTo>
                <a:lnTo>
                  <a:pt x="0" y="2685288"/>
                </a:lnTo>
                <a:lnTo>
                  <a:pt x="3048" y="2688336"/>
                </a:lnTo>
                <a:lnTo>
                  <a:pt x="6096" y="2688336"/>
                </a:lnTo>
                <a:lnTo>
                  <a:pt x="6096" y="12192"/>
                </a:lnTo>
                <a:lnTo>
                  <a:pt x="12192" y="6096"/>
                </a:lnTo>
                <a:lnTo>
                  <a:pt x="12192" y="12192"/>
                </a:lnTo>
                <a:lnTo>
                  <a:pt x="2231136" y="12192"/>
                </a:lnTo>
                <a:lnTo>
                  <a:pt x="2231136" y="6096"/>
                </a:lnTo>
                <a:lnTo>
                  <a:pt x="2237232" y="12192"/>
                </a:lnTo>
                <a:lnTo>
                  <a:pt x="2237232" y="2688336"/>
                </a:lnTo>
                <a:lnTo>
                  <a:pt x="2240280" y="2688336"/>
                </a:lnTo>
                <a:lnTo>
                  <a:pt x="2243328" y="2685288"/>
                </a:lnTo>
                <a:close/>
              </a:path>
              <a:path w="2243454" h="2688590">
                <a:moveTo>
                  <a:pt x="12192" y="12192"/>
                </a:moveTo>
                <a:lnTo>
                  <a:pt x="12192" y="6096"/>
                </a:lnTo>
                <a:lnTo>
                  <a:pt x="6096" y="12192"/>
                </a:lnTo>
                <a:lnTo>
                  <a:pt x="12192" y="12192"/>
                </a:lnTo>
                <a:close/>
              </a:path>
              <a:path w="2243454" h="2688590">
                <a:moveTo>
                  <a:pt x="12192" y="2679192"/>
                </a:moveTo>
                <a:lnTo>
                  <a:pt x="12192" y="12192"/>
                </a:lnTo>
                <a:lnTo>
                  <a:pt x="6096" y="12192"/>
                </a:lnTo>
                <a:lnTo>
                  <a:pt x="6096" y="2679192"/>
                </a:lnTo>
                <a:lnTo>
                  <a:pt x="12192" y="2679192"/>
                </a:lnTo>
                <a:close/>
              </a:path>
              <a:path w="2243454" h="2688590">
                <a:moveTo>
                  <a:pt x="2237232" y="2679192"/>
                </a:moveTo>
                <a:lnTo>
                  <a:pt x="6096" y="2679192"/>
                </a:lnTo>
                <a:lnTo>
                  <a:pt x="12192" y="2682240"/>
                </a:lnTo>
                <a:lnTo>
                  <a:pt x="12192" y="2688336"/>
                </a:lnTo>
                <a:lnTo>
                  <a:pt x="2231136" y="2688336"/>
                </a:lnTo>
                <a:lnTo>
                  <a:pt x="2231136" y="2682240"/>
                </a:lnTo>
                <a:lnTo>
                  <a:pt x="2237232" y="2679192"/>
                </a:lnTo>
                <a:close/>
              </a:path>
              <a:path w="2243454" h="2688590">
                <a:moveTo>
                  <a:pt x="12192" y="2688336"/>
                </a:moveTo>
                <a:lnTo>
                  <a:pt x="12192" y="2682240"/>
                </a:lnTo>
                <a:lnTo>
                  <a:pt x="6096" y="2679192"/>
                </a:lnTo>
                <a:lnTo>
                  <a:pt x="6096" y="2688336"/>
                </a:lnTo>
                <a:lnTo>
                  <a:pt x="12192" y="2688336"/>
                </a:lnTo>
                <a:close/>
              </a:path>
              <a:path w="2243454" h="2688590">
                <a:moveTo>
                  <a:pt x="2237232" y="12192"/>
                </a:moveTo>
                <a:lnTo>
                  <a:pt x="2231136" y="6096"/>
                </a:lnTo>
                <a:lnTo>
                  <a:pt x="2231136" y="12192"/>
                </a:lnTo>
                <a:lnTo>
                  <a:pt x="2237232" y="12192"/>
                </a:lnTo>
                <a:close/>
              </a:path>
              <a:path w="2243454" h="2688590">
                <a:moveTo>
                  <a:pt x="2237232" y="2679192"/>
                </a:moveTo>
                <a:lnTo>
                  <a:pt x="2237232" y="12192"/>
                </a:lnTo>
                <a:lnTo>
                  <a:pt x="2231136" y="12192"/>
                </a:lnTo>
                <a:lnTo>
                  <a:pt x="2231136" y="2679192"/>
                </a:lnTo>
                <a:lnTo>
                  <a:pt x="2237232" y="2679192"/>
                </a:lnTo>
                <a:close/>
              </a:path>
              <a:path w="2243454" h="2688590">
                <a:moveTo>
                  <a:pt x="2237232" y="2688336"/>
                </a:moveTo>
                <a:lnTo>
                  <a:pt x="2237232" y="2679192"/>
                </a:lnTo>
                <a:lnTo>
                  <a:pt x="2231136" y="2682240"/>
                </a:lnTo>
                <a:lnTo>
                  <a:pt x="2231136" y="2688336"/>
                </a:lnTo>
                <a:lnTo>
                  <a:pt x="2237232" y="26883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600" cap="none"/>
          </a:p>
        </p:txBody>
      </p:sp>
      <p:sp>
        <p:nvSpPr>
          <p:cNvPr id="236" name="object 22"/>
          <p:cNvSpPr/>
          <p:nvPr/>
        </p:nvSpPr>
        <p:spPr>
          <a:xfrm>
            <a:off x="8454248" y="1316738"/>
            <a:ext cx="421627" cy="1264881"/>
          </a:xfrm>
          <a:custGeom>
            <a:avLst/>
            <a:gdLst/>
            <a:ahLst/>
            <a:cxnLst/>
            <a:rect l="l" t="t" r="r" b="b"/>
            <a:pathLst>
              <a:path w="670559" h="2011679">
                <a:moveTo>
                  <a:pt x="670560" y="1676400"/>
                </a:moveTo>
                <a:lnTo>
                  <a:pt x="502920" y="1676400"/>
                </a:lnTo>
                <a:lnTo>
                  <a:pt x="502920" y="0"/>
                </a:lnTo>
                <a:lnTo>
                  <a:pt x="167640" y="0"/>
                </a:lnTo>
                <a:lnTo>
                  <a:pt x="167640" y="1676400"/>
                </a:lnTo>
                <a:lnTo>
                  <a:pt x="0" y="1676400"/>
                </a:lnTo>
                <a:lnTo>
                  <a:pt x="335280" y="2011680"/>
                </a:lnTo>
                <a:lnTo>
                  <a:pt x="670560" y="167640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pic>
        <p:nvPicPr>
          <p:cNvPr id="237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93605" y="619138"/>
            <a:ext cx="921830" cy="705266"/>
          </a:xfrm>
          <a:prstGeom prst="rect">
            <a:avLst/>
          </a:prstGeom>
        </p:spPr>
      </p:pic>
      <p:sp>
        <p:nvSpPr>
          <p:cNvPr id="238" name="object 24"/>
          <p:cNvSpPr/>
          <p:nvPr/>
        </p:nvSpPr>
        <p:spPr>
          <a:xfrm>
            <a:off x="6669999" y="3758342"/>
            <a:ext cx="1014141" cy="421627"/>
          </a:xfrm>
          <a:custGeom>
            <a:avLst/>
            <a:gdLst/>
            <a:ahLst/>
            <a:cxnLst/>
            <a:rect l="l" t="t" r="r" b="b"/>
            <a:pathLst>
              <a:path w="1612900" h="670559">
                <a:moveTo>
                  <a:pt x="1612392" y="502920"/>
                </a:moveTo>
                <a:lnTo>
                  <a:pt x="1612392" y="167640"/>
                </a:lnTo>
                <a:lnTo>
                  <a:pt x="335280" y="167640"/>
                </a:lnTo>
                <a:lnTo>
                  <a:pt x="335280" y="0"/>
                </a:lnTo>
                <a:lnTo>
                  <a:pt x="0" y="335280"/>
                </a:lnTo>
                <a:lnTo>
                  <a:pt x="335280" y="670560"/>
                </a:lnTo>
                <a:lnTo>
                  <a:pt x="335280" y="502920"/>
                </a:lnTo>
                <a:lnTo>
                  <a:pt x="1612392" y="50292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sp>
        <p:nvSpPr>
          <p:cNvPr id="239" name="object 25"/>
          <p:cNvSpPr/>
          <p:nvPr/>
        </p:nvSpPr>
        <p:spPr>
          <a:xfrm>
            <a:off x="6683415" y="3265805"/>
            <a:ext cx="1008152" cy="473532"/>
          </a:xfrm>
          <a:custGeom>
            <a:avLst/>
            <a:gdLst/>
            <a:ahLst/>
            <a:cxnLst/>
            <a:rect l="l" t="t" r="r" b="b"/>
            <a:pathLst>
              <a:path w="1603375" h="753110">
                <a:moveTo>
                  <a:pt x="1603248" y="563880"/>
                </a:moveTo>
                <a:lnTo>
                  <a:pt x="1603248" y="188976"/>
                </a:lnTo>
                <a:lnTo>
                  <a:pt x="283464" y="188976"/>
                </a:lnTo>
                <a:lnTo>
                  <a:pt x="283464" y="0"/>
                </a:lnTo>
                <a:lnTo>
                  <a:pt x="0" y="377952"/>
                </a:lnTo>
                <a:lnTo>
                  <a:pt x="283464" y="752856"/>
                </a:lnTo>
                <a:lnTo>
                  <a:pt x="283464" y="563880"/>
                </a:lnTo>
                <a:lnTo>
                  <a:pt x="1603248" y="5638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sp>
        <p:nvSpPr>
          <p:cNvPr id="240" name="object 26"/>
          <p:cNvSpPr/>
          <p:nvPr/>
        </p:nvSpPr>
        <p:spPr>
          <a:xfrm>
            <a:off x="7083960" y="2633365"/>
            <a:ext cx="368125" cy="1686508"/>
          </a:xfrm>
          <a:custGeom>
            <a:avLst/>
            <a:gdLst/>
            <a:ahLst/>
            <a:cxnLst/>
            <a:rect l="l" t="t" r="r" b="b"/>
            <a:pathLst>
              <a:path w="585470" h="2682240">
                <a:moveTo>
                  <a:pt x="585217" y="2682240"/>
                </a:moveTo>
                <a:lnTo>
                  <a:pt x="585217" y="0"/>
                </a:lnTo>
                <a:lnTo>
                  <a:pt x="0" y="0"/>
                </a:lnTo>
                <a:lnTo>
                  <a:pt x="0" y="2682240"/>
                </a:lnTo>
                <a:lnTo>
                  <a:pt x="585217" y="2682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sp>
        <p:nvSpPr>
          <p:cNvPr id="241" name="object 27"/>
          <p:cNvSpPr/>
          <p:nvPr/>
        </p:nvSpPr>
        <p:spPr>
          <a:xfrm>
            <a:off x="7080127" y="2631448"/>
            <a:ext cx="375711" cy="1692497"/>
          </a:xfrm>
          <a:custGeom>
            <a:avLst/>
            <a:gdLst/>
            <a:ahLst/>
            <a:cxnLst/>
            <a:rect l="l" t="t" r="r" b="b"/>
            <a:pathLst>
              <a:path w="597534" h="2691765">
                <a:moveTo>
                  <a:pt x="597408" y="2688336"/>
                </a:moveTo>
                <a:lnTo>
                  <a:pt x="597408" y="3048"/>
                </a:lnTo>
                <a:lnTo>
                  <a:pt x="594360" y="0"/>
                </a:lnTo>
                <a:lnTo>
                  <a:pt x="3048" y="0"/>
                </a:lnTo>
                <a:lnTo>
                  <a:pt x="0" y="3048"/>
                </a:lnTo>
                <a:lnTo>
                  <a:pt x="0" y="2688336"/>
                </a:lnTo>
                <a:lnTo>
                  <a:pt x="3048" y="2691384"/>
                </a:lnTo>
                <a:lnTo>
                  <a:pt x="6096" y="2691384"/>
                </a:lnTo>
                <a:lnTo>
                  <a:pt x="6096" y="9144"/>
                </a:lnTo>
                <a:lnTo>
                  <a:pt x="12192" y="3048"/>
                </a:lnTo>
                <a:lnTo>
                  <a:pt x="12192" y="9144"/>
                </a:lnTo>
                <a:lnTo>
                  <a:pt x="588264" y="9144"/>
                </a:lnTo>
                <a:lnTo>
                  <a:pt x="588264" y="3048"/>
                </a:lnTo>
                <a:lnTo>
                  <a:pt x="591312" y="9144"/>
                </a:lnTo>
                <a:lnTo>
                  <a:pt x="591312" y="2691384"/>
                </a:lnTo>
                <a:lnTo>
                  <a:pt x="594360" y="2691384"/>
                </a:lnTo>
                <a:lnTo>
                  <a:pt x="597408" y="2688336"/>
                </a:lnTo>
                <a:close/>
              </a:path>
              <a:path w="597534" h="2691765">
                <a:moveTo>
                  <a:pt x="12192" y="9144"/>
                </a:moveTo>
                <a:lnTo>
                  <a:pt x="12192" y="3048"/>
                </a:lnTo>
                <a:lnTo>
                  <a:pt x="6096" y="9144"/>
                </a:lnTo>
                <a:lnTo>
                  <a:pt x="12192" y="9144"/>
                </a:lnTo>
                <a:close/>
              </a:path>
              <a:path w="597534" h="2691765">
                <a:moveTo>
                  <a:pt x="12192" y="2682240"/>
                </a:moveTo>
                <a:lnTo>
                  <a:pt x="12192" y="9144"/>
                </a:lnTo>
                <a:lnTo>
                  <a:pt x="6096" y="9144"/>
                </a:lnTo>
                <a:lnTo>
                  <a:pt x="6096" y="2682240"/>
                </a:lnTo>
                <a:lnTo>
                  <a:pt x="12192" y="2682240"/>
                </a:lnTo>
                <a:close/>
              </a:path>
              <a:path w="597534" h="2691765">
                <a:moveTo>
                  <a:pt x="591312" y="2682240"/>
                </a:moveTo>
                <a:lnTo>
                  <a:pt x="6096" y="2682240"/>
                </a:lnTo>
                <a:lnTo>
                  <a:pt x="12192" y="2685288"/>
                </a:lnTo>
                <a:lnTo>
                  <a:pt x="12192" y="2691384"/>
                </a:lnTo>
                <a:lnTo>
                  <a:pt x="588264" y="2691384"/>
                </a:lnTo>
                <a:lnTo>
                  <a:pt x="588264" y="2685288"/>
                </a:lnTo>
                <a:lnTo>
                  <a:pt x="591312" y="2682240"/>
                </a:lnTo>
                <a:close/>
              </a:path>
              <a:path w="597534" h="2691765">
                <a:moveTo>
                  <a:pt x="12192" y="2691384"/>
                </a:moveTo>
                <a:lnTo>
                  <a:pt x="12192" y="2685288"/>
                </a:lnTo>
                <a:lnTo>
                  <a:pt x="6096" y="2682240"/>
                </a:lnTo>
                <a:lnTo>
                  <a:pt x="6096" y="2691384"/>
                </a:lnTo>
                <a:lnTo>
                  <a:pt x="12192" y="2691384"/>
                </a:lnTo>
                <a:close/>
              </a:path>
              <a:path w="597534" h="2691765">
                <a:moveTo>
                  <a:pt x="591312" y="9144"/>
                </a:moveTo>
                <a:lnTo>
                  <a:pt x="588264" y="3048"/>
                </a:lnTo>
                <a:lnTo>
                  <a:pt x="588264" y="9144"/>
                </a:lnTo>
                <a:lnTo>
                  <a:pt x="591312" y="9144"/>
                </a:lnTo>
                <a:close/>
              </a:path>
              <a:path w="597534" h="2691765">
                <a:moveTo>
                  <a:pt x="591312" y="2682240"/>
                </a:moveTo>
                <a:lnTo>
                  <a:pt x="591312" y="9144"/>
                </a:lnTo>
                <a:lnTo>
                  <a:pt x="588264" y="9144"/>
                </a:lnTo>
                <a:lnTo>
                  <a:pt x="588264" y="2682240"/>
                </a:lnTo>
                <a:lnTo>
                  <a:pt x="591312" y="2682240"/>
                </a:lnTo>
                <a:close/>
              </a:path>
              <a:path w="597534" h="2691765">
                <a:moveTo>
                  <a:pt x="591312" y="2691384"/>
                </a:moveTo>
                <a:lnTo>
                  <a:pt x="591312" y="2682240"/>
                </a:lnTo>
                <a:lnTo>
                  <a:pt x="588264" y="2685288"/>
                </a:lnTo>
                <a:lnTo>
                  <a:pt x="588264" y="2691384"/>
                </a:lnTo>
                <a:lnTo>
                  <a:pt x="591312" y="26913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50" cap="none"/>
          </a:p>
        </p:txBody>
      </p:sp>
      <p:sp>
        <p:nvSpPr>
          <p:cNvPr id="242" name="object 28"/>
          <p:cNvSpPr txBox="1"/>
          <p:nvPr/>
        </p:nvSpPr>
        <p:spPr>
          <a:xfrm>
            <a:off x="8342772" y="386924"/>
            <a:ext cx="609283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cap="none" dirty="0">
                <a:solidFill>
                  <a:srgbClr val="3232CC"/>
                </a:solidFill>
                <a:latin typeface="Arial"/>
                <a:cs typeface="Arial"/>
              </a:rPr>
              <a:t>LHC</a:t>
            </a:r>
            <a:r>
              <a:rPr sz="800" cap="none" spc="-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800" cap="none" dirty="0">
                <a:solidFill>
                  <a:srgbClr val="3232CC"/>
                </a:solidFill>
                <a:latin typeface="Arial"/>
                <a:cs typeface="Arial"/>
              </a:rPr>
              <a:t>data</a:t>
            </a:r>
            <a:endParaRPr sz="800" cap="none">
              <a:latin typeface="Arial"/>
              <a:cs typeface="Arial"/>
            </a:endParaRPr>
          </a:p>
        </p:txBody>
      </p:sp>
      <p:sp>
        <p:nvSpPr>
          <p:cNvPr id="243" name="object 29"/>
          <p:cNvSpPr txBox="1"/>
          <p:nvPr/>
        </p:nvSpPr>
        <p:spPr>
          <a:xfrm>
            <a:off x="7162054" y="2678041"/>
            <a:ext cx="256480" cy="153119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35"/>
              </a:lnSpc>
            </a:pPr>
            <a:r>
              <a:rPr sz="800" cap="none" spc="-5" dirty="0">
                <a:solidFill>
                  <a:srgbClr val="3232CC"/>
                </a:solidFill>
                <a:latin typeface="Arial"/>
                <a:cs typeface="Arial"/>
              </a:rPr>
              <a:t>Analysis </a:t>
            </a:r>
            <a:r>
              <a:rPr sz="800" cap="none" spc="5" dirty="0">
                <a:solidFill>
                  <a:srgbClr val="3232CC"/>
                </a:solidFill>
                <a:latin typeface="Arial"/>
                <a:cs typeface="Arial"/>
              </a:rPr>
              <a:t>Event</a:t>
            </a:r>
            <a:r>
              <a:rPr sz="800" cap="none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800" cap="none" dirty="0">
                <a:solidFill>
                  <a:srgbClr val="3232CC"/>
                </a:solidFill>
                <a:latin typeface="Arial"/>
                <a:cs typeface="Arial"/>
              </a:rPr>
              <a:t>selection</a:t>
            </a:r>
            <a:endParaRPr sz="800" cap="none">
              <a:latin typeface="Arial"/>
              <a:cs typeface="Arial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5052012" y="2326588"/>
            <a:ext cx="1549506" cy="2219387"/>
            <a:chOff x="5203745" y="2341378"/>
            <a:chExt cx="1549506" cy="2219387"/>
          </a:xfrm>
        </p:grpSpPr>
        <p:sp>
          <p:nvSpPr>
            <p:cNvPr id="94" name="object 91"/>
            <p:cNvSpPr txBox="1"/>
            <p:nvPr/>
          </p:nvSpPr>
          <p:spPr>
            <a:xfrm>
              <a:off x="5317304" y="4373534"/>
              <a:ext cx="143056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100" cap="none" spc="10" dirty="0">
                  <a:latin typeface="Arial"/>
                  <a:cs typeface="Arial"/>
                </a:rPr>
                <a:t>World-Wide</a:t>
              </a:r>
              <a:r>
                <a:rPr sz="1100" cap="none" spc="-135" dirty="0">
                  <a:latin typeface="Arial"/>
                  <a:cs typeface="Arial"/>
                </a:rPr>
                <a:t> </a:t>
              </a:r>
              <a:r>
                <a:rPr sz="1100" cap="none" spc="15" dirty="0">
                  <a:latin typeface="Arial"/>
                  <a:cs typeface="Arial"/>
                </a:rPr>
                <a:t>Analysis</a:t>
              </a:r>
              <a:endParaRPr sz="1100" cap="none" dirty="0">
                <a:latin typeface="Arial"/>
                <a:cs typeface="Arial"/>
              </a:endParaRPr>
            </a:p>
          </p:txBody>
        </p:sp>
        <p:sp>
          <p:nvSpPr>
            <p:cNvPr id="108" name="object 105"/>
            <p:cNvSpPr txBox="1"/>
            <p:nvPr/>
          </p:nvSpPr>
          <p:spPr>
            <a:xfrm>
              <a:off x="5607931" y="2560388"/>
              <a:ext cx="923021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12700">
                <a:lnSpc>
                  <a:spcPct val="100000"/>
                </a:lnSpc>
                <a:spcBef>
                  <a:spcPts val="95"/>
                </a:spcBef>
              </a:pPr>
              <a:r>
                <a:rPr sz="1000" cap="none" spc="-5" dirty="0" smtClean="0">
                  <a:solidFill>
                    <a:srgbClr val="FF0000"/>
                  </a:solidFill>
                  <a:latin typeface="Arial"/>
                  <a:cs typeface="Arial"/>
                </a:rPr>
                <a:t>Physics</a:t>
              </a:r>
              <a:r>
                <a:rPr lang="en-GB" sz="1000" cap="none" spc="-5" dirty="0" smtClean="0">
                  <a:solidFill>
                    <a:srgbClr val="FF0000"/>
                  </a:solidFill>
                  <a:latin typeface="Arial"/>
                  <a:cs typeface="Arial"/>
                </a:rPr>
                <a:t> results</a:t>
              </a:r>
              <a:endParaRPr sz="1000" cap="none" dirty="0">
                <a:latin typeface="Arial"/>
                <a:cs typeface="Arial"/>
              </a:endParaRPr>
            </a:p>
          </p:txBody>
        </p:sp>
        <p:grpSp>
          <p:nvGrpSpPr>
            <p:cNvPr id="244" name="Group 243"/>
            <p:cNvGrpSpPr/>
            <p:nvPr/>
          </p:nvGrpSpPr>
          <p:grpSpPr>
            <a:xfrm>
              <a:off x="5203745" y="2341378"/>
              <a:ext cx="1549506" cy="2074466"/>
              <a:chOff x="3465350" y="4177725"/>
              <a:chExt cx="2464350" cy="3299253"/>
            </a:xfrm>
          </p:grpSpPr>
          <p:pic>
            <p:nvPicPr>
              <p:cNvPr id="245" name="object 9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465350" y="5179780"/>
                <a:ext cx="2464350" cy="2297198"/>
              </a:xfrm>
              <a:prstGeom prst="rect">
                <a:avLst/>
              </a:prstGeom>
            </p:spPr>
          </p:pic>
          <p:sp>
            <p:nvSpPr>
              <p:cNvPr id="246" name="object 33"/>
              <p:cNvSpPr txBox="1"/>
              <p:nvPr/>
            </p:nvSpPr>
            <p:spPr>
              <a:xfrm>
                <a:off x="4477002" y="4806192"/>
                <a:ext cx="1243965" cy="21619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cap="none" dirty="0">
                    <a:solidFill>
                      <a:srgbClr val="3232CC"/>
                    </a:solidFill>
                    <a:latin typeface="Arial"/>
                    <a:cs typeface="Arial"/>
                  </a:rPr>
                  <a:t>Observed</a:t>
                </a:r>
                <a:r>
                  <a:rPr sz="800" cap="none" spc="-50" dirty="0">
                    <a:solidFill>
                      <a:srgbClr val="3232CC"/>
                    </a:solidFill>
                    <a:latin typeface="Arial"/>
                    <a:cs typeface="Arial"/>
                  </a:rPr>
                  <a:t> </a:t>
                </a:r>
                <a:r>
                  <a:rPr sz="800" cap="none" dirty="0">
                    <a:solidFill>
                      <a:srgbClr val="3232CC"/>
                    </a:solidFill>
                    <a:latin typeface="Arial"/>
                    <a:cs typeface="Arial"/>
                  </a:rPr>
                  <a:t>m</a:t>
                </a:r>
                <a:endParaRPr sz="800" cap="none">
                  <a:latin typeface="Arial"/>
                  <a:cs typeface="Arial"/>
                </a:endParaRPr>
              </a:p>
            </p:txBody>
          </p:sp>
          <p:sp>
            <p:nvSpPr>
              <p:cNvPr id="247" name="object 34"/>
              <p:cNvSpPr txBox="1"/>
              <p:nvPr/>
            </p:nvSpPr>
            <p:spPr>
              <a:xfrm>
                <a:off x="5693157" y="4931155"/>
                <a:ext cx="140971" cy="147867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500" cap="none" dirty="0">
                    <a:solidFill>
                      <a:srgbClr val="3232CC"/>
                    </a:solidFill>
                    <a:latin typeface="Arial"/>
                    <a:cs typeface="Arial"/>
                  </a:rPr>
                  <a:t>4</a:t>
                </a:r>
                <a:r>
                  <a:rPr sz="500" cap="none" spc="5" dirty="0">
                    <a:solidFill>
                      <a:srgbClr val="3232CC"/>
                    </a:solidFill>
                    <a:latin typeface="Arial"/>
                    <a:cs typeface="Arial"/>
                  </a:rPr>
                  <a:t>l</a:t>
                </a:r>
                <a:endParaRPr sz="500" cap="none">
                  <a:latin typeface="Arial"/>
                  <a:cs typeface="Arial"/>
                </a:endParaRPr>
              </a:p>
            </p:txBody>
          </p:sp>
          <p:sp>
            <p:nvSpPr>
              <p:cNvPr id="248" name="object 35"/>
              <p:cNvSpPr/>
              <p:nvPr/>
            </p:nvSpPr>
            <p:spPr>
              <a:xfrm>
                <a:off x="4187952" y="4556772"/>
                <a:ext cx="1216660" cy="2600325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2600325">
                    <a:moveTo>
                      <a:pt x="1085494" y="2593708"/>
                    </a:moveTo>
                    <a:lnTo>
                      <a:pt x="1084821" y="2593225"/>
                    </a:lnTo>
                    <a:lnTo>
                      <a:pt x="1085088" y="2593848"/>
                    </a:lnTo>
                    <a:lnTo>
                      <a:pt x="1085494" y="2593708"/>
                    </a:lnTo>
                    <a:close/>
                  </a:path>
                  <a:path w="1216660" h="2600325">
                    <a:moveTo>
                      <a:pt x="1109472" y="2493264"/>
                    </a:moveTo>
                    <a:lnTo>
                      <a:pt x="1106424" y="2490216"/>
                    </a:lnTo>
                    <a:lnTo>
                      <a:pt x="1100328" y="2490216"/>
                    </a:lnTo>
                    <a:lnTo>
                      <a:pt x="1097280" y="2493264"/>
                    </a:lnTo>
                    <a:lnTo>
                      <a:pt x="1097280" y="2496312"/>
                    </a:lnTo>
                    <a:lnTo>
                      <a:pt x="1087234" y="2574099"/>
                    </a:lnTo>
                    <a:lnTo>
                      <a:pt x="9144" y="0"/>
                    </a:lnTo>
                    <a:lnTo>
                      <a:pt x="0" y="6096"/>
                    </a:lnTo>
                    <a:lnTo>
                      <a:pt x="1077353" y="2575420"/>
                    </a:lnTo>
                    <a:lnTo>
                      <a:pt x="1014984" y="2529840"/>
                    </a:lnTo>
                    <a:lnTo>
                      <a:pt x="1011936" y="2526792"/>
                    </a:lnTo>
                    <a:lnTo>
                      <a:pt x="1008888" y="2526792"/>
                    </a:lnTo>
                    <a:lnTo>
                      <a:pt x="1008888" y="2529840"/>
                    </a:lnTo>
                    <a:lnTo>
                      <a:pt x="1005840" y="2532888"/>
                    </a:lnTo>
                    <a:lnTo>
                      <a:pt x="1005840" y="2535936"/>
                    </a:lnTo>
                    <a:lnTo>
                      <a:pt x="1008888" y="2538984"/>
                    </a:lnTo>
                    <a:lnTo>
                      <a:pt x="1084821" y="2593225"/>
                    </a:lnTo>
                    <a:lnTo>
                      <a:pt x="1085088" y="2593403"/>
                    </a:lnTo>
                    <a:lnTo>
                      <a:pt x="1085494" y="2593708"/>
                    </a:lnTo>
                    <a:lnTo>
                      <a:pt x="1094232" y="2599944"/>
                    </a:lnTo>
                    <a:lnTo>
                      <a:pt x="1109472" y="2496312"/>
                    </a:lnTo>
                    <a:lnTo>
                      <a:pt x="1109472" y="2493264"/>
                    </a:lnTo>
                    <a:close/>
                  </a:path>
                  <a:path w="1216660" h="2600325">
                    <a:moveTo>
                      <a:pt x="1216152" y="1658112"/>
                    </a:moveTo>
                    <a:lnTo>
                      <a:pt x="1213104" y="1658112"/>
                    </a:lnTo>
                    <a:lnTo>
                      <a:pt x="1210056" y="1655064"/>
                    </a:lnTo>
                    <a:lnTo>
                      <a:pt x="1207008" y="1658112"/>
                    </a:lnTo>
                    <a:lnTo>
                      <a:pt x="1207008" y="1661160"/>
                    </a:lnTo>
                    <a:lnTo>
                      <a:pt x="1179017" y="1731111"/>
                    </a:lnTo>
                    <a:lnTo>
                      <a:pt x="987552" y="588264"/>
                    </a:lnTo>
                    <a:lnTo>
                      <a:pt x="975360" y="591312"/>
                    </a:lnTo>
                    <a:lnTo>
                      <a:pt x="1167472" y="1735035"/>
                    </a:lnTo>
                    <a:lnTo>
                      <a:pt x="1118616" y="1676400"/>
                    </a:lnTo>
                    <a:lnTo>
                      <a:pt x="1115568" y="1673352"/>
                    </a:lnTo>
                    <a:lnTo>
                      <a:pt x="1109472" y="1673352"/>
                    </a:lnTo>
                    <a:lnTo>
                      <a:pt x="1109472" y="1682496"/>
                    </a:lnTo>
                    <a:lnTo>
                      <a:pt x="1176528" y="1761744"/>
                    </a:lnTo>
                    <a:lnTo>
                      <a:pt x="1180236" y="1752600"/>
                    </a:lnTo>
                    <a:lnTo>
                      <a:pt x="1182624" y="1752600"/>
                    </a:lnTo>
                    <a:lnTo>
                      <a:pt x="1181925" y="1748447"/>
                    </a:lnTo>
                    <a:lnTo>
                      <a:pt x="1216152" y="1664208"/>
                    </a:lnTo>
                    <a:lnTo>
                      <a:pt x="1216152" y="16581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050" cap="none"/>
              </a:p>
            </p:txBody>
          </p:sp>
          <p:sp>
            <p:nvSpPr>
              <p:cNvPr id="249" name="object 32"/>
              <p:cNvSpPr txBox="1"/>
              <p:nvPr/>
            </p:nvSpPr>
            <p:spPr>
              <a:xfrm>
                <a:off x="3502219" y="4177725"/>
                <a:ext cx="1755646" cy="209053"/>
              </a:xfrm>
              <a:prstGeom prst="rect">
                <a:avLst/>
              </a:prstGeom>
            </p:spPr>
            <p:txBody>
              <a:bodyPr vert="horz" wrap="square" lIns="0" tIns="8255" rIns="0" bIns="0" rtlCol="0">
                <a:spAutoFit/>
              </a:bodyPr>
              <a:lstStyle/>
              <a:p>
                <a:pPr marR="43180" algn="r">
                  <a:lnSpc>
                    <a:spcPct val="100000"/>
                  </a:lnSpc>
                  <a:spcBef>
                    <a:spcPts val="755"/>
                  </a:spcBef>
                </a:pPr>
                <a:r>
                  <a:rPr sz="800" cap="none" spc="-5" dirty="0" smtClean="0">
                    <a:solidFill>
                      <a:srgbClr val="3232CC"/>
                    </a:solidFill>
                    <a:latin typeface="Arial"/>
                    <a:cs typeface="Arial"/>
                  </a:rPr>
                  <a:t>P(m</a:t>
                </a:r>
                <a:r>
                  <a:rPr sz="800" cap="none" spc="-7" baseline="-19323" dirty="0" smtClean="0">
                    <a:solidFill>
                      <a:srgbClr val="3232CC"/>
                    </a:solidFill>
                    <a:latin typeface="Arial"/>
                    <a:cs typeface="Arial"/>
                  </a:rPr>
                  <a:t>4l</a:t>
                </a:r>
                <a:r>
                  <a:rPr sz="800" cap="none" spc="-5" dirty="0" smtClean="0">
                    <a:solidFill>
                      <a:srgbClr val="3232CC"/>
                    </a:solidFill>
                    <a:latin typeface="Arial"/>
                    <a:cs typeface="Arial"/>
                  </a:rPr>
                  <a:t>|SM[</a:t>
                </a:r>
                <a:r>
                  <a:rPr sz="800" cap="none" spc="-5" dirty="0" err="1" smtClean="0">
                    <a:solidFill>
                      <a:srgbClr val="3232CC"/>
                    </a:solidFill>
                    <a:latin typeface="Arial"/>
                    <a:cs typeface="Arial"/>
                  </a:rPr>
                  <a:t>m</a:t>
                </a:r>
                <a:r>
                  <a:rPr sz="800" cap="none" spc="-7" baseline="-19323" dirty="0" err="1" smtClean="0">
                    <a:solidFill>
                      <a:srgbClr val="3232CC"/>
                    </a:solidFill>
                    <a:latin typeface="Arial"/>
                    <a:cs typeface="Arial"/>
                  </a:rPr>
                  <a:t>H</a:t>
                </a:r>
                <a:r>
                  <a:rPr sz="800" cap="none" spc="-5" dirty="0">
                    <a:solidFill>
                      <a:srgbClr val="3232CC"/>
                    </a:solidFill>
                    <a:latin typeface="Arial"/>
                    <a:cs typeface="Arial"/>
                  </a:rPr>
                  <a:t>])</a:t>
                </a:r>
                <a:endParaRPr sz="800" cap="none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81" name="Group 180"/>
          <p:cNvGrpSpPr/>
          <p:nvPr/>
        </p:nvGrpSpPr>
        <p:grpSpPr>
          <a:xfrm>
            <a:off x="6898289" y="419884"/>
            <a:ext cx="1269366" cy="898411"/>
            <a:chOff x="6753251" y="348180"/>
            <a:chExt cx="1467784" cy="1038844"/>
          </a:xfrm>
        </p:grpSpPr>
        <p:sp>
          <p:nvSpPr>
            <p:cNvPr id="180" name="Rectangle 179"/>
            <p:cNvSpPr/>
            <p:nvPr/>
          </p:nvSpPr>
          <p:spPr>
            <a:xfrm>
              <a:off x="6753251" y="348180"/>
              <a:ext cx="1467784" cy="103884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E3D88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6849033" y="379078"/>
              <a:ext cx="1372002" cy="978082"/>
              <a:chOff x="6849033" y="379078"/>
              <a:chExt cx="1372002" cy="978082"/>
            </a:xfrm>
          </p:grpSpPr>
          <p:pic>
            <p:nvPicPr>
              <p:cNvPr id="231" name="object 15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849033" y="584542"/>
                <a:ext cx="1333753" cy="77261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0" name="object 13"/>
              <p:cNvSpPr txBox="1"/>
              <p:nvPr/>
            </p:nvSpPr>
            <p:spPr>
              <a:xfrm>
                <a:off x="6850910" y="379078"/>
                <a:ext cx="1370125" cy="139167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 marR="5080">
                  <a:lnSpc>
                    <a:spcPct val="100600"/>
                  </a:lnSpc>
                  <a:spcBef>
                    <a:spcPts val="90"/>
                  </a:spcBef>
                </a:pPr>
                <a:r>
                  <a:rPr sz="700" cap="none" spc="-5" dirty="0">
                    <a:solidFill>
                      <a:srgbClr val="3232CC"/>
                    </a:solidFill>
                    <a:latin typeface="Arial"/>
                    <a:cs typeface="Arial"/>
                  </a:rPr>
                  <a:t>Simulation</a:t>
                </a:r>
                <a:r>
                  <a:rPr sz="700" cap="none" spc="-10" dirty="0">
                    <a:solidFill>
                      <a:srgbClr val="3232CC"/>
                    </a:solidFill>
                    <a:latin typeface="Arial"/>
                    <a:cs typeface="Arial"/>
                  </a:rPr>
                  <a:t> </a:t>
                </a:r>
                <a:r>
                  <a:rPr sz="700" cap="none" dirty="0">
                    <a:solidFill>
                      <a:srgbClr val="3232CC"/>
                    </a:solidFill>
                    <a:latin typeface="Arial"/>
                    <a:cs typeface="Arial"/>
                  </a:rPr>
                  <a:t>of</a:t>
                </a:r>
                <a:r>
                  <a:rPr sz="700" cap="none" spc="-114" dirty="0">
                    <a:solidFill>
                      <a:srgbClr val="3232CC"/>
                    </a:solidFill>
                    <a:latin typeface="Arial"/>
                    <a:cs typeface="Arial"/>
                  </a:rPr>
                  <a:t> </a:t>
                </a:r>
                <a:r>
                  <a:rPr sz="700" cap="none" spc="-20" dirty="0">
                    <a:solidFill>
                      <a:srgbClr val="3232CC"/>
                    </a:solidFill>
                    <a:latin typeface="Arial"/>
                    <a:cs typeface="Arial"/>
                  </a:rPr>
                  <a:t>ATLAS </a:t>
                </a:r>
                <a:r>
                  <a:rPr sz="700" cap="none" spc="-470" dirty="0">
                    <a:solidFill>
                      <a:srgbClr val="3232CC"/>
                    </a:solidFill>
                    <a:latin typeface="Arial"/>
                    <a:cs typeface="Arial"/>
                  </a:rPr>
                  <a:t> </a:t>
                </a:r>
                <a:r>
                  <a:rPr sz="700" cap="none" dirty="0">
                    <a:solidFill>
                      <a:srgbClr val="3232CC"/>
                    </a:solidFill>
                    <a:latin typeface="Arial"/>
                    <a:cs typeface="Arial"/>
                  </a:rPr>
                  <a:t>detector</a:t>
                </a:r>
                <a:endParaRPr sz="700" cap="none" dirty="0">
                  <a:latin typeface="Arial"/>
                  <a:cs typeface="Arial"/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6852834" y="546133"/>
              <a:ext cx="492391" cy="2798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51" name="Text Placeholder 181"/>
          <p:cNvSpPr>
            <a:spLocks noGrp="1"/>
          </p:cNvSpPr>
          <p:nvPr>
            <p:ph type="body" sz="quarter" idx="15"/>
          </p:nvPr>
        </p:nvSpPr>
        <p:spPr>
          <a:xfrm>
            <a:off x="7080127" y="9717"/>
            <a:ext cx="1795824" cy="400110"/>
          </a:xfrm>
        </p:spPr>
        <p:txBody>
          <a:bodyPr/>
          <a:lstStyle/>
          <a:p>
            <a:r>
              <a:rPr lang="en-GB" dirty="0" smtClean="0"/>
              <a:t>‘logical’ flow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0101" y="662118"/>
            <a:ext cx="500555" cy="1138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116" y="1444514"/>
            <a:ext cx="642373" cy="5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1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9" y="1253526"/>
            <a:ext cx="4645897" cy="32924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7913"/>
          </a:xfrm>
        </p:spPr>
        <p:txBody>
          <a:bodyPr/>
          <a:lstStyle/>
          <a:p>
            <a:r>
              <a:rPr lang="en-GB" dirty="0" smtClean="0"/>
              <a:t>And there’s data from </a:t>
            </a:r>
            <a:br>
              <a:rPr lang="en-GB" dirty="0" smtClean="0"/>
            </a:br>
            <a:r>
              <a:rPr lang="en-GB" dirty="0" smtClean="0"/>
              <a:t>gravitational wave events</a:t>
            </a:r>
            <a:endParaRPr lang="en-US" dirty="0"/>
          </a:p>
        </p:txBody>
      </p:sp>
      <p:pic>
        <p:nvPicPr>
          <p:cNvPr id="6" name="Picture 5" descr="vir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86" y="1746115"/>
            <a:ext cx="4242614" cy="272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60" y="125255"/>
            <a:ext cx="3342908" cy="1806157"/>
          </a:xfrm>
          <a:prstGeom prst="rect">
            <a:avLst/>
          </a:prstGeom>
          <a:ln>
            <a:solidFill>
              <a:srgbClr val="E3D88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080983" y="4559696"/>
            <a:ext cx="373820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Diagram from</a:t>
            </a:r>
            <a:r>
              <a:rPr lang="en-GB" sz="900" cap="none" dirty="0" smtClean="0">
                <a:solidFill>
                  <a:srgbClr val="6F2575"/>
                </a:solidFill>
              </a:rPr>
              <a:t>: </a:t>
            </a:r>
            <a:r>
              <a:rPr lang="en-GB" sz="900" cap="none" dirty="0">
                <a:solidFill>
                  <a:srgbClr val="6F2575"/>
                </a:solidFill>
              </a:rPr>
              <a:t>B P Abbott </a:t>
            </a:r>
            <a:r>
              <a:rPr lang="en-GB" sz="900" i="1" cap="none" dirty="0">
                <a:solidFill>
                  <a:srgbClr val="6F2575"/>
                </a:solidFill>
              </a:rPr>
              <a:t>et </a:t>
            </a:r>
            <a:r>
              <a:rPr lang="en-GB" sz="900" i="1" cap="none" dirty="0" smtClean="0">
                <a:solidFill>
                  <a:srgbClr val="6F2575"/>
                </a:solidFill>
              </a:rPr>
              <a:t>al.</a:t>
            </a:r>
            <a:r>
              <a:rPr lang="en-GB" sz="900" cap="none" dirty="0" smtClean="0">
                <a:solidFill>
                  <a:srgbClr val="6F2575"/>
                </a:solidFill>
              </a:rPr>
              <a:t> </a:t>
            </a:r>
            <a:r>
              <a:rPr lang="en-GB" sz="900" cap="none" dirty="0">
                <a:solidFill>
                  <a:srgbClr val="6F2575"/>
                </a:solidFill>
              </a:rPr>
              <a:t>2020 Class. Quantum </a:t>
            </a:r>
            <a:r>
              <a:rPr lang="en-GB" sz="900" cap="none" dirty="0" err="1">
                <a:solidFill>
                  <a:srgbClr val="6F2575"/>
                </a:solidFill>
              </a:rPr>
              <a:t>Grav</a:t>
            </a:r>
            <a:r>
              <a:rPr lang="en-GB" sz="900" cap="none" dirty="0">
                <a:solidFill>
                  <a:srgbClr val="6F2575"/>
                </a:solidFill>
              </a:rPr>
              <a:t>. 37 </a:t>
            </a:r>
            <a:r>
              <a:rPr lang="en-GB" sz="900" cap="none" dirty="0" smtClean="0">
                <a:solidFill>
                  <a:srgbClr val="6F2575"/>
                </a:solidFill>
              </a:rPr>
              <a:t>055002</a:t>
            </a:r>
          </a:p>
          <a:p>
            <a:pPr algn="r" defTabSz="825500"/>
            <a:r>
              <a:rPr lang="en-GB" sz="900" cap="none" dirty="0">
                <a:solidFill>
                  <a:srgbClr val="6F2575"/>
                </a:solidFill>
              </a:rPr>
              <a:t>Image: Virgo GW detector in </a:t>
            </a:r>
            <a:r>
              <a:rPr lang="en-GB" sz="900" cap="none" dirty="0" smtClean="0">
                <a:solidFill>
                  <a:srgbClr val="6F2575"/>
                </a:solidFill>
              </a:rPr>
              <a:t>Pisa</a:t>
            </a:r>
            <a:endParaRPr kumimoji="0" lang="en-US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637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Thriving on </a:t>
            </a:r>
            <a:r>
              <a:rPr lang="en-GB" i="1" dirty="0" smtClean="0"/>
              <a:t>fast </a:t>
            </a:r>
            <a:r>
              <a:rPr lang="en-GB" dirty="0" smtClean="0"/>
              <a:t>Fourier transforms 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78304"/>
            <a:ext cx="4595362" cy="3695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559099"/>
            <a:ext cx="3212419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900" cap="none" dirty="0">
                <a:solidFill>
                  <a:srgbClr val="E3D88B"/>
                </a:solidFill>
              </a:rPr>
              <a:t>Image: GW150914  (source: </a:t>
            </a:r>
            <a:r>
              <a:rPr lang="en-GB" sz="900" cap="none" dirty="0" smtClean="0">
                <a:solidFill>
                  <a:srgbClr val="E3D88B"/>
                </a:solidFill>
              </a:rPr>
              <a:t>LVC) PRL 116 061102</a:t>
            </a:r>
            <a:br>
              <a:rPr lang="en-GB" sz="900" cap="none" dirty="0" smtClean="0">
                <a:solidFill>
                  <a:srgbClr val="E3D88B"/>
                </a:solidFill>
              </a:rPr>
            </a:br>
            <a:r>
              <a:rPr lang="en-GB" sz="900" cap="none" dirty="0">
                <a:solidFill>
                  <a:srgbClr val="E3D88B"/>
                </a:solidFill>
              </a:rPr>
              <a:t>and </a:t>
            </a:r>
            <a:r>
              <a:rPr lang="en-GB" sz="900" cap="none" dirty="0" smtClean="0">
                <a:solidFill>
                  <a:srgbClr val="E3D88B"/>
                </a:solidFill>
              </a:rPr>
              <a:t>GW170817. </a:t>
            </a:r>
            <a:r>
              <a:rPr lang="en-GB" sz="900" cap="none" dirty="0">
                <a:solidFill>
                  <a:srgbClr val="E3D88B"/>
                </a:solidFill>
              </a:rPr>
              <a:t>PRL 119 (16</a:t>
            </a:r>
            <a:r>
              <a:rPr lang="en-GB" sz="900" cap="none" dirty="0" smtClean="0">
                <a:solidFill>
                  <a:srgbClr val="E3D88B"/>
                </a:solidFill>
              </a:rPr>
              <a:t>) 161101</a:t>
            </a:r>
          </a:p>
          <a:p>
            <a:pPr algn="r" defTabSz="825500"/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Low-latency slide: Stefano </a:t>
            </a:r>
            <a:r>
              <a:rPr kumimoji="0" lang="en-GB" sz="90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Bagnasco</a:t>
            </a: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, INFN Torino and Virgo</a:t>
            </a:r>
            <a:endParaRPr kumimoji="0" lang="en-US" sz="9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09" y="107778"/>
            <a:ext cx="1458433" cy="2091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2381719"/>
            <a:ext cx="3758671" cy="21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31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Parallelism and GPUs are already making a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5854" y="4621787"/>
            <a:ext cx="272991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cap="none" dirty="0" smtClean="0">
                <a:solidFill>
                  <a:srgbClr val="6F2575"/>
                </a:solidFill>
              </a:rPr>
              <a:t>Source: </a:t>
            </a:r>
            <a:r>
              <a:rPr lang="en-GB" sz="1200" cap="none" dirty="0" smtClean="0">
                <a:solidFill>
                  <a:srgbClr val="6F2575"/>
                </a:solidFill>
              </a:rPr>
              <a:t>Daniel C</a:t>
            </a:r>
            <a:r>
              <a:rPr lang="nl-NL" sz="1200" cap="none" dirty="0" smtClean="0">
                <a:solidFill>
                  <a:srgbClr val="6F2575"/>
                </a:solidFill>
              </a:rPr>
              <a:t>á</a:t>
            </a:r>
            <a:r>
              <a:rPr lang="en-GB" sz="1200" cap="none" dirty="0" err="1" smtClean="0">
                <a:solidFill>
                  <a:srgbClr val="6F2575"/>
                </a:solidFill>
              </a:rPr>
              <a:t>mpora</a:t>
            </a:r>
            <a:r>
              <a:rPr lang="en-GB" sz="1200" cap="none" dirty="0" smtClean="0">
                <a:solidFill>
                  <a:srgbClr val="6F2575"/>
                </a:solidFill>
              </a:rPr>
              <a:t>, UM</a:t>
            </a:r>
            <a:r>
              <a:rPr lang="en-GB" sz="1200" cap="none" dirty="0">
                <a:solidFill>
                  <a:srgbClr val="6F2575"/>
                </a:solidFill>
              </a:rPr>
              <a:t> </a:t>
            </a:r>
            <a:r>
              <a:rPr lang="en-GB" sz="1200" cap="none" dirty="0" smtClean="0">
                <a:solidFill>
                  <a:srgbClr val="6F2575"/>
                </a:solidFill>
              </a:rPr>
              <a:t>&amp; Nikhef</a:t>
            </a:r>
            <a:br>
              <a:rPr lang="en-GB" sz="1200" cap="none" dirty="0" smtClean="0">
                <a:solidFill>
                  <a:srgbClr val="6F2575"/>
                </a:solidFill>
              </a:rPr>
            </a:br>
            <a:r>
              <a:rPr lang="en-GB" sz="1200" cap="none" dirty="0" smtClean="0">
                <a:solidFill>
                  <a:srgbClr val="6F2575"/>
                </a:solidFill>
              </a:rPr>
              <a:t>and the LHCb </a:t>
            </a:r>
            <a:r>
              <a:rPr lang="en-GB" sz="1200" i="1" cap="none" dirty="0" smtClean="0">
                <a:solidFill>
                  <a:srgbClr val="6F2575"/>
                </a:solidFill>
              </a:rPr>
              <a:t>Allen </a:t>
            </a:r>
            <a:r>
              <a:rPr lang="en-GB" sz="1200" cap="none" dirty="0" smtClean="0">
                <a:solidFill>
                  <a:srgbClr val="6F2575"/>
                </a:solidFill>
              </a:rPr>
              <a:t>project</a:t>
            </a: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5" y="684621"/>
            <a:ext cx="4805445" cy="268563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510" y="2287776"/>
            <a:ext cx="5384050" cy="235648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931" y="808590"/>
            <a:ext cx="4708624" cy="263899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1" name="lhcb-logo.png" descr="lhcb-logo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36627" y="3900669"/>
            <a:ext cx="818540" cy="563977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810408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778708" y="1054864"/>
            <a:ext cx="3129176" cy="3285966"/>
          </a:xfrm>
        </p:spPr>
        <p:txBody>
          <a:bodyPr/>
          <a:lstStyle/>
          <a:p>
            <a:r>
              <a:rPr lang="en-GB" sz="2000" dirty="0" smtClean="0">
                <a:solidFill>
                  <a:srgbClr val="E3D88B"/>
                </a:solidFill>
              </a:rPr>
              <a:t>WLCG: 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Worldwide LHC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Computing Grid</a:t>
            </a:r>
          </a:p>
          <a:p>
            <a:endParaRPr lang="en-GB" sz="2000" dirty="0">
              <a:solidFill>
                <a:srgbClr val="E3D88B"/>
              </a:solidFill>
            </a:endParaRPr>
          </a:p>
          <a:p>
            <a:r>
              <a:rPr lang="en-GB" sz="2000" dirty="0" smtClean="0">
                <a:solidFill>
                  <a:srgbClr val="E3D88B"/>
                </a:solidFill>
              </a:rPr>
              <a:t>~ 	180 institutions, with 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	13 ‘tier-1’ sites (NL-T1)</a:t>
            </a:r>
          </a:p>
          <a:p>
            <a:r>
              <a:rPr lang="en-GB" sz="2000" dirty="0" smtClean="0">
                <a:solidFill>
                  <a:srgbClr val="E3D88B"/>
                </a:solidFill>
              </a:rPr>
              <a:t>~	60 countries/regions</a:t>
            </a:r>
          </a:p>
          <a:p>
            <a:r>
              <a:rPr lang="en-GB" sz="2000" dirty="0" smtClean="0">
                <a:solidFill>
                  <a:srgbClr val="E3D88B"/>
                </a:solidFill>
              </a:rPr>
              <a:t>~ 	10 000 daily users</a:t>
            </a:r>
          </a:p>
          <a:p>
            <a:endParaRPr lang="en-GB" sz="2000" dirty="0">
              <a:solidFill>
                <a:srgbClr val="E3D88B"/>
              </a:solidFill>
            </a:endParaRPr>
          </a:p>
          <a:p>
            <a:r>
              <a:rPr lang="en-GB" sz="2000" dirty="0" smtClean="0">
                <a:solidFill>
                  <a:srgbClr val="E3D88B"/>
                </a:solidFill>
              </a:rPr>
              <a:t>~ 	600 000 </a:t>
            </a:r>
            <a:r>
              <a:rPr lang="en-GB" sz="2000" dirty="0" err="1" smtClean="0">
                <a:solidFill>
                  <a:srgbClr val="E3D88B"/>
                </a:solidFill>
              </a:rPr>
              <a:t>cpu</a:t>
            </a:r>
            <a:r>
              <a:rPr lang="en-GB" sz="2000" dirty="0" smtClean="0">
                <a:solidFill>
                  <a:srgbClr val="E3D88B"/>
                </a:solidFill>
              </a:rPr>
              <a:t> cores</a:t>
            </a:r>
          </a:p>
          <a:p>
            <a:r>
              <a:rPr lang="en-GB" sz="2000" dirty="0" smtClean="0">
                <a:solidFill>
                  <a:srgbClr val="E3D88B"/>
                </a:solidFill>
              </a:rPr>
              <a:t>&gt;&gt;	300 </a:t>
            </a:r>
            <a:r>
              <a:rPr lang="en-GB" sz="2000" dirty="0" err="1" smtClean="0">
                <a:solidFill>
                  <a:srgbClr val="E3D88B"/>
                </a:solidFill>
              </a:rPr>
              <a:t>PiB</a:t>
            </a:r>
            <a:r>
              <a:rPr lang="en-GB" sz="2000" dirty="0" smtClean="0">
                <a:solidFill>
                  <a:srgbClr val="E3D88B"/>
                </a:solidFill>
              </a:rPr>
              <a:t> mass storage</a:t>
            </a:r>
            <a:endParaRPr lang="en-US" sz="2000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 additional way </a:t>
            </a:r>
            <a:r>
              <a:rPr lang="en-GB" dirty="0" smtClean="0"/>
              <a:t>of dealing with volume</a:t>
            </a:r>
            <a:endParaRPr lang="en-US" dirty="0"/>
          </a:p>
        </p:txBody>
      </p:sp>
      <p:pic>
        <p:nvPicPr>
          <p:cNvPr id="8" name="Picture 5" descr="Screen Shot 2014-03-21 at 11.3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968931"/>
            <a:ext cx="5368196" cy="33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6619" y="4564963"/>
            <a:ext cx="2941511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700" cap="none" dirty="0">
                <a:solidFill>
                  <a:srgbClr val="6F2575"/>
                </a:solidFill>
              </a:rPr>
              <a:t>Image </a:t>
            </a:r>
            <a:r>
              <a:rPr lang="en-GB" sz="700" cap="none" dirty="0" smtClean="0">
                <a:solidFill>
                  <a:srgbClr val="6F2575"/>
                </a:solidFill>
              </a:rPr>
              <a:t>sources: </a:t>
            </a:r>
            <a:r>
              <a:rPr lang="en-GB" sz="700" cap="none" dirty="0">
                <a:solidFill>
                  <a:srgbClr val="6F2575"/>
                </a:solidFill>
              </a:rPr>
              <a:t>CERN </a:t>
            </a:r>
            <a:r>
              <a:rPr lang="en-GB" sz="700" cap="none" dirty="0" err="1">
                <a:solidFill>
                  <a:srgbClr val="6F2575"/>
                </a:solidFill>
              </a:rPr>
              <a:t>OpenLab</a:t>
            </a:r>
            <a:r>
              <a:rPr lang="en-GB" sz="700" cap="none" dirty="0">
                <a:solidFill>
                  <a:srgbClr val="6F2575"/>
                </a:solidFill>
              </a:rPr>
              <a:t>/SDC, WLCG, </a:t>
            </a:r>
            <a:r>
              <a:rPr lang="en-GB" sz="700" cap="none" dirty="0" err="1">
                <a:solidFill>
                  <a:srgbClr val="6F2575"/>
                </a:solidFill>
              </a:rPr>
              <a:t>Rocío</a:t>
            </a:r>
            <a:r>
              <a:rPr lang="en-GB" sz="700" cap="none" dirty="0">
                <a:solidFill>
                  <a:srgbClr val="6F2575"/>
                </a:solidFill>
              </a:rPr>
              <a:t> Rama </a:t>
            </a:r>
            <a:r>
              <a:rPr lang="en-GB" sz="700" cap="none" dirty="0" smtClean="0">
                <a:solidFill>
                  <a:srgbClr val="6F2575"/>
                </a:solidFill>
              </a:rPr>
              <a:t>Ballesteros</a:t>
            </a:r>
            <a:endParaRPr lang="en-GB" sz="700" cap="none" dirty="0">
              <a:solidFill>
                <a:srgbClr val="6F2575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0468" y="3270140"/>
            <a:ext cx="980171" cy="988140"/>
            <a:chOff x="152400" y="4431833"/>
            <a:chExt cx="1407583" cy="14190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3694" t="9744" r="24813"/>
            <a:stretch/>
          </p:blipFill>
          <p:spPr>
            <a:xfrm>
              <a:off x="152400" y="4431833"/>
              <a:ext cx="1407583" cy="1419027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831007" y="4452812"/>
              <a:ext cx="580567" cy="26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 smtClean="0">
                  <a:solidFill>
                    <a:srgbClr val="000000"/>
                  </a:solidFill>
                </a:rPr>
                <a:t>CERN</a:t>
              </a:r>
              <a:endParaRPr lang="en-GB" sz="6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720101" y="4867012"/>
              <a:ext cx="1065245" cy="396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srgbClr val="000000"/>
                  </a:solidFill>
                </a:rPr>
                <a:t>Tier 1s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4043197">
              <a:off x="-40271" y="5009628"/>
              <a:ext cx="1065245" cy="396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srgbClr val="000000"/>
                  </a:solidFill>
                </a:rPr>
                <a:t>Tier 2s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87" y="0"/>
            <a:ext cx="1297274" cy="10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8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Facing scaling issues for 2030 and beyond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39553" y="1011044"/>
            <a:ext cx="6076137" cy="3321017"/>
            <a:chOff x="1439553" y="1011044"/>
            <a:chExt cx="6076137" cy="3321017"/>
          </a:xfrm>
        </p:grpSpPr>
        <p:pic>
          <p:nvPicPr>
            <p:cNvPr id="9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0845" y="1011044"/>
              <a:ext cx="6064845" cy="3321017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4096215" y="1256371"/>
              <a:ext cx="0" cy="24384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1117670" y="2465683"/>
              <a:ext cx="961802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~ data rate</a:t>
              </a:r>
              <a:endPara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129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sizeable amount of data 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77688" y="4816620"/>
            <a:ext cx="387766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800" cap="none" dirty="0" smtClean="0">
                <a:solidFill>
                  <a:srgbClr val="6F2575"/>
                </a:solidFill>
              </a:rPr>
              <a:t>Graphic: ATLAS </a:t>
            </a:r>
            <a:r>
              <a:rPr lang="en-GB" sz="800" cap="none" dirty="0">
                <a:solidFill>
                  <a:srgbClr val="6F2575"/>
                </a:solidFill>
              </a:rPr>
              <a:t>collaboration</a:t>
            </a:r>
            <a:br>
              <a:rPr lang="en-GB" sz="800" cap="none" dirty="0">
                <a:solidFill>
                  <a:srgbClr val="6F2575"/>
                </a:solidFill>
              </a:rPr>
            </a:br>
            <a:r>
              <a:rPr lang="en-GB" sz="800" cap="none" dirty="0">
                <a:solidFill>
                  <a:srgbClr val="6F2575"/>
                </a:solidFill>
              </a:rPr>
              <a:t>https://twiki.cern.ch/twiki/bin/view/AtlasPublic/ComputingandSoftwarePublicResults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71" y="1321023"/>
            <a:ext cx="4391025" cy="3163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738717"/>
            <a:ext cx="4421035" cy="3185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7" y="190585"/>
            <a:ext cx="1253199" cy="9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9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Some cleverness can be done in hardware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F893F-F916-9D43-AF50-CA992AEC2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4" y="1717299"/>
            <a:ext cx="2756350" cy="1842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A9552-9DC3-CA4B-918F-FAC7F965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834" y="973946"/>
            <a:ext cx="2634759" cy="159112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9A765-0D1A-6349-86CA-D38BCE9AA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1" b="25617"/>
          <a:stretch/>
        </p:blipFill>
        <p:spPr>
          <a:xfrm>
            <a:off x="5884765" y="1817852"/>
            <a:ext cx="2974470" cy="1799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B3FF9-F3DC-F945-B6EF-5F69FABC91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4" b="25618"/>
          <a:stretch/>
        </p:blipFill>
        <p:spPr>
          <a:xfrm>
            <a:off x="5873771" y="3227086"/>
            <a:ext cx="2985038" cy="1668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53459-6E18-F843-B4F2-A64E321673CB}"/>
              </a:ext>
            </a:extLst>
          </p:cNvPr>
          <p:cNvSpPr txBox="1"/>
          <p:nvPr/>
        </p:nvSpPr>
        <p:spPr>
          <a:xfrm>
            <a:off x="6262993" y="3324833"/>
            <a:ext cx="5148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cap="none" dirty="0"/>
              <a:t>2</a:t>
            </a:r>
            <a:r>
              <a:rPr lang="en-US" sz="1050" cap="none"/>
              <a:t>0 </a:t>
            </a:r>
            <a:r>
              <a:rPr lang="en-US" sz="1050" cap="none" dirty="0" err="1"/>
              <a:t>ps</a:t>
            </a:r>
            <a:endParaRPr lang="en-US" sz="1050" cap="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ECC06-980E-5145-9A77-F34BFD9506C4}"/>
              </a:ext>
            </a:extLst>
          </p:cNvPr>
          <p:cNvSpPr txBox="1"/>
          <p:nvPr/>
        </p:nvSpPr>
        <p:spPr>
          <a:xfrm>
            <a:off x="6253266" y="2053372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cap="none" dirty="0"/>
              <a:t>200 </a:t>
            </a:r>
            <a:r>
              <a:rPr lang="en-US" sz="1050" cap="none" dirty="0" err="1"/>
              <a:t>ps</a:t>
            </a:r>
            <a:endParaRPr lang="en-US" sz="1050" cap="non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4AEA7C-0176-C24A-A4B6-877BD1F578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517" r="-6289" b="25686"/>
          <a:stretch/>
        </p:blipFill>
        <p:spPr>
          <a:xfrm>
            <a:off x="5869418" y="678709"/>
            <a:ext cx="3175522" cy="1661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678563-7E67-0F48-9833-7DDD9217E09F}"/>
              </a:ext>
            </a:extLst>
          </p:cNvPr>
          <p:cNvSpPr/>
          <p:nvPr/>
        </p:nvSpPr>
        <p:spPr>
          <a:xfrm>
            <a:off x="5868857" y="701039"/>
            <a:ext cx="2989952" cy="3843297"/>
          </a:xfrm>
          <a:prstGeom prst="rect">
            <a:avLst/>
          </a:prstGeom>
          <a:noFill/>
          <a:ln w="28575">
            <a:solidFill>
              <a:srgbClr val="E3D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cap="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CE9DD-02AF-8249-8BDA-7DC46D13F347}"/>
              </a:ext>
            </a:extLst>
          </p:cNvPr>
          <p:cNvSpPr txBox="1"/>
          <p:nvPr/>
        </p:nvSpPr>
        <p:spPr>
          <a:xfrm>
            <a:off x="6262993" y="760618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cap="none" dirty="0"/>
              <a:t>2000 </a:t>
            </a:r>
            <a:r>
              <a:rPr lang="en-US" sz="1050" cap="none" dirty="0" err="1"/>
              <a:t>ps</a:t>
            </a:r>
            <a:endParaRPr lang="en-US" sz="1050" cap="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EBD2B9-EDA9-3B48-848B-99666452D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980" y="3179336"/>
            <a:ext cx="2205707" cy="1225049"/>
          </a:xfrm>
          <a:prstGeom prst="rect">
            <a:avLst/>
          </a:prstGeom>
          <a:ln w="38100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4731" y="922265"/>
            <a:ext cx="304410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adding additional parameters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 improve discriminating power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2054" y="214391"/>
            <a:ext cx="12519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= 10</a:t>
            </a:r>
            <a:r>
              <a:rPr kumimoji="0" lang="en-GB" sz="1600" b="0" i="0" u="none" strike="noStrike" cap="none" spc="0" normalizeH="0" baseline="3000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-12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0378" y="4535816"/>
            <a:ext cx="2240998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Images: LHCb Velo-3 4D tracking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100" cap="none" dirty="0" smtClean="0">
                <a:solidFill>
                  <a:srgbClr val="E3D88B"/>
                </a:solidFill>
              </a:rPr>
              <a:t>Marcel </a:t>
            </a:r>
            <a:r>
              <a:rPr lang="en-GB" sz="1100" cap="none" dirty="0" err="1" smtClean="0">
                <a:solidFill>
                  <a:srgbClr val="E3D88B"/>
                </a:solidFill>
              </a:rPr>
              <a:t>Merk</a:t>
            </a:r>
            <a:r>
              <a:rPr lang="en-GB" sz="1100" cap="none" dirty="0" smtClean="0">
                <a:solidFill>
                  <a:srgbClr val="E3D88B"/>
                </a:solidFill>
              </a:rPr>
              <a:t>, UM &amp; Nikhef</a:t>
            </a:r>
            <a:endParaRPr kumimoji="0" lang="en-US" sz="11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873" y="4154608"/>
            <a:ext cx="258404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scheduled for ~2030 (LS4)</a:t>
            </a:r>
            <a:endParaRPr kumimoji="0" lang="en-US" sz="1600" b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583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1295400"/>
            <a:ext cx="3952874" cy="3045429"/>
          </a:xfrm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efficiency can be determined comparing reconstruction of simulated data to theoretical input</a:t>
            </a:r>
          </a:p>
          <a:p>
            <a:endParaRPr lang="en-GB" dirty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all within limits of course: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we need ‘most’ valid events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to ‘survive’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and not get ‘fake’ data out …</a:t>
            </a:r>
            <a:endParaRPr lang="en-US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53943"/>
          </a:xfrm>
        </p:spPr>
        <p:txBody>
          <a:bodyPr/>
          <a:lstStyle/>
          <a:p>
            <a:r>
              <a:rPr lang="en-GB" sz="2300" dirty="0" smtClean="0"/>
              <a:t>Also we can deal with some inefficiency, </a:t>
            </a:r>
            <a:r>
              <a:rPr lang="en-GB" sz="2300" i="1" dirty="0" smtClean="0"/>
              <a:t>provided </a:t>
            </a:r>
            <a:r>
              <a:rPr lang="en-GB" sz="2300" dirty="0" smtClean="0"/>
              <a:t>it’s quantifiable</a:t>
            </a:r>
            <a:endParaRPr lang="en-US" sz="2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084" y="967795"/>
            <a:ext cx="4612791" cy="3373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5487" y="4558310"/>
            <a:ext cx="2665794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Example of an 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efficiency 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plot: Liza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Mijovic</a:t>
            </a:r>
            <a:r>
              <a:rPr lang="en-GB" sz="1050" cap="none" dirty="0">
                <a:solidFill>
                  <a:srgbClr val="E3D88B"/>
                </a:solidFill>
              </a:rPr>
              <a:t>, </a:t>
            </a:r>
            <a:r>
              <a:rPr lang="en-GB" sz="1050" cap="none" dirty="0" smtClean="0">
                <a:solidFill>
                  <a:srgbClr val="E3D88B"/>
                </a:solidFill>
              </a:rPr>
              <a:t/>
            </a:r>
            <a:br>
              <a:rPr lang="en-GB" sz="1050" cap="none" dirty="0" smtClean="0">
                <a:solidFill>
                  <a:srgbClr val="E3D88B"/>
                </a:solidFill>
              </a:rPr>
            </a:br>
            <a:r>
              <a:rPr lang="en-GB" sz="1050" cap="none" dirty="0" smtClean="0">
                <a:solidFill>
                  <a:srgbClr val="E3D88B"/>
                </a:solidFill>
              </a:rPr>
              <a:t>LHCP2018, ATL-PHYS-PROC-2018-101</a:t>
            </a:r>
            <a:endParaRPr kumimoji="0" lang="en-US" sz="105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572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77296"/>
            <a:ext cx="8669759" cy="1097223"/>
          </a:xfrm>
          <a:solidFill>
            <a:srgbClr val="E3D88B">
              <a:alpha val="50196"/>
            </a:srgbClr>
          </a:solidFill>
        </p:spPr>
        <p:txBody>
          <a:bodyPr/>
          <a:lstStyle/>
          <a:p>
            <a:r>
              <a:rPr lang="en-GB" sz="2000" dirty="0" smtClean="0"/>
              <a:t>10.30 .. 12.45	Session 1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i="1" dirty="0" smtClean="0"/>
              <a:t>						</a:t>
            </a:r>
            <a:r>
              <a:rPr lang="en-US" sz="1600" i="1" dirty="0" smtClean="0"/>
              <a:t>Introduction </a:t>
            </a:r>
            <a:r>
              <a:rPr lang="en-US" sz="1600" i="1" dirty="0"/>
              <a:t>to the challenges of subatomic physics in HEP and </a:t>
            </a:r>
            <a:r>
              <a:rPr lang="en-US" sz="1600" i="1" dirty="0" smtClean="0"/>
              <a:t>GW</a:t>
            </a:r>
            <a:br>
              <a:rPr lang="en-US" sz="1600" i="1" dirty="0" smtClean="0"/>
            </a:br>
            <a:r>
              <a:rPr lang="en-US" sz="1600" i="1" dirty="0" smtClean="0"/>
              <a:t>						Introduction </a:t>
            </a:r>
            <a:r>
              <a:rPr lang="en-US" sz="1600" i="1" dirty="0"/>
              <a:t>to Quantum </a:t>
            </a:r>
            <a:r>
              <a:rPr lang="en-US" sz="1600" i="1" dirty="0" smtClean="0"/>
              <a:t>Computing</a:t>
            </a:r>
            <a:br>
              <a:rPr lang="en-US" sz="1600" i="1" dirty="0" smtClean="0"/>
            </a:br>
            <a:r>
              <a:rPr lang="en-US" sz="1600" i="1" dirty="0" smtClean="0"/>
              <a:t>						Use </a:t>
            </a:r>
            <a:r>
              <a:rPr lang="en-US" sz="1600" i="1" dirty="0"/>
              <a:t>case: the case from LHCb and tracking - followed by </a:t>
            </a:r>
            <a:r>
              <a:rPr lang="en-US" sz="1600" i="1" dirty="0" smtClean="0"/>
              <a:t>discussion</a:t>
            </a:r>
            <a:endParaRPr lang="en-US" sz="1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Welcome to today’s programme</a:t>
            </a:r>
            <a:r>
              <a:rPr lang="en-GB" dirty="0" smtClean="0"/>
              <a:t>!</a:t>
            </a:r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6115" y="1972059"/>
            <a:ext cx="8669759" cy="31978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000" dirty="0" smtClean="0">
                <a:solidFill>
                  <a:srgbClr val="E3D88B"/>
                </a:solidFill>
              </a:rPr>
              <a:t>12.45 .. 14.00	Lunch 			in room Z0.10 opposite</a:t>
            </a:r>
            <a:endParaRPr lang="en-US" sz="1600" i="1" dirty="0">
              <a:solidFill>
                <a:srgbClr val="E3D88B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36114" y="2389384"/>
            <a:ext cx="8669759" cy="852335"/>
          </a:xfrm>
          <a:prstGeom prst="rect">
            <a:avLst/>
          </a:prstGeom>
          <a:solidFill>
            <a:srgbClr val="E3D88B">
              <a:alpha val="501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000" dirty="0" smtClean="0"/>
              <a:t>14.00 .. 15.30	Session 2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dirty="0" smtClean="0"/>
              <a:t>					</a:t>
            </a:r>
            <a:r>
              <a:rPr lang="en-GB" sz="1600" i="1" dirty="0" smtClean="0"/>
              <a:t>	</a:t>
            </a:r>
            <a:r>
              <a:rPr lang="en-US" sz="1600" i="1" dirty="0"/>
              <a:t>State of the Art in Quantum Algorithms</a:t>
            </a:r>
            <a:br>
              <a:rPr lang="en-US" sz="1600" i="1" dirty="0"/>
            </a:br>
            <a:r>
              <a:rPr lang="en-US" sz="1600" i="1" dirty="0" smtClean="0"/>
              <a:t>						Use </a:t>
            </a:r>
            <a:r>
              <a:rPr lang="en-US" sz="1600" i="1" dirty="0"/>
              <a:t>case: gravitational waves, ‘template matching’, and discussion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36115" y="3339259"/>
            <a:ext cx="8669759" cy="31978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000" dirty="0" smtClean="0">
                <a:solidFill>
                  <a:srgbClr val="E3D88B"/>
                </a:solidFill>
              </a:rPr>
              <a:t>15.30 .. 16.00	Tea				also in room Z0.10</a:t>
            </a:r>
            <a:endParaRPr lang="en-US" sz="1600" i="1" dirty="0">
              <a:solidFill>
                <a:srgbClr val="E3D88B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36113" y="3756584"/>
            <a:ext cx="8669759" cy="290292"/>
          </a:xfrm>
          <a:prstGeom prst="rect">
            <a:avLst/>
          </a:prstGeom>
          <a:solidFill>
            <a:srgbClr val="E3D88B">
              <a:alpha val="501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000" dirty="0" smtClean="0"/>
              <a:t>16.00 .. 16.45	Ideas Market: </a:t>
            </a:r>
            <a:r>
              <a:rPr lang="en-US" sz="2000" dirty="0" smtClean="0"/>
              <a:t>your </a:t>
            </a:r>
            <a:r>
              <a:rPr lang="en-US" sz="2000" dirty="0"/>
              <a:t>lightning </a:t>
            </a:r>
            <a:r>
              <a:rPr lang="en-US" sz="2000" dirty="0" smtClean="0"/>
              <a:t>pitch, </a:t>
            </a:r>
            <a:r>
              <a:rPr lang="en-US" sz="2000" dirty="0"/>
              <a:t>and some planning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sz="1600" i="1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236112" y="4144416"/>
            <a:ext cx="8669759" cy="31978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000" dirty="0" smtClean="0">
                <a:solidFill>
                  <a:srgbClr val="E3D88B"/>
                </a:solidFill>
              </a:rPr>
              <a:t>16.45 .. 17.30	D</a:t>
            </a:r>
            <a:r>
              <a:rPr lang="en-US" sz="2000" dirty="0" smtClean="0">
                <a:solidFill>
                  <a:srgbClr val="E3D88B"/>
                </a:solidFill>
              </a:rPr>
              <a:t>rinks</a:t>
            </a:r>
            <a:r>
              <a:rPr lang="en-US" sz="2000" dirty="0">
                <a:solidFill>
                  <a:srgbClr val="E3D88B"/>
                </a:solidFill>
              </a:rPr>
              <a:t>, food, </a:t>
            </a:r>
            <a:r>
              <a:rPr lang="en-US" sz="2000" dirty="0" smtClean="0">
                <a:solidFill>
                  <a:srgbClr val="E3D88B"/>
                </a:solidFill>
              </a:rPr>
              <a:t>networking: </a:t>
            </a:r>
            <a:r>
              <a:rPr lang="en-US" sz="2000" dirty="0">
                <a:solidFill>
                  <a:srgbClr val="E3D88B"/>
                </a:solidFill>
              </a:rPr>
              <a:t>building lasting </a:t>
            </a:r>
            <a:r>
              <a:rPr lang="en-US" sz="2000" dirty="0" smtClean="0">
                <a:solidFill>
                  <a:srgbClr val="E3D88B"/>
                </a:solidFill>
              </a:rPr>
              <a:t>collaboration …</a:t>
            </a:r>
            <a:endParaRPr lang="en-US" sz="1600" i="1" dirty="0">
              <a:solidFill>
                <a:srgbClr val="E3D8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" y="4539341"/>
            <a:ext cx="683520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cap="none" dirty="0">
                <a:solidFill>
                  <a:srgbClr val="E3D88B"/>
                </a:solidFill>
                <a:hlinkClick r:id="rId2"/>
              </a:rPr>
              <a:t>https://</a:t>
            </a:r>
            <a:r>
              <a:rPr lang="en-US" sz="1600" cap="none" dirty="0" smtClean="0">
                <a:solidFill>
                  <a:srgbClr val="E3D88B"/>
                </a:solidFill>
                <a:hlinkClick r:id="rId2"/>
              </a:rPr>
              <a:t>indico.nikhef.nl/e/qchepgw-0914</a:t>
            </a:r>
            <a:r>
              <a:rPr lang="en-US" sz="1600" cap="none" dirty="0" smtClean="0">
                <a:solidFill>
                  <a:srgbClr val="E3D88B"/>
                </a:solidFill>
              </a:rPr>
              <a:t> - </a:t>
            </a:r>
            <a:r>
              <a:rPr lang="en-US" sz="1600" cap="none" dirty="0">
                <a:solidFill>
                  <a:srgbClr val="E3D88B"/>
                </a:solidFill>
                <a:hlinkClick r:id="rId3"/>
              </a:rPr>
              <a:t>https://</a:t>
            </a:r>
            <a:r>
              <a:rPr lang="en-US" sz="1600" cap="none" dirty="0" smtClean="0">
                <a:solidFill>
                  <a:srgbClr val="E3D88B"/>
                </a:solidFill>
                <a:hlinkClick r:id="rId3"/>
              </a:rPr>
              <a:t>go.nikhef.nl/qc-ws-14sept</a:t>
            </a:r>
            <a:r>
              <a:rPr lang="en-US" sz="1600" cap="none" dirty="0" smtClean="0">
                <a:solidFill>
                  <a:srgbClr val="E3D88B"/>
                </a:solidFill>
              </a:rPr>
              <a:t> 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920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93345" y="4000686"/>
            <a:ext cx="8669759" cy="42247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E3D88B"/>
                </a:solidFill>
              </a:rPr>
              <a:t>and we see very interesting ideas coming for QC …</a:t>
            </a:r>
            <a:endParaRPr lang="en-US" b="1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Time to get inspired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86521" y="4534583"/>
            <a:ext cx="6370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cap="none" dirty="0">
                <a:solidFill>
                  <a:srgbClr val="6F2575"/>
                </a:solidFill>
              </a:rPr>
              <a:t>2007 </a:t>
            </a:r>
            <a:r>
              <a:rPr lang="fr-FR" sz="900" cap="none" dirty="0" smtClean="0">
                <a:solidFill>
                  <a:srgbClr val="6F2575"/>
                </a:solidFill>
              </a:rPr>
              <a:t>Core2 </a:t>
            </a:r>
            <a:r>
              <a:rPr lang="fr-FR" sz="900" cap="none" dirty="0" err="1">
                <a:solidFill>
                  <a:srgbClr val="6F2575"/>
                </a:solidFill>
              </a:rPr>
              <a:t>efficientcy</a:t>
            </a:r>
            <a:r>
              <a:rPr lang="fr-FR" sz="900" cap="none" dirty="0">
                <a:solidFill>
                  <a:srgbClr val="6F2575"/>
                </a:solidFill>
              </a:rPr>
              <a:t>: </a:t>
            </a:r>
            <a:r>
              <a:rPr lang="fr-FR" sz="900" cap="none" dirty="0" err="1">
                <a:solidFill>
                  <a:srgbClr val="6F2575"/>
                </a:solidFill>
              </a:rPr>
              <a:t>Sverre</a:t>
            </a:r>
            <a:r>
              <a:rPr lang="fr-FR" sz="900" cap="none" dirty="0">
                <a:solidFill>
                  <a:srgbClr val="6F2575"/>
                </a:solidFill>
              </a:rPr>
              <a:t> </a:t>
            </a:r>
            <a:r>
              <a:rPr lang="fr-FR" sz="900" cap="none" dirty="0" err="1">
                <a:solidFill>
                  <a:srgbClr val="6F2575"/>
                </a:solidFill>
              </a:rPr>
              <a:t>Jarp</a:t>
            </a:r>
            <a:r>
              <a:rPr lang="fr-FR" sz="900" cap="none" dirty="0">
                <a:solidFill>
                  <a:srgbClr val="6F2575"/>
                </a:solidFill>
              </a:rPr>
              <a:t>, </a:t>
            </a:r>
            <a:r>
              <a:rPr lang="fr-FR" sz="900" cap="none" dirty="0" smtClean="0">
                <a:solidFill>
                  <a:srgbClr val="6F2575"/>
                </a:solidFill>
              </a:rPr>
              <a:t>CHEP2007</a:t>
            </a:r>
            <a:br>
              <a:rPr lang="fr-FR" sz="900" cap="none" dirty="0" smtClean="0">
                <a:solidFill>
                  <a:srgbClr val="6F2575"/>
                </a:solidFill>
              </a:rPr>
            </a:br>
            <a:r>
              <a:rPr lang="fr-FR" sz="900" cap="none" dirty="0" smtClean="0">
                <a:solidFill>
                  <a:srgbClr val="6F2575"/>
                </a:solidFill>
              </a:rPr>
              <a:t>RECO </a:t>
            </a:r>
            <a:r>
              <a:rPr lang="fr-FR" sz="900" cap="none" dirty="0" err="1" smtClean="0">
                <a:solidFill>
                  <a:srgbClr val="6F2575"/>
                </a:solidFill>
              </a:rPr>
              <a:t>improvements</a:t>
            </a:r>
            <a:r>
              <a:rPr lang="fr-FR" sz="900" cap="none" dirty="0" smtClean="0">
                <a:solidFill>
                  <a:srgbClr val="6F2575"/>
                </a:solidFill>
              </a:rPr>
              <a:t> 2012-2015: Gerhard Raven, Nikhef </a:t>
            </a:r>
            <a:br>
              <a:rPr lang="fr-FR" sz="900" cap="none" dirty="0" smtClean="0">
                <a:solidFill>
                  <a:srgbClr val="6F2575"/>
                </a:solidFill>
              </a:rPr>
            </a:br>
            <a:r>
              <a:rPr lang="fr-FR" sz="900" cap="none" dirty="0" smtClean="0">
                <a:solidFill>
                  <a:srgbClr val="6F2575"/>
                </a:solidFill>
              </a:rPr>
              <a:t>Learning: Wouter </a:t>
            </a:r>
            <a:r>
              <a:rPr lang="fr-FR" sz="900" cap="none" dirty="0" err="1" smtClean="0">
                <a:solidFill>
                  <a:srgbClr val="6F2575"/>
                </a:solidFill>
              </a:rPr>
              <a:t>Verkerke</a:t>
            </a:r>
            <a:r>
              <a:rPr lang="fr-FR" sz="900" cap="none" dirty="0" smtClean="0">
                <a:solidFill>
                  <a:srgbClr val="6F2575"/>
                </a:solidFill>
              </a:rPr>
              <a:t> </a:t>
            </a:r>
            <a:r>
              <a:rPr lang="en-US" sz="900" cap="none" dirty="0" smtClean="0">
                <a:solidFill>
                  <a:srgbClr val="6F2575"/>
                </a:solidFill>
              </a:rPr>
              <a:t>Practical </a:t>
            </a:r>
            <a:r>
              <a:rPr lang="en-US" sz="900" cap="none" dirty="0">
                <a:solidFill>
                  <a:srgbClr val="6F2575"/>
                </a:solidFill>
              </a:rPr>
              <a:t>Statistics –part </a:t>
            </a:r>
            <a:r>
              <a:rPr lang="en-US" sz="900" cap="none" dirty="0" smtClean="0">
                <a:solidFill>
                  <a:srgbClr val="6F2575"/>
                </a:solidFill>
              </a:rPr>
              <a:t>I</a:t>
            </a:r>
            <a:br>
              <a:rPr lang="en-US" sz="900" cap="none" dirty="0" smtClean="0">
                <a:solidFill>
                  <a:srgbClr val="6F2575"/>
                </a:solidFill>
              </a:rPr>
            </a:br>
            <a:r>
              <a:rPr lang="en-US" sz="900" cap="none" dirty="0" smtClean="0">
                <a:solidFill>
                  <a:srgbClr val="6F2575"/>
                </a:solidFill>
              </a:rPr>
              <a:t>GPU node: plofkip.nikhef.nl</a:t>
            </a:r>
            <a:endParaRPr lang="fr-FR" sz="900" cap="none" dirty="0">
              <a:solidFill>
                <a:srgbClr val="6F257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60" y="965259"/>
            <a:ext cx="2307087" cy="15603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39829" y="2536024"/>
            <a:ext cx="200054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Machine Learning </a:t>
            </a:r>
            <a:br>
              <a:rPr kumimoji="0" lang="en-GB" sz="18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8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(NNs, BDTs, …)</a:t>
            </a:r>
            <a:endParaRPr kumimoji="0" lang="en-US" sz="180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7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7899" y="1624716"/>
            <a:ext cx="2923467" cy="1205026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046118" y="1175903"/>
            <a:ext cx="285975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Accelerators</a:t>
            </a:r>
            <a:r>
              <a:rPr lang="en-GB" sz="1800" cap="none" dirty="0">
                <a:solidFill>
                  <a:srgbClr val="E3D88B"/>
                </a:solidFill>
              </a:rPr>
              <a:t>:</a:t>
            </a:r>
            <a:r>
              <a:rPr kumimoji="0" lang="en-GB" sz="18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 GPUs, DPUs</a:t>
            </a:r>
            <a:endParaRPr kumimoji="0" lang="en-US" sz="180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8563" y="840313"/>
            <a:ext cx="2775617" cy="2832599"/>
            <a:chOff x="428817" y="769311"/>
            <a:chExt cx="2775617" cy="283259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17" y="1425901"/>
              <a:ext cx="2535363" cy="21760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23100" y="769311"/>
              <a:ext cx="2346796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i="0" u="none" strike="noStrike" cap="none" spc="0" normalizeH="0" dirty="0" smtClean="0">
                  <a:ln>
                    <a:noFill/>
                  </a:ln>
                  <a:solidFill>
                    <a:srgbClr val="E3D88B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Improving parallelism </a:t>
              </a:r>
              <a:br>
                <a:rPr kumimoji="0" lang="en-GB" sz="1800" i="0" u="none" strike="noStrike" cap="none" spc="0" normalizeH="0" dirty="0" smtClean="0">
                  <a:ln>
                    <a:noFill/>
                  </a:ln>
                  <a:solidFill>
                    <a:srgbClr val="E3D88B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GB" sz="1800" i="0" u="none" strike="noStrike" cap="none" spc="0" normalizeH="0" dirty="0" smtClean="0">
                  <a:ln>
                    <a:noFill/>
                  </a:ln>
                  <a:solidFill>
                    <a:srgbClr val="E3D88B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and pipelining</a:t>
              </a:r>
              <a:endParaRPr kumimoji="0" lang="en-US" sz="18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6431" y="1610063"/>
              <a:ext cx="1268003" cy="8298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0800" y="2822970"/>
              <a:ext cx="819264" cy="538237"/>
            </a:xfrm>
            <a:prstGeom prst="rect">
              <a:avLst/>
            </a:prstGeom>
          </p:spPr>
        </p:pic>
      </p:grpSp>
      <p:sp>
        <p:nvSpPr>
          <p:cNvPr id="2" name="Down Arrow 1"/>
          <p:cNvSpPr/>
          <p:nvPr/>
        </p:nvSpPr>
        <p:spPr>
          <a:xfrm>
            <a:off x="2179320" y="2558884"/>
            <a:ext cx="365760" cy="29371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0700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184784" y="3616161"/>
            <a:ext cx="6345556" cy="740134"/>
          </a:xfrm>
        </p:spPr>
        <p:txBody>
          <a:bodyPr/>
          <a:lstStyle/>
          <a:p>
            <a:r>
              <a:rPr lang="en-GB" sz="2000" dirty="0" smtClean="0">
                <a:solidFill>
                  <a:srgbClr val="E3D88B"/>
                </a:solidFill>
              </a:rPr>
              <a:t>Mostly simulated, 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with some early experimental results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Get inspired by early work ... much of it on simulations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11" y="893108"/>
            <a:ext cx="6245278" cy="2098023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66" y="1872777"/>
            <a:ext cx="2809917" cy="254393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4717337" y="4567272"/>
            <a:ext cx="3162725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050" cap="none" dirty="0" smtClean="0">
                <a:solidFill>
                  <a:srgbClr val="6F2575"/>
                </a:solidFill>
              </a:rPr>
              <a:t> </a:t>
            </a:r>
            <a:r>
              <a:rPr lang="en-US" sz="1050" cap="none" dirty="0" err="1" smtClean="0">
                <a:solidFill>
                  <a:srgbClr val="6F2575"/>
                </a:solidFill>
              </a:rPr>
              <a:t>Nachman</a:t>
            </a:r>
            <a:r>
              <a:rPr lang="en-US" sz="1050" cap="none" dirty="0" smtClean="0">
                <a:solidFill>
                  <a:srgbClr val="6F2575"/>
                </a:solidFill>
              </a:rPr>
              <a:t> </a:t>
            </a:r>
            <a:r>
              <a:rPr lang="en-US" sz="1050" i="1" cap="none" dirty="0" smtClean="0">
                <a:solidFill>
                  <a:srgbClr val="6F2575"/>
                </a:solidFill>
              </a:rPr>
              <a:t>et al.</a:t>
            </a:r>
            <a:r>
              <a:rPr lang="en-US" sz="1050" cap="none" dirty="0" smtClean="0">
                <a:solidFill>
                  <a:srgbClr val="6F2575"/>
                </a:solidFill>
              </a:rPr>
              <a:t>, 10.1103/PhysRevLett.126.062001</a:t>
            </a:r>
            <a:endParaRPr kumimoji="0" lang="en-US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886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4482500" cy="1064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Support Vector Machines classify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QSVM (in simulations) works quite well – comparable to best classic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Distinguishing events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7177" y="4539890"/>
            <a:ext cx="2891817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900" cap="none" dirty="0" smtClean="0">
                <a:solidFill>
                  <a:srgbClr val="6F2575"/>
                </a:solidFill>
              </a:rPr>
              <a:t>Images from: </a:t>
            </a:r>
            <a:r>
              <a:rPr lang="en-GB" sz="900" cap="none" dirty="0">
                <a:solidFill>
                  <a:srgbClr val="6F2575"/>
                </a:solidFill>
              </a:rPr>
              <a:t>Jamie </a:t>
            </a:r>
            <a:r>
              <a:rPr lang="en-GB" sz="900" cap="none" dirty="0" err="1">
                <a:solidFill>
                  <a:srgbClr val="6F2575"/>
                </a:solidFill>
              </a:rPr>
              <a:t>Heredge</a:t>
            </a:r>
            <a:r>
              <a:rPr lang="en-GB" sz="900" cap="none" dirty="0" smtClean="0">
                <a:solidFill>
                  <a:srgbClr val="6F2575"/>
                </a:solidFill>
              </a:rPr>
              <a:t>, et al. </a:t>
            </a:r>
            <a:r>
              <a:rPr lang="en-GB" sz="900" cap="none" dirty="0" err="1" smtClean="0">
                <a:solidFill>
                  <a:srgbClr val="6F2575"/>
                </a:solidFill>
              </a:rPr>
              <a:t>UMelbourne</a:t>
            </a:r>
            <a:r>
              <a:rPr lang="en-GB" sz="900" cap="none" dirty="0" smtClean="0">
                <a:solidFill>
                  <a:srgbClr val="6F2575"/>
                </a:solidFill>
              </a:rPr>
              <a:t>,</a:t>
            </a:r>
            <a:br>
              <a:rPr lang="en-GB" sz="900" cap="none" dirty="0" smtClean="0">
                <a:solidFill>
                  <a:srgbClr val="6F2575"/>
                </a:solidFill>
              </a:rPr>
            </a:br>
            <a:r>
              <a:rPr lang="en-GB" sz="900" cap="none" dirty="0">
                <a:solidFill>
                  <a:srgbClr val="6F2575"/>
                </a:solidFill>
              </a:rPr>
              <a:t>in vCHEP2021 https://indico.cern.ch/event/vchep2021 </a:t>
            </a:r>
            <a:br>
              <a:rPr lang="en-GB" sz="900" cap="none" dirty="0">
                <a:solidFill>
                  <a:srgbClr val="6F2575"/>
                </a:solidFill>
              </a:rPr>
            </a:br>
            <a:r>
              <a:rPr lang="en-GB" sz="900" cap="none" dirty="0">
                <a:solidFill>
                  <a:srgbClr val="6F2575"/>
                </a:solidFill>
              </a:rPr>
              <a:t>https://arxiv.org/abs/2103.12257</a:t>
            </a:r>
            <a:endParaRPr kumimoji="0" lang="en-US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0" y="1948598"/>
            <a:ext cx="2345055" cy="1092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625" y="131714"/>
            <a:ext cx="4051935" cy="1485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066" y="1723400"/>
            <a:ext cx="4429054" cy="2720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308" y="2259067"/>
            <a:ext cx="2432333" cy="22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272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Optimizing algorithms (in this case for ‘</a:t>
            </a:r>
            <a:r>
              <a:rPr lang="en-GB" dirty="0" err="1" smtClean="0"/>
              <a:t>parton</a:t>
            </a:r>
            <a:r>
              <a:rPr lang="en-GB" dirty="0" smtClean="0"/>
              <a:t> shower’ sim)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75091" y="4530377"/>
            <a:ext cx="280846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From</a:t>
            </a:r>
            <a:r>
              <a:rPr lang="en-GB" sz="1000" cap="none" dirty="0">
                <a:solidFill>
                  <a:srgbClr val="6F2575"/>
                </a:solidFill>
              </a:rPr>
              <a:t>: W. </a:t>
            </a:r>
            <a:r>
              <a:rPr lang="en-GB" sz="1000" cap="none" dirty="0" smtClean="0">
                <a:solidFill>
                  <a:srgbClr val="6F2575"/>
                </a:solidFill>
              </a:rPr>
              <a:t>Jang et al (</a:t>
            </a:r>
            <a:r>
              <a:rPr kumimoji="0" lang="en-GB" sz="10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UTokyo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ICEPP, and LBL)</a:t>
            </a:r>
            <a:r>
              <a:rPr lang="en-GB" sz="1000" cap="none" dirty="0">
                <a:solidFill>
                  <a:srgbClr val="6F2575"/>
                </a:solidFill>
              </a:rPr>
              <a:t/>
            </a:r>
            <a:br>
              <a:rPr lang="en-GB" sz="1000" cap="none" dirty="0">
                <a:solidFill>
                  <a:srgbClr val="6F2575"/>
                </a:solidFill>
              </a:rPr>
            </a:br>
            <a:r>
              <a:rPr lang="en-GB" sz="1000" cap="none" dirty="0" smtClean="0">
                <a:solidFill>
                  <a:srgbClr val="6F2575"/>
                </a:solidFill>
              </a:rPr>
              <a:t>vCHEP21: </a:t>
            </a:r>
            <a:r>
              <a:rPr lang="en-GB" sz="1000" i="1" cap="none" dirty="0" smtClean="0">
                <a:solidFill>
                  <a:srgbClr val="6F2575"/>
                </a:solidFill>
              </a:rPr>
              <a:t>Quantum </a:t>
            </a:r>
            <a:r>
              <a:rPr lang="en-GB" sz="1000" i="1" cap="none" dirty="0">
                <a:solidFill>
                  <a:srgbClr val="6F2575"/>
                </a:solidFill>
              </a:rPr>
              <a:t>Circuit </a:t>
            </a:r>
            <a:r>
              <a:rPr lang="en-GB" sz="1000" i="1" cap="none" dirty="0" smtClean="0">
                <a:solidFill>
                  <a:srgbClr val="6F2575"/>
                </a:solidFill>
              </a:rPr>
              <a:t>Optimization</a:t>
            </a:r>
            <a:br>
              <a:rPr lang="en-GB" sz="1000" i="1" cap="none" dirty="0" smtClean="0">
                <a:solidFill>
                  <a:srgbClr val="6F2575"/>
                </a:solidFill>
              </a:rPr>
            </a:br>
            <a:r>
              <a:rPr lang="en-GB" sz="1000" i="1" cap="none" dirty="0" smtClean="0">
                <a:solidFill>
                  <a:srgbClr val="6F2575"/>
                </a:solidFill>
              </a:rPr>
              <a:t>AQCEL optimization protocol</a:t>
            </a:r>
            <a:r>
              <a:rPr lang="en-GB" sz="1000" i="1" cap="none" dirty="0">
                <a:solidFill>
                  <a:srgbClr val="6F2575"/>
                </a:solidFill>
              </a:rPr>
              <a:t>, arXiv:2102.10008</a:t>
            </a:r>
            <a:endParaRPr kumimoji="0" lang="en-US" sz="1000" b="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0" y="1123679"/>
            <a:ext cx="3514296" cy="279060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91" y="1565411"/>
            <a:ext cx="6017848" cy="172441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886" y="725059"/>
            <a:ext cx="5186053" cy="207702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738" y="1977295"/>
            <a:ext cx="2907609" cy="2463455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2184643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1140163"/>
            <a:ext cx="8669759" cy="3373033"/>
          </a:xfrm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Current Nikhef focus for </a:t>
            </a:r>
            <a:r>
              <a:rPr lang="en-GB" i="1" dirty="0" smtClean="0">
                <a:solidFill>
                  <a:srgbClr val="E3D88B"/>
                </a:solidFill>
              </a:rPr>
              <a:t>accelerator-based </a:t>
            </a:r>
            <a:r>
              <a:rPr lang="en-GB" dirty="0" smtClean="0">
                <a:solidFill>
                  <a:srgbClr val="E3D88B"/>
                </a:solidFill>
              </a:rPr>
              <a:t>experiments at the LHC</a:t>
            </a:r>
          </a:p>
          <a:p>
            <a:endParaRPr lang="en-GB" dirty="0" smtClean="0">
              <a:solidFill>
                <a:srgbClr val="E3D88B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E3D88B"/>
                </a:solidFill>
              </a:rPr>
              <a:t>track reconstruction</a:t>
            </a:r>
          </a:p>
          <a:p>
            <a:pPr marL="342900" indent="-342900">
              <a:buFontTx/>
              <a:buChar char="-"/>
            </a:pPr>
            <a:r>
              <a:rPr lang="en-GB" dirty="0" smtClean="0">
                <a:solidFill>
                  <a:srgbClr val="E3D88B"/>
                </a:solidFill>
              </a:rPr>
              <a:t>event classification</a:t>
            </a:r>
          </a:p>
          <a:p>
            <a:endParaRPr lang="en-GB" dirty="0" smtClean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and in </a:t>
            </a:r>
            <a:r>
              <a:rPr lang="en-GB" i="1" dirty="0" smtClean="0">
                <a:solidFill>
                  <a:srgbClr val="E3D88B"/>
                </a:solidFill>
              </a:rPr>
              <a:t>gravitational waves observation</a:t>
            </a:r>
            <a:r>
              <a:rPr lang="en-GB" dirty="0" smtClean="0">
                <a:solidFill>
                  <a:srgbClr val="E3D88B"/>
                </a:solidFill>
              </a:rPr>
              <a:t> and analysis</a:t>
            </a:r>
          </a:p>
          <a:p>
            <a:endParaRPr lang="en-GB" dirty="0" smtClean="0">
              <a:solidFill>
                <a:srgbClr val="E3D88B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GB" dirty="0" smtClean="0">
                <a:solidFill>
                  <a:srgbClr val="E3D88B"/>
                </a:solidFill>
              </a:rPr>
              <a:t>time-to-frequency domain conversion, filtering of data</a:t>
            </a:r>
          </a:p>
          <a:p>
            <a:pPr marL="342900" lvl="0" indent="-342900">
              <a:buFontTx/>
              <a:buChar char="-"/>
            </a:pPr>
            <a:r>
              <a:rPr lang="en-GB" dirty="0" smtClean="0">
                <a:solidFill>
                  <a:srgbClr val="E3D88B"/>
                </a:solidFill>
              </a:rPr>
              <a:t>template matching (‘waveform fitting’) to understand GW sources</a:t>
            </a:r>
          </a:p>
          <a:p>
            <a:pPr marL="342900" lvl="0" indent="-342900">
              <a:buFontTx/>
              <a:buChar char="-"/>
            </a:pPr>
            <a:r>
              <a:rPr lang="en-GB" dirty="0" smtClean="0">
                <a:solidFill>
                  <a:srgbClr val="E3D88B"/>
                </a:solidFill>
              </a:rPr>
              <a:t>and possibly also ... solving the many differential equations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38664"/>
          </a:xfrm>
        </p:spPr>
        <p:txBody>
          <a:bodyPr/>
          <a:lstStyle/>
          <a:p>
            <a:r>
              <a:rPr lang="en-GB" sz="2400" dirty="0" smtClean="0"/>
              <a:t>Many challenges in volume and complexity – </a:t>
            </a:r>
            <a:br>
              <a:rPr lang="en-GB" sz="2400" dirty="0" smtClean="0"/>
            </a:br>
            <a:r>
              <a:rPr lang="en-GB" sz="2400" dirty="0" smtClean="0"/>
              <a:t>and quantum computing could help us here!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2984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start from here!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1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slides </a:t>
            </a:r>
            <a:br>
              <a:rPr lang="en-GB" dirty="0" smtClean="0"/>
            </a:br>
            <a:r>
              <a:rPr lang="en-GB" dirty="0" smtClean="0"/>
              <a:t>from vCHEP21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48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030"/>
            <a:ext cx="9185241" cy="515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40" y="4726387"/>
            <a:ext cx="4910753" cy="33374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23922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60"/>
            <a:ext cx="9144000" cy="513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40" y="4726387"/>
            <a:ext cx="4910753" cy="33374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96783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challenges in HEP and GW </a:t>
            </a:r>
            <a:br>
              <a:rPr lang="en-US" dirty="0" smtClean="0"/>
            </a:br>
            <a:r>
              <a:rPr lang="en-US" dirty="0" smtClean="0"/>
              <a:t>for the QC 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Groep, PDP</a:t>
            </a:r>
          </a:p>
          <a:p>
            <a:r>
              <a:rPr lang="en-US" dirty="0" smtClean="0"/>
              <a:t>September 2021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‘We live and breathe in a quantum world’</a:t>
            </a:r>
            <a:endParaRPr lang="en-US" dirty="0"/>
          </a:p>
        </p:txBody>
      </p:sp>
      <p:sp>
        <p:nvSpPr>
          <p:cNvPr id="8" name="What are basic  building blocks of matter and space-time?…"/>
          <p:cNvSpPr txBox="1">
            <a:spLocks noGrp="1"/>
          </p:cNvSpPr>
          <p:nvPr>
            <p:ph type="body" sz="quarter" idx="4294967295"/>
          </p:nvPr>
        </p:nvSpPr>
        <p:spPr>
          <a:xfrm>
            <a:off x="143904" y="989410"/>
            <a:ext cx="2524110" cy="310671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01675">
              <a:defRPr sz="4675">
                <a:solidFill>
                  <a:srgbClr val="FFFFFF"/>
                </a:solidFill>
              </a:defRPr>
            </a:pPr>
            <a:r>
              <a:rPr sz="1900" dirty="0"/>
              <a:t>What are basic </a:t>
            </a:r>
            <a:br>
              <a:rPr sz="1900" dirty="0"/>
            </a:br>
            <a:r>
              <a:rPr sz="1900" dirty="0"/>
              <a:t>building blocks of matter and space-time?</a:t>
            </a:r>
          </a:p>
          <a:p>
            <a:pPr defTabSz="701675">
              <a:defRPr sz="4675">
                <a:solidFill>
                  <a:srgbClr val="FFFFFF"/>
                </a:solidFill>
              </a:defRPr>
            </a:pPr>
            <a:endParaRPr sz="1900" dirty="0"/>
          </a:p>
          <a:p>
            <a:pPr defTabSz="701675">
              <a:defRPr sz="4675">
                <a:solidFill>
                  <a:srgbClr val="FFFFFF"/>
                </a:solidFill>
              </a:defRPr>
            </a:pPr>
            <a:r>
              <a:rPr sz="1900" dirty="0"/>
              <a:t>How are structures</a:t>
            </a:r>
            <a:br>
              <a:rPr sz="1900" dirty="0"/>
            </a:br>
            <a:r>
              <a:rPr sz="1900" dirty="0"/>
              <a:t>formed and</a:t>
            </a:r>
            <a:br>
              <a:rPr sz="1900" dirty="0"/>
            </a:br>
            <a:r>
              <a:rPr sz="1900" dirty="0"/>
              <a:t>how do they evolve?</a:t>
            </a:r>
          </a:p>
          <a:p>
            <a:pPr defTabSz="701675">
              <a:defRPr sz="4675" i="1">
                <a:solidFill>
                  <a:srgbClr val="FFFFFF"/>
                </a:solidFill>
              </a:defRPr>
            </a:pPr>
            <a:endParaRPr lang="en-GB" sz="1900" dirty="0" smtClean="0"/>
          </a:p>
          <a:p>
            <a:pPr defTabSz="701675">
              <a:defRPr sz="4675" i="1">
                <a:solidFill>
                  <a:srgbClr val="FFFFFF"/>
                </a:solidFill>
              </a:defRPr>
            </a:pPr>
            <a:r>
              <a:rPr lang="en-GB" sz="1900" dirty="0" smtClean="0"/>
              <a:t>And … how can we measure this?</a:t>
            </a:r>
            <a:endParaRPr sz="1900" dirty="0"/>
          </a:p>
        </p:txBody>
      </p:sp>
      <p:pic>
        <p:nvPicPr>
          <p:cNvPr id="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2655"/>
          <a:stretch>
            <a:fillRect/>
          </a:stretch>
        </p:blipFill>
        <p:spPr>
          <a:xfrm>
            <a:off x="2747461" y="776602"/>
            <a:ext cx="6041548" cy="3575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600" extrusionOk="0">
                <a:moveTo>
                  <a:pt x="13471" y="0"/>
                </a:moveTo>
                <a:lnTo>
                  <a:pt x="13634" y="282"/>
                </a:lnTo>
                <a:lnTo>
                  <a:pt x="13797" y="566"/>
                </a:lnTo>
                <a:lnTo>
                  <a:pt x="13700" y="634"/>
                </a:lnTo>
                <a:cubicBezTo>
                  <a:pt x="13646" y="671"/>
                  <a:pt x="13589" y="698"/>
                  <a:pt x="13573" y="691"/>
                </a:cubicBezTo>
                <a:cubicBezTo>
                  <a:pt x="13558" y="685"/>
                  <a:pt x="13526" y="706"/>
                  <a:pt x="13503" y="738"/>
                </a:cubicBezTo>
                <a:cubicBezTo>
                  <a:pt x="13481" y="770"/>
                  <a:pt x="13454" y="783"/>
                  <a:pt x="13444" y="766"/>
                </a:cubicBezTo>
                <a:cubicBezTo>
                  <a:pt x="13423" y="729"/>
                  <a:pt x="12904" y="943"/>
                  <a:pt x="12783" y="1038"/>
                </a:cubicBezTo>
                <a:cubicBezTo>
                  <a:pt x="12737" y="1074"/>
                  <a:pt x="12688" y="1098"/>
                  <a:pt x="12673" y="1092"/>
                </a:cubicBezTo>
                <a:cubicBezTo>
                  <a:pt x="12634" y="1076"/>
                  <a:pt x="12110" y="1305"/>
                  <a:pt x="12014" y="1379"/>
                </a:cubicBezTo>
                <a:cubicBezTo>
                  <a:pt x="11968" y="1416"/>
                  <a:pt x="11919" y="1440"/>
                  <a:pt x="11904" y="1434"/>
                </a:cubicBezTo>
                <a:cubicBezTo>
                  <a:pt x="11890" y="1428"/>
                  <a:pt x="11794" y="1460"/>
                  <a:pt x="11692" y="1506"/>
                </a:cubicBezTo>
                <a:lnTo>
                  <a:pt x="11506" y="1588"/>
                </a:lnTo>
                <a:lnTo>
                  <a:pt x="11145" y="951"/>
                </a:lnTo>
                <a:cubicBezTo>
                  <a:pt x="10852" y="435"/>
                  <a:pt x="10776" y="327"/>
                  <a:pt x="10741" y="386"/>
                </a:cubicBezTo>
                <a:cubicBezTo>
                  <a:pt x="10705" y="444"/>
                  <a:pt x="10732" y="518"/>
                  <a:pt x="10880" y="784"/>
                </a:cubicBezTo>
                <a:cubicBezTo>
                  <a:pt x="11281" y="1502"/>
                  <a:pt x="11326" y="1596"/>
                  <a:pt x="11294" y="1648"/>
                </a:cubicBezTo>
                <a:cubicBezTo>
                  <a:pt x="11277" y="1677"/>
                  <a:pt x="10898" y="1859"/>
                  <a:pt x="10452" y="2052"/>
                </a:cubicBezTo>
                <a:lnTo>
                  <a:pt x="9641" y="2403"/>
                </a:lnTo>
                <a:lnTo>
                  <a:pt x="9494" y="2127"/>
                </a:lnTo>
                <a:cubicBezTo>
                  <a:pt x="9414" y="1976"/>
                  <a:pt x="9355" y="1833"/>
                  <a:pt x="9363" y="1809"/>
                </a:cubicBezTo>
                <a:cubicBezTo>
                  <a:pt x="9371" y="1786"/>
                  <a:pt x="9422" y="1767"/>
                  <a:pt x="9475" y="1767"/>
                </a:cubicBezTo>
                <a:cubicBezTo>
                  <a:pt x="9528" y="1767"/>
                  <a:pt x="9580" y="1741"/>
                  <a:pt x="9592" y="1710"/>
                </a:cubicBezTo>
                <a:cubicBezTo>
                  <a:pt x="9603" y="1678"/>
                  <a:pt x="9656" y="1653"/>
                  <a:pt x="9709" y="1653"/>
                </a:cubicBezTo>
                <a:cubicBezTo>
                  <a:pt x="9761" y="1653"/>
                  <a:pt x="9813" y="1630"/>
                  <a:pt x="9824" y="1602"/>
                </a:cubicBezTo>
                <a:cubicBezTo>
                  <a:pt x="9834" y="1573"/>
                  <a:pt x="9875" y="1564"/>
                  <a:pt x="9914" y="1581"/>
                </a:cubicBezTo>
                <a:cubicBezTo>
                  <a:pt x="9978" y="1610"/>
                  <a:pt x="9983" y="1596"/>
                  <a:pt x="9964" y="1466"/>
                </a:cubicBezTo>
                <a:cubicBezTo>
                  <a:pt x="9952" y="1384"/>
                  <a:pt x="9957" y="1302"/>
                  <a:pt x="9976" y="1282"/>
                </a:cubicBezTo>
                <a:cubicBezTo>
                  <a:pt x="9994" y="1263"/>
                  <a:pt x="10009" y="1210"/>
                  <a:pt x="10009" y="1165"/>
                </a:cubicBezTo>
                <a:cubicBezTo>
                  <a:pt x="10009" y="1070"/>
                  <a:pt x="9858" y="1051"/>
                  <a:pt x="9825" y="1142"/>
                </a:cubicBezTo>
                <a:cubicBezTo>
                  <a:pt x="9813" y="1175"/>
                  <a:pt x="9778" y="1188"/>
                  <a:pt x="9748" y="1172"/>
                </a:cubicBezTo>
                <a:cubicBezTo>
                  <a:pt x="9717" y="1155"/>
                  <a:pt x="9670" y="1166"/>
                  <a:pt x="9644" y="1194"/>
                </a:cubicBezTo>
                <a:cubicBezTo>
                  <a:pt x="9614" y="1226"/>
                  <a:pt x="9571" y="1223"/>
                  <a:pt x="9532" y="1188"/>
                </a:cubicBezTo>
                <a:cubicBezTo>
                  <a:pt x="9480" y="1141"/>
                  <a:pt x="9449" y="1161"/>
                  <a:pt x="9370" y="1290"/>
                </a:cubicBezTo>
                <a:cubicBezTo>
                  <a:pt x="9272" y="1450"/>
                  <a:pt x="9272" y="1450"/>
                  <a:pt x="9252" y="1323"/>
                </a:cubicBezTo>
                <a:cubicBezTo>
                  <a:pt x="9231" y="1186"/>
                  <a:pt x="9205" y="1167"/>
                  <a:pt x="9155" y="1252"/>
                </a:cubicBezTo>
                <a:cubicBezTo>
                  <a:pt x="9135" y="1287"/>
                  <a:pt x="9073" y="1262"/>
                  <a:pt x="8982" y="1184"/>
                </a:cubicBezTo>
                <a:cubicBezTo>
                  <a:pt x="8829" y="1052"/>
                  <a:pt x="8769" y="1080"/>
                  <a:pt x="8833" y="1255"/>
                </a:cubicBezTo>
                <a:cubicBezTo>
                  <a:pt x="8895" y="1426"/>
                  <a:pt x="8883" y="1474"/>
                  <a:pt x="8750" y="1568"/>
                </a:cubicBezTo>
                <a:cubicBezTo>
                  <a:pt x="8666" y="1628"/>
                  <a:pt x="8617" y="1637"/>
                  <a:pt x="8593" y="1597"/>
                </a:cubicBezTo>
                <a:cubicBezTo>
                  <a:pt x="8547" y="1518"/>
                  <a:pt x="8394" y="1524"/>
                  <a:pt x="8345" y="1607"/>
                </a:cubicBezTo>
                <a:cubicBezTo>
                  <a:pt x="8287" y="1706"/>
                  <a:pt x="8296" y="1997"/>
                  <a:pt x="8360" y="2119"/>
                </a:cubicBezTo>
                <a:cubicBezTo>
                  <a:pt x="8428" y="2247"/>
                  <a:pt x="8501" y="2251"/>
                  <a:pt x="8600" y="2132"/>
                </a:cubicBezTo>
                <a:cubicBezTo>
                  <a:pt x="8642" y="2082"/>
                  <a:pt x="8700" y="2058"/>
                  <a:pt x="8729" y="2077"/>
                </a:cubicBezTo>
                <a:cubicBezTo>
                  <a:pt x="8758" y="2096"/>
                  <a:pt x="8818" y="2071"/>
                  <a:pt x="8862" y="2022"/>
                </a:cubicBezTo>
                <a:cubicBezTo>
                  <a:pt x="8906" y="1973"/>
                  <a:pt x="8955" y="1946"/>
                  <a:pt x="8970" y="1962"/>
                </a:cubicBezTo>
                <a:cubicBezTo>
                  <a:pt x="8985" y="1978"/>
                  <a:pt x="9044" y="1969"/>
                  <a:pt x="9101" y="1941"/>
                </a:cubicBezTo>
                <a:cubicBezTo>
                  <a:pt x="9196" y="1894"/>
                  <a:pt x="9215" y="1910"/>
                  <a:pt x="9343" y="2147"/>
                </a:cubicBezTo>
                <a:cubicBezTo>
                  <a:pt x="9419" y="2288"/>
                  <a:pt x="9469" y="2425"/>
                  <a:pt x="9453" y="2450"/>
                </a:cubicBezTo>
                <a:cubicBezTo>
                  <a:pt x="9438" y="2476"/>
                  <a:pt x="9186" y="2604"/>
                  <a:pt x="8894" y="2734"/>
                </a:cubicBezTo>
                <a:cubicBezTo>
                  <a:pt x="8334" y="2983"/>
                  <a:pt x="8175" y="2981"/>
                  <a:pt x="8435" y="2727"/>
                </a:cubicBezTo>
                <a:cubicBezTo>
                  <a:pt x="8511" y="2654"/>
                  <a:pt x="8572" y="2574"/>
                  <a:pt x="8572" y="2550"/>
                </a:cubicBezTo>
                <a:cubicBezTo>
                  <a:pt x="8572" y="2527"/>
                  <a:pt x="8455" y="2507"/>
                  <a:pt x="8311" y="2507"/>
                </a:cubicBezTo>
                <a:cubicBezTo>
                  <a:pt x="8167" y="2507"/>
                  <a:pt x="8039" y="2490"/>
                  <a:pt x="8027" y="2470"/>
                </a:cubicBezTo>
                <a:cubicBezTo>
                  <a:pt x="7987" y="2403"/>
                  <a:pt x="8072" y="2291"/>
                  <a:pt x="8139" y="2321"/>
                </a:cubicBezTo>
                <a:cubicBezTo>
                  <a:pt x="8214" y="2354"/>
                  <a:pt x="8224" y="2260"/>
                  <a:pt x="8172" y="2027"/>
                </a:cubicBezTo>
                <a:cubicBezTo>
                  <a:pt x="8136" y="1866"/>
                  <a:pt x="8089" y="1848"/>
                  <a:pt x="7948" y="1947"/>
                </a:cubicBezTo>
                <a:cubicBezTo>
                  <a:pt x="7896" y="1983"/>
                  <a:pt x="7827" y="2007"/>
                  <a:pt x="7793" y="2000"/>
                </a:cubicBezTo>
                <a:cubicBezTo>
                  <a:pt x="7760" y="1992"/>
                  <a:pt x="7715" y="2009"/>
                  <a:pt x="7693" y="2037"/>
                </a:cubicBezTo>
                <a:cubicBezTo>
                  <a:pt x="7589" y="2170"/>
                  <a:pt x="7461" y="2109"/>
                  <a:pt x="7299" y="1852"/>
                </a:cubicBezTo>
                <a:cubicBezTo>
                  <a:pt x="7055" y="1462"/>
                  <a:pt x="6914" y="1543"/>
                  <a:pt x="7152" y="1937"/>
                </a:cubicBezTo>
                <a:cubicBezTo>
                  <a:pt x="7262" y="2119"/>
                  <a:pt x="7265" y="2135"/>
                  <a:pt x="7212" y="2235"/>
                </a:cubicBezTo>
                <a:cubicBezTo>
                  <a:pt x="7182" y="2293"/>
                  <a:pt x="7136" y="2328"/>
                  <a:pt x="7112" y="2312"/>
                </a:cubicBezTo>
                <a:cubicBezTo>
                  <a:pt x="7088" y="2296"/>
                  <a:pt x="7030" y="2307"/>
                  <a:pt x="6984" y="2337"/>
                </a:cubicBezTo>
                <a:cubicBezTo>
                  <a:pt x="6919" y="2380"/>
                  <a:pt x="6895" y="2373"/>
                  <a:pt x="6880" y="2307"/>
                </a:cubicBezTo>
                <a:cubicBezTo>
                  <a:pt x="6851" y="2177"/>
                  <a:pt x="6803" y="2206"/>
                  <a:pt x="6765" y="2379"/>
                </a:cubicBezTo>
                <a:cubicBezTo>
                  <a:pt x="6732" y="2523"/>
                  <a:pt x="6726" y="2528"/>
                  <a:pt x="6687" y="2436"/>
                </a:cubicBezTo>
                <a:cubicBezTo>
                  <a:pt x="6663" y="2381"/>
                  <a:pt x="6626" y="2336"/>
                  <a:pt x="6606" y="2336"/>
                </a:cubicBezTo>
                <a:cubicBezTo>
                  <a:pt x="6558" y="2336"/>
                  <a:pt x="6557" y="2472"/>
                  <a:pt x="6603" y="2750"/>
                </a:cubicBezTo>
                <a:cubicBezTo>
                  <a:pt x="6641" y="2988"/>
                  <a:pt x="6716" y="3031"/>
                  <a:pt x="6748" y="2835"/>
                </a:cubicBezTo>
                <a:cubicBezTo>
                  <a:pt x="6768" y="2712"/>
                  <a:pt x="6771" y="2711"/>
                  <a:pt x="6816" y="2813"/>
                </a:cubicBezTo>
                <a:cubicBezTo>
                  <a:pt x="6844" y="2874"/>
                  <a:pt x="6881" y="2900"/>
                  <a:pt x="6904" y="2875"/>
                </a:cubicBezTo>
                <a:cubicBezTo>
                  <a:pt x="6927" y="2852"/>
                  <a:pt x="6996" y="2825"/>
                  <a:pt x="7058" y="2815"/>
                </a:cubicBezTo>
                <a:cubicBezTo>
                  <a:pt x="7120" y="2806"/>
                  <a:pt x="7188" y="2779"/>
                  <a:pt x="7210" y="2756"/>
                </a:cubicBezTo>
                <a:cubicBezTo>
                  <a:pt x="7232" y="2733"/>
                  <a:pt x="7285" y="2708"/>
                  <a:pt x="7329" y="2700"/>
                </a:cubicBezTo>
                <a:cubicBezTo>
                  <a:pt x="7372" y="2692"/>
                  <a:pt x="7426" y="2660"/>
                  <a:pt x="7448" y="2629"/>
                </a:cubicBezTo>
                <a:cubicBezTo>
                  <a:pt x="7500" y="2555"/>
                  <a:pt x="7670" y="2761"/>
                  <a:pt x="7620" y="2838"/>
                </a:cubicBezTo>
                <a:cubicBezTo>
                  <a:pt x="7578" y="2904"/>
                  <a:pt x="6228" y="3478"/>
                  <a:pt x="6196" y="3444"/>
                </a:cubicBezTo>
                <a:cubicBezTo>
                  <a:pt x="6183" y="3430"/>
                  <a:pt x="6194" y="3342"/>
                  <a:pt x="6222" y="3247"/>
                </a:cubicBezTo>
                <a:cubicBezTo>
                  <a:pt x="6249" y="3153"/>
                  <a:pt x="6286" y="3091"/>
                  <a:pt x="6303" y="3109"/>
                </a:cubicBezTo>
                <a:cubicBezTo>
                  <a:pt x="6320" y="3127"/>
                  <a:pt x="6362" y="3127"/>
                  <a:pt x="6396" y="3108"/>
                </a:cubicBezTo>
                <a:cubicBezTo>
                  <a:pt x="6442" y="3083"/>
                  <a:pt x="6457" y="3023"/>
                  <a:pt x="6454" y="2863"/>
                </a:cubicBezTo>
                <a:cubicBezTo>
                  <a:pt x="6451" y="2686"/>
                  <a:pt x="6437" y="2647"/>
                  <a:pt x="6374" y="2631"/>
                </a:cubicBezTo>
                <a:cubicBezTo>
                  <a:pt x="6331" y="2621"/>
                  <a:pt x="6275" y="2643"/>
                  <a:pt x="6250" y="2679"/>
                </a:cubicBezTo>
                <a:cubicBezTo>
                  <a:pt x="6224" y="2716"/>
                  <a:pt x="6190" y="2732"/>
                  <a:pt x="6174" y="2715"/>
                </a:cubicBezTo>
                <a:cubicBezTo>
                  <a:pt x="6143" y="2682"/>
                  <a:pt x="5608" y="2908"/>
                  <a:pt x="5539" y="2983"/>
                </a:cubicBezTo>
                <a:cubicBezTo>
                  <a:pt x="5515" y="3009"/>
                  <a:pt x="5504" y="3078"/>
                  <a:pt x="5515" y="3136"/>
                </a:cubicBezTo>
                <a:cubicBezTo>
                  <a:pt x="5528" y="3207"/>
                  <a:pt x="5513" y="3262"/>
                  <a:pt x="5468" y="3303"/>
                </a:cubicBezTo>
                <a:cubicBezTo>
                  <a:pt x="5413" y="3353"/>
                  <a:pt x="5394" y="3344"/>
                  <a:pt x="5366" y="3253"/>
                </a:cubicBezTo>
                <a:cubicBezTo>
                  <a:pt x="5346" y="3192"/>
                  <a:pt x="5331" y="3104"/>
                  <a:pt x="5331" y="3056"/>
                </a:cubicBezTo>
                <a:cubicBezTo>
                  <a:pt x="5331" y="2938"/>
                  <a:pt x="5270" y="2885"/>
                  <a:pt x="5219" y="2957"/>
                </a:cubicBezTo>
                <a:cubicBezTo>
                  <a:pt x="5187" y="3003"/>
                  <a:pt x="5139" y="2953"/>
                  <a:pt x="5029" y="2762"/>
                </a:cubicBezTo>
                <a:cubicBezTo>
                  <a:pt x="4887" y="2515"/>
                  <a:pt x="4763" y="2431"/>
                  <a:pt x="4763" y="2582"/>
                </a:cubicBezTo>
                <a:cubicBezTo>
                  <a:pt x="4763" y="2623"/>
                  <a:pt x="4814" y="2741"/>
                  <a:pt x="4876" y="2844"/>
                </a:cubicBezTo>
                <a:cubicBezTo>
                  <a:pt x="4963" y="2987"/>
                  <a:pt x="5007" y="3138"/>
                  <a:pt x="5065" y="3496"/>
                </a:cubicBezTo>
                <a:cubicBezTo>
                  <a:pt x="5107" y="3751"/>
                  <a:pt x="5150" y="3979"/>
                  <a:pt x="5161" y="4000"/>
                </a:cubicBezTo>
                <a:cubicBezTo>
                  <a:pt x="5172" y="4021"/>
                  <a:pt x="5759" y="3798"/>
                  <a:pt x="6466" y="3504"/>
                </a:cubicBezTo>
                <a:cubicBezTo>
                  <a:pt x="7435" y="3101"/>
                  <a:pt x="7762" y="2985"/>
                  <a:pt x="7796" y="3033"/>
                </a:cubicBezTo>
                <a:cubicBezTo>
                  <a:pt x="7833" y="3085"/>
                  <a:pt x="7833" y="3109"/>
                  <a:pt x="7797" y="3166"/>
                </a:cubicBezTo>
                <a:cubicBezTo>
                  <a:pt x="7736" y="3265"/>
                  <a:pt x="5309" y="4273"/>
                  <a:pt x="4782" y="4418"/>
                </a:cubicBezTo>
                <a:cubicBezTo>
                  <a:pt x="4489" y="4499"/>
                  <a:pt x="4345" y="4977"/>
                  <a:pt x="4208" y="6318"/>
                </a:cubicBezTo>
                <a:cubicBezTo>
                  <a:pt x="4067" y="7690"/>
                  <a:pt x="4012" y="8122"/>
                  <a:pt x="3979" y="8122"/>
                </a:cubicBezTo>
                <a:cubicBezTo>
                  <a:pt x="3961" y="8122"/>
                  <a:pt x="3925" y="8019"/>
                  <a:pt x="3898" y="7894"/>
                </a:cubicBezTo>
                <a:cubicBezTo>
                  <a:pt x="3871" y="7768"/>
                  <a:pt x="3827" y="7576"/>
                  <a:pt x="3800" y="7466"/>
                </a:cubicBezTo>
                <a:cubicBezTo>
                  <a:pt x="3772" y="7357"/>
                  <a:pt x="3748" y="7254"/>
                  <a:pt x="3747" y="7237"/>
                </a:cubicBezTo>
                <a:cubicBezTo>
                  <a:pt x="3729" y="7065"/>
                  <a:pt x="3366" y="5957"/>
                  <a:pt x="3305" y="5889"/>
                </a:cubicBezTo>
                <a:cubicBezTo>
                  <a:pt x="3262" y="5840"/>
                  <a:pt x="3226" y="5752"/>
                  <a:pt x="3226" y="5693"/>
                </a:cubicBezTo>
                <a:cubicBezTo>
                  <a:pt x="3226" y="5621"/>
                  <a:pt x="3202" y="5586"/>
                  <a:pt x="3155" y="5586"/>
                </a:cubicBezTo>
                <a:cubicBezTo>
                  <a:pt x="3092" y="5586"/>
                  <a:pt x="3089" y="5597"/>
                  <a:pt x="3130" y="5685"/>
                </a:cubicBezTo>
                <a:cubicBezTo>
                  <a:pt x="3155" y="5740"/>
                  <a:pt x="3194" y="5805"/>
                  <a:pt x="3217" y="5830"/>
                </a:cubicBezTo>
                <a:cubicBezTo>
                  <a:pt x="3240" y="5855"/>
                  <a:pt x="3259" y="5918"/>
                  <a:pt x="3259" y="5969"/>
                </a:cubicBezTo>
                <a:cubicBezTo>
                  <a:pt x="3259" y="6021"/>
                  <a:pt x="3325" y="6283"/>
                  <a:pt x="3406" y="6551"/>
                </a:cubicBezTo>
                <a:cubicBezTo>
                  <a:pt x="3486" y="6819"/>
                  <a:pt x="3577" y="7187"/>
                  <a:pt x="3607" y="7368"/>
                </a:cubicBezTo>
                <a:cubicBezTo>
                  <a:pt x="3638" y="7550"/>
                  <a:pt x="3679" y="7767"/>
                  <a:pt x="3700" y="7853"/>
                </a:cubicBezTo>
                <a:cubicBezTo>
                  <a:pt x="3721" y="7938"/>
                  <a:pt x="3735" y="8025"/>
                  <a:pt x="3733" y="8048"/>
                </a:cubicBezTo>
                <a:cubicBezTo>
                  <a:pt x="3730" y="8070"/>
                  <a:pt x="3745" y="8160"/>
                  <a:pt x="3765" y="8247"/>
                </a:cubicBezTo>
                <a:cubicBezTo>
                  <a:pt x="3824" y="8500"/>
                  <a:pt x="3824" y="8707"/>
                  <a:pt x="3764" y="8799"/>
                </a:cubicBezTo>
                <a:cubicBezTo>
                  <a:pt x="3702" y="8895"/>
                  <a:pt x="3130" y="9106"/>
                  <a:pt x="2864" y="9131"/>
                </a:cubicBezTo>
                <a:lnTo>
                  <a:pt x="2686" y="9147"/>
                </a:lnTo>
                <a:lnTo>
                  <a:pt x="2674" y="8902"/>
                </a:lnTo>
                <a:cubicBezTo>
                  <a:pt x="2668" y="8767"/>
                  <a:pt x="2647" y="8624"/>
                  <a:pt x="2627" y="8583"/>
                </a:cubicBezTo>
                <a:cubicBezTo>
                  <a:pt x="2608" y="8543"/>
                  <a:pt x="2600" y="8495"/>
                  <a:pt x="2611" y="8476"/>
                </a:cubicBezTo>
                <a:cubicBezTo>
                  <a:pt x="2648" y="8412"/>
                  <a:pt x="2480" y="7666"/>
                  <a:pt x="2281" y="7010"/>
                </a:cubicBezTo>
                <a:cubicBezTo>
                  <a:pt x="2172" y="6650"/>
                  <a:pt x="2065" y="6298"/>
                  <a:pt x="2044" y="6229"/>
                </a:cubicBezTo>
                <a:cubicBezTo>
                  <a:pt x="2023" y="6160"/>
                  <a:pt x="1972" y="6077"/>
                  <a:pt x="1931" y="6045"/>
                </a:cubicBezTo>
                <a:cubicBezTo>
                  <a:pt x="1889" y="6012"/>
                  <a:pt x="1856" y="5936"/>
                  <a:pt x="1856" y="5871"/>
                </a:cubicBezTo>
                <a:cubicBezTo>
                  <a:pt x="1856" y="5744"/>
                  <a:pt x="1831" y="5730"/>
                  <a:pt x="1755" y="5814"/>
                </a:cubicBezTo>
                <a:cubicBezTo>
                  <a:pt x="1728" y="5844"/>
                  <a:pt x="1722" y="5868"/>
                  <a:pt x="1744" y="5869"/>
                </a:cubicBezTo>
                <a:cubicBezTo>
                  <a:pt x="1785" y="5870"/>
                  <a:pt x="1833" y="6006"/>
                  <a:pt x="2088" y="6848"/>
                </a:cubicBezTo>
                <a:cubicBezTo>
                  <a:pt x="2179" y="7150"/>
                  <a:pt x="2272" y="7522"/>
                  <a:pt x="2294" y="7674"/>
                </a:cubicBezTo>
                <a:cubicBezTo>
                  <a:pt x="2315" y="7826"/>
                  <a:pt x="2349" y="8002"/>
                  <a:pt x="2369" y="8065"/>
                </a:cubicBezTo>
                <a:cubicBezTo>
                  <a:pt x="2388" y="8127"/>
                  <a:pt x="2401" y="8209"/>
                  <a:pt x="2396" y="8246"/>
                </a:cubicBezTo>
                <a:cubicBezTo>
                  <a:pt x="2392" y="8282"/>
                  <a:pt x="2403" y="8328"/>
                  <a:pt x="2421" y="8347"/>
                </a:cubicBezTo>
                <a:cubicBezTo>
                  <a:pt x="2439" y="8366"/>
                  <a:pt x="2446" y="8416"/>
                  <a:pt x="2437" y="8459"/>
                </a:cubicBezTo>
                <a:cubicBezTo>
                  <a:pt x="2427" y="8502"/>
                  <a:pt x="2434" y="8553"/>
                  <a:pt x="2453" y="8573"/>
                </a:cubicBezTo>
                <a:cubicBezTo>
                  <a:pt x="2472" y="8593"/>
                  <a:pt x="2480" y="8644"/>
                  <a:pt x="2470" y="8687"/>
                </a:cubicBezTo>
                <a:cubicBezTo>
                  <a:pt x="2460" y="8730"/>
                  <a:pt x="2467" y="8780"/>
                  <a:pt x="2484" y="8799"/>
                </a:cubicBezTo>
                <a:cubicBezTo>
                  <a:pt x="2502" y="8817"/>
                  <a:pt x="2506" y="8916"/>
                  <a:pt x="2494" y="9018"/>
                </a:cubicBezTo>
                <a:cubicBezTo>
                  <a:pt x="2472" y="9200"/>
                  <a:pt x="2466" y="9205"/>
                  <a:pt x="2281" y="9221"/>
                </a:cubicBezTo>
                <a:lnTo>
                  <a:pt x="2092" y="9238"/>
                </a:lnTo>
                <a:lnTo>
                  <a:pt x="1995" y="8879"/>
                </a:lnTo>
                <a:cubicBezTo>
                  <a:pt x="1881" y="8458"/>
                  <a:pt x="1704" y="8150"/>
                  <a:pt x="1471" y="7967"/>
                </a:cubicBezTo>
                <a:cubicBezTo>
                  <a:pt x="1239" y="7785"/>
                  <a:pt x="805" y="7786"/>
                  <a:pt x="585" y="7968"/>
                </a:cubicBezTo>
                <a:cubicBezTo>
                  <a:pt x="348" y="8164"/>
                  <a:pt x="197" y="8409"/>
                  <a:pt x="95" y="8764"/>
                </a:cubicBezTo>
                <a:cubicBezTo>
                  <a:pt x="-195" y="9770"/>
                  <a:pt x="209" y="10916"/>
                  <a:pt x="903" y="11056"/>
                </a:cubicBezTo>
                <a:cubicBezTo>
                  <a:pt x="1385" y="11153"/>
                  <a:pt x="1766" y="10796"/>
                  <a:pt x="1977" y="10048"/>
                </a:cubicBezTo>
                <a:lnTo>
                  <a:pt x="2097" y="9620"/>
                </a:lnTo>
                <a:lnTo>
                  <a:pt x="2319" y="9660"/>
                </a:lnTo>
                <a:cubicBezTo>
                  <a:pt x="2441" y="9682"/>
                  <a:pt x="2549" y="9709"/>
                  <a:pt x="2559" y="9720"/>
                </a:cubicBezTo>
                <a:cubicBezTo>
                  <a:pt x="2585" y="9746"/>
                  <a:pt x="2544" y="11067"/>
                  <a:pt x="2515" y="11153"/>
                </a:cubicBezTo>
                <a:cubicBezTo>
                  <a:pt x="2506" y="11178"/>
                  <a:pt x="2489" y="11301"/>
                  <a:pt x="2476" y="11427"/>
                </a:cubicBezTo>
                <a:cubicBezTo>
                  <a:pt x="2413" y="12037"/>
                  <a:pt x="2201" y="12979"/>
                  <a:pt x="2012" y="13490"/>
                </a:cubicBezTo>
                <a:cubicBezTo>
                  <a:pt x="1931" y="13708"/>
                  <a:pt x="1914" y="13727"/>
                  <a:pt x="1814" y="13700"/>
                </a:cubicBezTo>
                <a:cubicBezTo>
                  <a:pt x="1754" y="13683"/>
                  <a:pt x="1683" y="13664"/>
                  <a:pt x="1655" y="13657"/>
                </a:cubicBezTo>
                <a:cubicBezTo>
                  <a:pt x="1627" y="13650"/>
                  <a:pt x="1584" y="13623"/>
                  <a:pt x="1560" y="13598"/>
                </a:cubicBezTo>
                <a:cubicBezTo>
                  <a:pt x="1536" y="13573"/>
                  <a:pt x="1508" y="13568"/>
                  <a:pt x="1497" y="13587"/>
                </a:cubicBezTo>
                <a:cubicBezTo>
                  <a:pt x="1486" y="13605"/>
                  <a:pt x="1457" y="13592"/>
                  <a:pt x="1433" y="13557"/>
                </a:cubicBezTo>
                <a:cubicBezTo>
                  <a:pt x="1409" y="13523"/>
                  <a:pt x="1366" y="13509"/>
                  <a:pt x="1339" y="13527"/>
                </a:cubicBezTo>
                <a:cubicBezTo>
                  <a:pt x="1312" y="13545"/>
                  <a:pt x="1280" y="13533"/>
                  <a:pt x="1268" y="13501"/>
                </a:cubicBezTo>
                <a:cubicBezTo>
                  <a:pt x="1257" y="13469"/>
                  <a:pt x="1228" y="13455"/>
                  <a:pt x="1205" y="13470"/>
                </a:cubicBezTo>
                <a:cubicBezTo>
                  <a:pt x="1181" y="13485"/>
                  <a:pt x="1149" y="13478"/>
                  <a:pt x="1133" y="13453"/>
                </a:cubicBezTo>
                <a:cubicBezTo>
                  <a:pt x="1052" y="13328"/>
                  <a:pt x="755" y="13359"/>
                  <a:pt x="829" y="13484"/>
                </a:cubicBezTo>
                <a:cubicBezTo>
                  <a:pt x="842" y="13507"/>
                  <a:pt x="837" y="13557"/>
                  <a:pt x="818" y="13596"/>
                </a:cubicBezTo>
                <a:cubicBezTo>
                  <a:pt x="799" y="13635"/>
                  <a:pt x="787" y="13688"/>
                  <a:pt x="790" y="13715"/>
                </a:cubicBezTo>
                <a:cubicBezTo>
                  <a:pt x="794" y="13742"/>
                  <a:pt x="787" y="13802"/>
                  <a:pt x="776" y="13849"/>
                </a:cubicBezTo>
                <a:cubicBezTo>
                  <a:pt x="764" y="13896"/>
                  <a:pt x="725" y="14122"/>
                  <a:pt x="688" y="14351"/>
                </a:cubicBezTo>
                <a:cubicBezTo>
                  <a:pt x="617" y="14800"/>
                  <a:pt x="618" y="14802"/>
                  <a:pt x="804" y="14835"/>
                </a:cubicBezTo>
                <a:cubicBezTo>
                  <a:pt x="860" y="14845"/>
                  <a:pt x="924" y="14873"/>
                  <a:pt x="946" y="14896"/>
                </a:cubicBezTo>
                <a:cubicBezTo>
                  <a:pt x="969" y="14920"/>
                  <a:pt x="1001" y="14924"/>
                  <a:pt x="1018" y="14906"/>
                </a:cubicBezTo>
                <a:cubicBezTo>
                  <a:pt x="1035" y="14888"/>
                  <a:pt x="1058" y="14899"/>
                  <a:pt x="1070" y="14931"/>
                </a:cubicBezTo>
                <a:cubicBezTo>
                  <a:pt x="1081" y="14963"/>
                  <a:pt x="1120" y="14989"/>
                  <a:pt x="1157" y="14989"/>
                </a:cubicBezTo>
                <a:cubicBezTo>
                  <a:pt x="1193" y="14989"/>
                  <a:pt x="1267" y="15044"/>
                  <a:pt x="1321" y="15112"/>
                </a:cubicBezTo>
                <a:cubicBezTo>
                  <a:pt x="1391" y="15200"/>
                  <a:pt x="1430" y="15219"/>
                  <a:pt x="1462" y="15176"/>
                </a:cubicBezTo>
                <a:cubicBezTo>
                  <a:pt x="1510" y="15110"/>
                  <a:pt x="1617" y="15113"/>
                  <a:pt x="1683" y="15182"/>
                </a:cubicBezTo>
                <a:cubicBezTo>
                  <a:pt x="1707" y="15207"/>
                  <a:pt x="1735" y="15213"/>
                  <a:pt x="1746" y="15195"/>
                </a:cubicBezTo>
                <a:cubicBezTo>
                  <a:pt x="1757" y="15176"/>
                  <a:pt x="1786" y="15190"/>
                  <a:pt x="1810" y="15224"/>
                </a:cubicBezTo>
                <a:cubicBezTo>
                  <a:pt x="1835" y="15259"/>
                  <a:pt x="1877" y="15272"/>
                  <a:pt x="1904" y="15254"/>
                </a:cubicBezTo>
                <a:cubicBezTo>
                  <a:pt x="1932" y="15236"/>
                  <a:pt x="1963" y="15248"/>
                  <a:pt x="1975" y="15280"/>
                </a:cubicBezTo>
                <a:cubicBezTo>
                  <a:pt x="1986" y="15312"/>
                  <a:pt x="2016" y="15325"/>
                  <a:pt x="2041" y="15309"/>
                </a:cubicBezTo>
                <a:cubicBezTo>
                  <a:pt x="2067" y="15292"/>
                  <a:pt x="2096" y="15302"/>
                  <a:pt x="2106" y="15330"/>
                </a:cubicBezTo>
                <a:cubicBezTo>
                  <a:pt x="2116" y="15358"/>
                  <a:pt x="2150" y="15382"/>
                  <a:pt x="2182" y="15383"/>
                </a:cubicBezTo>
                <a:cubicBezTo>
                  <a:pt x="2244" y="15386"/>
                  <a:pt x="2397" y="15427"/>
                  <a:pt x="2424" y="15449"/>
                </a:cubicBezTo>
                <a:cubicBezTo>
                  <a:pt x="2433" y="15456"/>
                  <a:pt x="2458" y="15465"/>
                  <a:pt x="2481" y="15469"/>
                </a:cubicBezTo>
                <a:cubicBezTo>
                  <a:pt x="2503" y="15472"/>
                  <a:pt x="2544" y="15525"/>
                  <a:pt x="2570" y="15588"/>
                </a:cubicBezTo>
                <a:cubicBezTo>
                  <a:pt x="2613" y="15687"/>
                  <a:pt x="2632" y="15693"/>
                  <a:pt x="2722" y="15635"/>
                </a:cubicBezTo>
                <a:cubicBezTo>
                  <a:pt x="2787" y="15592"/>
                  <a:pt x="2832" y="15589"/>
                  <a:pt x="2844" y="15625"/>
                </a:cubicBezTo>
                <a:cubicBezTo>
                  <a:pt x="2856" y="15655"/>
                  <a:pt x="2885" y="15667"/>
                  <a:pt x="2910" y="15651"/>
                </a:cubicBezTo>
                <a:cubicBezTo>
                  <a:pt x="2935" y="15634"/>
                  <a:pt x="2966" y="15647"/>
                  <a:pt x="2978" y="15680"/>
                </a:cubicBezTo>
                <a:cubicBezTo>
                  <a:pt x="2990" y="15713"/>
                  <a:pt x="3028" y="15727"/>
                  <a:pt x="3062" y="15712"/>
                </a:cubicBezTo>
                <a:cubicBezTo>
                  <a:pt x="3097" y="15696"/>
                  <a:pt x="3134" y="15708"/>
                  <a:pt x="3145" y="15739"/>
                </a:cubicBezTo>
                <a:cubicBezTo>
                  <a:pt x="3156" y="15769"/>
                  <a:pt x="3186" y="15781"/>
                  <a:pt x="3211" y="15765"/>
                </a:cubicBezTo>
                <a:cubicBezTo>
                  <a:pt x="3236" y="15748"/>
                  <a:pt x="3267" y="15761"/>
                  <a:pt x="3278" y="15794"/>
                </a:cubicBezTo>
                <a:cubicBezTo>
                  <a:pt x="3290" y="15827"/>
                  <a:pt x="3328" y="15841"/>
                  <a:pt x="3363" y="15826"/>
                </a:cubicBezTo>
                <a:cubicBezTo>
                  <a:pt x="3398" y="15810"/>
                  <a:pt x="3435" y="15822"/>
                  <a:pt x="3446" y="15853"/>
                </a:cubicBezTo>
                <a:cubicBezTo>
                  <a:pt x="3457" y="15883"/>
                  <a:pt x="3487" y="15895"/>
                  <a:pt x="3512" y="15879"/>
                </a:cubicBezTo>
                <a:cubicBezTo>
                  <a:pt x="3537" y="15862"/>
                  <a:pt x="3566" y="15872"/>
                  <a:pt x="3576" y="15900"/>
                </a:cubicBezTo>
                <a:cubicBezTo>
                  <a:pt x="3586" y="15928"/>
                  <a:pt x="3621" y="15952"/>
                  <a:pt x="3652" y="15953"/>
                </a:cubicBezTo>
                <a:cubicBezTo>
                  <a:pt x="3751" y="15957"/>
                  <a:pt x="3843" y="15989"/>
                  <a:pt x="3888" y="16037"/>
                </a:cubicBezTo>
                <a:cubicBezTo>
                  <a:pt x="3912" y="16062"/>
                  <a:pt x="3941" y="16068"/>
                  <a:pt x="3952" y="16050"/>
                </a:cubicBezTo>
                <a:cubicBezTo>
                  <a:pt x="3963" y="16031"/>
                  <a:pt x="3988" y="16040"/>
                  <a:pt x="4009" y="16070"/>
                </a:cubicBezTo>
                <a:cubicBezTo>
                  <a:pt x="4030" y="16099"/>
                  <a:pt x="4100" y="16132"/>
                  <a:pt x="4164" y="16143"/>
                </a:cubicBezTo>
                <a:cubicBezTo>
                  <a:pt x="4228" y="16155"/>
                  <a:pt x="4300" y="16184"/>
                  <a:pt x="4324" y="16209"/>
                </a:cubicBezTo>
                <a:cubicBezTo>
                  <a:pt x="4347" y="16234"/>
                  <a:pt x="4375" y="16239"/>
                  <a:pt x="4386" y="16221"/>
                </a:cubicBezTo>
                <a:cubicBezTo>
                  <a:pt x="4397" y="16202"/>
                  <a:pt x="4426" y="16215"/>
                  <a:pt x="4450" y="16250"/>
                </a:cubicBezTo>
                <a:cubicBezTo>
                  <a:pt x="4474" y="16284"/>
                  <a:pt x="4517" y="16298"/>
                  <a:pt x="4544" y="16280"/>
                </a:cubicBezTo>
                <a:cubicBezTo>
                  <a:pt x="4572" y="16262"/>
                  <a:pt x="4603" y="16274"/>
                  <a:pt x="4615" y="16306"/>
                </a:cubicBezTo>
                <a:cubicBezTo>
                  <a:pt x="4626" y="16338"/>
                  <a:pt x="4656" y="16351"/>
                  <a:pt x="4681" y="16335"/>
                </a:cubicBezTo>
                <a:cubicBezTo>
                  <a:pt x="4707" y="16318"/>
                  <a:pt x="4737" y="16331"/>
                  <a:pt x="4749" y="16364"/>
                </a:cubicBezTo>
                <a:cubicBezTo>
                  <a:pt x="4761" y="16397"/>
                  <a:pt x="4799" y="16411"/>
                  <a:pt x="4833" y="16396"/>
                </a:cubicBezTo>
                <a:cubicBezTo>
                  <a:pt x="4868" y="16380"/>
                  <a:pt x="4905" y="16392"/>
                  <a:pt x="4916" y="16421"/>
                </a:cubicBezTo>
                <a:cubicBezTo>
                  <a:pt x="4927" y="16450"/>
                  <a:pt x="4954" y="16466"/>
                  <a:pt x="4978" y="16458"/>
                </a:cubicBezTo>
                <a:cubicBezTo>
                  <a:pt x="5002" y="16449"/>
                  <a:pt x="5052" y="16506"/>
                  <a:pt x="5089" y="16583"/>
                </a:cubicBezTo>
                <a:cubicBezTo>
                  <a:pt x="5148" y="16706"/>
                  <a:pt x="5167" y="16716"/>
                  <a:pt x="5235" y="16659"/>
                </a:cubicBezTo>
                <a:cubicBezTo>
                  <a:pt x="5299" y="16606"/>
                  <a:pt x="5482" y="16595"/>
                  <a:pt x="5482" y="16645"/>
                </a:cubicBezTo>
                <a:cubicBezTo>
                  <a:pt x="5482" y="16657"/>
                  <a:pt x="5563" y="16686"/>
                  <a:pt x="5683" y="16716"/>
                </a:cubicBezTo>
                <a:cubicBezTo>
                  <a:pt x="5720" y="16725"/>
                  <a:pt x="5768" y="16752"/>
                  <a:pt x="5790" y="16775"/>
                </a:cubicBezTo>
                <a:cubicBezTo>
                  <a:pt x="5812" y="16799"/>
                  <a:pt x="5882" y="16825"/>
                  <a:pt x="5944" y="16835"/>
                </a:cubicBezTo>
                <a:cubicBezTo>
                  <a:pt x="6006" y="16844"/>
                  <a:pt x="6075" y="16872"/>
                  <a:pt x="6097" y="16895"/>
                </a:cubicBezTo>
                <a:cubicBezTo>
                  <a:pt x="6119" y="16919"/>
                  <a:pt x="6146" y="16923"/>
                  <a:pt x="6157" y="16904"/>
                </a:cubicBezTo>
                <a:cubicBezTo>
                  <a:pt x="6168" y="16886"/>
                  <a:pt x="6194" y="16895"/>
                  <a:pt x="6215" y="16924"/>
                </a:cubicBezTo>
                <a:cubicBezTo>
                  <a:pt x="6236" y="16954"/>
                  <a:pt x="6305" y="16987"/>
                  <a:pt x="6370" y="16998"/>
                </a:cubicBezTo>
                <a:cubicBezTo>
                  <a:pt x="6434" y="17009"/>
                  <a:pt x="6506" y="17039"/>
                  <a:pt x="6529" y="17064"/>
                </a:cubicBezTo>
                <a:cubicBezTo>
                  <a:pt x="6553" y="17088"/>
                  <a:pt x="6581" y="17094"/>
                  <a:pt x="6592" y="17075"/>
                </a:cubicBezTo>
                <a:cubicBezTo>
                  <a:pt x="6603" y="17057"/>
                  <a:pt x="6628" y="17066"/>
                  <a:pt x="6649" y="17095"/>
                </a:cubicBezTo>
                <a:cubicBezTo>
                  <a:pt x="6670" y="17125"/>
                  <a:pt x="6739" y="17160"/>
                  <a:pt x="6803" y="17173"/>
                </a:cubicBezTo>
                <a:cubicBezTo>
                  <a:pt x="6866" y="17186"/>
                  <a:pt x="6941" y="17212"/>
                  <a:pt x="6969" y="17232"/>
                </a:cubicBezTo>
                <a:cubicBezTo>
                  <a:pt x="6996" y="17252"/>
                  <a:pt x="7065" y="17277"/>
                  <a:pt x="7121" y="17287"/>
                </a:cubicBezTo>
                <a:cubicBezTo>
                  <a:pt x="7177" y="17297"/>
                  <a:pt x="7240" y="17324"/>
                  <a:pt x="7263" y="17347"/>
                </a:cubicBezTo>
                <a:cubicBezTo>
                  <a:pt x="7285" y="17370"/>
                  <a:pt x="7318" y="17373"/>
                  <a:pt x="7336" y="17354"/>
                </a:cubicBezTo>
                <a:cubicBezTo>
                  <a:pt x="7355" y="17334"/>
                  <a:pt x="7384" y="17384"/>
                  <a:pt x="7402" y="17464"/>
                </a:cubicBezTo>
                <a:cubicBezTo>
                  <a:pt x="7439" y="17629"/>
                  <a:pt x="7493" y="17648"/>
                  <a:pt x="7588" y="17530"/>
                </a:cubicBezTo>
                <a:cubicBezTo>
                  <a:pt x="7627" y="17482"/>
                  <a:pt x="7668" y="17469"/>
                  <a:pt x="7688" y="17499"/>
                </a:cubicBezTo>
                <a:cubicBezTo>
                  <a:pt x="7707" y="17526"/>
                  <a:pt x="7776" y="17557"/>
                  <a:pt x="7840" y="17568"/>
                </a:cubicBezTo>
                <a:cubicBezTo>
                  <a:pt x="7904" y="17579"/>
                  <a:pt x="7976" y="17609"/>
                  <a:pt x="8000" y="17633"/>
                </a:cubicBezTo>
                <a:cubicBezTo>
                  <a:pt x="8023" y="17658"/>
                  <a:pt x="8051" y="17664"/>
                  <a:pt x="8062" y="17645"/>
                </a:cubicBezTo>
                <a:cubicBezTo>
                  <a:pt x="8073" y="17627"/>
                  <a:pt x="8099" y="17636"/>
                  <a:pt x="8120" y="17665"/>
                </a:cubicBezTo>
                <a:cubicBezTo>
                  <a:pt x="8141" y="17695"/>
                  <a:pt x="8210" y="17728"/>
                  <a:pt x="8274" y="17739"/>
                </a:cubicBezTo>
                <a:cubicBezTo>
                  <a:pt x="8339" y="17750"/>
                  <a:pt x="8409" y="17779"/>
                  <a:pt x="8431" y="17802"/>
                </a:cubicBezTo>
                <a:cubicBezTo>
                  <a:pt x="8453" y="17825"/>
                  <a:pt x="8522" y="17851"/>
                  <a:pt x="8584" y="17861"/>
                </a:cubicBezTo>
                <a:cubicBezTo>
                  <a:pt x="8646" y="17870"/>
                  <a:pt x="8713" y="17896"/>
                  <a:pt x="8734" y="17918"/>
                </a:cubicBezTo>
                <a:cubicBezTo>
                  <a:pt x="8756" y="17941"/>
                  <a:pt x="8787" y="17945"/>
                  <a:pt x="8804" y="17927"/>
                </a:cubicBezTo>
                <a:cubicBezTo>
                  <a:pt x="8821" y="17909"/>
                  <a:pt x="8845" y="17920"/>
                  <a:pt x="8856" y="17952"/>
                </a:cubicBezTo>
                <a:cubicBezTo>
                  <a:pt x="8868" y="17984"/>
                  <a:pt x="8905" y="18010"/>
                  <a:pt x="8938" y="18010"/>
                </a:cubicBezTo>
                <a:cubicBezTo>
                  <a:pt x="8971" y="18010"/>
                  <a:pt x="9017" y="18046"/>
                  <a:pt x="9038" y="18090"/>
                </a:cubicBezTo>
                <a:cubicBezTo>
                  <a:pt x="9065" y="18146"/>
                  <a:pt x="9132" y="18166"/>
                  <a:pt x="9251" y="18155"/>
                </a:cubicBezTo>
                <a:cubicBezTo>
                  <a:pt x="9346" y="18146"/>
                  <a:pt x="9444" y="18164"/>
                  <a:pt x="9467" y="18196"/>
                </a:cubicBezTo>
                <a:cubicBezTo>
                  <a:pt x="9491" y="18228"/>
                  <a:pt x="9519" y="18237"/>
                  <a:pt x="9531" y="18218"/>
                </a:cubicBezTo>
                <a:cubicBezTo>
                  <a:pt x="9543" y="18198"/>
                  <a:pt x="9569" y="18206"/>
                  <a:pt x="9590" y="18235"/>
                </a:cubicBezTo>
                <a:cubicBezTo>
                  <a:pt x="9611" y="18265"/>
                  <a:pt x="9681" y="18298"/>
                  <a:pt x="9745" y="18309"/>
                </a:cubicBezTo>
                <a:cubicBezTo>
                  <a:pt x="9809" y="18320"/>
                  <a:pt x="9881" y="18350"/>
                  <a:pt x="9904" y="18374"/>
                </a:cubicBezTo>
                <a:cubicBezTo>
                  <a:pt x="9928" y="18399"/>
                  <a:pt x="9956" y="18405"/>
                  <a:pt x="9967" y="18386"/>
                </a:cubicBezTo>
                <a:cubicBezTo>
                  <a:pt x="9978" y="18368"/>
                  <a:pt x="10006" y="18381"/>
                  <a:pt x="10031" y="18415"/>
                </a:cubicBezTo>
                <a:cubicBezTo>
                  <a:pt x="10055" y="18450"/>
                  <a:pt x="10098" y="18463"/>
                  <a:pt x="10125" y="18446"/>
                </a:cubicBezTo>
                <a:cubicBezTo>
                  <a:pt x="10152" y="18428"/>
                  <a:pt x="10184" y="18439"/>
                  <a:pt x="10196" y="18472"/>
                </a:cubicBezTo>
                <a:cubicBezTo>
                  <a:pt x="10207" y="18504"/>
                  <a:pt x="10236" y="18518"/>
                  <a:pt x="10259" y="18503"/>
                </a:cubicBezTo>
                <a:cubicBezTo>
                  <a:pt x="10283" y="18487"/>
                  <a:pt x="10315" y="18496"/>
                  <a:pt x="10331" y="18524"/>
                </a:cubicBezTo>
                <a:cubicBezTo>
                  <a:pt x="10347" y="18551"/>
                  <a:pt x="10414" y="18583"/>
                  <a:pt x="10479" y="18594"/>
                </a:cubicBezTo>
                <a:cubicBezTo>
                  <a:pt x="10544" y="18605"/>
                  <a:pt x="10615" y="18634"/>
                  <a:pt x="10637" y="18658"/>
                </a:cubicBezTo>
                <a:cubicBezTo>
                  <a:pt x="10660" y="18681"/>
                  <a:pt x="10691" y="18686"/>
                  <a:pt x="10707" y="18669"/>
                </a:cubicBezTo>
                <a:cubicBezTo>
                  <a:pt x="10723" y="18652"/>
                  <a:pt x="10788" y="18698"/>
                  <a:pt x="10852" y="18772"/>
                </a:cubicBezTo>
                <a:cubicBezTo>
                  <a:pt x="10942" y="18877"/>
                  <a:pt x="11006" y="18902"/>
                  <a:pt x="11148" y="18892"/>
                </a:cubicBezTo>
                <a:cubicBezTo>
                  <a:pt x="11248" y="18885"/>
                  <a:pt x="11344" y="18898"/>
                  <a:pt x="11363" y="18921"/>
                </a:cubicBezTo>
                <a:cubicBezTo>
                  <a:pt x="11381" y="18944"/>
                  <a:pt x="11419" y="18966"/>
                  <a:pt x="11446" y="18970"/>
                </a:cubicBezTo>
                <a:cubicBezTo>
                  <a:pt x="11560" y="18987"/>
                  <a:pt x="11634" y="19015"/>
                  <a:pt x="11675" y="19058"/>
                </a:cubicBezTo>
                <a:cubicBezTo>
                  <a:pt x="11699" y="19083"/>
                  <a:pt x="11727" y="19088"/>
                  <a:pt x="11738" y="19070"/>
                </a:cubicBezTo>
                <a:cubicBezTo>
                  <a:pt x="11749" y="19051"/>
                  <a:pt x="11778" y="19065"/>
                  <a:pt x="11802" y="19099"/>
                </a:cubicBezTo>
                <a:cubicBezTo>
                  <a:pt x="11827" y="19134"/>
                  <a:pt x="11869" y="19147"/>
                  <a:pt x="11896" y="19129"/>
                </a:cubicBezTo>
                <a:cubicBezTo>
                  <a:pt x="11923" y="19112"/>
                  <a:pt x="11955" y="19123"/>
                  <a:pt x="11967" y="19155"/>
                </a:cubicBezTo>
                <a:cubicBezTo>
                  <a:pt x="11978" y="19188"/>
                  <a:pt x="12008" y="19200"/>
                  <a:pt x="12034" y="19184"/>
                </a:cubicBezTo>
                <a:cubicBezTo>
                  <a:pt x="12059" y="19167"/>
                  <a:pt x="12089" y="19180"/>
                  <a:pt x="12100" y="19212"/>
                </a:cubicBezTo>
                <a:cubicBezTo>
                  <a:pt x="12112" y="19244"/>
                  <a:pt x="12141" y="19259"/>
                  <a:pt x="12164" y="19243"/>
                </a:cubicBezTo>
                <a:cubicBezTo>
                  <a:pt x="12188" y="19228"/>
                  <a:pt x="12220" y="19237"/>
                  <a:pt x="12236" y="19264"/>
                </a:cubicBezTo>
                <a:cubicBezTo>
                  <a:pt x="12252" y="19292"/>
                  <a:pt x="12318" y="19325"/>
                  <a:pt x="12382" y="19338"/>
                </a:cubicBezTo>
                <a:cubicBezTo>
                  <a:pt x="12446" y="19351"/>
                  <a:pt x="12526" y="19381"/>
                  <a:pt x="12559" y="19405"/>
                </a:cubicBezTo>
                <a:cubicBezTo>
                  <a:pt x="12592" y="19429"/>
                  <a:pt x="12628" y="19433"/>
                  <a:pt x="12640" y="19414"/>
                </a:cubicBezTo>
                <a:cubicBezTo>
                  <a:pt x="12651" y="19394"/>
                  <a:pt x="12681" y="19407"/>
                  <a:pt x="12706" y="19443"/>
                </a:cubicBezTo>
                <a:cubicBezTo>
                  <a:pt x="12731" y="19478"/>
                  <a:pt x="12761" y="19491"/>
                  <a:pt x="12773" y="19471"/>
                </a:cubicBezTo>
                <a:cubicBezTo>
                  <a:pt x="12784" y="19451"/>
                  <a:pt x="12811" y="19459"/>
                  <a:pt x="12832" y="19489"/>
                </a:cubicBezTo>
                <a:cubicBezTo>
                  <a:pt x="12853" y="19518"/>
                  <a:pt x="12925" y="19553"/>
                  <a:pt x="12992" y="19564"/>
                </a:cubicBezTo>
                <a:cubicBezTo>
                  <a:pt x="13070" y="19578"/>
                  <a:pt x="13138" y="19634"/>
                  <a:pt x="13179" y="19722"/>
                </a:cubicBezTo>
                <a:cubicBezTo>
                  <a:pt x="13235" y="19840"/>
                  <a:pt x="13254" y="19850"/>
                  <a:pt x="13323" y="19793"/>
                </a:cubicBezTo>
                <a:cubicBezTo>
                  <a:pt x="13407" y="19722"/>
                  <a:pt x="13509" y="19725"/>
                  <a:pt x="13580" y="19799"/>
                </a:cubicBezTo>
                <a:cubicBezTo>
                  <a:pt x="13604" y="19824"/>
                  <a:pt x="13632" y="19829"/>
                  <a:pt x="13643" y="19811"/>
                </a:cubicBezTo>
                <a:cubicBezTo>
                  <a:pt x="13654" y="19792"/>
                  <a:pt x="13683" y="19806"/>
                  <a:pt x="13707" y="19840"/>
                </a:cubicBezTo>
                <a:cubicBezTo>
                  <a:pt x="13731" y="19875"/>
                  <a:pt x="13774" y="19888"/>
                  <a:pt x="13801" y="19870"/>
                </a:cubicBezTo>
                <a:cubicBezTo>
                  <a:pt x="13828" y="19852"/>
                  <a:pt x="13860" y="19864"/>
                  <a:pt x="13872" y="19896"/>
                </a:cubicBezTo>
                <a:cubicBezTo>
                  <a:pt x="13883" y="19928"/>
                  <a:pt x="13912" y="19943"/>
                  <a:pt x="13935" y="19927"/>
                </a:cubicBezTo>
                <a:cubicBezTo>
                  <a:pt x="13959" y="19912"/>
                  <a:pt x="13991" y="19922"/>
                  <a:pt x="14007" y="19949"/>
                </a:cubicBezTo>
                <a:cubicBezTo>
                  <a:pt x="14023" y="19976"/>
                  <a:pt x="14090" y="20007"/>
                  <a:pt x="14155" y="20019"/>
                </a:cubicBezTo>
                <a:cubicBezTo>
                  <a:pt x="14220" y="20030"/>
                  <a:pt x="14287" y="20055"/>
                  <a:pt x="14305" y="20074"/>
                </a:cubicBezTo>
                <a:cubicBezTo>
                  <a:pt x="14335" y="20105"/>
                  <a:pt x="14531" y="20179"/>
                  <a:pt x="14654" y="20205"/>
                </a:cubicBezTo>
                <a:cubicBezTo>
                  <a:pt x="14682" y="20211"/>
                  <a:pt x="14727" y="20233"/>
                  <a:pt x="14755" y="20252"/>
                </a:cubicBezTo>
                <a:cubicBezTo>
                  <a:pt x="14782" y="20272"/>
                  <a:pt x="14851" y="20297"/>
                  <a:pt x="14907" y="20307"/>
                </a:cubicBezTo>
                <a:cubicBezTo>
                  <a:pt x="14963" y="20317"/>
                  <a:pt x="15028" y="20345"/>
                  <a:pt x="15051" y="20370"/>
                </a:cubicBezTo>
                <a:cubicBezTo>
                  <a:pt x="15074" y="20394"/>
                  <a:pt x="15103" y="20399"/>
                  <a:pt x="15113" y="20381"/>
                </a:cubicBezTo>
                <a:cubicBezTo>
                  <a:pt x="15124" y="20362"/>
                  <a:pt x="15153" y="20375"/>
                  <a:pt x="15177" y="20410"/>
                </a:cubicBezTo>
                <a:cubicBezTo>
                  <a:pt x="15202" y="20445"/>
                  <a:pt x="15244" y="20458"/>
                  <a:pt x="15271" y="20440"/>
                </a:cubicBezTo>
                <a:cubicBezTo>
                  <a:pt x="15298" y="20422"/>
                  <a:pt x="15330" y="20434"/>
                  <a:pt x="15342" y="20466"/>
                </a:cubicBezTo>
                <a:cubicBezTo>
                  <a:pt x="15354" y="20498"/>
                  <a:pt x="15383" y="20512"/>
                  <a:pt x="15406" y="20496"/>
                </a:cubicBezTo>
                <a:cubicBezTo>
                  <a:pt x="15430" y="20481"/>
                  <a:pt x="15499" y="20544"/>
                  <a:pt x="15560" y="20635"/>
                </a:cubicBezTo>
                <a:cubicBezTo>
                  <a:pt x="15689" y="20832"/>
                  <a:pt x="15661" y="20821"/>
                  <a:pt x="15777" y="20719"/>
                </a:cubicBezTo>
                <a:cubicBezTo>
                  <a:pt x="15835" y="20668"/>
                  <a:pt x="15885" y="20655"/>
                  <a:pt x="15908" y="20687"/>
                </a:cubicBezTo>
                <a:cubicBezTo>
                  <a:pt x="15928" y="20716"/>
                  <a:pt x="15996" y="20750"/>
                  <a:pt x="16060" y="20763"/>
                </a:cubicBezTo>
                <a:cubicBezTo>
                  <a:pt x="16123" y="20776"/>
                  <a:pt x="16198" y="20803"/>
                  <a:pt x="16225" y="20822"/>
                </a:cubicBezTo>
                <a:cubicBezTo>
                  <a:pt x="16253" y="20842"/>
                  <a:pt x="16321" y="20867"/>
                  <a:pt x="16377" y="20877"/>
                </a:cubicBezTo>
                <a:cubicBezTo>
                  <a:pt x="16433" y="20887"/>
                  <a:pt x="16498" y="20915"/>
                  <a:pt x="16521" y="20940"/>
                </a:cubicBezTo>
                <a:cubicBezTo>
                  <a:pt x="16545" y="20964"/>
                  <a:pt x="16573" y="20969"/>
                  <a:pt x="16583" y="20951"/>
                </a:cubicBezTo>
                <a:cubicBezTo>
                  <a:pt x="16594" y="20932"/>
                  <a:pt x="16621" y="20941"/>
                  <a:pt x="16641" y="20971"/>
                </a:cubicBezTo>
                <a:cubicBezTo>
                  <a:pt x="16662" y="21000"/>
                  <a:pt x="16731" y="21035"/>
                  <a:pt x="16795" y="21048"/>
                </a:cubicBezTo>
                <a:cubicBezTo>
                  <a:pt x="16858" y="21061"/>
                  <a:pt x="16933" y="21088"/>
                  <a:pt x="16960" y="21107"/>
                </a:cubicBezTo>
                <a:cubicBezTo>
                  <a:pt x="16988" y="21127"/>
                  <a:pt x="17056" y="21152"/>
                  <a:pt x="17112" y="21162"/>
                </a:cubicBezTo>
                <a:cubicBezTo>
                  <a:pt x="17168" y="21172"/>
                  <a:pt x="17233" y="21200"/>
                  <a:pt x="17257" y="21225"/>
                </a:cubicBezTo>
                <a:cubicBezTo>
                  <a:pt x="17280" y="21249"/>
                  <a:pt x="17308" y="21254"/>
                  <a:pt x="17319" y="21235"/>
                </a:cubicBezTo>
                <a:cubicBezTo>
                  <a:pt x="17329" y="21217"/>
                  <a:pt x="17356" y="21226"/>
                  <a:pt x="17377" y="21256"/>
                </a:cubicBezTo>
                <a:cubicBezTo>
                  <a:pt x="17397" y="21285"/>
                  <a:pt x="17467" y="21319"/>
                  <a:pt x="17531" y="21330"/>
                </a:cubicBezTo>
                <a:cubicBezTo>
                  <a:pt x="17596" y="21341"/>
                  <a:pt x="17667" y="21371"/>
                  <a:pt x="17691" y="21396"/>
                </a:cubicBezTo>
                <a:cubicBezTo>
                  <a:pt x="17714" y="21420"/>
                  <a:pt x="17742" y="21425"/>
                  <a:pt x="17753" y="21406"/>
                </a:cubicBezTo>
                <a:cubicBezTo>
                  <a:pt x="17764" y="21388"/>
                  <a:pt x="17793" y="21401"/>
                  <a:pt x="17817" y="21436"/>
                </a:cubicBezTo>
                <a:cubicBezTo>
                  <a:pt x="17842" y="21470"/>
                  <a:pt x="17883" y="21485"/>
                  <a:pt x="17910" y="21468"/>
                </a:cubicBezTo>
                <a:cubicBezTo>
                  <a:pt x="17936" y="21450"/>
                  <a:pt x="17976" y="21473"/>
                  <a:pt x="17998" y="21518"/>
                </a:cubicBezTo>
                <a:cubicBezTo>
                  <a:pt x="18032" y="21587"/>
                  <a:pt x="18296" y="21600"/>
                  <a:pt x="19721" y="21600"/>
                </a:cubicBezTo>
                <a:lnTo>
                  <a:pt x="21405" y="21600"/>
                </a:lnTo>
                <a:lnTo>
                  <a:pt x="21405" y="10800"/>
                </a:lnTo>
                <a:lnTo>
                  <a:pt x="21405" y="0"/>
                </a:lnTo>
                <a:lnTo>
                  <a:pt x="17438" y="0"/>
                </a:lnTo>
                <a:lnTo>
                  <a:pt x="13471" y="0"/>
                </a:lnTo>
                <a:close/>
                <a:moveTo>
                  <a:pt x="2917" y="14"/>
                </a:moveTo>
                <a:cubicBezTo>
                  <a:pt x="982" y="22"/>
                  <a:pt x="2565" y="29"/>
                  <a:pt x="6434" y="29"/>
                </a:cubicBezTo>
                <a:cubicBezTo>
                  <a:pt x="10303" y="29"/>
                  <a:pt x="11885" y="22"/>
                  <a:pt x="9951" y="14"/>
                </a:cubicBezTo>
                <a:cubicBezTo>
                  <a:pt x="8016" y="6"/>
                  <a:pt x="4851" y="6"/>
                  <a:pt x="2917" y="14"/>
                </a:cubicBezTo>
                <a:close/>
                <a:moveTo>
                  <a:pt x="2657" y="3720"/>
                </a:moveTo>
                <a:cubicBezTo>
                  <a:pt x="2614" y="3726"/>
                  <a:pt x="2567" y="3756"/>
                  <a:pt x="2521" y="3813"/>
                </a:cubicBezTo>
                <a:cubicBezTo>
                  <a:pt x="2446" y="3908"/>
                  <a:pt x="2409" y="3923"/>
                  <a:pt x="2360" y="3879"/>
                </a:cubicBezTo>
                <a:cubicBezTo>
                  <a:pt x="2314" y="3836"/>
                  <a:pt x="2287" y="3843"/>
                  <a:pt x="2256" y="3905"/>
                </a:cubicBezTo>
                <a:cubicBezTo>
                  <a:pt x="2198" y="4026"/>
                  <a:pt x="2098" y="4009"/>
                  <a:pt x="2055" y="3872"/>
                </a:cubicBezTo>
                <a:cubicBezTo>
                  <a:pt x="2010" y="3728"/>
                  <a:pt x="1913" y="3748"/>
                  <a:pt x="1905" y="3904"/>
                </a:cubicBezTo>
                <a:cubicBezTo>
                  <a:pt x="1901" y="3966"/>
                  <a:pt x="1880" y="4129"/>
                  <a:pt x="1858" y="4266"/>
                </a:cubicBezTo>
                <a:cubicBezTo>
                  <a:pt x="1813" y="4545"/>
                  <a:pt x="1830" y="4614"/>
                  <a:pt x="1920" y="4518"/>
                </a:cubicBezTo>
                <a:cubicBezTo>
                  <a:pt x="1954" y="4482"/>
                  <a:pt x="1992" y="4469"/>
                  <a:pt x="2005" y="4491"/>
                </a:cubicBezTo>
                <a:cubicBezTo>
                  <a:pt x="2040" y="4551"/>
                  <a:pt x="2322" y="4553"/>
                  <a:pt x="2344" y="4493"/>
                </a:cubicBezTo>
                <a:cubicBezTo>
                  <a:pt x="2355" y="4462"/>
                  <a:pt x="2382" y="4468"/>
                  <a:pt x="2410" y="4506"/>
                </a:cubicBezTo>
                <a:cubicBezTo>
                  <a:pt x="2435" y="4543"/>
                  <a:pt x="2477" y="4558"/>
                  <a:pt x="2503" y="4541"/>
                </a:cubicBezTo>
                <a:cubicBezTo>
                  <a:pt x="2529" y="4524"/>
                  <a:pt x="2598" y="4598"/>
                  <a:pt x="2660" y="4707"/>
                </a:cubicBezTo>
                <a:cubicBezTo>
                  <a:pt x="2728" y="4825"/>
                  <a:pt x="2803" y="4901"/>
                  <a:pt x="2854" y="4901"/>
                </a:cubicBezTo>
                <a:lnTo>
                  <a:pt x="2936" y="4901"/>
                </a:lnTo>
                <a:lnTo>
                  <a:pt x="2859" y="4761"/>
                </a:lnTo>
                <a:lnTo>
                  <a:pt x="2782" y="4620"/>
                </a:lnTo>
                <a:lnTo>
                  <a:pt x="2870" y="4562"/>
                </a:lnTo>
                <a:cubicBezTo>
                  <a:pt x="2918" y="4531"/>
                  <a:pt x="2981" y="4521"/>
                  <a:pt x="3009" y="4539"/>
                </a:cubicBezTo>
                <a:cubicBezTo>
                  <a:pt x="3037" y="4557"/>
                  <a:pt x="3080" y="4543"/>
                  <a:pt x="3106" y="4506"/>
                </a:cubicBezTo>
                <a:cubicBezTo>
                  <a:pt x="3139" y="4460"/>
                  <a:pt x="3159" y="4458"/>
                  <a:pt x="3175" y="4500"/>
                </a:cubicBezTo>
                <a:cubicBezTo>
                  <a:pt x="3194" y="4553"/>
                  <a:pt x="3411" y="4554"/>
                  <a:pt x="3510" y="4501"/>
                </a:cubicBezTo>
                <a:cubicBezTo>
                  <a:pt x="3528" y="4491"/>
                  <a:pt x="3584" y="4504"/>
                  <a:pt x="3635" y="4528"/>
                </a:cubicBezTo>
                <a:cubicBezTo>
                  <a:pt x="3685" y="4552"/>
                  <a:pt x="3753" y="4552"/>
                  <a:pt x="3785" y="4528"/>
                </a:cubicBezTo>
                <a:cubicBezTo>
                  <a:pt x="3817" y="4504"/>
                  <a:pt x="3859" y="4492"/>
                  <a:pt x="3877" y="4501"/>
                </a:cubicBezTo>
                <a:cubicBezTo>
                  <a:pt x="3896" y="4511"/>
                  <a:pt x="3980" y="4527"/>
                  <a:pt x="4066" y="4537"/>
                </a:cubicBezTo>
                <a:cubicBezTo>
                  <a:pt x="4202" y="4554"/>
                  <a:pt x="4223" y="4542"/>
                  <a:pt x="4241" y="4430"/>
                </a:cubicBezTo>
                <a:cubicBezTo>
                  <a:pt x="4293" y="4094"/>
                  <a:pt x="4228" y="3854"/>
                  <a:pt x="4116" y="3973"/>
                </a:cubicBezTo>
                <a:cubicBezTo>
                  <a:pt x="4095" y="3996"/>
                  <a:pt x="4053" y="4008"/>
                  <a:pt x="4022" y="3999"/>
                </a:cubicBezTo>
                <a:cubicBezTo>
                  <a:pt x="3992" y="3991"/>
                  <a:pt x="3957" y="4010"/>
                  <a:pt x="3945" y="4043"/>
                </a:cubicBezTo>
                <a:cubicBezTo>
                  <a:pt x="3931" y="4081"/>
                  <a:pt x="3897" y="4072"/>
                  <a:pt x="3847" y="4016"/>
                </a:cubicBezTo>
                <a:cubicBezTo>
                  <a:pt x="3787" y="3950"/>
                  <a:pt x="3748" y="3943"/>
                  <a:pt x="3678" y="3988"/>
                </a:cubicBezTo>
                <a:cubicBezTo>
                  <a:pt x="3567" y="4060"/>
                  <a:pt x="3527" y="4025"/>
                  <a:pt x="3550" y="3875"/>
                </a:cubicBezTo>
                <a:cubicBezTo>
                  <a:pt x="3575" y="3716"/>
                  <a:pt x="3473" y="3725"/>
                  <a:pt x="3423" y="3886"/>
                </a:cubicBezTo>
                <a:cubicBezTo>
                  <a:pt x="3386" y="4005"/>
                  <a:pt x="3382" y="4006"/>
                  <a:pt x="3339" y="3906"/>
                </a:cubicBezTo>
                <a:cubicBezTo>
                  <a:pt x="3301" y="3817"/>
                  <a:pt x="3287" y="3813"/>
                  <a:pt x="3241" y="3879"/>
                </a:cubicBezTo>
                <a:cubicBezTo>
                  <a:pt x="3211" y="3921"/>
                  <a:pt x="3123" y="3959"/>
                  <a:pt x="3047" y="3965"/>
                </a:cubicBezTo>
                <a:cubicBezTo>
                  <a:pt x="2971" y="3970"/>
                  <a:pt x="2886" y="3985"/>
                  <a:pt x="2859" y="3997"/>
                </a:cubicBezTo>
                <a:cubicBezTo>
                  <a:pt x="2828" y="4010"/>
                  <a:pt x="2805" y="3969"/>
                  <a:pt x="2798" y="3889"/>
                </a:cubicBezTo>
                <a:cubicBezTo>
                  <a:pt x="2788" y="3770"/>
                  <a:pt x="2729" y="3711"/>
                  <a:pt x="2657" y="3720"/>
                </a:cubicBezTo>
                <a:close/>
                <a:moveTo>
                  <a:pt x="1098" y="4331"/>
                </a:moveTo>
                <a:cubicBezTo>
                  <a:pt x="1013" y="4331"/>
                  <a:pt x="1054" y="4458"/>
                  <a:pt x="1276" y="4881"/>
                </a:cubicBezTo>
                <a:cubicBezTo>
                  <a:pt x="1436" y="5185"/>
                  <a:pt x="1507" y="5285"/>
                  <a:pt x="1526" y="5232"/>
                </a:cubicBezTo>
                <a:cubicBezTo>
                  <a:pt x="1542" y="5191"/>
                  <a:pt x="1554" y="5137"/>
                  <a:pt x="1554" y="5110"/>
                </a:cubicBezTo>
                <a:cubicBezTo>
                  <a:pt x="1555" y="5030"/>
                  <a:pt x="1146" y="4331"/>
                  <a:pt x="1098" y="4331"/>
                </a:cubicBezTo>
                <a:close/>
                <a:moveTo>
                  <a:pt x="3253" y="4844"/>
                </a:moveTo>
                <a:cubicBezTo>
                  <a:pt x="3187" y="4844"/>
                  <a:pt x="3241" y="4974"/>
                  <a:pt x="3460" y="5333"/>
                </a:cubicBezTo>
                <a:cubicBezTo>
                  <a:pt x="3614" y="5587"/>
                  <a:pt x="3689" y="5750"/>
                  <a:pt x="3677" y="5810"/>
                </a:cubicBezTo>
                <a:cubicBezTo>
                  <a:pt x="3665" y="5876"/>
                  <a:pt x="3710" y="5944"/>
                  <a:pt x="3836" y="6052"/>
                </a:cubicBezTo>
                <a:cubicBezTo>
                  <a:pt x="3932" y="6134"/>
                  <a:pt x="4029" y="6204"/>
                  <a:pt x="4052" y="6207"/>
                </a:cubicBezTo>
                <a:cubicBezTo>
                  <a:pt x="4076" y="6210"/>
                  <a:pt x="4048" y="6071"/>
                  <a:pt x="3985" y="5875"/>
                </a:cubicBezTo>
                <a:cubicBezTo>
                  <a:pt x="3905" y="5625"/>
                  <a:pt x="3867" y="5553"/>
                  <a:pt x="3836" y="5596"/>
                </a:cubicBezTo>
                <a:cubicBezTo>
                  <a:pt x="3806" y="5638"/>
                  <a:pt x="3725" y="5545"/>
                  <a:pt x="3537" y="5250"/>
                </a:cubicBezTo>
                <a:cubicBezTo>
                  <a:pt x="3396" y="5027"/>
                  <a:pt x="3268" y="4844"/>
                  <a:pt x="3253" y="484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5085527" y="4939121"/>
            <a:ext cx="2667397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adapted from 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 original 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by: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Kees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Huyser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Nikhef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563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ERN_arial.jpg" descr="CERN_arial.jpg"/>
          <p:cNvPicPr>
            <a:picLocks/>
          </p:cNvPicPr>
          <p:nvPr/>
        </p:nvPicPr>
        <p:blipFill rotWithShape="1">
          <a:blip r:embed="rId3">
            <a:extLst/>
          </a:blip>
          <a:srcRect t="4852" b="8690"/>
          <a:stretch/>
        </p:blipFill>
        <p:spPr>
          <a:xfrm>
            <a:off x="0" y="9144"/>
            <a:ext cx="9144000" cy="4572000"/>
          </a:xfrm>
          <a:prstGeom prst="rect">
            <a:avLst/>
          </a:prstGeom>
          <a:ln w="12700"/>
        </p:spPr>
      </p:pic>
      <p:sp>
        <p:nvSpPr>
          <p:cNvPr id="80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Collecting data</a:t>
            </a:r>
            <a:endParaRPr lang="en-US" dirty="0"/>
          </a:p>
        </p:txBody>
      </p:sp>
      <p:pic>
        <p:nvPicPr>
          <p:cNvPr id="803" name="alice-logo.png" descr="alice-logo.png"/>
          <p:cNvPicPr>
            <a:picLocks/>
          </p:cNvPicPr>
          <p:nvPr/>
        </p:nvPicPr>
        <p:blipFill>
          <a:blip r:embed="rId4">
            <a:extLst/>
          </a:blip>
          <a:srcRect t="1519"/>
          <a:stretch>
            <a:fillRect/>
          </a:stretch>
        </p:blipFill>
        <p:spPr>
          <a:xfrm>
            <a:off x="1090890" y="3055556"/>
            <a:ext cx="681038" cy="67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5" y="0"/>
                </a:moveTo>
                <a:lnTo>
                  <a:pt x="3115" y="3141"/>
                </a:lnTo>
                <a:lnTo>
                  <a:pt x="0" y="6278"/>
                </a:lnTo>
                <a:lnTo>
                  <a:pt x="0" y="13937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027"/>
                </a:lnTo>
                <a:lnTo>
                  <a:pt x="21600" y="6450"/>
                </a:lnTo>
                <a:lnTo>
                  <a:pt x="18404" y="3227"/>
                </a:lnTo>
                <a:lnTo>
                  <a:pt x="15204" y="0"/>
                </a:lnTo>
                <a:lnTo>
                  <a:pt x="10720" y="0"/>
                </a:lnTo>
                <a:lnTo>
                  <a:pt x="6235" y="0"/>
                </a:lnTo>
                <a:close/>
              </a:path>
            </a:pathLst>
          </a:custGeom>
          <a:ln w="12700"/>
        </p:spPr>
      </p:pic>
      <p:pic>
        <p:nvPicPr>
          <p:cNvPr id="804" name="ATLAS.png" descr="ATLAS.png"/>
          <p:cNvPicPr>
            <a:picLocks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4784067" y="3158726"/>
            <a:ext cx="2338537" cy="1401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1" y="21600"/>
                </a:lnTo>
                <a:cubicBezTo>
                  <a:pt x="5576" y="21600"/>
                  <a:pt x="5919" y="21592"/>
                  <a:pt x="5905" y="21531"/>
                </a:cubicBezTo>
                <a:cubicBezTo>
                  <a:pt x="5897" y="21493"/>
                  <a:pt x="5881" y="21472"/>
                  <a:pt x="5868" y="21485"/>
                </a:cubicBezTo>
                <a:cubicBezTo>
                  <a:pt x="5827" y="21529"/>
                  <a:pt x="5807" y="21407"/>
                  <a:pt x="5797" y="21047"/>
                </a:cubicBezTo>
                <a:cubicBezTo>
                  <a:pt x="5789" y="20772"/>
                  <a:pt x="5796" y="20677"/>
                  <a:pt x="5827" y="20632"/>
                </a:cubicBezTo>
                <a:cubicBezTo>
                  <a:pt x="5850" y="20601"/>
                  <a:pt x="5862" y="20558"/>
                  <a:pt x="5855" y="20538"/>
                </a:cubicBezTo>
                <a:cubicBezTo>
                  <a:pt x="5842" y="20505"/>
                  <a:pt x="5786" y="19953"/>
                  <a:pt x="5779" y="19795"/>
                </a:cubicBezTo>
                <a:cubicBezTo>
                  <a:pt x="5777" y="19755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4" y="19689"/>
                  <a:pt x="5642" y="19735"/>
                  <a:pt x="5640" y="19869"/>
                </a:cubicBezTo>
                <a:cubicBezTo>
                  <a:pt x="5639" y="19976"/>
                  <a:pt x="5624" y="20054"/>
                  <a:pt x="5606" y="20055"/>
                </a:cubicBezTo>
                <a:cubicBezTo>
                  <a:pt x="5588" y="20055"/>
                  <a:pt x="5566" y="20070"/>
                  <a:pt x="5555" y="20089"/>
                </a:cubicBezTo>
                <a:cubicBezTo>
                  <a:pt x="5544" y="20108"/>
                  <a:pt x="5516" y="20097"/>
                  <a:pt x="5493" y="20066"/>
                </a:cubicBezTo>
                <a:cubicBezTo>
                  <a:pt x="5458" y="20016"/>
                  <a:pt x="5455" y="20026"/>
                  <a:pt x="5472" y="20146"/>
                </a:cubicBezTo>
                <a:cubicBezTo>
                  <a:pt x="5483" y="20222"/>
                  <a:pt x="5515" y="20361"/>
                  <a:pt x="5543" y="20453"/>
                </a:cubicBezTo>
                <a:cubicBezTo>
                  <a:pt x="5585" y="20594"/>
                  <a:pt x="5588" y="20636"/>
                  <a:pt x="5559" y="20703"/>
                </a:cubicBezTo>
                <a:cubicBezTo>
                  <a:pt x="5536" y="20758"/>
                  <a:pt x="5512" y="20770"/>
                  <a:pt x="5486" y="20742"/>
                </a:cubicBezTo>
                <a:cubicBezTo>
                  <a:pt x="5465" y="20720"/>
                  <a:pt x="5429" y="20702"/>
                  <a:pt x="5406" y="20701"/>
                </a:cubicBezTo>
                <a:cubicBezTo>
                  <a:pt x="5374" y="20700"/>
                  <a:pt x="5365" y="20621"/>
                  <a:pt x="5358" y="20332"/>
                </a:cubicBezTo>
                <a:cubicBezTo>
                  <a:pt x="5351" y="20002"/>
                  <a:pt x="5356" y="19958"/>
                  <a:pt x="5408" y="19892"/>
                </a:cubicBezTo>
                <a:lnTo>
                  <a:pt x="5466" y="19816"/>
                </a:lnTo>
                <a:lnTo>
                  <a:pt x="5406" y="19601"/>
                </a:lnTo>
                <a:cubicBezTo>
                  <a:pt x="5374" y="19482"/>
                  <a:pt x="5342" y="19385"/>
                  <a:pt x="5335" y="19385"/>
                </a:cubicBezTo>
                <a:cubicBezTo>
                  <a:pt x="5328" y="19385"/>
                  <a:pt x="5292" y="19442"/>
                  <a:pt x="5254" y="19511"/>
                </a:cubicBezTo>
                <a:cubicBezTo>
                  <a:pt x="5189" y="19630"/>
                  <a:pt x="5182" y="19633"/>
                  <a:pt x="5148" y="19555"/>
                </a:cubicBezTo>
                <a:cubicBezTo>
                  <a:pt x="5112" y="19470"/>
                  <a:pt x="5061" y="19525"/>
                  <a:pt x="5093" y="19614"/>
                </a:cubicBezTo>
                <a:cubicBezTo>
                  <a:pt x="5102" y="19639"/>
                  <a:pt x="5086" y="19684"/>
                  <a:pt x="5057" y="19715"/>
                </a:cubicBezTo>
                <a:cubicBezTo>
                  <a:pt x="5028" y="19746"/>
                  <a:pt x="5011" y="19798"/>
                  <a:pt x="5019" y="19832"/>
                </a:cubicBezTo>
                <a:cubicBezTo>
                  <a:pt x="5041" y="19929"/>
                  <a:pt x="4973" y="20032"/>
                  <a:pt x="4887" y="20032"/>
                </a:cubicBezTo>
                <a:cubicBezTo>
                  <a:pt x="4811" y="20032"/>
                  <a:pt x="4810" y="20037"/>
                  <a:pt x="4826" y="20215"/>
                </a:cubicBezTo>
                <a:cubicBezTo>
                  <a:pt x="4836" y="20316"/>
                  <a:pt x="4834" y="20433"/>
                  <a:pt x="4822" y="20479"/>
                </a:cubicBezTo>
                <a:cubicBezTo>
                  <a:pt x="4811" y="20524"/>
                  <a:pt x="4799" y="20592"/>
                  <a:pt x="4798" y="20628"/>
                </a:cubicBezTo>
                <a:cubicBezTo>
                  <a:pt x="4796" y="20664"/>
                  <a:pt x="4765" y="20707"/>
                  <a:pt x="4727" y="20724"/>
                </a:cubicBezTo>
                <a:cubicBezTo>
                  <a:pt x="4642" y="20763"/>
                  <a:pt x="4232" y="20751"/>
                  <a:pt x="4191" y="20708"/>
                </a:cubicBezTo>
                <a:cubicBezTo>
                  <a:pt x="4175" y="20690"/>
                  <a:pt x="4154" y="20695"/>
                  <a:pt x="4145" y="20719"/>
                </a:cubicBezTo>
                <a:cubicBezTo>
                  <a:pt x="4130" y="20760"/>
                  <a:pt x="3938" y="20760"/>
                  <a:pt x="3531" y="20715"/>
                </a:cubicBezTo>
                <a:lnTo>
                  <a:pt x="3409" y="20701"/>
                </a:lnTo>
                <a:lnTo>
                  <a:pt x="3402" y="20321"/>
                </a:lnTo>
                <a:cubicBezTo>
                  <a:pt x="3395" y="19951"/>
                  <a:pt x="3393" y="19945"/>
                  <a:pt x="3335" y="19981"/>
                </a:cubicBezTo>
                <a:cubicBezTo>
                  <a:pt x="3245" y="20038"/>
                  <a:pt x="3066" y="20036"/>
                  <a:pt x="3026" y="19979"/>
                </a:cubicBezTo>
                <a:cubicBezTo>
                  <a:pt x="2989" y="19927"/>
                  <a:pt x="3001" y="19733"/>
                  <a:pt x="3048" y="19633"/>
                </a:cubicBezTo>
                <a:cubicBezTo>
                  <a:pt x="3062" y="19601"/>
                  <a:pt x="3055" y="19559"/>
                  <a:pt x="3030" y="19523"/>
                </a:cubicBezTo>
                <a:cubicBezTo>
                  <a:pt x="3006" y="19488"/>
                  <a:pt x="2994" y="19428"/>
                  <a:pt x="3004" y="19378"/>
                </a:cubicBezTo>
                <a:cubicBezTo>
                  <a:pt x="3021" y="19286"/>
                  <a:pt x="3021" y="19286"/>
                  <a:pt x="2773" y="19275"/>
                </a:cubicBezTo>
                <a:cubicBezTo>
                  <a:pt x="2699" y="19272"/>
                  <a:pt x="2623" y="19241"/>
                  <a:pt x="2604" y="19208"/>
                </a:cubicBezTo>
                <a:cubicBezTo>
                  <a:pt x="2584" y="19175"/>
                  <a:pt x="2565" y="19021"/>
                  <a:pt x="2561" y="18862"/>
                </a:cubicBezTo>
                <a:cubicBezTo>
                  <a:pt x="2557" y="18705"/>
                  <a:pt x="2547" y="18407"/>
                  <a:pt x="2538" y="18197"/>
                </a:cubicBezTo>
                <a:cubicBezTo>
                  <a:pt x="2522" y="17848"/>
                  <a:pt x="2517" y="17816"/>
                  <a:pt x="2463" y="17814"/>
                </a:cubicBezTo>
                <a:cubicBezTo>
                  <a:pt x="2355" y="17811"/>
                  <a:pt x="2187" y="17760"/>
                  <a:pt x="2165" y="17725"/>
                </a:cubicBezTo>
                <a:cubicBezTo>
                  <a:pt x="2132" y="17671"/>
                  <a:pt x="2117" y="16855"/>
                  <a:pt x="2149" y="16821"/>
                </a:cubicBezTo>
                <a:cubicBezTo>
                  <a:pt x="2164" y="16806"/>
                  <a:pt x="2170" y="16758"/>
                  <a:pt x="2162" y="16716"/>
                </a:cubicBezTo>
                <a:cubicBezTo>
                  <a:pt x="2146" y="16627"/>
                  <a:pt x="2142" y="16266"/>
                  <a:pt x="2149" y="15496"/>
                </a:cubicBezTo>
                <a:cubicBezTo>
                  <a:pt x="2152" y="15048"/>
                  <a:pt x="2144" y="14933"/>
                  <a:pt x="2105" y="14831"/>
                </a:cubicBezTo>
                <a:cubicBezTo>
                  <a:pt x="2068" y="14735"/>
                  <a:pt x="2064" y="14689"/>
                  <a:pt x="2088" y="14625"/>
                </a:cubicBezTo>
                <a:cubicBezTo>
                  <a:pt x="2106" y="14575"/>
                  <a:pt x="2112" y="14457"/>
                  <a:pt x="2102" y="14331"/>
                </a:cubicBezTo>
                <a:cubicBezTo>
                  <a:pt x="2083" y="14102"/>
                  <a:pt x="2104" y="14121"/>
                  <a:pt x="1820" y="14106"/>
                </a:cubicBezTo>
                <a:lnTo>
                  <a:pt x="1698" y="14100"/>
                </a:lnTo>
                <a:lnTo>
                  <a:pt x="1695" y="13776"/>
                </a:lnTo>
                <a:cubicBezTo>
                  <a:pt x="1693" y="13599"/>
                  <a:pt x="1692" y="13431"/>
                  <a:pt x="1689" y="13403"/>
                </a:cubicBezTo>
                <a:cubicBezTo>
                  <a:pt x="1687" y="13374"/>
                  <a:pt x="1638" y="13349"/>
                  <a:pt x="1582" y="13348"/>
                </a:cubicBezTo>
                <a:cubicBezTo>
                  <a:pt x="1134" y="13336"/>
                  <a:pt x="1097" y="13319"/>
                  <a:pt x="1186" y="13194"/>
                </a:cubicBezTo>
                <a:cubicBezTo>
                  <a:pt x="1217" y="13151"/>
                  <a:pt x="1315" y="13133"/>
                  <a:pt x="1498" y="13132"/>
                </a:cubicBezTo>
                <a:cubicBezTo>
                  <a:pt x="1687" y="13131"/>
                  <a:pt x="1770" y="13113"/>
                  <a:pt x="1779" y="13072"/>
                </a:cubicBezTo>
                <a:cubicBezTo>
                  <a:pt x="1797" y="12992"/>
                  <a:pt x="1900" y="13000"/>
                  <a:pt x="1919" y="13084"/>
                </a:cubicBezTo>
                <a:cubicBezTo>
                  <a:pt x="1928" y="13122"/>
                  <a:pt x="1944" y="13144"/>
                  <a:pt x="1956" y="13132"/>
                </a:cubicBezTo>
                <a:cubicBezTo>
                  <a:pt x="1999" y="13087"/>
                  <a:pt x="2033" y="13232"/>
                  <a:pt x="2062" y="13584"/>
                </a:cubicBezTo>
                <a:cubicBezTo>
                  <a:pt x="2078" y="13782"/>
                  <a:pt x="2092" y="13953"/>
                  <a:pt x="2092" y="13964"/>
                </a:cubicBezTo>
                <a:cubicBezTo>
                  <a:pt x="2092" y="13975"/>
                  <a:pt x="2129" y="13985"/>
                  <a:pt x="2173" y="13985"/>
                </a:cubicBezTo>
                <a:cubicBezTo>
                  <a:pt x="2271" y="13985"/>
                  <a:pt x="2301" y="14066"/>
                  <a:pt x="2325" y="14402"/>
                </a:cubicBezTo>
                <a:cubicBezTo>
                  <a:pt x="2334" y="14540"/>
                  <a:pt x="2352" y="14695"/>
                  <a:pt x="2364" y="14746"/>
                </a:cubicBezTo>
                <a:cubicBezTo>
                  <a:pt x="2400" y="14889"/>
                  <a:pt x="2448" y="15225"/>
                  <a:pt x="2478" y="15530"/>
                </a:cubicBezTo>
                <a:cubicBezTo>
                  <a:pt x="2494" y="15683"/>
                  <a:pt x="2525" y="15887"/>
                  <a:pt x="2549" y="15984"/>
                </a:cubicBezTo>
                <a:cubicBezTo>
                  <a:pt x="2595" y="16176"/>
                  <a:pt x="2603" y="16523"/>
                  <a:pt x="2569" y="16961"/>
                </a:cubicBezTo>
                <a:cubicBezTo>
                  <a:pt x="2551" y="17204"/>
                  <a:pt x="2557" y="17270"/>
                  <a:pt x="2617" y="17493"/>
                </a:cubicBezTo>
                <a:cubicBezTo>
                  <a:pt x="2689" y="17757"/>
                  <a:pt x="2887" y="18629"/>
                  <a:pt x="2921" y="18830"/>
                </a:cubicBezTo>
                <a:cubicBezTo>
                  <a:pt x="2954" y="19020"/>
                  <a:pt x="2989" y="19065"/>
                  <a:pt x="3081" y="19036"/>
                </a:cubicBezTo>
                <a:cubicBezTo>
                  <a:pt x="3159" y="19012"/>
                  <a:pt x="3177" y="19035"/>
                  <a:pt x="3329" y="19348"/>
                </a:cubicBezTo>
                <a:cubicBezTo>
                  <a:pt x="3419" y="19534"/>
                  <a:pt x="3508" y="19720"/>
                  <a:pt x="3527" y="19763"/>
                </a:cubicBezTo>
                <a:cubicBezTo>
                  <a:pt x="3547" y="19806"/>
                  <a:pt x="3572" y="19942"/>
                  <a:pt x="3582" y="20064"/>
                </a:cubicBezTo>
                <a:lnTo>
                  <a:pt x="3600" y="20284"/>
                </a:lnTo>
                <a:lnTo>
                  <a:pt x="3786" y="20300"/>
                </a:lnTo>
                <a:cubicBezTo>
                  <a:pt x="3897" y="20308"/>
                  <a:pt x="3987" y="20292"/>
                  <a:pt x="4010" y="20261"/>
                </a:cubicBezTo>
                <a:cubicBezTo>
                  <a:pt x="4032" y="20229"/>
                  <a:pt x="4087" y="20217"/>
                  <a:pt x="4149" y="20233"/>
                </a:cubicBezTo>
                <a:cubicBezTo>
                  <a:pt x="4205" y="20249"/>
                  <a:pt x="4267" y="20246"/>
                  <a:pt x="4285" y="20226"/>
                </a:cubicBezTo>
                <a:cubicBezTo>
                  <a:pt x="4303" y="20207"/>
                  <a:pt x="4352" y="20057"/>
                  <a:pt x="4395" y="19894"/>
                </a:cubicBezTo>
                <a:lnTo>
                  <a:pt x="4473" y="19598"/>
                </a:lnTo>
                <a:lnTo>
                  <a:pt x="4639" y="19610"/>
                </a:lnTo>
                <a:cubicBezTo>
                  <a:pt x="4731" y="19616"/>
                  <a:pt x="4831" y="19599"/>
                  <a:pt x="4862" y="19571"/>
                </a:cubicBezTo>
                <a:cubicBezTo>
                  <a:pt x="4946" y="19495"/>
                  <a:pt x="4932" y="19357"/>
                  <a:pt x="4836" y="19300"/>
                </a:cubicBezTo>
                <a:cubicBezTo>
                  <a:pt x="4791" y="19274"/>
                  <a:pt x="4755" y="19219"/>
                  <a:pt x="4755" y="19181"/>
                </a:cubicBezTo>
                <a:cubicBezTo>
                  <a:pt x="4755" y="19107"/>
                  <a:pt x="4850" y="18997"/>
                  <a:pt x="4884" y="19032"/>
                </a:cubicBezTo>
                <a:cubicBezTo>
                  <a:pt x="4903" y="19052"/>
                  <a:pt x="4905" y="18150"/>
                  <a:pt x="4887" y="17342"/>
                </a:cubicBezTo>
                <a:cubicBezTo>
                  <a:pt x="4881" y="17095"/>
                  <a:pt x="4888" y="16939"/>
                  <a:pt x="4905" y="16936"/>
                </a:cubicBezTo>
                <a:cubicBezTo>
                  <a:pt x="4920" y="16934"/>
                  <a:pt x="4945" y="16909"/>
                  <a:pt x="4964" y="16883"/>
                </a:cubicBezTo>
                <a:cubicBezTo>
                  <a:pt x="4988" y="16849"/>
                  <a:pt x="5006" y="16869"/>
                  <a:pt x="5027" y="16964"/>
                </a:cubicBezTo>
                <a:cubicBezTo>
                  <a:pt x="5043" y="17034"/>
                  <a:pt x="5050" y="17120"/>
                  <a:pt x="5042" y="17154"/>
                </a:cubicBezTo>
                <a:cubicBezTo>
                  <a:pt x="5023" y="17240"/>
                  <a:pt x="5056" y="17231"/>
                  <a:pt x="5096" y="17138"/>
                </a:cubicBezTo>
                <a:cubicBezTo>
                  <a:pt x="5126" y="17067"/>
                  <a:pt x="5137" y="17074"/>
                  <a:pt x="5215" y="17218"/>
                </a:cubicBezTo>
                <a:cubicBezTo>
                  <a:pt x="5356" y="17475"/>
                  <a:pt x="5366" y="17532"/>
                  <a:pt x="5284" y="17585"/>
                </a:cubicBezTo>
                <a:cubicBezTo>
                  <a:pt x="5232" y="17619"/>
                  <a:pt x="5216" y="17658"/>
                  <a:pt x="5222" y="17734"/>
                </a:cubicBezTo>
                <a:cubicBezTo>
                  <a:pt x="5230" y="17831"/>
                  <a:pt x="5244" y="17840"/>
                  <a:pt x="5434" y="17842"/>
                </a:cubicBezTo>
                <a:cubicBezTo>
                  <a:pt x="5614" y="17844"/>
                  <a:pt x="5638" y="17854"/>
                  <a:pt x="5647" y="17933"/>
                </a:cubicBezTo>
                <a:cubicBezTo>
                  <a:pt x="5652" y="17983"/>
                  <a:pt x="5670" y="18050"/>
                  <a:pt x="5687" y="18085"/>
                </a:cubicBezTo>
                <a:cubicBezTo>
                  <a:pt x="5719" y="18152"/>
                  <a:pt x="5744" y="18223"/>
                  <a:pt x="5824" y="18468"/>
                </a:cubicBezTo>
                <a:cubicBezTo>
                  <a:pt x="5853" y="18554"/>
                  <a:pt x="5911" y="18692"/>
                  <a:pt x="5954" y="18775"/>
                </a:cubicBezTo>
                <a:cubicBezTo>
                  <a:pt x="6018" y="18900"/>
                  <a:pt x="6026" y="18941"/>
                  <a:pt x="6000" y="19011"/>
                </a:cubicBezTo>
                <a:cubicBezTo>
                  <a:pt x="5934" y="19192"/>
                  <a:pt x="6011" y="19277"/>
                  <a:pt x="6219" y="19257"/>
                </a:cubicBezTo>
                <a:cubicBezTo>
                  <a:pt x="6255" y="19253"/>
                  <a:pt x="6310" y="19279"/>
                  <a:pt x="6341" y="19316"/>
                </a:cubicBezTo>
                <a:cubicBezTo>
                  <a:pt x="6461" y="19459"/>
                  <a:pt x="6944" y="19367"/>
                  <a:pt x="7122" y="19167"/>
                </a:cubicBezTo>
                <a:lnTo>
                  <a:pt x="7227" y="19048"/>
                </a:lnTo>
                <a:lnTo>
                  <a:pt x="7301" y="19172"/>
                </a:lnTo>
                <a:cubicBezTo>
                  <a:pt x="7369" y="19287"/>
                  <a:pt x="7384" y="19294"/>
                  <a:pt x="7525" y="19261"/>
                </a:cubicBezTo>
                <a:cubicBezTo>
                  <a:pt x="7608" y="19242"/>
                  <a:pt x="7719" y="19225"/>
                  <a:pt x="7771" y="19224"/>
                </a:cubicBezTo>
                <a:cubicBezTo>
                  <a:pt x="7828" y="19223"/>
                  <a:pt x="7848" y="19231"/>
                  <a:pt x="7856" y="19270"/>
                </a:cubicBezTo>
                <a:cubicBezTo>
                  <a:pt x="7859" y="19254"/>
                  <a:pt x="7866" y="19236"/>
                  <a:pt x="7866" y="19224"/>
                </a:cubicBezTo>
                <a:cubicBezTo>
                  <a:pt x="7866" y="19181"/>
                  <a:pt x="10805" y="18455"/>
                  <a:pt x="10902" y="18475"/>
                </a:cubicBezTo>
                <a:cubicBezTo>
                  <a:pt x="10929" y="18480"/>
                  <a:pt x="10952" y="18507"/>
                  <a:pt x="10952" y="18532"/>
                </a:cubicBezTo>
                <a:cubicBezTo>
                  <a:pt x="10952" y="18557"/>
                  <a:pt x="10984" y="18605"/>
                  <a:pt x="11021" y="18637"/>
                </a:cubicBezTo>
                <a:cubicBezTo>
                  <a:pt x="11104" y="18711"/>
                  <a:pt x="11081" y="18784"/>
                  <a:pt x="10977" y="18784"/>
                </a:cubicBezTo>
                <a:cubicBezTo>
                  <a:pt x="10916" y="18784"/>
                  <a:pt x="10897" y="18810"/>
                  <a:pt x="10890" y="18890"/>
                </a:cubicBezTo>
                <a:cubicBezTo>
                  <a:pt x="10882" y="18984"/>
                  <a:pt x="10858" y="18997"/>
                  <a:pt x="10610" y="19052"/>
                </a:cubicBezTo>
                <a:cubicBezTo>
                  <a:pt x="10363" y="19107"/>
                  <a:pt x="10094" y="19101"/>
                  <a:pt x="9877" y="19036"/>
                </a:cubicBezTo>
                <a:cubicBezTo>
                  <a:pt x="9620" y="18961"/>
                  <a:pt x="9591" y="18958"/>
                  <a:pt x="9588" y="19020"/>
                </a:cubicBezTo>
                <a:cubicBezTo>
                  <a:pt x="9586" y="19055"/>
                  <a:pt x="9583" y="19115"/>
                  <a:pt x="9581" y="19153"/>
                </a:cubicBezTo>
                <a:cubicBezTo>
                  <a:pt x="9579" y="19204"/>
                  <a:pt x="9526" y="19233"/>
                  <a:pt x="9387" y="19259"/>
                </a:cubicBezTo>
                <a:cubicBezTo>
                  <a:pt x="9283" y="19278"/>
                  <a:pt x="9179" y="19281"/>
                  <a:pt x="9157" y="19263"/>
                </a:cubicBezTo>
                <a:cubicBezTo>
                  <a:pt x="9134" y="19246"/>
                  <a:pt x="9085" y="19236"/>
                  <a:pt x="9048" y="19243"/>
                </a:cubicBezTo>
                <a:cubicBezTo>
                  <a:pt x="9011" y="19249"/>
                  <a:pt x="8763" y="19257"/>
                  <a:pt x="8499" y="19261"/>
                </a:cubicBezTo>
                <a:cubicBezTo>
                  <a:pt x="8085" y="19267"/>
                  <a:pt x="8014" y="19281"/>
                  <a:pt x="7969" y="19351"/>
                </a:cubicBezTo>
                <a:cubicBezTo>
                  <a:pt x="7929" y="19412"/>
                  <a:pt x="7884" y="19433"/>
                  <a:pt x="7857" y="19422"/>
                </a:cubicBezTo>
                <a:cubicBezTo>
                  <a:pt x="7849" y="19619"/>
                  <a:pt x="7827" y="19650"/>
                  <a:pt x="7690" y="19681"/>
                </a:cubicBezTo>
                <a:cubicBezTo>
                  <a:pt x="7498" y="19724"/>
                  <a:pt x="7409" y="19787"/>
                  <a:pt x="7427" y="19866"/>
                </a:cubicBezTo>
                <a:cubicBezTo>
                  <a:pt x="7435" y="19902"/>
                  <a:pt x="7427" y="19951"/>
                  <a:pt x="7409" y="19977"/>
                </a:cubicBezTo>
                <a:cubicBezTo>
                  <a:pt x="7362" y="20043"/>
                  <a:pt x="6890" y="20018"/>
                  <a:pt x="6839" y="19947"/>
                </a:cubicBezTo>
                <a:cubicBezTo>
                  <a:pt x="6812" y="19909"/>
                  <a:pt x="6792" y="19906"/>
                  <a:pt x="6781" y="19935"/>
                </a:cubicBezTo>
                <a:cubicBezTo>
                  <a:pt x="6772" y="19961"/>
                  <a:pt x="6746" y="19968"/>
                  <a:pt x="6723" y="19954"/>
                </a:cubicBezTo>
                <a:cubicBezTo>
                  <a:pt x="6670" y="19919"/>
                  <a:pt x="6530" y="20021"/>
                  <a:pt x="6510" y="20107"/>
                </a:cubicBezTo>
                <a:cubicBezTo>
                  <a:pt x="6502" y="20145"/>
                  <a:pt x="6484" y="20163"/>
                  <a:pt x="6470" y="20149"/>
                </a:cubicBezTo>
                <a:cubicBezTo>
                  <a:pt x="6457" y="20134"/>
                  <a:pt x="6437" y="20158"/>
                  <a:pt x="6428" y="20199"/>
                </a:cubicBezTo>
                <a:cubicBezTo>
                  <a:pt x="6416" y="20251"/>
                  <a:pt x="6423" y="20263"/>
                  <a:pt x="6450" y="20245"/>
                </a:cubicBezTo>
                <a:cubicBezTo>
                  <a:pt x="6523" y="20197"/>
                  <a:pt x="6550" y="20336"/>
                  <a:pt x="6542" y="20708"/>
                </a:cubicBezTo>
                <a:cubicBezTo>
                  <a:pt x="6536" y="20988"/>
                  <a:pt x="6524" y="21070"/>
                  <a:pt x="6494" y="21070"/>
                </a:cubicBezTo>
                <a:cubicBezTo>
                  <a:pt x="6472" y="21070"/>
                  <a:pt x="6448" y="21027"/>
                  <a:pt x="6440" y="20976"/>
                </a:cubicBezTo>
                <a:cubicBezTo>
                  <a:pt x="6432" y="20926"/>
                  <a:pt x="6408" y="20885"/>
                  <a:pt x="6385" y="20885"/>
                </a:cubicBezTo>
                <a:cubicBezTo>
                  <a:pt x="6328" y="20885"/>
                  <a:pt x="6305" y="21099"/>
                  <a:pt x="6352" y="21194"/>
                </a:cubicBezTo>
                <a:cubicBezTo>
                  <a:pt x="6373" y="21237"/>
                  <a:pt x="6385" y="21308"/>
                  <a:pt x="6380" y="21355"/>
                </a:cubicBezTo>
                <a:cubicBezTo>
                  <a:pt x="6372" y="21423"/>
                  <a:pt x="6344" y="21438"/>
                  <a:pt x="6226" y="21439"/>
                </a:cubicBezTo>
                <a:cubicBezTo>
                  <a:pt x="6118" y="21441"/>
                  <a:pt x="6073" y="21461"/>
                  <a:pt x="6054" y="21520"/>
                </a:cubicBezTo>
                <a:cubicBezTo>
                  <a:pt x="6030" y="21594"/>
                  <a:pt x="6485" y="21600"/>
                  <a:pt x="13814" y="21600"/>
                </a:cubicBezTo>
                <a:lnTo>
                  <a:pt x="21600" y="21600"/>
                </a:lnTo>
                <a:lnTo>
                  <a:pt x="21600" y="17518"/>
                </a:lnTo>
                <a:cubicBezTo>
                  <a:pt x="21600" y="14489"/>
                  <a:pt x="21591" y="13427"/>
                  <a:pt x="21568" y="13403"/>
                </a:cubicBezTo>
                <a:cubicBezTo>
                  <a:pt x="21557" y="13391"/>
                  <a:pt x="21544" y="13392"/>
                  <a:pt x="21532" y="13403"/>
                </a:cubicBezTo>
                <a:cubicBezTo>
                  <a:pt x="21521" y="13413"/>
                  <a:pt x="21510" y="13433"/>
                  <a:pt x="21501" y="13455"/>
                </a:cubicBezTo>
                <a:cubicBezTo>
                  <a:pt x="21483" y="13499"/>
                  <a:pt x="21474" y="13558"/>
                  <a:pt x="21491" y="13593"/>
                </a:cubicBezTo>
                <a:cubicBezTo>
                  <a:pt x="21500" y="13610"/>
                  <a:pt x="21505" y="13627"/>
                  <a:pt x="21506" y="13641"/>
                </a:cubicBezTo>
                <a:cubicBezTo>
                  <a:pt x="21507" y="13655"/>
                  <a:pt x="21503" y="13666"/>
                  <a:pt x="21497" y="13675"/>
                </a:cubicBezTo>
                <a:cubicBezTo>
                  <a:pt x="21493" y="13680"/>
                  <a:pt x="21483" y="13681"/>
                  <a:pt x="21477" y="13685"/>
                </a:cubicBezTo>
                <a:cubicBezTo>
                  <a:pt x="21475" y="13685"/>
                  <a:pt x="21473" y="13686"/>
                  <a:pt x="21471" y="13687"/>
                </a:cubicBezTo>
                <a:cubicBezTo>
                  <a:pt x="21456" y="13696"/>
                  <a:pt x="21445" y="13708"/>
                  <a:pt x="21420" y="13708"/>
                </a:cubicBezTo>
                <a:cubicBezTo>
                  <a:pt x="21419" y="13708"/>
                  <a:pt x="21418" y="13708"/>
                  <a:pt x="21417" y="13708"/>
                </a:cubicBezTo>
                <a:cubicBezTo>
                  <a:pt x="21415" y="13708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1" y="13914"/>
                  <a:pt x="21480" y="13971"/>
                  <a:pt x="21477" y="14012"/>
                </a:cubicBezTo>
                <a:cubicBezTo>
                  <a:pt x="21475" y="14053"/>
                  <a:pt x="21451" y="14077"/>
                  <a:pt x="21407" y="14077"/>
                </a:cubicBezTo>
                <a:cubicBezTo>
                  <a:pt x="21350" y="14077"/>
                  <a:pt x="21352" y="14068"/>
                  <a:pt x="21350" y="14480"/>
                </a:cubicBezTo>
                <a:cubicBezTo>
                  <a:pt x="21350" y="14481"/>
                  <a:pt x="21350" y="14482"/>
                  <a:pt x="21350" y="14483"/>
                </a:cubicBezTo>
                <a:cubicBezTo>
                  <a:pt x="21349" y="14561"/>
                  <a:pt x="21344" y="14637"/>
                  <a:pt x="21339" y="14696"/>
                </a:cubicBezTo>
                <a:cubicBezTo>
                  <a:pt x="21333" y="14755"/>
                  <a:pt x="21326" y="14799"/>
                  <a:pt x="21318" y="14810"/>
                </a:cubicBezTo>
                <a:cubicBezTo>
                  <a:pt x="21301" y="14834"/>
                  <a:pt x="21204" y="14848"/>
                  <a:pt x="21101" y="14845"/>
                </a:cubicBezTo>
                <a:lnTo>
                  <a:pt x="20951" y="14840"/>
                </a:lnTo>
                <a:lnTo>
                  <a:pt x="20914" y="14840"/>
                </a:lnTo>
                <a:lnTo>
                  <a:pt x="20904" y="15159"/>
                </a:lnTo>
                <a:lnTo>
                  <a:pt x="20904" y="15161"/>
                </a:lnTo>
                <a:cubicBezTo>
                  <a:pt x="20899" y="15337"/>
                  <a:pt x="20883" y="15499"/>
                  <a:pt x="20869" y="15524"/>
                </a:cubicBezTo>
                <a:cubicBezTo>
                  <a:pt x="20854" y="15548"/>
                  <a:pt x="20766" y="15574"/>
                  <a:pt x="20675" y="15581"/>
                </a:cubicBezTo>
                <a:cubicBezTo>
                  <a:pt x="20583" y="15587"/>
                  <a:pt x="20502" y="15602"/>
                  <a:pt x="20495" y="15615"/>
                </a:cubicBezTo>
                <a:cubicBezTo>
                  <a:pt x="20487" y="15628"/>
                  <a:pt x="20481" y="15735"/>
                  <a:pt x="20479" y="15854"/>
                </a:cubicBezTo>
                <a:cubicBezTo>
                  <a:pt x="20478" y="15989"/>
                  <a:pt x="20464" y="16080"/>
                  <a:pt x="20441" y="16095"/>
                </a:cubicBezTo>
                <a:cubicBezTo>
                  <a:pt x="20421" y="16108"/>
                  <a:pt x="20404" y="16145"/>
                  <a:pt x="20404" y="16179"/>
                </a:cubicBezTo>
                <a:cubicBezTo>
                  <a:pt x="20404" y="16292"/>
                  <a:pt x="20340" y="16314"/>
                  <a:pt x="19971" y="16338"/>
                </a:cubicBezTo>
                <a:cubicBezTo>
                  <a:pt x="19608" y="16360"/>
                  <a:pt x="19605" y="16363"/>
                  <a:pt x="19589" y="16477"/>
                </a:cubicBezTo>
                <a:cubicBezTo>
                  <a:pt x="19580" y="16541"/>
                  <a:pt x="19581" y="16660"/>
                  <a:pt x="19591" y="16741"/>
                </a:cubicBezTo>
                <a:cubicBezTo>
                  <a:pt x="19603" y="16831"/>
                  <a:pt x="19598" y="16916"/>
                  <a:pt x="19579" y="16957"/>
                </a:cubicBezTo>
                <a:cubicBezTo>
                  <a:pt x="19541" y="17041"/>
                  <a:pt x="19250" y="17109"/>
                  <a:pt x="19224" y="17039"/>
                </a:cubicBezTo>
                <a:cubicBezTo>
                  <a:pt x="19215" y="17012"/>
                  <a:pt x="19192" y="16999"/>
                  <a:pt x="19172" y="17012"/>
                </a:cubicBezTo>
                <a:cubicBezTo>
                  <a:pt x="19112" y="17051"/>
                  <a:pt x="19068" y="16919"/>
                  <a:pt x="19098" y="16787"/>
                </a:cubicBezTo>
                <a:cubicBezTo>
                  <a:pt x="19118" y="16697"/>
                  <a:pt x="19116" y="16664"/>
                  <a:pt x="19086" y="16645"/>
                </a:cubicBezTo>
                <a:cubicBezTo>
                  <a:pt x="19064" y="16631"/>
                  <a:pt x="19046" y="16558"/>
                  <a:pt x="19046" y="16487"/>
                </a:cubicBezTo>
                <a:cubicBezTo>
                  <a:pt x="19046" y="16415"/>
                  <a:pt x="19032" y="16334"/>
                  <a:pt x="19015" y="16305"/>
                </a:cubicBezTo>
                <a:cubicBezTo>
                  <a:pt x="19005" y="16287"/>
                  <a:pt x="19001" y="16263"/>
                  <a:pt x="19000" y="16241"/>
                </a:cubicBezTo>
                <a:cubicBezTo>
                  <a:pt x="18991" y="16255"/>
                  <a:pt x="18983" y="16271"/>
                  <a:pt x="18971" y="16285"/>
                </a:cubicBezTo>
                <a:cubicBezTo>
                  <a:pt x="18887" y="16386"/>
                  <a:pt x="18765" y="16347"/>
                  <a:pt x="18779" y="16223"/>
                </a:cubicBezTo>
                <a:cubicBezTo>
                  <a:pt x="18783" y="16184"/>
                  <a:pt x="18757" y="16127"/>
                  <a:pt x="18720" y="16095"/>
                </a:cubicBezTo>
                <a:cubicBezTo>
                  <a:pt x="18630" y="16018"/>
                  <a:pt x="18629" y="15859"/>
                  <a:pt x="18719" y="15838"/>
                </a:cubicBezTo>
                <a:cubicBezTo>
                  <a:pt x="18759" y="15828"/>
                  <a:pt x="18798" y="15854"/>
                  <a:pt x="18820" y="15904"/>
                </a:cubicBezTo>
                <a:cubicBezTo>
                  <a:pt x="18840" y="15950"/>
                  <a:pt x="18856" y="15969"/>
                  <a:pt x="18856" y="15948"/>
                </a:cubicBezTo>
                <a:cubicBezTo>
                  <a:pt x="18856" y="15926"/>
                  <a:pt x="18877" y="15939"/>
                  <a:pt x="18903" y="15978"/>
                </a:cubicBezTo>
                <a:cubicBezTo>
                  <a:pt x="18929" y="16016"/>
                  <a:pt x="18973" y="16060"/>
                  <a:pt x="18999" y="16076"/>
                </a:cubicBezTo>
                <a:cubicBezTo>
                  <a:pt x="19025" y="16092"/>
                  <a:pt x="19046" y="16125"/>
                  <a:pt x="19046" y="16150"/>
                </a:cubicBezTo>
                <a:cubicBezTo>
                  <a:pt x="19046" y="16157"/>
                  <a:pt x="19038" y="16173"/>
                  <a:pt x="19032" y="16186"/>
                </a:cubicBezTo>
                <a:cubicBezTo>
                  <a:pt x="19077" y="16176"/>
                  <a:pt x="19155" y="16214"/>
                  <a:pt x="19185" y="16276"/>
                </a:cubicBezTo>
                <a:cubicBezTo>
                  <a:pt x="19223" y="16354"/>
                  <a:pt x="19355" y="16359"/>
                  <a:pt x="19435" y="16285"/>
                </a:cubicBezTo>
                <a:cubicBezTo>
                  <a:pt x="19467" y="16255"/>
                  <a:pt x="19610" y="16213"/>
                  <a:pt x="19752" y="16195"/>
                </a:cubicBezTo>
                <a:cubicBezTo>
                  <a:pt x="20029" y="16160"/>
                  <a:pt x="20161" y="16123"/>
                  <a:pt x="20194" y="16069"/>
                </a:cubicBezTo>
                <a:cubicBezTo>
                  <a:pt x="20205" y="16051"/>
                  <a:pt x="20216" y="15975"/>
                  <a:pt x="20220" y="15900"/>
                </a:cubicBezTo>
                <a:cubicBezTo>
                  <a:pt x="20224" y="15802"/>
                  <a:pt x="20283" y="15652"/>
                  <a:pt x="20427" y="15381"/>
                </a:cubicBezTo>
                <a:cubicBezTo>
                  <a:pt x="20457" y="15325"/>
                  <a:pt x="20481" y="15288"/>
                  <a:pt x="20508" y="15242"/>
                </a:cubicBezTo>
                <a:cubicBezTo>
                  <a:pt x="20510" y="15237"/>
                  <a:pt x="20510" y="15236"/>
                  <a:pt x="20512" y="15232"/>
                </a:cubicBezTo>
                <a:cubicBezTo>
                  <a:pt x="20568" y="15121"/>
                  <a:pt x="20615" y="15047"/>
                  <a:pt x="20635" y="15035"/>
                </a:cubicBezTo>
                <a:cubicBezTo>
                  <a:pt x="20632" y="15014"/>
                  <a:pt x="20635" y="14992"/>
                  <a:pt x="20646" y="14980"/>
                </a:cubicBezTo>
                <a:cubicBezTo>
                  <a:pt x="20653" y="14973"/>
                  <a:pt x="20662" y="14970"/>
                  <a:pt x="20669" y="14973"/>
                </a:cubicBezTo>
                <a:cubicBezTo>
                  <a:pt x="20672" y="14974"/>
                  <a:pt x="20673" y="14977"/>
                  <a:pt x="20675" y="14980"/>
                </a:cubicBezTo>
                <a:cubicBezTo>
                  <a:pt x="20679" y="14950"/>
                  <a:pt x="20697" y="14901"/>
                  <a:pt x="20728" y="14836"/>
                </a:cubicBezTo>
                <a:cubicBezTo>
                  <a:pt x="20743" y="14794"/>
                  <a:pt x="20757" y="14768"/>
                  <a:pt x="20768" y="14758"/>
                </a:cubicBezTo>
                <a:cubicBezTo>
                  <a:pt x="20775" y="14745"/>
                  <a:pt x="20778" y="14736"/>
                  <a:pt x="20785" y="14723"/>
                </a:cubicBezTo>
                <a:cubicBezTo>
                  <a:pt x="20827" y="14649"/>
                  <a:pt x="20850" y="14616"/>
                  <a:pt x="20873" y="14586"/>
                </a:cubicBezTo>
                <a:cubicBezTo>
                  <a:pt x="20909" y="14486"/>
                  <a:pt x="20933" y="14452"/>
                  <a:pt x="20955" y="14483"/>
                </a:cubicBezTo>
                <a:cubicBezTo>
                  <a:pt x="20971" y="14504"/>
                  <a:pt x="20994" y="14505"/>
                  <a:pt x="21017" y="14499"/>
                </a:cubicBezTo>
                <a:cubicBezTo>
                  <a:pt x="21035" y="14469"/>
                  <a:pt x="21053" y="14446"/>
                  <a:pt x="21065" y="14446"/>
                </a:cubicBezTo>
                <a:cubicBezTo>
                  <a:pt x="21083" y="14445"/>
                  <a:pt x="21173" y="14041"/>
                  <a:pt x="21269" y="13533"/>
                </a:cubicBezTo>
                <a:cubicBezTo>
                  <a:pt x="21363" y="13032"/>
                  <a:pt x="21457" y="12562"/>
                  <a:pt x="21476" y="12485"/>
                </a:cubicBezTo>
                <a:cubicBezTo>
                  <a:pt x="21496" y="12407"/>
                  <a:pt x="21501" y="12306"/>
                  <a:pt x="21490" y="12254"/>
                </a:cubicBezTo>
                <a:cubicBezTo>
                  <a:pt x="21490" y="12252"/>
                  <a:pt x="21482" y="12240"/>
                  <a:pt x="21482" y="12238"/>
                </a:cubicBezTo>
                <a:cubicBezTo>
                  <a:pt x="21481" y="12236"/>
                  <a:pt x="21479" y="12237"/>
                  <a:pt x="21479" y="12235"/>
                </a:cubicBezTo>
                <a:cubicBezTo>
                  <a:pt x="21479" y="12235"/>
                  <a:pt x="21479" y="12234"/>
                  <a:pt x="21479" y="12233"/>
                </a:cubicBezTo>
                <a:cubicBezTo>
                  <a:pt x="21471" y="12212"/>
                  <a:pt x="21434" y="12144"/>
                  <a:pt x="21395" y="12073"/>
                </a:cubicBezTo>
                <a:cubicBezTo>
                  <a:pt x="21369" y="12023"/>
                  <a:pt x="21316" y="11927"/>
                  <a:pt x="21275" y="11855"/>
                </a:cubicBezTo>
                <a:cubicBezTo>
                  <a:pt x="21022" y="11413"/>
                  <a:pt x="20590" y="10695"/>
                  <a:pt x="20228" y="10119"/>
                </a:cubicBezTo>
                <a:cubicBezTo>
                  <a:pt x="20120" y="9946"/>
                  <a:pt x="20069" y="9862"/>
                  <a:pt x="20051" y="9807"/>
                </a:cubicBezTo>
                <a:cubicBezTo>
                  <a:pt x="20050" y="9806"/>
                  <a:pt x="20051" y="9806"/>
                  <a:pt x="20051" y="9805"/>
                </a:cubicBezTo>
                <a:cubicBezTo>
                  <a:pt x="20026" y="9752"/>
                  <a:pt x="20025" y="9723"/>
                  <a:pt x="20052" y="9667"/>
                </a:cubicBezTo>
                <a:cubicBezTo>
                  <a:pt x="20071" y="9628"/>
                  <a:pt x="20095" y="9518"/>
                  <a:pt x="20104" y="9424"/>
                </a:cubicBezTo>
                <a:cubicBezTo>
                  <a:pt x="20120" y="9255"/>
                  <a:pt x="20121" y="9254"/>
                  <a:pt x="20283" y="9220"/>
                </a:cubicBezTo>
                <a:cubicBezTo>
                  <a:pt x="20372" y="9201"/>
                  <a:pt x="20568" y="9154"/>
                  <a:pt x="20717" y="9115"/>
                </a:cubicBezTo>
                <a:cubicBezTo>
                  <a:pt x="20867" y="9075"/>
                  <a:pt x="21071" y="9034"/>
                  <a:pt x="21172" y="9025"/>
                </a:cubicBezTo>
                <a:cubicBezTo>
                  <a:pt x="21385" y="9007"/>
                  <a:pt x="21424" y="8968"/>
                  <a:pt x="21451" y="8734"/>
                </a:cubicBezTo>
                <a:cubicBezTo>
                  <a:pt x="21518" y="8168"/>
                  <a:pt x="21452" y="7359"/>
                  <a:pt x="21326" y="7209"/>
                </a:cubicBezTo>
                <a:cubicBezTo>
                  <a:pt x="21296" y="7173"/>
                  <a:pt x="21289" y="7147"/>
                  <a:pt x="21295" y="7117"/>
                </a:cubicBezTo>
                <a:cubicBezTo>
                  <a:pt x="21268" y="7137"/>
                  <a:pt x="21236" y="7146"/>
                  <a:pt x="21200" y="7129"/>
                </a:cubicBezTo>
                <a:cubicBezTo>
                  <a:pt x="21159" y="7109"/>
                  <a:pt x="21118" y="7095"/>
                  <a:pt x="21110" y="7097"/>
                </a:cubicBezTo>
                <a:cubicBezTo>
                  <a:pt x="20927" y="7143"/>
                  <a:pt x="20385" y="7254"/>
                  <a:pt x="20205" y="7283"/>
                </a:cubicBezTo>
                <a:cubicBezTo>
                  <a:pt x="19981" y="7318"/>
                  <a:pt x="19963" y="7312"/>
                  <a:pt x="19927" y="7225"/>
                </a:cubicBezTo>
                <a:cubicBezTo>
                  <a:pt x="19906" y="7174"/>
                  <a:pt x="19888" y="7102"/>
                  <a:pt x="19888" y="7062"/>
                </a:cubicBezTo>
                <a:cubicBezTo>
                  <a:pt x="19888" y="7023"/>
                  <a:pt x="19869" y="6945"/>
                  <a:pt x="19846" y="6888"/>
                </a:cubicBezTo>
                <a:cubicBezTo>
                  <a:pt x="19822" y="6832"/>
                  <a:pt x="19812" y="6761"/>
                  <a:pt x="19822" y="6732"/>
                </a:cubicBezTo>
                <a:cubicBezTo>
                  <a:pt x="19834" y="6701"/>
                  <a:pt x="19831" y="6692"/>
                  <a:pt x="19814" y="6709"/>
                </a:cubicBezTo>
                <a:cubicBezTo>
                  <a:pt x="19798" y="6726"/>
                  <a:pt x="19757" y="6701"/>
                  <a:pt x="19723" y="6654"/>
                </a:cubicBezTo>
                <a:lnTo>
                  <a:pt x="19663" y="6569"/>
                </a:lnTo>
                <a:lnTo>
                  <a:pt x="19765" y="6134"/>
                </a:lnTo>
                <a:cubicBezTo>
                  <a:pt x="19928" y="5447"/>
                  <a:pt x="19997" y="5211"/>
                  <a:pt x="20024" y="5239"/>
                </a:cubicBezTo>
                <a:cubicBezTo>
                  <a:pt x="20039" y="5254"/>
                  <a:pt x="20044" y="5236"/>
                  <a:pt x="20035" y="5201"/>
                </a:cubicBezTo>
                <a:cubicBezTo>
                  <a:pt x="20017" y="5118"/>
                  <a:pt x="20145" y="4553"/>
                  <a:pt x="20353" y="3799"/>
                </a:cubicBezTo>
                <a:cubicBezTo>
                  <a:pt x="20396" y="3644"/>
                  <a:pt x="20431" y="3504"/>
                  <a:pt x="20431" y="3488"/>
                </a:cubicBezTo>
                <a:cubicBezTo>
                  <a:pt x="20431" y="3452"/>
                  <a:pt x="20530" y="3060"/>
                  <a:pt x="20569" y="2942"/>
                </a:cubicBezTo>
                <a:cubicBezTo>
                  <a:pt x="20605" y="2832"/>
                  <a:pt x="20602" y="2781"/>
                  <a:pt x="20554" y="2687"/>
                </a:cubicBezTo>
                <a:cubicBezTo>
                  <a:pt x="20105" y="1809"/>
                  <a:pt x="19982" y="1563"/>
                  <a:pt x="19920" y="1406"/>
                </a:cubicBezTo>
                <a:cubicBezTo>
                  <a:pt x="19852" y="1233"/>
                  <a:pt x="19839" y="1219"/>
                  <a:pt x="19765" y="1254"/>
                </a:cubicBezTo>
                <a:cubicBezTo>
                  <a:pt x="19665" y="1301"/>
                  <a:pt x="19527" y="1268"/>
                  <a:pt x="19339" y="1149"/>
                </a:cubicBezTo>
                <a:cubicBezTo>
                  <a:pt x="19260" y="1099"/>
                  <a:pt x="19122" y="1014"/>
                  <a:pt x="19032" y="961"/>
                </a:cubicBezTo>
                <a:cubicBezTo>
                  <a:pt x="18814" y="832"/>
                  <a:pt x="18781" y="800"/>
                  <a:pt x="18763" y="702"/>
                </a:cubicBezTo>
                <a:cubicBezTo>
                  <a:pt x="18749" y="630"/>
                  <a:pt x="18723" y="621"/>
                  <a:pt x="18577" y="637"/>
                </a:cubicBezTo>
                <a:cubicBezTo>
                  <a:pt x="18443" y="653"/>
                  <a:pt x="18396" y="680"/>
                  <a:pt x="18353" y="764"/>
                </a:cubicBezTo>
                <a:cubicBezTo>
                  <a:pt x="18280" y="906"/>
                  <a:pt x="18059" y="1062"/>
                  <a:pt x="17931" y="1062"/>
                </a:cubicBezTo>
                <a:cubicBezTo>
                  <a:pt x="17845" y="1062"/>
                  <a:pt x="17815" y="1088"/>
                  <a:pt x="17758" y="1215"/>
                </a:cubicBezTo>
                <a:cubicBezTo>
                  <a:pt x="17720" y="1300"/>
                  <a:pt x="17688" y="1389"/>
                  <a:pt x="17688" y="1412"/>
                </a:cubicBezTo>
                <a:cubicBezTo>
                  <a:pt x="17688" y="1456"/>
                  <a:pt x="17482" y="1987"/>
                  <a:pt x="17448" y="2029"/>
                </a:cubicBezTo>
                <a:cubicBezTo>
                  <a:pt x="17422" y="2063"/>
                  <a:pt x="17368" y="2214"/>
                  <a:pt x="17325" y="2378"/>
                </a:cubicBezTo>
                <a:cubicBezTo>
                  <a:pt x="17245" y="2678"/>
                  <a:pt x="17104" y="2706"/>
                  <a:pt x="17165" y="2410"/>
                </a:cubicBezTo>
                <a:cubicBezTo>
                  <a:pt x="17192" y="2280"/>
                  <a:pt x="17188" y="2270"/>
                  <a:pt x="17077" y="2176"/>
                </a:cubicBezTo>
                <a:cubicBezTo>
                  <a:pt x="17014" y="2122"/>
                  <a:pt x="16941" y="2077"/>
                  <a:pt x="16918" y="2077"/>
                </a:cubicBezTo>
                <a:cubicBezTo>
                  <a:pt x="16851" y="2077"/>
                  <a:pt x="16834" y="1987"/>
                  <a:pt x="16833" y="1644"/>
                </a:cubicBezTo>
                <a:lnTo>
                  <a:pt x="16831" y="1325"/>
                </a:lnTo>
                <a:lnTo>
                  <a:pt x="16709" y="1263"/>
                </a:lnTo>
                <a:cubicBezTo>
                  <a:pt x="16642" y="1229"/>
                  <a:pt x="16565" y="1200"/>
                  <a:pt x="16537" y="1199"/>
                </a:cubicBezTo>
                <a:cubicBezTo>
                  <a:pt x="16509" y="1199"/>
                  <a:pt x="16448" y="1173"/>
                  <a:pt x="16401" y="1137"/>
                </a:cubicBezTo>
                <a:cubicBezTo>
                  <a:pt x="16050" y="875"/>
                  <a:pt x="15841" y="796"/>
                  <a:pt x="15653" y="860"/>
                </a:cubicBezTo>
                <a:cubicBezTo>
                  <a:pt x="15573" y="887"/>
                  <a:pt x="15568" y="900"/>
                  <a:pt x="15568" y="1094"/>
                </a:cubicBezTo>
                <a:cubicBezTo>
                  <a:pt x="15568" y="1244"/>
                  <a:pt x="15583" y="1322"/>
                  <a:pt x="15623" y="1378"/>
                </a:cubicBezTo>
                <a:cubicBezTo>
                  <a:pt x="15676" y="1453"/>
                  <a:pt x="15675" y="1458"/>
                  <a:pt x="15528" y="1676"/>
                </a:cubicBezTo>
                <a:cubicBezTo>
                  <a:pt x="15417" y="1841"/>
                  <a:pt x="15351" y="1903"/>
                  <a:pt x="15276" y="1915"/>
                </a:cubicBezTo>
                <a:cubicBezTo>
                  <a:pt x="15221" y="1923"/>
                  <a:pt x="15028" y="1953"/>
                  <a:pt x="14849" y="1981"/>
                </a:cubicBezTo>
                <a:cubicBezTo>
                  <a:pt x="14670" y="2009"/>
                  <a:pt x="14290" y="2063"/>
                  <a:pt x="14006" y="2100"/>
                </a:cubicBezTo>
                <a:cubicBezTo>
                  <a:pt x="13722" y="2138"/>
                  <a:pt x="13447" y="2179"/>
                  <a:pt x="13395" y="2192"/>
                </a:cubicBezTo>
                <a:cubicBezTo>
                  <a:pt x="13308" y="2214"/>
                  <a:pt x="12902" y="2277"/>
                  <a:pt x="11995" y="2405"/>
                </a:cubicBezTo>
                <a:cubicBezTo>
                  <a:pt x="11816" y="2431"/>
                  <a:pt x="11579" y="2459"/>
                  <a:pt x="11469" y="2470"/>
                </a:cubicBezTo>
                <a:cubicBezTo>
                  <a:pt x="11358" y="2480"/>
                  <a:pt x="11262" y="2499"/>
                  <a:pt x="11254" y="2513"/>
                </a:cubicBezTo>
                <a:cubicBezTo>
                  <a:pt x="11246" y="2527"/>
                  <a:pt x="11175" y="2538"/>
                  <a:pt x="11098" y="2538"/>
                </a:cubicBezTo>
                <a:cubicBezTo>
                  <a:pt x="11020" y="2538"/>
                  <a:pt x="10895" y="2560"/>
                  <a:pt x="10818" y="2584"/>
                </a:cubicBezTo>
                <a:cubicBezTo>
                  <a:pt x="10742" y="2609"/>
                  <a:pt x="10543" y="2640"/>
                  <a:pt x="10377" y="2653"/>
                </a:cubicBezTo>
                <a:cubicBezTo>
                  <a:pt x="10212" y="2666"/>
                  <a:pt x="9922" y="2707"/>
                  <a:pt x="9732" y="2742"/>
                </a:cubicBezTo>
                <a:cubicBezTo>
                  <a:pt x="9330" y="2818"/>
                  <a:pt x="9385" y="2810"/>
                  <a:pt x="9007" y="2834"/>
                </a:cubicBezTo>
                <a:cubicBezTo>
                  <a:pt x="8842" y="2845"/>
                  <a:pt x="8690" y="2865"/>
                  <a:pt x="8667" y="2878"/>
                </a:cubicBezTo>
                <a:cubicBezTo>
                  <a:pt x="8645" y="2891"/>
                  <a:pt x="8492" y="2922"/>
                  <a:pt x="8328" y="2949"/>
                </a:cubicBezTo>
                <a:cubicBezTo>
                  <a:pt x="7215" y="3132"/>
                  <a:pt x="7111" y="3145"/>
                  <a:pt x="7084" y="3098"/>
                </a:cubicBezTo>
                <a:cubicBezTo>
                  <a:pt x="7064" y="3064"/>
                  <a:pt x="7077" y="3036"/>
                  <a:pt x="7128" y="3004"/>
                </a:cubicBezTo>
                <a:cubicBezTo>
                  <a:pt x="7193" y="2961"/>
                  <a:pt x="7199" y="2934"/>
                  <a:pt x="7199" y="2713"/>
                </a:cubicBezTo>
                <a:lnTo>
                  <a:pt x="7199" y="2470"/>
                </a:lnTo>
                <a:lnTo>
                  <a:pt x="7020" y="2293"/>
                </a:lnTo>
                <a:cubicBezTo>
                  <a:pt x="6848" y="2121"/>
                  <a:pt x="6835" y="2114"/>
                  <a:pt x="6648" y="2137"/>
                </a:cubicBezTo>
                <a:cubicBezTo>
                  <a:pt x="6541" y="2150"/>
                  <a:pt x="6449" y="2165"/>
                  <a:pt x="6444" y="2167"/>
                </a:cubicBezTo>
                <a:cubicBezTo>
                  <a:pt x="6440" y="2169"/>
                  <a:pt x="6445" y="2394"/>
                  <a:pt x="6455" y="2669"/>
                </a:cubicBezTo>
                <a:lnTo>
                  <a:pt x="6473" y="3171"/>
                </a:lnTo>
                <a:lnTo>
                  <a:pt x="6344" y="3277"/>
                </a:lnTo>
                <a:cubicBezTo>
                  <a:pt x="6185" y="3407"/>
                  <a:pt x="6137" y="3371"/>
                  <a:pt x="6105" y="3096"/>
                </a:cubicBezTo>
                <a:cubicBezTo>
                  <a:pt x="6075" y="2836"/>
                  <a:pt x="5967" y="2755"/>
                  <a:pt x="5668" y="2765"/>
                </a:cubicBezTo>
                <a:cubicBezTo>
                  <a:pt x="5440" y="2773"/>
                  <a:pt x="5276" y="2880"/>
                  <a:pt x="5148" y="3096"/>
                </a:cubicBezTo>
                <a:cubicBezTo>
                  <a:pt x="5145" y="3102"/>
                  <a:pt x="5146" y="3102"/>
                  <a:pt x="5143" y="3109"/>
                </a:cubicBezTo>
                <a:cubicBezTo>
                  <a:pt x="5109" y="3171"/>
                  <a:pt x="5063" y="3275"/>
                  <a:pt x="5019" y="3391"/>
                </a:cubicBezTo>
                <a:cubicBezTo>
                  <a:pt x="4923" y="3663"/>
                  <a:pt x="4822" y="4044"/>
                  <a:pt x="4766" y="4364"/>
                </a:cubicBezTo>
                <a:cubicBezTo>
                  <a:pt x="4718" y="4637"/>
                  <a:pt x="4691" y="4794"/>
                  <a:pt x="4664" y="5015"/>
                </a:cubicBezTo>
                <a:cubicBezTo>
                  <a:pt x="4637" y="5235"/>
                  <a:pt x="4611" y="5520"/>
                  <a:pt x="4562" y="6047"/>
                </a:cubicBezTo>
                <a:cubicBezTo>
                  <a:pt x="4550" y="6181"/>
                  <a:pt x="4539" y="6353"/>
                  <a:pt x="4529" y="6542"/>
                </a:cubicBezTo>
                <a:cubicBezTo>
                  <a:pt x="4529" y="6545"/>
                  <a:pt x="4530" y="6548"/>
                  <a:pt x="4529" y="6551"/>
                </a:cubicBezTo>
                <a:cubicBezTo>
                  <a:pt x="4510" y="6958"/>
                  <a:pt x="4495" y="7470"/>
                  <a:pt x="4491" y="7952"/>
                </a:cubicBezTo>
                <a:cubicBezTo>
                  <a:pt x="4491" y="7957"/>
                  <a:pt x="4491" y="7963"/>
                  <a:pt x="4491" y="7968"/>
                </a:cubicBezTo>
                <a:cubicBezTo>
                  <a:pt x="4491" y="7970"/>
                  <a:pt x="4491" y="7971"/>
                  <a:pt x="4491" y="7973"/>
                </a:cubicBezTo>
                <a:cubicBezTo>
                  <a:pt x="4490" y="8205"/>
                  <a:pt x="4490" y="8431"/>
                  <a:pt x="4494" y="8640"/>
                </a:cubicBezTo>
                <a:cubicBezTo>
                  <a:pt x="4506" y="9297"/>
                  <a:pt x="4505" y="9455"/>
                  <a:pt x="4480" y="9516"/>
                </a:cubicBezTo>
                <a:cubicBezTo>
                  <a:pt x="4474" y="9531"/>
                  <a:pt x="4468" y="9543"/>
                  <a:pt x="4458" y="9553"/>
                </a:cubicBezTo>
                <a:cubicBezTo>
                  <a:pt x="4457" y="9553"/>
                  <a:pt x="4456" y="9554"/>
                  <a:pt x="4455" y="9555"/>
                </a:cubicBezTo>
                <a:cubicBezTo>
                  <a:pt x="4452" y="9559"/>
                  <a:pt x="4451" y="9562"/>
                  <a:pt x="4447" y="9566"/>
                </a:cubicBezTo>
                <a:cubicBezTo>
                  <a:pt x="4373" y="9648"/>
                  <a:pt x="4303" y="9610"/>
                  <a:pt x="4194" y="9424"/>
                </a:cubicBezTo>
                <a:cubicBezTo>
                  <a:pt x="4164" y="9374"/>
                  <a:pt x="4138" y="9344"/>
                  <a:pt x="4110" y="9321"/>
                </a:cubicBezTo>
                <a:cubicBezTo>
                  <a:pt x="4075" y="9298"/>
                  <a:pt x="4035" y="9287"/>
                  <a:pt x="3978" y="9277"/>
                </a:cubicBezTo>
                <a:cubicBezTo>
                  <a:pt x="3967" y="9276"/>
                  <a:pt x="3960" y="9276"/>
                  <a:pt x="3949" y="9275"/>
                </a:cubicBezTo>
                <a:cubicBezTo>
                  <a:pt x="3890" y="9273"/>
                  <a:pt x="3828" y="9274"/>
                  <a:pt x="3816" y="9287"/>
                </a:cubicBezTo>
                <a:cubicBezTo>
                  <a:pt x="3802" y="9301"/>
                  <a:pt x="3735" y="9321"/>
                  <a:pt x="3668" y="9330"/>
                </a:cubicBezTo>
                <a:lnTo>
                  <a:pt x="3547" y="9346"/>
                </a:lnTo>
                <a:lnTo>
                  <a:pt x="3555" y="9161"/>
                </a:lnTo>
                <a:cubicBezTo>
                  <a:pt x="3558" y="9098"/>
                  <a:pt x="3565" y="9042"/>
                  <a:pt x="3573" y="8995"/>
                </a:cubicBezTo>
                <a:cubicBezTo>
                  <a:pt x="3575" y="8980"/>
                  <a:pt x="3577" y="8942"/>
                  <a:pt x="3580" y="8936"/>
                </a:cubicBezTo>
                <a:cubicBezTo>
                  <a:pt x="3588" y="8913"/>
                  <a:pt x="3596" y="8831"/>
                  <a:pt x="3600" y="8752"/>
                </a:cubicBezTo>
                <a:cubicBezTo>
                  <a:pt x="3609" y="8560"/>
                  <a:pt x="3686" y="7771"/>
                  <a:pt x="3739" y="7315"/>
                </a:cubicBezTo>
                <a:cubicBezTo>
                  <a:pt x="3763" y="7112"/>
                  <a:pt x="3793" y="6810"/>
                  <a:pt x="3805" y="6645"/>
                </a:cubicBezTo>
                <a:cubicBezTo>
                  <a:pt x="3806" y="6632"/>
                  <a:pt x="3807" y="6628"/>
                  <a:pt x="3808" y="6615"/>
                </a:cubicBezTo>
                <a:cubicBezTo>
                  <a:pt x="3810" y="6518"/>
                  <a:pt x="3816" y="6405"/>
                  <a:pt x="3827" y="6342"/>
                </a:cubicBezTo>
                <a:cubicBezTo>
                  <a:pt x="3838" y="6280"/>
                  <a:pt x="3860" y="6088"/>
                  <a:pt x="3877" y="5911"/>
                </a:cubicBezTo>
                <a:cubicBezTo>
                  <a:pt x="3880" y="5871"/>
                  <a:pt x="3882" y="5858"/>
                  <a:pt x="3886" y="5817"/>
                </a:cubicBezTo>
                <a:cubicBezTo>
                  <a:pt x="3886" y="5817"/>
                  <a:pt x="3886" y="5816"/>
                  <a:pt x="3886" y="5815"/>
                </a:cubicBezTo>
                <a:cubicBezTo>
                  <a:pt x="3907" y="5574"/>
                  <a:pt x="3913" y="5481"/>
                  <a:pt x="3894" y="5389"/>
                </a:cubicBezTo>
                <a:lnTo>
                  <a:pt x="3773" y="4985"/>
                </a:lnTo>
                <a:cubicBezTo>
                  <a:pt x="3767" y="4964"/>
                  <a:pt x="3768" y="4963"/>
                  <a:pt x="3762" y="4944"/>
                </a:cubicBezTo>
                <a:cubicBezTo>
                  <a:pt x="3710" y="4768"/>
                  <a:pt x="3677" y="4641"/>
                  <a:pt x="3661" y="4552"/>
                </a:cubicBezTo>
                <a:cubicBezTo>
                  <a:pt x="3652" y="4503"/>
                  <a:pt x="3643" y="4449"/>
                  <a:pt x="3640" y="4403"/>
                </a:cubicBezTo>
                <a:cubicBezTo>
                  <a:pt x="3640" y="4400"/>
                  <a:pt x="3640" y="4398"/>
                  <a:pt x="3640" y="4396"/>
                </a:cubicBezTo>
                <a:cubicBezTo>
                  <a:pt x="3637" y="4337"/>
                  <a:pt x="3636" y="4276"/>
                  <a:pt x="3637" y="4194"/>
                </a:cubicBezTo>
                <a:cubicBezTo>
                  <a:pt x="3637" y="4192"/>
                  <a:pt x="3637" y="4191"/>
                  <a:pt x="3637" y="4189"/>
                </a:cubicBezTo>
                <a:cubicBezTo>
                  <a:pt x="3639" y="3953"/>
                  <a:pt x="3623" y="3792"/>
                  <a:pt x="3592" y="3726"/>
                </a:cubicBezTo>
                <a:cubicBezTo>
                  <a:pt x="3582" y="3704"/>
                  <a:pt x="3570" y="3692"/>
                  <a:pt x="3556" y="3692"/>
                </a:cubicBezTo>
                <a:cubicBezTo>
                  <a:pt x="3541" y="3692"/>
                  <a:pt x="3506" y="3658"/>
                  <a:pt x="3443" y="3582"/>
                </a:cubicBezTo>
                <a:cubicBezTo>
                  <a:pt x="3383" y="3510"/>
                  <a:pt x="3303" y="3405"/>
                  <a:pt x="3210" y="3277"/>
                </a:cubicBezTo>
                <a:cubicBezTo>
                  <a:pt x="3145" y="3188"/>
                  <a:pt x="3081" y="3116"/>
                  <a:pt x="3068" y="3116"/>
                </a:cubicBezTo>
                <a:cubicBezTo>
                  <a:pt x="3055" y="3116"/>
                  <a:pt x="3030" y="3082"/>
                  <a:pt x="3010" y="3041"/>
                </a:cubicBezTo>
                <a:cubicBezTo>
                  <a:pt x="2991" y="2999"/>
                  <a:pt x="2936" y="2944"/>
                  <a:pt x="2888" y="2917"/>
                </a:cubicBezTo>
                <a:cubicBezTo>
                  <a:pt x="2855" y="2898"/>
                  <a:pt x="2821" y="2889"/>
                  <a:pt x="2786" y="2891"/>
                </a:cubicBezTo>
                <a:cubicBezTo>
                  <a:pt x="2781" y="2892"/>
                  <a:pt x="2774" y="2897"/>
                  <a:pt x="2769" y="2898"/>
                </a:cubicBezTo>
                <a:cubicBezTo>
                  <a:pt x="2741" y="2905"/>
                  <a:pt x="2714" y="2913"/>
                  <a:pt x="2681" y="2930"/>
                </a:cubicBezTo>
                <a:cubicBezTo>
                  <a:pt x="2680" y="2931"/>
                  <a:pt x="2679" y="2930"/>
                  <a:pt x="2678" y="2930"/>
                </a:cubicBezTo>
                <a:cubicBezTo>
                  <a:pt x="2675" y="2932"/>
                  <a:pt x="2673" y="2936"/>
                  <a:pt x="2671" y="2937"/>
                </a:cubicBezTo>
                <a:cubicBezTo>
                  <a:pt x="2596" y="2987"/>
                  <a:pt x="2511" y="3078"/>
                  <a:pt x="2408" y="3219"/>
                </a:cubicBezTo>
                <a:lnTo>
                  <a:pt x="2314" y="3350"/>
                </a:lnTo>
                <a:lnTo>
                  <a:pt x="2223" y="3488"/>
                </a:lnTo>
                <a:lnTo>
                  <a:pt x="2238" y="3676"/>
                </a:lnTo>
                <a:lnTo>
                  <a:pt x="2238" y="3680"/>
                </a:lnTo>
                <a:lnTo>
                  <a:pt x="2253" y="3816"/>
                </a:lnTo>
                <a:cubicBezTo>
                  <a:pt x="2286" y="4110"/>
                  <a:pt x="2284" y="4159"/>
                  <a:pt x="2228" y="4497"/>
                </a:cubicBezTo>
                <a:cubicBezTo>
                  <a:pt x="2195" y="4697"/>
                  <a:pt x="2158" y="4907"/>
                  <a:pt x="2146" y="4960"/>
                </a:cubicBezTo>
                <a:cubicBezTo>
                  <a:pt x="2096" y="5177"/>
                  <a:pt x="2084" y="5239"/>
                  <a:pt x="2088" y="5274"/>
                </a:cubicBezTo>
                <a:cubicBezTo>
                  <a:pt x="2100" y="5364"/>
                  <a:pt x="2031" y="5492"/>
                  <a:pt x="1971" y="5492"/>
                </a:cubicBezTo>
                <a:cubicBezTo>
                  <a:pt x="1935" y="5492"/>
                  <a:pt x="1897" y="5512"/>
                  <a:pt x="1889" y="5535"/>
                </a:cubicBezTo>
                <a:cubicBezTo>
                  <a:pt x="1870" y="5587"/>
                  <a:pt x="1822" y="6596"/>
                  <a:pt x="1802" y="7354"/>
                </a:cubicBezTo>
                <a:cubicBezTo>
                  <a:pt x="1790" y="7793"/>
                  <a:pt x="1795" y="7912"/>
                  <a:pt x="1827" y="7975"/>
                </a:cubicBezTo>
                <a:cubicBezTo>
                  <a:pt x="1912" y="8142"/>
                  <a:pt x="1954" y="8482"/>
                  <a:pt x="1984" y="9255"/>
                </a:cubicBezTo>
                <a:cubicBezTo>
                  <a:pt x="2028" y="10428"/>
                  <a:pt x="2032" y="10806"/>
                  <a:pt x="1999" y="10825"/>
                </a:cubicBezTo>
                <a:cubicBezTo>
                  <a:pt x="1983" y="10834"/>
                  <a:pt x="1836" y="10866"/>
                  <a:pt x="1672" y="10894"/>
                </a:cubicBezTo>
                <a:cubicBezTo>
                  <a:pt x="1166" y="10980"/>
                  <a:pt x="1133" y="10985"/>
                  <a:pt x="946" y="11032"/>
                </a:cubicBezTo>
                <a:cubicBezTo>
                  <a:pt x="598" y="11117"/>
                  <a:pt x="557" y="11094"/>
                  <a:pt x="576" y="10816"/>
                </a:cubicBezTo>
                <a:cubicBezTo>
                  <a:pt x="584" y="10691"/>
                  <a:pt x="590" y="10685"/>
                  <a:pt x="724" y="10685"/>
                </a:cubicBezTo>
                <a:cubicBezTo>
                  <a:pt x="849" y="10685"/>
                  <a:pt x="865" y="10674"/>
                  <a:pt x="861" y="10594"/>
                </a:cubicBezTo>
                <a:cubicBezTo>
                  <a:pt x="856" y="10513"/>
                  <a:pt x="880" y="10497"/>
                  <a:pt x="1058" y="10463"/>
                </a:cubicBezTo>
                <a:cubicBezTo>
                  <a:pt x="1208" y="10435"/>
                  <a:pt x="1270" y="10403"/>
                  <a:pt x="1296" y="10339"/>
                </a:cubicBezTo>
                <a:cubicBezTo>
                  <a:pt x="1328" y="10263"/>
                  <a:pt x="1356" y="10256"/>
                  <a:pt x="1523" y="10279"/>
                </a:cubicBezTo>
                <a:lnTo>
                  <a:pt x="1716" y="10307"/>
                </a:lnTo>
                <a:lnTo>
                  <a:pt x="1707" y="9734"/>
                </a:lnTo>
                <a:cubicBezTo>
                  <a:pt x="1704" y="9419"/>
                  <a:pt x="1704" y="9052"/>
                  <a:pt x="1709" y="8917"/>
                </a:cubicBezTo>
                <a:cubicBezTo>
                  <a:pt x="1713" y="8783"/>
                  <a:pt x="1703" y="8614"/>
                  <a:pt x="1685" y="8544"/>
                </a:cubicBezTo>
                <a:cubicBezTo>
                  <a:pt x="1663" y="8451"/>
                  <a:pt x="1658" y="7939"/>
                  <a:pt x="1669" y="6689"/>
                </a:cubicBezTo>
                <a:cubicBezTo>
                  <a:pt x="1677" y="5739"/>
                  <a:pt x="1687" y="4843"/>
                  <a:pt x="1691" y="4698"/>
                </a:cubicBezTo>
                <a:cubicBezTo>
                  <a:pt x="1699" y="4395"/>
                  <a:pt x="1733" y="4307"/>
                  <a:pt x="1813" y="4380"/>
                </a:cubicBezTo>
                <a:cubicBezTo>
                  <a:pt x="1843" y="4406"/>
                  <a:pt x="1875" y="4414"/>
                  <a:pt x="1886" y="4396"/>
                </a:cubicBezTo>
                <a:cubicBezTo>
                  <a:pt x="1897" y="4378"/>
                  <a:pt x="1940" y="4358"/>
                  <a:pt x="1979" y="4354"/>
                </a:cubicBezTo>
                <a:cubicBezTo>
                  <a:pt x="2019" y="4351"/>
                  <a:pt x="2060" y="4346"/>
                  <a:pt x="2072" y="4343"/>
                </a:cubicBezTo>
                <a:cubicBezTo>
                  <a:pt x="2083" y="4340"/>
                  <a:pt x="2092" y="4278"/>
                  <a:pt x="2092" y="4203"/>
                </a:cubicBezTo>
                <a:cubicBezTo>
                  <a:pt x="2092" y="4128"/>
                  <a:pt x="2105" y="4055"/>
                  <a:pt x="2121" y="4038"/>
                </a:cubicBezTo>
                <a:cubicBezTo>
                  <a:pt x="2140" y="4018"/>
                  <a:pt x="2136" y="3979"/>
                  <a:pt x="2107" y="3926"/>
                </a:cubicBezTo>
                <a:cubicBezTo>
                  <a:pt x="2107" y="3925"/>
                  <a:pt x="2106" y="3924"/>
                  <a:pt x="2106" y="3923"/>
                </a:cubicBezTo>
                <a:cubicBezTo>
                  <a:pt x="2097" y="3907"/>
                  <a:pt x="2091" y="3880"/>
                  <a:pt x="2087" y="3848"/>
                </a:cubicBezTo>
                <a:cubicBezTo>
                  <a:pt x="2077" y="3795"/>
                  <a:pt x="2073" y="3729"/>
                  <a:pt x="2081" y="3618"/>
                </a:cubicBezTo>
                <a:cubicBezTo>
                  <a:pt x="2082" y="3613"/>
                  <a:pt x="2082" y="3612"/>
                  <a:pt x="2083" y="3607"/>
                </a:cubicBezTo>
                <a:cubicBezTo>
                  <a:pt x="2091" y="3487"/>
                  <a:pt x="2103" y="3359"/>
                  <a:pt x="2111" y="3323"/>
                </a:cubicBezTo>
                <a:cubicBezTo>
                  <a:pt x="2120" y="3284"/>
                  <a:pt x="2127" y="3192"/>
                  <a:pt x="2127" y="3116"/>
                </a:cubicBezTo>
                <a:cubicBezTo>
                  <a:pt x="2126" y="3006"/>
                  <a:pt x="2134" y="2939"/>
                  <a:pt x="2166" y="2903"/>
                </a:cubicBezTo>
                <a:cubicBezTo>
                  <a:pt x="2198" y="2866"/>
                  <a:pt x="2255" y="2860"/>
                  <a:pt x="2347" y="2869"/>
                </a:cubicBezTo>
                <a:lnTo>
                  <a:pt x="2509" y="2885"/>
                </a:lnTo>
                <a:lnTo>
                  <a:pt x="2547" y="2561"/>
                </a:lnTo>
                <a:cubicBezTo>
                  <a:pt x="2568" y="2384"/>
                  <a:pt x="2595" y="2222"/>
                  <a:pt x="2606" y="2201"/>
                </a:cubicBezTo>
                <a:cubicBezTo>
                  <a:pt x="2628" y="2163"/>
                  <a:pt x="2832" y="2148"/>
                  <a:pt x="2969" y="2176"/>
                </a:cubicBezTo>
                <a:cubicBezTo>
                  <a:pt x="3019" y="2186"/>
                  <a:pt x="3051" y="2212"/>
                  <a:pt x="3070" y="2272"/>
                </a:cubicBezTo>
                <a:cubicBezTo>
                  <a:pt x="3088" y="2332"/>
                  <a:pt x="3094" y="2427"/>
                  <a:pt x="3092" y="2573"/>
                </a:cubicBezTo>
                <a:cubicBezTo>
                  <a:pt x="3090" y="2706"/>
                  <a:pt x="3092" y="2823"/>
                  <a:pt x="3098" y="2834"/>
                </a:cubicBezTo>
                <a:cubicBezTo>
                  <a:pt x="3105" y="2845"/>
                  <a:pt x="3196" y="2864"/>
                  <a:pt x="3301" y="2875"/>
                </a:cubicBezTo>
                <a:cubicBezTo>
                  <a:pt x="3427" y="2890"/>
                  <a:pt x="3471" y="2900"/>
                  <a:pt x="3489" y="2942"/>
                </a:cubicBezTo>
                <a:cubicBezTo>
                  <a:pt x="3495" y="2956"/>
                  <a:pt x="3498" y="2973"/>
                  <a:pt x="3500" y="2995"/>
                </a:cubicBezTo>
                <a:cubicBezTo>
                  <a:pt x="3507" y="3071"/>
                  <a:pt x="3527" y="3093"/>
                  <a:pt x="3596" y="3093"/>
                </a:cubicBezTo>
                <a:cubicBezTo>
                  <a:pt x="3644" y="3093"/>
                  <a:pt x="3700" y="3119"/>
                  <a:pt x="3718" y="3151"/>
                </a:cubicBezTo>
                <a:cubicBezTo>
                  <a:pt x="3737" y="3182"/>
                  <a:pt x="3792" y="3208"/>
                  <a:pt x="3839" y="3208"/>
                </a:cubicBezTo>
                <a:cubicBezTo>
                  <a:pt x="3881" y="3208"/>
                  <a:pt x="3903" y="3211"/>
                  <a:pt x="3915" y="3238"/>
                </a:cubicBezTo>
                <a:cubicBezTo>
                  <a:pt x="3927" y="3264"/>
                  <a:pt x="3929" y="3316"/>
                  <a:pt x="3931" y="3417"/>
                </a:cubicBezTo>
                <a:cubicBezTo>
                  <a:pt x="3934" y="3531"/>
                  <a:pt x="3938" y="3633"/>
                  <a:pt x="3941" y="3646"/>
                </a:cubicBezTo>
                <a:cubicBezTo>
                  <a:pt x="3951" y="3686"/>
                  <a:pt x="3955" y="4000"/>
                  <a:pt x="3953" y="4306"/>
                </a:cubicBezTo>
                <a:cubicBezTo>
                  <a:pt x="3953" y="4459"/>
                  <a:pt x="3951" y="4607"/>
                  <a:pt x="3948" y="4721"/>
                </a:cubicBezTo>
                <a:cubicBezTo>
                  <a:pt x="3945" y="4836"/>
                  <a:pt x="3941" y="4916"/>
                  <a:pt x="3936" y="4921"/>
                </a:cubicBezTo>
                <a:cubicBezTo>
                  <a:pt x="3894" y="4964"/>
                  <a:pt x="3993" y="5145"/>
                  <a:pt x="4057" y="5145"/>
                </a:cubicBezTo>
                <a:cubicBezTo>
                  <a:pt x="4106" y="5145"/>
                  <a:pt x="4116" y="5172"/>
                  <a:pt x="4116" y="5292"/>
                </a:cubicBezTo>
                <a:cubicBezTo>
                  <a:pt x="4116" y="5373"/>
                  <a:pt x="4126" y="5453"/>
                  <a:pt x="4136" y="5471"/>
                </a:cubicBezTo>
                <a:cubicBezTo>
                  <a:pt x="4147" y="5489"/>
                  <a:pt x="4135" y="5568"/>
                  <a:pt x="4112" y="5645"/>
                </a:cubicBezTo>
                <a:cubicBezTo>
                  <a:pt x="4080" y="5749"/>
                  <a:pt x="4077" y="5808"/>
                  <a:pt x="4098" y="5865"/>
                </a:cubicBezTo>
                <a:cubicBezTo>
                  <a:pt x="4119" y="5924"/>
                  <a:pt x="4112" y="6029"/>
                  <a:pt x="4091" y="6125"/>
                </a:cubicBezTo>
                <a:cubicBezTo>
                  <a:pt x="4091" y="6125"/>
                  <a:pt x="4091" y="6126"/>
                  <a:pt x="4091" y="6127"/>
                </a:cubicBezTo>
                <a:cubicBezTo>
                  <a:pt x="4069" y="6222"/>
                  <a:pt x="4033" y="6305"/>
                  <a:pt x="3996" y="6315"/>
                </a:cubicBezTo>
                <a:cubicBezTo>
                  <a:pt x="3977" y="6320"/>
                  <a:pt x="3967" y="6334"/>
                  <a:pt x="3958" y="6352"/>
                </a:cubicBezTo>
                <a:cubicBezTo>
                  <a:pt x="3933" y="6423"/>
                  <a:pt x="3935" y="6676"/>
                  <a:pt x="3940" y="7700"/>
                </a:cubicBezTo>
                <a:cubicBezTo>
                  <a:pt x="3940" y="7728"/>
                  <a:pt x="3938" y="7731"/>
                  <a:pt x="3938" y="7757"/>
                </a:cubicBezTo>
                <a:cubicBezTo>
                  <a:pt x="3938" y="7768"/>
                  <a:pt x="3940" y="7773"/>
                  <a:pt x="3940" y="7785"/>
                </a:cubicBezTo>
                <a:cubicBezTo>
                  <a:pt x="3940" y="7836"/>
                  <a:pt x="3938" y="7843"/>
                  <a:pt x="3938" y="7888"/>
                </a:cubicBezTo>
                <a:cubicBezTo>
                  <a:pt x="3938" y="8200"/>
                  <a:pt x="3934" y="8400"/>
                  <a:pt x="3919" y="8475"/>
                </a:cubicBezTo>
                <a:cubicBezTo>
                  <a:pt x="3916" y="8493"/>
                  <a:pt x="3911" y="8505"/>
                  <a:pt x="3907" y="8516"/>
                </a:cubicBezTo>
                <a:cubicBezTo>
                  <a:pt x="3904" y="8522"/>
                  <a:pt x="3903" y="8532"/>
                  <a:pt x="3900" y="8537"/>
                </a:cubicBezTo>
                <a:cubicBezTo>
                  <a:pt x="3882" y="8570"/>
                  <a:pt x="3874" y="8588"/>
                  <a:pt x="3872" y="8603"/>
                </a:cubicBezTo>
                <a:cubicBezTo>
                  <a:pt x="3875" y="8615"/>
                  <a:pt x="3881" y="8624"/>
                  <a:pt x="3897" y="8640"/>
                </a:cubicBezTo>
                <a:cubicBezTo>
                  <a:pt x="3903" y="8646"/>
                  <a:pt x="3908" y="8658"/>
                  <a:pt x="3914" y="8668"/>
                </a:cubicBezTo>
                <a:cubicBezTo>
                  <a:pt x="3928" y="8688"/>
                  <a:pt x="3940" y="8716"/>
                  <a:pt x="3940" y="8745"/>
                </a:cubicBezTo>
                <a:cubicBezTo>
                  <a:pt x="3940" y="8761"/>
                  <a:pt x="3941" y="8773"/>
                  <a:pt x="3947" y="8782"/>
                </a:cubicBezTo>
                <a:cubicBezTo>
                  <a:pt x="3952" y="8791"/>
                  <a:pt x="3962" y="8798"/>
                  <a:pt x="3975" y="8803"/>
                </a:cubicBezTo>
                <a:cubicBezTo>
                  <a:pt x="4003" y="8811"/>
                  <a:pt x="4050" y="8811"/>
                  <a:pt x="4129" y="8805"/>
                </a:cubicBezTo>
                <a:cubicBezTo>
                  <a:pt x="4222" y="8798"/>
                  <a:pt x="4270" y="8795"/>
                  <a:pt x="4294" y="8778"/>
                </a:cubicBezTo>
                <a:cubicBezTo>
                  <a:pt x="4319" y="8760"/>
                  <a:pt x="4320" y="8728"/>
                  <a:pt x="4321" y="8668"/>
                </a:cubicBezTo>
                <a:cubicBezTo>
                  <a:pt x="4321" y="8599"/>
                  <a:pt x="4308" y="8532"/>
                  <a:pt x="4293" y="8516"/>
                </a:cubicBezTo>
                <a:cubicBezTo>
                  <a:pt x="4285" y="8508"/>
                  <a:pt x="4279" y="8479"/>
                  <a:pt x="4274" y="8441"/>
                </a:cubicBezTo>
                <a:cubicBezTo>
                  <a:pt x="4269" y="8403"/>
                  <a:pt x="4266" y="8356"/>
                  <a:pt x="4266" y="8308"/>
                </a:cubicBezTo>
                <a:cubicBezTo>
                  <a:pt x="4266" y="8259"/>
                  <a:pt x="4269" y="8212"/>
                  <a:pt x="4274" y="8175"/>
                </a:cubicBezTo>
                <a:cubicBezTo>
                  <a:pt x="4279" y="8136"/>
                  <a:pt x="4285" y="8109"/>
                  <a:pt x="4293" y="8101"/>
                </a:cubicBezTo>
                <a:cubicBezTo>
                  <a:pt x="4328" y="8064"/>
                  <a:pt x="4328" y="7815"/>
                  <a:pt x="4293" y="7778"/>
                </a:cubicBezTo>
                <a:cubicBezTo>
                  <a:pt x="4285" y="7769"/>
                  <a:pt x="4278" y="7717"/>
                  <a:pt x="4274" y="7645"/>
                </a:cubicBezTo>
                <a:cubicBezTo>
                  <a:pt x="4260" y="7428"/>
                  <a:pt x="4264" y="7022"/>
                  <a:pt x="4289" y="6996"/>
                </a:cubicBezTo>
                <a:cubicBezTo>
                  <a:pt x="4295" y="6989"/>
                  <a:pt x="4301" y="6926"/>
                  <a:pt x="4304" y="6833"/>
                </a:cubicBezTo>
                <a:cubicBezTo>
                  <a:pt x="4304" y="6833"/>
                  <a:pt x="4304" y="6831"/>
                  <a:pt x="4304" y="6831"/>
                </a:cubicBezTo>
                <a:cubicBezTo>
                  <a:pt x="4307" y="6736"/>
                  <a:pt x="4310" y="6610"/>
                  <a:pt x="4308" y="6473"/>
                </a:cubicBezTo>
                <a:cubicBezTo>
                  <a:pt x="4303" y="6088"/>
                  <a:pt x="4311" y="5958"/>
                  <a:pt x="4343" y="5895"/>
                </a:cubicBezTo>
                <a:cubicBezTo>
                  <a:pt x="4361" y="5859"/>
                  <a:pt x="4370" y="5838"/>
                  <a:pt x="4369" y="5815"/>
                </a:cubicBezTo>
                <a:cubicBezTo>
                  <a:pt x="4368" y="5792"/>
                  <a:pt x="4357" y="5768"/>
                  <a:pt x="4337" y="5730"/>
                </a:cubicBezTo>
                <a:cubicBezTo>
                  <a:pt x="4317" y="5692"/>
                  <a:pt x="4306" y="5648"/>
                  <a:pt x="4303" y="5522"/>
                </a:cubicBezTo>
                <a:cubicBezTo>
                  <a:pt x="4299" y="5395"/>
                  <a:pt x="4302" y="5186"/>
                  <a:pt x="4310" y="4820"/>
                </a:cubicBezTo>
                <a:cubicBezTo>
                  <a:pt x="4314" y="4614"/>
                  <a:pt x="4317" y="4447"/>
                  <a:pt x="4322" y="4318"/>
                </a:cubicBezTo>
                <a:cubicBezTo>
                  <a:pt x="4327" y="4186"/>
                  <a:pt x="4335" y="4094"/>
                  <a:pt x="4343" y="4031"/>
                </a:cubicBezTo>
                <a:cubicBezTo>
                  <a:pt x="4350" y="3969"/>
                  <a:pt x="4360" y="3934"/>
                  <a:pt x="4371" y="3928"/>
                </a:cubicBezTo>
                <a:cubicBezTo>
                  <a:pt x="4377" y="3924"/>
                  <a:pt x="4382" y="3928"/>
                  <a:pt x="4389" y="3937"/>
                </a:cubicBezTo>
                <a:cubicBezTo>
                  <a:pt x="4396" y="3946"/>
                  <a:pt x="4404" y="3960"/>
                  <a:pt x="4413" y="3978"/>
                </a:cubicBezTo>
                <a:cubicBezTo>
                  <a:pt x="4444" y="4051"/>
                  <a:pt x="4451" y="4051"/>
                  <a:pt x="4505" y="3960"/>
                </a:cubicBezTo>
                <a:cubicBezTo>
                  <a:pt x="4557" y="3871"/>
                  <a:pt x="4558" y="3855"/>
                  <a:pt x="4518" y="3806"/>
                </a:cubicBezTo>
                <a:cubicBezTo>
                  <a:pt x="4471" y="3748"/>
                  <a:pt x="4485" y="3686"/>
                  <a:pt x="4538" y="3660"/>
                </a:cubicBezTo>
                <a:cubicBezTo>
                  <a:pt x="4556" y="3651"/>
                  <a:pt x="4579" y="3646"/>
                  <a:pt x="4605" y="3646"/>
                </a:cubicBezTo>
                <a:cubicBezTo>
                  <a:pt x="4648" y="3646"/>
                  <a:pt x="4671" y="3644"/>
                  <a:pt x="4685" y="3618"/>
                </a:cubicBezTo>
                <a:cubicBezTo>
                  <a:pt x="4699" y="3593"/>
                  <a:pt x="4704" y="3544"/>
                  <a:pt x="4712" y="3451"/>
                </a:cubicBezTo>
                <a:cubicBezTo>
                  <a:pt x="4722" y="3343"/>
                  <a:pt x="4729" y="3200"/>
                  <a:pt x="4729" y="3132"/>
                </a:cubicBezTo>
                <a:cubicBezTo>
                  <a:pt x="4729" y="3093"/>
                  <a:pt x="4733" y="3057"/>
                  <a:pt x="4741" y="3027"/>
                </a:cubicBezTo>
                <a:cubicBezTo>
                  <a:pt x="4742" y="3025"/>
                  <a:pt x="4742" y="3024"/>
                  <a:pt x="4743" y="3022"/>
                </a:cubicBezTo>
                <a:cubicBezTo>
                  <a:pt x="4750" y="2992"/>
                  <a:pt x="4758" y="2968"/>
                  <a:pt x="4769" y="2953"/>
                </a:cubicBezTo>
                <a:cubicBezTo>
                  <a:pt x="4771" y="2950"/>
                  <a:pt x="4779" y="2947"/>
                  <a:pt x="4782" y="2944"/>
                </a:cubicBezTo>
                <a:cubicBezTo>
                  <a:pt x="4811" y="2908"/>
                  <a:pt x="4848" y="2886"/>
                  <a:pt x="4899" y="2882"/>
                </a:cubicBezTo>
                <a:cubicBezTo>
                  <a:pt x="5153" y="2863"/>
                  <a:pt x="5130" y="2897"/>
                  <a:pt x="5151" y="2541"/>
                </a:cubicBezTo>
                <a:cubicBezTo>
                  <a:pt x="5161" y="2363"/>
                  <a:pt x="5185" y="2194"/>
                  <a:pt x="5204" y="2167"/>
                </a:cubicBezTo>
                <a:cubicBezTo>
                  <a:pt x="5228" y="2133"/>
                  <a:pt x="5284" y="2131"/>
                  <a:pt x="5378" y="2160"/>
                </a:cubicBezTo>
                <a:cubicBezTo>
                  <a:pt x="5468" y="2188"/>
                  <a:pt x="5552" y="2185"/>
                  <a:pt x="5622" y="2153"/>
                </a:cubicBezTo>
                <a:cubicBezTo>
                  <a:pt x="5705" y="2116"/>
                  <a:pt x="5746" y="2120"/>
                  <a:pt x="5798" y="2167"/>
                </a:cubicBezTo>
                <a:cubicBezTo>
                  <a:pt x="5853" y="2217"/>
                  <a:pt x="5882" y="2217"/>
                  <a:pt x="5947" y="2171"/>
                </a:cubicBezTo>
                <a:cubicBezTo>
                  <a:pt x="5991" y="2140"/>
                  <a:pt x="6052" y="2128"/>
                  <a:pt x="6083" y="2144"/>
                </a:cubicBezTo>
                <a:cubicBezTo>
                  <a:pt x="6126" y="2167"/>
                  <a:pt x="6142" y="2149"/>
                  <a:pt x="6156" y="2059"/>
                </a:cubicBezTo>
                <a:cubicBezTo>
                  <a:pt x="6174" y="1933"/>
                  <a:pt x="6266" y="1768"/>
                  <a:pt x="6293" y="1814"/>
                </a:cubicBezTo>
                <a:cubicBezTo>
                  <a:pt x="6302" y="1830"/>
                  <a:pt x="6344" y="1815"/>
                  <a:pt x="6384" y="1779"/>
                </a:cubicBezTo>
                <a:cubicBezTo>
                  <a:pt x="6424" y="1744"/>
                  <a:pt x="6530" y="1700"/>
                  <a:pt x="6620" y="1683"/>
                </a:cubicBezTo>
                <a:cubicBezTo>
                  <a:pt x="6764" y="1656"/>
                  <a:pt x="6793" y="1663"/>
                  <a:pt x="6840" y="1743"/>
                </a:cubicBezTo>
                <a:cubicBezTo>
                  <a:pt x="6877" y="1806"/>
                  <a:pt x="6927" y="1834"/>
                  <a:pt x="7000" y="1830"/>
                </a:cubicBezTo>
                <a:cubicBezTo>
                  <a:pt x="7103" y="1824"/>
                  <a:pt x="7106" y="1827"/>
                  <a:pt x="7114" y="1997"/>
                </a:cubicBezTo>
                <a:cubicBezTo>
                  <a:pt x="7119" y="2098"/>
                  <a:pt x="7135" y="2169"/>
                  <a:pt x="7154" y="2165"/>
                </a:cubicBezTo>
                <a:cubicBezTo>
                  <a:pt x="7355" y="2122"/>
                  <a:pt x="7460" y="2226"/>
                  <a:pt x="7396" y="2401"/>
                </a:cubicBezTo>
                <a:cubicBezTo>
                  <a:pt x="7379" y="2445"/>
                  <a:pt x="7377" y="2500"/>
                  <a:pt x="7390" y="2522"/>
                </a:cubicBezTo>
                <a:cubicBezTo>
                  <a:pt x="7403" y="2545"/>
                  <a:pt x="7418" y="2622"/>
                  <a:pt x="7423" y="2697"/>
                </a:cubicBezTo>
                <a:cubicBezTo>
                  <a:pt x="7435" y="2872"/>
                  <a:pt x="7484" y="2892"/>
                  <a:pt x="7873" y="2871"/>
                </a:cubicBezTo>
                <a:lnTo>
                  <a:pt x="8178" y="2852"/>
                </a:lnTo>
                <a:lnTo>
                  <a:pt x="8178" y="2726"/>
                </a:lnTo>
                <a:cubicBezTo>
                  <a:pt x="8178" y="2657"/>
                  <a:pt x="8186" y="2585"/>
                  <a:pt x="8196" y="2568"/>
                </a:cubicBezTo>
                <a:cubicBezTo>
                  <a:pt x="8206" y="2551"/>
                  <a:pt x="8219" y="2471"/>
                  <a:pt x="8225" y="2389"/>
                </a:cubicBezTo>
                <a:cubicBezTo>
                  <a:pt x="8237" y="2198"/>
                  <a:pt x="8272" y="2138"/>
                  <a:pt x="8326" y="2215"/>
                </a:cubicBezTo>
                <a:cubicBezTo>
                  <a:pt x="8357" y="2258"/>
                  <a:pt x="8379" y="2258"/>
                  <a:pt x="8405" y="2222"/>
                </a:cubicBezTo>
                <a:cubicBezTo>
                  <a:pt x="8459" y="2145"/>
                  <a:pt x="8657" y="2104"/>
                  <a:pt x="8680" y="2165"/>
                </a:cubicBezTo>
                <a:cubicBezTo>
                  <a:pt x="8690" y="2193"/>
                  <a:pt x="8707" y="2207"/>
                  <a:pt x="8719" y="2194"/>
                </a:cubicBezTo>
                <a:cubicBezTo>
                  <a:pt x="8731" y="2182"/>
                  <a:pt x="8824" y="2159"/>
                  <a:pt x="8924" y="2144"/>
                </a:cubicBezTo>
                <a:cubicBezTo>
                  <a:pt x="9073" y="2122"/>
                  <a:pt x="9116" y="2130"/>
                  <a:pt x="9158" y="2194"/>
                </a:cubicBezTo>
                <a:cubicBezTo>
                  <a:pt x="9206" y="2268"/>
                  <a:pt x="9215" y="2269"/>
                  <a:pt x="9308" y="2194"/>
                </a:cubicBezTo>
                <a:cubicBezTo>
                  <a:pt x="9390" y="2128"/>
                  <a:pt x="9451" y="2121"/>
                  <a:pt x="9694" y="2146"/>
                </a:cubicBezTo>
                <a:cubicBezTo>
                  <a:pt x="9853" y="2163"/>
                  <a:pt x="10089" y="2174"/>
                  <a:pt x="10216" y="2171"/>
                </a:cubicBezTo>
                <a:cubicBezTo>
                  <a:pt x="10659" y="2161"/>
                  <a:pt x="11128" y="2158"/>
                  <a:pt x="11452" y="2162"/>
                </a:cubicBezTo>
                <a:cubicBezTo>
                  <a:pt x="11941" y="2169"/>
                  <a:pt x="12995" y="2126"/>
                  <a:pt x="13011" y="2098"/>
                </a:cubicBezTo>
                <a:cubicBezTo>
                  <a:pt x="13019" y="2085"/>
                  <a:pt x="13025" y="1934"/>
                  <a:pt x="13026" y="1763"/>
                </a:cubicBezTo>
                <a:lnTo>
                  <a:pt x="13028" y="1454"/>
                </a:lnTo>
                <a:lnTo>
                  <a:pt x="13136" y="1440"/>
                </a:lnTo>
                <a:cubicBezTo>
                  <a:pt x="13196" y="1433"/>
                  <a:pt x="13334" y="1415"/>
                  <a:pt x="13443" y="1401"/>
                </a:cubicBezTo>
                <a:cubicBezTo>
                  <a:pt x="13551" y="1387"/>
                  <a:pt x="13692" y="1396"/>
                  <a:pt x="13756" y="1419"/>
                </a:cubicBezTo>
                <a:cubicBezTo>
                  <a:pt x="13832" y="1447"/>
                  <a:pt x="13888" y="1443"/>
                  <a:pt x="13917" y="1412"/>
                </a:cubicBezTo>
                <a:cubicBezTo>
                  <a:pt x="13947" y="1380"/>
                  <a:pt x="14023" y="1382"/>
                  <a:pt x="14155" y="1412"/>
                </a:cubicBezTo>
                <a:cubicBezTo>
                  <a:pt x="14262" y="1438"/>
                  <a:pt x="14355" y="1445"/>
                  <a:pt x="14361" y="1429"/>
                </a:cubicBezTo>
                <a:cubicBezTo>
                  <a:pt x="14367" y="1412"/>
                  <a:pt x="14424" y="1413"/>
                  <a:pt x="14487" y="1433"/>
                </a:cubicBezTo>
                <a:cubicBezTo>
                  <a:pt x="14551" y="1453"/>
                  <a:pt x="14613" y="1458"/>
                  <a:pt x="14626" y="1445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9" y="1502"/>
                  <a:pt x="15024" y="1523"/>
                  <a:pt x="15077" y="1523"/>
                </a:cubicBezTo>
                <a:cubicBezTo>
                  <a:pt x="15153" y="1522"/>
                  <a:pt x="15182" y="1499"/>
                  <a:pt x="15206" y="1410"/>
                </a:cubicBezTo>
                <a:cubicBezTo>
                  <a:pt x="15231" y="1321"/>
                  <a:pt x="15229" y="1285"/>
                  <a:pt x="15199" y="1243"/>
                </a:cubicBezTo>
                <a:cubicBezTo>
                  <a:pt x="15150" y="1173"/>
                  <a:pt x="15149" y="1042"/>
                  <a:pt x="15201" y="970"/>
                </a:cubicBezTo>
                <a:cubicBezTo>
                  <a:pt x="15233" y="925"/>
                  <a:pt x="15235" y="897"/>
                  <a:pt x="15210" y="846"/>
                </a:cubicBezTo>
                <a:cubicBezTo>
                  <a:pt x="15134" y="690"/>
                  <a:pt x="15222" y="670"/>
                  <a:pt x="16017" y="660"/>
                </a:cubicBezTo>
                <a:cubicBezTo>
                  <a:pt x="16468" y="655"/>
                  <a:pt x="16796" y="670"/>
                  <a:pt x="16805" y="695"/>
                </a:cubicBezTo>
                <a:cubicBezTo>
                  <a:pt x="16814" y="720"/>
                  <a:pt x="16843" y="713"/>
                  <a:pt x="16874" y="681"/>
                </a:cubicBezTo>
                <a:cubicBezTo>
                  <a:pt x="16949" y="602"/>
                  <a:pt x="16993" y="697"/>
                  <a:pt x="16998" y="938"/>
                </a:cubicBezTo>
                <a:cubicBezTo>
                  <a:pt x="16999" y="1044"/>
                  <a:pt x="17002" y="1219"/>
                  <a:pt x="17004" y="1328"/>
                </a:cubicBezTo>
                <a:lnTo>
                  <a:pt x="17008" y="1525"/>
                </a:lnTo>
                <a:lnTo>
                  <a:pt x="17077" y="1449"/>
                </a:lnTo>
                <a:cubicBezTo>
                  <a:pt x="17125" y="1396"/>
                  <a:pt x="17178" y="1382"/>
                  <a:pt x="17253" y="1399"/>
                </a:cubicBezTo>
                <a:lnTo>
                  <a:pt x="17362" y="1422"/>
                </a:lnTo>
                <a:lnTo>
                  <a:pt x="17362" y="1082"/>
                </a:lnTo>
                <a:cubicBezTo>
                  <a:pt x="17362" y="861"/>
                  <a:pt x="17373" y="730"/>
                  <a:pt x="17395" y="706"/>
                </a:cubicBezTo>
                <a:cubicBezTo>
                  <a:pt x="17413" y="686"/>
                  <a:pt x="17598" y="673"/>
                  <a:pt x="17803" y="676"/>
                </a:cubicBezTo>
                <a:lnTo>
                  <a:pt x="18177" y="683"/>
                </a:lnTo>
                <a:lnTo>
                  <a:pt x="18177" y="539"/>
                </a:lnTo>
                <a:cubicBezTo>
                  <a:pt x="18177" y="459"/>
                  <a:pt x="18187" y="365"/>
                  <a:pt x="18199" y="332"/>
                </a:cubicBezTo>
                <a:cubicBezTo>
                  <a:pt x="18211" y="300"/>
                  <a:pt x="18216" y="213"/>
                  <a:pt x="18210" y="138"/>
                </a:cubicBezTo>
                <a:lnTo>
                  <a:pt x="18198" y="0"/>
                </a:lnTo>
                <a:lnTo>
                  <a:pt x="10801" y="0"/>
                </a:lnTo>
                <a:lnTo>
                  <a:pt x="9099" y="0"/>
                </a:lnTo>
                <a:lnTo>
                  <a:pt x="0" y="0"/>
                </a:lnTo>
                <a:close/>
                <a:moveTo>
                  <a:pt x="19182" y="0"/>
                </a:moveTo>
                <a:lnTo>
                  <a:pt x="19182" y="112"/>
                </a:lnTo>
                <a:cubicBezTo>
                  <a:pt x="19182" y="174"/>
                  <a:pt x="19169" y="238"/>
                  <a:pt x="19153" y="255"/>
                </a:cubicBezTo>
                <a:cubicBezTo>
                  <a:pt x="19133" y="275"/>
                  <a:pt x="19134" y="304"/>
                  <a:pt x="19154" y="346"/>
                </a:cubicBezTo>
                <a:cubicBezTo>
                  <a:pt x="19171" y="380"/>
                  <a:pt x="19181" y="466"/>
                  <a:pt x="19176" y="537"/>
                </a:cubicBezTo>
                <a:cubicBezTo>
                  <a:pt x="19169" y="654"/>
                  <a:pt x="19176" y="665"/>
                  <a:pt x="19263" y="676"/>
                </a:cubicBezTo>
                <a:cubicBezTo>
                  <a:pt x="19315" y="683"/>
                  <a:pt x="19391" y="700"/>
                  <a:pt x="19432" y="713"/>
                </a:cubicBezTo>
                <a:cubicBezTo>
                  <a:pt x="19473" y="726"/>
                  <a:pt x="19513" y="712"/>
                  <a:pt x="19523" y="686"/>
                </a:cubicBezTo>
                <a:cubicBezTo>
                  <a:pt x="19534" y="655"/>
                  <a:pt x="19621" y="648"/>
                  <a:pt x="19762" y="665"/>
                </a:cubicBezTo>
                <a:cubicBezTo>
                  <a:pt x="20030" y="697"/>
                  <a:pt x="20053" y="736"/>
                  <a:pt x="20044" y="1126"/>
                </a:cubicBezTo>
                <a:lnTo>
                  <a:pt x="20038" y="1403"/>
                </a:lnTo>
                <a:lnTo>
                  <a:pt x="20222" y="1410"/>
                </a:lnTo>
                <a:cubicBezTo>
                  <a:pt x="20324" y="1413"/>
                  <a:pt x="20418" y="1436"/>
                  <a:pt x="20434" y="1463"/>
                </a:cubicBezTo>
                <a:cubicBezTo>
                  <a:pt x="20450" y="1490"/>
                  <a:pt x="20465" y="1655"/>
                  <a:pt x="20467" y="1830"/>
                </a:cubicBezTo>
                <a:lnTo>
                  <a:pt x="20473" y="2146"/>
                </a:lnTo>
                <a:lnTo>
                  <a:pt x="20662" y="2139"/>
                </a:lnTo>
                <a:cubicBezTo>
                  <a:pt x="20767" y="2136"/>
                  <a:pt x="20868" y="2156"/>
                  <a:pt x="20886" y="2181"/>
                </a:cubicBezTo>
                <a:cubicBezTo>
                  <a:pt x="20923" y="2230"/>
                  <a:pt x="20906" y="2566"/>
                  <a:pt x="20862" y="2662"/>
                </a:cubicBezTo>
                <a:cubicBezTo>
                  <a:pt x="20847" y="2694"/>
                  <a:pt x="20847" y="2724"/>
                  <a:pt x="20862" y="2740"/>
                </a:cubicBezTo>
                <a:cubicBezTo>
                  <a:pt x="20894" y="2774"/>
                  <a:pt x="20925" y="3042"/>
                  <a:pt x="20904" y="3100"/>
                </a:cubicBezTo>
                <a:cubicBezTo>
                  <a:pt x="20895" y="3124"/>
                  <a:pt x="20886" y="3255"/>
                  <a:pt x="20884" y="3389"/>
                </a:cubicBezTo>
                <a:cubicBezTo>
                  <a:pt x="20878" y="3725"/>
                  <a:pt x="20843" y="3783"/>
                  <a:pt x="20649" y="3779"/>
                </a:cubicBezTo>
                <a:cubicBezTo>
                  <a:pt x="20562" y="3777"/>
                  <a:pt x="20479" y="3786"/>
                  <a:pt x="20466" y="3799"/>
                </a:cubicBezTo>
                <a:cubicBezTo>
                  <a:pt x="20452" y="3813"/>
                  <a:pt x="20445" y="3894"/>
                  <a:pt x="20449" y="3978"/>
                </a:cubicBezTo>
                <a:cubicBezTo>
                  <a:pt x="20483" y="4698"/>
                  <a:pt x="20487" y="5024"/>
                  <a:pt x="20460" y="5051"/>
                </a:cubicBezTo>
                <a:cubicBezTo>
                  <a:pt x="20444" y="5068"/>
                  <a:pt x="20437" y="5102"/>
                  <a:pt x="20445" y="5125"/>
                </a:cubicBezTo>
                <a:cubicBezTo>
                  <a:pt x="20466" y="5183"/>
                  <a:pt x="20368" y="5260"/>
                  <a:pt x="20306" y="5235"/>
                </a:cubicBezTo>
                <a:cubicBezTo>
                  <a:pt x="20232" y="5204"/>
                  <a:pt x="20185" y="5272"/>
                  <a:pt x="20176" y="5425"/>
                </a:cubicBezTo>
                <a:cubicBezTo>
                  <a:pt x="20170" y="5519"/>
                  <a:pt x="20150" y="5569"/>
                  <a:pt x="20107" y="5586"/>
                </a:cubicBezTo>
                <a:cubicBezTo>
                  <a:pt x="20050" y="5608"/>
                  <a:pt x="20045" y="5635"/>
                  <a:pt x="20045" y="5955"/>
                </a:cubicBezTo>
                <a:cubicBezTo>
                  <a:pt x="20045" y="6145"/>
                  <a:pt x="20048" y="6366"/>
                  <a:pt x="20049" y="6448"/>
                </a:cubicBezTo>
                <a:lnTo>
                  <a:pt x="20051" y="6599"/>
                </a:lnTo>
                <a:lnTo>
                  <a:pt x="20438" y="6604"/>
                </a:lnTo>
                <a:cubicBezTo>
                  <a:pt x="20651" y="6607"/>
                  <a:pt x="20868" y="6604"/>
                  <a:pt x="20921" y="6597"/>
                </a:cubicBezTo>
                <a:cubicBezTo>
                  <a:pt x="20973" y="6590"/>
                  <a:pt x="21101" y="6584"/>
                  <a:pt x="21204" y="6583"/>
                </a:cubicBezTo>
                <a:cubicBezTo>
                  <a:pt x="21354" y="6582"/>
                  <a:pt x="21398" y="6597"/>
                  <a:pt x="21421" y="6661"/>
                </a:cubicBezTo>
                <a:cubicBezTo>
                  <a:pt x="21445" y="6726"/>
                  <a:pt x="21438" y="6759"/>
                  <a:pt x="21388" y="6824"/>
                </a:cubicBezTo>
                <a:cubicBezTo>
                  <a:pt x="21350" y="6873"/>
                  <a:pt x="21332" y="6932"/>
                  <a:pt x="21341" y="6975"/>
                </a:cubicBezTo>
                <a:cubicBezTo>
                  <a:pt x="21345" y="6992"/>
                  <a:pt x="21344" y="7008"/>
                  <a:pt x="21343" y="7023"/>
                </a:cubicBezTo>
                <a:cubicBezTo>
                  <a:pt x="21371" y="6987"/>
                  <a:pt x="21411" y="6953"/>
                  <a:pt x="21454" y="6927"/>
                </a:cubicBezTo>
                <a:cubicBezTo>
                  <a:pt x="21455" y="6927"/>
                  <a:pt x="21456" y="6923"/>
                  <a:pt x="21457" y="6923"/>
                </a:cubicBezTo>
                <a:cubicBezTo>
                  <a:pt x="21461" y="6920"/>
                  <a:pt x="21464" y="6920"/>
                  <a:pt x="21468" y="6918"/>
                </a:cubicBezTo>
                <a:cubicBezTo>
                  <a:pt x="21472" y="6915"/>
                  <a:pt x="21477" y="6913"/>
                  <a:pt x="21482" y="6911"/>
                </a:cubicBezTo>
                <a:cubicBezTo>
                  <a:pt x="21492" y="6906"/>
                  <a:pt x="21502" y="6900"/>
                  <a:pt x="21510" y="6897"/>
                </a:cubicBezTo>
                <a:cubicBezTo>
                  <a:pt x="21511" y="6897"/>
                  <a:pt x="21511" y="6895"/>
                  <a:pt x="21512" y="6895"/>
                </a:cubicBezTo>
                <a:cubicBezTo>
                  <a:pt x="21531" y="6888"/>
                  <a:pt x="21549" y="6886"/>
                  <a:pt x="21559" y="6893"/>
                </a:cubicBezTo>
                <a:cubicBezTo>
                  <a:pt x="21563" y="6896"/>
                  <a:pt x="21567" y="6893"/>
                  <a:pt x="21571" y="6879"/>
                </a:cubicBezTo>
                <a:cubicBezTo>
                  <a:pt x="21575" y="6862"/>
                  <a:pt x="21577" y="6812"/>
                  <a:pt x="21581" y="6760"/>
                </a:cubicBezTo>
                <a:cubicBezTo>
                  <a:pt x="21585" y="6676"/>
                  <a:pt x="21590" y="6555"/>
                  <a:pt x="21593" y="6336"/>
                </a:cubicBezTo>
                <a:cubicBezTo>
                  <a:pt x="21599" y="5858"/>
                  <a:pt x="21600" y="4993"/>
                  <a:pt x="21600" y="3460"/>
                </a:cubicBezTo>
                <a:lnTo>
                  <a:pt x="21600" y="0"/>
                </a:lnTo>
                <a:lnTo>
                  <a:pt x="19182" y="0"/>
                </a:lnTo>
                <a:close/>
                <a:moveTo>
                  <a:pt x="20627" y="6748"/>
                </a:moveTo>
                <a:cubicBezTo>
                  <a:pt x="20625" y="6752"/>
                  <a:pt x="20627" y="6759"/>
                  <a:pt x="20632" y="6774"/>
                </a:cubicBezTo>
                <a:cubicBezTo>
                  <a:pt x="20642" y="6801"/>
                  <a:pt x="20638" y="6838"/>
                  <a:pt x="20622" y="6854"/>
                </a:cubicBezTo>
                <a:cubicBezTo>
                  <a:pt x="20607" y="6870"/>
                  <a:pt x="20602" y="6904"/>
                  <a:pt x="20611" y="6929"/>
                </a:cubicBezTo>
                <a:cubicBezTo>
                  <a:pt x="20621" y="6955"/>
                  <a:pt x="20634" y="6963"/>
                  <a:pt x="20643" y="6948"/>
                </a:cubicBezTo>
                <a:cubicBezTo>
                  <a:pt x="20672" y="6898"/>
                  <a:pt x="20671" y="6786"/>
                  <a:pt x="20642" y="6755"/>
                </a:cubicBezTo>
                <a:cubicBezTo>
                  <a:pt x="20633" y="6747"/>
                  <a:pt x="20628" y="6745"/>
                  <a:pt x="20627" y="6748"/>
                </a:cubicBezTo>
                <a:close/>
                <a:moveTo>
                  <a:pt x="21594" y="7117"/>
                </a:moveTo>
                <a:cubicBezTo>
                  <a:pt x="21590" y="7112"/>
                  <a:pt x="21579" y="7132"/>
                  <a:pt x="21561" y="7170"/>
                </a:cubicBezTo>
                <a:cubicBezTo>
                  <a:pt x="21560" y="7172"/>
                  <a:pt x="21561" y="7173"/>
                  <a:pt x="21560" y="7175"/>
                </a:cubicBezTo>
                <a:cubicBezTo>
                  <a:pt x="21560" y="7175"/>
                  <a:pt x="21559" y="7174"/>
                  <a:pt x="21559" y="7175"/>
                </a:cubicBezTo>
                <a:cubicBezTo>
                  <a:pt x="21558" y="7176"/>
                  <a:pt x="21559" y="7178"/>
                  <a:pt x="21559" y="7179"/>
                </a:cubicBezTo>
                <a:cubicBezTo>
                  <a:pt x="21537" y="7228"/>
                  <a:pt x="21519" y="7294"/>
                  <a:pt x="21519" y="7328"/>
                </a:cubicBezTo>
                <a:cubicBezTo>
                  <a:pt x="21519" y="7356"/>
                  <a:pt x="21523" y="7369"/>
                  <a:pt x="21528" y="7377"/>
                </a:cubicBezTo>
                <a:cubicBezTo>
                  <a:pt x="21530" y="7377"/>
                  <a:pt x="21531" y="7381"/>
                  <a:pt x="21532" y="7381"/>
                </a:cubicBezTo>
                <a:cubicBezTo>
                  <a:pt x="21535" y="7382"/>
                  <a:pt x="21538" y="7379"/>
                  <a:pt x="21541" y="7377"/>
                </a:cubicBezTo>
                <a:cubicBezTo>
                  <a:pt x="21545" y="7375"/>
                  <a:pt x="21550" y="7373"/>
                  <a:pt x="21554" y="7367"/>
                </a:cubicBezTo>
                <a:cubicBezTo>
                  <a:pt x="21555" y="7367"/>
                  <a:pt x="21554" y="7365"/>
                  <a:pt x="21554" y="7365"/>
                </a:cubicBezTo>
                <a:cubicBezTo>
                  <a:pt x="21572" y="7338"/>
                  <a:pt x="21591" y="7286"/>
                  <a:pt x="21594" y="7221"/>
                </a:cubicBezTo>
                <a:cubicBezTo>
                  <a:pt x="21598" y="7156"/>
                  <a:pt x="21599" y="7123"/>
                  <a:pt x="21594" y="7117"/>
                </a:cubicBezTo>
                <a:close/>
                <a:moveTo>
                  <a:pt x="21600" y="8745"/>
                </a:moveTo>
                <a:lnTo>
                  <a:pt x="21559" y="8878"/>
                </a:lnTo>
                <a:cubicBezTo>
                  <a:pt x="21528" y="8979"/>
                  <a:pt x="21526" y="9028"/>
                  <a:pt x="21549" y="9076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5"/>
                </a:lnTo>
                <a:close/>
                <a:moveTo>
                  <a:pt x="21318" y="9252"/>
                </a:moveTo>
                <a:cubicBezTo>
                  <a:pt x="21308" y="9256"/>
                  <a:pt x="21302" y="9264"/>
                  <a:pt x="21302" y="9277"/>
                </a:cubicBezTo>
                <a:cubicBezTo>
                  <a:pt x="21302" y="9300"/>
                  <a:pt x="21334" y="9372"/>
                  <a:pt x="21374" y="9436"/>
                </a:cubicBezTo>
                <a:cubicBezTo>
                  <a:pt x="21432" y="9526"/>
                  <a:pt x="21446" y="9583"/>
                  <a:pt x="21409" y="9617"/>
                </a:cubicBezTo>
                <a:cubicBezTo>
                  <a:pt x="21390" y="9634"/>
                  <a:pt x="21358" y="9646"/>
                  <a:pt x="21313" y="9651"/>
                </a:cubicBezTo>
                <a:cubicBezTo>
                  <a:pt x="21267" y="9657"/>
                  <a:pt x="21206" y="9655"/>
                  <a:pt x="21131" y="9651"/>
                </a:cubicBezTo>
                <a:cubicBezTo>
                  <a:pt x="20993" y="9644"/>
                  <a:pt x="20869" y="9620"/>
                  <a:pt x="20855" y="9596"/>
                </a:cubicBezTo>
                <a:cubicBezTo>
                  <a:pt x="20841" y="9573"/>
                  <a:pt x="20764" y="9555"/>
                  <a:pt x="20686" y="9555"/>
                </a:cubicBezTo>
                <a:cubicBezTo>
                  <a:pt x="20607" y="9555"/>
                  <a:pt x="20535" y="9532"/>
                  <a:pt x="20526" y="9507"/>
                </a:cubicBezTo>
                <a:cubicBezTo>
                  <a:pt x="20517" y="9481"/>
                  <a:pt x="20491" y="9461"/>
                  <a:pt x="20468" y="9461"/>
                </a:cubicBezTo>
                <a:cubicBezTo>
                  <a:pt x="20457" y="9461"/>
                  <a:pt x="20449" y="9468"/>
                  <a:pt x="20445" y="9477"/>
                </a:cubicBezTo>
                <a:cubicBezTo>
                  <a:pt x="20441" y="9485"/>
                  <a:pt x="20441" y="9494"/>
                  <a:pt x="20445" y="9507"/>
                </a:cubicBezTo>
                <a:cubicBezTo>
                  <a:pt x="20454" y="9532"/>
                  <a:pt x="20465" y="9714"/>
                  <a:pt x="20468" y="9908"/>
                </a:cubicBezTo>
                <a:lnTo>
                  <a:pt x="20475" y="10261"/>
                </a:lnTo>
                <a:lnTo>
                  <a:pt x="20642" y="10259"/>
                </a:lnTo>
                <a:cubicBezTo>
                  <a:pt x="20755" y="10257"/>
                  <a:pt x="20819" y="10266"/>
                  <a:pt x="20858" y="10323"/>
                </a:cubicBezTo>
                <a:cubicBezTo>
                  <a:pt x="20896" y="10380"/>
                  <a:pt x="20906" y="10486"/>
                  <a:pt x="20912" y="10667"/>
                </a:cubicBezTo>
                <a:cubicBezTo>
                  <a:pt x="20918" y="10828"/>
                  <a:pt x="20934" y="10971"/>
                  <a:pt x="20948" y="10986"/>
                </a:cubicBezTo>
                <a:cubicBezTo>
                  <a:pt x="20963" y="11001"/>
                  <a:pt x="21045" y="11010"/>
                  <a:pt x="21131" y="11004"/>
                </a:cubicBezTo>
                <a:cubicBezTo>
                  <a:pt x="21217" y="10998"/>
                  <a:pt x="21301" y="11013"/>
                  <a:pt x="21319" y="11038"/>
                </a:cubicBezTo>
                <a:cubicBezTo>
                  <a:pt x="21341" y="11069"/>
                  <a:pt x="21350" y="11193"/>
                  <a:pt x="21344" y="11401"/>
                </a:cubicBezTo>
                <a:cubicBezTo>
                  <a:pt x="21342" y="11485"/>
                  <a:pt x="21342" y="11552"/>
                  <a:pt x="21344" y="11603"/>
                </a:cubicBezTo>
                <a:cubicBezTo>
                  <a:pt x="21346" y="11654"/>
                  <a:pt x="21351" y="11689"/>
                  <a:pt x="21359" y="11713"/>
                </a:cubicBezTo>
                <a:cubicBezTo>
                  <a:pt x="21376" y="11761"/>
                  <a:pt x="21406" y="11762"/>
                  <a:pt x="21461" y="11738"/>
                </a:cubicBezTo>
                <a:cubicBezTo>
                  <a:pt x="21498" y="11721"/>
                  <a:pt x="21524" y="11737"/>
                  <a:pt x="21535" y="11786"/>
                </a:cubicBezTo>
                <a:cubicBezTo>
                  <a:pt x="21586" y="12011"/>
                  <a:pt x="21600" y="11745"/>
                  <a:pt x="21600" y="10596"/>
                </a:cubicBezTo>
                <a:cubicBezTo>
                  <a:pt x="21600" y="9971"/>
                  <a:pt x="21600" y="9657"/>
                  <a:pt x="21593" y="9500"/>
                </a:cubicBezTo>
                <a:cubicBezTo>
                  <a:pt x="21592" y="9487"/>
                  <a:pt x="21591" y="9488"/>
                  <a:pt x="21590" y="9477"/>
                </a:cubicBezTo>
                <a:cubicBezTo>
                  <a:pt x="21587" y="9422"/>
                  <a:pt x="21583" y="9380"/>
                  <a:pt x="21576" y="9365"/>
                </a:cubicBezTo>
                <a:cubicBezTo>
                  <a:pt x="21573" y="9356"/>
                  <a:pt x="21569" y="9354"/>
                  <a:pt x="21564" y="9353"/>
                </a:cubicBezTo>
                <a:cubicBezTo>
                  <a:pt x="21559" y="9352"/>
                  <a:pt x="21553" y="9352"/>
                  <a:pt x="21546" y="9355"/>
                </a:cubicBezTo>
                <a:cubicBezTo>
                  <a:pt x="21516" y="9369"/>
                  <a:pt x="21474" y="9357"/>
                  <a:pt x="21453" y="9328"/>
                </a:cubicBezTo>
                <a:cubicBezTo>
                  <a:pt x="21430" y="9296"/>
                  <a:pt x="21397" y="9276"/>
                  <a:pt x="21368" y="9264"/>
                </a:cubicBezTo>
                <a:cubicBezTo>
                  <a:pt x="21349" y="9257"/>
                  <a:pt x="21330" y="9248"/>
                  <a:pt x="21318" y="9252"/>
                </a:cubicBezTo>
                <a:close/>
                <a:moveTo>
                  <a:pt x="18336" y="15638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7"/>
                  <a:pt x="18452" y="16069"/>
                  <a:pt x="18422" y="16085"/>
                </a:cubicBezTo>
                <a:cubicBezTo>
                  <a:pt x="18285" y="16159"/>
                  <a:pt x="18431" y="16338"/>
                  <a:pt x="18628" y="16338"/>
                </a:cubicBezTo>
                <a:cubicBezTo>
                  <a:pt x="18744" y="16338"/>
                  <a:pt x="18797" y="16475"/>
                  <a:pt x="18736" y="16622"/>
                </a:cubicBezTo>
                <a:cubicBezTo>
                  <a:pt x="18712" y="16680"/>
                  <a:pt x="18701" y="16772"/>
                  <a:pt x="18710" y="16847"/>
                </a:cubicBezTo>
                <a:cubicBezTo>
                  <a:pt x="18730" y="17011"/>
                  <a:pt x="18678" y="17064"/>
                  <a:pt x="18604" y="16954"/>
                </a:cubicBezTo>
                <a:cubicBezTo>
                  <a:pt x="18573" y="16907"/>
                  <a:pt x="18556" y="16895"/>
                  <a:pt x="18566" y="16925"/>
                </a:cubicBezTo>
                <a:cubicBezTo>
                  <a:pt x="18597" y="17016"/>
                  <a:pt x="18548" y="17031"/>
                  <a:pt x="18177" y="17051"/>
                </a:cubicBezTo>
                <a:cubicBezTo>
                  <a:pt x="17880" y="17067"/>
                  <a:pt x="17817" y="17059"/>
                  <a:pt x="17804" y="17003"/>
                </a:cubicBezTo>
                <a:cubicBezTo>
                  <a:pt x="17791" y="16944"/>
                  <a:pt x="17782" y="16947"/>
                  <a:pt x="17738" y="17014"/>
                </a:cubicBezTo>
                <a:cubicBezTo>
                  <a:pt x="17696" y="17079"/>
                  <a:pt x="17670" y="17084"/>
                  <a:pt x="17594" y="17044"/>
                </a:cubicBezTo>
                <a:cubicBezTo>
                  <a:pt x="17528" y="17009"/>
                  <a:pt x="17493" y="17010"/>
                  <a:pt x="17472" y="17046"/>
                </a:cubicBezTo>
                <a:cubicBezTo>
                  <a:pt x="17450" y="17083"/>
                  <a:pt x="17429" y="17085"/>
                  <a:pt x="17395" y="17048"/>
                </a:cubicBezTo>
                <a:cubicBezTo>
                  <a:pt x="17364" y="17015"/>
                  <a:pt x="17324" y="17013"/>
                  <a:pt x="17279" y="17042"/>
                </a:cubicBezTo>
                <a:cubicBezTo>
                  <a:pt x="17242" y="17065"/>
                  <a:pt x="17154" y="17075"/>
                  <a:pt x="17084" y="17064"/>
                </a:cubicBezTo>
                <a:cubicBezTo>
                  <a:pt x="16971" y="17048"/>
                  <a:pt x="16961" y="17055"/>
                  <a:pt x="16982" y="17124"/>
                </a:cubicBezTo>
                <a:cubicBezTo>
                  <a:pt x="17016" y="17230"/>
                  <a:pt x="16982" y="17540"/>
                  <a:pt x="16934" y="17571"/>
                </a:cubicBezTo>
                <a:cubicBezTo>
                  <a:pt x="16913" y="17585"/>
                  <a:pt x="16869" y="17572"/>
                  <a:pt x="16835" y="17541"/>
                </a:cubicBezTo>
                <a:cubicBezTo>
                  <a:pt x="16802" y="17511"/>
                  <a:pt x="16726" y="17492"/>
                  <a:pt x="16669" y="17500"/>
                </a:cubicBezTo>
                <a:cubicBezTo>
                  <a:pt x="16582" y="17513"/>
                  <a:pt x="16563" y="17533"/>
                  <a:pt x="16555" y="17629"/>
                </a:cubicBezTo>
                <a:cubicBezTo>
                  <a:pt x="16549" y="17691"/>
                  <a:pt x="16535" y="17757"/>
                  <a:pt x="16525" y="17773"/>
                </a:cubicBezTo>
                <a:cubicBezTo>
                  <a:pt x="16488" y="17826"/>
                  <a:pt x="16042" y="17749"/>
                  <a:pt x="16049" y="17690"/>
                </a:cubicBezTo>
                <a:cubicBezTo>
                  <a:pt x="16057" y="17621"/>
                  <a:pt x="15895" y="17625"/>
                  <a:pt x="15843" y="17695"/>
                </a:cubicBezTo>
                <a:cubicBezTo>
                  <a:pt x="15822" y="17723"/>
                  <a:pt x="15705" y="17752"/>
                  <a:pt x="15584" y="17757"/>
                </a:cubicBezTo>
                <a:cubicBezTo>
                  <a:pt x="14591" y="17800"/>
                  <a:pt x="14291" y="17786"/>
                  <a:pt x="14289" y="17700"/>
                </a:cubicBezTo>
                <a:cubicBezTo>
                  <a:pt x="14289" y="17650"/>
                  <a:pt x="14454" y="17596"/>
                  <a:pt x="14699" y="17564"/>
                </a:cubicBezTo>
                <a:cubicBezTo>
                  <a:pt x="14781" y="17554"/>
                  <a:pt x="14866" y="17536"/>
                  <a:pt x="14889" y="17523"/>
                </a:cubicBezTo>
                <a:cubicBezTo>
                  <a:pt x="14911" y="17510"/>
                  <a:pt x="15332" y="17404"/>
                  <a:pt x="15824" y="17289"/>
                </a:cubicBezTo>
                <a:cubicBezTo>
                  <a:pt x="16315" y="17174"/>
                  <a:pt x="16721" y="17072"/>
                  <a:pt x="16725" y="17064"/>
                </a:cubicBezTo>
                <a:cubicBezTo>
                  <a:pt x="16730" y="17056"/>
                  <a:pt x="16737" y="16972"/>
                  <a:pt x="16740" y="16876"/>
                </a:cubicBezTo>
                <a:cubicBezTo>
                  <a:pt x="16744" y="16780"/>
                  <a:pt x="16759" y="16691"/>
                  <a:pt x="16772" y="16677"/>
                </a:cubicBezTo>
                <a:cubicBezTo>
                  <a:pt x="16785" y="16663"/>
                  <a:pt x="16920" y="16652"/>
                  <a:pt x="17072" y="16656"/>
                </a:cubicBezTo>
                <a:cubicBezTo>
                  <a:pt x="17548" y="16669"/>
                  <a:pt x="17800" y="16509"/>
                  <a:pt x="18119" y="15991"/>
                </a:cubicBezTo>
                <a:lnTo>
                  <a:pt x="18336" y="15638"/>
                </a:lnTo>
                <a:close/>
                <a:moveTo>
                  <a:pt x="16404" y="17369"/>
                </a:moveTo>
                <a:cubicBezTo>
                  <a:pt x="16385" y="17382"/>
                  <a:pt x="16401" y="17392"/>
                  <a:pt x="16438" y="17392"/>
                </a:cubicBezTo>
                <a:cubicBezTo>
                  <a:pt x="16475" y="17392"/>
                  <a:pt x="16490" y="17382"/>
                  <a:pt x="16471" y="17369"/>
                </a:cubicBezTo>
                <a:cubicBezTo>
                  <a:pt x="16452" y="17357"/>
                  <a:pt x="16422" y="17357"/>
                  <a:pt x="16404" y="17369"/>
                </a:cubicBezTo>
                <a:close/>
                <a:moveTo>
                  <a:pt x="14173" y="17688"/>
                </a:moveTo>
                <a:cubicBezTo>
                  <a:pt x="14247" y="17674"/>
                  <a:pt x="14360" y="17746"/>
                  <a:pt x="14360" y="17839"/>
                </a:cubicBezTo>
                <a:cubicBezTo>
                  <a:pt x="14360" y="17903"/>
                  <a:pt x="14337" y="17935"/>
                  <a:pt x="14287" y="17945"/>
                </a:cubicBezTo>
                <a:cubicBezTo>
                  <a:pt x="14241" y="17954"/>
                  <a:pt x="14209" y="17994"/>
                  <a:pt x="14200" y="18055"/>
                </a:cubicBezTo>
                <a:cubicBezTo>
                  <a:pt x="14191" y="18117"/>
                  <a:pt x="14171" y="18141"/>
                  <a:pt x="14145" y="18124"/>
                </a:cubicBezTo>
                <a:cubicBezTo>
                  <a:pt x="14118" y="18106"/>
                  <a:pt x="14101" y="18131"/>
                  <a:pt x="14096" y="18199"/>
                </a:cubicBezTo>
                <a:cubicBezTo>
                  <a:pt x="14090" y="18267"/>
                  <a:pt x="14065" y="18306"/>
                  <a:pt x="14020" y="18316"/>
                </a:cubicBezTo>
                <a:cubicBezTo>
                  <a:pt x="13983" y="18325"/>
                  <a:pt x="13933" y="18358"/>
                  <a:pt x="13907" y="18388"/>
                </a:cubicBezTo>
                <a:cubicBezTo>
                  <a:pt x="13877" y="18423"/>
                  <a:pt x="13800" y="18432"/>
                  <a:pt x="13683" y="18415"/>
                </a:cubicBezTo>
                <a:cubicBezTo>
                  <a:pt x="13553" y="18396"/>
                  <a:pt x="13500" y="18406"/>
                  <a:pt x="13491" y="18449"/>
                </a:cubicBezTo>
                <a:cubicBezTo>
                  <a:pt x="13473" y="18527"/>
                  <a:pt x="13012" y="18531"/>
                  <a:pt x="12967" y="18454"/>
                </a:cubicBezTo>
                <a:cubicBezTo>
                  <a:pt x="12917" y="18369"/>
                  <a:pt x="12669" y="18358"/>
                  <a:pt x="12651" y="18440"/>
                </a:cubicBezTo>
                <a:cubicBezTo>
                  <a:pt x="12633" y="18520"/>
                  <a:pt x="12443" y="18534"/>
                  <a:pt x="12399" y="18459"/>
                </a:cubicBezTo>
                <a:cubicBezTo>
                  <a:pt x="12379" y="18425"/>
                  <a:pt x="12349" y="18427"/>
                  <a:pt x="12299" y="18465"/>
                </a:cubicBezTo>
                <a:cubicBezTo>
                  <a:pt x="12244" y="18508"/>
                  <a:pt x="12192" y="18509"/>
                  <a:pt x="12067" y="18463"/>
                </a:cubicBezTo>
                <a:cubicBezTo>
                  <a:pt x="11974" y="18430"/>
                  <a:pt x="11890" y="18422"/>
                  <a:pt x="11869" y="18445"/>
                </a:cubicBezTo>
                <a:cubicBezTo>
                  <a:pt x="11849" y="18466"/>
                  <a:pt x="11802" y="18486"/>
                  <a:pt x="11764" y="18488"/>
                </a:cubicBezTo>
                <a:cubicBezTo>
                  <a:pt x="11727" y="18490"/>
                  <a:pt x="11542" y="18507"/>
                  <a:pt x="11353" y="18527"/>
                </a:cubicBezTo>
                <a:cubicBezTo>
                  <a:pt x="11108" y="18554"/>
                  <a:pt x="11005" y="18548"/>
                  <a:pt x="10992" y="18511"/>
                </a:cubicBezTo>
                <a:cubicBezTo>
                  <a:pt x="10981" y="18483"/>
                  <a:pt x="10989" y="18453"/>
                  <a:pt x="11008" y="18443"/>
                </a:cubicBezTo>
                <a:cubicBezTo>
                  <a:pt x="11094" y="18397"/>
                  <a:pt x="13483" y="17857"/>
                  <a:pt x="13496" y="17881"/>
                </a:cubicBezTo>
                <a:cubicBezTo>
                  <a:pt x="13505" y="17895"/>
                  <a:pt x="13525" y="17889"/>
                  <a:pt x="13542" y="17867"/>
                </a:cubicBezTo>
                <a:cubicBezTo>
                  <a:pt x="13592" y="17799"/>
                  <a:pt x="13877" y="17759"/>
                  <a:pt x="13898" y="17817"/>
                </a:cubicBezTo>
                <a:cubicBezTo>
                  <a:pt x="13922" y="17885"/>
                  <a:pt x="14077" y="17826"/>
                  <a:pt x="14116" y="17734"/>
                </a:cubicBezTo>
                <a:cubicBezTo>
                  <a:pt x="14128" y="17708"/>
                  <a:pt x="14148" y="17693"/>
                  <a:pt x="14173" y="17688"/>
                </a:cubicBezTo>
                <a:close/>
                <a:moveTo>
                  <a:pt x="5610" y="18509"/>
                </a:moveTo>
                <a:lnTo>
                  <a:pt x="5427" y="18518"/>
                </a:lnTo>
                <a:lnTo>
                  <a:pt x="5244" y="18525"/>
                </a:lnTo>
                <a:lnTo>
                  <a:pt x="5244" y="18839"/>
                </a:lnTo>
                <a:lnTo>
                  <a:pt x="5244" y="19153"/>
                </a:lnTo>
                <a:lnTo>
                  <a:pt x="5420" y="19153"/>
                </a:lnTo>
                <a:cubicBezTo>
                  <a:pt x="5617" y="19153"/>
                  <a:pt x="5597" y="19200"/>
                  <a:pt x="5606" y="18729"/>
                </a:cubicBezTo>
                <a:lnTo>
                  <a:pt x="5610" y="18509"/>
                </a:lnTo>
                <a:close/>
                <a:moveTo>
                  <a:pt x="5022" y="18846"/>
                </a:moveTo>
                <a:cubicBezTo>
                  <a:pt x="5000" y="18861"/>
                  <a:pt x="5006" y="18871"/>
                  <a:pt x="5038" y="18874"/>
                </a:cubicBezTo>
                <a:cubicBezTo>
                  <a:pt x="5067" y="18876"/>
                  <a:pt x="5081" y="18866"/>
                  <a:pt x="5072" y="18851"/>
                </a:cubicBezTo>
                <a:cubicBezTo>
                  <a:pt x="5063" y="18835"/>
                  <a:pt x="5041" y="18833"/>
                  <a:pt x="5022" y="18846"/>
                </a:cubicBezTo>
                <a:close/>
                <a:moveTo>
                  <a:pt x="6095" y="19477"/>
                </a:moveTo>
                <a:cubicBezTo>
                  <a:pt x="6072" y="19476"/>
                  <a:pt x="6070" y="19516"/>
                  <a:pt x="6087" y="19619"/>
                </a:cubicBezTo>
                <a:cubicBezTo>
                  <a:pt x="6107" y="19739"/>
                  <a:pt x="6103" y="19768"/>
                  <a:pt x="6061" y="19786"/>
                </a:cubicBezTo>
                <a:cubicBezTo>
                  <a:pt x="5986" y="19820"/>
                  <a:pt x="5956" y="20295"/>
                  <a:pt x="6024" y="20380"/>
                </a:cubicBezTo>
                <a:cubicBezTo>
                  <a:pt x="6070" y="20438"/>
                  <a:pt x="6070" y="20441"/>
                  <a:pt x="6024" y="20472"/>
                </a:cubicBezTo>
                <a:cubicBezTo>
                  <a:pt x="5977" y="20502"/>
                  <a:pt x="5978" y="20507"/>
                  <a:pt x="6028" y="20566"/>
                </a:cubicBezTo>
                <a:cubicBezTo>
                  <a:pt x="6063" y="20608"/>
                  <a:pt x="6085" y="20710"/>
                  <a:pt x="6098" y="20880"/>
                </a:cubicBezTo>
                <a:cubicBezTo>
                  <a:pt x="6112" y="21073"/>
                  <a:pt x="6126" y="21127"/>
                  <a:pt x="6160" y="21118"/>
                </a:cubicBezTo>
                <a:cubicBezTo>
                  <a:pt x="6212" y="21106"/>
                  <a:pt x="6227" y="21015"/>
                  <a:pt x="6233" y="20683"/>
                </a:cubicBezTo>
                <a:cubicBezTo>
                  <a:pt x="6236" y="20472"/>
                  <a:pt x="6249" y="20420"/>
                  <a:pt x="6312" y="20334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4"/>
                  <a:pt x="6277" y="19928"/>
                </a:cubicBezTo>
                <a:cubicBezTo>
                  <a:pt x="6277" y="19893"/>
                  <a:pt x="6263" y="19844"/>
                  <a:pt x="6248" y="19818"/>
                </a:cubicBezTo>
                <a:cubicBezTo>
                  <a:pt x="6232" y="19792"/>
                  <a:pt x="6215" y="19722"/>
                  <a:pt x="6208" y="19662"/>
                </a:cubicBezTo>
                <a:cubicBezTo>
                  <a:pt x="6195" y="19551"/>
                  <a:pt x="6152" y="19478"/>
                  <a:pt x="6095" y="19477"/>
                </a:cubicBezTo>
                <a:close/>
                <a:moveTo>
                  <a:pt x="5944" y="20685"/>
                </a:moveTo>
                <a:cubicBezTo>
                  <a:pt x="5940" y="20681"/>
                  <a:pt x="5934" y="20696"/>
                  <a:pt x="5923" y="20724"/>
                </a:cubicBezTo>
                <a:cubicBezTo>
                  <a:pt x="5884" y="20829"/>
                  <a:pt x="5891" y="20898"/>
                  <a:pt x="5944" y="20921"/>
                </a:cubicBezTo>
                <a:cubicBezTo>
                  <a:pt x="5970" y="20933"/>
                  <a:pt x="5996" y="20946"/>
                  <a:pt x="6003" y="20949"/>
                </a:cubicBezTo>
                <a:cubicBezTo>
                  <a:pt x="6010" y="20952"/>
                  <a:pt x="6000" y="20929"/>
                  <a:pt x="5982" y="20898"/>
                </a:cubicBezTo>
                <a:cubicBezTo>
                  <a:pt x="5965" y="20868"/>
                  <a:pt x="5951" y="20801"/>
                  <a:pt x="5951" y="20749"/>
                </a:cubicBezTo>
                <a:cubicBezTo>
                  <a:pt x="5951" y="20710"/>
                  <a:pt x="5948" y="20689"/>
                  <a:pt x="5944" y="20685"/>
                </a:cubicBezTo>
                <a:close/>
              </a:path>
            </a:pathLst>
          </a:custGeom>
          <a:ln w="12700"/>
        </p:spPr>
      </p:pic>
      <p:grpSp>
        <p:nvGrpSpPr>
          <p:cNvPr id="808" name="Groepeer"/>
          <p:cNvGrpSpPr/>
          <p:nvPr/>
        </p:nvGrpSpPr>
        <p:grpSpPr>
          <a:xfrm>
            <a:off x="4243588" y="110092"/>
            <a:ext cx="2056894" cy="1157003"/>
            <a:chOff x="0" y="0"/>
            <a:chExt cx="9454445" cy="5318125"/>
          </a:xfrm>
        </p:grpSpPr>
        <p:pic>
          <p:nvPicPr>
            <p:cNvPr id="806" name="Afbeelding" descr="Afbeeldi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454445" cy="5318125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07" name="KM3NeT construction"/>
            <p:cNvSpPr txBox="1"/>
            <p:nvPr/>
          </p:nvSpPr>
          <p:spPr>
            <a:xfrm>
              <a:off x="697040" y="4296708"/>
              <a:ext cx="5820837" cy="884176"/>
            </a:xfrm>
            <a:prstGeom prst="rect">
              <a:avLst/>
            </a:prstGeom>
            <a:gradFill flip="none" rotWithShape="1">
              <a:gsLst>
                <a:gs pos="0">
                  <a:srgbClr val="4A3BF5"/>
                </a:gs>
                <a:gs pos="100000">
                  <a:srgbClr val="1B20A8"/>
                </a:gs>
              </a:gsLst>
              <a:lin ang="15524213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ctr">
                <a:defRPr sz="5600" cap="none">
                  <a:solidFill>
                    <a:srgbClr val="E7B769"/>
                  </a:solidFill>
                </a:defRPr>
              </a:lvl1pPr>
            </a:lstStyle>
            <a:p>
              <a:r>
                <a:rPr sz="1000" dirty="0"/>
                <a:t>KM3NeT construction</a:t>
              </a:r>
            </a:p>
          </p:txBody>
        </p:sp>
      </p:grpSp>
      <p:sp>
        <p:nvSpPr>
          <p:cNvPr id="812" name="LHC…"/>
          <p:cNvSpPr txBox="1"/>
          <p:nvPr/>
        </p:nvSpPr>
        <p:spPr>
          <a:xfrm>
            <a:off x="2998787" y="3639479"/>
            <a:ext cx="850457" cy="530915"/>
          </a:xfrm>
          <a:prstGeom prst="rect">
            <a:avLst/>
          </a:prstGeom>
          <a:gradFill>
            <a:gsLst>
              <a:gs pos="0">
                <a:srgbClr val="4A3BF5"/>
              </a:gs>
              <a:gs pos="100000">
                <a:srgbClr val="1B20A8"/>
              </a:gs>
            </a:gsLst>
            <a:lin ang="15524213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ctr">
              <a:defRPr sz="6400" cap="none">
                <a:solidFill>
                  <a:srgbClr val="E7B769"/>
                </a:solidFill>
              </a:defRPr>
            </a:pPr>
            <a:r>
              <a:rPr sz="1600" dirty="0"/>
              <a:t>LHC</a:t>
            </a:r>
          </a:p>
          <a:p>
            <a:pPr algn="ctr">
              <a:defRPr sz="6400" cap="none">
                <a:solidFill>
                  <a:srgbClr val="E7B769"/>
                </a:solidFill>
              </a:defRPr>
            </a:pPr>
            <a:r>
              <a:rPr sz="1600" dirty="0"/>
              <a:t>@CERN  </a:t>
            </a:r>
          </a:p>
        </p:txBody>
      </p:sp>
      <p:pic>
        <p:nvPicPr>
          <p:cNvPr id="18" name="Picture 6" descr="CERN | LHCb outreach materials">
            <a:extLst>
              <a:ext uri="{FF2B5EF4-FFF2-40B4-BE49-F238E27FC236}">
                <a16:creationId xmlns:a16="http://schemas.microsoft.com/office/drawing/2014/main" id="{750F7454-A50A-8241-A049-CA040A6EF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2620" r="20089" b="3711"/>
          <a:stretch/>
        </p:blipFill>
        <p:spPr bwMode="auto">
          <a:xfrm>
            <a:off x="7306696" y="1702157"/>
            <a:ext cx="1253525" cy="10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2" name="lhcb-logo.png" descr="lhcb-logo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13752" y="2286741"/>
            <a:ext cx="692944" cy="477441"/>
          </a:xfrm>
          <a:prstGeom prst="rect">
            <a:avLst/>
          </a:prstGeom>
          <a:ln w="12700"/>
        </p:spPr>
      </p:pic>
      <p:pic>
        <p:nvPicPr>
          <p:cNvPr id="19" name="Picture 18" descr="vir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02" y="110092"/>
            <a:ext cx="2383536" cy="1532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KM3NeT construction"/>
          <p:cNvSpPr txBox="1"/>
          <p:nvPr/>
        </p:nvSpPr>
        <p:spPr>
          <a:xfrm>
            <a:off x="8072909" y="125400"/>
            <a:ext cx="865622" cy="469359"/>
          </a:xfrm>
          <a:prstGeom prst="rect">
            <a:avLst/>
          </a:prstGeom>
          <a:gradFill flip="none" rotWithShape="1">
            <a:gsLst>
              <a:gs pos="0">
                <a:srgbClr val="4A3BF5"/>
              </a:gs>
              <a:gs pos="100000">
                <a:srgbClr val="1B20A8"/>
              </a:gs>
            </a:gsLst>
            <a:lin ang="15524213" scaled="0"/>
          </a:gra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numCol="1" anchor="ctr">
            <a:spAutoFit/>
          </a:bodyPr>
          <a:lstStyle>
            <a:lvl1pPr algn="ctr">
              <a:defRPr sz="5600" cap="none">
                <a:solidFill>
                  <a:srgbClr val="E7B769"/>
                </a:solidFill>
              </a:defRPr>
            </a:lvl1pPr>
          </a:lstStyle>
          <a:p>
            <a:r>
              <a:rPr lang="en-GB" sz="1400" dirty="0" smtClean="0"/>
              <a:t>Virgo GW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detection</a:t>
            </a:r>
            <a:endParaRPr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484" y="1025803"/>
            <a:ext cx="3652979" cy="17321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76014" y="4928195"/>
            <a:ext cx="4547720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Alice, ATLAS, and LHCb collaborations, CERN, Wikimedia, 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KM3NeT, 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Virgo collaboration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Nikhef-</a:t>
            </a:r>
            <a:r>
              <a:rPr lang="en-US" dirty="0" err="1" smtClean="0"/>
              <a:t>QuSoft</a:t>
            </a:r>
            <a:r>
              <a:rPr lang="en-US" dirty="0" smtClean="0"/>
              <a:t> workshop on QC for HEP and GW</a:t>
            </a:r>
            <a:endParaRPr lang="nl-NL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8651" y="38171"/>
            <a:ext cx="1360581" cy="735116"/>
          </a:xfrm>
          <a:prstGeom prst="rect">
            <a:avLst/>
          </a:prstGeom>
          <a:ln>
            <a:solidFill>
              <a:srgbClr val="E3D88B"/>
            </a:solidFill>
          </a:ln>
        </p:spPr>
      </p:pic>
    </p:spTree>
    <p:extLst>
      <p:ext uri="{BB962C8B-B14F-4D97-AF65-F5344CB8AC3E}">
        <p14:creationId xmlns:p14="http://schemas.microsoft.com/office/powerpoint/2010/main" val="22306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3137504" cy="1356304"/>
          </a:xfrm>
        </p:spPr>
        <p:txBody>
          <a:bodyPr/>
          <a:lstStyle/>
          <a:p>
            <a:r>
              <a:rPr lang="en-GB" sz="2000" dirty="0" smtClean="0">
                <a:solidFill>
                  <a:srgbClr val="E3D88B"/>
                </a:solidFill>
              </a:rPr>
              <a:t>~ 50 </a:t>
            </a:r>
            <a:r>
              <a:rPr lang="en-GB" sz="2000" dirty="0" err="1" smtClean="0">
                <a:solidFill>
                  <a:srgbClr val="E3D88B"/>
                </a:solidFill>
              </a:rPr>
              <a:t>PiB</a:t>
            </a:r>
            <a:r>
              <a:rPr lang="en-GB" sz="2000" dirty="0" smtClean="0">
                <a:solidFill>
                  <a:srgbClr val="E3D88B"/>
                </a:solidFill>
              </a:rPr>
              <a:t> per year collected</a:t>
            </a:r>
          </a:p>
          <a:p>
            <a:r>
              <a:rPr lang="en-GB" sz="2000" dirty="0" smtClean="0">
                <a:solidFill>
                  <a:srgbClr val="E3D88B"/>
                </a:solidFill>
              </a:rPr>
              <a:t>180 institutions</a:t>
            </a:r>
          </a:p>
          <a:p>
            <a:endParaRPr lang="en-US" sz="2000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LHC data challenges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42" y="957558"/>
            <a:ext cx="5461941" cy="3414663"/>
          </a:xfrm>
          <a:prstGeom prst="rect">
            <a:avLst/>
          </a:prstGeom>
          <a:noFill/>
          <a:ln w="9525">
            <a:solidFill>
              <a:srgbClr val="E3D8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8124" y="2461908"/>
            <a:ext cx="2962275" cy="1903010"/>
            <a:chOff x="3056424" y="0"/>
            <a:chExt cx="18279576" cy="13716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6424" y="0"/>
              <a:ext cx="18279576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H="1" flipV="1">
              <a:off x="12912080" y="7593568"/>
              <a:ext cx="2016224" cy="272081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13848184" y="6473958"/>
              <a:ext cx="4968552" cy="81380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0679832" y="4160534"/>
              <a:ext cx="1224136" cy="173736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303568" y="7287758"/>
              <a:ext cx="2376264" cy="283460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475111" y="5705876"/>
              <a:ext cx="9804749" cy="377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cap="none" dirty="0" smtClean="0">
                  <a:solidFill>
                    <a:srgbClr val="E3D88B"/>
                  </a:solidFill>
                  <a:latin typeface="+mj-lt"/>
                </a:rPr>
                <a:t>~ 50 </a:t>
              </a:r>
              <a:r>
                <a:rPr lang="en-US" sz="1400" cap="none" dirty="0" err="1" smtClean="0">
                  <a:solidFill>
                    <a:srgbClr val="E3D88B"/>
                  </a:solidFill>
                  <a:latin typeface="+mj-lt"/>
                </a:rPr>
                <a:t>PiB</a:t>
              </a:r>
              <a:r>
                <a:rPr lang="en-US" sz="1400" cap="none" dirty="0" smtClean="0">
                  <a:solidFill>
                    <a:srgbClr val="E3D88B"/>
                  </a:solidFill>
                  <a:latin typeface="+mj-lt"/>
                </a:rPr>
                <a:t>/year</a:t>
              </a:r>
              <a:br>
                <a:rPr lang="en-US" sz="1400" cap="none" dirty="0" smtClean="0">
                  <a:solidFill>
                    <a:srgbClr val="E3D88B"/>
                  </a:solidFill>
                  <a:latin typeface="+mj-lt"/>
                </a:rPr>
              </a:br>
              <a:r>
                <a:rPr lang="en-US" sz="1400" cap="none" dirty="0" smtClean="0">
                  <a:solidFill>
                    <a:srgbClr val="E3D88B"/>
                  </a:solidFill>
                  <a:latin typeface="+mj-lt"/>
                </a:rPr>
                <a:t>today from CERN</a:t>
              </a:r>
              <a:endParaRPr lang="en-US" sz="1400" cap="none" dirty="0">
                <a:solidFill>
                  <a:srgbClr val="E3D88B"/>
                </a:solidFill>
                <a:latin typeface="+mj-lt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2" y="77148"/>
            <a:ext cx="2697234" cy="1781298"/>
          </a:xfrm>
          <a:prstGeom prst="rect">
            <a:avLst/>
          </a:prstGeom>
          <a:ln>
            <a:solidFill>
              <a:srgbClr val="E3D88B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03" y="2248139"/>
            <a:ext cx="3634500" cy="27112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33060" y="4928195"/>
            <a:ext cx="2317942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 collaboration, CERN, Wikimedia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139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Combining the small and large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FEE5A-4DF1-094D-822C-9E766C34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4" y="910375"/>
            <a:ext cx="5361545" cy="357436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glow rad="127000">
              <a:schemeClr val="accent1"/>
            </a:glo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A0CE63-6C40-C045-A5F1-857396D7C22C}"/>
              </a:ext>
            </a:extLst>
          </p:cNvPr>
          <p:cNvSpPr txBox="1">
            <a:spLocks/>
          </p:cNvSpPr>
          <p:nvPr/>
        </p:nvSpPr>
        <p:spPr>
          <a:xfrm>
            <a:off x="1688124" y="4090859"/>
            <a:ext cx="3172011" cy="451300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NL" dirty="0" smtClean="0">
                <a:solidFill>
                  <a:srgbClr val="FFFF00"/>
                </a:solidFill>
              </a:rPr>
              <a:t>Velo Sensor In RF-box</a:t>
            </a:r>
            <a:endParaRPr lang="en-NL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8940" y="4607321"/>
            <a:ext cx="1059585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Image: Nikhef, LHCb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111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Tracking – a single particle is easy …</a:t>
            </a:r>
            <a:endParaRPr lang="en-US" dirty="0"/>
          </a:p>
        </p:txBody>
      </p:sp>
      <p:pic>
        <p:nvPicPr>
          <p:cNvPr id="6" name="CosmicsAtlasMuonStan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70" r="22479"/>
          <a:stretch/>
        </p:blipFill>
        <p:spPr>
          <a:xfrm>
            <a:off x="5760720" y="440103"/>
            <a:ext cx="3291840" cy="4017620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5745480" y="411480"/>
            <a:ext cx="937260" cy="4069080"/>
          </a:xfrm>
          <a:custGeom>
            <a:avLst/>
            <a:gdLst>
              <a:gd name="connsiteX0" fmla="*/ 495300 w 830580"/>
              <a:gd name="connsiteY0" fmla="*/ 0 h 4069080"/>
              <a:gd name="connsiteX1" fmla="*/ 830580 w 830580"/>
              <a:gd name="connsiteY1" fmla="*/ 4069080 h 4069080"/>
              <a:gd name="connsiteX2" fmla="*/ 0 w 830580"/>
              <a:gd name="connsiteY2" fmla="*/ 4061460 h 4069080"/>
              <a:gd name="connsiteX3" fmla="*/ 7620 w 830580"/>
              <a:gd name="connsiteY3" fmla="*/ 7620 h 4069080"/>
              <a:gd name="connsiteX4" fmla="*/ 495300 w 830580"/>
              <a:gd name="connsiteY4" fmla="*/ 0 h 406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580" h="4069080">
                <a:moveTo>
                  <a:pt x="495300" y="0"/>
                </a:moveTo>
                <a:lnTo>
                  <a:pt x="830580" y="4069080"/>
                </a:lnTo>
                <a:lnTo>
                  <a:pt x="0" y="4061460"/>
                </a:lnTo>
                <a:lnTo>
                  <a:pt x="7620" y="7620"/>
                </a:lnTo>
                <a:lnTo>
                  <a:pt x="4953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427720" y="411480"/>
            <a:ext cx="640080" cy="4076700"/>
          </a:xfrm>
          <a:custGeom>
            <a:avLst/>
            <a:gdLst>
              <a:gd name="connsiteX0" fmla="*/ 0 w 579120"/>
              <a:gd name="connsiteY0" fmla="*/ 0 h 4076700"/>
              <a:gd name="connsiteX1" fmla="*/ 419100 w 579120"/>
              <a:gd name="connsiteY1" fmla="*/ 4076700 h 4076700"/>
              <a:gd name="connsiteX2" fmla="*/ 571500 w 579120"/>
              <a:gd name="connsiteY2" fmla="*/ 4076700 h 4076700"/>
              <a:gd name="connsiteX3" fmla="*/ 579120 w 579120"/>
              <a:gd name="connsiteY3" fmla="*/ 0 h 4076700"/>
              <a:gd name="connsiteX4" fmla="*/ 0 w 579120"/>
              <a:gd name="connsiteY4" fmla="*/ 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" h="4076700">
                <a:moveTo>
                  <a:pt x="0" y="0"/>
                </a:moveTo>
                <a:lnTo>
                  <a:pt x="419100" y="4076700"/>
                </a:lnTo>
                <a:lnTo>
                  <a:pt x="571500" y="4076700"/>
                </a:lnTo>
                <a:lnTo>
                  <a:pt x="579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99660" y="4541867"/>
            <a:ext cx="290945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video ATLAS Muon chamber: Frank Linde, Nikhef</a:t>
            </a:r>
          </a:p>
          <a:p>
            <a:pPr algn="r" defTabSz="825500"/>
            <a:r>
              <a:rPr lang="en-US" sz="1000" cap="none" dirty="0" smtClean="0">
                <a:solidFill>
                  <a:srgbClr val="E3D88B"/>
                </a:solidFill>
              </a:rPr>
              <a:t>tracking image: </a:t>
            </a:r>
            <a:r>
              <a:rPr lang="en-US" sz="1000" cap="none" dirty="0">
                <a:solidFill>
                  <a:srgbClr val="E3D88B"/>
                </a:solidFill>
              </a:rPr>
              <a:t>P. Durante et al. , CERN (LHCb</a:t>
            </a:r>
            <a:r>
              <a:rPr lang="en-US" sz="1000" cap="none" dirty="0" smtClean="0">
                <a:solidFill>
                  <a:srgbClr val="E3D88B"/>
                </a:solidFill>
              </a:rPr>
              <a:t>)</a:t>
            </a:r>
            <a:endParaRPr lang="en-US" sz="1000" cap="none" dirty="0">
              <a:solidFill>
                <a:srgbClr val="E3D88B"/>
              </a:solidFill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" y="1856781"/>
            <a:ext cx="5720715" cy="18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7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719" y="72730"/>
            <a:ext cx="3640455" cy="155677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4951095" cy="3373033"/>
          </a:xfrm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Typically available event information:</a:t>
            </a:r>
            <a:endParaRPr lang="en-US" dirty="0" smtClean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~ 90M pixel: (</a:t>
            </a:r>
            <a:r>
              <a:rPr lang="en-GB" i="1" dirty="0" err="1" smtClean="0">
                <a:solidFill>
                  <a:srgbClr val="E3D88B"/>
                </a:solidFill>
              </a:rPr>
              <a:t>x,y,z</a:t>
            </a:r>
            <a:r>
              <a:rPr lang="en-GB" dirty="0" smtClean="0">
                <a:solidFill>
                  <a:srgbClr val="E3D88B"/>
                </a:solidFill>
              </a:rPr>
              <a:t>), (</a:t>
            </a:r>
            <a:r>
              <a:rPr lang="en-GB" i="1" dirty="0" err="1" smtClean="0">
                <a:solidFill>
                  <a:srgbClr val="E3D88B"/>
                </a:solidFill>
              </a:rPr>
              <a:t>x,y,z,</a:t>
            </a:r>
            <a:r>
              <a:rPr lang="en-GB" dirty="0" err="1" smtClean="0">
                <a:solidFill>
                  <a:srgbClr val="E3D88B"/>
                </a:solidFill>
              </a:rPr>
              <a:t>d</a:t>
            </a:r>
            <a:r>
              <a:rPr lang="en-GB" i="1" dirty="0" err="1" smtClean="0">
                <a:solidFill>
                  <a:srgbClr val="E3D88B"/>
                </a:solidFill>
              </a:rPr>
              <a:t>E</a:t>
            </a:r>
            <a:r>
              <a:rPr lang="en-GB" dirty="0" smtClean="0">
                <a:solidFill>
                  <a:srgbClr val="E3D88B"/>
                </a:solidFill>
              </a:rPr>
              <a:t>), (</a:t>
            </a:r>
            <a:r>
              <a:rPr lang="en-GB" i="1" dirty="0" err="1" smtClean="0">
                <a:solidFill>
                  <a:srgbClr val="E3D88B"/>
                </a:solidFill>
              </a:rPr>
              <a:t>x,y,z,t</a:t>
            </a:r>
            <a:r>
              <a:rPr lang="en-GB" dirty="0" err="1" smtClean="0">
                <a:solidFill>
                  <a:srgbClr val="E3D88B"/>
                </a:solidFill>
              </a:rPr>
              <a:t>,d</a:t>
            </a:r>
            <a:r>
              <a:rPr lang="en-GB" i="1" dirty="0" err="1" smtClean="0">
                <a:solidFill>
                  <a:srgbClr val="E3D88B"/>
                </a:solidFill>
              </a:rPr>
              <a:t>E</a:t>
            </a:r>
            <a:r>
              <a:rPr lang="en-GB" dirty="0" smtClean="0">
                <a:solidFill>
                  <a:srgbClr val="E3D88B"/>
                </a:solidFill>
              </a:rPr>
              <a:t>)</a:t>
            </a:r>
          </a:p>
          <a:p>
            <a:endParaRPr lang="en-GB" dirty="0" smtClean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but these contain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‘overlapping exposures’:</a:t>
            </a:r>
          </a:p>
          <a:p>
            <a:r>
              <a:rPr lang="en-GB" dirty="0" smtClean="0">
                <a:solidFill>
                  <a:srgbClr val="E3D88B"/>
                </a:solidFill>
              </a:rPr>
              <a:t>today: 		~ 35-40</a:t>
            </a:r>
          </a:p>
          <a:p>
            <a:r>
              <a:rPr lang="en-GB" dirty="0" smtClean="0">
                <a:solidFill>
                  <a:srgbClr val="E3D88B"/>
                </a:solidFill>
              </a:rPr>
              <a:t>HL-HLC: 	&gt; 250</a:t>
            </a:r>
          </a:p>
          <a:p>
            <a:endParaRPr lang="en-GB" dirty="0" smtClean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# frames: 40 million/sec …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   (so you have just 25 ns)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Nikhef-QuSoft workshop on QC for HEP and GW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Like overlapping photo’s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91471" y="4542252"/>
            <a:ext cx="35202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pt-BR" sz="800" cap="none" dirty="0" smtClean="0">
                <a:solidFill>
                  <a:srgbClr val="E3D88B"/>
                </a:solidFill>
              </a:rPr>
              <a:t>Image from: 2016 </a:t>
            </a:r>
            <a:r>
              <a:rPr lang="pt-BR" sz="800" cap="none" dirty="0">
                <a:solidFill>
                  <a:srgbClr val="E3D88B"/>
                </a:solidFill>
              </a:rPr>
              <a:t>J. Phys.: Conf. Ser. 706 </a:t>
            </a:r>
            <a:r>
              <a:rPr lang="pt-BR" sz="800" cap="none" dirty="0" smtClean="0">
                <a:solidFill>
                  <a:srgbClr val="E3D88B"/>
                </a:solidFill>
              </a:rPr>
              <a:t>022002, B. Schmidt, CERN</a:t>
            </a:r>
            <a:br>
              <a:rPr lang="pt-BR" sz="800" cap="none" dirty="0" smtClean="0">
                <a:solidFill>
                  <a:srgbClr val="E3D88B"/>
                </a:solidFill>
              </a:rPr>
            </a:br>
            <a:r>
              <a:rPr lang="en-US" sz="800" i="1" cap="none" dirty="0" smtClean="0">
                <a:solidFill>
                  <a:srgbClr val="E3D88B"/>
                </a:solidFill>
              </a:rPr>
              <a:t>High </a:t>
            </a:r>
            <a:r>
              <a:rPr lang="en-US" sz="800" i="1" cap="none" dirty="0">
                <a:solidFill>
                  <a:srgbClr val="E3D88B"/>
                </a:solidFill>
              </a:rPr>
              <a:t>pileup event with 78 reconstructed vertices taken in 2012 by CMS</a:t>
            </a:r>
            <a:r>
              <a:rPr lang="en-US" sz="800" i="1" cap="none" dirty="0" smtClean="0">
                <a:solidFill>
                  <a:srgbClr val="E3D88B"/>
                </a:solidFill>
              </a:rPr>
              <a:t>.</a:t>
            </a:r>
            <a:endParaRPr lang="en-US" sz="800" cap="none" dirty="0" smtClean="0">
              <a:solidFill>
                <a:srgbClr val="E3D88B"/>
              </a:solidFill>
            </a:endParaRPr>
          </a:p>
          <a:p>
            <a:pPr algn="r" defTabSz="825500"/>
            <a:r>
              <a:rPr kumimoji="0" lang="en-GB" sz="8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Multiplicity numbers from ATLAS</a:t>
            </a:r>
            <a:r>
              <a:rPr lang="en-GB" sz="800" i="1" cap="none" dirty="0">
                <a:solidFill>
                  <a:srgbClr val="E3D88B"/>
                </a:solidFill>
              </a:rPr>
              <a:t>: </a:t>
            </a:r>
            <a:r>
              <a:rPr lang="en-GB" sz="800" i="1" cap="none" dirty="0" smtClean="0">
                <a:solidFill>
                  <a:srgbClr val="E3D88B"/>
                </a:solidFill>
              </a:rPr>
              <a:t>ATL-PHYS-PROC-2018-101, LHCP2018</a:t>
            </a:r>
            <a:br>
              <a:rPr lang="en-GB" sz="800" i="1" cap="none" dirty="0" smtClean="0">
                <a:solidFill>
                  <a:srgbClr val="E3D88B"/>
                </a:solidFill>
              </a:rPr>
            </a:br>
            <a:r>
              <a:rPr lang="en-GB" sz="800" i="1" cap="none" dirty="0" smtClean="0">
                <a:solidFill>
                  <a:srgbClr val="E3D88B"/>
                </a:solidFill>
              </a:rPr>
              <a:t>Tracking image: D. </a:t>
            </a:r>
            <a:r>
              <a:rPr lang="en-GB" sz="800" i="1" cap="none" dirty="0" err="1" smtClean="0">
                <a:solidFill>
                  <a:srgbClr val="E3D88B"/>
                </a:solidFill>
              </a:rPr>
              <a:t>Campora</a:t>
            </a:r>
            <a:r>
              <a:rPr lang="en-GB" sz="800" i="1" cap="none" dirty="0" smtClean="0">
                <a:solidFill>
                  <a:srgbClr val="E3D88B"/>
                </a:solidFill>
              </a:rPr>
              <a:t>, LHCb, UM &amp; Nikhef</a:t>
            </a:r>
            <a:endParaRPr kumimoji="0" lang="en-US" sz="800" b="0" i="1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26" y="1862916"/>
            <a:ext cx="4821991" cy="2686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727" y="1856020"/>
            <a:ext cx="4821990" cy="26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24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22556AB9-44F3-441D-BA67-5A088471FC57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9FAF1C68-7A2A-4CBC-BFF7-2AEBA92DD69E}"/>
    </a:ext>
  </a:extLst>
</a:theme>
</file>

<file path=ppt/theme/theme3.xml><?xml version="1.0" encoding="utf-8"?>
<a:theme xmlns:a="http://schemas.openxmlformats.org/drawingml/2006/main" name="Nik2018DG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3485AEA6-54EA-4571-A50E-E28E7CFCE320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Nikhef_presentatie-template-lc-2018-DG-ER</Template>
  <TotalTime>33874</TotalTime>
  <Words>1320</Words>
  <Application>Microsoft Office PowerPoint</Application>
  <PresentationFormat>On-screen Show (16:9)</PresentationFormat>
  <Paragraphs>195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Akkurat Std</vt:lpstr>
      <vt:lpstr>Akkurat Std Bold</vt:lpstr>
      <vt:lpstr>Akkurat Std Mono</vt:lpstr>
      <vt:lpstr>Arial</vt:lpstr>
      <vt:lpstr>Calibri</vt:lpstr>
      <vt:lpstr>Candara</vt:lpstr>
      <vt:lpstr>Helvetica Neue</vt:lpstr>
      <vt:lpstr>Helvetica Neue Medium</vt:lpstr>
      <vt:lpstr>Lucida Grande</vt:lpstr>
      <vt:lpstr>Minion Pro</vt:lpstr>
      <vt:lpstr>White</vt:lpstr>
      <vt:lpstr>Nik2018-Standard</vt:lpstr>
      <vt:lpstr>Nik2018DG-Closures</vt:lpstr>
      <vt:lpstr>Welcome to the joint Nikhef-QuSoft workshop</vt:lpstr>
      <vt:lpstr>PowerPoint Presentation</vt:lpstr>
      <vt:lpstr>Computing challenges in HEP and GW  for the QC 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start from here!</vt:lpstr>
      <vt:lpstr>Background slides  from vCHEP21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challenges in HEP and GW  for the QC era</dc:title>
  <dc:creator>davidg</dc:creator>
  <cp:lastModifiedBy>davidg</cp:lastModifiedBy>
  <cp:revision>193</cp:revision>
  <cp:lastPrinted>2021-09-13T12:20:49Z</cp:lastPrinted>
  <dcterms:created xsi:type="dcterms:W3CDTF">2021-08-09T07:47:52Z</dcterms:created>
  <dcterms:modified xsi:type="dcterms:W3CDTF">2021-09-13T20:05:54Z</dcterms:modified>
</cp:coreProperties>
</file>