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2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40" r:id="rId1"/>
    <p:sldMasterId id="2147483711" r:id="rId2"/>
    <p:sldMasterId id="2147483726" r:id="rId3"/>
  </p:sldMasterIdLst>
  <p:notesMasterIdLst>
    <p:notesMasterId r:id="rId30"/>
  </p:notesMasterIdLst>
  <p:handoutMasterIdLst>
    <p:handoutMasterId r:id="rId31"/>
  </p:handoutMasterIdLst>
  <p:sldIdLst>
    <p:sldId id="256" r:id="rId4"/>
    <p:sldId id="258" r:id="rId5"/>
    <p:sldId id="259" r:id="rId6"/>
    <p:sldId id="260" r:id="rId7"/>
    <p:sldId id="282" r:id="rId8"/>
    <p:sldId id="261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83" r:id="rId17"/>
    <p:sldId id="271" r:id="rId18"/>
    <p:sldId id="272" r:id="rId19"/>
    <p:sldId id="275" r:id="rId20"/>
    <p:sldId id="276" r:id="rId21"/>
    <p:sldId id="277" r:id="rId22"/>
    <p:sldId id="278" r:id="rId23"/>
    <p:sldId id="279" r:id="rId24"/>
    <p:sldId id="274" r:id="rId25"/>
    <p:sldId id="281" r:id="rId26"/>
    <p:sldId id="263" r:id="rId27"/>
    <p:sldId id="265" r:id="rId28"/>
    <p:sldId id="257" r:id="rId29"/>
  </p:sldIdLst>
  <p:sldSz cx="9144000" cy="5143500" type="screen16x9"/>
  <p:notesSz cx="6858000" cy="9144000"/>
  <p:defaultTextStyle>
    <a:defPPr marL="0" marR="0" indent="0" algn="l" defTabSz="3429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675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857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1714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2571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3429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42862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51435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600075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685800" algn="l" defTabSz="30956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625" b="0" i="0" u="none" strike="noStrike" cap="all" spc="0" normalizeH="0" baseline="0">
        <a:ln>
          <a:noFill/>
        </a:ln>
        <a:solidFill>
          <a:srgbClr val="E6223D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D88B"/>
    <a:srgbClr val="F6F3DA"/>
    <a:srgbClr val="EAEAEA"/>
    <a:srgbClr val="6F257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5" autoAdjust="0"/>
    <p:restoredTop sz="94643"/>
  </p:normalViewPr>
  <p:slideViewPr>
    <p:cSldViewPr snapToGrid="0" snapToObjects="1">
      <p:cViewPr varScale="1">
        <p:scale>
          <a:sx n="137" d="100"/>
          <a:sy n="137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4052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C8E9CF-6ECB-41C1-8DD6-9BF6F92CECC7}" type="datetimeFigureOut">
              <a:rPr lang="en-GB" smtClean="0"/>
              <a:t>16/10/2024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6F6F17-2B88-4A13-AF5C-86B2AC9067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7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3" name="Shape 6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1pPr>
    <a:lvl2pPr indent="857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2pPr>
    <a:lvl3pPr indent="1714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3pPr>
    <a:lvl4pPr indent="2571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4pPr>
    <a:lvl5pPr indent="3429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5pPr>
    <a:lvl6pPr indent="42862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6pPr>
    <a:lvl7pPr indent="51435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7pPr>
    <a:lvl8pPr indent="600075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8pPr>
    <a:lvl9pPr indent="685800" defTabSz="171450" latinLnBrk="0">
      <a:lnSpc>
        <a:spcPct val="117999"/>
      </a:lnSpc>
      <a:defRPr sz="825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8.jpe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12.wmf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w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w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wmf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Voorblad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hoek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" name="NIKHEF_PATROON1.png" descr="NIKHEF_PATROON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8926" y="98775"/>
            <a:ext cx="7123931" cy="494595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Vorm"/>
          <p:cNvSpPr/>
          <p:nvPr/>
        </p:nvSpPr>
        <p:spPr>
          <a:xfrm>
            <a:off x="7262180" y="1067"/>
            <a:ext cx="1916944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21113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" name="Driehoek"/>
          <p:cNvSpPr/>
          <p:nvPr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 dirty="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0" name="Tekst"/>
          <p:cNvSpPr txBox="1">
            <a:spLocks noGrp="1"/>
          </p:cNvSpPr>
          <p:nvPr>
            <p:ph type="body" sz="quarter" idx="13"/>
          </p:nvPr>
        </p:nvSpPr>
        <p:spPr>
          <a:xfrm>
            <a:off x="5768975" y="2716932"/>
            <a:ext cx="2443114" cy="2182697"/>
          </a:xfrm>
          <a:prstGeom prst="rect">
            <a:avLst/>
          </a:prstGeom>
        </p:spPr>
        <p:txBody>
          <a:bodyPr anchor="b"/>
          <a:lstStyle>
            <a:lvl1pPr>
              <a:defRPr sz="1600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34043019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516455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890727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EC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68960"/>
            <a:ext cx="7029450" cy="77341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559206" y="-8110"/>
            <a:ext cx="335540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This work has also been co-supported by projects that have received funding from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the European Union’s Horizon research and innovation programmes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under Grant Agreement No. 856726  (GN4-3), 101100680 (GN5-1), </a:t>
            </a:r>
            <a:br>
              <a:rPr lang="en-GB" sz="650" kern="1200" cap="none" dirty="0" smtClean="0">
                <a:solidFill>
                  <a:srgbClr val="E3D88B"/>
                </a:solidFill>
                <a:effectLst/>
              </a:rPr>
            </a:br>
            <a:r>
              <a:rPr lang="en-GB" sz="650" kern="1200" cap="none" dirty="0" smtClean="0">
                <a:solidFill>
                  <a:srgbClr val="E3D88B"/>
                </a:solidFill>
                <a:effectLst/>
              </a:rPr>
              <a:t>101017536 (EOSC Future), 777536 (EOSC-hub), and 730941 (AARC2).</a:t>
            </a:r>
            <a:endParaRPr lang="en-GB" sz="650" cap="none" dirty="0">
              <a:solidFill>
                <a:srgbClr val="E3D88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5" y="45688"/>
            <a:ext cx="552054" cy="375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36193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RD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791" y="1095615"/>
            <a:ext cx="6135650" cy="3613544"/>
          </a:xfrm>
          <a:prstGeom prst="rect">
            <a:avLst/>
          </a:prstGeom>
        </p:spPr>
      </p:pic>
      <p:sp>
        <p:nvSpPr>
          <p:cNvPr id="6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9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31" y="3964856"/>
            <a:ext cx="1834422" cy="718988"/>
          </a:xfrm>
          <a:prstGeom prst="rect">
            <a:avLst/>
          </a:prstGeom>
        </p:spPr>
      </p:pic>
      <p:sp>
        <p:nvSpPr>
          <p:cNvPr id="10" name="Rechthoek"/>
          <p:cNvSpPr/>
          <p:nvPr userDrawn="1"/>
        </p:nvSpPr>
        <p:spPr>
          <a:xfrm>
            <a:off x="1130" y="4667250"/>
            <a:ext cx="9147791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064467" y="3720459"/>
            <a:ext cx="3936975" cy="1105431"/>
            <a:chOff x="13257342" y="9941877"/>
            <a:chExt cx="10498600" cy="2947816"/>
          </a:xfrm>
        </p:grpSpPr>
        <p:sp>
          <p:nvSpPr>
            <p:cNvPr id="12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800" cap="none" baseline="0" dirty="0" smtClean="0">
                  <a:solidFill>
                    <a:schemeClr val="bg1"/>
                  </a:solidFill>
                </a:rPr>
                <a:t>David </a:t>
              </a:r>
              <a:r>
                <a:rPr lang="en-US" sz="1800" cap="none" baseline="0" dirty="0" err="1" smtClean="0">
                  <a:solidFill>
                    <a:schemeClr val="bg1"/>
                  </a:solidFill>
                </a:rPr>
                <a:t>Groep</a:t>
              </a:r>
              <a:endParaRPr lang="en-US" sz="1800" cap="none" baseline="0" dirty="0" smtClean="0">
                <a:solidFill>
                  <a:schemeClr val="bg1"/>
                </a:solidFill>
              </a:endParaRP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 smtClean="0">
                  <a:solidFill>
                    <a:srgbClr val="6F2575"/>
                  </a:solidFill>
                </a:rPr>
                <a:t>davidg@nikhef.nl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GB" sz="1300" cap="none" baseline="0" dirty="0">
                  <a:solidFill>
                    <a:srgbClr val="6F2575"/>
                  </a:solidFill>
                </a:rPr>
                <a:t>https://www.nikhef.nl/~davidg/presentations</a:t>
              </a:r>
              <a:r>
                <a:rPr lang="en-GB" sz="1300" cap="none" baseline="0" dirty="0" smtClean="0">
                  <a:solidFill>
                    <a:srgbClr val="6F2575"/>
                  </a:solidFill>
                </a:rPr>
                <a:t>/</a:t>
              </a:r>
            </a:p>
            <a:p>
              <a:pPr algn="r"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lang="en-US" sz="1300" cap="none" baseline="0" dirty="0">
                  <a:solidFill>
                    <a:srgbClr val="6F2575"/>
                  </a:solidFill>
                </a:rPr>
                <a:t>https://orcid.org/0000-0003-1026-6606</a:t>
              </a:r>
              <a:endParaRPr sz="1300" cap="none" baseline="0" dirty="0">
                <a:solidFill>
                  <a:srgbClr val="6F2575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8979" y="12028322"/>
              <a:ext cx="529432" cy="529432"/>
            </a:xfrm>
            <a:prstGeom prst="rect">
              <a:avLst/>
            </a:prstGeom>
          </p:spPr>
        </p:pic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652" y="3957111"/>
            <a:ext cx="1834422" cy="7189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7148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SURF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348597"/>
            <a:ext cx="7029450" cy="993775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930" y="4177514"/>
            <a:ext cx="1259675" cy="493720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 userDrawn="1"/>
        </p:nvSpPr>
        <p:spPr>
          <a:xfrm>
            <a:off x="-1" y="4759692"/>
            <a:ext cx="8097011" cy="272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>
            <a:lvl1pPr marL="21675" marR="21675" indent="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ln>
                  <a:noFill/>
                </a:ln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Akkurat Std" panose="02000503000000000000" pitchFamily="2" charset="0"/>
                <a:cs typeface="Akkurat Std" panose="02000503000000000000" pitchFamily="2" charset="0"/>
                <a:sym typeface="Akkurat Std Mono"/>
              </a:defRPr>
            </a:lvl1pPr>
            <a:lvl2pPr marL="21675" marR="21675" indent="857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2pPr>
            <a:lvl3pPr marL="21675" marR="21675" indent="1714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3pPr>
            <a:lvl4pPr marL="21675" marR="21675" indent="2571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4pPr>
            <a:lvl5pPr marL="21675" marR="21675" indent="3429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5pPr>
            <a:lvl6pPr marL="21675" marR="21675" indent="42862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6pPr>
            <a:lvl7pPr marL="21675" marR="21675" indent="51435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7pPr>
            <a:lvl8pPr marL="21675" marR="21675" indent="600075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8pPr>
            <a:lvl9pPr marL="21675" marR="21675" indent="685800" algn="l" defTabSz="485775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38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>
                  <a:solidFill>
                    <a:srgbClr val="000000"/>
                  </a:solidFill>
                </a:uFill>
                <a:latin typeface="Akkurat Std Mono"/>
                <a:ea typeface="Akkurat Std Mono"/>
                <a:cs typeface="Akkurat Std Mono"/>
                <a:sym typeface="Akkurat Std Mono"/>
              </a:defRPr>
            </a:lvl9pPr>
          </a:lstStyle>
          <a:p>
            <a:pPr marL="21675" marR="21675" lvl="0" indent="0" algn="ctr" defTabSz="4857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350" b="0" i="0" u="none" strike="noStrike" kern="0" cap="none" spc="0" normalizeH="0" baseline="0" noProof="0" dirty="0" smtClean="0">
                <a:ln>
                  <a:noFill/>
                </a:ln>
                <a:solidFill>
                  <a:srgbClr val="E3D88B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sym typeface="Akkurat Std Mono"/>
              </a:rPr>
              <a:t>this work co-funded by and contributing to the Dutch National e-Infrastructure coordinated by SURF</a:t>
            </a:r>
            <a:endParaRPr kumimoji="0" lang="en-GB" sz="1350" b="0" i="0" u="none" strike="noStrike" kern="0" cap="none" spc="0" normalizeH="0" baseline="0" noProof="0" dirty="0">
              <a:ln>
                <a:noFill/>
              </a:ln>
              <a:solidFill>
                <a:srgbClr val="E3D88B"/>
              </a:solidFill>
              <a:effectLst/>
              <a:uLnTx/>
              <a:uFill>
                <a:solidFill>
                  <a:srgbClr val="000000"/>
                </a:solidFill>
              </a:uFill>
              <a:latin typeface="Akkurat Std" panose="02000503000000000000" pitchFamily="2" charset="0"/>
              <a:sym typeface="Akkurat Std Mono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883" y="4215439"/>
            <a:ext cx="1010653" cy="5151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56" y="4017975"/>
            <a:ext cx="622642" cy="776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60985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866048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32899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62322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1690424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48000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081607339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15933633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7912011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6133977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418340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47868755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16174032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2168874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5192293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49722192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67412397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409375615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149102221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3670025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404433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72854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51789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16887987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</p:spTree>
    <p:extLst>
      <p:ext uri="{BB962C8B-B14F-4D97-AF65-F5344CB8AC3E}">
        <p14:creationId xmlns:p14="http://schemas.microsoft.com/office/powerpoint/2010/main" val="2851580926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194015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1665053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878956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4831298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51477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104762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734112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11421751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5996908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320200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0553911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Afbeelding"/>
          <p:cNvSpPr>
            <a:spLocks noGrp="1"/>
          </p:cNvSpPr>
          <p:nvPr>
            <p:ph type="pic" idx="13"/>
          </p:nvPr>
        </p:nvSpPr>
        <p:spPr>
          <a:xfrm>
            <a:off x="-23243" y="-7317"/>
            <a:ext cx="9190485" cy="515813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0036949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Afbeelding"/>
          <p:cNvSpPr>
            <a:spLocks noGrp="1"/>
          </p:cNvSpPr>
          <p:nvPr>
            <p:ph type="pic" idx="13"/>
          </p:nvPr>
        </p:nvSpPr>
        <p:spPr>
          <a:xfrm>
            <a:off x="-12247" y="0"/>
            <a:ext cx="9156247" cy="5161686"/>
          </a:xfrm>
          <a:custGeom>
            <a:avLst/>
            <a:gdLst>
              <a:gd name="connsiteX0" fmla="*/ 0 w 24384000"/>
              <a:gd name="connsiteY0" fmla="*/ 0 h 13748168"/>
              <a:gd name="connsiteX1" fmla="*/ 24384000 w 24384000"/>
              <a:gd name="connsiteY1" fmla="*/ 0 h 13748168"/>
              <a:gd name="connsiteX2" fmla="*/ 24384000 w 24384000"/>
              <a:gd name="connsiteY2" fmla="*/ 13748168 h 13748168"/>
              <a:gd name="connsiteX3" fmla="*/ 0 w 24384000"/>
              <a:gd name="connsiteY3" fmla="*/ 13748168 h 13748168"/>
              <a:gd name="connsiteX4" fmla="*/ 0 w 24384000"/>
              <a:gd name="connsiteY4" fmla="*/ 0 h 13748168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0 w 24384000"/>
              <a:gd name="connsiteY4" fmla="*/ 0 h 13764497"/>
              <a:gd name="connsiteX0" fmla="*/ 0 w 24384000"/>
              <a:gd name="connsiteY0" fmla="*/ 0 h 13764497"/>
              <a:gd name="connsiteX1" fmla="*/ 24384000 w 24384000"/>
              <a:gd name="connsiteY1" fmla="*/ 0 h 13764497"/>
              <a:gd name="connsiteX2" fmla="*/ 24384000 w 24384000"/>
              <a:gd name="connsiteY2" fmla="*/ 13748168 h 13764497"/>
              <a:gd name="connsiteX3" fmla="*/ 12344400 w 24384000"/>
              <a:gd name="connsiteY3" fmla="*/ 13764497 h 13764497"/>
              <a:gd name="connsiteX4" fmla="*/ 4539343 w 24384000"/>
              <a:gd name="connsiteY4" fmla="*/ 5061857 h 13764497"/>
              <a:gd name="connsiteX5" fmla="*/ 0 w 24384000"/>
              <a:gd name="connsiteY5" fmla="*/ 0 h 13764497"/>
              <a:gd name="connsiteX0" fmla="*/ 16329 w 24400329"/>
              <a:gd name="connsiteY0" fmla="*/ 0 h 13764497"/>
              <a:gd name="connsiteX1" fmla="*/ 24400329 w 24400329"/>
              <a:gd name="connsiteY1" fmla="*/ 0 h 13764497"/>
              <a:gd name="connsiteX2" fmla="*/ 24400329 w 24400329"/>
              <a:gd name="connsiteY2" fmla="*/ 13748168 h 13764497"/>
              <a:gd name="connsiteX3" fmla="*/ 12360729 w 24400329"/>
              <a:gd name="connsiteY3" fmla="*/ 13764497 h 13764497"/>
              <a:gd name="connsiteX4" fmla="*/ 0 w 24400329"/>
              <a:gd name="connsiteY4" fmla="*/ 6874328 h 13764497"/>
              <a:gd name="connsiteX5" fmla="*/ 16329 w 24400329"/>
              <a:gd name="connsiteY5" fmla="*/ 0 h 13764497"/>
              <a:gd name="connsiteX0" fmla="*/ 32658 w 24416658"/>
              <a:gd name="connsiteY0" fmla="*/ 0 h 13764497"/>
              <a:gd name="connsiteX1" fmla="*/ 24416658 w 24416658"/>
              <a:gd name="connsiteY1" fmla="*/ 0 h 13764497"/>
              <a:gd name="connsiteX2" fmla="*/ 24416658 w 24416658"/>
              <a:gd name="connsiteY2" fmla="*/ 13748168 h 13764497"/>
              <a:gd name="connsiteX3" fmla="*/ 12377058 w 24416658"/>
              <a:gd name="connsiteY3" fmla="*/ 13764497 h 13764497"/>
              <a:gd name="connsiteX4" fmla="*/ 0 w 24416658"/>
              <a:gd name="connsiteY4" fmla="*/ 8850086 h 13764497"/>
              <a:gd name="connsiteX5" fmla="*/ 32658 w 24416658"/>
              <a:gd name="connsiteY5" fmla="*/ 0 h 13764497"/>
              <a:gd name="connsiteX0" fmla="*/ 32658 w 24416658"/>
              <a:gd name="connsiteY0" fmla="*/ 0 h 13748168"/>
              <a:gd name="connsiteX1" fmla="*/ 24416658 w 24416658"/>
              <a:gd name="connsiteY1" fmla="*/ 0 h 13748168"/>
              <a:gd name="connsiteX2" fmla="*/ 24416658 w 24416658"/>
              <a:gd name="connsiteY2" fmla="*/ 13748168 h 13748168"/>
              <a:gd name="connsiteX3" fmla="*/ 14597744 w 24416658"/>
              <a:gd name="connsiteY3" fmla="*/ 13748168 h 13748168"/>
              <a:gd name="connsiteX4" fmla="*/ 0 w 24416658"/>
              <a:gd name="connsiteY4" fmla="*/ 8850086 h 13748168"/>
              <a:gd name="connsiteX5" fmla="*/ 32658 w 24416658"/>
              <a:gd name="connsiteY5" fmla="*/ 0 h 13748168"/>
              <a:gd name="connsiteX0" fmla="*/ 32658 w 24416658"/>
              <a:gd name="connsiteY0" fmla="*/ 0 h 13764496"/>
              <a:gd name="connsiteX1" fmla="*/ 24416658 w 24416658"/>
              <a:gd name="connsiteY1" fmla="*/ 0 h 13764496"/>
              <a:gd name="connsiteX2" fmla="*/ 24416658 w 24416658"/>
              <a:gd name="connsiteY2" fmla="*/ 13748168 h 13764496"/>
              <a:gd name="connsiteX3" fmla="*/ 14173201 w 24416658"/>
              <a:gd name="connsiteY3" fmla="*/ 13764496 h 13764496"/>
              <a:gd name="connsiteX4" fmla="*/ 0 w 24416658"/>
              <a:gd name="connsiteY4" fmla="*/ 8850086 h 13764496"/>
              <a:gd name="connsiteX5" fmla="*/ 32658 w 24416658"/>
              <a:gd name="connsiteY5" fmla="*/ 0 h 13764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16658" h="13764496">
                <a:moveTo>
                  <a:pt x="32658" y="0"/>
                </a:moveTo>
                <a:lnTo>
                  <a:pt x="24416658" y="0"/>
                </a:lnTo>
                <a:lnTo>
                  <a:pt x="24416658" y="13748168"/>
                </a:lnTo>
                <a:lnTo>
                  <a:pt x="14173201" y="13764496"/>
                </a:lnTo>
                <a:lnTo>
                  <a:pt x="0" y="8850086"/>
                </a:lnTo>
                <a:lnTo>
                  <a:pt x="32658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587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238125" y="3581243"/>
            <a:ext cx="2300040" cy="1319526"/>
          </a:xfrm>
          <a:prstGeom prst="rect">
            <a:avLst/>
          </a:prstGeom>
        </p:spPr>
        <p:txBody>
          <a:bodyPr anchor="b"/>
          <a:lstStyle>
            <a:lvl1pPr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86182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Afbeelding"/>
          <p:cNvSpPr>
            <a:spLocks noGrp="1"/>
          </p:cNvSpPr>
          <p:nvPr>
            <p:ph type="pic" idx="13"/>
          </p:nvPr>
        </p:nvSpPr>
        <p:spPr>
          <a:xfrm>
            <a:off x="-3348" y="-12520"/>
            <a:ext cx="8438094" cy="5156293"/>
          </a:xfrm>
          <a:custGeom>
            <a:avLst/>
            <a:gdLst>
              <a:gd name="connsiteX0" fmla="*/ 0 w 22501585"/>
              <a:gd name="connsiteY0" fmla="*/ 0 h 13717457"/>
              <a:gd name="connsiteX1" fmla="*/ 22501585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0 h 13717457"/>
              <a:gd name="connsiteX1" fmla="*/ 17896927 w 22501585"/>
              <a:gd name="connsiteY1" fmla="*/ 0 h 13717457"/>
              <a:gd name="connsiteX2" fmla="*/ 22501585 w 22501585"/>
              <a:gd name="connsiteY2" fmla="*/ 13717457 h 13717457"/>
              <a:gd name="connsiteX3" fmla="*/ 0 w 22501585"/>
              <a:gd name="connsiteY3" fmla="*/ 13717457 h 13717457"/>
              <a:gd name="connsiteX4" fmla="*/ 0 w 22501585"/>
              <a:gd name="connsiteY4" fmla="*/ 0 h 13717457"/>
              <a:gd name="connsiteX0" fmla="*/ 0 w 22501585"/>
              <a:gd name="connsiteY0" fmla="*/ 16329 h 13733786"/>
              <a:gd name="connsiteX1" fmla="*/ 17456057 w 22501585"/>
              <a:gd name="connsiteY1" fmla="*/ 0 h 13733786"/>
              <a:gd name="connsiteX2" fmla="*/ 22501585 w 22501585"/>
              <a:gd name="connsiteY2" fmla="*/ 13733786 h 13733786"/>
              <a:gd name="connsiteX3" fmla="*/ 0 w 22501585"/>
              <a:gd name="connsiteY3" fmla="*/ 13733786 h 13733786"/>
              <a:gd name="connsiteX4" fmla="*/ 0 w 22501585"/>
              <a:gd name="connsiteY4" fmla="*/ 16329 h 13733786"/>
              <a:gd name="connsiteX0" fmla="*/ 0 w 22501585"/>
              <a:gd name="connsiteY0" fmla="*/ 32657 h 13750114"/>
              <a:gd name="connsiteX1" fmla="*/ 17080499 w 22501585"/>
              <a:gd name="connsiteY1" fmla="*/ 0 h 13750114"/>
              <a:gd name="connsiteX2" fmla="*/ 22501585 w 22501585"/>
              <a:gd name="connsiteY2" fmla="*/ 13750114 h 13750114"/>
              <a:gd name="connsiteX3" fmla="*/ 0 w 22501585"/>
              <a:gd name="connsiteY3" fmla="*/ 13750114 h 13750114"/>
              <a:gd name="connsiteX4" fmla="*/ 0 w 22501585"/>
              <a:gd name="connsiteY4" fmla="*/ 32657 h 1375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501585" h="13750114">
                <a:moveTo>
                  <a:pt x="0" y="32657"/>
                </a:moveTo>
                <a:lnTo>
                  <a:pt x="17080499" y="0"/>
                </a:lnTo>
                <a:lnTo>
                  <a:pt x="22501585" y="13750114"/>
                </a:lnTo>
                <a:lnTo>
                  <a:pt x="0" y="13750114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596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7070725" y="242731"/>
            <a:ext cx="1832273" cy="465803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368925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Beeld schermv. vla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Afbeelding"/>
          <p:cNvSpPr>
            <a:spLocks noGrp="1"/>
          </p:cNvSpPr>
          <p:nvPr>
            <p:ph type="pic" idx="13"/>
          </p:nvPr>
        </p:nvSpPr>
        <p:spPr>
          <a:xfrm>
            <a:off x="-3349" y="-23174"/>
            <a:ext cx="9175924" cy="5166947"/>
          </a:xfrm>
          <a:custGeom>
            <a:avLst/>
            <a:gdLst>
              <a:gd name="connsiteX0" fmla="*/ 0 w 24401860"/>
              <a:gd name="connsiteY0" fmla="*/ 0 h 13745869"/>
              <a:gd name="connsiteX1" fmla="*/ 24401860 w 24401860"/>
              <a:gd name="connsiteY1" fmla="*/ 0 h 13745869"/>
              <a:gd name="connsiteX2" fmla="*/ 24401860 w 24401860"/>
              <a:gd name="connsiteY2" fmla="*/ 13745869 h 13745869"/>
              <a:gd name="connsiteX3" fmla="*/ 0 w 24401860"/>
              <a:gd name="connsiteY3" fmla="*/ 13745869 h 13745869"/>
              <a:gd name="connsiteX4" fmla="*/ 0 w 24401860"/>
              <a:gd name="connsiteY4" fmla="*/ 0 h 13745869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24401860 w 24401860"/>
              <a:gd name="connsiteY2" fmla="*/ 13778526 h 13778526"/>
              <a:gd name="connsiteX3" fmla="*/ 0 w 24401860"/>
              <a:gd name="connsiteY3" fmla="*/ 13778526 h 13778526"/>
              <a:gd name="connsiteX4" fmla="*/ 0 w 24401860"/>
              <a:gd name="connsiteY4" fmla="*/ 32657 h 13778526"/>
              <a:gd name="connsiteX0" fmla="*/ 0 w 24401860"/>
              <a:gd name="connsiteY0" fmla="*/ 32657 h 13778526"/>
              <a:gd name="connsiteX1" fmla="*/ 10244988 w 24401860"/>
              <a:gd name="connsiteY1" fmla="*/ 0 h 13778526"/>
              <a:gd name="connsiteX2" fmla="*/ 15423101 w 24401860"/>
              <a:gd name="connsiteY2" fmla="*/ 5074668 h 13778526"/>
              <a:gd name="connsiteX3" fmla="*/ 24401860 w 24401860"/>
              <a:gd name="connsiteY3" fmla="*/ 13778526 h 13778526"/>
              <a:gd name="connsiteX4" fmla="*/ 0 w 24401860"/>
              <a:gd name="connsiteY4" fmla="*/ 13778526 h 13778526"/>
              <a:gd name="connsiteX5" fmla="*/ 0 w 24401860"/>
              <a:gd name="connsiteY5" fmla="*/ 32657 h 13778526"/>
              <a:gd name="connsiteX0" fmla="*/ 0 w 24469130"/>
              <a:gd name="connsiteY0" fmla="*/ 32657 h 13778526"/>
              <a:gd name="connsiteX1" fmla="*/ 10244988 w 24469130"/>
              <a:gd name="connsiteY1" fmla="*/ 0 h 13778526"/>
              <a:gd name="connsiteX2" fmla="*/ 24469130 w 24469130"/>
              <a:gd name="connsiteY2" fmla="*/ 5384911 h 13778526"/>
              <a:gd name="connsiteX3" fmla="*/ 24401860 w 24469130"/>
              <a:gd name="connsiteY3" fmla="*/ 13778526 h 13778526"/>
              <a:gd name="connsiteX4" fmla="*/ 0 w 24469130"/>
              <a:gd name="connsiteY4" fmla="*/ 13778526 h 13778526"/>
              <a:gd name="connsiteX5" fmla="*/ 0 w 24469130"/>
              <a:gd name="connsiteY5" fmla="*/ 32657 h 13778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469130" h="13778526">
                <a:moveTo>
                  <a:pt x="0" y="32657"/>
                </a:moveTo>
                <a:lnTo>
                  <a:pt x="10244988" y="0"/>
                </a:lnTo>
                <a:lnTo>
                  <a:pt x="24469130" y="5384911"/>
                </a:lnTo>
                <a:lnTo>
                  <a:pt x="24401860" y="13778526"/>
                </a:lnTo>
                <a:lnTo>
                  <a:pt x="0" y="13778526"/>
                </a:lnTo>
                <a:lnTo>
                  <a:pt x="0" y="32657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605" name="Foto bijschrift"/>
          <p:cNvSpPr txBox="1">
            <a:spLocks noGrp="1"/>
          </p:cNvSpPr>
          <p:nvPr>
            <p:ph type="body" sz="quarter" idx="14"/>
          </p:nvPr>
        </p:nvSpPr>
        <p:spPr>
          <a:xfrm>
            <a:off x="6289303" y="242731"/>
            <a:ext cx="2613695" cy="1498269"/>
          </a:xfrm>
          <a:prstGeom prst="rect">
            <a:avLst/>
          </a:prstGeom>
        </p:spPr>
        <p:txBody>
          <a:bodyPr/>
          <a:lstStyle>
            <a:lvl1pPr algn="r">
              <a:defRPr sz="938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1923566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[A2] Beeld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8062917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[A2] Beeld + Tekst + Sourc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7"/>
            <a:ext cx="8669759" cy="3290776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238125" y="4357313"/>
            <a:ext cx="8667750" cy="151268"/>
          </a:xfrm>
        </p:spPr>
        <p:txBody>
          <a:bodyPr/>
          <a:lstStyle>
            <a:lvl1pPr>
              <a:defRPr sz="900">
                <a:solidFill>
                  <a:srgbClr val="6F2575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293239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040550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r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7801919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">
            <a:extLst>
              <a:ext uri="{FF2B5EF4-FFF2-40B4-BE49-F238E27FC236}">
                <a16:creationId xmlns:a16="http://schemas.microsoft.com/office/drawing/2014/main" id="{CF5EDDB9-7A86-D04C-9401-98EF4D0D7E6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4" name="NIKHEF_PATROON5.png">
            <a:extLst>
              <a:ext uri="{FF2B5EF4-FFF2-40B4-BE49-F238E27FC236}">
                <a16:creationId xmlns:a16="http://schemas.microsoft.com/office/drawing/2014/main" id="{10B15CBC-C311-4E4C-B35B-5B9ACCE31A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070" y="873934"/>
            <a:ext cx="4044130" cy="3692993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Vorm">
            <a:extLst>
              <a:ext uri="{FF2B5EF4-FFF2-40B4-BE49-F238E27FC236}">
                <a16:creationId xmlns:a16="http://schemas.microsoft.com/office/drawing/2014/main" id="{2F26257E-A76C-5E40-B770-327856CFA5B4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" name="Tekst">
            <a:extLst>
              <a:ext uri="{FF2B5EF4-FFF2-40B4-BE49-F238E27FC236}">
                <a16:creationId xmlns:a16="http://schemas.microsoft.com/office/drawing/2014/main" id="{095B19CA-2E01-7341-ABB3-F760D1C40DC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accent4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8" name="NIKHEF_LOGO_groot2.png" descr="NIKHEF_LOGO_groot2.png">
            <a:extLst>
              <a:ext uri="{FF2B5EF4-FFF2-40B4-BE49-F238E27FC236}">
                <a16:creationId xmlns:a16="http://schemas.microsoft.com/office/drawing/2014/main" id="{59A200F2-14CE-0F42-A103-3A81AC649A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duotone>
              <a:prstClr val="black"/>
              <a:srgbClr val="E3D88B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223532"/>
            <a:ext cx="2657839" cy="55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197269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">
            <a:extLst>
              <a:ext uri="{FF2B5EF4-FFF2-40B4-BE49-F238E27FC236}">
                <a16:creationId xmlns:a16="http://schemas.microsoft.com/office/drawing/2014/main" id="{239C9850-7907-4B45-AD97-31A4432A1B9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3D88B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0" name="NIKHEF_PATROON6.png">
            <a:extLst>
              <a:ext uri="{FF2B5EF4-FFF2-40B4-BE49-F238E27FC236}">
                <a16:creationId xmlns:a16="http://schemas.microsoft.com/office/drawing/2014/main" id="{97CF3DCA-6A1B-6F45-9EA9-4D7C469FCE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43" y="531491"/>
            <a:ext cx="4364024" cy="3985112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Vorm">
            <a:extLst>
              <a:ext uri="{FF2B5EF4-FFF2-40B4-BE49-F238E27FC236}">
                <a16:creationId xmlns:a16="http://schemas.microsoft.com/office/drawing/2014/main" id="{649A8509-C260-3449-8987-DC7F00F54DDA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2" name="Tekst">
            <a:extLst>
              <a:ext uri="{FF2B5EF4-FFF2-40B4-BE49-F238E27FC236}">
                <a16:creationId xmlns:a16="http://schemas.microsoft.com/office/drawing/2014/main" id="{1BE53F92-048C-8D4C-9E5F-D05CF7DDA7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7" name="NIKHEF_LOGO_groot3.png" descr="NIKHEF_LOGO_groot3.png">
            <a:extLst>
              <a:ext uri="{FF2B5EF4-FFF2-40B4-BE49-F238E27FC236}">
                <a16:creationId xmlns:a16="http://schemas.microsoft.com/office/drawing/2014/main" id="{6DF12E6D-91A2-994D-A848-DF0527EFDC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1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59" y="1181003"/>
            <a:ext cx="2614842" cy="543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1770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351" y="436086"/>
            <a:ext cx="3919974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Vorm">
            <a:extLst>
              <a:ext uri="{FF2B5EF4-FFF2-40B4-BE49-F238E27FC236}">
                <a16:creationId xmlns:a16="http://schemas.microsoft.com/office/drawing/2014/main" id="{96100131-228D-D34D-9A53-6D440D784316}"/>
              </a:ext>
            </a:extLst>
          </p:cNvPr>
          <p:cNvSpPr/>
          <p:nvPr userDrawn="1"/>
        </p:nvSpPr>
        <p:spPr>
          <a:xfrm rot="10800000">
            <a:off x="-40143" y="1067"/>
            <a:ext cx="6399866" cy="5141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0" y="0"/>
                </a:lnTo>
                <a:lnTo>
                  <a:pt x="6324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8" name="Tekst">
            <a:extLst>
              <a:ext uri="{FF2B5EF4-FFF2-40B4-BE49-F238E27FC236}">
                <a16:creationId xmlns:a16="http://schemas.microsoft.com/office/drawing/2014/main" id="{BDDDFCA9-F825-5B4E-AE28-D51CB58FFAB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6573341" y="2716932"/>
            <a:ext cx="2331716" cy="2182697"/>
          </a:xfrm>
          <a:prstGeom prst="rect">
            <a:avLst/>
          </a:prstGeom>
        </p:spPr>
        <p:txBody>
          <a:bodyPr anchor="b"/>
          <a:lstStyle>
            <a:lvl1pPr>
              <a:defRPr sz="1600">
                <a:solidFill>
                  <a:srgbClr val="702677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706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oorblad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riehoek">
            <a:extLst>
              <a:ext uri="{FF2B5EF4-FFF2-40B4-BE49-F238E27FC236}">
                <a16:creationId xmlns:a16="http://schemas.microsoft.com/office/drawing/2014/main" id="{D94CC9BE-E0E2-DD44-99EA-8079FEA30B0A}"/>
              </a:ext>
            </a:extLst>
          </p:cNvPr>
          <p:cNvSpPr/>
          <p:nvPr userDrawn="1"/>
        </p:nvSpPr>
        <p:spPr>
          <a:xfrm>
            <a:off x="-819" y="1067"/>
            <a:ext cx="7262999" cy="2643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9" name="Titeltekst"/>
          <p:cNvSpPr txBox="1">
            <a:spLocks noGrp="1"/>
          </p:cNvSpPr>
          <p:nvPr>
            <p:ph type="title"/>
          </p:nvPr>
        </p:nvSpPr>
        <p:spPr>
          <a:xfrm>
            <a:off x="238125" y="3136909"/>
            <a:ext cx="5236369" cy="1768070"/>
          </a:xfrm>
          <a:prstGeom prst="rect">
            <a:avLst/>
          </a:prstGeom>
        </p:spPr>
        <p:txBody>
          <a:bodyPr lIns="0" anchor="b"/>
          <a:lstStyle>
            <a:lvl1pPr>
              <a:defRPr sz="3375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21" name="subtitel"/>
          <p:cNvSpPr txBox="1">
            <a:spLocks noGrp="1"/>
          </p:cNvSpPr>
          <p:nvPr>
            <p:ph type="body" sz="quarter" idx="14"/>
          </p:nvPr>
        </p:nvSpPr>
        <p:spPr>
          <a:xfrm>
            <a:off x="238125" y="2715733"/>
            <a:ext cx="5236368" cy="350507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22" name="NIKHEF_LOGO_groot.png" descr="NIKHEF_LOGO_groo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8125" y="238125"/>
            <a:ext cx="1905000" cy="748349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6FF3F697-74A7-814C-A92A-9DAF02A44E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70202" y="0"/>
            <a:ext cx="4673798" cy="5149623"/>
          </a:xfrm>
          <a:custGeom>
            <a:avLst/>
            <a:gdLst>
              <a:gd name="connsiteX0" fmla="*/ 0 w 12463462"/>
              <a:gd name="connsiteY0" fmla="*/ 0 h 13716000"/>
              <a:gd name="connsiteX1" fmla="*/ 12463462 w 12463462"/>
              <a:gd name="connsiteY1" fmla="*/ 0 h 13716000"/>
              <a:gd name="connsiteX2" fmla="*/ 12463462 w 12463462"/>
              <a:gd name="connsiteY2" fmla="*/ 13716000 h 13716000"/>
              <a:gd name="connsiteX3" fmla="*/ 0 w 12463462"/>
              <a:gd name="connsiteY3" fmla="*/ 13716000 h 13716000"/>
              <a:gd name="connsiteX4" fmla="*/ 0 w 12463462"/>
              <a:gd name="connsiteY4" fmla="*/ 0 h 13716000"/>
              <a:gd name="connsiteX0" fmla="*/ 0 w 12463462"/>
              <a:gd name="connsiteY0" fmla="*/ 0 h 13732328"/>
              <a:gd name="connsiteX1" fmla="*/ 12463462 w 12463462"/>
              <a:gd name="connsiteY1" fmla="*/ 0 h 13732328"/>
              <a:gd name="connsiteX2" fmla="*/ 12463462 w 12463462"/>
              <a:gd name="connsiteY2" fmla="*/ 13716000 h 13732328"/>
              <a:gd name="connsiteX3" fmla="*/ 4980215 w 12463462"/>
              <a:gd name="connsiteY3" fmla="*/ 13732328 h 13732328"/>
              <a:gd name="connsiteX4" fmla="*/ 0 w 12463462"/>
              <a:gd name="connsiteY4" fmla="*/ 0 h 13732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63462" h="13732328">
                <a:moveTo>
                  <a:pt x="0" y="0"/>
                </a:moveTo>
                <a:lnTo>
                  <a:pt x="12463462" y="0"/>
                </a:lnTo>
                <a:lnTo>
                  <a:pt x="12463462" y="13716000"/>
                </a:lnTo>
                <a:lnTo>
                  <a:pt x="4980215" y="13732328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9" y="1070674"/>
            <a:ext cx="2428073" cy="50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1146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2139330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88832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465703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 sz="1600"/>
            </a:lvl2pPr>
            <a:lvl3pPr marL="288925" indent="0">
              <a:buFont typeface="Arial" panose="020B0604020202020204" pitchFamily="34" charset="0"/>
              <a:buNone/>
              <a:defRPr sz="1400"/>
            </a:lvl3pPr>
            <a:lvl4pPr marL="401638" indent="0">
              <a:buFont typeface="Arial" panose="020B0604020202020204" pitchFamily="34" charset="0"/>
              <a:buNone/>
              <a:defRPr sz="1200"/>
            </a:lvl4pPr>
            <a:lvl5pPr marL="515938" indent="0"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378031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02801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_title-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4418" y="3280613"/>
            <a:ext cx="5020932" cy="993775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E3D88B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pic>
        <p:nvPicPr>
          <p:cNvPr id="10" name="NIKHEF_PATROON1.png" descr="NIKHEF_PATROON1.png"/>
          <p:cNvPicPr>
            <a:picLocks noChangeAspect="1"/>
          </p:cNvPicPr>
          <p:nvPr userDrawn="1"/>
        </p:nvPicPr>
        <p:blipFill rotWithShape="1">
          <a:blip r:embed="rId2">
            <a:extLst/>
          </a:blip>
          <a:srcRect l="3709" t="15831" r="44950" b="12066"/>
          <a:stretch/>
        </p:blipFill>
        <p:spPr>
          <a:xfrm rot="10800000">
            <a:off x="0" y="505593"/>
            <a:ext cx="3657600" cy="356616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95040" y="2022475"/>
            <a:ext cx="502031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E3D88B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3430625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300"/>
              </a:spcAft>
              <a:buFont typeface="Arial" panose="020B0604020202020204" pitchFamily="34" charset="0"/>
              <a:buNone/>
              <a:defRPr sz="2000"/>
            </a:lvl1pPr>
            <a:lvl2pPr marL="119063" indent="0">
              <a:spcAft>
                <a:spcPts val="300"/>
              </a:spcAft>
              <a:buFont typeface="Arial" panose="020B0604020202020204" pitchFamily="34" charset="0"/>
              <a:buNone/>
              <a:defRPr sz="1600"/>
            </a:lvl2pPr>
            <a:lvl3pPr marL="288925" indent="0">
              <a:spcAft>
                <a:spcPts val="300"/>
              </a:spcAft>
              <a:buFont typeface="Arial" panose="020B0604020202020204" pitchFamily="34" charset="0"/>
              <a:buNone/>
              <a:defRPr sz="1400"/>
            </a:lvl3pPr>
            <a:lvl4pPr marL="401638" indent="0">
              <a:spcAft>
                <a:spcPts val="300"/>
              </a:spcAft>
              <a:buFont typeface="Arial" panose="020B0604020202020204" pitchFamily="34" charset="0"/>
              <a:buNone/>
              <a:defRPr sz="1200"/>
            </a:lvl4pPr>
            <a:lvl5pPr marL="515938" indent="0">
              <a:spcAft>
                <a:spcPts val="300"/>
              </a:spcAft>
              <a:buFont typeface="Arial" panose="020B0604020202020204" pitchFamily="34" charset="0"/>
              <a:buNone/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874920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496516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9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B83153A6-F6AA-7F44-8E1F-AAB407344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DC859610-B140-AC4F-91F1-D90108BC3EA2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[A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7" name="HOOFDTITEL VAN DEZE SLIDE, EVENTUEEL OVER MEERDERE REGELS.">
            <a:extLst>
              <a:ext uri="{FF2B5EF4-FFF2-40B4-BE49-F238E27FC236}">
                <a16:creationId xmlns:a16="http://schemas.microsoft.com/office/drawing/2014/main" id="{B102C488-C56D-1745-89EB-AEBECD0741F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Hoofdtekst">
            <a:extLst>
              <a:ext uri="{FF2B5EF4-FFF2-40B4-BE49-F238E27FC236}">
                <a16:creationId xmlns:a16="http://schemas.microsoft.com/office/drawing/2014/main" id="{C74FE25D-C6A2-C04E-A06E-A3DFC5860968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9" name="Afbeelding">
            <a:extLst>
              <a:ext uri="{FF2B5EF4-FFF2-40B4-BE49-F238E27FC236}">
                <a16:creationId xmlns:a16="http://schemas.microsoft.com/office/drawing/2014/main" id="{14E92ADA-9A18-D848-96CE-8133951A757C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51669489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[A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80" name="Afbeelding"/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6" name="Tijdelijke aanduiding voor voettekst 9">
            <a:extLst>
              <a:ext uri="{FF2B5EF4-FFF2-40B4-BE49-F238E27FC236}">
                <a16:creationId xmlns:a16="http://schemas.microsoft.com/office/drawing/2014/main" id="{D8CA713B-5C09-4E4F-9C38-F857A87271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B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16CD789B-2FDE-9E4F-B724-313FCDA4D89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F383F54-563B-9A4F-83CE-8C5D2AAC2411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57899EC2-C516-AE4D-BD74-2DE60B519F2C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1860"/>
            <a:ext cx="4191769" cy="337201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854D6915-EC47-0443-8D2D-B4C6FA02950F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4191769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4D92B7DB-1453-9C41-A644-6FDD87329F0A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1121"/>
            <a:ext cx="4193009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04D00369-1CA4-7747-BA9D-8239C719DFA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416904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19E42B3-C5CA-B34A-BFA7-5538D5460E4D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EC571EEC-5282-8A4B-BBE3-EC6B17059A06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1AFB6DD2-2DB6-054C-8587-4E89E3A6EE4B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49067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HOOFDTITEL VAN DEZE SLIDE, EVENTUEEL OVER MEERDERE REGELS.">
            <a:extLst>
              <a:ext uri="{FF2B5EF4-FFF2-40B4-BE49-F238E27FC236}">
                <a16:creationId xmlns:a16="http://schemas.microsoft.com/office/drawing/2014/main" id="{CECC546E-8411-2446-B343-37FCE081BA5D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Hoofdtekst">
            <a:extLst>
              <a:ext uri="{FF2B5EF4-FFF2-40B4-BE49-F238E27FC236}">
                <a16:creationId xmlns:a16="http://schemas.microsoft.com/office/drawing/2014/main" id="{832AADFA-B07E-7045-93DC-A348550AB487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FFA60698-6560-1741-B899-43E9278DBA31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49925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B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67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6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7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5FF2396-8F75-A547-B976-B8AB41D01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Foto bijschrift">
            <a:extLst>
              <a:ext uri="{FF2B5EF4-FFF2-40B4-BE49-F238E27FC236}">
                <a16:creationId xmlns:a16="http://schemas.microsoft.com/office/drawing/2014/main" id="{E424E1FF-715F-A04E-A5DD-28E5C7DF8C7F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9B31A421-C084-6941-A8A8-5DFA5DB6612D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67363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Hoofdtekst">
            <a:extLst>
              <a:ext uri="{FF2B5EF4-FFF2-40B4-BE49-F238E27FC236}">
                <a16:creationId xmlns:a16="http://schemas.microsoft.com/office/drawing/2014/main" id="{58D32B9B-485B-7448-AEFC-33F6D51139A7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4" name="Afbeelding">
            <a:extLst>
              <a:ext uri="{FF2B5EF4-FFF2-40B4-BE49-F238E27FC236}">
                <a16:creationId xmlns:a16="http://schemas.microsoft.com/office/drawing/2014/main" id="{4F1FD79B-1171-2E4D-AE4A-521A5A58D973}"/>
              </a:ext>
            </a:extLst>
          </p:cNvPr>
          <p:cNvSpPr>
            <a:spLocks noGrp="1"/>
          </p:cNvSpPr>
          <p:nvPr>
            <p:ph type="pic" sz="half" idx="16"/>
          </p:nvPr>
        </p:nvSpPr>
        <p:spPr>
          <a:xfrm>
            <a:off x="4715495" y="968520"/>
            <a:ext cx="4191769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01381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[A2]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00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753344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1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182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pic>
        <p:nvPicPr>
          <p:cNvPr id="18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4191769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8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070"/>
            <a:ext cx="4193009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8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A6D0FEAE-F148-754A-851C-E90D8F873A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6EC8961D-AFA0-2141-B213-CDDAD5E88B49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3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2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25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71487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BF86E10D-74D2-C949-AFEC-6FE315C0C5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HOOFDTITEL VAN DEZE SLIDE, EVENTUEEL OVER MEERDERE REGELS.">
            <a:extLst>
              <a:ext uri="{FF2B5EF4-FFF2-40B4-BE49-F238E27FC236}">
                <a16:creationId xmlns:a16="http://schemas.microsoft.com/office/drawing/2014/main" id="{F596623C-DCE5-7141-B4B8-F3C3FF99FC76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C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268" name="HOOFDTITEL VAN DEZE SLIDE, EVENTUEEL OVER MEERDERE REGELS."/>
          <p:cNvSpPr txBox="1">
            <a:spLocks noGrp="1"/>
          </p:cNvSpPr>
          <p:nvPr>
            <p:ph type="body" sz="quarter" idx="13"/>
          </p:nvPr>
        </p:nvSpPr>
        <p:spPr>
          <a:xfrm>
            <a:off x="238125" y="238125"/>
            <a:ext cx="4193009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4193009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270" name="Afbeelding"/>
          <p:cNvSpPr>
            <a:spLocks noGrp="1"/>
          </p:cNvSpPr>
          <p:nvPr>
            <p:ph type="pic" idx="15"/>
          </p:nvPr>
        </p:nvSpPr>
        <p:spPr>
          <a:xfrm>
            <a:off x="4715073" y="0"/>
            <a:ext cx="4428927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C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2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6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ijdelijke aanduiding voor voettekst 9">
            <a:extLst>
              <a:ext uri="{FF2B5EF4-FFF2-40B4-BE49-F238E27FC236}">
                <a16:creationId xmlns:a16="http://schemas.microsoft.com/office/drawing/2014/main" id="{FF5E4FE4-B6DD-BD44-B946-6789BC35F7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2" name="Foto bijschrift">
            <a:extLst>
              <a:ext uri="{FF2B5EF4-FFF2-40B4-BE49-F238E27FC236}">
                <a16:creationId xmlns:a16="http://schemas.microsoft.com/office/drawing/2014/main" id="{5CB58DAA-4A13-1D45-8D6B-C9714A086237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A69A5FC-118C-FD41-9E0E-390B213F5EC9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67570" y="0"/>
            <a:ext cx="6476430" cy="4572000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958417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7440464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6890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Afbeelding">
            <a:extLst>
              <a:ext uri="{FF2B5EF4-FFF2-40B4-BE49-F238E27FC236}">
                <a16:creationId xmlns:a16="http://schemas.microsoft.com/office/drawing/2014/main" id="{947EFE01-6BFF-0E44-8E51-5AF6FA991248}"/>
              </a:ext>
            </a:extLst>
          </p:cNvPr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42677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7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7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7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D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0E4F1D00-CFCD-EF44-B83A-277DE284857E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Hoofdtekst">
            <a:extLst>
              <a:ext uri="{FF2B5EF4-FFF2-40B4-BE49-F238E27FC236}">
                <a16:creationId xmlns:a16="http://schemas.microsoft.com/office/drawing/2014/main" id="{CE3A2554-74BD-F447-B71D-43C908BF2C3B}"/>
              </a:ext>
            </a:extLst>
          </p:cNvPr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6" name="HOOFDTITEL VAN DEZE SLIDE, EVENTUEEL OVER MEERDERE REGELS.">
            <a:extLst>
              <a:ext uri="{FF2B5EF4-FFF2-40B4-BE49-F238E27FC236}">
                <a16:creationId xmlns:a16="http://schemas.microsoft.com/office/drawing/2014/main" id="{0E4203EE-2136-E44A-A60B-E597DA61CB31}"/>
              </a:ext>
            </a:extLst>
          </p:cNvPr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ijdelijke aanduiding voor afbeelding 6">
            <a:extLst>
              <a:ext uri="{FF2B5EF4-FFF2-40B4-BE49-F238E27FC236}">
                <a16:creationId xmlns:a16="http://schemas.microsoft.com/office/drawing/2014/main" id="{B78BA9A3-8950-384F-A16D-93BFCA9CD95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815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[D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19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2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42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2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2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42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0A18C85-6567-2942-8083-4112E16B5D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Foto bijschrift">
            <a:extLst>
              <a:ext uri="{FF2B5EF4-FFF2-40B4-BE49-F238E27FC236}">
                <a16:creationId xmlns:a16="http://schemas.microsoft.com/office/drawing/2014/main" id="{1D5E391E-F142-F047-84DE-09F983F5C0BE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Afbeelding">
            <a:extLst>
              <a:ext uri="{FF2B5EF4-FFF2-40B4-BE49-F238E27FC236}">
                <a16:creationId xmlns:a16="http://schemas.microsoft.com/office/drawing/2014/main" id="{99AD337A-CABF-0047-B43E-BC0DE0A2E041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185286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3280613"/>
            <a:ext cx="5772150" cy="993775"/>
          </a:xfrm>
          <a:prstGeom prst="rect">
            <a:avLst/>
          </a:prstGeom>
        </p:spPr>
        <p:txBody>
          <a:bodyPr lIns="0" rIns="0"/>
          <a:lstStyle>
            <a:lvl1pPr>
              <a:defRPr sz="3600">
                <a:solidFill>
                  <a:srgbClr val="6F2575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pic>
        <p:nvPicPr>
          <p:cNvPr id="6" name="NIKHEF_PATROON3.png">
            <a:extLst>
              <a:ext uri="{FF2B5EF4-FFF2-40B4-BE49-F238E27FC236}">
                <a16:creationId xmlns:a16="http://schemas.microsoft.com/office/drawing/2014/main" id="{117B1C4A-E71D-C149-A599-6C54348A35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7" r="-3946"/>
          <a:stretch/>
        </p:blipFill>
        <p:spPr>
          <a:xfrm>
            <a:off x="0" y="187608"/>
            <a:ext cx="2743200" cy="408678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743200" y="2022475"/>
            <a:ext cx="5772150" cy="914400"/>
          </a:xfrm>
        </p:spPr>
        <p:txBody>
          <a:bodyPr anchor="b"/>
          <a:lstStyle>
            <a:lvl1pPr marL="0" marR="0" indent="0" algn="l" defTabSz="3095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6F2575"/>
                </a:solidFill>
              </a:defRPr>
            </a:lvl1pPr>
            <a:lvl2pPr marL="0" indent="0">
              <a:defRPr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931834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[D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6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grpSp>
        <p:nvGrpSpPr>
          <p:cNvPr id="2" name="Group 1"/>
          <p:cNvGrpSpPr/>
          <p:nvPr userDrawn="1"/>
        </p:nvGrpSpPr>
        <p:grpSpPr>
          <a:xfrm>
            <a:off x="7708383" y="0"/>
            <a:ext cx="1435618" cy="5143500"/>
            <a:chOff x="20555686" y="0"/>
            <a:chExt cx="3828315" cy="13716001"/>
          </a:xfrm>
        </p:grpSpPr>
        <p:sp>
          <p:nvSpPr>
            <p:cNvPr id="373" name="Driehoek"/>
            <p:cNvSpPr/>
            <p:nvPr/>
          </p:nvSpPr>
          <p:spPr>
            <a:xfrm rot="10800000">
              <a:off x="20555686" y="2972716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74" name="Driehoek"/>
            <p:cNvSpPr/>
            <p:nvPr/>
          </p:nvSpPr>
          <p:spPr>
            <a:xfrm flipH="1">
              <a:off x="20555686" y="0"/>
              <a:ext cx="3828315" cy="10743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3D88B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76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510DDD0D-BDE7-414F-8352-6686C740C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329F2A52-6805-054A-9BC5-4AB5093FFE1C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Hoofdtekst">
            <a:extLst>
              <a:ext uri="{FF2B5EF4-FFF2-40B4-BE49-F238E27FC236}">
                <a16:creationId xmlns:a16="http://schemas.microsoft.com/office/drawing/2014/main" id="{7DE1DA42-EFA7-7D4A-B851-7B8E5CE6DE1E}"/>
              </a:ext>
            </a:extLst>
          </p:cNvPr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7440464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684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34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6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37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40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38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39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41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E68A322A-3985-3B49-AA98-C343E61D2F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F35E133F-D95E-8E45-933F-D96D674818C3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8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38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8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8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38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1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7796"/>
            <a:ext cx="3573314" cy="3366079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 dirty="0"/>
          </a:p>
        </p:txBody>
      </p:sp>
      <p:sp>
        <p:nvSpPr>
          <p:cNvPr id="392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7070"/>
            <a:ext cx="3572718" cy="337375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39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BE53EAE-91D2-0F45-8264-18BC28E7F4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ABD9389-69DC-CC4D-968D-0A5DB05399E1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36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39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37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38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4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2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43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44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1121"/>
            <a:ext cx="3572718" cy="3379708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F001C348-CEDD-784C-B610-CC25AEDCD3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47B0887D-9623-2946-B53A-991301EDF138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8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9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8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9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4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495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497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360D94FB-0949-CB4E-91C0-0724EE1FE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2748CE92-E070-CE4E-B752-519B819C788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E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38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41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39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0267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40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42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5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4B1549F1-2F10-9040-818E-36A7E8D5C3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69834E08-80D4-0E46-994C-FDD2C37F9298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1] Tekst + 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0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1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5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4" name="Afbeelding"/>
          <p:cNvSpPr>
            <a:spLocks noGrp="1"/>
          </p:cNvSpPr>
          <p:nvPr>
            <p:ph type="pic" sz="half" idx="13"/>
          </p:nvPr>
        </p:nvSpPr>
        <p:spPr>
          <a:xfrm>
            <a:off x="4105275" y="968520"/>
            <a:ext cx="3573314" cy="3365355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3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grpSp>
        <p:nvGrpSpPr>
          <p:cNvPr id="35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35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35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359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ijdelijke aanduiding voor voettekst 9">
            <a:extLst>
              <a:ext uri="{FF2B5EF4-FFF2-40B4-BE49-F238E27FC236}">
                <a16:creationId xmlns:a16="http://schemas.microsoft.com/office/drawing/2014/main" id="{D9CDCAAD-3409-3C49-BBDB-06E189C1E9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5" name="HOOFDTITEL VAN DEZE SLIDE, EVENTUEEL OVER MEERDERE REGELS.">
            <a:extLst>
              <a:ext uri="{FF2B5EF4-FFF2-40B4-BE49-F238E27FC236}">
                <a16:creationId xmlns:a16="http://schemas.microsoft.com/office/drawing/2014/main" id="{EBA045EE-B5B8-7742-A8E2-6836CA85EE1D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02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05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03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04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0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8" name="Afbeelding"/>
          <p:cNvSpPr>
            <a:spLocks noGrp="1"/>
          </p:cNvSpPr>
          <p:nvPr>
            <p:ph type="pic" sz="half" idx="13"/>
          </p:nvPr>
        </p:nvSpPr>
        <p:spPr>
          <a:xfrm>
            <a:off x="238125" y="961121"/>
            <a:ext cx="3573314" cy="3372754"/>
          </a:xfrm>
          <a:prstGeom prst="rect">
            <a:avLst/>
          </a:prstGeom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09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4095750" y="960380"/>
            <a:ext cx="3572718" cy="3380449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1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77CCFCBD-9079-D54E-988E-EBE6541818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C20BBACA-BDFE-9341-8ED2-C6E910F3D52F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3] Tekst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5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456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454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455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4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9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4095750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pic>
        <p:nvPicPr>
          <p:cNvPr id="460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461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211BF1ED-0B01-484D-8756-2F0EF1152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HOOFDTITEL VAN DEZE SLIDE, EVENTUEEL OVER MEERDERE REGELS.">
            <a:extLst>
              <a:ext uri="{FF2B5EF4-FFF2-40B4-BE49-F238E27FC236}">
                <a16:creationId xmlns:a16="http://schemas.microsoft.com/office/drawing/2014/main" id="{1D2DA546-8064-7A48-B17D-4C25C7637D8A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7440464" cy="403957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4] Teks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05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08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06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07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sp>
        <p:nvSpPr>
          <p:cNvPr id="5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Hoofdtekst"/>
          <p:cNvSpPr txBox="1">
            <a:spLocks noGrp="1"/>
          </p:cNvSpPr>
          <p:nvPr>
            <p:ph type="body" sz="half" idx="13" hasCustomPrompt="1"/>
          </p:nvPr>
        </p:nvSpPr>
        <p:spPr>
          <a:xfrm>
            <a:off x="238125" y="967796"/>
            <a:ext cx="3572718" cy="3373033"/>
          </a:xfrm>
          <a:prstGeom prst="rect">
            <a:avLst/>
          </a:prstGeom>
        </p:spPr>
        <p:txBody>
          <a:bodyPr/>
          <a:lstStyle>
            <a:lvl1pPr>
              <a:defRPr sz="2063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512" name="HOOFDTITEL VAN DEZE SLIDE, EVENTUEEL OVER MEERDERE REGELS."/>
          <p:cNvSpPr txBox="1">
            <a:spLocks noGrp="1"/>
          </p:cNvSpPr>
          <p:nvPr>
            <p:ph type="body" sz="quarter" idx="14"/>
          </p:nvPr>
        </p:nvSpPr>
        <p:spPr>
          <a:xfrm>
            <a:off x="238125" y="238125"/>
            <a:ext cx="3572718" cy="288541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187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514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voettekst 9">
            <a:extLst>
              <a:ext uri="{FF2B5EF4-FFF2-40B4-BE49-F238E27FC236}">
                <a16:creationId xmlns:a16="http://schemas.microsoft.com/office/drawing/2014/main" id="{9A56256B-307C-794B-9ADB-E6E5BD1FD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4" name="Tijdelijke aanduiding voor afbeelding 6">
            <a:extLst>
              <a:ext uri="{FF2B5EF4-FFF2-40B4-BE49-F238E27FC236}">
                <a16:creationId xmlns:a16="http://schemas.microsoft.com/office/drawing/2014/main" id="{78164A18-3028-8F4E-8E60-C70DBE92E85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097537" y="0"/>
            <a:ext cx="4531542" cy="4572000"/>
          </a:xfrm>
          <a:custGeom>
            <a:avLst/>
            <a:gdLst>
              <a:gd name="connsiteX0" fmla="*/ 0 w 12077700"/>
              <a:gd name="connsiteY0" fmla="*/ 0 h 12192000"/>
              <a:gd name="connsiteX1" fmla="*/ 12077700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5304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040586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77700 w 12077700"/>
              <a:gd name="connsiteY2" fmla="*/ 12192000 h 12192000"/>
              <a:gd name="connsiteX3" fmla="*/ 0 w 12077700"/>
              <a:gd name="connsiteY3" fmla="*/ 12192000 h 12192000"/>
              <a:gd name="connsiteX4" fmla="*/ 0 w 12077700"/>
              <a:gd name="connsiteY4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0039123 w 12077700"/>
              <a:gd name="connsiteY2" fmla="*/ 2057400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77700"/>
              <a:gd name="connsiteY0" fmla="*/ 0 h 12192000"/>
              <a:gd name="connsiteX1" fmla="*/ 9644743 w 12077700"/>
              <a:gd name="connsiteY1" fmla="*/ 0 h 12192000"/>
              <a:gd name="connsiteX2" fmla="*/ 12047537 w 12077700"/>
              <a:gd name="connsiteY2" fmla="*/ 6792685 h 12192000"/>
              <a:gd name="connsiteX3" fmla="*/ 12077700 w 12077700"/>
              <a:gd name="connsiteY3" fmla="*/ 12192000 h 12192000"/>
              <a:gd name="connsiteX4" fmla="*/ 0 w 12077700"/>
              <a:gd name="connsiteY4" fmla="*/ 12192000 h 12192000"/>
              <a:gd name="connsiteX5" fmla="*/ 0 w 12077700"/>
              <a:gd name="connsiteY5" fmla="*/ 0 h 12192000"/>
              <a:gd name="connsiteX0" fmla="*/ 0 w 12047537"/>
              <a:gd name="connsiteY0" fmla="*/ 0 h 12208328"/>
              <a:gd name="connsiteX1" fmla="*/ 9644743 w 12047537"/>
              <a:gd name="connsiteY1" fmla="*/ 0 h 12208328"/>
              <a:gd name="connsiteX2" fmla="*/ 12047537 w 12047537"/>
              <a:gd name="connsiteY2" fmla="*/ 6792685 h 12208328"/>
              <a:gd name="connsiteX3" fmla="*/ 10199914 w 12047537"/>
              <a:gd name="connsiteY3" fmla="*/ 12208328 h 12208328"/>
              <a:gd name="connsiteX4" fmla="*/ 0 w 12047537"/>
              <a:gd name="connsiteY4" fmla="*/ 12192000 h 12208328"/>
              <a:gd name="connsiteX5" fmla="*/ 0 w 12047537"/>
              <a:gd name="connsiteY5" fmla="*/ 0 h 12208328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9922329 w 12047537"/>
              <a:gd name="connsiteY3" fmla="*/ 120777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2047537"/>
              <a:gd name="connsiteY0" fmla="*/ 0 h 12192000"/>
              <a:gd name="connsiteX1" fmla="*/ 9644743 w 12047537"/>
              <a:gd name="connsiteY1" fmla="*/ 0 h 12192000"/>
              <a:gd name="connsiteX2" fmla="*/ 12047537 w 12047537"/>
              <a:gd name="connsiteY2" fmla="*/ 6792685 h 12192000"/>
              <a:gd name="connsiteX3" fmla="*/ 10167257 w 12047537"/>
              <a:gd name="connsiteY3" fmla="*/ 12192000 h 12192000"/>
              <a:gd name="connsiteX4" fmla="*/ 0 w 12047537"/>
              <a:gd name="connsiteY4" fmla="*/ 12192000 h 12192000"/>
              <a:gd name="connsiteX5" fmla="*/ 0 w 12047537"/>
              <a:gd name="connsiteY5" fmla="*/ 0 h 12192000"/>
              <a:gd name="connsiteX0" fmla="*/ 0 w 11835265"/>
              <a:gd name="connsiteY0" fmla="*/ 0 h 12192000"/>
              <a:gd name="connsiteX1" fmla="*/ 9644743 w 11835265"/>
              <a:gd name="connsiteY1" fmla="*/ 0 h 12192000"/>
              <a:gd name="connsiteX2" fmla="*/ 11835265 w 11835265"/>
              <a:gd name="connsiteY2" fmla="*/ 6906985 h 12192000"/>
              <a:gd name="connsiteX3" fmla="*/ 10167257 w 11835265"/>
              <a:gd name="connsiteY3" fmla="*/ 12192000 h 12192000"/>
              <a:gd name="connsiteX4" fmla="*/ 0 w 11835265"/>
              <a:gd name="connsiteY4" fmla="*/ 12192000 h 12192000"/>
              <a:gd name="connsiteX5" fmla="*/ 0 w 11835265"/>
              <a:gd name="connsiteY5" fmla="*/ 0 h 12192000"/>
              <a:gd name="connsiteX0" fmla="*/ 0 w 12080194"/>
              <a:gd name="connsiteY0" fmla="*/ 0 h 12192000"/>
              <a:gd name="connsiteX1" fmla="*/ 9644743 w 12080194"/>
              <a:gd name="connsiteY1" fmla="*/ 0 h 12192000"/>
              <a:gd name="connsiteX2" fmla="*/ 12080194 w 12080194"/>
              <a:gd name="connsiteY2" fmla="*/ 6890656 h 12192000"/>
              <a:gd name="connsiteX3" fmla="*/ 10167257 w 12080194"/>
              <a:gd name="connsiteY3" fmla="*/ 12192000 h 12192000"/>
              <a:gd name="connsiteX4" fmla="*/ 0 w 12080194"/>
              <a:gd name="connsiteY4" fmla="*/ 12192000 h 12192000"/>
              <a:gd name="connsiteX5" fmla="*/ 0 w 12080194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67257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2116770"/>
              <a:gd name="connsiteY0" fmla="*/ 0 h 12192000"/>
              <a:gd name="connsiteX1" fmla="*/ 9644743 w 12116770"/>
              <a:gd name="connsiteY1" fmla="*/ 0 h 12192000"/>
              <a:gd name="connsiteX2" fmla="*/ 12116770 w 12116770"/>
              <a:gd name="connsiteY2" fmla="*/ 6890656 h 12192000"/>
              <a:gd name="connsiteX3" fmla="*/ 10185545 w 12116770"/>
              <a:gd name="connsiteY3" fmla="*/ 12192000 h 12192000"/>
              <a:gd name="connsiteX4" fmla="*/ 0 w 12116770"/>
              <a:gd name="connsiteY4" fmla="*/ 12192000 h 12192000"/>
              <a:gd name="connsiteX5" fmla="*/ 0 w 12116770"/>
              <a:gd name="connsiteY5" fmla="*/ 0 h 12192000"/>
              <a:gd name="connsiteX0" fmla="*/ 0 w 11545270"/>
              <a:gd name="connsiteY0" fmla="*/ 0 h 12192000"/>
              <a:gd name="connsiteX1" fmla="*/ 9644743 w 11545270"/>
              <a:gd name="connsiteY1" fmla="*/ 0 h 12192000"/>
              <a:gd name="connsiteX2" fmla="*/ 11545270 w 11545270"/>
              <a:gd name="connsiteY2" fmla="*/ 6923313 h 12192000"/>
              <a:gd name="connsiteX3" fmla="*/ 10185545 w 11545270"/>
              <a:gd name="connsiteY3" fmla="*/ 12192000 h 12192000"/>
              <a:gd name="connsiteX4" fmla="*/ 0 w 11545270"/>
              <a:gd name="connsiteY4" fmla="*/ 12192000 h 12192000"/>
              <a:gd name="connsiteX5" fmla="*/ 0 w 11545270"/>
              <a:gd name="connsiteY5" fmla="*/ 0 h 12192000"/>
              <a:gd name="connsiteX0" fmla="*/ 0 w 12084113"/>
              <a:gd name="connsiteY0" fmla="*/ 0 h 12192000"/>
              <a:gd name="connsiteX1" fmla="*/ 9644743 w 12084113"/>
              <a:gd name="connsiteY1" fmla="*/ 0 h 12192000"/>
              <a:gd name="connsiteX2" fmla="*/ 12084113 w 12084113"/>
              <a:gd name="connsiteY2" fmla="*/ 6890656 h 12192000"/>
              <a:gd name="connsiteX3" fmla="*/ 10185545 w 12084113"/>
              <a:gd name="connsiteY3" fmla="*/ 12192000 h 12192000"/>
              <a:gd name="connsiteX4" fmla="*/ 0 w 12084113"/>
              <a:gd name="connsiteY4" fmla="*/ 12192000 h 12192000"/>
              <a:gd name="connsiteX5" fmla="*/ 0 w 12084113"/>
              <a:gd name="connsiteY5" fmla="*/ 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84113" h="12192000">
                <a:moveTo>
                  <a:pt x="0" y="0"/>
                </a:moveTo>
                <a:lnTo>
                  <a:pt x="9644743" y="0"/>
                </a:lnTo>
                <a:lnTo>
                  <a:pt x="12084113" y="6890656"/>
                </a:lnTo>
                <a:lnTo>
                  <a:pt x="10185545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smtClean="0"/>
              <a:t>Click icon to add picture</a:t>
            </a:r>
            <a:endParaRPr lang="nl-NL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[A2] Beeld +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9144000" cy="4577344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155" name="Hoofdtekst"/>
          <p:cNvSpPr txBox="1">
            <a:spLocks noGrp="1"/>
          </p:cNvSpPr>
          <p:nvPr>
            <p:ph type="body" sz="half" idx="14" hasCustomPrompt="1"/>
          </p:nvPr>
        </p:nvSpPr>
        <p:spPr>
          <a:xfrm>
            <a:off x="238125" y="967796"/>
            <a:ext cx="8669759" cy="3373033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63">
                <a:solidFill>
                  <a:srgbClr val="E3D88B"/>
                </a:solidFill>
              </a:defRPr>
            </a:lvl1pPr>
            <a:lvl2pPr marL="119063" indent="0">
              <a:buFont typeface="Arial" panose="020B0604020202020204" pitchFamily="34" charset="0"/>
              <a:buNone/>
              <a:defRPr/>
            </a:lvl2pPr>
            <a:lvl3pPr marL="288925" indent="0">
              <a:buFont typeface="Arial" panose="020B0604020202020204" pitchFamily="34" charset="0"/>
              <a:buNone/>
              <a:defRPr/>
            </a:lvl3pPr>
            <a:lvl4pPr marL="401638" indent="0">
              <a:buFont typeface="Arial" panose="020B0604020202020204" pitchFamily="34" charset="0"/>
              <a:buNone/>
              <a:defRPr/>
            </a:lvl4pPr>
            <a:lvl5pPr marL="515938" indent="0">
              <a:buFont typeface="Arial" panose="020B0604020202020204" pitchFamily="34" charset="0"/>
              <a:buNone/>
              <a:defRPr/>
            </a:lvl5pPr>
          </a:lstStyle>
          <a:p>
            <a:r>
              <a:rPr lang="nl-NL" dirty="0"/>
              <a:t>Hoofdtekst - niveau één</a:t>
            </a:r>
          </a:p>
          <a:p>
            <a:pPr lvl="1"/>
            <a:r>
              <a:rPr lang="nl-NL" dirty="0"/>
              <a:t>Hoofdtekst - niveau twee</a:t>
            </a:r>
          </a:p>
          <a:p>
            <a:pPr lvl="2"/>
            <a:r>
              <a:rPr lang="nl-NL" dirty="0"/>
              <a:t>Hoofdtekst - niveau drie</a:t>
            </a:r>
          </a:p>
          <a:p>
            <a:pPr lvl="3"/>
            <a:r>
              <a:rPr lang="nl-NL" dirty="0"/>
              <a:t>Hoofdtekst - niveau vier</a:t>
            </a:r>
          </a:p>
          <a:p>
            <a:pPr lvl="4"/>
            <a:r>
              <a:rPr lang="nl-NL" dirty="0"/>
              <a:t>Hoofdtekst - niveau vijf</a:t>
            </a:r>
          </a:p>
        </p:txBody>
      </p:sp>
      <p:sp>
        <p:nvSpPr>
          <p:cNvPr id="157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jdelijke aanduiding voor voettekst 9">
            <a:extLst>
              <a:ext uri="{FF2B5EF4-FFF2-40B4-BE49-F238E27FC236}">
                <a16:creationId xmlns:a16="http://schemas.microsoft.com/office/drawing/2014/main" id="{36FE51DB-416D-704C-AB67-C8CFF800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HOOFDTITEL VAN DEZE SLIDE, EVENTUEEL OVER MEERDERE REGELS.">
            <a:extLst>
              <a:ext uri="{FF2B5EF4-FFF2-40B4-BE49-F238E27FC236}">
                <a16:creationId xmlns:a16="http://schemas.microsoft.com/office/drawing/2014/main" id="{12ACE7C3-24DA-554C-BDDF-E97B05F32320}"/>
              </a:ext>
            </a:extLst>
          </p:cNvPr>
          <p:cNvSpPr txBox="1"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3957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625" cap="none" baseline="0">
                <a:solidFill>
                  <a:srgbClr val="E6223D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5964992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[F5] Bijschrift + Beeld gro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54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grpSp>
        <p:nvGrpSpPr>
          <p:cNvPr id="557" name="Groepeer"/>
          <p:cNvGrpSpPr/>
          <p:nvPr/>
        </p:nvGrpSpPr>
        <p:grpSpPr>
          <a:xfrm>
            <a:off x="7708383" y="0"/>
            <a:ext cx="1435618" cy="5143500"/>
            <a:chOff x="0" y="0"/>
            <a:chExt cx="3828314" cy="13715999"/>
          </a:xfrm>
        </p:grpSpPr>
        <p:sp>
          <p:nvSpPr>
            <p:cNvPr id="555" name="Driehoek"/>
            <p:cNvSpPr/>
            <p:nvPr/>
          </p:nvSpPr>
          <p:spPr>
            <a:xfrm rot="10800000">
              <a:off x="0" y="2972716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3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  <p:sp>
          <p:nvSpPr>
            <p:cNvPr id="556" name="Driehoek"/>
            <p:cNvSpPr/>
            <p:nvPr/>
          </p:nvSpPr>
          <p:spPr>
            <a:xfrm flipH="1">
              <a:off x="0" y="0"/>
              <a:ext cx="3828314" cy="107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223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>
                <a:defRPr sz="3200" cap="none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200"/>
            </a:p>
          </p:txBody>
        </p:sp>
      </p:grpSp>
      <p:pic>
        <p:nvPicPr>
          <p:cNvPr id="558" name="NIKHEF_LOGO.png" descr="NIKHEF_LOGO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1" name="Foto bijschrift"/>
          <p:cNvSpPr txBox="1">
            <a:spLocks noGrp="1"/>
          </p:cNvSpPr>
          <p:nvPr>
            <p:ph type="body" sz="quarter" idx="13"/>
          </p:nvPr>
        </p:nvSpPr>
        <p:spPr>
          <a:xfrm>
            <a:off x="238125" y="242731"/>
            <a:ext cx="2143820" cy="409809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jdelijke aanduiding voor voettekst 9">
            <a:extLst>
              <a:ext uri="{FF2B5EF4-FFF2-40B4-BE49-F238E27FC236}">
                <a16:creationId xmlns:a16="http://schemas.microsoft.com/office/drawing/2014/main" id="{C0F6039B-D945-4343-8C53-87D4543F3B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582728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13" name="Afbeelding">
            <a:extLst>
              <a:ext uri="{FF2B5EF4-FFF2-40B4-BE49-F238E27FC236}">
                <a16:creationId xmlns:a16="http://schemas.microsoft.com/office/drawing/2014/main" id="{FE170D58-885D-C949-B35D-094D7AD09063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2671108" y="-6123"/>
            <a:ext cx="5962625" cy="4578123"/>
          </a:xfrm>
          <a:custGeom>
            <a:avLst/>
            <a:gdLst>
              <a:gd name="connsiteX0" fmla="*/ 0 w 15893238"/>
              <a:gd name="connsiteY0" fmla="*/ 0 h 12192000"/>
              <a:gd name="connsiteX1" fmla="*/ 15893238 w 15893238"/>
              <a:gd name="connsiteY1" fmla="*/ 0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5893238"/>
              <a:gd name="connsiteY0" fmla="*/ 0 h 12192000"/>
              <a:gd name="connsiteX1" fmla="*/ 13019409 w 15893238"/>
              <a:gd name="connsiteY1" fmla="*/ 375558 h 12192000"/>
              <a:gd name="connsiteX2" fmla="*/ 15893238 w 15893238"/>
              <a:gd name="connsiteY2" fmla="*/ 12192000 h 12192000"/>
              <a:gd name="connsiteX3" fmla="*/ 0 w 15893238"/>
              <a:gd name="connsiteY3" fmla="*/ 12192000 h 12192000"/>
              <a:gd name="connsiteX4" fmla="*/ 0 w 15893238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68395 w 13068395"/>
              <a:gd name="connsiteY2" fmla="*/ 11685814 h 12192000"/>
              <a:gd name="connsiteX3" fmla="*/ 0 w 13068395"/>
              <a:gd name="connsiteY3" fmla="*/ 12192000 h 12192000"/>
              <a:gd name="connsiteX4" fmla="*/ 0 w 13068395"/>
              <a:gd name="connsiteY4" fmla="*/ 0 h 12192000"/>
              <a:gd name="connsiteX0" fmla="*/ 0 w 13068395"/>
              <a:gd name="connsiteY0" fmla="*/ 0 h 12192000"/>
              <a:gd name="connsiteX1" fmla="*/ 13019409 w 13068395"/>
              <a:gd name="connsiteY1" fmla="*/ 375558 h 12192000"/>
              <a:gd name="connsiteX2" fmla="*/ 13010175 w 13068395"/>
              <a:gd name="connsiteY2" fmla="*/ 3265714 h 12192000"/>
              <a:gd name="connsiteX3" fmla="*/ 13068395 w 13068395"/>
              <a:gd name="connsiteY3" fmla="*/ 11685814 h 12192000"/>
              <a:gd name="connsiteX4" fmla="*/ 0 w 13068395"/>
              <a:gd name="connsiteY4" fmla="*/ 12192000 h 12192000"/>
              <a:gd name="connsiteX5" fmla="*/ 0 w 13068395"/>
              <a:gd name="connsiteY5" fmla="*/ 0 h 12192000"/>
              <a:gd name="connsiteX0" fmla="*/ 0 w 15508447"/>
              <a:gd name="connsiteY0" fmla="*/ 0 h 12192000"/>
              <a:gd name="connsiteX1" fmla="*/ 13019409 w 15508447"/>
              <a:gd name="connsiteY1" fmla="*/ 375558 h 12192000"/>
              <a:gd name="connsiteX2" fmla="*/ 15508447 w 15508447"/>
              <a:gd name="connsiteY2" fmla="*/ 6858000 h 12192000"/>
              <a:gd name="connsiteX3" fmla="*/ 13068395 w 15508447"/>
              <a:gd name="connsiteY3" fmla="*/ 11685814 h 12192000"/>
              <a:gd name="connsiteX4" fmla="*/ 0 w 15508447"/>
              <a:gd name="connsiteY4" fmla="*/ 12192000 h 12192000"/>
              <a:gd name="connsiteX5" fmla="*/ 0 w 15508447"/>
              <a:gd name="connsiteY5" fmla="*/ 0 h 12192000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068395 w 15508447"/>
              <a:gd name="connsiteY3" fmla="*/ 11702142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508447"/>
              <a:gd name="connsiteY0" fmla="*/ 16328 h 12208328"/>
              <a:gd name="connsiteX1" fmla="*/ 13443951 w 15508447"/>
              <a:gd name="connsiteY1" fmla="*/ 0 h 12208328"/>
              <a:gd name="connsiteX2" fmla="*/ 15508447 w 15508447"/>
              <a:gd name="connsiteY2" fmla="*/ 6874328 h 12208328"/>
              <a:gd name="connsiteX3" fmla="*/ 13999123 w 15508447"/>
              <a:gd name="connsiteY3" fmla="*/ 12208328 h 12208328"/>
              <a:gd name="connsiteX4" fmla="*/ 0 w 15508447"/>
              <a:gd name="connsiteY4" fmla="*/ 12208328 h 12208328"/>
              <a:gd name="connsiteX5" fmla="*/ 0 w 15508447"/>
              <a:gd name="connsiteY5" fmla="*/ 16328 h 12208328"/>
              <a:gd name="connsiteX0" fmla="*/ 0 w 15884004"/>
              <a:gd name="connsiteY0" fmla="*/ 16328 h 12208328"/>
              <a:gd name="connsiteX1" fmla="*/ 13443951 w 15884004"/>
              <a:gd name="connsiteY1" fmla="*/ 0 h 12208328"/>
              <a:gd name="connsiteX2" fmla="*/ 15884004 w 15884004"/>
              <a:gd name="connsiteY2" fmla="*/ 6890657 h 12208328"/>
              <a:gd name="connsiteX3" fmla="*/ 13999123 w 15884004"/>
              <a:gd name="connsiteY3" fmla="*/ 12208328 h 12208328"/>
              <a:gd name="connsiteX4" fmla="*/ 0 w 15884004"/>
              <a:gd name="connsiteY4" fmla="*/ 12208328 h 12208328"/>
              <a:gd name="connsiteX5" fmla="*/ 0 w 15884004"/>
              <a:gd name="connsiteY5" fmla="*/ 16328 h 12208328"/>
              <a:gd name="connsiteX0" fmla="*/ 0 w 15557432"/>
              <a:gd name="connsiteY0" fmla="*/ 16328 h 12208328"/>
              <a:gd name="connsiteX1" fmla="*/ 13443951 w 15557432"/>
              <a:gd name="connsiteY1" fmla="*/ 0 h 12208328"/>
              <a:gd name="connsiteX2" fmla="*/ 15557432 w 15557432"/>
              <a:gd name="connsiteY2" fmla="*/ 6939643 h 12208328"/>
              <a:gd name="connsiteX3" fmla="*/ 13999123 w 15557432"/>
              <a:gd name="connsiteY3" fmla="*/ 12208328 h 12208328"/>
              <a:gd name="connsiteX4" fmla="*/ 0 w 15557432"/>
              <a:gd name="connsiteY4" fmla="*/ 12208328 h 12208328"/>
              <a:gd name="connsiteX5" fmla="*/ 0 w 155574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999123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3656223 w 15900332"/>
              <a:gd name="connsiteY3" fmla="*/ 11832771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  <a:gd name="connsiteX0" fmla="*/ 0 w 15900332"/>
              <a:gd name="connsiteY0" fmla="*/ 16328 h 12208328"/>
              <a:gd name="connsiteX1" fmla="*/ 13443951 w 15900332"/>
              <a:gd name="connsiteY1" fmla="*/ 0 h 12208328"/>
              <a:gd name="connsiteX2" fmla="*/ 15900332 w 15900332"/>
              <a:gd name="connsiteY2" fmla="*/ 6923315 h 12208328"/>
              <a:gd name="connsiteX3" fmla="*/ 14015452 w 15900332"/>
              <a:gd name="connsiteY3" fmla="*/ 12208328 h 12208328"/>
              <a:gd name="connsiteX4" fmla="*/ 0 w 15900332"/>
              <a:gd name="connsiteY4" fmla="*/ 12208328 h 12208328"/>
              <a:gd name="connsiteX5" fmla="*/ 0 w 15900332"/>
              <a:gd name="connsiteY5" fmla="*/ 16328 h 12208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900332" h="12208328">
                <a:moveTo>
                  <a:pt x="0" y="16328"/>
                </a:moveTo>
                <a:lnTo>
                  <a:pt x="13443951" y="0"/>
                </a:lnTo>
                <a:lnTo>
                  <a:pt x="15900332" y="6923315"/>
                </a:lnTo>
                <a:lnTo>
                  <a:pt x="14015452" y="12208328"/>
                </a:lnTo>
                <a:lnTo>
                  <a:pt x="0" y="12208328"/>
                </a:lnTo>
                <a:lnTo>
                  <a:pt x="0" y="16328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1439" tIns="45719" rIns="91439" bIns="45719"/>
          <a:lstStyle/>
          <a:p>
            <a:r>
              <a:rPr lang="en-US" smtClean="0"/>
              <a:t>Click icon to add picture</a:t>
            </a:r>
            <a:endParaRPr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43" y="4607321"/>
            <a:ext cx="401531" cy="500857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73642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11270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347663" y="957262"/>
            <a:ext cx="8454628" cy="395585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1"/>
                </a:solidFill>
                <a:latin typeface="Akkurat Std" panose="02000503000000000000" pitchFamily="2" charset="0"/>
              </a:defRPr>
            </a:lvl1pPr>
            <a:lvl2pPr>
              <a:defRPr sz="2000">
                <a:solidFill>
                  <a:schemeClr val="tx1"/>
                </a:solidFill>
                <a:latin typeface="Akkurat Std" panose="02000503000000000000" pitchFamily="2" charset="0"/>
              </a:defRPr>
            </a:lvl2pPr>
            <a:lvl3pPr>
              <a:defRPr sz="1800">
                <a:solidFill>
                  <a:schemeClr val="tx1"/>
                </a:solidFill>
                <a:latin typeface="Akkurat Std" panose="02000503000000000000" pitchFamily="2" charset="0"/>
              </a:defRPr>
            </a:lvl3pPr>
            <a:lvl4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4pPr>
            <a:lvl5pPr>
              <a:defRPr sz="1600">
                <a:solidFill>
                  <a:schemeClr val="tx1"/>
                </a:solidFill>
                <a:latin typeface="Akkurat Std" panose="02000503000000000000" pitchFamily="2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893808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ik2018-Standard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chemeClr val="tx1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649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95158"/>
            <a:ext cx="9144000" cy="4448342"/>
          </a:xfrm>
          <a:prstGeom prst="rect">
            <a:avLst/>
          </a:prstGeom>
          <a:solidFill>
            <a:srgbClr val="E3D88B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2572084"/>
            <a:ext cx="7950994" cy="1598863"/>
          </a:xfrm>
          <a:prstGeom prst="rect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259632" y="3273828"/>
            <a:ext cx="6691362" cy="587220"/>
          </a:xfrm>
        </p:spPr>
        <p:txBody>
          <a:bodyPr/>
          <a:lstStyle>
            <a:lvl1pPr algn="l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32" y="2668191"/>
            <a:ext cx="6400800" cy="495783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  <a:latin typeface="Akkurat Std Bold" panose="02000803000000000000" pitchFamily="2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Isosceles Triangle 5"/>
          <p:cNvSpPr/>
          <p:nvPr userDrawn="1"/>
        </p:nvSpPr>
        <p:spPr>
          <a:xfrm rot="10800000">
            <a:off x="7087935" y="2572084"/>
            <a:ext cx="1729133" cy="1598863"/>
          </a:xfrm>
          <a:prstGeom prst="triangle">
            <a:avLst/>
          </a:prstGeom>
          <a:solidFill>
            <a:srgbClr val="6F2575"/>
          </a:solidFill>
          <a:ln w="127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01600" tIns="101600" rIns="101600" bIns="101600" numCol="1" spcCol="38100" rtlCol="0" anchor="ctr">
            <a:spAutoFit/>
          </a:bodyPr>
          <a:lstStyle/>
          <a:p>
            <a:pPr marL="40639" marR="40639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3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082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317" y="4390909"/>
            <a:ext cx="3017492" cy="6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651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09" y="1293854"/>
            <a:ext cx="6220749" cy="3373223"/>
          </a:xfrm>
          <a:prstGeom prst="rect">
            <a:avLst/>
          </a:prstGeom>
        </p:spPr>
      </p:pic>
      <p:sp>
        <p:nvSpPr>
          <p:cNvPr id="5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7" name="Rechthoek"/>
          <p:cNvSpPr/>
          <p:nvPr userDrawn="1"/>
        </p:nvSpPr>
        <p:spPr>
          <a:xfrm>
            <a:off x="-27822" y="-16147"/>
            <a:ext cx="9171822" cy="659246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8" name="Dianummer"/>
          <p:cNvSpPr txBox="1">
            <a:spLocks/>
          </p:cNvSpPr>
          <p:nvPr userDrawn="1"/>
        </p:nvSpPr>
        <p:spPr>
          <a:xfrm>
            <a:off x="8801243" y="4913264"/>
            <a:ext cx="256081" cy="227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26789" tIns="26789" rIns="26789" bIns="26789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  <a:lvl2pPr marL="0" marR="0" indent="228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1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fld id="{86CB4B4D-7CA3-9044-876B-883B54F8677D}" type="slidenum">
              <a:rPr lang="en-GB" sz="1125" smtClean="0"/>
              <a:pPr/>
              <a:t>‹#›</a:t>
            </a:fld>
            <a:endParaRPr lang="en-GB" sz="1125"/>
          </a:p>
        </p:txBody>
      </p:sp>
      <p:sp>
        <p:nvSpPr>
          <p:cNvPr id="9" name="Physics Data Processing…"/>
          <p:cNvSpPr txBox="1">
            <a:spLocks noGrp="1"/>
          </p:cNvSpPr>
          <p:nvPr>
            <p:ph type="title" hasCustomPrompt="1"/>
          </p:nvPr>
        </p:nvSpPr>
        <p:spPr>
          <a:xfrm>
            <a:off x="-800" y="89583"/>
            <a:ext cx="9145600" cy="139700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  <a:lvl2pPr algn="ctr">
              <a:defRPr sz="2700">
                <a:latin typeface="Akkurat Std"/>
                <a:ea typeface="Akkurat Std"/>
                <a:cs typeface="Akkurat Std"/>
                <a:sym typeface="Akkurat Std"/>
              </a:defRPr>
            </a:lvl2pPr>
          </a:lstStyle>
          <a:p>
            <a:r>
              <a:rPr lang="en-US" dirty="0" smtClean="0">
                <a:solidFill>
                  <a:schemeClr val="bg1"/>
                </a:solidFill>
              </a:rPr>
              <a:t>Main Title</a:t>
            </a:r>
            <a:endParaRPr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/>
              <a:t>Subtitle text</a:t>
            </a:r>
            <a:endParaRPr dirty="0"/>
          </a:p>
        </p:txBody>
      </p:sp>
      <p:sp>
        <p:nvSpPr>
          <p:cNvPr id="11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2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679950" y="3281869"/>
            <a:ext cx="4180852" cy="923697"/>
          </a:xfrm>
          <a:prstGeom prst="rect">
            <a:avLst/>
          </a:prstGeom>
        </p:spPr>
        <p:txBody>
          <a:bodyPr lIns="0" rIns="0"/>
          <a:lstStyle>
            <a:lvl1pPr marL="15240" indent="0" algn="r">
              <a:buNone/>
              <a:defRPr sz="1800">
                <a:solidFill>
                  <a:schemeClr val="bg1"/>
                </a:solidFill>
                <a:latin typeface="Akkurat Std" panose="02000503000000000000" pitchFamily="2" charset="0"/>
              </a:defRPr>
            </a:lvl1pPr>
          </a:lstStyle>
          <a:p>
            <a:pPr lvl="0"/>
            <a:r>
              <a:rPr lang="en-US" dirty="0" smtClean="0"/>
              <a:t>Edit Master text styles</a:t>
            </a:r>
          </a:p>
        </p:txBody>
      </p:sp>
      <p:sp>
        <p:nvSpPr>
          <p:cNvPr id="10" name="Rechthoek"/>
          <p:cNvSpPr/>
          <p:nvPr userDrawn="1"/>
        </p:nvSpPr>
        <p:spPr>
          <a:xfrm>
            <a:off x="-824" y="4674995"/>
            <a:ext cx="9144824" cy="476250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17" name="2011-2016…"/>
          <p:cNvSpPr txBox="1"/>
          <p:nvPr userDrawn="1"/>
        </p:nvSpPr>
        <p:spPr>
          <a:xfrm>
            <a:off x="7543867" y="4551606"/>
            <a:ext cx="1317668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600" cap="none" baseline="0" dirty="0" smtClean="0">
                <a:solidFill>
                  <a:srgbClr val="E3D88A"/>
                </a:solidFill>
              </a:rPr>
              <a:t>David </a:t>
            </a:r>
            <a:r>
              <a:rPr lang="en-US" sz="1600" cap="none" baseline="0" dirty="0" err="1" smtClean="0">
                <a:solidFill>
                  <a:srgbClr val="E3D88A"/>
                </a:solidFill>
              </a:rPr>
              <a:t>Groep</a:t>
            </a:r>
            <a:endParaRPr lang="en-US" sz="1600" cap="none" baseline="0" dirty="0" smtClean="0">
              <a:solidFill>
                <a:srgbClr val="E3D88A"/>
              </a:solidFill>
            </a:endParaRPr>
          </a:p>
          <a:p>
            <a:pPr algn="r">
              <a:defRPr sz="4800" b="0" i="0">
                <a:solidFill>
                  <a:srgbClr val="FFFFFF"/>
                </a:solidFill>
                <a:latin typeface="Akkurat Std"/>
                <a:ea typeface="Akkurat Std"/>
                <a:cs typeface="Akkurat Std"/>
                <a:sym typeface="Akkurat Std"/>
              </a:defRPr>
            </a:pPr>
            <a:r>
              <a:rPr lang="en-US" sz="1200" cap="none" baseline="0" dirty="0" smtClean="0">
                <a:solidFill>
                  <a:srgbClr val="6F2575"/>
                </a:solidFill>
              </a:rPr>
              <a:t>davidg@nikhef.nl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35" y="4473814"/>
            <a:ext cx="1186455" cy="461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462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UM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86" y="4487082"/>
            <a:ext cx="2428073" cy="5047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791420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ure-NikOnly-ORC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9824" y="599440"/>
            <a:ext cx="7029450" cy="742932"/>
          </a:xfrm>
          <a:prstGeom prst="rect">
            <a:avLst/>
          </a:prstGeom>
        </p:spPr>
        <p:txBody>
          <a:bodyPr lIns="0" rIns="0" anchor="ctr"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19" y="4411198"/>
            <a:ext cx="1481513" cy="5806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011" y="4801870"/>
            <a:ext cx="813818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2758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3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9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"/>
          <p:cNvSpPr/>
          <p:nvPr/>
        </p:nvSpPr>
        <p:spPr>
          <a:xfrm>
            <a:off x="0" y="4572000"/>
            <a:ext cx="9144000" cy="571500"/>
          </a:xfrm>
          <a:prstGeom prst="rect">
            <a:avLst/>
          </a:prstGeom>
          <a:solidFill>
            <a:srgbClr val="00B3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3" name="Vorm"/>
          <p:cNvSpPr/>
          <p:nvPr/>
        </p:nvSpPr>
        <p:spPr>
          <a:xfrm>
            <a:off x="0" y="4572000"/>
            <a:ext cx="918440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6761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70267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4" name="Vorm"/>
          <p:cNvSpPr/>
          <p:nvPr/>
        </p:nvSpPr>
        <p:spPr>
          <a:xfrm rot="10800000">
            <a:off x="7708382" y="4572000"/>
            <a:ext cx="1435618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8427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E6223D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3200" cap="none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200"/>
          </a:p>
        </p:txBody>
      </p:sp>
      <p:sp>
        <p:nvSpPr>
          <p:cNvPr id="5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264319" y="4771189"/>
            <a:ext cx="176330" cy="173124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>
              <a:defRPr sz="1125" cap="none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NIKHEF_LOGO.png" descr="NIKHEF_LOGO.png"/>
          <p:cNvPicPr>
            <a:picLocks noChangeAspect="1"/>
          </p:cNvPicPr>
          <p:nvPr/>
        </p:nvPicPr>
        <p:blipFill>
          <a:blip r:embed="rId92">
            <a:extLst/>
          </a:blip>
          <a:stretch>
            <a:fillRect/>
          </a:stretch>
        </p:blipFill>
        <p:spPr>
          <a:xfrm>
            <a:off x="8075612" y="4701897"/>
            <a:ext cx="796408" cy="311706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Hoofdtekst - niveau één…"/>
          <p:cNvSpPr txBox="1">
            <a:spLocks noGrp="1"/>
          </p:cNvSpPr>
          <p:nvPr>
            <p:ph type="body" idx="1"/>
          </p:nvPr>
        </p:nvSpPr>
        <p:spPr>
          <a:xfrm>
            <a:off x="238125" y="242731"/>
            <a:ext cx="4133850" cy="40980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één</a:t>
            </a:r>
            <a:endParaRPr dirty="0"/>
          </a:p>
          <a:p>
            <a:pPr lvl="1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twee</a:t>
            </a:r>
          </a:p>
          <a:p>
            <a:pPr lvl="2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drie</a:t>
            </a:r>
            <a:endParaRPr dirty="0"/>
          </a:p>
          <a:p>
            <a:pPr lvl="3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vier</a:t>
            </a:r>
            <a:endParaRPr dirty="0"/>
          </a:p>
          <a:p>
            <a:pPr lvl="4"/>
            <a:r>
              <a:rPr dirty="0" err="1"/>
              <a:t>Hoofdtekst</a:t>
            </a:r>
            <a:r>
              <a:rPr dirty="0"/>
              <a:t> - </a:t>
            </a:r>
            <a:r>
              <a:rPr dirty="0" err="1"/>
              <a:t>niveau</a:t>
            </a:r>
            <a:r>
              <a:rPr dirty="0"/>
              <a:t> </a:t>
            </a:r>
            <a:r>
              <a:rPr dirty="0" err="1"/>
              <a:t>vijf</a:t>
            </a:r>
            <a:endParaRPr dirty="0"/>
          </a:p>
        </p:txBody>
      </p:sp>
      <p:sp>
        <p:nvSpPr>
          <p:cNvPr id="10" name="Tijdelijke aanduiding voor voettekst 9">
            <a:extLst>
              <a:ext uri="{FF2B5EF4-FFF2-40B4-BE49-F238E27FC236}">
                <a16:creationId xmlns:a16="http://schemas.microsoft.com/office/drawing/2014/main" id="{69D6A5BF-E03A-3B42-9900-EB97AADCD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95362" y="4607321"/>
            <a:ext cx="6317481" cy="5008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nl-NL" sz="1125" b="0" i="0" u="none" strike="noStrike" cap="none" spc="0" baseline="0" dirty="0">
                <a:ln>
                  <a:noFill/>
                </a:ln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n-US" smtClean="0"/>
              <a:t>Nikhef - our principles of digitalisation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18613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  <p:sldLayoutId id="2147483777" r:id="rId36"/>
    <p:sldLayoutId id="2147483778" r:id="rId37"/>
    <p:sldLayoutId id="2147483779" r:id="rId38"/>
    <p:sldLayoutId id="2147483780" r:id="rId39"/>
    <p:sldLayoutId id="2147483781" r:id="rId40"/>
    <p:sldLayoutId id="2147483782" r:id="rId41"/>
    <p:sldLayoutId id="2147483783" r:id="rId42"/>
    <p:sldLayoutId id="2147483784" r:id="rId43"/>
    <p:sldLayoutId id="2147483785" r:id="rId44"/>
    <p:sldLayoutId id="2147483786" r:id="rId45"/>
    <p:sldLayoutId id="2147483787" r:id="rId46"/>
    <p:sldLayoutId id="2147483793" r:id="rId47"/>
    <p:sldLayoutId id="2147483794" r:id="rId48"/>
    <p:sldLayoutId id="2147483795" r:id="rId49"/>
    <p:sldLayoutId id="2147483730" r:id="rId50"/>
    <p:sldLayoutId id="2147483731" r:id="rId51"/>
    <p:sldLayoutId id="2147483732" r:id="rId52"/>
    <p:sldLayoutId id="2147483692" r:id="rId53"/>
    <p:sldLayoutId id="2147483735" r:id="rId54"/>
    <p:sldLayoutId id="2147483736" r:id="rId55"/>
    <p:sldLayoutId id="2147483734" r:id="rId56"/>
    <p:sldLayoutId id="2147483724" r:id="rId57"/>
    <p:sldLayoutId id="2147483733" r:id="rId58"/>
    <p:sldLayoutId id="2147483737" r:id="rId59"/>
    <p:sldLayoutId id="2147483708" r:id="rId60"/>
    <p:sldLayoutId id="2147483662" r:id="rId61"/>
    <p:sldLayoutId id="2147483701" r:id="rId62"/>
    <p:sldLayoutId id="2147483668" r:id="rId63"/>
    <p:sldLayoutId id="2147483660" r:id="rId64"/>
    <p:sldLayoutId id="2147483704" r:id="rId65"/>
    <p:sldLayoutId id="2147483705" r:id="rId66"/>
    <p:sldLayoutId id="2147483706" r:id="rId67"/>
    <p:sldLayoutId id="2147483707" r:id="rId68"/>
    <p:sldLayoutId id="2147483703" r:id="rId69"/>
    <p:sldLayoutId id="2147483661" r:id="rId70"/>
    <p:sldLayoutId id="2147483664" r:id="rId71"/>
    <p:sldLayoutId id="2147483667" r:id="rId72"/>
    <p:sldLayoutId id="2147483702" r:id="rId73"/>
    <p:sldLayoutId id="2147483697" r:id="rId74"/>
    <p:sldLayoutId id="2147483709" r:id="rId75"/>
    <p:sldLayoutId id="2147483674" r:id="rId76"/>
    <p:sldLayoutId id="2147483677" r:id="rId77"/>
    <p:sldLayoutId id="2147483698" r:id="rId78"/>
    <p:sldLayoutId id="2147483699" r:id="rId79"/>
    <p:sldLayoutId id="2147483710" r:id="rId80"/>
    <p:sldLayoutId id="2147483672" r:id="rId81"/>
    <p:sldLayoutId id="2147483675" r:id="rId82"/>
    <p:sldLayoutId id="2147483678" r:id="rId83"/>
    <p:sldLayoutId id="2147483681" r:id="rId84"/>
    <p:sldLayoutId id="2147483684" r:id="rId85"/>
    <p:sldLayoutId id="2147483673" r:id="rId86"/>
    <p:sldLayoutId id="2147483676" r:id="rId87"/>
    <p:sldLayoutId id="2147483679" r:id="rId88"/>
    <p:sldLayoutId id="2147483682" r:id="rId89"/>
    <p:sldLayoutId id="2147483685" r:id="rId90"/>
  </p:sldLayoutIdLst>
  <p:transition spd="med"/>
  <p:hf hdr="0"/>
  <p:txStyles>
    <p:title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2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accent3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13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857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714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2571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3429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42862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51435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600075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685800" algn="l" defTabSz="309563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"/>
          <p:cNvSpPr/>
          <p:nvPr/>
        </p:nvSpPr>
        <p:spPr>
          <a:xfrm>
            <a:off x="0" y="-6565"/>
            <a:ext cx="9152122" cy="704612"/>
          </a:xfrm>
          <a:prstGeom prst="rect">
            <a:avLst/>
          </a:prstGeom>
          <a:solidFill>
            <a:srgbClr val="6F2575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defTabSz="342900"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sz="1200"/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8756160" y="4913264"/>
            <a:ext cx="346248" cy="317394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 algn="ctr" defTabSz="309563">
              <a:defRPr sz="1125" b="0" i="0">
                <a:uFill>
                  <a:solidFill>
                    <a:srgbClr val="000000"/>
                  </a:solidFill>
                </a:uFill>
                <a:latin typeface="Akkurat Std" panose="02000503000000000000" pitchFamily="2" charset="0"/>
                <a:ea typeface="+mn-ea"/>
                <a:cs typeface="+mn-cs"/>
                <a:sym typeface="Candara"/>
              </a:defRPr>
            </a:lvl1pPr>
          </a:lstStyle>
          <a:p>
            <a:fld id="{86CB4B4D-7CA3-9044-876B-883B54F8677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1896894" y="54568"/>
            <a:ext cx="7159227" cy="58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71437" tIns="71437" rIns="71437" bIns="71437" anchor="ctr" anchorCtr="0"/>
          <a:lstStyle/>
          <a:p>
            <a:r>
              <a:rPr dirty="0"/>
              <a:t>Title Text</a:t>
            </a:r>
          </a:p>
        </p:txBody>
      </p:sp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1714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043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Freeform 6"/>
          <p:cNvSpPr/>
          <p:nvPr userDrawn="1"/>
        </p:nvSpPr>
        <p:spPr>
          <a:xfrm>
            <a:off x="-3969" y="-7386"/>
            <a:ext cx="1647693" cy="706226"/>
          </a:xfrm>
          <a:custGeom>
            <a:avLst/>
            <a:gdLst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5" fmla="*/ 4202349 w 4202349"/>
              <a:gd name="connsiteY5" fmla="*/ 58366 h 1926077"/>
              <a:gd name="connsiteX0" fmla="*/ 4143983 w 4202349"/>
              <a:gd name="connsiteY0" fmla="*/ 0 h 1926077"/>
              <a:gd name="connsiteX1" fmla="*/ 3171217 w 4202349"/>
              <a:gd name="connsiteY1" fmla="*/ 1926077 h 1926077"/>
              <a:gd name="connsiteX2" fmla="*/ 0 w 4202349"/>
              <a:gd name="connsiteY2" fmla="*/ 1926077 h 1926077"/>
              <a:gd name="connsiteX3" fmla="*/ 0 w 4202349"/>
              <a:gd name="connsiteY3" fmla="*/ 19456 h 1926077"/>
              <a:gd name="connsiteX4" fmla="*/ 4202349 w 4202349"/>
              <a:gd name="connsiteY4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14408 w 4143983"/>
              <a:gd name="connsiteY3" fmla="*/ 40285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489874 w 4143983"/>
              <a:gd name="connsiteY3" fmla="*/ 534986 h 1926077"/>
              <a:gd name="connsiteX0" fmla="*/ 4143983 w 4143983"/>
              <a:gd name="connsiteY0" fmla="*/ 0 h 1926077"/>
              <a:gd name="connsiteX1" fmla="*/ 3171217 w 4143983"/>
              <a:gd name="connsiteY1" fmla="*/ 1926077 h 1926077"/>
              <a:gd name="connsiteX2" fmla="*/ 0 w 4143983"/>
              <a:gd name="connsiteY2" fmla="*/ 1926077 h 1926077"/>
              <a:gd name="connsiteX3" fmla="*/ 0 w 4143983"/>
              <a:gd name="connsiteY3" fmla="*/ 19456 h 1926077"/>
              <a:gd name="connsiteX0" fmla="*/ 4147985 w 4147985"/>
              <a:gd name="connsiteY0" fmla="*/ 2242 h 1928319"/>
              <a:gd name="connsiteX1" fmla="*/ 3175219 w 4147985"/>
              <a:gd name="connsiteY1" fmla="*/ 1928319 h 1928319"/>
              <a:gd name="connsiteX2" fmla="*/ 4002 w 4147985"/>
              <a:gd name="connsiteY2" fmla="*/ 1928319 h 1928319"/>
              <a:gd name="connsiteX3" fmla="*/ 0 w 4147985"/>
              <a:gd name="connsiteY3" fmla="*/ 0 h 1928319"/>
              <a:gd name="connsiteX0" fmla="*/ 4153988 w 4153988"/>
              <a:gd name="connsiteY0" fmla="*/ 2242 h 1930489"/>
              <a:gd name="connsiteX1" fmla="*/ 3181222 w 4153988"/>
              <a:gd name="connsiteY1" fmla="*/ 1928319 h 1930489"/>
              <a:gd name="connsiteX2" fmla="*/ 0 w 4153988"/>
              <a:gd name="connsiteY2" fmla="*/ 1930489 h 1930489"/>
              <a:gd name="connsiteX3" fmla="*/ 6003 w 4153988"/>
              <a:gd name="connsiteY3" fmla="*/ 0 h 193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988" h="1930489">
                <a:moveTo>
                  <a:pt x="4153988" y="2242"/>
                </a:moveTo>
                <a:lnTo>
                  <a:pt x="3181222" y="1928319"/>
                </a:lnTo>
                <a:lnTo>
                  <a:pt x="0" y="1930489"/>
                </a:lnTo>
                <a:lnTo>
                  <a:pt x="6003" y="0"/>
                </a:lnTo>
              </a:path>
            </a:pathLst>
          </a:custGeom>
          <a:solidFill>
            <a:srgbClr val="E3D88A"/>
          </a:solidFill>
          <a:ln>
            <a:noFill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ot="0" spcFirstLastPara="1" vertOverflow="overflow" horzOverflow="overflow" vert="horz" wrap="square" lIns="34290" tIns="17145" rIns="34290" bIns="17145" numCol="1" spcCol="38100" rtlCol="0" anchor="t">
            <a:noAutofit/>
          </a:bodyPr>
          <a:lstStyle/>
          <a:p>
            <a: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675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34" y="127607"/>
            <a:ext cx="1131580" cy="44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24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22" r:id="rId3"/>
    <p:sldLayoutId id="2147483723" r:id="rId4"/>
    <p:sldLayoutId id="2147483720" r:id="rId5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vak 13"/>
          <p:cNvSpPr txBox="1"/>
          <p:nvPr userDrawn="1"/>
        </p:nvSpPr>
        <p:spPr>
          <a:xfrm>
            <a:off x="160522" y="4838753"/>
            <a:ext cx="2921000" cy="237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lvl="0" indent="0" algn="l" defTabSz="1714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3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 charset="0"/>
                <a:ea typeface="Helvetica Neue"/>
                <a:cs typeface="Helvetica Neue"/>
                <a:sym typeface="Helvetica Neue"/>
              </a:rPr>
              <a:t>Event</a:t>
            </a:r>
            <a:endParaRPr kumimoji="0" lang="nl-NL" sz="1043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kkurat Std" charset="0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3791" y="1226905"/>
            <a:ext cx="6429375" cy="3448050"/>
          </a:xfrm>
          <a:prstGeom prst="rect">
            <a:avLst/>
          </a:prstGeom>
        </p:spPr>
      </p:pic>
      <p:sp>
        <p:nvSpPr>
          <p:cNvPr id="11" name="Driehoek"/>
          <p:cNvSpPr/>
          <p:nvPr userDrawn="1"/>
        </p:nvSpPr>
        <p:spPr>
          <a:xfrm rot="10800000" flipH="1">
            <a:off x="-2967" y="637787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702576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2" name="Rechthoek"/>
          <p:cNvSpPr/>
          <p:nvPr userDrawn="1"/>
        </p:nvSpPr>
        <p:spPr>
          <a:xfrm>
            <a:off x="0" y="-14108"/>
            <a:ext cx="9146966" cy="657208"/>
          </a:xfrm>
          <a:prstGeom prst="rect">
            <a:avLst/>
          </a:prstGeom>
          <a:solidFill>
            <a:srgbClr val="702577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3" name="Rechthoek"/>
          <p:cNvSpPr/>
          <p:nvPr userDrawn="1"/>
        </p:nvSpPr>
        <p:spPr>
          <a:xfrm>
            <a:off x="-3791" y="4674393"/>
            <a:ext cx="9147791" cy="468613"/>
          </a:xfrm>
          <a:prstGeom prst="rect">
            <a:avLst/>
          </a:pr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5" name="Driehoek"/>
          <p:cNvSpPr/>
          <p:nvPr userDrawn="1"/>
        </p:nvSpPr>
        <p:spPr>
          <a:xfrm rot="5400000">
            <a:off x="310601" y="299996"/>
            <a:ext cx="1378257" cy="19974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3D88A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sp>
        <p:nvSpPr>
          <p:cNvPr id="16" name="Driehoek"/>
          <p:cNvSpPr/>
          <p:nvPr userDrawn="1"/>
        </p:nvSpPr>
        <p:spPr>
          <a:xfrm>
            <a:off x="-2967" y="1655381"/>
            <a:ext cx="9149933" cy="30195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E6344C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marL="15240" marR="15240" lvl="0" indent="0" algn="l" defTabSz="3429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endParaRPr kumimoji="0" sz="1200" b="0" i="0" u="none" strike="noStrike" kern="0" cap="all" spc="0" normalizeH="0" baseline="0" noProof="0">
              <a:ln>
                <a:noFill/>
              </a:ln>
              <a:solidFill>
                <a:srgbClr val="E6223D"/>
              </a:solidFill>
              <a:effectLst/>
              <a:uLnTx/>
              <a:uFill>
                <a:solidFill>
                  <a:srgbClr val="000000"/>
                </a:solidFill>
              </a:uFill>
              <a:latin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059546" y="3728204"/>
            <a:ext cx="3936975" cy="1105431"/>
            <a:chOff x="13257342" y="9941877"/>
            <a:chExt cx="10498600" cy="2947816"/>
          </a:xfrm>
        </p:grpSpPr>
        <p:sp>
          <p:nvSpPr>
            <p:cNvPr id="18" name="2011-2016…"/>
            <p:cNvSpPr txBox="1"/>
            <p:nvPr/>
          </p:nvSpPr>
          <p:spPr>
            <a:xfrm>
              <a:off x="13257342" y="9941877"/>
              <a:ext cx="10498600" cy="294781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101600" tIns="101600" rIns="101600" bIns="101600" anchor="ctr">
              <a:spAutoFit/>
            </a:bodyPr>
            <a:lstStyle/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 </a:t>
              </a:r>
              <a:r>
                <a:rPr kumimoji="0" lang="en-US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kkurat Std"/>
                  <a:sym typeface="Akkurat Std"/>
                </a:rPr>
                <a:t>Groep</a:t>
              </a:r>
              <a:endPara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kkurat Std"/>
                <a:sym typeface="Akkurat Std"/>
              </a:endParaRP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davidg@nikhef.nl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GB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https://www.nikhef.nl/~</a:t>
              </a:r>
              <a:r>
                <a:rPr kumimoji="0" lang="en-GB" sz="13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davidg/presentations/</a:t>
              </a:r>
            </a:p>
            <a:p>
              <a:pPr marL="0" marR="0" lvl="0" indent="0" algn="r" defTabSz="309563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>
                  <a:solidFill>
                    <a:srgbClr val="FFFFFF"/>
                  </a:solidFill>
                  <a:latin typeface="Akkurat Std"/>
                  <a:ea typeface="Akkurat Std"/>
                  <a:cs typeface="Akkurat Std"/>
                  <a:sym typeface="Akkurat Std"/>
                </a:defRPr>
              </a:pPr>
              <a:r>
                <a:rPr kumimoji="0" 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6F2575"/>
                  </a:solidFill>
                  <a:effectLst/>
                  <a:uLnTx/>
                  <a:uFillTx/>
                  <a:latin typeface="Akkurat Std"/>
                  <a:sym typeface="Akkurat Std"/>
                </a:rPr>
                <a:t>https://orcid.org/0000-0003-1026-6606</a:t>
              </a:r>
              <a:endParaRPr kumimoji="0" sz="1300" b="0" i="0" u="none" strike="noStrike" kern="0" cap="none" spc="0" normalizeH="0" baseline="0" noProof="0" dirty="0">
                <a:ln>
                  <a:noFill/>
                </a:ln>
                <a:solidFill>
                  <a:srgbClr val="6F2575"/>
                </a:solidFill>
                <a:effectLst/>
                <a:uLnTx/>
                <a:uFillTx/>
                <a:latin typeface="Akkurat Std"/>
                <a:sym typeface="Akkurat Std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59550" y="12056840"/>
              <a:ext cx="529432" cy="529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7213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89" r:id="rId2"/>
    <p:sldLayoutId id="2147483727" r:id="rId3"/>
    <p:sldLayoutId id="2147483788" r:id="rId4"/>
    <p:sldLayoutId id="2147483739" r:id="rId5"/>
    <p:sldLayoutId id="2147483790" r:id="rId6"/>
    <p:sldLayoutId id="2147483729" r:id="rId7"/>
    <p:sldLayoutId id="2147483728" r:id="rId8"/>
  </p:sldLayoutIdLst>
  <p:transition spd="med"/>
  <p:timing>
    <p:tnLst>
      <p:par>
        <p:cTn id="1" dur="indefinite" restart="never" nodeType="tmRoot"/>
      </p:par>
    </p:tnLst>
  </p:timing>
  <p:hf hdr="0"/>
  <p:txStyles>
    <p:titleStyle>
      <a:lvl1pPr marL="21675" marR="21675" indent="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ln>
            <a:noFill/>
          </a:ln>
          <a:solidFill>
            <a:schemeClr val="bg1"/>
          </a:solidFill>
          <a:uFill>
            <a:solidFill>
              <a:srgbClr val="000000"/>
            </a:solidFill>
          </a:uFill>
          <a:latin typeface="Akkurat Std" panose="02000503000000000000" pitchFamily="2" charset="0"/>
          <a:ea typeface="Akkurat Std" panose="02000503000000000000" pitchFamily="2" charset="0"/>
          <a:cs typeface="Akkurat Std" panose="02000503000000000000" pitchFamily="2" charset="0"/>
          <a:sym typeface="Akkurat Std Mono"/>
        </a:defRPr>
      </a:lvl1pPr>
      <a:lvl2pPr marL="21675" marR="21675" indent="857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2pPr>
      <a:lvl3pPr marL="21675" marR="21675" indent="1714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3pPr>
      <a:lvl4pPr marL="21675" marR="21675" indent="2571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4pPr>
      <a:lvl5pPr marL="21675" marR="21675" indent="3429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5pPr>
      <a:lvl6pPr marL="21675" marR="21675" indent="42862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6pPr>
      <a:lvl7pPr marL="21675" marR="21675" indent="51435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7pPr>
      <a:lvl8pPr marL="21675" marR="21675" indent="600075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8pPr>
      <a:lvl9pPr marL="21675" marR="21675" indent="685800" algn="l" defTabSz="485775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38" b="0" i="0" u="none" strike="noStrike" cap="none" spc="0" baseline="0">
          <a:ln>
            <a:noFill/>
          </a:ln>
          <a:solidFill>
            <a:srgbClr val="FFFFFF"/>
          </a:solidFill>
          <a:uFill>
            <a:solidFill>
              <a:srgbClr val="000000"/>
            </a:solidFill>
          </a:uFill>
          <a:latin typeface="Akkurat Std Mono"/>
          <a:ea typeface="Akkurat Std Mono"/>
          <a:cs typeface="Akkurat Std Mono"/>
          <a:sym typeface="Akkurat Std Mono"/>
        </a:defRPr>
      </a:lvl9pPr>
    </p:titleStyle>
    <p:bodyStyle>
      <a:lvl1pPr marL="235192" marR="21675" indent="-21995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1pPr>
      <a:lvl2pPr marL="391547" marR="21675" indent="-204857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2pPr>
      <a:lvl3pPr marL="557144" marR="21675" indent="-199004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3pPr>
      <a:lvl4pPr marL="76176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4pPr>
      <a:lvl5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5pPr>
      <a:lvl6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6pPr>
      <a:lvl7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7pPr>
      <a:lvl8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8pPr>
      <a:lvl9pPr marL="933212" marR="21675" indent="-232172" algn="l" defTabSz="485775" eaLnBrk="1" latinLnBrk="0" hangingPunct="1">
        <a:lnSpc>
          <a:spcPct val="100000"/>
        </a:lnSpc>
        <a:spcBef>
          <a:spcPts val="375"/>
        </a:spcBef>
        <a:spcAft>
          <a:spcPts val="0"/>
        </a:spcAft>
        <a:buClrTx/>
        <a:buSzPct val="100000"/>
        <a:buFontTx/>
        <a:buChar char="•"/>
        <a:tabLst/>
        <a:defRPr sz="2438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000000"/>
            </a:solidFill>
          </a:uFill>
          <a:latin typeface="Minion Pro"/>
          <a:ea typeface="Minion Pro"/>
          <a:cs typeface="Minion Pro"/>
          <a:sym typeface="Minion Pro"/>
        </a:defRPr>
      </a:lvl9pPr>
    </p:bodyStyle>
    <p:otherStyle>
      <a:lvl1pPr marL="0" marR="0" indent="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1pPr>
      <a:lvl2pPr marL="0" marR="0" indent="857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2pPr>
      <a:lvl3pPr marL="0" marR="0" indent="1714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3pPr>
      <a:lvl4pPr marL="0" marR="0" indent="2571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4pPr>
      <a:lvl5pPr marL="0" marR="0" indent="3429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5pPr>
      <a:lvl6pPr marL="0" marR="0" indent="42862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6pPr>
      <a:lvl7pPr marL="0" marR="0" indent="51435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7pPr>
      <a:lvl8pPr marL="0" marR="0" indent="600075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8pPr>
      <a:lvl9pPr marL="0" marR="0" indent="685800" algn="ctr" defTabSz="309563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000000"/>
            </a:solidFill>
          </a:uFill>
          <a:latin typeface="+mn-lt"/>
          <a:ea typeface="+mn-ea"/>
          <a:cs typeface="+mn-cs"/>
          <a:sym typeface="Candar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go.nikhef.nl/principles-of-digitalisation" TargetMode="Externa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 smtClean="0"/>
              <a:t>David Groep, 2024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Principles of Digitalisation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smtClean="0"/>
              <a:t>Mission</a:t>
            </a:r>
            <a:r>
              <a:rPr lang="en-US" dirty="0"/>
              <a:t>, values, and strategy </a:t>
            </a:r>
            <a:r>
              <a:rPr lang="en-US" dirty="0" smtClean="0"/>
              <a:t>as </a:t>
            </a:r>
            <a:r>
              <a:rPr lang="en-US" dirty="0"/>
              <a:t>the basis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</a:t>
            </a:r>
            <a:r>
              <a:rPr lang="en-US" dirty="0"/>
              <a:t>research and </a:t>
            </a:r>
            <a:r>
              <a:rPr lang="en-US" dirty="0" err="1"/>
              <a:t>organisational</a:t>
            </a:r>
            <a:r>
              <a:rPr lang="en-US" dirty="0"/>
              <a:t> ICT at Nikhef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59241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What this means for architecture and service management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718271" y="2601426"/>
            <a:ext cx="3706143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Academic </a:t>
            </a:r>
            <a:r>
              <a:rPr lang="en-GB" sz="1600" cap="none" dirty="0">
                <a:solidFill>
                  <a:srgbClr val="6F2575"/>
                </a:solidFill>
              </a:rPr>
              <a:t>sovereignty and </a:t>
            </a:r>
            <a:r>
              <a:rPr lang="en-GB" sz="1600" cap="none" dirty="0" smtClean="0">
                <a:solidFill>
                  <a:srgbClr val="6F2575"/>
                </a:solidFill>
              </a:rPr>
              <a:t>integrity (#3)</a:t>
            </a:r>
            <a:endParaRPr kumimoji="0" lang="en-GB" sz="1600" b="0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1496" y="2268805"/>
            <a:ext cx="2075889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cap="none" dirty="0" smtClean="0">
                <a:solidFill>
                  <a:srgbClr val="6F2575"/>
                </a:solidFill>
              </a:rPr>
              <a:t>Human expertise (#4)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5946" y="2996107"/>
            <a:ext cx="3736600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GB" sz="1600" cap="none" dirty="0">
                <a:solidFill>
                  <a:srgbClr val="6F2575"/>
                </a:solidFill>
              </a:rPr>
              <a:t>European and global </a:t>
            </a:r>
            <a:r>
              <a:rPr lang="en-GB" sz="1600" cap="none" dirty="0" smtClean="0">
                <a:solidFill>
                  <a:srgbClr val="6F2575"/>
                </a:solidFill>
              </a:rPr>
              <a:t>collaborations (#2)</a:t>
            </a:r>
            <a:endParaRPr lang="en-GB" sz="1600" cap="none" dirty="0">
              <a:solidFill>
                <a:srgbClr val="6F257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8125" y="861828"/>
            <a:ext cx="8667749" cy="348813"/>
          </a:xfrm>
          <a:prstGeom prst="rect">
            <a:avLst/>
          </a:prstGeom>
          <a:solidFill>
            <a:srgbClr val="E3D88B"/>
          </a:solidFill>
          <a:ln w="12700" cap="flat">
            <a:solidFill>
              <a:schemeClr val="accent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The Principles do not define an architecture, but drive </a:t>
            </a:r>
            <a:r>
              <a:rPr kumimoji="0" lang="en-GB" sz="1600" b="1" i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how</a:t>
            </a:r>
            <a:r>
              <a:rPr kumimoji="0" lang="en-GB" sz="1600" b="1" u="none" strike="noStrike" cap="none" spc="0" normalizeH="0" dirty="0" smtClean="0">
                <a:ln>
                  <a:noFill/>
                </a:ln>
                <a:solidFill>
                  <a:srgbClr val="6F2575"/>
                </a:solidFill>
                <a:effectLst/>
                <a:uFillTx/>
                <a:sym typeface="Arial"/>
              </a:rPr>
              <a:t> we see and creat</a:t>
            </a:r>
            <a:r>
              <a:rPr lang="en-GB" sz="1600" b="1" cap="none" dirty="0" smtClean="0">
                <a:solidFill>
                  <a:srgbClr val="6F2575"/>
                </a:solidFill>
              </a:rPr>
              <a:t>e one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14" name="Right Brace 13"/>
          <p:cNvSpPr/>
          <p:nvPr/>
        </p:nvSpPr>
        <p:spPr>
          <a:xfrm>
            <a:off x="4764617" y="2268805"/>
            <a:ext cx="192341" cy="1874461"/>
          </a:xfrm>
          <a:prstGeom prst="rightBrac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9581" y="1846236"/>
            <a:ext cx="3566294" cy="2633221"/>
          </a:xfrm>
          <a:prstGeom prst="rect">
            <a:avLst/>
          </a:prstGeom>
          <a:solidFill>
            <a:srgbClr val="EAEAEA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0" rIns="50800" bIns="0" numCol="1" spcCol="38100" rtlCol="0" anchor="ctr">
            <a:noAutofit/>
          </a:bodyPr>
          <a:lstStyle/>
          <a:p>
            <a:pPr defTabSz="825500">
              <a:spcAft>
                <a:spcPts val="800"/>
              </a:spcAft>
            </a:pPr>
            <a:r>
              <a:rPr lang="en-US" sz="1600" b="1" cap="none" dirty="0" smtClean="0">
                <a:solidFill>
                  <a:srgbClr val="6F2575"/>
                </a:solidFill>
              </a:rPr>
              <a:t>Architecture becomes an </a:t>
            </a:r>
            <a:r>
              <a:rPr lang="en-US" sz="1600" b="1" i="1" cap="none" dirty="0" smtClean="0">
                <a:solidFill>
                  <a:srgbClr val="6F2575"/>
                </a:solidFill>
              </a:rPr>
              <a:t>emergent </a:t>
            </a:r>
            <a:r>
              <a:rPr lang="en-US" sz="1600" b="1" i="1" cap="none" dirty="0">
                <a:solidFill>
                  <a:srgbClr val="6F2575"/>
                </a:solidFill>
              </a:rPr>
              <a:t>result </a:t>
            </a:r>
            <a:r>
              <a:rPr lang="en-US" sz="1600" b="1" cap="none" dirty="0" smtClean="0">
                <a:solidFill>
                  <a:srgbClr val="6F2575"/>
                </a:solidFill>
              </a:rPr>
              <a:t>of applying the Principles:</a:t>
            </a:r>
            <a:r>
              <a:rPr lang="en-US" sz="1600" cap="none" dirty="0" smtClean="0">
                <a:solidFill>
                  <a:srgbClr val="6F2575"/>
                </a:solidFill>
              </a:rPr>
              <a:t> </a:t>
            </a:r>
          </a:p>
          <a:p>
            <a:pPr defTabSz="825500">
              <a:spcAft>
                <a:spcPts val="800"/>
              </a:spcAft>
            </a:pPr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“made </a:t>
            </a:r>
            <a:r>
              <a:rPr lang="en-US" sz="1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jointly and continuously by our computing and data experts and the users in the Nikhef community</a:t>
            </a:r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,” </a:t>
            </a:r>
          </a:p>
          <a:p>
            <a:pPr defTabSz="825500">
              <a:spcAft>
                <a:spcPts val="800"/>
              </a:spcAft>
            </a:pPr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“in </a:t>
            </a:r>
            <a:r>
              <a:rPr lang="en-US" sz="1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line with their own and our collaborative assessment of how </a:t>
            </a:r>
            <a:r>
              <a:rPr lang="en-US" sz="1400" cap="none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digitalisation</a:t>
            </a:r>
            <a:r>
              <a:rPr lang="en-US" sz="1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can enhance Nikhef as an </a:t>
            </a:r>
            <a:r>
              <a:rPr lang="en-US" sz="1400" cap="none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organisation</a:t>
            </a:r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,”</a:t>
            </a:r>
          </a:p>
          <a:p>
            <a:pPr defTabSz="825500"/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“and </a:t>
            </a:r>
            <a:r>
              <a:rPr lang="en-US" sz="1400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how therewith to best implement our mission</a:t>
            </a:r>
            <a:r>
              <a:rPr lang="en-US" sz="1400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.”</a:t>
            </a:r>
            <a:endParaRPr kumimoji="0" lang="en-GB" sz="1400" b="0" i="0" u="none" strike="noStrike" cap="none" spc="0" normalizeH="0" dirty="0" err="1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43" y="3345199"/>
            <a:ext cx="3899228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288925" indent="-288925" defTabSz="825500"/>
            <a:r>
              <a:rPr lang="en-US" sz="1600" cap="none" dirty="0" smtClean="0">
                <a:solidFill>
                  <a:srgbClr val="6F2575"/>
                </a:solidFill>
              </a:rPr>
              <a:t>Institutional strategy (#1): </a:t>
            </a:r>
            <a:br>
              <a:rPr lang="en-US" sz="1600" cap="none" dirty="0" smtClean="0">
                <a:solidFill>
                  <a:srgbClr val="6F2575"/>
                </a:solidFill>
              </a:rPr>
            </a:br>
            <a:r>
              <a:rPr lang="en-US" sz="1600" i="1" cap="none" dirty="0" smtClean="0">
                <a:solidFill>
                  <a:srgbClr val="6F2575"/>
                </a:solidFill>
              </a:rPr>
              <a:t>expanding </a:t>
            </a:r>
            <a:r>
              <a:rPr lang="en-US" sz="1600" i="1" cap="none" dirty="0">
                <a:solidFill>
                  <a:srgbClr val="6F2575"/>
                </a:solidFill>
              </a:rPr>
              <a:t>knowledge, </a:t>
            </a:r>
            <a:r>
              <a:rPr lang="en-US" sz="1600" i="1" cap="none" dirty="0" smtClean="0">
                <a:solidFill>
                  <a:srgbClr val="6F2575"/>
                </a:solidFill>
              </a:rPr>
              <a:t>preparing </a:t>
            </a:r>
            <a:r>
              <a:rPr lang="en-US" sz="1600" i="1" cap="none" dirty="0">
                <a:solidFill>
                  <a:srgbClr val="6F2575"/>
                </a:solidFill>
              </a:rPr>
              <a:t>the future, </a:t>
            </a:r>
            <a:r>
              <a:rPr lang="en-US" sz="1600" i="1" cap="none" dirty="0" smtClean="0">
                <a:solidFill>
                  <a:srgbClr val="6F2575"/>
                </a:solidFill>
              </a:rPr>
              <a:t>fostering </a:t>
            </a:r>
            <a:r>
              <a:rPr lang="en-US" sz="1600" i="1" cap="none" dirty="0">
                <a:solidFill>
                  <a:srgbClr val="6F2575"/>
                </a:solidFill>
              </a:rPr>
              <a:t>healthy partnerships</a:t>
            </a:r>
            <a:endParaRPr kumimoji="0" lang="en-GB" sz="1600" b="0" i="1" u="none" strike="noStrike" cap="none" spc="0" normalizeH="0" dirty="0" err="1" smtClean="0">
              <a:ln>
                <a:noFill/>
              </a:ln>
              <a:solidFill>
                <a:srgbClr val="6F2575"/>
              </a:solidFill>
              <a:effectLst/>
              <a:uFillTx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2484" y="1499127"/>
            <a:ext cx="4724474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cap="none" dirty="0">
                <a:solidFill>
                  <a:schemeClr val="bg1"/>
                </a:solidFill>
              </a:rPr>
              <a:t>U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sing </a:t>
            </a:r>
            <a:r>
              <a:rPr kumimoji="0" lang="en-GB" sz="1600" b="0" i="1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our own principles to create </a:t>
            </a:r>
            <a:r>
              <a:rPr kumimoji="0" lang="en-GB" sz="1600" b="0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ICT architecture!</a:t>
            </a:r>
          </a:p>
        </p:txBody>
      </p:sp>
    </p:spTree>
    <p:extLst>
      <p:ext uri="{BB962C8B-B14F-4D97-AF65-F5344CB8AC3E}">
        <p14:creationId xmlns:p14="http://schemas.microsoft.com/office/powerpoint/2010/main" val="152686503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IT Service Management (ISO20000, ITIL, FitSM) promote </a:t>
            </a:r>
            <a:br>
              <a:rPr lang="en-GB" dirty="0" smtClean="0"/>
            </a:br>
            <a:r>
              <a:rPr lang="en-GB" dirty="0" smtClean="0"/>
              <a:t>a </a:t>
            </a:r>
            <a:r>
              <a:rPr lang="en-GB" i="1" dirty="0" smtClean="0"/>
              <a:t>specific definition </a:t>
            </a:r>
            <a:r>
              <a:rPr lang="en-GB" dirty="0" smtClean="0"/>
              <a:t>of service portfolio management:</a:t>
            </a:r>
            <a:endParaRPr lang="en-GB" dirty="0"/>
          </a:p>
          <a:p>
            <a:pPr marL="346075"/>
            <a:r>
              <a:rPr lang="en-GB" sz="1600" dirty="0" smtClean="0">
                <a:solidFill>
                  <a:srgbClr val="6F2575"/>
                </a:solidFill>
              </a:rPr>
              <a:t>“</a:t>
            </a:r>
            <a:r>
              <a:rPr lang="en-US" sz="1600" b="1" dirty="0">
                <a:solidFill>
                  <a:srgbClr val="6F2575"/>
                </a:solidFill>
              </a:rPr>
              <a:t>Product/service portfolio </a:t>
            </a:r>
            <a:r>
              <a:rPr lang="en-US" sz="1600" dirty="0">
                <a:solidFill>
                  <a:srgbClr val="6F2575"/>
                </a:solidFill>
              </a:rPr>
              <a:t>The product/service portfolio is the </a:t>
            </a:r>
            <a:r>
              <a:rPr lang="en-US" sz="1600" dirty="0" smtClean="0">
                <a:solidFill>
                  <a:srgbClr val="6F2575"/>
                </a:solidFill>
              </a:rPr>
              <a:t>complete </a:t>
            </a:r>
            <a:r>
              <a:rPr lang="en-US" sz="1600" dirty="0">
                <a:solidFill>
                  <a:srgbClr val="6F2575"/>
                </a:solidFill>
              </a:rPr>
              <a:t>set of products and/or services </a:t>
            </a:r>
            <a:r>
              <a:rPr lang="en-US" sz="1600" i="1" dirty="0" smtClean="0">
                <a:solidFill>
                  <a:srgbClr val="6F2575"/>
                </a:solidFill>
              </a:rPr>
              <a:t>that are </a:t>
            </a:r>
            <a:r>
              <a:rPr lang="en-US" sz="1600" i="1" dirty="0">
                <a:solidFill>
                  <a:srgbClr val="6F2575"/>
                </a:solidFill>
              </a:rPr>
              <a:t>managed by the organization</a:t>
            </a:r>
            <a:r>
              <a:rPr lang="en-US" sz="1600" dirty="0">
                <a:solidFill>
                  <a:srgbClr val="6F2575"/>
                </a:solidFill>
              </a:rPr>
              <a:t>, </a:t>
            </a:r>
            <a:r>
              <a:rPr lang="en-US" sz="1600" dirty="0" smtClean="0">
                <a:solidFill>
                  <a:srgbClr val="6F2575"/>
                </a:solidFill>
              </a:rPr>
              <a:t>and </a:t>
            </a:r>
            <a:r>
              <a:rPr lang="en-US" sz="1600" dirty="0">
                <a:solidFill>
                  <a:srgbClr val="6F2575"/>
                </a:solidFill>
              </a:rPr>
              <a:t>it </a:t>
            </a:r>
            <a:r>
              <a:rPr lang="en-US" sz="1600" dirty="0" smtClean="0">
                <a:solidFill>
                  <a:srgbClr val="6F2575"/>
                </a:solidFill>
              </a:rPr>
              <a:t>represents </a:t>
            </a:r>
            <a:r>
              <a:rPr lang="en-US" sz="1600" dirty="0">
                <a:solidFill>
                  <a:srgbClr val="6F2575"/>
                </a:solidFill>
              </a:rPr>
              <a:t>the organization’s commitments and investments </a:t>
            </a:r>
            <a:r>
              <a:rPr lang="en-US" sz="1600" dirty="0" smtClean="0">
                <a:solidFill>
                  <a:srgbClr val="6F2575"/>
                </a:solidFill>
              </a:rPr>
              <a:t>across all </a:t>
            </a:r>
            <a:r>
              <a:rPr lang="en-US" sz="1600" dirty="0">
                <a:solidFill>
                  <a:srgbClr val="6F2575"/>
                </a:solidFill>
              </a:rPr>
              <a:t>its customers and market spaces</a:t>
            </a:r>
            <a:r>
              <a:rPr lang="en-US" sz="1600" dirty="0" smtClean="0">
                <a:solidFill>
                  <a:srgbClr val="6F2575"/>
                </a:solidFill>
              </a:rPr>
              <a:t>. …”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[ITIL v4, chapter 5]</a:t>
            </a:r>
          </a:p>
          <a:p>
            <a:endParaRPr lang="en-US" sz="1000" dirty="0"/>
          </a:p>
          <a:p>
            <a:r>
              <a:rPr lang="en-US" dirty="0" smtClean="0"/>
              <a:t>Concept </a:t>
            </a:r>
            <a:r>
              <a:rPr lang="en-US" dirty="0"/>
              <a:t>of ‘services’ in collaborative research is entirely </a:t>
            </a:r>
            <a:r>
              <a:rPr lang="en-US" dirty="0" smtClean="0"/>
              <a:t>different: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coming </a:t>
            </a:r>
            <a:r>
              <a:rPr lang="en-US" sz="1600" dirty="0">
                <a:solidFill>
                  <a:srgbClr val="6F2575"/>
                </a:solidFill>
              </a:rPr>
              <a:t>from existing </a:t>
            </a:r>
            <a:r>
              <a:rPr lang="en-US" sz="1600" dirty="0" smtClean="0">
                <a:solidFill>
                  <a:srgbClr val="6F2575"/>
                </a:solidFill>
              </a:rPr>
              <a:t>collaborations and infrastructures, many or most 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services </a:t>
            </a:r>
            <a:r>
              <a:rPr lang="en-US" sz="1600" i="1" dirty="0" smtClean="0">
                <a:solidFill>
                  <a:srgbClr val="6F2575"/>
                </a:solidFill>
              </a:rPr>
              <a:t>already exists and used </a:t>
            </a:r>
            <a:r>
              <a:rPr lang="en-US" sz="1600" i="1" dirty="0">
                <a:solidFill>
                  <a:srgbClr val="6F2575"/>
                </a:solidFill>
              </a:rPr>
              <a:t>extensively </a:t>
            </a:r>
            <a:r>
              <a:rPr lang="en-US" sz="1600" dirty="0">
                <a:solidFill>
                  <a:srgbClr val="6F2575"/>
                </a:solidFill>
              </a:rPr>
              <a:t>by research </a:t>
            </a:r>
            <a:r>
              <a:rPr lang="en-US" sz="1600" dirty="0" smtClean="0">
                <a:solidFill>
                  <a:srgbClr val="6F2575"/>
                </a:solidFill>
              </a:rPr>
              <a:t>and collaborative administration;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they are an </a:t>
            </a:r>
            <a:r>
              <a:rPr lang="en-US" sz="1600" i="1" dirty="0">
                <a:solidFill>
                  <a:srgbClr val="6F2575"/>
                </a:solidFill>
              </a:rPr>
              <a:t>essential part of collaborative </a:t>
            </a:r>
            <a:r>
              <a:rPr lang="en-US" sz="1600" i="1" dirty="0" smtClean="0">
                <a:solidFill>
                  <a:srgbClr val="6F2575"/>
                </a:solidFill>
              </a:rPr>
              <a:t>research</a:t>
            </a:r>
            <a:r>
              <a:rPr lang="en-US" sz="1600" dirty="0" smtClean="0">
                <a:solidFill>
                  <a:srgbClr val="6F2575"/>
                </a:solidFill>
              </a:rPr>
              <a:t>: they should </a:t>
            </a:r>
            <a:r>
              <a:rPr lang="en-US" sz="1600" dirty="0">
                <a:solidFill>
                  <a:srgbClr val="6F2575"/>
                </a:solidFill>
              </a:rPr>
              <a:t>be </a:t>
            </a:r>
            <a:r>
              <a:rPr lang="en-US" sz="1600" dirty="0" smtClean="0">
                <a:solidFill>
                  <a:srgbClr val="6F2575"/>
                </a:solidFill>
              </a:rPr>
              <a:t>embraced;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whether a </a:t>
            </a:r>
            <a:r>
              <a:rPr lang="en-US" sz="1600" dirty="0">
                <a:solidFill>
                  <a:srgbClr val="6F2575"/>
                </a:solidFill>
              </a:rPr>
              <a:t>‘service’ is operated by a third </a:t>
            </a:r>
            <a:r>
              <a:rPr lang="en-US" sz="1600" dirty="0" smtClean="0">
                <a:solidFill>
                  <a:srgbClr val="6F2575"/>
                </a:solidFill>
              </a:rPr>
              <a:t>party, our outside (local</a:t>
            </a:r>
            <a:r>
              <a:rPr lang="en-US" sz="1600" dirty="0">
                <a:solidFill>
                  <a:srgbClr val="6F2575"/>
                </a:solidFill>
              </a:rPr>
              <a:t>) ITSM </a:t>
            </a:r>
            <a:r>
              <a:rPr lang="en-US" sz="1600" dirty="0" smtClean="0">
                <a:solidFill>
                  <a:srgbClr val="6F2575"/>
                </a:solidFill>
              </a:rPr>
              <a:t>control </a:t>
            </a:r>
            <a:br>
              <a:rPr lang="en-US" sz="1600" dirty="0" smtClean="0">
                <a:solidFill>
                  <a:srgbClr val="6F2575"/>
                </a:solidFill>
              </a:rPr>
            </a:br>
            <a:r>
              <a:rPr lang="en-US" sz="1600" dirty="0" smtClean="0">
                <a:solidFill>
                  <a:srgbClr val="6F2575"/>
                </a:solidFill>
              </a:rPr>
              <a:t>is </a:t>
            </a:r>
            <a:r>
              <a:rPr lang="en-US" sz="1600" i="1" dirty="0">
                <a:solidFill>
                  <a:srgbClr val="6F2575"/>
                </a:solidFill>
              </a:rPr>
              <a:t>immaterial to the value of the service</a:t>
            </a:r>
            <a:endParaRPr lang="en-GB" sz="1600" i="1" dirty="0">
              <a:solidFill>
                <a:srgbClr val="6F2575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Example: redefining the concept of service management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8764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4" y="788389"/>
            <a:ext cx="3981447" cy="224125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About ESFRIs, GWIs, the European Open Science Cloud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 smtClean="0"/>
              <a:t>See e.g. https</a:t>
            </a:r>
            <a:r>
              <a:rPr lang="en-GB" dirty="0"/>
              <a:t>://www.onderzoeksfaciliteiten.nl</a:t>
            </a:r>
            <a:r>
              <a:rPr lang="en-GB" dirty="0" smtClean="0"/>
              <a:t>/; </a:t>
            </a:r>
            <a:r>
              <a:rPr lang="en-GB" dirty="0"/>
              <a:t>https://www.esfri.eu/; https://landscape2024.esfri.eu/; https://eosc.eu/building-the-eosc-federation/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1428" y="754617"/>
            <a:ext cx="4415480" cy="325887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170524" y="1145795"/>
            <a:ext cx="4150525" cy="2550619"/>
            <a:chOff x="2015379" y="1400182"/>
            <a:chExt cx="4150525" cy="2550619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5379" y="1400182"/>
              <a:ext cx="4150525" cy="2550619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61468" y="2612843"/>
              <a:ext cx="3239855" cy="1028591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" y="2918571"/>
            <a:ext cx="1816645" cy="12108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729" y="3255213"/>
            <a:ext cx="4746411" cy="111034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3128628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07777"/>
          </a:xfrm>
        </p:spPr>
        <p:txBody>
          <a:bodyPr/>
          <a:lstStyle/>
          <a:p>
            <a:r>
              <a:rPr lang="en-GB" sz="2000" dirty="0" smtClean="0"/>
              <a:t>Research Infrastructures both users and providers … and ‘we’ are as well!</a:t>
            </a:r>
            <a:endParaRPr lang="en-GB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8125" y="4287819"/>
            <a:ext cx="8667750" cy="151268"/>
          </a:xfrm>
        </p:spPr>
        <p:txBody>
          <a:bodyPr/>
          <a:lstStyle/>
          <a:p>
            <a:r>
              <a:rPr lang="en-GB" dirty="0"/>
              <a:t>https://rtd.igwn.org/; https://www.europeansocialsurvey.org/; https://wlcg.web.cern.ch/;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https</a:t>
            </a:r>
            <a:r>
              <a:rPr lang="en-GB" dirty="0"/>
              <a:t>://www.slices-ri.eu/consortium-netherlands/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13587" y="2104456"/>
            <a:ext cx="3674925" cy="2121553"/>
            <a:chOff x="2215977" y="1672988"/>
            <a:chExt cx="6190927" cy="357405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5977" y="1672989"/>
              <a:ext cx="6190927" cy="357405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45167" y="3195101"/>
              <a:ext cx="4467849" cy="116221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15977" y="1672988"/>
              <a:ext cx="3113665" cy="971357"/>
            </a:xfrm>
            <a:prstGeom prst="rect">
              <a:avLst/>
            </a:prstGeom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5661" y="603942"/>
            <a:ext cx="4045925" cy="24917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6726" y="759214"/>
            <a:ext cx="4408353" cy="255147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7769" y="2841913"/>
            <a:ext cx="5340379" cy="9664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46997" y="3132282"/>
            <a:ext cx="3349876" cy="154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9348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And some EOSC is coming ‘whether you want it or not’ …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https://</a:t>
            </a:r>
            <a:r>
              <a:rPr lang="en-GB" dirty="0" smtClean="0"/>
              <a:t>webcast.ec.europa.eu/eu-node-technical-launch-event-24-10-10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832003"/>
            <a:ext cx="3939139" cy="2262671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6500" y="1614113"/>
            <a:ext cx="5258883" cy="274320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42" y="982794"/>
            <a:ext cx="4453264" cy="2513939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965330782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8667750" cy="3373033"/>
          </a:xfrm>
        </p:spPr>
        <p:txBody>
          <a:bodyPr/>
          <a:lstStyle/>
          <a:p>
            <a:r>
              <a:rPr lang="en-GB" sz="1800" dirty="0"/>
              <a:t>The Foundational Principles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underpin everyday </a:t>
            </a:r>
            <a:r>
              <a:rPr lang="en-GB" sz="1800" dirty="0"/>
              <a:t>strategic decisions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and </a:t>
            </a:r>
            <a:r>
              <a:rPr lang="en-GB" sz="1800" dirty="0"/>
              <a:t>their practical </a:t>
            </a:r>
            <a:r>
              <a:rPr lang="en-GB" sz="1800" dirty="0" smtClean="0"/>
              <a:t>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9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strategic </a:t>
            </a:r>
            <a:r>
              <a:rPr lang="en-GB" sz="1800" dirty="0">
                <a:solidFill>
                  <a:srgbClr val="6F2575"/>
                </a:solidFill>
              </a:rPr>
              <a:t>implementation choices </a:t>
            </a:r>
            <a:r>
              <a:rPr lang="en-GB" sz="1800" dirty="0" smtClean="0">
                <a:solidFill>
                  <a:srgbClr val="6F2575"/>
                </a:solidFill>
              </a:rPr>
              <a:t/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should </a:t>
            </a:r>
            <a:r>
              <a:rPr lang="en-GB" sz="1800" dirty="0">
                <a:solidFill>
                  <a:srgbClr val="6F2575"/>
                </a:solidFill>
              </a:rPr>
              <a:t>be </a:t>
            </a:r>
            <a:r>
              <a:rPr lang="en-GB" sz="1800" b="1" dirty="0">
                <a:solidFill>
                  <a:srgbClr val="6F2575"/>
                </a:solidFill>
              </a:rPr>
              <a:t>broadly </a:t>
            </a:r>
            <a:r>
              <a:rPr lang="en-GB" sz="1800" b="1" dirty="0" smtClean="0">
                <a:solidFill>
                  <a:srgbClr val="6F2575"/>
                </a:solidFill>
              </a:rPr>
              <a:t>consistent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 smtClean="0">
                <a:solidFill>
                  <a:srgbClr val="6F2575"/>
                </a:solidFill>
              </a:rPr>
              <a:t>evolving </a:t>
            </a:r>
            <a:r>
              <a:rPr lang="en-GB" sz="1800" b="1" dirty="0">
                <a:solidFill>
                  <a:srgbClr val="6F2575"/>
                </a:solidFill>
              </a:rPr>
              <a:t>over </a:t>
            </a:r>
            <a:r>
              <a:rPr lang="en-GB" sz="1800" b="1" dirty="0" smtClean="0">
                <a:solidFill>
                  <a:srgbClr val="6F2575"/>
                </a:solidFill>
              </a:rPr>
              <a:t>time</a:t>
            </a:r>
            <a:r>
              <a:rPr lang="en-GB" sz="1800" dirty="0" smtClean="0">
                <a:solidFill>
                  <a:srgbClr val="6F2575"/>
                </a:solidFill>
              </a:rPr>
              <a:t>, like we evolve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the </a:t>
            </a:r>
            <a:r>
              <a:rPr lang="en-GB" sz="1800" dirty="0">
                <a:solidFill>
                  <a:srgbClr val="6F2575"/>
                </a:solidFill>
              </a:rPr>
              <a:t>Nikhef strategy </a:t>
            </a:r>
            <a:r>
              <a:rPr lang="en-GB" sz="1800" dirty="0" smtClean="0">
                <a:solidFill>
                  <a:srgbClr val="6F2575"/>
                </a:solidFill>
              </a:rPr>
              <a:t>itself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implementation </a:t>
            </a:r>
            <a:r>
              <a:rPr lang="en-US" sz="1800" dirty="0">
                <a:solidFill>
                  <a:srgbClr val="6F2575"/>
                </a:solidFill>
              </a:rPr>
              <a:t>should be </a:t>
            </a:r>
            <a:r>
              <a:rPr lang="en-US" sz="1800" dirty="0" smtClean="0">
                <a:solidFill>
                  <a:srgbClr val="6F2575"/>
                </a:solidFill>
              </a:rPr>
              <a:t/>
            </a:r>
            <a:br>
              <a:rPr lang="en-US" sz="1800" dirty="0" smtClean="0">
                <a:solidFill>
                  <a:srgbClr val="6F2575"/>
                </a:solidFill>
              </a:rPr>
            </a:br>
            <a:r>
              <a:rPr lang="en-US" sz="1800" dirty="0" smtClean="0">
                <a:solidFill>
                  <a:srgbClr val="6F2575"/>
                </a:solidFill>
              </a:rPr>
              <a:t>consistent and fair</a:t>
            </a:r>
            <a:r>
              <a:rPr lang="en-US" sz="1800" dirty="0">
                <a:solidFill>
                  <a:srgbClr val="6F2575"/>
                </a:solidFill>
              </a:rPr>
              <a:t>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6F2575"/>
                </a:solidFill>
              </a:rPr>
              <a:t>and come through </a:t>
            </a:r>
            <a:r>
              <a:rPr lang="en-US" sz="1800" dirty="0">
                <a:solidFill>
                  <a:srgbClr val="6F2575"/>
                </a:solidFill>
              </a:rPr>
              <a:t>a </a:t>
            </a:r>
            <a:r>
              <a:rPr lang="en-US" sz="1800" b="1" dirty="0">
                <a:solidFill>
                  <a:srgbClr val="6F2575"/>
                </a:solidFill>
              </a:rPr>
              <a:t>transparent </a:t>
            </a:r>
            <a:r>
              <a:rPr lang="en-US" sz="1800" b="1" dirty="0" smtClean="0">
                <a:solidFill>
                  <a:srgbClr val="6F2575"/>
                </a:solidFill>
              </a:rPr>
              <a:t>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900" dirty="0"/>
          </a:p>
          <a:p>
            <a:r>
              <a:rPr lang="en-US" sz="1800" dirty="0" smtClean="0"/>
              <a:t>Practices are often a </a:t>
            </a:r>
            <a:r>
              <a:rPr lang="en-US" sz="1800" i="1" dirty="0" smtClean="0"/>
              <a:t>combination</a:t>
            </a:r>
            <a:r>
              <a:rPr lang="en-US" sz="1800" dirty="0" smtClean="0"/>
              <a:t> of the Principles, but let’s group them anyway</a:t>
            </a:r>
            <a:endParaRPr lang="en-GB" sz="18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Translating principles to actionable practice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4827373" y="840874"/>
            <a:ext cx="4078502" cy="2318583"/>
          </a:xfrm>
          <a:prstGeom prst="rect">
            <a:avLst/>
          </a:prstGeom>
          <a:solidFill>
            <a:srgbClr val="F6F3DA"/>
          </a:solidFill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800" i="1" cap="none" dirty="0" smtClean="0">
                <a:solidFill>
                  <a:srgbClr val="6F2575"/>
                </a:solidFill>
              </a:rPr>
              <a:t>Principles cheat sheet</a:t>
            </a:r>
          </a:p>
          <a:p>
            <a:pPr marL="342900" indent="-342900" defTabSz="825500">
              <a:buFont typeface="+mj-lt"/>
              <a:buAutoNum type="arabicPeriod"/>
            </a:pPr>
            <a:r>
              <a:rPr lang="en-US" sz="1800" cap="none" dirty="0" smtClean="0">
                <a:solidFill>
                  <a:schemeClr val="bg1"/>
                </a:solidFill>
              </a:rPr>
              <a:t>Institutional </a:t>
            </a:r>
            <a:r>
              <a:rPr lang="en-US" sz="1800" cap="none" dirty="0">
                <a:solidFill>
                  <a:schemeClr val="bg1"/>
                </a:solidFill>
              </a:rPr>
              <a:t>strategy and mission directs ICT decision </a:t>
            </a:r>
            <a:r>
              <a:rPr lang="en-US" sz="1800" cap="none" dirty="0" smtClean="0">
                <a:solidFill>
                  <a:schemeClr val="bg1"/>
                </a:solidFill>
              </a:rPr>
              <a:t>making</a:t>
            </a:r>
          </a:p>
          <a:p>
            <a:pPr marL="342900" indent="-342900" defTabSz="825500">
              <a:buFont typeface="+mj-lt"/>
              <a:buAutoNum type="arabicPeriod"/>
            </a:pPr>
            <a:r>
              <a:rPr lang="en-US" sz="1800" cap="none" dirty="0">
                <a:solidFill>
                  <a:schemeClr val="bg1"/>
                </a:solidFill>
              </a:rPr>
              <a:t>Collaboration as a core </a:t>
            </a:r>
            <a:r>
              <a:rPr lang="en-US" sz="1800" cap="none" dirty="0" smtClean="0">
                <a:solidFill>
                  <a:schemeClr val="bg1"/>
                </a:solidFill>
              </a:rPr>
              <a:t>value</a:t>
            </a:r>
          </a:p>
          <a:p>
            <a:pPr marL="342900" indent="-342900" defTabSz="825500">
              <a:buFont typeface="+mj-lt"/>
              <a:buAutoNum type="arabicPeriod"/>
            </a:pPr>
            <a:r>
              <a:rPr lang="en-US" sz="1800" cap="none" dirty="0">
                <a:solidFill>
                  <a:schemeClr val="bg1"/>
                </a:solidFill>
              </a:rPr>
              <a:t>Shared public values and responsible </a:t>
            </a:r>
            <a:r>
              <a:rPr lang="en-US" sz="1800" cap="none" dirty="0" smtClean="0">
                <a:solidFill>
                  <a:schemeClr val="bg1"/>
                </a:solidFill>
              </a:rPr>
              <a:t>technology</a:t>
            </a:r>
          </a:p>
          <a:p>
            <a:pPr marL="342900" indent="-342900" defTabSz="825500">
              <a:buFont typeface="+mj-lt"/>
              <a:buAutoNum type="arabicPeriod"/>
            </a:pPr>
            <a:r>
              <a:rPr lang="en-US" sz="1800" cap="none" dirty="0" err="1">
                <a:solidFill>
                  <a:schemeClr val="bg1"/>
                </a:solidFill>
              </a:rPr>
              <a:t>Digitalisation</a:t>
            </a:r>
            <a:r>
              <a:rPr lang="en-US" sz="1800" cap="none" dirty="0">
                <a:solidFill>
                  <a:schemeClr val="bg1"/>
                </a:solidFill>
              </a:rPr>
              <a:t> choices reflect the continuity in </a:t>
            </a:r>
            <a:r>
              <a:rPr lang="en-US" sz="1800" cap="none" dirty="0" smtClean="0">
                <a:solidFill>
                  <a:schemeClr val="bg1"/>
                </a:solidFill>
              </a:rPr>
              <a:t>research </a:t>
            </a:r>
            <a:r>
              <a:rPr lang="en-US" sz="1800" cap="none" dirty="0" err="1">
                <a:solidFill>
                  <a:schemeClr val="bg1"/>
                </a:solidFill>
              </a:rPr>
              <a:t>programmes</a:t>
            </a:r>
            <a:endParaRPr kumimoji="0" lang="en-GB" sz="1800" b="0" i="0" u="none" strike="noStrike" cap="none" spc="0" normalizeH="0" dirty="0" err="1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40573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98954"/>
            <a:ext cx="8669759" cy="2841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ICT infrastructure and services are </a:t>
            </a:r>
            <a:r>
              <a:rPr lang="en-US" sz="1800" b="1" i="1" dirty="0"/>
              <a:t>in themselves </a:t>
            </a:r>
            <a:r>
              <a:rPr lang="en-US" sz="1800" b="1" dirty="0"/>
              <a:t>a research instrument</a:t>
            </a:r>
            <a:r>
              <a:rPr lang="en-US" sz="1800" dirty="0"/>
              <a:t>,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similar </a:t>
            </a:r>
            <a:r>
              <a:rPr lang="en-US" sz="1800" dirty="0"/>
              <a:t>to our </a:t>
            </a:r>
            <a:r>
              <a:rPr lang="en-US" sz="1800" dirty="0" smtClean="0"/>
              <a:t>detectors, </a:t>
            </a:r>
            <a:r>
              <a:rPr lang="en-GB" dirty="0"/>
              <a:t>for </a:t>
            </a:r>
            <a:r>
              <a:rPr lang="en-GB" dirty="0" smtClean="0"/>
              <a:t>local </a:t>
            </a:r>
            <a:r>
              <a:rPr lang="en-GB" dirty="0"/>
              <a:t>users, </a:t>
            </a:r>
            <a:r>
              <a:rPr lang="en-GB" dirty="0" smtClean="0"/>
              <a:t>and also for our collaborators</a:t>
            </a:r>
            <a:endParaRPr lang="en-US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design </a:t>
            </a:r>
            <a:r>
              <a:rPr lang="en-US" sz="1800" dirty="0"/>
              <a:t>decisions made in the architecture of infrastructure and networks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b="1" dirty="0" smtClean="0"/>
              <a:t>respect </a:t>
            </a:r>
            <a:r>
              <a:rPr lang="en-US" sz="1800" b="1" dirty="0"/>
              <a:t>the primacy of our scientific </a:t>
            </a:r>
            <a:r>
              <a:rPr lang="en-US" sz="1800" b="1" dirty="0" smtClean="0"/>
              <a:t>mission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smtClean="0"/>
              <a:t>the </a:t>
            </a:r>
            <a:r>
              <a:rPr lang="en-US" sz="1800" dirty="0"/>
              <a:t>concept of ‘</a:t>
            </a:r>
            <a:r>
              <a:rPr lang="en-US" sz="1800" b="1" dirty="0"/>
              <a:t>bring your own device</a:t>
            </a:r>
            <a:r>
              <a:rPr lang="en-US" sz="1800" dirty="0"/>
              <a:t>’ is taken as a given for </a:t>
            </a:r>
            <a:r>
              <a:rPr lang="en-US" sz="1800" dirty="0" smtClean="0"/>
              <a:t>digitalization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b="1" dirty="0"/>
              <a:t>open, innovative, and scalable solutions are preferred </a:t>
            </a:r>
            <a:r>
              <a:rPr lang="en-GB" sz="1800" dirty="0"/>
              <a:t>over minimalistic offerings that may appear to have lower </a:t>
            </a:r>
            <a:r>
              <a:rPr lang="en-GB" sz="1800" dirty="0" smtClean="0"/>
              <a:t>cost</a:t>
            </a:r>
            <a:r>
              <a:rPr lang="en-GB" sz="1800" dirty="0"/>
              <a:t>, but oft </a:t>
            </a:r>
            <a:r>
              <a:rPr lang="en-GB" sz="1800" dirty="0" smtClean="0"/>
              <a:t>are soon inadequate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The approach to all IT risk management is based on </a:t>
            </a:r>
            <a:r>
              <a:rPr lang="en-US" sz="1800" b="1" dirty="0"/>
              <a:t>subsidiarity and devolution</a:t>
            </a:r>
            <a:r>
              <a:rPr lang="en-US" sz="1800" dirty="0"/>
              <a:t>, unless there are clear reasons to </a:t>
            </a:r>
            <a:r>
              <a:rPr lang="en-US" sz="1800" dirty="0" err="1"/>
              <a:t>centralise</a:t>
            </a:r>
            <a:r>
              <a:rPr lang="en-US" sz="1800" dirty="0"/>
              <a:t> risk </a:t>
            </a:r>
            <a:r>
              <a:rPr lang="en-US" sz="1800" dirty="0" smtClean="0"/>
              <a:t>acceptance</a:t>
            </a:r>
            <a:endParaRPr lang="en-GB" sz="18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also provide a </a:t>
            </a:r>
            <a:r>
              <a:rPr lang="en-GB" sz="1800" b="1" dirty="0"/>
              <a:t>return to industry and civil society </a:t>
            </a:r>
            <a:r>
              <a:rPr lang="en-GB" sz="1800" dirty="0" smtClean="0"/>
              <a:t>by </a:t>
            </a:r>
            <a:r>
              <a:rPr lang="en-GB" sz="1800" dirty="0"/>
              <a:t>co-creating future computing and networking infrastructure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Institutional strategy and mission directs ICT </a:t>
            </a:r>
            <a:r>
              <a:rPr lang="en-US" dirty="0" smtClean="0"/>
              <a:t>decisions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771077"/>
            <a:ext cx="8667750" cy="595035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“ICT decisions are assessed based on the Nikhef strategic themes: expanding knowledge, providing technologies, preparing the future, and fostering healthy partnerships”</a:t>
            </a:r>
            <a:endParaRPr kumimoji="0" lang="en-GB" sz="1600" b="0" i="1" u="none" strike="noStrike" cap="none" spc="0" normalizeH="0" dirty="0" err="1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45434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98954"/>
            <a:ext cx="8669759" cy="2841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 smtClean="0"/>
              <a:t>development</a:t>
            </a:r>
            <a:r>
              <a:rPr lang="en-GB" sz="1600" b="1" dirty="0"/>
              <a:t>, operation, and sourcing is done in </a:t>
            </a:r>
            <a:r>
              <a:rPr lang="en-GB" sz="1600" b="1" dirty="0" smtClean="0"/>
              <a:t>collaboration</a:t>
            </a:r>
            <a:r>
              <a:rPr lang="en-GB" sz="1600" dirty="0" smtClean="0"/>
              <a:t>, and we </a:t>
            </a:r>
            <a:r>
              <a:rPr lang="en-GB" sz="1600" dirty="0"/>
              <a:t>engage with </a:t>
            </a:r>
            <a:r>
              <a:rPr lang="en-GB" sz="1600" dirty="0" smtClean="0"/>
              <a:t>our partners long-term, prioritizing collaborative &amp; federated solutions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access through </a:t>
            </a:r>
            <a:r>
              <a:rPr lang="en-US" sz="1600" dirty="0"/>
              <a:t>federated </a:t>
            </a:r>
            <a:r>
              <a:rPr lang="en-US" sz="1600" b="1" dirty="0"/>
              <a:t>trust and </a:t>
            </a:r>
            <a:r>
              <a:rPr lang="en-US" sz="1600" b="1" dirty="0" smtClean="0"/>
              <a:t>identity </a:t>
            </a:r>
            <a:r>
              <a:rPr lang="en-US" sz="1600" b="1" dirty="0"/>
              <a:t>that </a:t>
            </a:r>
            <a:r>
              <a:rPr lang="en-US" sz="1600" b="1" dirty="0" smtClean="0"/>
              <a:t>allows </a:t>
            </a:r>
            <a:r>
              <a:rPr lang="en-US" sz="1600" b="1" dirty="0"/>
              <a:t>granting access </a:t>
            </a:r>
            <a:r>
              <a:rPr lang="en-US" sz="1600" dirty="0"/>
              <a:t>to </a:t>
            </a:r>
            <a:r>
              <a:rPr lang="en-US" sz="1600" dirty="0" smtClean="0"/>
              <a:t>our </a:t>
            </a:r>
            <a:r>
              <a:rPr lang="en-US" sz="1600" dirty="0"/>
              <a:t>scientific collaborations, </a:t>
            </a:r>
            <a:r>
              <a:rPr lang="en-US" sz="1600" dirty="0" smtClean="0"/>
              <a:t>national or global R&amp;E community</a:t>
            </a:r>
            <a:r>
              <a:rPr lang="en-US" sz="1600" dirty="0"/>
              <a:t>, or </a:t>
            </a:r>
            <a:r>
              <a:rPr lang="en-US" sz="1600" dirty="0" smtClean="0"/>
              <a:t>the </a:t>
            </a:r>
            <a:r>
              <a:rPr lang="en-US" sz="1600" dirty="0"/>
              <a:t>public at </a:t>
            </a:r>
            <a:r>
              <a:rPr lang="en-US" sz="1600" dirty="0" smtClean="0"/>
              <a:t>large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federation is </a:t>
            </a:r>
            <a:r>
              <a:rPr lang="en-US" sz="1600" b="1" dirty="0" smtClean="0"/>
              <a:t>multi-lateral </a:t>
            </a:r>
            <a:r>
              <a:rPr lang="en-US" sz="1600" b="1" dirty="0"/>
              <a:t>by construction</a:t>
            </a:r>
            <a:r>
              <a:rPr lang="en-US" sz="1600" dirty="0"/>
              <a:t>: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users must not be </a:t>
            </a:r>
            <a:r>
              <a:rPr lang="en-US" sz="1600" dirty="0"/>
              <a:t>bound to a single supplier or single </a:t>
            </a:r>
            <a:r>
              <a:rPr lang="en-US" sz="1600" dirty="0" smtClean="0"/>
              <a:t>identity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what we </a:t>
            </a:r>
            <a:r>
              <a:rPr lang="en-US" sz="1600" dirty="0"/>
              <a:t>develop is open and re-use </a:t>
            </a:r>
            <a:r>
              <a:rPr lang="en-US" sz="1600" dirty="0" smtClean="0"/>
              <a:t>friendly: we </a:t>
            </a:r>
            <a:r>
              <a:rPr lang="en-US" sz="1600" dirty="0"/>
              <a:t>protect </a:t>
            </a:r>
            <a:r>
              <a:rPr lang="en-US" sz="1600" dirty="0" smtClean="0"/>
              <a:t>that openness </a:t>
            </a:r>
            <a:br>
              <a:rPr lang="en-US" sz="1600" dirty="0" smtClean="0"/>
            </a:br>
            <a:r>
              <a:rPr lang="en-US" sz="1600" dirty="0" smtClean="0"/>
              <a:t>through OSI endorsed licensing, with ‘</a:t>
            </a:r>
            <a:r>
              <a:rPr lang="en-US" sz="1600" b="1" dirty="0" smtClean="0"/>
              <a:t>open </a:t>
            </a:r>
            <a:r>
              <a:rPr lang="en-US" sz="1600" b="1" dirty="0"/>
              <a:t>source first</a:t>
            </a:r>
            <a:r>
              <a:rPr lang="en-US" sz="1600" dirty="0"/>
              <a:t>, unless’ </a:t>
            </a:r>
            <a:r>
              <a:rPr lang="en-US" sz="1600" dirty="0" smtClean="0"/>
              <a:t>policy that </a:t>
            </a:r>
            <a:br>
              <a:rPr lang="en-US" sz="1600" dirty="0" smtClean="0"/>
            </a:br>
            <a:r>
              <a:rPr lang="en-US" sz="1600" dirty="0" smtClean="0"/>
              <a:t>encourages open </a:t>
            </a:r>
            <a:r>
              <a:rPr lang="en-US" sz="1600" dirty="0"/>
              <a:t>standards, longevity, and preservation of autonomy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that </a:t>
            </a:r>
            <a:r>
              <a:rPr lang="en-US" sz="1600" dirty="0"/>
              <a:t>is essential for our long-term science </a:t>
            </a:r>
            <a:r>
              <a:rPr lang="en-US" sz="1600" dirty="0" smtClean="0"/>
              <a:t>goals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we </a:t>
            </a:r>
            <a:r>
              <a:rPr lang="en-US" sz="1600" dirty="0"/>
              <a:t>collaborate </a:t>
            </a:r>
            <a:r>
              <a:rPr lang="en-US" sz="1600" dirty="0" smtClean="0"/>
              <a:t>with and </a:t>
            </a:r>
            <a:r>
              <a:rPr lang="en-US" sz="1600" b="1" dirty="0"/>
              <a:t>contribute to the open source </a:t>
            </a:r>
            <a:r>
              <a:rPr lang="en-US" sz="1600" b="1" dirty="0" smtClean="0"/>
              <a:t>community</a:t>
            </a:r>
            <a:endParaRPr lang="en-GB" sz="16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smtClean="0"/>
              <a:t>Collaboration as a core value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771077"/>
            <a:ext cx="8667750" cy="595035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“Nikhef stands for the whole of the Dutch community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 APP &amp; PP, and 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its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collaborations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and its </a:t>
            </a:r>
            <a:r>
              <a:rPr lang="en-US" sz="1600" i="1" cap="none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digitalisation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builds on, and contributes to, our global scientific digital ecosystem”</a:t>
            </a:r>
            <a:endParaRPr kumimoji="0" lang="en-GB" sz="1600" b="0" i="1" u="none" strike="noStrike" cap="none" spc="0" normalizeH="0" dirty="0" err="1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7817390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587963"/>
            <a:ext cx="8669759" cy="2670610"/>
          </a:xfrm>
        </p:spPr>
        <p:txBody>
          <a:bodyPr/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self-assessment </a:t>
            </a:r>
            <a:r>
              <a:rPr lang="en-GB" sz="1600" b="1" dirty="0"/>
              <a:t>and peer review </a:t>
            </a:r>
            <a:r>
              <a:rPr lang="en-GB" sz="1600" dirty="0"/>
              <a:t>are part of our common heritage and </a:t>
            </a:r>
            <a:r>
              <a:rPr lang="en-GB" sz="1600" dirty="0" smtClean="0"/>
              <a:t>as </a:t>
            </a:r>
            <a:r>
              <a:rPr lang="en-GB" sz="1600" dirty="0"/>
              <a:t>applicable to digitalisation as they are to research in </a:t>
            </a:r>
            <a:r>
              <a:rPr lang="en-GB" sz="1600" dirty="0" smtClean="0"/>
              <a:t>general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 smtClean="0"/>
              <a:t>public </a:t>
            </a:r>
            <a:r>
              <a:rPr lang="en-GB" sz="1600" b="1" dirty="0"/>
              <a:t>values as </a:t>
            </a:r>
            <a:r>
              <a:rPr lang="en-GB" sz="1600" b="1" dirty="0" smtClean="0"/>
              <a:t>drivers </a:t>
            </a:r>
            <a:r>
              <a:rPr lang="en-GB" sz="1600" dirty="0"/>
              <a:t>for </a:t>
            </a:r>
            <a:r>
              <a:rPr lang="en-GB" sz="1600" dirty="0" smtClean="0"/>
              <a:t>our choices </a:t>
            </a:r>
            <a:r>
              <a:rPr lang="en-GB" sz="1600" dirty="0"/>
              <a:t>made in the implementation of digitalisation not only in research services, but </a:t>
            </a:r>
            <a:r>
              <a:rPr lang="en-GB" sz="1600" dirty="0" smtClean="0"/>
              <a:t>also in </a:t>
            </a:r>
            <a:r>
              <a:rPr lang="en-GB" sz="1600" dirty="0"/>
              <a:t>enterprise and </a:t>
            </a:r>
            <a:r>
              <a:rPr lang="en-GB" sz="1600" dirty="0" smtClean="0"/>
              <a:t>back-office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in academia, </a:t>
            </a:r>
            <a:r>
              <a:rPr lang="en-GB" sz="1600" i="1" dirty="0" smtClean="0"/>
              <a:t>everyone is already guided by our common integrity principles</a:t>
            </a:r>
          </a:p>
          <a:p>
            <a:pPr algn="ctr">
              <a:spcAft>
                <a:spcPts val="300"/>
              </a:spcAft>
            </a:pPr>
            <a:r>
              <a:rPr lang="en-US" sz="1600" dirty="0" smtClean="0">
                <a:solidFill>
                  <a:srgbClr val="6F2575"/>
                </a:solidFill>
              </a:rPr>
              <a:t>honesty</a:t>
            </a:r>
            <a:r>
              <a:rPr lang="en-US" sz="1600" dirty="0">
                <a:solidFill>
                  <a:srgbClr val="6F2575"/>
                </a:solidFill>
              </a:rPr>
              <a:t>, scrupulousness, transparency, independence, and </a:t>
            </a:r>
            <a:r>
              <a:rPr lang="en-US" sz="1600" dirty="0" smtClean="0">
                <a:solidFill>
                  <a:srgbClr val="6F2575"/>
                </a:solidFill>
              </a:rPr>
              <a:t>responsibility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academic freedom </a:t>
            </a:r>
            <a:r>
              <a:rPr lang="en-US" sz="1600" dirty="0" smtClean="0"/>
              <a:t>inextricably linked to digitization</a:t>
            </a:r>
            <a:r>
              <a:rPr lang="en-US" sz="1600" dirty="0"/>
              <a:t>, since </a:t>
            </a:r>
            <a:r>
              <a:rPr lang="en-US" sz="1600" dirty="0" smtClean="0"/>
              <a:t>ICT </a:t>
            </a:r>
            <a:r>
              <a:rPr lang="en-US" sz="1600" dirty="0"/>
              <a:t>infrastructures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(</a:t>
            </a:r>
            <a:r>
              <a:rPr lang="en-US" sz="1600" dirty="0"/>
              <a:t>in </a:t>
            </a:r>
            <a:r>
              <a:rPr lang="en-US" sz="1600" dirty="0" smtClean="0"/>
              <a:t>the broadest </a:t>
            </a:r>
            <a:r>
              <a:rPr lang="en-US" sz="1600" dirty="0"/>
              <a:t>sense, not limited to </a:t>
            </a:r>
            <a:r>
              <a:rPr lang="en-US" sz="1600" dirty="0" smtClean="0"/>
              <a:t>scientific </a:t>
            </a:r>
            <a:r>
              <a:rPr lang="en-US" sz="1600" dirty="0"/>
              <a:t>computing aspects) </a:t>
            </a:r>
            <a:r>
              <a:rPr lang="en-US" sz="1600" b="1" dirty="0" smtClean="0"/>
              <a:t>fundamentally </a:t>
            </a:r>
            <a:r>
              <a:rPr lang="en-US" sz="1600" b="1" dirty="0"/>
              <a:t>determines whether we can perform the research we set out to </a:t>
            </a:r>
            <a:r>
              <a:rPr lang="en-US" sz="1600" b="1" dirty="0" smtClean="0"/>
              <a:t>do</a:t>
            </a:r>
            <a:endParaRPr lang="en-GB" sz="1600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- our principles of </a:t>
            </a:r>
            <a:r>
              <a:rPr lang="en-US" dirty="0" err="1" smtClean="0"/>
              <a:t>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Shared public values and responsible technology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Netherlands Code of Conduct for Research </a:t>
            </a:r>
            <a:r>
              <a:rPr lang="en-US" dirty="0" smtClean="0"/>
              <a:t>Integrity 2018: </a:t>
            </a:r>
            <a:r>
              <a:rPr lang="en-GB" dirty="0" smtClean="0"/>
              <a:t>https</a:t>
            </a:r>
            <a:r>
              <a:rPr lang="en-GB" dirty="0"/>
              <a:t>://www.nwo.nl/en/netherlands-code-conduct-research-integrity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8125" y="647967"/>
            <a:ext cx="8667750" cy="841256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“Nikhef employs, develops, and shapes technologies that preserve autonomy, justice and humanity, and opts for open and transparent </a:t>
            </a:r>
            <a:r>
              <a:rPr lang="en-US" sz="1600" i="1" cap="none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digitalisation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that builds on our academic sovereignty and integrity”</a:t>
            </a:r>
            <a:endParaRPr kumimoji="0" lang="en-GB" sz="1600" b="0" i="1" u="none" strike="noStrike" cap="none" spc="0" normalizeH="0" dirty="0" err="1" smtClean="0">
              <a:ln>
                <a:noFill/>
              </a:ln>
              <a:solidFill>
                <a:schemeClr val="bg1">
                  <a:lumMod val="50000"/>
                  <a:lumOff val="50000"/>
                </a:schemeClr>
              </a:solidFill>
              <a:effectLst/>
              <a:uFillTx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435986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98954"/>
            <a:ext cx="8669759" cy="2841875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practical autonomy</a:t>
            </a:r>
            <a:r>
              <a:rPr lang="en-GB" sz="1600" dirty="0"/>
              <a:t>: </a:t>
            </a:r>
            <a:r>
              <a:rPr lang="en-GB" sz="1600" dirty="0" smtClean="0"/>
              <a:t>nature and longevity of </a:t>
            </a:r>
            <a:r>
              <a:rPr lang="en-GB" sz="1600" dirty="0"/>
              <a:t>our programmes </a:t>
            </a:r>
            <a:r>
              <a:rPr lang="en-GB" sz="1600" dirty="0" smtClean="0"/>
              <a:t>means our </a:t>
            </a:r>
            <a:r>
              <a:rPr lang="en-GB" sz="1600" b="1" dirty="0"/>
              <a:t>needs will nearly always outlive any offering made to us </a:t>
            </a:r>
            <a:r>
              <a:rPr lang="en-GB" sz="1600" dirty="0" smtClean="0"/>
              <a:t>by ‘closed’ commercial from </a:t>
            </a:r>
            <a:r>
              <a:rPr lang="en-GB" sz="1600" dirty="0"/>
              <a:t>outside our own communities </a:t>
            </a:r>
            <a:r>
              <a:rPr lang="en-GB" sz="1600" dirty="0" smtClean="0"/>
              <a:t>(and those who </a:t>
            </a:r>
            <a:r>
              <a:rPr lang="en-GB" sz="1600" dirty="0"/>
              <a:t>share our long-term outlook</a:t>
            </a:r>
            <a:r>
              <a:rPr lang="en-GB" sz="1600" dirty="0" smtClean="0"/>
              <a:t>)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/>
              <a:t>for </a:t>
            </a:r>
            <a:r>
              <a:rPr lang="en-US" sz="1600" dirty="0"/>
              <a:t>commercial services </a:t>
            </a:r>
            <a:r>
              <a:rPr lang="en-US" sz="1600" b="1" dirty="0" smtClean="0"/>
              <a:t>there </a:t>
            </a:r>
            <a:r>
              <a:rPr lang="en-US" sz="1600" b="1" dirty="0"/>
              <a:t>always </a:t>
            </a:r>
            <a:r>
              <a:rPr lang="en-US" sz="1600" b="1" dirty="0" smtClean="0"/>
              <a:t>must be </a:t>
            </a:r>
            <a:r>
              <a:rPr lang="en-US" sz="1600" b="1" dirty="0"/>
              <a:t>an </a:t>
            </a:r>
            <a:r>
              <a:rPr lang="en-US" sz="1600" b="1" dirty="0" smtClean="0"/>
              <a:t>exit-strategy</a:t>
            </a:r>
            <a:r>
              <a:rPr lang="en-US" sz="1600" dirty="0" smtClean="0"/>
              <a:t>, and </a:t>
            </a:r>
            <a:r>
              <a:rPr lang="en-US" sz="1600" dirty="0"/>
              <a:t>moving </a:t>
            </a:r>
            <a:r>
              <a:rPr lang="en-US" sz="1600" dirty="0" smtClean="0"/>
              <a:t>services </a:t>
            </a:r>
            <a:r>
              <a:rPr lang="en-US" sz="1600" dirty="0"/>
              <a:t>back to ‘in-house’ facilities and services must always be </a:t>
            </a:r>
            <a:r>
              <a:rPr lang="en-US" sz="1600" dirty="0" smtClean="0"/>
              <a:t>a viable option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expertise </a:t>
            </a:r>
            <a:r>
              <a:rPr lang="en-US" sz="1600" b="1" dirty="0"/>
              <a:t>to assess services on technical merit must be retained </a:t>
            </a:r>
            <a:r>
              <a:rPr lang="en-US" sz="1600" dirty="0"/>
              <a:t>at Nikhef, to be able to specify technical requirements and assess vendor-proposed solutions and deliveries on </a:t>
            </a:r>
            <a:r>
              <a:rPr lang="en-US" sz="1600" dirty="0" smtClean="0"/>
              <a:t>compliance</a:t>
            </a:r>
            <a:endParaRPr lang="en-US" sz="1600" dirty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we </a:t>
            </a:r>
            <a:r>
              <a:rPr lang="en-US" sz="1600" dirty="0"/>
              <a:t>pursue a </a:t>
            </a:r>
            <a:r>
              <a:rPr lang="en-US" sz="1600" b="1" dirty="0"/>
              <a:t>multi-vendor model </a:t>
            </a:r>
            <a:r>
              <a:rPr lang="en-US" sz="1600" b="1" dirty="0" smtClean="0"/>
              <a:t>with standards-based </a:t>
            </a:r>
            <a:r>
              <a:rPr lang="en-US" sz="1600" b="1" dirty="0"/>
              <a:t>interoperability</a:t>
            </a:r>
            <a:r>
              <a:rPr lang="en-US" sz="1600" dirty="0"/>
              <a:t> and </a:t>
            </a:r>
            <a:r>
              <a:rPr lang="en-US" sz="1600" dirty="0" smtClean="0"/>
              <a:t>ability </a:t>
            </a:r>
            <a:r>
              <a:rPr lang="en-US" sz="1600" dirty="0"/>
              <a:t>to migrate </a:t>
            </a:r>
            <a:r>
              <a:rPr lang="en-US" sz="1600" dirty="0" smtClean="0"/>
              <a:t>data </a:t>
            </a:r>
            <a:r>
              <a:rPr lang="en-US" sz="1600" dirty="0"/>
              <a:t>between different vendors using open </a:t>
            </a:r>
            <a:r>
              <a:rPr lang="en-US" sz="1600" dirty="0" smtClean="0"/>
              <a:t>formats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 </a:t>
            </a:r>
            <a:r>
              <a:rPr lang="en-US" sz="1600" b="1" dirty="0"/>
              <a:t>retain control over our own </a:t>
            </a:r>
            <a:r>
              <a:rPr lang="en-US" sz="1600" b="1" dirty="0" smtClean="0"/>
              <a:t>data</a:t>
            </a: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endParaRPr lang="en-GB" sz="16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Shared public </a:t>
            </a:r>
            <a:r>
              <a:rPr lang="en-GB" dirty="0" smtClean="0"/>
              <a:t>values: </a:t>
            </a:r>
            <a:r>
              <a:rPr lang="en-US" dirty="0" smtClean="0"/>
              <a:t>preservation </a:t>
            </a:r>
            <a:r>
              <a:rPr lang="en-US" dirty="0"/>
              <a:t>of autonomy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894188"/>
            <a:ext cx="8667750" cy="348813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“employs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develops, and shapes technologies that preserve </a:t>
            </a:r>
            <a:r>
              <a:rPr lang="en-US" sz="1600" b="1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autonomy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justice and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humanity” </a:t>
            </a:r>
            <a:endParaRPr lang="en-GB" sz="1600" i="1" cap="none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5659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1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changing landscape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238125" y="4281679"/>
            <a:ext cx="8667750" cy="151268"/>
          </a:xfrm>
        </p:spPr>
        <p:txBody>
          <a:bodyPr/>
          <a:lstStyle/>
          <a:p>
            <a:r>
              <a:rPr lang="en-GB" dirty="0"/>
              <a:t>Image sources: PZ0151 (https://</a:t>
            </a:r>
            <a:r>
              <a:rPr lang="en-GB" dirty="0" smtClean="0"/>
              <a:t>commons.wikimedia.org/wiki/File:PundZ_ISO27001_2019_Z2.png), </a:t>
            </a:r>
            <a:br>
              <a:rPr lang="en-GB" dirty="0" smtClean="0"/>
            </a:br>
            <a:r>
              <a:rPr lang="en-GB" dirty="0" smtClean="0"/>
              <a:t>and publications from NIST, European Union, NBA, ISO, SURF; left: Nikhef H137 in ~1990</a:t>
            </a:r>
            <a:endParaRPr lang="en-GB" dirty="0"/>
          </a:p>
        </p:txBody>
      </p:sp>
      <p:pic>
        <p:nvPicPr>
          <p:cNvPr id="6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213" y="1420879"/>
            <a:ext cx="3294330" cy="21735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660" y="982524"/>
            <a:ext cx="3037811" cy="154133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03732" y="1897903"/>
            <a:ext cx="3903876" cy="21735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8420" y="2838131"/>
            <a:ext cx="2746731" cy="16704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4049" y="2661326"/>
            <a:ext cx="1867096" cy="1570983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6053" y="113013"/>
            <a:ext cx="4819735" cy="1415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236" y="952509"/>
            <a:ext cx="1820927" cy="2581532"/>
          </a:xfrm>
          <a:prstGeom prst="rect">
            <a:avLst/>
          </a:prstGeom>
          <a:ln>
            <a:solidFill>
              <a:schemeClr val="bg1">
                <a:lumMod val="50000"/>
                <a:lumOff val="50000"/>
              </a:schemeClr>
            </a:solidFill>
          </a:ln>
          <a:scene3d>
            <a:camera prst="perspectiveContrasting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64203818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98954"/>
            <a:ext cx="8669759" cy="28418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we </a:t>
            </a:r>
            <a:r>
              <a:rPr lang="en-US" sz="1600" b="1" dirty="0"/>
              <a:t>take care of data entrusted to us</a:t>
            </a:r>
            <a:r>
              <a:rPr lang="en-US" sz="1600" dirty="0"/>
              <a:t>, both scientific data – where open access, FAIR data management, and open source software are key elements –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as </a:t>
            </a:r>
            <a:r>
              <a:rPr lang="en-US" sz="1600" dirty="0"/>
              <a:t>well as any sensitive and personal data we </a:t>
            </a:r>
            <a:r>
              <a:rPr lang="en-US" sz="1600" dirty="0" smtClean="0"/>
              <a:t>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/>
              <a:t>acknowledge </a:t>
            </a:r>
            <a:r>
              <a:rPr lang="en-US" sz="1600" dirty="0"/>
              <a:t>also ‘</a:t>
            </a:r>
            <a:r>
              <a:rPr lang="en-US" sz="1600" b="1" dirty="0"/>
              <a:t>legitimate (or customary) expectation</a:t>
            </a:r>
            <a:r>
              <a:rPr lang="en-US" sz="1600" dirty="0"/>
              <a:t>’ and </a:t>
            </a:r>
            <a:r>
              <a:rPr lang="en-US" sz="1600" dirty="0" smtClean="0"/>
              <a:t>the </a:t>
            </a:r>
            <a:br>
              <a:rPr lang="en-US" sz="1600" dirty="0" smtClean="0"/>
            </a:br>
            <a:r>
              <a:rPr lang="en-US" sz="1600" dirty="0" smtClean="0"/>
              <a:t>‘</a:t>
            </a:r>
            <a:r>
              <a:rPr lang="en-US" sz="1600" b="1" dirty="0"/>
              <a:t>intent</a:t>
            </a:r>
            <a:r>
              <a:rPr lang="en-US" sz="1600" dirty="0"/>
              <a:t>’ of laws and regulations as </a:t>
            </a:r>
            <a:r>
              <a:rPr lang="en-US" sz="1600" dirty="0" smtClean="0"/>
              <a:t>significant elements </a:t>
            </a:r>
            <a:r>
              <a:rPr lang="en-US" sz="1600" dirty="0"/>
              <a:t>in how to act </a:t>
            </a:r>
            <a:r>
              <a:rPr lang="en-US" sz="1600" dirty="0" smtClean="0"/>
              <a:t>justly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respect for the people </a:t>
            </a:r>
            <a:r>
              <a:rPr lang="en-GB" sz="1600" dirty="0"/>
              <a:t>whose data we </a:t>
            </a:r>
            <a:r>
              <a:rPr lang="en-GB" sz="1600" dirty="0" smtClean="0"/>
              <a:t>process: be </a:t>
            </a:r>
            <a:r>
              <a:rPr lang="en-GB" sz="1600" dirty="0"/>
              <a:t>it personal </a:t>
            </a:r>
            <a:r>
              <a:rPr lang="en-GB" sz="1600" dirty="0" smtClean="0"/>
              <a:t>data or </a:t>
            </a:r>
            <a:br>
              <a:rPr lang="en-GB" sz="1600" dirty="0" smtClean="0"/>
            </a:br>
            <a:r>
              <a:rPr lang="en-GB" sz="1600" dirty="0" smtClean="0"/>
              <a:t>the result </a:t>
            </a:r>
            <a:r>
              <a:rPr lang="en-GB" sz="1600" dirty="0"/>
              <a:t>of </a:t>
            </a:r>
            <a:r>
              <a:rPr lang="en-GB" sz="1600" dirty="0" smtClean="0"/>
              <a:t>their decades </a:t>
            </a:r>
            <a:r>
              <a:rPr lang="en-GB" sz="1600" dirty="0"/>
              <a:t>of scientific </a:t>
            </a:r>
            <a:r>
              <a:rPr lang="en-GB" sz="1600" dirty="0" smtClean="0"/>
              <a:t>work</a:t>
            </a:r>
            <a:br>
              <a:rPr lang="en-GB" sz="1600" dirty="0" smtClean="0"/>
            </a:br>
            <a:r>
              <a:rPr lang="en-GB" sz="1600" i="1" dirty="0" smtClean="0"/>
              <a:t>and this extends to whether, and how, we intervene with their devices and network behaviour for monitoring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Shared public </a:t>
            </a:r>
            <a:r>
              <a:rPr lang="en-GB" dirty="0" smtClean="0"/>
              <a:t>values: </a:t>
            </a:r>
            <a:r>
              <a:rPr lang="en-US" dirty="0" smtClean="0"/>
              <a:t>justice: trust and transparency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894188"/>
            <a:ext cx="8667750" cy="348813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“employs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develops, and shapes technologies that preserve autonomy, </a:t>
            </a:r>
            <a:r>
              <a:rPr lang="en-US" sz="1600" b="1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justice 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humanity” </a:t>
            </a:r>
            <a:endParaRPr lang="en-GB" sz="1600" i="1" cap="none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380783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98954"/>
            <a:ext cx="8669759" cy="2841875"/>
          </a:xfrm>
        </p:spPr>
        <p:txBody>
          <a:bodyPr/>
          <a:lstStyle/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founded on </a:t>
            </a:r>
            <a:r>
              <a:rPr lang="en-US" sz="1600" b="1" dirty="0" smtClean="0"/>
              <a:t>research </a:t>
            </a:r>
            <a:r>
              <a:rPr lang="en-US" sz="1600" b="1" dirty="0"/>
              <a:t>integrity and </a:t>
            </a:r>
            <a:r>
              <a:rPr lang="en-US" sz="1600" b="1" dirty="0" smtClean="0"/>
              <a:t>ethical norms</a:t>
            </a:r>
            <a:r>
              <a:rPr lang="en-US" sz="1600" dirty="0" smtClean="0"/>
              <a:t> rather than </a:t>
            </a:r>
            <a:r>
              <a:rPr lang="en-US" sz="1600" dirty="0"/>
              <a:t>on enforced adherence </a:t>
            </a:r>
            <a:r>
              <a:rPr lang="en-US" sz="1600" dirty="0" smtClean="0"/>
              <a:t>to regulatory </a:t>
            </a:r>
            <a:r>
              <a:rPr lang="en-US" sz="1600" dirty="0"/>
              <a:t>and contractual </a:t>
            </a:r>
            <a:r>
              <a:rPr lang="en-US" sz="1600" dirty="0" smtClean="0"/>
              <a:t>frameworks. Get </a:t>
            </a:r>
            <a:r>
              <a:rPr lang="en-US" sz="1600" dirty="0"/>
              <a:t>adherence </a:t>
            </a:r>
            <a:r>
              <a:rPr lang="en-US" sz="1600" dirty="0" smtClean="0"/>
              <a:t>‘</a:t>
            </a:r>
            <a:r>
              <a:rPr lang="en-US" sz="1600" dirty="0"/>
              <a:t>bottom-up’, </a:t>
            </a:r>
            <a:r>
              <a:rPr lang="en-US" sz="1600" dirty="0" smtClean="0"/>
              <a:t>using positive incentives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err="1" smtClean="0"/>
              <a:t>digitalisation</a:t>
            </a:r>
            <a:r>
              <a:rPr lang="en-US" sz="1600" b="1" dirty="0" smtClean="0"/>
              <a:t> </a:t>
            </a:r>
            <a:r>
              <a:rPr lang="en-US" sz="1600" b="1" dirty="0"/>
              <a:t>is there to support the </a:t>
            </a:r>
            <a:r>
              <a:rPr lang="en-US" sz="1600" b="1" dirty="0" smtClean="0"/>
              <a:t>people</a:t>
            </a:r>
            <a:r>
              <a:rPr lang="en-US" sz="1600" dirty="0" smtClean="0"/>
              <a:t>, </a:t>
            </a:r>
            <a:r>
              <a:rPr lang="en-US" sz="1600" dirty="0"/>
              <a:t>and </a:t>
            </a:r>
            <a:r>
              <a:rPr lang="en-US" sz="1600" dirty="0" smtClean="0"/>
              <a:t>we </a:t>
            </a:r>
            <a:r>
              <a:rPr lang="en-US" sz="1600" dirty="0"/>
              <a:t>do not a-priori block access to services, tools, or facilities that </a:t>
            </a:r>
            <a:r>
              <a:rPr lang="en-US" sz="1600" dirty="0" smtClean="0"/>
              <a:t>could help </a:t>
            </a:r>
            <a:r>
              <a:rPr lang="en-US" sz="1600" dirty="0"/>
              <a:t>the </a:t>
            </a:r>
            <a:r>
              <a:rPr lang="en-US" sz="1600" dirty="0" smtClean="0"/>
              <a:t>user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 smtClean="0"/>
              <a:t>not </a:t>
            </a:r>
            <a:r>
              <a:rPr lang="en-US" sz="1600" b="1" dirty="0"/>
              <a:t>a `free-for-all’: with great freedom comes great </a:t>
            </a:r>
            <a:r>
              <a:rPr lang="en-US" sz="1600" b="1" dirty="0" smtClean="0"/>
              <a:t>responsibility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establish </a:t>
            </a:r>
            <a:r>
              <a:rPr lang="en-US" sz="1600" b="1" dirty="0" smtClean="0"/>
              <a:t>acceptable use aligned </a:t>
            </a:r>
            <a:r>
              <a:rPr lang="en-US" sz="1600" b="1" dirty="0"/>
              <a:t>with our global collaborative </a:t>
            </a:r>
            <a:r>
              <a:rPr lang="en-US" sz="1600" b="1" dirty="0" smtClean="0"/>
              <a:t>consensus</a:t>
            </a:r>
            <a:endParaRPr lang="en-US" sz="1600" dirty="0" smtClean="0"/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we encourage </a:t>
            </a:r>
            <a:r>
              <a:rPr lang="en-US" sz="1600" b="1" dirty="0"/>
              <a:t>learning from our mistakes together </a:t>
            </a:r>
            <a:r>
              <a:rPr lang="en-US" sz="1600" dirty="0"/>
              <a:t>and </a:t>
            </a:r>
            <a:r>
              <a:rPr lang="en-US" sz="1600" dirty="0" smtClean="0"/>
              <a:t>allow people </a:t>
            </a:r>
            <a:r>
              <a:rPr lang="en-US" sz="1600" dirty="0"/>
              <a:t>to make mistakes – as long as we are all open about having made </a:t>
            </a:r>
            <a:r>
              <a:rPr lang="en-US" sz="1600" dirty="0" smtClean="0"/>
              <a:t>those mistakes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encourage responsible </a:t>
            </a:r>
            <a:r>
              <a:rPr lang="en-US" sz="1600" b="1" dirty="0" smtClean="0"/>
              <a:t>disclosure</a:t>
            </a:r>
            <a:endParaRPr lang="en-US" sz="1600" b="1" dirty="0"/>
          </a:p>
          <a:p>
            <a:pPr algn="ctr">
              <a:spcAft>
                <a:spcPts val="300"/>
              </a:spcAft>
            </a:pPr>
            <a:endParaRPr lang="en-US" sz="1200" b="1" i="1" dirty="0" smtClean="0">
              <a:solidFill>
                <a:srgbClr val="6F2575"/>
              </a:solidFill>
            </a:endParaRPr>
          </a:p>
          <a:p>
            <a:pPr algn="ctr">
              <a:spcAft>
                <a:spcPts val="300"/>
              </a:spcAft>
            </a:pPr>
            <a:r>
              <a:rPr lang="en-US" sz="1200" b="1" i="1" dirty="0" smtClean="0">
                <a:solidFill>
                  <a:srgbClr val="6F2575"/>
                </a:solidFill>
              </a:rPr>
              <a:t>‘</a:t>
            </a:r>
            <a:r>
              <a:rPr lang="en-US" sz="1200" b="1" i="1" dirty="0" smtClean="0">
                <a:solidFill>
                  <a:srgbClr val="6F2575"/>
                </a:solidFill>
              </a:rPr>
              <a:t>The best </a:t>
            </a:r>
            <a:r>
              <a:rPr lang="en-US" sz="1200" b="1" i="1" dirty="0">
                <a:solidFill>
                  <a:srgbClr val="6F2575"/>
                </a:solidFill>
              </a:rPr>
              <a:t>research is made in a climate </a:t>
            </a:r>
            <a:r>
              <a:rPr lang="en-US" sz="1200" b="1" i="1" dirty="0" smtClean="0">
                <a:solidFill>
                  <a:srgbClr val="6F2575"/>
                </a:solidFill>
              </a:rPr>
              <a:t>where </a:t>
            </a:r>
            <a:r>
              <a:rPr lang="en-US" sz="1200" b="1" i="1" dirty="0" smtClean="0">
                <a:solidFill>
                  <a:srgbClr val="6F2575"/>
                </a:solidFill>
              </a:rPr>
              <a:t>opposing </a:t>
            </a:r>
            <a:r>
              <a:rPr lang="en-US" sz="1200" b="1" i="1" dirty="0">
                <a:solidFill>
                  <a:srgbClr val="6F2575"/>
                </a:solidFill>
              </a:rPr>
              <a:t>ideas are welcome, questions explained and mistakes </a:t>
            </a:r>
            <a:r>
              <a:rPr lang="en-US" sz="1200" b="1" i="1" dirty="0" smtClean="0">
                <a:solidFill>
                  <a:srgbClr val="6F2575"/>
                </a:solidFill>
              </a:rPr>
              <a:t>gauged’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- our principles of </a:t>
            </a:r>
            <a:r>
              <a:rPr lang="en-US" dirty="0" err="1" smtClean="0"/>
              <a:t>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400110"/>
          </a:xfrm>
        </p:spPr>
        <p:txBody>
          <a:bodyPr/>
          <a:lstStyle/>
          <a:p>
            <a:r>
              <a:rPr lang="en-GB" dirty="0"/>
              <a:t>Shared public </a:t>
            </a:r>
            <a:r>
              <a:rPr lang="en-GB" dirty="0" smtClean="0"/>
              <a:t>values: </a:t>
            </a:r>
            <a:r>
              <a:rPr lang="en-US" dirty="0" smtClean="0"/>
              <a:t>humanity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8125" y="894188"/>
            <a:ext cx="8667750" cy="348813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“employs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develops, and shapes technologies that preserve autonomy, justice</a:t>
            </a:r>
            <a:r>
              <a:rPr lang="en-US" sz="1600" b="1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and </a:t>
            </a:r>
            <a:r>
              <a:rPr lang="en-US" sz="1600" b="1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humanity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” </a:t>
            </a:r>
            <a:endParaRPr lang="en-GB" sz="1600" i="1" cap="none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1396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49859"/>
            <a:ext cx="8669759" cy="289097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1600" dirty="0" smtClean="0"/>
              <a:t>Today </a:t>
            </a:r>
            <a:r>
              <a:rPr lang="en-US" sz="1600" dirty="0"/>
              <a:t>building </a:t>
            </a:r>
            <a:r>
              <a:rPr lang="en-US" sz="1600" dirty="0" smtClean="0"/>
              <a:t>the systems </a:t>
            </a:r>
            <a:r>
              <a:rPr lang="en-US" sz="1600" dirty="0"/>
              <a:t>and collecting data </a:t>
            </a:r>
            <a:r>
              <a:rPr lang="en-US" sz="1600" dirty="0" smtClean="0"/>
              <a:t>we know </a:t>
            </a:r>
            <a:r>
              <a:rPr lang="en-US" sz="1600" dirty="0"/>
              <a:t>we will </a:t>
            </a:r>
            <a:r>
              <a:rPr lang="en-US" sz="1600" dirty="0" smtClean="0"/>
              <a:t>use the </a:t>
            </a:r>
            <a:r>
              <a:rPr lang="en-US" sz="1600" dirty="0"/>
              <a:t>next 30+ </a:t>
            </a:r>
            <a:r>
              <a:rPr lang="en-US" sz="1600" dirty="0" err="1" smtClean="0"/>
              <a:t>yrs</a:t>
            </a:r>
            <a:endParaRPr lang="en-US" sz="1600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any </a:t>
            </a:r>
            <a:r>
              <a:rPr lang="en-US" sz="1600" dirty="0"/>
              <a:t>products we </a:t>
            </a:r>
            <a:r>
              <a:rPr lang="en-US" sz="1600" dirty="0" smtClean="0"/>
              <a:t>procure or commercial services and software we use </a:t>
            </a:r>
            <a:r>
              <a:rPr lang="en-US" sz="1600" dirty="0"/>
              <a:t>will </a:t>
            </a:r>
            <a:r>
              <a:rPr lang="en-US" sz="1600" dirty="0" smtClean="0"/>
              <a:t>change beyond recognition, be </a:t>
            </a:r>
            <a:r>
              <a:rPr lang="en-US" sz="1600" dirty="0"/>
              <a:t>obsoleted by its supplier, </a:t>
            </a:r>
            <a:r>
              <a:rPr lang="en-US" sz="1600" dirty="0" smtClean="0"/>
              <a:t>or become extortive, and </a:t>
            </a:r>
            <a:r>
              <a:rPr lang="en-US" sz="1600" b="1" dirty="0" smtClean="0"/>
              <a:t>any supplier </a:t>
            </a:r>
            <a:r>
              <a:rPr lang="en-US" sz="1600" b="1" dirty="0"/>
              <a:t>will either </a:t>
            </a:r>
            <a:r>
              <a:rPr lang="en-US" sz="1600" b="1" dirty="0" smtClean="0"/>
              <a:t>fail or </a:t>
            </a:r>
            <a:r>
              <a:rPr lang="en-US" sz="1600" b="1" dirty="0"/>
              <a:t>no longer be </a:t>
            </a:r>
            <a:r>
              <a:rPr lang="en-US" sz="1600" b="1" dirty="0" smtClean="0"/>
              <a:t>innovative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b="1" dirty="0"/>
              <a:t>Nikhef avoids </a:t>
            </a:r>
            <a:r>
              <a:rPr lang="en-US" sz="1600" b="1" dirty="0" smtClean="0"/>
              <a:t>sourcing that </a:t>
            </a:r>
            <a:r>
              <a:rPr lang="en-US" sz="1600" b="1" dirty="0"/>
              <a:t>would lead to vendor </a:t>
            </a:r>
            <a:r>
              <a:rPr lang="en-US" sz="1600" b="1" dirty="0" smtClean="0"/>
              <a:t>lock-in</a:t>
            </a:r>
            <a:r>
              <a:rPr lang="en-US" sz="1600" dirty="0" smtClean="0"/>
              <a:t> and </a:t>
            </a:r>
            <a:r>
              <a:rPr lang="en-US" sz="1600" dirty="0" err="1" smtClean="0"/>
              <a:t>emphasises</a:t>
            </a:r>
            <a:r>
              <a:rPr lang="en-US" sz="1600" dirty="0" smtClean="0"/>
              <a:t> </a:t>
            </a:r>
            <a:r>
              <a:rPr lang="en-US" sz="1600" dirty="0"/>
              <a:t>the use of open </a:t>
            </a:r>
            <a:r>
              <a:rPr lang="en-US" sz="1600" dirty="0" smtClean="0"/>
              <a:t>formats and protocols, unless </a:t>
            </a:r>
            <a:r>
              <a:rPr lang="en-US" sz="1600" dirty="0"/>
              <a:t>services are </a:t>
            </a:r>
            <a:r>
              <a:rPr lang="en-US" sz="1600" dirty="0" smtClean="0"/>
              <a:t>just ephemeral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choices </a:t>
            </a:r>
            <a:r>
              <a:rPr lang="en-US" sz="1600" dirty="0"/>
              <a:t>need </a:t>
            </a:r>
            <a:r>
              <a:rPr lang="en-US" sz="1600" dirty="0" smtClean="0"/>
              <a:t>a mechanism to </a:t>
            </a:r>
            <a:r>
              <a:rPr lang="en-US" sz="1600" dirty="0"/>
              <a:t>adjust </a:t>
            </a:r>
            <a:r>
              <a:rPr lang="en-US" sz="1600" dirty="0" smtClean="0"/>
              <a:t>and </a:t>
            </a:r>
            <a:r>
              <a:rPr lang="en-US" sz="1600" dirty="0"/>
              <a:t>evolve </a:t>
            </a:r>
            <a:r>
              <a:rPr lang="en-US" sz="1600" dirty="0" smtClean="0"/>
              <a:t>underlying technologies</a:t>
            </a:r>
            <a:r>
              <a:rPr lang="en-US" sz="1600" dirty="0"/>
              <a:t>,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enabled </a:t>
            </a:r>
            <a:r>
              <a:rPr lang="en-US" sz="1600" dirty="0"/>
              <a:t>by </a:t>
            </a:r>
            <a:r>
              <a:rPr lang="en-US" sz="1600" b="1" dirty="0"/>
              <a:t>human expertise, </a:t>
            </a:r>
            <a:r>
              <a:rPr lang="en-US" sz="1600" b="1" dirty="0" err="1"/>
              <a:t>organisational</a:t>
            </a:r>
            <a:r>
              <a:rPr lang="en-US" sz="1600" b="1" dirty="0"/>
              <a:t> memory and </a:t>
            </a:r>
            <a:r>
              <a:rPr lang="en-US" sz="1600" b="1" dirty="0" smtClean="0"/>
              <a:t>continuity of staff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369332"/>
          </a:xfrm>
        </p:spPr>
        <p:txBody>
          <a:bodyPr/>
          <a:lstStyle/>
          <a:p>
            <a:r>
              <a:rPr lang="en-US" sz="2400" dirty="0" smtClean="0"/>
              <a:t>Choices reflect the continuity </a:t>
            </a:r>
            <a:r>
              <a:rPr lang="en-US" sz="2400" dirty="0"/>
              <a:t>in our research </a:t>
            </a:r>
            <a:r>
              <a:rPr lang="en-US" sz="2400" dirty="0" err="1" smtClean="0"/>
              <a:t>programmes</a:t>
            </a: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8125" y="771077"/>
            <a:ext cx="8667750" cy="595035"/>
          </a:xfrm>
          <a:prstGeom prst="rect">
            <a:avLst/>
          </a:prstGeom>
          <a:noFill/>
          <a:ln w="12700" cap="flat">
            <a:solidFill>
              <a:srgbClr val="6F2575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“With research horizons measured in decades, ICT reflect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this continuity 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 its choice of infrastructure, services, and </a:t>
            </a:r>
            <a:r>
              <a:rPr lang="en-US" sz="1600" i="1" cap="none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information management</a:t>
            </a:r>
            <a:r>
              <a:rPr lang="en-US" sz="1600" i="1" cap="none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and in its human expertise”</a:t>
            </a:r>
            <a:endParaRPr lang="en-GB" sz="1600" i="1" cap="none" dirty="0" err="1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3037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1416908"/>
            <a:ext cx="8669759" cy="2923921"/>
          </a:xfrm>
        </p:spPr>
        <p:txBody>
          <a:bodyPr/>
          <a:lstStyle/>
          <a:p>
            <a:pPr algn="ctr"/>
            <a:r>
              <a:rPr lang="en-US" i="1" u="sng" dirty="0" smtClean="0"/>
              <a:t>So our </a:t>
            </a:r>
            <a:r>
              <a:rPr lang="en-US" i="1" u="sng" dirty="0"/>
              <a:t>principles of </a:t>
            </a:r>
            <a:r>
              <a:rPr lang="en-US" i="1" u="sng" dirty="0" smtClean="0"/>
              <a:t>science </a:t>
            </a:r>
            <a:r>
              <a:rPr lang="en-US" i="1" u="sng" dirty="0"/>
              <a:t>inspire </a:t>
            </a:r>
            <a:r>
              <a:rPr lang="en-US" i="1" u="sng" dirty="0" smtClean="0"/>
              <a:t>our </a:t>
            </a:r>
            <a:r>
              <a:rPr lang="en-US" i="1" u="sng" dirty="0" err="1" smtClean="0"/>
              <a:t>digitalisation</a:t>
            </a:r>
            <a:endParaRPr lang="en-US" i="1" u="sng" dirty="0" smtClean="0"/>
          </a:p>
          <a:p>
            <a:pPr algn="ctr"/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i="1" dirty="0" smtClean="0">
                <a:solidFill>
                  <a:srgbClr val="6F2575"/>
                </a:solidFill>
              </a:rPr>
              <a:t>open </a:t>
            </a:r>
            <a:r>
              <a:rPr lang="en-US" i="1" dirty="0">
                <a:solidFill>
                  <a:srgbClr val="6F2575"/>
                </a:solidFill>
              </a:rPr>
              <a:t>access to our </a:t>
            </a:r>
            <a:r>
              <a:rPr lang="en-US" i="1" dirty="0" smtClean="0">
                <a:solidFill>
                  <a:srgbClr val="6F2575"/>
                </a:solidFill>
              </a:rPr>
              <a:t>collaborative global infrastructures, </a:t>
            </a:r>
            <a:br>
              <a:rPr lang="en-US" i="1" dirty="0" smtClean="0">
                <a:solidFill>
                  <a:srgbClr val="6F2575"/>
                </a:solidFill>
              </a:rPr>
            </a:br>
            <a:r>
              <a:rPr lang="en-US" i="1" dirty="0" smtClean="0">
                <a:solidFill>
                  <a:srgbClr val="6F2575"/>
                </a:solidFill>
              </a:rPr>
              <a:t>‘ICT </a:t>
            </a:r>
            <a:r>
              <a:rPr lang="en-US" i="1" dirty="0">
                <a:solidFill>
                  <a:srgbClr val="6F2575"/>
                </a:solidFill>
              </a:rPr>
              <a:t>infrastructure is a research instrument in itself</a:t>
            </a:r>
            <a:r>
              <a:rPr lang="en-US" i="1" dirty="0" smtClean="0">
                <a:solidFill>
                  <a:srgbClr val="6F2575"/>
                </a:solidFill>
              </a:rPr>
              <a:t>’, </a:t>
            </a:r>
            <a:br>
              <a:rPr lang="en-US" i="1" dirty="0" smtClean="0">
                <a:solidFill>
                  <a:srgbClr val="6F2575"/>
                </a:solidFill>
              </a:rPr>
            </a:br>
            <a:r>
              <a:rPr lang="en-US" i="1" dirty="0" smtClean="0">
                <a:solidFill>
                  <a:srgbClr val="6F2575"/>
                </a:solidFill>
              </a:rPr>
              <a:t>FAIR infrastructure, </a:t>
            </a:r>
            <a:br>
              <a:rPr lang="en-US" i="1" dirty="0" smtClean="0">
                <a:solidFill>
                  <a:srgbClr val="6F2575"/>
                </a:solidFill>
              </a:rPr>
            </a:br>
            <a:r>
              <a:rPr lang="en-US" i="1" dirty="0" smtClean="0">
                <a:solidFill>
                  <a:srgbClr val="6F2575"/>
                </a:solidFill>
              </a:rPr>
              <a:t>mindful </a:t>
            </a:r>
            <a:r>
              <a:rPr lang="en-US" i="1" dirty="0">
                <a:solidFill>
                  <a:srgbClr val="6F2575"/>
                </a:solidFill>
              </a:rPr>
              <a:t>of programmatic research </a:t>
            </a:r>
            <a:r>
              <a:rPr lang="en-US" i="1" dirty="0" smtClean="0">
                <a:solidFill>
                  <a:srgbClr val="6F2575"/>
                </a:solidFill>
              </a:rPr>
              <a:t/>
            </a:r>
            <a:br>
              <a:rPr lang="en-US" i="1" dirty="0" smtClean="0">
                <a:solidFill>
                  <a:srgbClr val="6F2575"/>
                </a:solidFill>
              </a:rPr>
            </a:br>
            <a:r>
              <a:rPr lang="en-US" i="1" dirty="0" smtClean="0">
                <a:solidFill>
                  <a:srgbClr val="6F2575"/>
                </a:solidFill>
              </a:rPr>
              <a:t>rather </a:t>
            </a:r>
            <a:r>
              <a:rPr lang="en-US" i="1" dirty="0">
                <a:solidFill>
                  <a:srgbClr val="6F2575"/>
                </a:solidFill>
              </a:rPr>
              <a:t>than short-cycle </a:t>
            </a:r>
            <a:r>
              <a:rPr lang="en-US" i="1" dirty="0" smtClean="0">
                <a:solidFill>
                  <a:srgbClr val="6F2575"/>
                </a:solidFill>
              </a:rPr>
              <a:t>or project-based approach</a:t>
            </a:r>
            <a:endParaRPr lang="en-US" i="1" dirty="0">
              <a:solidFill>
                <a:srgbClr val="6F2575"/>
              </a:solidFill>
            </a:endParaRPr>
          </a:p>
          <a:p>
            <a:pPr algn="ctr"/>
            <a:endParaRPr lang="en-GB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- our principles of </a:t>
            </a:r>
            <a:r>
              <a:rPr lang="en-US" dirty="0" err="1" smtClean="0"/>
              <a:t>digitalisation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4428863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3969327"/>
            <a:ext cx="8669759" cy="371502"/>
          </a:xfrm>
        </p:spPr>
        <p:txBody>
          <a:bodyPr/>
          <a:lstStyle/>
          <a:p>
            <a:pPr algn="ctr"/>
            <a:r>
              <a:rPr lang="en-GB" dirty="0" smtClean="0"/>
              <a:t>Available from </a:t>
            </a:r>
            <a:r>
              <a:rPr lang="en-GB" dirty="0" smtClean="0">
                <a:hlinkClick r:id="rId2"/>
              </a:rPr>
              <a:t>https</a:t>
            </a:r>
            <a:r>
              <a:rPr lang="en-GB" dirty="0">
                <a:hlinkClick r:id="rId2"/>
              </a:rPr>
              <a:t>://</a:t>
            </a:r>
            <a:r>
              <a:rPr lang="en-GB" dirty="0" smtClean="0">
                <a:hlinkClick r:id="rId2"/>
              </a:rPr>
              <a:t>go.nikhef.nl/principles-of-digitalisation</a:t>
            </a:r>
            <a:r>
              <a:rPr lang="en-GB" dirty="0" smtClean="0"/>
              <a:t> for reflection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ctr"/>
            <a:r>
              <a:rPr lang="en-GB" dirty="0"/>
              <a:t>Our Principles of Digitalisation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9288" t="53006" r="10787" b="14046"/>
          <a:stretch/>
        </p:blipFill>
        <p:spPr>
          <a:xfrm>
            <a:off x="2522912" y="762059"/>
            <a:ext cx="4098176" cy="32072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660957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073057"/>
            <a:ext cx="4366826" cy="3267772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6F2575"/>
                </a:solidFill>
              </a:rPr>
              <a:t>Bewustwording en kennis over alternatieven, creëren van draagvlak </a:t>
            </a:r>
            <a:r>
              <a:rPr lang="nl-NL" sz="1600" dirty="0" smtClean="0">
                <a:solidFill>
                  <a:srgbClr val="6F2575"/>
                </a:solidFill>
              </a:rPr>
              <a:t/>
            </a:r>
            <a:br>
              <a:rPr lang="nl-NL" sz="1600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rgbClr val="6F2575"/>
                </a:solidFill>
              </a:rPr>
              <a:t>en </a:t>
            </a:r>
            <a:r>
              <a:rPr lang="nl-NL" sz="1600" dirty="0">
                <a:solidFill>
                  <a:srgbClr val="6F2575"/>
                </a:solidFill>
              </a:rPr>
              <a:t>bereidheid om dit serieus te </a:t>
            </a:r>
            <a:r>
              <a:rPr lang="nl-NL" sz="1600" dirty="0" smtClean="0">
                <a:solidFill>
                  <a:srgbClr val="6F2575"/>
                </a:solidFill>
              </a:rPr>
              <a:t>ontwikkelen;</a:t>
            </a:r>
            <a:endParaRPr lang="nl-NL" sz="16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6F2575"/>
                </a:solidFill>
              </a:rPr>
              <a:t>Sturing op aanpassing van de </a:t>
            </a:r>
            <a:r>
              <a:rPr lang="nl-NL" sz="1600" dirty="0" smtClean="0">
                <a:solidFill>
                  <a:srgbClr val="6F2575"/>
                </a:solidFill>
              </a:rPr>
              <a:t/>
            </a:r>
            <a:br>
              <a:rPr lang="nl-NL" sz="1600" dirty="0" smtClean="0">
                <a:solidFill>
                  <a:srgbClr val="6F2575"/>
                </a:solidFill>
              </a:rPr>
            </a:br>
            <a:r>
              <a:rPr lang="nl-NL" sz="1600" dirty="0" err="1" smtClean="0">
                <a:solidFill>
                  <a:srgbClr val="6F2575"/>
                </a:solidFill>
              </a:rPr>
              <a:t>Sourcing</a:t>
            </a:r>
            <a:r>
              <a:rPr lang="nl-NL" sz="1600" dirty="0" smtClean="0">
                <a:solidFill>
                  <a:srgbClr val="6F2575"/>
                </a:solidFill>
              </a:rPr>
              <a:t> </a:t>
            </a:r>
            <a:r>
              <a:rPr lang="nl-NL" sz="1600" dirty="0">
                <a:solidFill>
                  <a:srgbClr val="6F2575"/>
                </a:solidFill>
              </a:rPr>
              <a:t>strategieën (van alle leden), </a:t>
            </a:r>
            <a:r>
              <a:rPr lang="nl-NL" sz="1600" dirty="0" smtClean="0">
                <a:solidFill>
                  <a:srgbClr val="6F2575"/>
                </a:solidFill>
              </a:rPr>
              <a:t/>
            </a:r>
            <a:br>
              <a:rPr lang="nl-NL" sz="1600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rgbClr val="6F2575"/>
                </a:solidFill>
              </a:rPr>
              <a:t>acceptatie </a:t>
            </a:r>
            <a:r>
              <a:rPr lang="nl-NL" sz="1600" dirty="0">
                <a:solidFill>
                  <a:srgbClr val="6F2575"/>
                </a:solidFill>
              </a:rPr>
              <a:t>van Open </a:t>
            </a:r>
            <a:r>
              <a:rPr lang="nl-NL" sz="1600" dirty="0" smtClean="0">
                <a:solidFill>
                  <a:srgbClr val="6F2575"/>
                </a:solidFill>
              </a:rPr>
              <a:t>Source;</a:t>
            </a:r>
            <a:endParaRPr lang="nl-NL" sz="16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6F2575"/>
                </a:solidFill>
              </a:rPr>
              <a:t>Investering in AI </a:t>
            </a:r>
            <a:r>
              <a:rPr lang="nl-NL" sz="1600" dirty="0" smtClean="0">
                <a:solidFill>
                  <a:srgbClr val="6F2575"/>
                </a:solidFill>
              </a:rPr>
              <a:t/>
            </a:r>
            <a:br>
              <a:rPr lang="nl-NL" sz="1600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rgbClr val="6F2575"/>
                </a:solidFill>
              </a:rPr>
              <a:t>op </a:t>
            </a:r>
            <a:r>
              <a:rPr lang="nl-NL" sz="1600" dirty="0">
                <a:solidFill>
                  <a:srgbClr val="6F2575"/>
                </a:solidFill>
              </a:rPr>
              <a:t>basis van alternatieve </a:t>
            </a:r>
            <a:r>
              <a:rPr lang="nl-NL" sz="1600" dirty="0" smtClean="0">
                <a:solidFill>
                  <a:srgbClr val="6F2575"/>
                </a:solidFill>
              </a:rPr>
              <a:t>ontwikkelingen;</a:t>
            </a:r>
            <a:endParaRPr lang="nl-NL" sz="16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6F2575"/>
                </a:solidFill>
              </a:rPr>
              <a:t>Mandaat om hier binnen SURF al </a:t>
            </a:r>
            <a:r>
              <a:rPr lang="nl-NL" sz="1600" dirty="0" smtClean="0">
                <a:solidFill>
                  <a:srgbClr val="6F2575"/>
                </a:solidFill>
              </a:rPr>
              <a:t/>
            </a:r>
            <a:br>
              <a:rPr lang="nl-NL" sz="1600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rgbClr val="6F2575"/>
                </a:solidFill>
              </a:rPr>
              <a:t>pilots </a:t>
            </a:r>
            <a:r>
              <a:rPr lang="nl-NL" sz="1600" dirty="0">
                <a:solidFill>
                  <a:srgbClr val="6F2575"/>
                </a:solidFill>
              </a:rPr>
              <a:t>op te </a:t>
            </a:r>
            <a:r>
              <a:rPr lang="nl-NL" sz="1600" dirty="0" smtClean="0">
                <a:solidFill>
                  <a:srgbClr val="6F2575"/>
                </a:solidFill>
              </a:rPr>
              <a:t>ondernemen; </a:t>
            </a:r>
            <a:r>
              <a:rPr lang="nl-NL" sz="1600" dirty="0">
                <a:solidFill>
                  <a:srgbClr val="6F2575"/>
                </a:solidFill>
              </a:rPr>
              <a:t>en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1600" dirty="0">
                <a:solidFill>
                  <a:srgbClr val="6F2575"/>
                </a:solidFill>
              </a:rPr>
              <a:t>Breed communiceren over beschikbare alternatieven en geleerde </a:t>
            </a:r>
            <a:r>
              <a:rPr lang="nl-NL" sz="1600" dirty="0" smtClean="0">
                <a:solidFill>
                  <a:srgbClr val="6F2575"/>
                </a:solidFill>
              </a:rPr>
              <a:t>lessen.</a:t>
            </a:r>
            <a:endParaRPr lang="en-GB" sz="16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Collaborating on ICT infrastructure collaboration</a:t>
            </a:r>
          </a:p>
          <a:p>
            <a:r>
              <a:rPr lang="en-GB" sz="2400" dirty="0" err="1" smtClean="0"/>
              <a:t>Innovatiezone</a:t>
            </a:r>
            <a:r>
              <a:rPr lang="en-GB" sz="2400" dirty="0" smtClean="0"/>
              <a:t>: </a:t>
            </a:r>
            <a:r>
              <a:rPr lang="en-GB" sz="2400" i="1" dirty="0" err="1" smtClean="0"/>
              <a:t>Gemeenschappelijke</a:t>
            </a:r>
            <a:r>
              <a:rPr lang="en-GB" sz="2400" i="1" dirty="0" smtClean="0"/>
              <a:t> </a:t>
            </a:r>
            <a:r>
              <a:rPr lang="en-GB" sz="2400" i="1" dirty="0" err="1"/>
              <a:t>Digitale</a:t>
            </a:r>
            <a:r>
              <a:rPr lang="en-GB" sz="2400" i="1" dirty="0"/>
              <a:t> </a:t>
            </a:r>
            <a:r>
              <a:rPr lang="en-GB" sz="2400" i="1" dirty="0" err="1" smtClean="0"/>
              <a:t>Soevereiniteit</a:t>
            </a:r>
            <a:endParaRPr lang="en-GB" sz="2400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4995" y="1073057"/>
            <a:ext cx="4271237" cy="3162510"/>
          </a:xfrm>
          <a:prstGeom prst="rect">
            <a:avLst/>
          </a:prstGeom>
          <a:ln>
            <a:solidFill>
              <a:srgbClr val="6F2575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7239" y="1451178"/>
            <a:ext cx="1068636" cy="54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2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Yes, we can!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81701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half" idx="14"/>
          </p:nvPr>
        </p:nvSpPr>
        <p:spPr>
          <a:xfrm>
            <a:off x="238125" y="1243914"/>
            <a:ext cx="8669759" cy="3096915"/>
          </a:xfrm>
        </p:spPr>
        <p:txBody>
          <a:bodyPr/>
          <a:lstStyle/>
          <a:p>
            <a:r>
              <a:rPr lang="en-GB" sz="2000" dirty="0" smtClean="0">
                <a:solidFill>
                  <a:schemeClr val="bg1"/>
                </a:solidFill>
              </a:rPr>
              <a:t>No single element has primacy in determining digitisation strategy</a:t>
            </a:r>
          </a:p>
          <a:p>
            <a:endParaRPr lang="en-GB" sz="10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Processes can’t all be defined ‘upfront’: science (as every organisation) has </a:t>
            </a:r>
            <a:r>
              <a:rPr lang="en-GB" sz="1600" i="1" dirty="0" smtClean="0">
                <a:solidFill>
                  <a:srgbClr val="6F2575"/>
                </a:solidFill>
              </a:rPr>
              <a:t>emergent needs</a:t>
            </a:r>
            <a:endParaRPr lang="en-GB" sz="1600" dirty="0" smtClean="0">
              <a:solidFill>
                <a:srgbClr val="6F2575"/>
              </a:solidFill>
            </a:endParaRP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Computing is a research instrument, a topic of research, and a facilitator for other things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Computing is a continuum. From admin to science, from phone to HPC system, …</a:t>
            </a:r>
          </a:p>
          <a:p>
            <a:pPr marL="4619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6F2575"/>
                </a:solidFill>
              </a:rPr>
              <a:t>legitimate request by users to have a consistent experience when dealing with computing &amp; services</a:t>
            </a:r>
          </a:p>
          <a:p>
            <a:pPr marL="461963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200" dirty="0" smtClean="0">
                <a:solidFill>
                  <a:srgbClr val="6F2575"/>
                </a:solidFill>
              </a:rPr>
              <a:t>security policy </a:t>
            </a:r>
            <a:r>
              <a:rPr lang="en-GB" sz="1200" i="1" dirty="0" smtClean="0">
                <a:solidFill>
                  <a:srgbClr val="6F2575"/>
                </a:solidFill>
              </a:rPr>
              <a:t>as such </a:t>
            </a:r>
            <a:r>
              <a:rPr lang="en-GB" sz="1200" dirty="0" smtClean="0">
                <a:solidFill>
                  <a:srgbClr val="6F2575"/>
                </a:solidFill>
              </a:rPr>
              <a:t>is </a:t>
            </a:r>
            <a:r>
              <a:rPr lang="en-GB" sz="1200" dirty="0">
                <a:solidFill>
                  <a:srgbClr val="6F2575"/>
                </a:solidFill>
              </a:rPr>
              <a:t>not </a:t>
            </a:r>
            <a:r>
              <a:rPr lang="en-GB" sz="1200" dirty="0" smtClean="0">
                <a:solidFill>
                  <a:srgbClr val="6F2575"/>
                </a:solidFill>
              </a:rPr>
              <a:t>the most important: it’s a means to achieve </a:t>
            </a:r>
            <a:r>
              <a:rPr lang="en-GB" sz="1200" dirty="0">
                <a:solidFill>
                  <a:srgbClr val="6F2575"/>
                </a:solidFill>
              </a:rPr>
              <a:t>the </a:t>
            </a:r>
            <a:r>
              <a:rPr lang="en-GB" sz="1200" dirty="0" smtClean="0">
                <a:solidFill>
                  <a:srgbClr val="6F2575"/>
                </a:solidFill>
              </a:rPr>
              <a:t>mission, and defining </a:t>
            </a:r>
            <a:r>
              <a:rPr lang="en-GB" sz="1200" dirty="0">
                <a:solidFill>
                  <a:srgbClr val="6F2575"/>
                </a:solidFill>
              </a:rPr>
              <a:t>policies, processes, &amp; procedures does </a:t>
            </a:r>
            <a:r>
              <a:rPr lang="en-GB" sz="1200" i="1" dirty="0">
                <a:solidFill>
                  <a:srgbClr val="6F2575"/>
                </a:solidFill>
              </a:rPr>
              <a:t>not</a:t>
            </a:r>
            <a:r>
              <a:rPr lang="en-GB" sz="1200" dirty="0">
                <a:solidFill>
                  <a:srgbClr val="6F2575"/>
                </a:solidFill>
              </a:rPr>
              <a:t> mean reality </a:t>
            </a:r>
            <a:r>
              <a:rPr lang="en-GB" sz="1200" dirty="0" smtClean="0">
                <a:solidFill>
                  <a:srgbClr val="6F2575"/>
                </a:solidFill>
              </a:rPr>
              <a:t>follows, nor does open science mean all data must be freely accessible</a:t>
            </a:r>
          </a:p>
          <a:p>
            <a:pPr marL="342900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dirty="0" smtClean="0">
                <a:solidFill>
                  <a:srgbClr val="6F2575"/>
                </a:solidFill>
              </a:rPr>
              <a:t>But ‘in pursuit of the goal, anything goes?’ is also </a:t>
            </a:r>
            <a:r>
              <a:rPr lang="en-GB" sz="1600" i="1" dirty="0" smtClean="0">
                <a:solidFill>
                  <a:srgbClr val="6F2575"/>
                </a:solidFill>
              </a:rPr>
              <a:t>not</a:t>
            </a:r>
            <a:r>
              <a:rPr lang="en-GB" sz="1600" dirty="0" smtClean="0">
                <a:solidFill>
                  <a:srgbClr val="6F2575"/>
                </a:solidFill>
              </a:rPr>
              <a:t> a foundation for trust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- our principles of </a:t>
            </a:r>
            <a:r>
              <a:rPr lang="en-US" dirty="0" err="1" smtClean="0"/>
              <a:t>digitalisation</a:t>
            </a:r>
            <a:endParaRPr lang="nl-NL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8667750" cy="738664"/>
          </a:xfrm>
        </p:spPr>
        <p:txBody>
          <a:bodyPr/>
          <a:lstStyle/>
          <a:p>
            <a:r>
              <a:rPr lang="en-GB" sz="2400" dirty="0" smtClean="0"/>
              <a:t>Balancing goals:</a:t>
            </a:r>
            <a:br>
              <a:rPr lang="en-GB" sz="2400" dirty="0" smtClean="0"/>
            </a:br>
            <a:r>
              <a:rPr lang="en-GB" sz="2400" dirty="0" smtClean="0"/>
              <a:t>primary mission, security risks, and administrative functions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209522" y="3709270"/>
            <a:ext cx="8931932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So: we balance risks – and academic research and education </a:t>
            </a:r>
            <a:r>
              <a:rPr lang="en-GB" sz="1600" b="1" i="1" cap="none" dirty="0" smtClean="0">
                <a:solidFill>
                  <a:schemeClr val="bg1"/>
                </a:solidFill>
              </a:rPr>
              <a:t>is</a:t>
            </a:r>
            <a:r>
              <a:rPr lang="en-GB" sz="1600" b="1" cap="none" dirty="0" smtClean="0">
                <a:solidFill>
                  <a:schemeClr val="bg1"/>
                </a:solidFill>
              </a:rPr>
              <a:t> by design a risk-seeking</a:t>
            </a:r>
            <a:endParaRPr kumimoji="0" lang="en-GB" sz="1600" b="1" i="0" u="none" strike="noStrike" cap="none" spc="0" normalizeH="0" dirty="0" smtClean="0">
              <a:ln>
                <a:noFill/>
              </a:ln>
              <a:solidFill>
                <a:schemeClr val="bg1"/>
              </a:solidFill>
              <a:effectLst/>
              <a:uFillTx/>
              <a:sym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631" y="4052404"/>
            <a:ext cx="8080738" cy="3488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spc="0" normalizeH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sym typeface="Arial"/>
              </a:rPr>
              <a:t>‘with great power comes great responsibility’* – education and awareness are key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70492" y="4820920"/>
            <a:ext cx="2430152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defTabSz="825500"/>
            <a:r>
              <a:rPr lang="en-US" sz="1200" cap="none" dirty="0" smtClean="0">
                <a:solidFill>
                  <a:srgbClr val="E3D88B"/>
                </a:solidFill>
              </a:rPr>
              <a:t>*) the </a:t>
            </a:r>
            <a:r>
              <a:rPr lang="en-US" sz="1200" cap="none" dirty="0" err="1" smtClean="0">
                <a:solidFill>
                  <a:srgbClr val="E3D88B"/>
                </a:solidFill>
              </a:rPr>
              <a:t>sudo</a:t>
            </a:r>
            <a:r>
              <a:rPr lang="en-US" sz="1200" cap="none" dirty="0" smtClean="0">
                <a:solidFill>
                  <a:srgbClr val="E3D88B"/>
                </a:solidFill>
              </a:rPr>
              <a:t>(8) initial user message</a:t>
            </a:r>
            <a:endParaRPr kumimoji="0" lang="en-GB" sz="1200" b="0" i="0" u="none" strike="noStrike" cap="none" spc="0" normalizeH="0" dirty="0" err="1" smtClean="0">
              <a:ln>
                <a:noFill/>
              </a:ln>
              <a:solidFill>
                <a:srgbClr val="E3D88B"/>
              </a:solidFill>
              <a:effectLst/>
              <a:uFillTx/>
              <a:sym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238125" y="3511017"/>
            <a:ext cx="8542907" cy="0"/>
          </a:xfrm>
          <a:prstGeom prst="line">
            <a:avLst/>
          </a:prstGeom>
          <a:noFill/>
          <a:ln w="3175" cap="flat">
            <a:solidFill>
              <a:srgbClr val="E3D88B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11782654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5" y="967796"/>
            <a:ext cx="6401572" cy="3373033"/>
          </a:xfrm>
        </p:spPr>
        <p:txBody>
          <a:bodyPr/>
          <a:lstStyle/>
          <a:p>
            <a:r>
              <a:rPr lang="en-US" sz="1600" dirty="0" smtClean="0"/>
              <a:t>... to </a:t>
            </a:r>
            <a:r>
              <a:rPr lang="en-US" sz="1600" dirty="0"/>
              <a:t>study the interactions and structure of all elementary particles and fields at the smallest distance scale and the highest attainable energy</a:t>
            </a:r>
            <a:r>
              <a:rPr lang="en-US" sz="1600" dirty="0" smtClean="0"/>
              <a:t>.</a:t>
            </a:r>
          </a:p>
          <a:p>
            <a:endParaRPr lang="en-US" sz="800" dirty="0"/>
          </a:p>
          <a:p>
            <a:r>
              <a:rPr lang="en-US" sz="1600" dirty="0"/>
              <a:t>Two complementary approaches are followed: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6F2575"/>
                </a:solidFill>
              </a:rPr>
              <a:t>Accelerator-based particle physics – Studying interactions in particle collision processes at particle accelerators, in particular at </a:t>
            </a:r>
            <a:r>
              <a:rPr lang="en-US" sz="1600" dirty="0" smtClean="0">
                <a:solidFill>
                  <a:srgbClr val="6F2575"/>
                </a:solidFill>
              </a:rPr>
              <a:t>CERN;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6F2575"/>
                </a:solidFill>
              </a:rPr>
              <a:t>Astroparticle </a:t>
            </a:r>
            <a:r>
              <a:rPr lang="en-US" sz="1600" dirty="0">
                <a:solidFill>
                  <a:srgbClr val="6F2575"/>
                </a:solidFill>
              </a:rPr>
              <a:t>physics – Studying interactions of particles and radiation emanating from the Universe</a:t>
            </a:r>
            <a:r>
              <a:rPr lang="en-US" sz="1600" dirty="0" smtClean="0">
                <a:solidFill>
                  <a:srgbClr val="6F2575"/>
                </a:solidFill>
              </a:rPr>
              <a:t>.</a:t>
            </a:r>
          </a:p>
          <a:p>
            <a:endParaRPr lang="en-US" sz="800" dirty="0" smtClean="0"/>
          </a:p>
          <a:p>
            <a:r>
              <a:rPr lang="en-US" sz="1600" dirty="0" smtClean="0"/>
              <a:t>Nikhef </a:t>
            </a:r>
            <a:r>
              <a:rPr lang="en-US" sz="1600" dirty="0"/>
              <a:t>coordinates and leads the Dutch experimental activities in these fields. The research at Nikhef relies on the development of innovative technologies. 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6F2575"/>
                </a:solidFill>
              </a:rPr>
              <a:t>The </a:t>
            </a:r>
            <a:r>
              <a:rPr lang="en-US" sz="1600" dirty="0">
                <a:solidFill>
                  <a:srgbClr val="6F2575"/>
                </a:solidFill>
              </a:rPr>
              <a:t>knowledge and technology transfer to third parties, i.e., industry, civil society and general public, is an integral part of </a:t>
            </a:r>
            <a:r>
              <a:rPr lang="en-US" sz="1600" dirty="0" err="1">
                <a:solidFill>
                  <a:srgbClr val="6F2575"/>
                </a:solidFill>
              </a:rPr>
              <a:t>Nikhef’s</a:t>
            </a:r>
            <a:r>
              <a:rPr lang="en-US" sz="1600" dirty="0">
                <a:solidFill>
                  <a:srgbClr val="6F2575"/>
                </a:solidFill>
              </a:rPr>
              <a:t> mission</a:t>
            </a:r>
            <a:r>
              <a:rPr lang="en-US" sz="1600" dirty="0" smtClean="0">
                <a:solidFill>
                  <a:srgbClr val="6F2575"/>
                </a:solidFill>
              </a:rPr>
              <a:t>.</a:t>
            </a:r>
            <a:endParaRPr lang="en-US" sz="1600" dirty="0">
              <a:solidFill>
                <a:srgbClr val="6F2575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err="1" smtClean="0"/>
              <a:t>Nikhef’s</a:t>
            </a:r>
            <a:r>
              <a:rPr lang="en-GB" dirty="0" smtClean="0"/>
              <a:t> mission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28" y="967796"/>
            <a:ext cx="2378650" cy="337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1892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The Four Areas of the Nikhef Strategy 2023-2028</a:t>
            </a:r>
            <a:endParaRPr lang="en-GB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4319" y="666888"/>
            <a:ext cx="8649499" cy="3885248"/>
            <a:chOff x="779319" y="1743993"/>
            <a:chExt cx="18232173" cy="8189668"/>
          </a:xfrm>
        </p:grpSpPr>
        <p:pic>
          <p:nvPicPr>
            <p:cNvPr id="11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79319" y="1743993"/>
              <a:ext cx="18232173" cy="8189668"/>
            </a:xfrm>
            <a:prstGeom prst="rect">
              <a:avLst/>
            </a:prstGeom>
          </p:spPr>
        </p:pic>
        <p:sp>
          <p:nvSpPr>
            <p:cNvPr id="12" name="object 4"/>
            <p:cNvSpPr txBox="1"/>
            <p:nvPr/>
          </p:nvSpPr>
          <p:spPr>
            <a:xfrm>
              <a:off x="1330102" y="2223660"/>
              <a:ext cx="7837171" cy="2712622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b="1" cap="none" dirty="0">
                  <a:solidFill>
                    <a:schemeClr val="bg1"/>
                  </a:solidFill>
                  <a:latin typeface="Arial"/>
                  <a:cs typeface="Arial"/>
                </a:rPr>
                <a:t>Expanding</a:t>
              </a:r>
              <a:r>
                <a:rPr sz="2000" b="1" cap="none" spc="-204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2000" b="1" cap="none" spc="-10" dirty="0">
                  <a:solidFill>
                    <a:schemeClr val="bg1"/>
                  </a:solidFill>
                  <a:latin typeface="Arial"/>
                  <a:cs typeface="Arial"/>
                </a:rPr>
                <a:t>knowledge</a:t>
              </a:r>
              <a:endParaRPr sz="2000" cap="none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200660" marR="5080">
                <a:lnSpc>
                  <a:spcPct val="103099"/>
                </a:lnSpc>
                <a:spcBef>
                  <a:spcPts val="65"/>
                </a:spcBef>
              </a:pP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Nikhef’s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main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research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effort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is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aimed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at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 further 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expanding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our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understanding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universe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35" dirty="0">
                  <a:solidFill>
                    <a:schemeClr val="bg1"/>
                  </a:solidFill>
                  <a:latin typeface="Arial"/>
                  <a:cs typeface="Arial"/>
                </a:rPr>
                <a:t>in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terms</a:t>
              </a:r>
              <a:r>
                <a:rPr sz="1200" cap="none" spc="1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elementary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particles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forces,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through the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interpretation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data,</a:t>
              </a:r>
              <a:r>
                <a:rPr sz="1200" cap="none" spc="3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confronting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5" dirty="0">
                  <a:solidFill>
                    <a:schemeClr val="bg1"/>
                  </a:solidFill>
                  <a:latin typeface="Arial"/>
                  <a:cs typeface="Arial"/>
                </a:rPr>
                <a:t>results </a:t>
              </a:r>
              <a:r>
                <a:rPr sz="1200" cap="none" spc="100" dirty="0">
                  <a:solidFill>
                    <a:schemeClr val="bg1"/>
                  </a:solidFill>
                  <a:latin typeface="Arial"/>
                  <a:cs typeface="Arial"/>
                </a:rPr>
                <a:t>with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theory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vice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-10" dirty="0">
                  <a:solidFill>
                    <a:schemeClr val="bg1"/>
                  </a:solidFill>
                  <a:latin typeface="Arial"/>
                  <a:cs typeface="Arial"/>
                </a:rPr>
                <a:t>versa.</a:t>
              </a:r>
              <a:endParaRPr sz="1200" cap="none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3" name="object 5"/>
            <p:cNvSpPr txBox="1"/>
            <p:nvPr/>
          </p:nvSpPr>
          <p:spPr>
            <a:xfrm>
              <a:off x="11039937" y="2098009"/>
              <a:ext cx="7035800" cy="3113500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b="1" cap="none" dirty="0">
                  <a:solidFill>
                    <a:schemeClr val="bg1"/>
                  </a:solidFill>
                  <a:latin typeface="Arial"/>
                  <a:cs typeface="Arial"/>
                </a:rPr>
                <a:t>Maintaining</a:t>
              </a:r>
              <a:r>
                <a:rPr sz="2000" b="1" cap="none" spc="229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2000" b="1" cap="none" spc="-10" dirty="0">
                  <a:solidFill>
                    <a:schemeClr val="bg1"/>
                  </a:solidFill>
                  <a:latin typeface="Arial"/>
                  <a:cs typeface="Arial"/>
                </a:rPr>
                <a:t>infrastructure</a:t>
              </a:r>
              <a:endParaRPr sz="2000" cap="none" dirty="0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200660" marR="5080">
                <a:lnSpc>
                  <a:spcPct val="103099"/>
                </a:lnSpc>
                <a:spcBef>
                  <a:spcPts val="65"/>
                </a:spcBef>
              </a:pPr>
              <a:r>
                <a:rPr sz="1200" cap="none" spc="110" dirty="0">
                  <a:solidFill>
                    <a:schemeClr val="bg1"/>
                  </a:solidFill>
                  <a:latin typeface="Arial"/>
                  <a:cs typeface="Arial"/>
                </a:rPr>
                <a:t>Much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Nikhef’s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effort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is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20" dirty="0">
                  <a:solidFill>
                    <a:schemeClr val="bg1"/>
                  </a:solidFill>
                  <a:latin typeface="Arial"/>
                  <a:cs typeface="Arial"/>
                </a:rPr>
                <a:t>put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90" dirty="0">
                  <a:solidFill>
                    <a:schemeClr val="bg1"/>
                  </a:solidFill>
                  <a:latin typeface="Arial"/>
                  <a:cs typeface="Arial"/>
                </a:rPr>
                <a:t>into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upgrading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exploiting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current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experiments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5" dirty="0">
                  <a:solidFill>
                    <a:schemeClr val="bg1"/>
                  </a:solidFill>
                  <a:latin typeface="Arial"/>
                  <a:cs typeface="Arial"/>
                </a:rPr>
                <a:t>and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building</a:t>
              </a:r>
              <a:r>
                <a:rPr sz="1200" cap="none" spc="4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new</a:t>
              </a:r>
              <a:r>
                <a:rPr sz="1200" cap="none" spc="4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experiments.</a:t>
              </a:r>
              <a:r>
                <a:rPr sz="1200" cap="none" spc="4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1200" cap="none" spc="4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technology </a:t>
              </a:r>
              <a:r>
                <a:rPr sz="1200" cap="none" spc="90" dirty="0">
                  <a:solidFill>
                    <a:schemeClr val="bg1"/>
                  </a:solidFill>
                  <a:latin typeface="Arial"/>
                  <a:cs typeface="Arial"/>
                </a:rPr>
                <a:t>departments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at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Nikhef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are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essential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30" dirty="0">
                  <a:solidFill>
                    <a:schemeClr val="bg1"/>
                  </a:solidFill>
                  <a:latin typeface="Arial"/>
                  <a:cs typeface="Arial"/>
                </a:rPr>
                <a:t>to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0" dirty="0">
                  <a:solidFill>
                    <a:schemeClr val="bg1"/>
                  </a:solidFill>
                  <a:latin typeface="Arial"/>
                  <a:cs typeface="Arial"/>
                </a:rPr>
                <a:t>make 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this</a:t>
              </a:r>
              <a:r>
                <a:rPr sz="1200" cap="none" spc="1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happen.</a:t>
              </a:r>
              <a:endParaRPr sz="1200" cap="none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4" name="object 6"/>
            <p:cNvSpPr txBox="1"/>
            <p:nvPr/>
          </p:nvSpPr>
          <p:spPr>
            <a:xfrm>
              <a:off x="1330102" y="6814309"/>
              <a:ext cx="7757160" cy="2311742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b="1" cap="none" dirty="0">
                  <a:solidFill>
                    <a:schemeClr val="bg1"/>
                  </a:solidFill>
                  <a:latin typeface="Arial"/>
                  <a:cs typeface="Arial"/>
                </a:rPr>
                <a:t>Preparing</a:t>
              </a:r>
              <a:r>
                <a:rPr sz="2000" b="1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2000" b="1" cap="none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2000" b="1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2000" b="1" cap="none" spc="-10" dirty="0">
                  <a:solidFill>
                    <a:schemeClr val="bg1"/>
                  </a:solidFill>
                  <a:latin typeface="Arial"/>
                  <a:cs typeface="Arial"/>
                </a:rPr>
                <a:t>future</a:t>
              </a:r>
              <a:endParaRPr sz="2000" cap="none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200660" marR="5080">
                <a:lnSpc>
                  <a:spcPct val="103099"/>
                </a:lnSpc>
                <a:spcBef>
                  <a:spcPts val="65"/>
                </a:spcBef>
              </a:pP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Nikhef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is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0" dirty="0">
                  <a:solidFill>
                    <a:schemeClr val="bg1"/>
                  </a:solidFill>
                  <a:latin typeface="Arial"/>
                  <a:cs typeface="Arial"/>
                </a:rPr>
                <a:t>constantly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innovating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95" dirty="0">
                  <a:solidFill>
                    <a:schemeClr val="bg1"/>
                  </a:solidFill>
                  <a:latin typeface="Arial"/>
                  <a:cs typeface="Arial"/>
                </a:rPr>
                <a:t>towards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new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technologies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designs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new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facilities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5" dirty="0">
                  <a:solidFill>
                    <a:schemeClr val="bg1"/>
                  </a:solidFill>
                  <a:latin typeface="Arial"/>
                  <a:cs typeface="Arial"/>
                </a:rPr>
                <a:t>and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projects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30" dirty="0">
                  <a:solidFill>
                    <a:schemeClr val="bg1"/>
                  </a:solidFill>
                  <a:latin typeface="Arial"/>
                  <a:cs typeface="Arial"/>
                </a:rPr>
                <a:t>to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explore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new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90" dirty="0">
                  <a:solidFill>
                    <a:schemeClr val="bg1"/>
                  </a:solidFill>
                  <a:latin typeface="Arial"/>
                  <a:cs typeface="Arial"/>
                </a:rPr>
                <a:t>scientific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challenges</a:t>
              </a:r>
              <a:r>
                <a:rPr sz="1200" cap="none" spc="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5" dirty="0">
                  <a:solidFill>
                    <a:schemeClr val="bg1"/>
                  </a:solidFill>
                  <a:latin typeface="Arial"/>
                  <a:cs typeface="Arial"/>
                </a:rPr>
                <a:t>and </a:t>
              </a:r>
              <a:r>
                <a:rPr sz="1200" cap="none" spc="90" dirty="0">
                  <a:solidFill>
                    <a:schemeClr val="bg1"/>
                  </a:solidFill>
                  <a:latin typeface="Arial"/>
                  <a:cs typeface="Arial"/>
                </a:rPr>
                <a:t>opportunities</a:t>
              </a: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in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years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30" dirty="0">
                  <a:solidFill>
                    <a:schemeClr val="bg1"/>
                  </a:solidFill>
                  <a:latin typeface="Arial"/>
                  <a:cs typeface="Arial"/>
                </a:rPr>
                <a:t>to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5" dirty="0">
                  <a:solidFill>
                    <a:schemeClr val="bg1"/>
                  </a:solidFill>
                  <a:latin typeface="Arial"/>
                  <a:cs typeface="Arial"/>
                </a:rPr>
                <a:t>come.</a:t>
              </a:r>
              <a:endParaRPr sz="1200" cap="none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5" name="object 7"/>
            <p:cNvSpPr txBox="1"/>
            <p:nvPr/>
          </p:nvSpPr>
          <p:spPr>
            <a:xfrm>
              <a:off x="10977111" y="6683424"/>
              <a:ext cx="7272021" cy="2712622"/>
            </a:xfrm>
            <a:prstGeom prst="rect">
              <a:avLst/>
            </a:prstGeom>
          </p:spPr>
          <p:txBody>
            <a:bodyPr vert="horz" wrap="square" lIns="0" tIns="1524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20"/>
                </a:spcBef>
              </a:pPr>
              <a:r>
                <a:rPr sz="2000" b="1" cap="none" dirty="0">
                  <a:solidFill>
                    <a:schemeClr val="bg1"/>
                  </a:solidFill>
                  <a:latin typeface="Arial"/>
                  <a:cs typeface="Arial"/>
                </a:rPr>
                <a:t>Healthy</a:t>
              </a:r>
              <a:r>
                <a:rPr sz="2000" b="1" cap="none" spc="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2000" b="1" cap="none" spc="-10" dirty="0">
                  <a:solidFill>
                    <a:schemeClr val="bg1"/>
                  </a:solidFill>
                  <a:latin typeface="Arial"/>
                  <a:cs typeface="Arial"/>
                </a:rPr>
                <a:t>partnership</a:t>
              </a:r>
              <a:endParaRPr sz="2000" cap="none">
                <a:solidFill>
                  <a:schemeClr val="bg1"/>
                </a:solidFill>
                <a:latin typeface="Arial"/>
                <a:cs typeface="Arial"/>
              </a:endParaRPr>
            </a:p>
            <a:p>
              <a:pPr marL="200660" marR="5080">
                <a:lnSpc>
                  <a:spcPct val="103099"/>
                </a:lnSpc>
                <a:spcBef>
                  <a:spcPts val="65"/>
                </a:spcBef>
              </a:pP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Nikhef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strives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30" dirty="0">
                  <a:solidFill>
                    <a:schemeClr val="bg1"/>
                  </a:solidFill>
                  <a:latin typeface="Arial"/>
                  <a:cs typeface="Arial"/>
                </a:rPr>
                <a:t>to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be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vibrant,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diverse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45" dirty="0">
                  <a:solidFill>
                    <a:schemeClr val="bg1"/>
                  </a:solidFill>
                  <a:latin typeface="Arial"/>
                  <a:cs typeface="Arial"/>
                </a:rPr>
                <a:t>and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inclusive</a:t>
              </a:r>
              <a:r>
                <a:rPr sz="1200" cap="none" spc="14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95" dirty="0">
                  <a:solidFill>
                    <a:schemeClr val="bg1"/>
                  </a:solidFill>
                  <a:latin typeface="Arial"/>
                  <a:cs typeface="Arial"/>
                </a:rPr>
                <a:t>community</a:t>
              </a:r>
              <a:r>
                <a:rPr sz="1200" cap="none" spc="14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in</a:t>
              </a:r>
              <a:r>
                <a:rPr sz="1200" cap="none" spc="15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the</a:t>
              </a:r>
              <a:r>
                <a:rPr sz="1200" cap="none" spc="14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dirty="0">
                  <a:solidFill>
                    <a:schemeClr val="bg1"/>
                  </a:solidFill>
                  <a:latin typeface="Arial"/>
                  <a:cs typeface="Arial"/>
                </a:rPr>
                <a:t>(inter)national</a:t>
              </a:r>
              <a:r>
                <a:rPr sz="1200" cap="none" spc="14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field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of</a:t>
              </a:r>
              <a:r>
                <a:rPr sz="1200" cap="none" spc="114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" dirty="0">
                  <a:solidFill>
                    <a:schemeClr val="bg1"/>
                  </a:solidFill>
                  <a:latin typeface="Arial"/>
                  <a:cs typeface="Arial"/>
                </a:rPr>
                <a:t>(astro)particle</a:t>
              </a:r>
              <a:r>
                <a:rPr sz="1200" cap="none" spc="114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85" dirty="0">
                  <a:solidFill>
                    <a:schemeClr val="bg1"/>
                  </a:solidFill>
                  <a:latin typeface="Arial"/>
                  <a:cs typeface="Arial"/>
                </a:rPr>
                <a:t>physics</a:t>
              </a:r>
              <a:r>
                <a:rPr sz="1200" cap="none" spc="1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10" dirty="0">
                  <a:solidFill>
                    <a:schemeClr val="bg1"/>
                  </a:solidFill>
                  <a:latin typeface="Arial"/>
                  <a:cs typeface="Arial"/>
                </a:rPr>
                <a:t>by</a:t>
              </a:r>
              <a:r>
                <a:rPr sz="1200" cap="none" spc="114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ensuring</a:t>
              </a:r>
              <a:r>
                <a:rPr sz="1200" cap="none" spc="114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10" dirty="0">
                  <a:solidFill>
                    <a:schemeClr val="bg1"/>
                  </a:solidFill>
                  <a:latin typeface="Arial"/>
                  <a:cs typeface="Arial"/>
                </a:rPr>
                <a:t>a</a:t>
              </a:r>
              <a:r>
                <a:rPr sz="1200" cap="none" spc="12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-20" dirty="0">
                  <a:solidFill>
                    <a:schemeClr val="bg1"/>
                  </a:solidFill>
                  <a:latin typeface="Arial"/>
                  <a:cs typeface="Arial"/>
                </a:rPr>
                <a:t>safe </a:t>
              </a:r>
              <a:r>
                <a:rPr sz="1200" cap="none" spc="105" dirty="0">
                  <a:solidFill>
                    <a:schemeClr val="bg1"/>
                  </a:solidFill>
                  <a:latin typeface="Arial"/>
                  <a:cs typeface="Arial"/>
                </a:rPr>
                <a:t>work</a:t>
              </a:r>
              <a:r>
                <a:rPr sz="1200" cap="none" spc="2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environment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investing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60" dirty="0">
                  <a:solidFill>
                    <a:schemeClr val="bg1"/>
                  </a:solidFill>
                  <a:latin typeface="Arial"/>
                  <a:cs typeface="Arial"/>
                </a:rPr>
                <a:t>in</a:t>
              </a:r>
              <a:r>
                <a:rPr sz="1200" cap="none" spc="30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0" dirty="0">
                  <a:solidFill>
                    <a:schemeClr val="bg1"/>
                  </a:solidFill>
                  <a:latin typeface="Arial"/>
                  <a:cs typeface="Arial"/>
                </a:rPr>
                <a:t>people’s </a:t>
              </a:r>
              <a:r>
                <a:rPr sz="1200" cap="none" spc="65" dirty="0">
                  <a:solidFill>
                    <a:schemeClr val="bg1"/>
                  </a:solidFill>
                  <a:latin typeface="Arial"/>
                  <a:cs typeface="Arial"/>
                </a:rPr>
                <a:t>talents</a:t>
              </a:r>
              <a:r>
                <a:rPr sz="1200" cap="none" spc="1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70" dirty="0">
                  <a:solidFill>
                    <a:schemeClr val="bg1"/>
                  </a:solidFill>
                  <a:latin typeface="Arial"/>
                  <a:cs typeface="Arial"/>
                </a:rPr>
                <a:t>and</a:t>
              </a:r>
              <a:r>
                <a:rPr sz="1200" cap="none" spc="15" dirty="0">
                  <a:solidFill>
                    <a:schemeClr val="bg1"/>
                  </a:solidFill>
                  <a:latin typeface="Arial"/>
                  <a:cs typeface="Arial"/>
                </a:rPr>
                <a:t> </a:t>
              </a:r>
              <a:r>
                <a:rPr sz="1200" cap="none" spc="55" dirty="0">
                  <a:solidFill>
                    <a:schemeClr val="bg1"/>
                  </a:solidFill>
                  <a:latin typeface="Arial"/>
                  <a:cs typeface="Arial"/>
                </a:rPr>
                <a:t>expertise.</a:t>
              </a:r>
              <a:endParaRPr sz="1200" cap="none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5803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Digitisation strategy</a:t>
            </a:r>
          </a:p>
          <a:p>
            <a:endParaRPr lang="en-GB" dirty="0" smtClean="0"/>
          </a:p>
          <a:p>
            <a:r>
              <a:rPr lang="en-GB" dirty="0" smtClean="0"/>
              <a:t>	</a:t>
            </a:r>
            <a:r>
              <a:rPr lang="en-GB" dirty="0" smtClean="0">
                <a:solidFill>
                  <a:srgbClr val="6F2575"/>
                </a:solidFill>
              </a:rPr>
              <a:t>Shorten </a:t>
            </a:r>
            <a:r>
              <a:rPr lang="en-GB" dirty="0">
                <a:solidFill>
                  <a:srgbClr val="6F2575"/>
                </a:solidFill>
              </a:rPr>
              <a:t>the time-to-research-results through digitalisation, </a:t>
            </a:r>
            <a:br>
              <a:rPr lang="en-GB" dirty="0">
                <a:solidFill>
                  <a:srgbClr val="6F2575"/>
                </a:solidFill>
              </a:rPr>
            </a:br>
            <a:r>
              <a:rPr lang="en-GB" dirty="0" smtClean="0">
                <a:solidFill>
                  <a:srgbClr val="6F2575"/>
                </a:solidFill>
              </a:rPr>
              <a:t>	by </a:t>
            </a:r>
            <a:r>
              <a:rPr lang="en-GB" dirty="0">
                <a:solidFill>
                  <a:srgbClr val="6F2575"/>
                </a:solidFill>
              </a:rPr>
              <a:t>processing data faster, more effectively, and more </a:t>
            </a:r>
            <a:r>
              <a:rPr lang="en-GB" dirty="0" smtClean="0">
                <a:solidFill>
                  <a:srgbClr val="6F2575"/>
                </a:solidFill>
              </a:rPr>
              <a:t>efficiently</a:t>
            </a:r>
          </a:p>
          <a:p>
            <a:endParaRPr lang="en-GB" dirty="0"/>
          </a:p>
          <a:p>
            <a:r>
              <a:rPr lang="en-GB" sz="1600" dirty="0" smtClean="0"/>
              <a:t>So how </a:t>
            </a:r>
            <a:r>
              <a:rPr lang="en-GB" sz="1600" dirty="0"/>
              <a:t>does digitalisation – the use of ICT systems and services in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a research-driven </a:t>
            </a:r>
            <a:r>
              <a:rPr lang="en-GB" sz="1600" dirty="0"/>
              <a:t>organisation – enable our mission and strategic vision? </a:t>
            </a:r>
            <a:endParaRPr lang="en-GB" sz="1600" dirty="0" smtClean="0"/>
          </a:p>
          <a:p>
            <a:endParaRPr lang="en-GB" sz="1600" dirty="0" smtClean="0"/>
          </a:p>
          <a:p>
            <a:r>
              <a:rPr lang="en-GB" sz="1600" dirty="0" smtClean="0"/>
              <a:t>How </a:t>
            </a:r>
            <a:r>
              <a:rPr lang="en-GB" sz="1600" dirty="0"/>
              <a:t>shall digitalisation be structured to ensure it achieves these goals,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and </a:t>
            </a:r>
            <a:r>
              <a:rPr lang="en-GB" sz="1600" dirty="0"/>
              <a:t>does not inadvertently impose constraints, hindrance, and </a:t>
            </a:r>
            <a:r>
              <a:rPr lang="en-GB" sz="1600" dirty="0" smtClean="0"/>
              <a:t/>
            </a:r>
            <a:br>
              <a:rPr lang="en-GB" sz="1600" dirty="0" smtClean="0"/>
            </a:br>
            <a:r>
              <a:rPr lang="en-GB" sz="1600" dirty="0" smtClean="0"/>
              <a:t>unnecessary </a:t>
            </a:r>
            <a:r>
              <a:rPr lang="en-GB" sz="1600" dirty="0"/>
              <a:t>complications on our research, innovation, and development</a:t>
            </a:r>
            <a:r>
              <a:rPr lang="en-GB" sz="1600" dirty="0" smtClean="0"/>
              <a:t>?</a:t>
            </a:r>
            <a:endParaRPr lang="en-GB" sz="1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So what can ICT do that helps fulfil this mission?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28227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pPr algn="ctr"/>
            <a:r>
              <a:rPr lang="en-GB" dirty="0" smtClean="0"/>
              <a:t>Traditional ‘IT Landscape’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sz="1800" dirty="0" smtClean="0"/>
          </a:p>
          <a:p>
            <a:endParaRPr lang="en-GB" sz="1800" dirty="0"/>
          </a:p>
          <a:p>
            <a:endParaRPr lang="en-GB" sz="1800" dirty="0" smtClean="0"/>
          </a:p>
          <a:p>
            <a:endParaRPr lang="en-GB" sz="1800" dirty="0" smtClean="0"/>
          </a:p>
          <a:p>
            <a:pPr algn="ctr"/>
            <a:r>
              <a:rPr lang="en-GB" sz="1800" dirty="0" smtClean="0"/>
              <a:t>service portfolio management, configuration management, supplier relationship management, service level management (if you’re lucky), information security management, … customer relationship management (who came up with </a:t>
            </a:r>
            <a:r>
              <a:rPr lang="en-GB" sz="1800" i="1" dirty="0" smtClean="0"/>
              <a:t>that</a:t>
            </a:r>
            <a:r>
              <a:rPr lang="en-GB" sz="1800" dirty="0" smtClean="0"/>
              <a:t> term) 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Nikhef - our principles of </a:t>
            </a:r>
            <a:r>
              <a:rPr lang="en-US" dirty="0" err="1" smtClean="0"/>
              <a:t>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A new role for the IT Landscape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sz="800" dirty="0" smtClean="0"/>
              <a:t>Image: “Bliss”, the default Windows XP wall paper. Photo by Charles </a:t>
            </a:r>
            <a:r>
              <a:rPr lang="en-GB" sz="800" dirty="0" err="1" smtClean="0"/>
              <a:t>O’Rear</a:t>
            </a:r>
            <a:r>
              <a:rPr lang="en-GB" sz="800" dirty="0" smtClean="0"/>
              <a:t> 1996, </a:t>
            </a:r>
            <a:r>
              <a:rPr lang="en-GB" sz="800" dirty="0"/>
              <a:t>© </a:t>
            </a:r>
            <a:r>
              <a:rPr lang="en-GB" sz="800" dirty="0" smtClean="0"/>
              <a:t>Microsoft 2000</a:t>
            </a:r>
            <a:endParaRPr lang="en-GB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438" y="869057"/>
            <a:ext cx="3823025" cy="2384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65617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>
          <a:xfrm>
            <a:off x="238126" y="1342768"/>
            <a:ext cx="5116470" cy="2998061"/>
          </a:xfrm>
        </p:spPr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What actually drives our (ICT) choices?</a:t>
            </a:r>
            <a:endParaRPr lang="en-GB" sz="1800" dirty="0">
              <a:solidFill>
                <a:srgbClr val="6F2575"/>
              </a:solidFill>
            </a:endParaRP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How do they relate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to organisational values?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6F2575"/>
                </a:solidFill>
              </a:rPr>
              <a:t>How do we position our ICT choices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in the scientific, societal, </a:t>
            </a:r>
            <a:br>
              <a:rPr lang="en-GB" sz="1800" dirty="0" smtClean="0">
                <a:solidFill>
                  <a:srgbClr val="6F2575"/>
                </a:solidFill>
              </a:rPr>
            </a:br>
            <a:r>
              <a:rPr lang="en-GB" sz="1800" dirty="0" smtClean="0">
                <a:solidFill>
                  <a:srgbClr val="6F2575"/>
                </a:solidFill>
              </a:rPr>
              <a:t>and governance landscape?</a:t>
            </a:r>
            <a:endParaRPr lang="en-GB" sz="1800" dirty="0"/>
          </a:p>
          <a:p>
            <a:endParaRPr lang="en-GB" sz="1800" dirty="0" smtClean="0"/>
          </a:p>
          <a:p>
            <a:r>
              <a:rPr lang="en-GB" sz="1800" dirty="0" smtClean="0"/>
              <a:t>Those questions deserve an answer ...</a:t>
            </a:r>
            <a:br>
              <a:rPr lang="en-GB" sz="1800" dirty="0" smtClean="0"/>
            </a:br>
            <a:r>
              <a:rPr lang="en-GB" sz="1800" dirty="0" smtClean="0"/>
              <a:t>before drafting any policies, procedures, </a:t>
            </a:r>
            <a:br>
              <a:rPr lang="en-GB" sz="1800" dirty="0" smtClean="0"/>
            </a:br>
            <a:r>
              <a:rPr lang="en-GB" sz="1800" dirty="0" smtClean="0"/>
              <a:t>or compliance requirements</a:t>
            </a:r>
            <a:endParaRPr lang="en-GB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238125" y="238125"/>
            <a:ext cx="5115284" cy="800219"/>
          </a:xfrm>
        </p:spPr>
        <p:txBody>
          <a:bodyPr/>
          <a:lstStyle/>
          <a:p>
            <a:r>
              <a:rPr lang="en-GB" dirty="0" smtClean="0"/>
              <a:t>Rather than starting with an ICT architecture or landscape …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41" y="74585"/>
            <a:ext cx="3509627" cy="4995493"/>
          </a:xfrm>
          <a:prstGeom prst="rect">
            <a:avLst/>
          </a:prstGeom>
          <a:ln>
            <a:solidFill>
              <a:srgbClr val="6F2575"/>
            </a:solidFill>
          </a:ln>
        </p:spPr>
      </p:pic>
    </p:spTree>
    <p:extLst>
      <p:ext uri="{BB962C8B-B14F-4D97-AF65-F5344CB8AC3E}">
        <p14:creationId xmlns:p14="http://schemas.microsoft.com/office/powerpoint/2010/main" val="42597020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r>
              <a:rPr lang="en-GB" dirty="0" smtClean="0"/>
              <a:t>‘If they are many, they are not principles’, so we set only four:</a:t>
            </a:r>
          </a:p>
          <a:p>
            <a:endParaRPr lang="en-GB" sz="1000" dirty="0" smtClean="0"/>
          </a:p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rgbClr val="6F2575"/>
                </a:solidFill>
              </a:rPr>
              <a:t>Institutional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strategy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and</a:t>
            </a:r>
            <a:r>
              <a:rPr lang="nl-NL" dirty="0">
                <a:solidFill>
                  <a:srgbClr val="6F2575"/>
                </a:solidFill>
              </a:rPr>
              <a:t> mission directs ICT </a:t>
            </a:r>
            <a:r>
              <a:rPr lang="nl-NL" dirty="0" err="1">
                <a:solidFill>
                  <a:srgbClr val="6F2575"/>
                </a:solidFill>
              </a:rPr>
              <a:t>decision</a:t>
            </a:r>
            <a:r>
              <a:rPr lang="nl-NL" dirty="0">
                <a:solidFill>
                  <a:srgbClr val="6F2575"/>
                </a:solidFill>
              </a:rPr>
              <a:t> making</a:t>
            </a:r>
            <a:br>
              <a:rPr lang="nl-NL" dirty="0">
                <a:solidFill>
                  <a:srgbClr val="6F2575"/>
                </a:solidFill>
              </a:rPr>
            </a:b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ICT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decisions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are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assessed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based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Nikhef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strategic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themes</a:t>
            </a:r>
            <a:endParaRPr lang="en-GB" sz="1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 err="1" smtClean="0">
                <a:solidFill>
                  <a:srgbClr val="6F2575"/>
                </a:solidFill>
              </a:rPr>
              <a:t>Collaboration</a:t>
            </a:r>
            <a:r>
              <a:rPr lang="nl-NL" dirty="0" smtClean="0">
                <a:solidFill>
                  <a:srgbClr val="6F2575"/>
                </a:solidFill>
              </a:rPr>
              <a:t> as a </a:t>
            </a:r>
            <a:r>
              <a:rPr lang="nl-NL" dirty="0" err="1" smtClean="0">
                <a:solidFill>
                  <a:srgbClr val="6F2575"/>
                </a:solidFill>
              </a:rPr>
              <a:t>core</a:t>
            </a:r>
            <a:r>
              <a:rPr lang="nl-NL" dirty="0" smtClean="0">
                <a:solidFill>
                  <a:srgbClr val="6F2575"/>
                </a:solidFill>
              </a:rPr>
              <a:t> </a:t>
            </a:r>
            <a:r>
              <a:rPr lang="nl-NL" dirty="0" err="1" smtClean="0">
                <a:solidFill>
                  <a:srgbClr val="6F2575"/>
                </a:solidFill>
              </a:rPr>
              <a:t>value</a:t>
            </a:r>
            <a:r>
              <a:rPr lang="nl-NL" dirty="0" smtClean="0">
                <a:solidFill>
                  <a:srgbClr val="6F2575"/>
                </a:solidFill>
              </a:rPr>
              <a:t/>
            </a:r>
            <a:br>
              <a:rPr lang="nl-NL" dirty="0" smtClean="0">
                <a:solidFill>
                  <a:srgbClr val="6F2575"/>
                </a:solidFill>
              </a:rPr>
            </a:b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Nikhef stands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for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whole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Dutch community in (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astro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)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particle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physics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European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global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collaborations</a:t>
            </a:r>
            <a:endParaRPr lang="en-GB" sz="1600" dirty="0" smtClean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 smtClean="0">
                <a:solidFill>
                  <a:srgbClr val="6F2575"/>
                </a:solidFill>
              </a:rPr>
              <a:t>Shared </a:t>
            </a:r>
            <a:r>
              <a:rPr lang="nl-NL" dirty="0">
                <a:solidFill>
                  <a:srgbClr val="6F2575"/>
                </a:solidFill>
              </a:rPr>
              <a:t>public </a:t>
            </a:r>
            <a:r>
              <a:rPr lang="nl-NL" dirty="0" err="1">
                <a:solidFill>
                  <a:srgbClr val="6F2575"/>
                </a:solidFill>
              </a:rPr>
              <a:t>values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and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responsible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technology</a:t>
            </a:r>
            <a:r>
              <a:rPr lang="nl-NL" dirty="0">
                <a:solidFill>
                  <a:srgbClr val="6F2575"/>
                </a:solidFill>
              </a:rPr>
              <a:t/>
            </a:r>
            <a:br>
              <a:rPr lang="nl-NL" dirty="0">
                <a:solidFill>
                  <a:srgbClr val="6F2575"/>
                </a:solidFill>
              </a:rPr>
            </a:b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Nikhef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employs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develops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shapes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technologies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preserve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autonomy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justice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humanity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</a:t>
            </a:r>
            <a:r>
              <a:rPr lang="nl-NL" sz="1600" dirty="0" err="1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that</a:t>
            </a:r>
            <a:r>
              <a:rPr lang="nl-NL" sz="1600" dirty="0" smtClean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builds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our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academic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sovereignty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integrity</a:t>
            </a:r>
            <a:endParaRPr lang="en-GB" sz="1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nl-NL" dirty="0" err="1">
                <a:solidFill>
                  <a:srgbClr val="6F2575"/>
                </a:solidFill>
              </a:rPr>
              <a:t>Digitalisation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 smtClean="0">
                <a:solidFill>
                  <a:srgbClr val="6F2575"/>
                </a:solidFill>
              </a:rPr>
              <a:t>reflects</a:t>
            </a:r>
            <a:r>
              <a:rPr lang="nl-NL" dirty="0" smtClean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the</a:t>
            </a:r>
            <a:r>
              <a:rPr lang="nl-NL" dirty="0">
                <a:solidFill>
                  <a:srgbClr val="6F2575"/>
                </a:solidFill>
              </a:rPr>
              <a:t> </a:t>
            </a:r>
            <a:r>
              <a:rPr lang="nl-NL" dirty="0" err="1">
                <a:solidFill>
                  <a:srgbClr val="6F2575"/>
                </a:solidFill>
              </a:rPr>
              <a:t>continuity</a:t>
            </a:r>
            <a:r>
              <a:rPr lang="nl-NL" dirty="0">
                <a:solidFill>
                  <a:srgbClr val="6F2575"/>
                </a:solidFill>
              </a:rPr>
              <a:t> in </a:t>
            </a:r>
            <a:r>
              <a:rPr lang="nl-NL" dirty="0" err="1">
                <a:solidFill>
                  <a:srgbClr val="6F2575"/>
                </a:solidFill>
              </a:rPr>
              <a:t>our</a:t>
            </a:r>
            <a:r>
              <a:rPr lang="nl-NL" dirty="0">
                <a:solidFill>
                  <a:srgbClr val="6F2575"/>
                </a:solidFill>
              </a:rPr>
              <a:t> research </a:t>
            </a:r>
            <a:r>
              <a:rPr lang="nl-NL" dirty="0" err="1">
                <a:solidFill>
                  <a:srgbClr val="6F2575"/>
                </a:solidFill>
              </a:rPr>
              <a:t>programmes</a:t>
            </a:r>
            <a:r>
              <a:rPr lang="nl-NL" dirty="0"/>
              <a:t/>
            </a:r>
            <a:br>
              <a:rPr lang="nl-NL" dirty="0"/>
            </a:b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With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research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horizons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measured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decades, ICT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reflect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this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continuity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choice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of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infrastructure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, services,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information management,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and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in </a:t>
            </a:r>
            <a:r>
              <a:rPr lang="nl-NL" sz="16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its</a:t>
            </a:r>
            <a:r>
              <a:rPr lang="nl-NL" sz="16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human expertise</a:t>
            </a:r>
            <a:endParaRPr lang="en-GB" sz="16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GB" smtClean="0"/>
              <a:t>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Nikhef - our principles of digitalisation</a:t>
            </a:r>
            <a:endParaRPr lang="nl-N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Our Principles of </a:t>
            </a:r>
            <a:r>
              <a:rPr lang="en-GB" dirty="0" smtClean="0"/>
              <a:t>Digitalisation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4144673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Nikhef-DG22-NikOnly-main">
  <a:themeElements>
    <a:clrScheme name="NIKHEF">
      <a:dk1>
        <a:srgbClr val="000000"/>
      </a:dk1>
      <a:lt1>
        <a:srgbClr val="E6223C"/>
      </a:lt1>
      <a:dk2>
        <a:srgbClr val="000000"/>
      </a:dk2>
      <a:lt2>
        <a:srgbClr val="702677"/>
      </a:lt2>
      <a:accent1>
        <a:srgbClr val="E6223C"/>
      </a:accent1>
      <a:accent2>
        <a:srgbClr val="702677"/>
      </a:accent2>
      <a:accent3>
        <a:srgbClr val="00B3C3"/>
      </a:accent3>
      <a:accent4>
        <a:srgbClr val="E3D88B"/>
      </a:accent4>
      <a:accent5>
        <a:srgbClr val="059F77"/>
      </a:accent5>
      <a:accent6>
        <a:srgbClr val="E6223C"/>
      </a:accent6>
      <a:hlink>
        <a:srgbClr val="0000FF"/>
      </a:hlink>
      <a:folHlink>
        <a:srgbClr val="00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dirty="0" err="1" smtClean="0">
            <a:ln>
              <a:noFill/>
            </a:ln>
            <a:solidFill>
              <a:srgbClr val="6F2575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69AEE041-AAA7-482D-A02B-2EC962DEA01C}" vid="{869A5D6C-6718-4E6E-9B50-59788C9F8F9E}"/>
    </a:ext>
  </a:extLst>
</a:theme>
</file>

<file path=ppt/theme/theme2.xml><?xml version="1.0" encoding="utf-8"?>
<a:theme xmlns:a="http://schemas.openxmlformats.org/drawingml/2006/main" name="Nikhef-DG22-2018-legacy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69AEE041-AAA7-482D-A02B-2EC962DEA01C}" vid="{098CA77E-45CC-41E1-819A-14FFE0A2E469}"/>
    </a:ext>
  </a:extLst>
</a:theme>
</file>

<file path=ppt/theme/theme3.xml><?xml version="1.0" encoding="utf-8"?>
<a:theme xmlns:a="http://schemas.openxmlformats.org/drawingml/2006/main" name="Nikhef-DG22-NikUM-Closures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Custom 1">
      <a:majorFont>
        <a:latin typeface="Candara"/>
        <a:ea typeface="Candara"/>
        <a:cs typeface="Candara"/>
      </a:majorFont>
      <a:minorFont>
        <a:latin typeface="Akkurat Std"/>
        <a:ea typeface="Candara"/>
        <a:cs typeface="Candar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A8D6FF"/>
        </a:solidFill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40639" marR="40639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>
              <a:solidFill>
                <a:srgbClr val="000000"/>
              </a:solidFill>
            </a:uFill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101600" tIns="101600" rIns="101600" bIns="1016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1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Nikhef_presentatie-template-lc-2018-DGUM-MF.potx" id="{69AEE041-AAA7-482D-A02B-2EC962DEA01C}" vid="{28F25BE1-64E7-403B-90AA-C7F9197B0A73}"/>
    </a:ext>
  </a:extLst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E6223D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Nikhef_presentatie-template-lc-2018-DGUM-MF</Template>
  <TotalTime>784</TotalTime>
  <Words>2670</Words>
  <Application>Microsoft Office PowerPoint</Application>
  <PresentationFormat>On-screen Show (16:9)</PresentationFormat>
  <Paragraphs>219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Akkurat Std</vt:lpstr>
      <vt:lpstr>Akkurat Std Bold</vt:lpstr>
      <vt:lpstr>Akkurat Std Mono</vt:lpstr>
      <vt:lpstr>Arial</vt:lpstr>
      <vt:lpstr>Calibri</vt:lpstr>
      <vt:lpstr>Candara</vt:lpstr>
      <vt:lpstr>Helvetica Neue</vt:lpstr>
      <vt:lpstr>Helvetica Neue Medium</vt:lpstr>
      <vt:lpstr>Minion Pro</vt:lpstr>
      <vt:lpstr>Nikhef-DG22-NikOnly-main</vt:lpstr>
      <vt:lpstr>Nikhef-DG22-2018-legacy</vt:lpstr>
      <vt:lpstr>Nikhef-DG22-NikUM-Closures</vt:lpstr>
      <vt:lpstr>Principles of Digitalisation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Yes, we can!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Principles of Digitalisation</dc:title>
  <dc:creator>davidg</dc:creator>
  <cp:lastModifiedBy>davidg</cp:lastModifiedBy>
  <cp:revision>126</cp:revision>
  <dcterms:created xsi:type="dcterms:W3CDTF">2024-09-09T08:27:44Z</dcterms:created>
  <dcterms:modified xsi:type="dcterms:W3CDTF">2024-10-16T06:53:20Z</dcterms:modified>
</cp:coreProperties>
</file>