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  <p:sldMasterId id="2147483726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7" r:id="rId5"/>
    <p:sldId id="259" r:id="rId6"/>
    <p:sldId id="267" r:id="rId7"/>
    <p:sldId id="260" r:id="rId8"/>
    <p:sldId id="261" r:id="rId9"/>
    <p:sldId id="268" r:id="rId10"/>
    <p:sldId id="269" r:id="rId11"/>
    <p:sldId id="265" r:id="rId12"/>
    <p:sldId id="266" r:id="rId13"/>
    <p:sldId id="258" r:id="rId14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43"/>
  </p:normalViewPr>
  <p:slideViewPr>
    <p:cSldViewPr snapToGrid="0" snapToObjects="1">
      <p:cViewPr varScale="1">
        <p:scale>
          <a:sx n="131" d="100"/>
          <a:sy n="131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 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is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700" r:id="rId3"/>
    <p:sldLayoutId id="2147483724" r:id="rId4"/>
    <p:sldLayoutId id="2147483708" r:id="rId5"/>
    <p:sldLayoutId id="2147483662" r:id="rId6"/>
    <p:sldLayoutId id="2147483701" r:id="rId7"/>
    <p:sldLayoutId id="2147483668" r:id="rId8"/>
    <p:sldLayoutId id="2147483660" r:id="rId9"/>
    <p:sldLayoutId id="2147483704" r:id="rId10"/>
    <p:sldLayoutId id="2147483705" r:id="rId11"/>
    <p:sldLayoutId id="2147483706" r:id="rId12"/>
    <p:sldLayoutId id="2147483707" r:id="rId13"/>
    <p:sldLayoutId id="2147483703" r:id="rId14"/>
    <p:sldLayoutId id="2147483661" r:id="rId15"/>
    <p:sldLayoutId id="2147483664" r:id="rId16"/>
    <p:sldLayoutId id="2147483667" r:id="rId17"/>
    <p:sldLayoutId id="2147483702" r:id="rId18"/>
    <p:sldLayoutId id="2147483697" r:id="rId19"/>
    <p:sldLayoutId id="2147483709" r:id="rId20"/>
    <p:sldLayoutId id="2147483674" r:id="rId21"/>
    <p:sldLayoutId id="2147483677" r:id="rId22"/>
    <p:sldLayoutId id="2147483698" r:id="rId23"/>
    <p:sldLayoutId id="2147483699" r:id="rId24"/>
    <p:sldLayoutId id="2147483710" r:id="rId25"/>
    <p:sldLayoutId id="2147483672" r:id="rId26"/>
    <p:sldLayoutId id="2147483675" r:id="rId27"/>
    <p:sldLayoutId id="2147483678" r:id="rId28"/>
    <p:sldLayoutId id="2147483681" r:id="rId29"/>
    <p:sldLayoutId id="2147483684" r:id="rId30"/>
    <p:sldLayoutId id="2147483673" r:id="rId31"/>
    <p:sldLayoutId id="2147483676" r:id="rId32"/>
    <p:sldLayoutId id="2147483679" r:id="rId33"/>
    <p:sldLayoutId id="2147483682" r:id="rId34"/>
    <p:sldLayoutId id="2147483685" r:id="rId35"/>
    <p:sldLayoutId id="2147483686" r:id="rId36"/>
    <p:sldLayoutId id="2147483688" r:id="rId37"/>
    <p:sldLayoutId id="2147483689" r:id="rId38"/>
    <p:sldLayoutId id="2147483690" r:id="rId39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https://www.nikhef.nl/~davidg/presentations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7" r:id="rId2"/>
    <p:sldLayoutId id="2147483729" r:id="rId3"/>
    <p:sldLayoutId id="2147483728" r:id="rId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3136909"/>
            <a:ext cx="6071235" cy="1768070"/>
          </a:xfrm>
        </p:spPr>
        <p:txBody>
          <a:bodyPr/>
          <a:lstStyle/>
          <a:p>
            <a:r>
              <a:rPr lang="en-GB" dirty="0" smtClean="0"/>
              <a:t>Quantum </a:t>
            </a:r>
            <a:r>
              <a:rPr lang="en-GB" dirty="0" smtClean="0"/>
              <a:t>Computing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i="1" dirty="0" smtClean="0"/>
              <a:t>both </a:t>
            </a:r>
            <a:r>
              <a:rPr lang="en-GB" sz="2800" i="1" dirty="0" smtClean="0"/>
              <a:t>ready and </a:t>
            </a:r>
            <a:r>
              <a:rPr lang="en-GB" sz="2800" i="1" dirty="0" smtClean="0"/>
              <a:t>not </a:t>
            </a:r>
            <a:r>
              <a:rPr lang="en-GB" sz="2800" i="1" dirty="0" smtClean="0"/>
              <a:t>ready for </a:t>
            </a:r>
            <a:r>
              <a:rPr lang="en-GB" sz="2800" i="1" dirty="0" smtClean="0"/>
              <a:t>us </a:t>
            </a:r>
            <a:br>
              <a:rPr lang="en-GB" sz="2800" i="1" dirty="0" smtClean="0"/>
            </a:br>
            <a:r>
              <a:rPr lang="en-GB" sz="2800" i="1" dirty="0" smtClean="0"/>
              <a:t>all at the very same time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Physics Data Processing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Nikhef</a:t>
            </a:r>
            <a:r>
              <a:rPr lang="en-US" dirty="0" smtClean="0"/>
              <a:t> Jamboree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15" y="128377"/>
            <a:ext cx="4045815" cy="30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Nature always interferes slightly with our desires 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34" y="833187"/>
            <a:ext cx="2592441" cy="814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4" y="1437879"/>
            <a:ext cx="2385899" cy="814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139" y="846460"/>
            <a:ext cx="179055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example gate: </a:t>
            </a:r>
            <a:b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 “controlled NOT”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9820" y="2237292"/>
                <a:ext cx="2257029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825500"/>
                <a:r>
                  <a:rPr kumimoji="0" lang="en-US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rotates |</a:t>
                </a:r>
                <a:r>
                  <a:rPr lang="en-US" sz="1600" i="1" cap="none" dirty="0" smtClean="0">
                    <a:solidFill>
                      <a:srgbClr val="E3D88B"/>
                    </a:solidFill>
                  </a:rPr>
                  <a:t>y</a:t>
                </a:r>
                <a:r>
                  <a:rPr lang="en-US" sz="1600" cap="none" dirty="0" smtClean="0">
                    <a:solidFill>
                      <a:srgbClr val="E3D88B"/>
                    </a:solidFill>
                  </a:rPr>
                  <a:t>⟩ over </a:t>
                </a:r>
                <a14:m>
                  <m:oMath xmlns:m="http://schemas.openxmlformats.org/officeDocument/2006/math">
                    <m:r>
                      <a:rPr lang="el-GR" sz="1600" i="1" cap="none" smtClean="0">
                        <a:solidFill>
                          <a:srgbClr val="E3D88B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0" lang="en-US" sz="1600" b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  <a:t> </a:t>
                </a:r>
                <a:br>
                  <a:rPr kumimoji="0" lang="en-US" sz="1600" b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</a:br>
                <a:r>
                  <a:rPr kumimoji="0" lang="en-US" sz="1600" b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  <a:t>around </a:t>
                </a:r>
                <a:r>
                  <a:rPr kumimoji="0" lang="en-US" sz="1600" b="0" i="1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  <a:t>x</a:t>
                </a:r>
                <a:r>
                  <a:rPr kumimoji="0" lang="en-US" sz="1600" b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  <a:t>-axis </a:t>
                </a:r>
                <a:r>
                  <a:rPr kumimoji="0" lang="en-US" sz="1600" b="0" i="1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  <a:t>if</a:t>
                </a:r>
                <a:r>
                  <a:rPr kumimoji="0" lang="en-US" sz="1600" b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lang="en-US" sz="1600" cap="none" dirty="0" smtClean="0">
                    <a:solidFill>
                      <a:srgbClr val="E3D88B"/>
                    </a:solidFill>
                  </a:rPr>
                  <a:t>|</a:t>
                </a:r>
                <a:r>
                  <a:rPr lang="en-US" sz="1600" i="1" cap="none" dirty="0" smtClean="0">
                    <a:solidFill>
                      <a:srgbClr val="E3D88B"/>
                    </a:solidFill>
                  </a:rPr>
                  <a:t>x</a:t>
                </a:r>
                <a:r>
                  <a:rPr lang="en-US" sz="1600" cap="none" dirty="0" smtClean="0">
                    <a:solidFill>
                      <a:srgbClr val="E3D88B"/>
                    </a:solidFill>
                  </a:rPr>
                  <a:t>⟩ = |1⟩</a:t>
                </a:r>
                <a:endParaRPr kumimoji="0" lang="en-US" sz="1600" b="0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0" y="2237292"/>
                <a:ext cx="2257029" cy="595035"/>
              </a:xfrm>
              <a:prstGeom prst="rect">
                <a:avLst/>
              </a:prstGeom>
              <a:blipFill>
                <a:blip r:embed="rId4"/>
                <a:stretch>
                  <a:fillRect l="-2695" t="-3061" r="-2426" b="-112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8" y="2932904"/>
            <a:ext cx="1341488" cy="1426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24" y="3216489"/>
            <a:ext cx="1052716" cy="760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89240" y="858661"/>
                <a:ext cx="3012235" cy="763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r" defTabSz="825500"/>
                <a:r>
                  <a:rPr kumimoji="0" lang="en-US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create superposition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E3D88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"/>
                            <m:ctrlPr>
                              <a:rPr kumimoji="0" lang="en-US" sz="1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E3D88B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E3D88B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cap="none" dirty="0">
                            <a:solidFill>
                              <a:srgbClr val="E3D88B"/>
                            </a:solidFill>
                          </a:rPr>
                          <m:t>⟩</m:t>
                        </m:r>
                        <m:r>
                          <a:rPr kumimoji="0" lang="en-US" sz="1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E3D88B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n-US" sz="1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E3D88B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1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E3D88B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cap="none" dirty="0">
                            <a:solidFill>
                              <a:srgbClr val="E3D88B"/>
                            </a:solidFill>
                          </a:rPr>
                          <m:t>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E3D88B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E3D88B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 (“H”)</a:t>
                </a:r>
                <a:br>
                  <a:rPr kumimoji="0" lang="en-US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</a:br>
                <a:r>
                  <a:rPr kumimoji="0" lang="en-US" sz="1600" b="0" i="0" u="none" strike="noStrike" cap="none" spc="0" normalizeH="0" dirty="0" smtClean="0">
                    <a:ln>
                      <a:noFill/>
                    </a:ln>
                    <a:solidFill>
                      <a:srgbClr val="E3D88B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and have it </a:t>
                </a:r>
                <a:r>
                  <a:rPr lang="en-US" sz="1600" cap="none" dirty="0">
                    <a:solidFill>
                      <a:srgbClr val="E3D88B"/>
                    </a:solidFill>
                  </a:rPr>
                  <a:t>control a |0⟩ </a:t>
                </a:r>
                <a:r>
                  <a:rPr lang="en-US" sz="1600" cap="none" dirty="0" smtClean="0">
                    <a:solidFill>
                      <a:srgbClr val="E3D88B"/>
                    </a:solidFill>
                  </a:rPr>
                  <a:t>qubit</a:t>
                </a:r>
                <a:endParaRPr lang="en-US" sz="1600" cap="none" dirty="0">
                  <a:solidFill>
                    <a:srgbClr val="E3D88B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40" y="858661"/>
                <a:ext cx="3012235" cy="763158"/>
              </a:xfrm>
              <a:prstGeom prst="rect">
                <a:avLst/>
              </a:prstGeom>
              <a:blipFill>
                <a:blip r:embed="rId7"/>
                <a:stretch>
                  <a:fillRect l="-1417" t="-28800" r="-2429" b="-96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092174" y="2099111"/>
            <a:ext cx="1981312" cy="518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what you expect:</a:t>
            </a:r>
            <a:b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US" sz="1100" b="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(and what the simulator gives)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7661" y="2050436"/>
            <a:ext cx="207588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what you really get</a:t>
            </a:r>
            <a:r>
              <a:rPr lang="en-US" sz="1600" cap="none" dirty="0">
                <a:solidFill>
                  <a:srgbClr val="E3D88B"/>
                </a:solidFill>
              </a:rPr>
              <a:t> </a:t>
            </a:r>
            <a:r>
              <a:rPr lang="en-US" sz="1600" cap="none" dirty="0" smtClean="0">
                <a:solidFill>
                  <a:srgbClr val="E3D88B"/>
                </a:solidFill>
              </a:rPr>
              <a:t>is:</a:t>
            </a:r>
            <a:endParaRPr kumimoji="0" lang="en-US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860" y="2765918"/>
            <a:ext cx="1568141" cy="1474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6723" y="3426381"/>
            <a:ext cx="2099608" cy="9265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577" y="2420509"/>
            <a:ext cx="2810298" cy="1908405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5400000">
            <a:off x="5905660" y="-910288"/>
            <a:ext cx="143823" cy="5629843"/>
          </a:xfrm>
          <a:prstGeom prst="leftBrace">
            <a:avLst/>
          </a:prstGeom>
          <a:noFill/>
          <a:ln w="25400" cap="flat">
            <a:solidFill>
              <a:srgbClr val="E3D88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4271" y="4224994"/>
            <a:ext cx="3424463" cy="54619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943352" y="4921736"/>
            <a:ext cx="680635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result graphics from</a:t>
            </a:r>
            <a:r>
              <a:rPr lang="en-US" sz="1200" cap="none" dirty="0" smtClean="0">
                <a:solidFill>
                  <a:srgbClr val="6F2575"/>
                </a:solidFill>
              </a:rPr>
              <a:t>: </a:t>
            </a:r>
            <a:r>
              <a:rPr lang="en-US" sz="1200" cap="none" dirty="0" err="1">
                <a:solidFill>
                  <a:srgbClr val="6F2575"/>
                </a:solidFill>
              </a:rPr>
              <a:t>Elías</a:t>
            </a:r>
            <a:r>
              <a:rPr lang="en-US" sz="1200" cap="none" dirty="0">
                <a:solidFill>
                  <a:srgbClr val="6F2575"/>
                </a:solidFill>
              </a:rPr>
              <a:t> F. </a:t>
            </a:r>
            <a:r>
              <a:rPr lang="en-US" sz="1200" cap="none" dirty="0" err="1" smtClean="0">
                <a:solidFill>
                  <a:srgbClr val="6F2575"/>
                </a:solidFill>
              </a:rPr>
              <a:t>Combarro</a:t>
            </a:r>
            <a:r>
              <a:rPr lang="en-US" sz="1200" cap="none" dirty="0" smtClean="0">
                <a:solidFill>
                  <a:srgbClr val="6F2575"/>
                </a:solidFill>
              </a:rPr>
              <a:t>, CERN QC lecture #3</a:t>
            </a:r>
            <a:r>
              <a:rPr lang="en-US" sz="1200" cap="none" dirty="0">
                <a:solidFill>
                  <a:srgbClr val="6F2575"/>
                </a:solidFill>
              </a:rPr>
              <a:t>, https://indico.cern.ch/event/970903/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1698" y="850972"/>
            <a:ext cx="21800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31697" y="1252706"/>
            <a:ext cx="21800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6927" y="2826529"/>
            <a:ext cx="2153953" cy="471924"/>
          </a:xfrm>
          <a:prstGeom prst="rect">
            <a:avLst/>
          </a:prstGeom>
          <a:solidFill>
            <a:srgbClr val="EAEAEA"/>
          </a:solidFill>
          <a:ln w="12700" cap="flat">
            <a:solidFill>
              <a:srgbClr val="E3D8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probabilistic, so measure, e.g. </a:t>
            </a:r>
            <a:b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1000 times in the simulator</a:t>
            </a:r>
          </a:p>
        </p:txBody>
      </p:sp>
    </p:spTree>
    <p:extLst>
      <p:ext uri="{BB962C8B-B14F-4D97-AF65-F5344CB8AC3E}">
        <p14:creationId xmlns:p14="http://schemas.microsoft.com/office/powerpoint/2010/main" val="1054954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499356"/>
            <a:ext cx="6477000" cy="3648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036" y="4233747"/>
            <a:ext cx="743472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200" cap="none" dirty="0">
                <a:solidFill>
                  <a:srgbClr val="E3D88B"/>
                </a:solidFill>
              </a:rPr>
              <a:t>Image source: https://www.sciencenews.org/article/new-light-based-quantum-computer-jiuzhang-supremacy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082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316918"/>
            <a:ext cx="244778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Screen captures: sciencenews.org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6" y="147290"/>
            <a:ext cx="4246137" cy="3594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795" y="646187"/>
            <a:ext cx="4342872" cy="38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3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53" y="126327"/>
            <a:ext cx="5730408" cy="4294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4261" y="4215534"/>
            <a:ext cx="88966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200" cap="none" dirty="0" smtClean="0">
                <a:solidFill>
                  <a:srgbClr val="E3D88B"/>
                </a:solidFill>
              </a:rPr>
              <a:t>Image: IBM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553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607622" y="963884"/>
            <a:ext cx="5048948" cy="3807305"/>
          </a:xfrm>
        </p:spPr>
        <p:txBody>
          <a:bodyPr/>
          <a:lstStyle/>
          <a:p>
            <a:r>
              <a:rPr lang="en-US" sz="2000" dirty="0" smtClean="0">
                <a:solidFill>
                  <a:srgbClr val="E3D88B"/>
                </a:solidFill>
              </a:rPr>
              <a:t>a classical bit can be either 0 or 1</a:t>
            </a:r>
          </a:p>
          <a:p>
            <a:r>
              <a:rPr lang="en-US" sz="1600" i="1" dirty="0" smtClean="0">
                <a:solidFill>
                  <a:srgbClr val="E3D88B"/>
                </a:solidFill>
              </a:rPr>
              <a:t>	typical implementation: </a:t>
            </a:r>
            <a:br>
              <a:rPr lang="en-US" sz="1600" i="1" dirty="0" smtClean="0">
                <a:solidFill>
                  <a:srgbClr val="E3D88B"/>
                </a:solidFill>
              </a:rPr>
            </a:br>
            <a:r>
              <a:rPr lang="en-US" sz="1600" i="1" dirty="0" smtClean="0">
                <a:solidFill>
                  <a:srgbClr val="E3D88B"/>
                </a:solidFill>
              </a:rPr>
              <a:t>	a charge in a MOS capacitor</a:t>
            </a:r>
            <a:endParaRPr lang="en-US" sz="1600" dirty="0">
              <a:solidFill>
                <a:srgbClr val="E3D88B"/>
              </a:solidFill>
            </a:endParaRPr>
          </a:p>
          <a:p>
            <a:endParaRPr lang="en-US" sz="2000" i="1" dirty="0">
              <a:solidFill>
                <a:srgbClr val="E3D88B"/>
              </a:solidFill>
            </a:endParaRPr>
          </a:p>
          <a:p>
            <a:r>
              <a:rPr lang="en-US" sz="2000" dirty="0" smtClean="0">
                <a:solidFill>
                  <a:srgbClr val="E3D88B"/>
                </a:solidFill>
              </a:rPr>
              <a:t>a ‘qubit’ </a:t>
            </a:r>
            <a:r>
              <a:rPr lang="en-US" sz="2000" dirty="0" smtClean="0">
                <a:solidFill>
                  <a:srgbClr val="E3D88B"/>
                </a:solidFill>
              </a:rPr>
              <a:t>does have two basis states</a:t>
            </a:r>
            <a:r>
              <a:rPr lang="en-US" sz="2000" dirty="0" smtClean="0">
                <a:solidFill>
                  <a:srgbClr val="E3D88B"/>
                </a:solidFill>
              </a:rPr>
              <a:t/>
            </a:r>
            <a:br>
              <a:rPr lang="en-US" sz="2000" dirty="0" smtClean="0">
                <a:solidFill>
                  <a:srgbClr val="E3D88B"/>
                </a:solidFill>
              </a:rPr>
            </a:br>
            <a:r>
              <a:rPr lang="en-US" sz="2000" dirty="0" smtClean="0">
                <a:solidFill>
                  <a:srgbClr val="E3D88B"/>
                </a:solidFill>
              </a:rPr>
              <a:t>	</a:t>
            </a:r>
            <a:r>
              <a:rPr lang="en-US" sz="2000" dirty="0" smtClean="0">
                <a:solidFill>
                  <a:srgbClr val="E3D88B"/>
                </a:solidFill>
              </a:rPr>
              <a:t>|</a:t>
            </a:r>
            <a:r>
              <a:rPr lang="en-US" sz="2000" dirty="0" smtClean="0">
                <a:solidFill>
                  <a:srgbClr val="E3D88B"/>
                </a:solidFill>
              </a:rPr>
              <a:t>0</a:t>
            </a:r>
            <a:r>
              <a:rPr lang="en-US" sz="2000" dirty="0">
                <a:solidFill>
                  <a:srgbClr val="E3D88B"/>
                </a:solidFill>
              </a:rPr>
              <a:t>⟩ </a:t>
            </a:r>
            <a:r>
              <a:rPr lang="en-US" sz="2000" dirty="0" smtClean="0">
                <a:solidFill>
                  <a:srgbClr val="E3D88B"/>
                </a:solidFill>
              </a:rPr>
              <a:t>typically </a:t>
            </a:r>
            <a:r>
              <a:rPr lang="en-US" sz="2000" dirty="0">
                <a:solidFill>
                  <a:srgbClr val="E3D88B"/>
                </a:solidFill>
              </a:rPr>
              <a:t>a ground state </a:t>
            </a:r>
            <a:r>
              <a:rPr lang="en-US" sz="2000" i="1" dirty="0" smtClean="0">
                <a:solidFill>
                  <a:srgbClr val="E3D88B"/>
                </a:solidFill>
              </a:rPr>
              <a:t>and also</a:t>
            </a:r>
            <a:r>
              <a:rPr lang="en-US" sz="2000" dirty="0" smtClean="0">
                <a:solidFill>
                  <a:srgbClr val="E3D88B"/>
                </a:solidFill>
              </a:rPr>
              <a:t/>
            </a:r>
            <a:br>
              <a:rPr lang="en-US" sz="2000" dirty="0" smtClean="0">
                <a:solidFill>
                  <a:srgbClr val="E3D88B"/>
                </a:solidFill>
              </a:rPr>
            </a:br>
            <a:r>
              <a:rPr lang="en-US" sz="2000" dirty="0">
                <a:solidFill>
                  <a:srgbClr val="E3D88B"/>
                </a:solidFill>
              </a:rPr>
              <a:t>	</a:t>
            </a:r>
            <a:r>
              <a:rPr lang="en-US" sz="2000" dirty="0" smtClean="0">
                <a:solidFill>
                  <a:srgbClr val="E3D88B"/>
                </a:solidFill>
              </a:rPr>
              <a:t>|</a:t>
            </a:r>
            <a:r>
              <a:rPr lang="en-US" sz="2000" dirty="0">
                <a:solidFill>
                  <a:srgbClr val="E3D88B"/>
                </a:solidFill>
              </a:rPr>
              <a:t>1</a:t>
            </a:r>
            <a:r>
              <a:rPr lang="en-US" sz="2000" dirty="0" smtClean="0">
                <a:solidFill>
                  <a:srgbClr val="E3D88B"/>
                </a:solidFill>
              </a:rPr>
              <a:t>⟩ </a:t>
            </a:r>
            <a:r>
              <a:rPr lang="en-US" sz="2000" dirty="0" smtClean="0">
                <a:solidFill>
                  <a:srgbClr val="E3D88B"/>
                </a:solidFill>
              </a:rPr>
              <a:t>(</a:t>
            </a:r>
            <a:r>
              <a:rPr lang="en-US" sz="2000" dirty="0" smtClean="0">
                <a:solidFill>
                  <a:srgbClr val="E3D88B"/>
                </a:solidFill>
              </a:rPr>
              <a:t>maybe higher-energy) </a:t>
            </a:r>
            <a:r>
              <a:rPr lang="en-US" sz="2000" dirty="0" smtClean="0">
                <a:solidFill>
                  <a:srgbClr val="E3D88B"/>
                </a:solidFill>
              </a:rPr>
              <a:t>state</a:t>
            </a:r>
            <a:endParaRPr lang="en-US" sz="2000" dirty="0" smtClean="0">
              <a:solidFill>
                <a:srgbClr val="E3D88B"/>
              </a:solidFill>
            </a:endParaRPr>
          </a:p>
          <a:p>
            <a:r>
              <a:rPr lang="en-US" sz="1600" dirty="0">
                <a:solidFill>
                  <a:srgbClr val="E3D88B"/>
                </a:solidFill>
              </a:rPr>
              <a:t>	</a:t>
            </a:r>
            <a:r>
              <a:rPr lang="en-US" sz="1600" i="1" dirty="0" smtClean="0">
                <a:solidFill>
                  <a:srgbClr val="E3D88B"/>
                </a:solidFill>
              </a:rPr>
              <a:t>typical implementations: Josephson </a:t>
            </a:r>
            <a:br>
              <a:rPr lang="en-US" sz="1600" i="1" dirty="0" smtClean="0">
                <a:solidFill>
                  <a:srgbClr val="E3D88B"/>
                </a:solidFill>
              </a:rPr>
            </a:br>
            <a:r>
              <a:rPr lang="en-US" sz="1600" i="1" dirty="0" smtClean="0">
                <a:solidFill>
                  <a:srgbClr val="E3D88B"/>
                </a:solidFill>
              </a:rPr>
              <a:t>	junction, spin, photon polarization, a hole, …</a:t>
            </a:r>
          </a:p>
          <a:p>
            <a:endParaRPr lang="en-US" sz="1600" dirty="0" smtClean="0">
              <a:solidFill>
                <a:srgbClr val="E3D88B"/>
              </a:solidFill>
            </a:endParaRPr>
          </a:p>
          <a:p>
            <a:r>
              <a:rPr lang="en-US" sz="2000" b="1" dirty="0" smtClean="0">
                <a:solidFill>
                  <a:srgbClr val="E3D88B"/>
                </a:solidFill>
              </a:rPr>
              <a:t>and</a:t>
            </a:r>
            <a:r>
              <a:rPr lang="en-US" sz="2000" dirty="0" smtClean="0">
                <a:solidFill>
                  <a:srgbClr val="E3D88B"/>
                </a:solidFill>
              </a:rPr>
              <a:t> you can manipulate a qubit through</a:t>
            </a:r>
            <a:br>
              <a:rPr lang="en-US" sz="2000" dirty="0" smtClean="0">
                <a:solidFill>
                  <a:srgbClr val="E3D88B"/>
                </a:solidFill>
              </a:rPr>
            </a:br>
            <a:r>
              <a:rPr lang="en-US" sz="2000" dirty="0" smtClean="0">
                <a:solidFill>
                  <a:srgbClr val="E3D88B"/>
                </a:solidFill>
              </a:rPr>
              <a:t>unitary transformation of its state (‘gates’)</a:t>
            </a:r>
            <a:br>
              <a:rPr lang="en-US" sz="2000" dirty="0" smtClean="0">
                <a:solidFill>
                  <a:srgbClr val="E3D88B"/>
                </a:solidFill>
              </a:rPr>
            </a:br>
            <a:r>
              <a:rPr lang="en-US" sz="1600" i="1" dirty="0" smtClean="0">
                <a:solidFill>
                  <a:srgbClr val="E3D88B"/>
                </a:solidFill>
              </a:rPr>
              <a:t>	although in fact there are only 2 free parameters</a:t>
            </a:r>
            <a:endParaRPr lang="en-US" sz="1600" dirty="0">
              <a:solidFill>
                <a:srgbClr val="E3D88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What’s in it … for the machine …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93929"/>
              </p:ext>
            </p:extLst>
          </p:nvPr>
        </p:nvGraphicFramePr>
        <p:xfrm>
          <a:off x="92425" y="1526845"/>
          <a:ext cx="2639795" cy="150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HOTO-PAINT" r:id="rId3" imgW="2685960" imgH="1533240" progId="CorelPHOTOPAINT.Image.16">
                  <p:embed/>
                </p:oleObj>
              </mc:Choice>
              <mc:Fallback>
                <p:oleObj name="PHOTO-PAINT" r:id="rId3" imgW="2685960" imgH="1533240" progId="CorelPHOTOPAINT.Image.16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25" y="1526845"/>
                        <a:ext cx="2639795" cy="150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5067" y="3199903"/>
                <a:ext cx="1605119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defTabSz="825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kumimoji="0" lang="en-US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E3D88B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sz="1600" i="1" cap="none">
                                  <a:solidFill>
                                    <a:srgbClr val="E3D8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 cap="none">
                                  <a:solidFill>
                                    <a:srgbClr val="E3D88B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kumimoji="0" lang="el-GR" sz="16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E3D88B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l-GR" sz="16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E3D88B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𝛼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600" i="1" cap="none">
                              <a:solidFill>
                                <a:srgbClr val="E3D88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sz="1600" i="1" cap="none">
                                  <a:solidFill>
                                    <a:srgbClr val="E3D8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0" i="1" cap="none" smtClean="0">
                                  <a:solidFill>
                                    <a:srgbClr val="E3D88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l-GR" sz="1600" b="0" i="1" cap="none" smtClean="0">
                          <a:solidFill>
                            <a:srgbClr val="E3D88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0" cap="none" smtClean="0">
                          <a:solidFill>
                            <a:srgbClr val="E3D88B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600" i="1" cap="none">
                              <a:solidFill>
                                <a:srgbClr val="E3D88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sz="1600" i="1" cap="none">
                                  <a:solidFill>
                                    <a:srgbClr val="E3D88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0" i="1" cap="none" smtClean="0">
                                  <a:solidFill>
                                    <a:srgbClr val="E3D88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600" b="0" i="0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67" y="3199903"/>
                <a:ext cx="1605119" cy="246221"/>
              </a:xfrm>
              <a:prstGeom prst="rect">
                <a:avLst/>
              </a:prstGeom>
              <a:blipFill>
                <a:blip r:embed="rId5"/>
                <a:stretch>
                  <a:fillRect l="-20913" t="-167500" r="-28137" b="-26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6842" y="3622988"/>
                <a:ext cx="144334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|</m:t>
                          </m:r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𝛼</m:t>
                          </m:r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|</m:t>
                          </m:r>
                        </m:e>
                        <m:sup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l-GR" sz="16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6F2575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 </m:t>
                      </m:r>
                      <m:sSup>
                        <m:sSupPr>
                          <m:ctrlP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|</m:t>
                          </m:r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𝛽</m:t>
                          </m:r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|</m:t>
                          </m:r>
                        </m:e>
                        <m:sup>
                          <m:r>
                            <a:rPr kumimoji="0" lang="el-GR" sz="1600" b="0" i="1" u="none" strike="noStrike" cap="none" spc="0" normalizeH="0" smtClean="0">
                              <a:ln>
                                <a:noFill/>
                              </a:ln>
                              <a:solidFill>
                                <a:srgbClr val="6F257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l-GR" sz="1600" b="0" i="1" u="none" strike="noStrike" cap="none" spc="0" normalizeH="0" smtClean="0">
                          <a:ln>
                            <a:noFill/>
                          </a:ln>
                          <a:solidFill>
                            <a:srgbClr val="6F2575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=1</m:t>
                      </m:r>
                    </m:oMath>
                  </m:oMathPara>
                </a14:m>
                <a:endParaRPr kumimoji="0" lang="en-US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842" y="3622988"/>
                <a:ext cx="1443344" cy="246221"/>
              </a:xfrm>
              <a:prstGeom prst="rect">
                <a:avLst/>
              </a:prstGeom>
              <a:blipFill>
                <a:blip r:embed="rId6"/>
                <a:stretch>
                  <a:fillRect l="-3797" r="-2110" b="-341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3797" y="3847232"/>
                <a:ext cx="180241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i="1" cap="none" dirty="0" smtClean="0">
                    <a:solidFill>
                      <a:srgbClr val="6F2575"/>
                    </a:solidFill>
                  </a:rPr>
                  <a:t>and a rotation over </a:t>
                </a:r>
                <a14:m>
                  <m:oMath xmlns:m="http://schemas.openxmlformats.org/officeDocument/2006/math">
                    <m:r>
                      <a:rPr lang="el-GR" sz="1400" b="0" i="1" cap="none" smtClean="0">
                        <a:solidFill>
                          <a:srgbClr val="6F2575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0" lang="en-US" sz="1400" b="0" i="1" u="none" strike="noStrike" cap="none" spc="0" normalizeH="0" dirty="0" smtClean="0">
                    <a:ln>
                      <a:noFill/>
                    </a:ln>
                    <a:solidFill>
                      <a:srgbClr val="6F2575"/>
                    </a:solidFill>
                    <a:effectLst/>
                    <a:uFillTx/>
                    <a:sym typeface="Arial"/>
                  </a:rPr>
                  <a:t> </a:t>
                </a:r>
                <a:br>
                  <a:rPr kumimoji="0" lang="en-US" sz="1400" b="0" i="1" u="none" strike="noStrike" cap="none" spc="0" normalizeH="0" dirty="0" smtClean="0">
                    <a:ln>
                      <a:noFill/>
                    </a:ln>
                    <a:solidFill>
                      <a:srgbClr val="6F2575"/>
                    </a:solidFill>
                    <a:effectLst/>
                    <a:uFillTx/>
                    <a:sym typeface="Arial"/>
                  </a:rPr>
                </a:br>
                <a:r>
                  <a:rPr kumimoji="0" lang="en-US" sz="1400" b="0" i="1" u="none" strike="noStrike" cap="none" spc="0" normalizeH="0" dirty="0" smtClean="0">
                    <a:ln>
                      <a:noFill/>
                    </a:ln>
                    <a:solidFill>
                      <a:srgbClr val="6F2575"/>
                    </a:solidFill>
                    <a:effectLst/>
                    <a:uFillTx/>
                    <a:sym typeface="Arial"/>
                  </a:rPr>
                  <a:t>is immaterial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97" y="3847232"/>
                <a:ext cx="1802416" cy="533479"/>
              </a:xfrm>
              <a:prstGeom prst="rect">
                <a:avLst/>
              </a:prstGeom>
              <a:blipFill>
                <a:blip r:embed="rId7"/>
                <a:stretch>
                  <a:fillRect l="-3378" b="-102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868575" y="4842917"/>
            <a:ext cx="491480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US" sz="8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image E</a:t>
            </a:r>
            <a:r>
              <a:rPr kumimoji="0" lang="en-US" sz="800" b="0" i="0" u="none" strike="noStrike" cap="none" spc="0" normalizeH="0" baseline="-2500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J</a:t>
            </a:r>
            <a:r>
              <a:rPr lang="en-US" sz="800" cap="none" dirty="0" smtClean="0">
                <a:solidFill>
                  <a:srgbClr val="6F2575"/>
                </a:solidFill>
              </a:rPr>
              <a:t>: </a:t>
            </a:r>
            <a:r>
              <a:rPr lang="nn-NO" sz="800" cap="none" dirty="0" smtClean="0">
                <a:solidFill>
                  <a:srgbClr val="6F2575"/>
                </a:solidFill>
              </a:rPr>
              <a:t>Anton Frisk Kockum &amp; Franco Nori </a:t>
            </a:r>
            <a:br>
              <a:rPr lang="nn-NO" sz="800" cap="none" dirty="0" smtClean="0">
                <a:solidFill>
                  <a:srgbClr val="6F2575"/>
                </a:solidFill>
              </a:rPr>
            </a:br>
            <a:r>
              <a:rPr lang="en-US" sz="800" i="1" cap="none" dirty="0" smtClean="0">
                <a:solidFill>
                  <a:srgbClr val="6F2575"/>
                </a:solidFill>
              </a:rPr>
              <a:t>Quantum </a:t>
            </a:r>
            <a:r>
              <a:rPr lang="en-US" sz="800" i="1" cap="none" dirty="0">
                <a:solidFill>
                  <a:srgbClr val="6F2575"/>
                </a:solidFill>
              </a:rPr>
              <a:t>Bits with Josephson </a:t>
            </a:r>
            <a:r>
              <a:rPr lang="en-US" sz="800" i="1" cap="none" dirty="0" smtClean="0">
                <a:solidFill>
                  <a:srgbClr val="6F2575"/>
                </a:solidFill>
              </a:rPr>
              <a:t>Junctions</a:t>
            </a:r>
            <a:r>
              <a:rPr lang="en-US" sz="800" cap="none" dirty="0">
                <a:solidFill>
                  <a:srgbClr val="6F2575"/>
                </a:solidFill>
              </a:rPr>
              <a:t> https://link.springer.com/chapter/10.1007/978-3-030-20726-7_17</a:t>
            </a:r>
            <a:endParaRPr kumimoji="0" lang="en-US" sz="800" b="0" i="1" u="none" strike="noStrike" cap="none" spc="0" normalizeH="0" baseline="-2500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3408" y="1679049"/>
            <a:ext cx="1144017" cy="17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58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84" y="1600801"/>
            <a:ext cx="2010497" cy="209900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976810" y="1458867"/>
            <a:ext cx="3507906" cy="2359013"/>
          </a:xfrm>
          <a:prstGeom prst="ellipse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Things to do with a qubit when you’re bored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5029" y="4550616"/>
            <a:ext cx="348172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US" sz="1100" cap="none" dirty="0">
                <a:solidFill>
                  <a:srgbClr val="6F2575"/>
                </a:solidFill>
              </a:rPr>
              <a:t>Image </a:t>
            </a:r>
            <a:r>
              <a:rPr lang="en-US" sz="1100" cap="none" dirty="0" smtClean="0">
                <a:solidFill>
                  <a:srgbClr val="6F2575"/>
                </a:solidFill>
              </a:rPr>
              <a:t>credits Bloch sphere: </a:t>
            </a:r>
            <a:r>
              <a:rPr lang="en-US" sz="1100" cap="none" dirty="0">
                <a:solidFill>
                  <a:srgbClr val="6F2575"/>
                </a:solidFill>
              </a:rPr>
              <a:t>https://prateekvjoshi.com</a:t>
            </a:r>
            <a:r>
              <a:rPr lang="en-US" sz="1100" cap="none" dirty="0" smtClean="0">
                <a:solidFill>
                  <a:srgbClr val="6F2575"/>
                </a:solidFill>
              </a:rPr>
              <a:t>/</a:t>
            </a:r>
          </a:p>
          <a:p>
            <a:pPr algn="r" defTabSz="825500"/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gates: wikipedia.org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1478" y="881474"/>
            <a:ext cx="20390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you can entangle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9" y="877472"/>
            <a:ext cx="334707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you can make it a superposition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634" y="4180776"/>
            <a:ext cx="247503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you can interfere with it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052818" y="2918414"/>
            <a:ext cx="1260672" cy="1260672"/>
            <a:chOff x="5694798" y="3343078"/>
            <a:chExt cx="903443" cy="9034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6" b="100000" l="12361" r="87083">
                          <a14:backgroundMark x1="5278" y1="23472" x2="5278" y2="23472"/>
                          <a14:backgroundMark x1="5278" y1="14722" x2="6667" y2="9028"/>
                          <a14:backgroundMark x1="6389" y1="11528" x2="6389" y2="11528"/>
                          <a14:backgroundMark x1="19028" y1="19583" x2="19028" y2="19583"/>
                          <a14:backgroundMark x1="62500" y1="18194" x2="62500" y2="18194"/>
                          <a14:backgroundMark x1="83611" y1="77500" x2="83611" y2="77500"/>
                          <a14:backgroundMark x1="17361" y1="94444" x2="17361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222" y="3463636"/>
              <a:ext cx="621510" cy="621510"/>
            </a:xfrm>
            <a:prstGeom prst="rect">
              <a:avLst/>
            </a:prstGeom>
          </p:spPr>
        </p:pic>
        <p:sp>
          <p:nvSpPr>
            <p:cNvPr id="16" name="&quot;No&quot; Symbol 15"/>
            <p:cNvSpPr/>
            <p:nvPr/>
          </p:nvSpPr>
          <p:spPr>
            <a:xfrm rot="5400000">
              <a:off x="5694798" y="3343078"/>
              <a:ext cx="903443" cy="903443"/>
            </a:xfrm>
            <a:prstGeom prst="noSmoking">
              <a:avLst>
                <a:gd name="adj" fmla="val 557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98" y="1323102"/>
            <a:ext cx="2637036" cy="594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76" y="1967131"/>
            <a:ext cx="1240816" cy="523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479" y="1296325"/>
            <a:ext cx="1987260" cy="6780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4605" y="3787497"/>
            <a:ext cx="1533054" cy="4096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731" y="2933668"/>
            <a:ext cx="1241547" cy="13236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547" y="1998792"/>
            <a:ext cx="941750" cy="426836"/>
          </a:xfrm>
          <a:prstGeom prst="rect">
            <a:avLst/>
          </a:prstGeom>
        </p:spPr>
      </p:pic>
      <p:sp>
        <p:nvSpPr>
          <p:cNvPr id="6" name="Line Callout 2 (Border and Accent Bar) 5"/>
          <p:cNvSpPr/>
          <p:nvPr/>
        </p:nvSpPr>
        <p:spPr>
          <a:xfrm>
            <a:off x="1045276" y="2454050"/>
            <a:ext cx="639040" cy="246221"/>
          </a:xfrm>
          <a:prstGeom prst="accentBorderCallout2">
            <a:avLst>
              <a:gd name="adj1" fmla="val 48783"/>
              <a:gd name="adj2" fmla="val 108428"/>
              <a:gd name="adj3" fmla="val 15704"/>
              <a:gd name="adj4" fmla="val 108230"/>
              <a:gd name="adj5" fmla="val -46613"/>
              <a:gd name="adj6" fmla="val 148856"/>
            </a:avLst>
          </a:prstGeom>
          <a:solidFill>
            <a:srgbClr val="6F2575"/>
          </a:solidFill>
          <a:ln w="12700" cap="flat">
            <a:solidFill>
              <a:srgbClr val="E3D8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‘gate’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E3D88B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390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More fun with more qubits … and a bunch of gates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726" y="4932856"/>
            <a:ext cx="347210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000" cap="none" dirty="0">
                <a:solidFill>
                  <a:srgbClr val="6F2575"/>
                </a:solidFill>
              </a:rPr>
              <a:t>i</a:t>
            </a:r>
            <a:r>
              <a:rPr lang="en-US" sz="1000" cap="none" dirty="0" smtClean="0">
                <a:solidFill>
                  <a:srgbClr val="6F2575"/>
                </a:solidFill>
              </a:rPr>
              <a:t>mages: https</a:t>
            </a:r>
            <a:r>
              <a:rPr lang="en-US" sz="1000" cap="none" dirty="0">
                <a:solidFill>
                  <a:srgbClr val="6F2575"/>
                </a:solidFill>
              </a:rPr>
              <a:t>://qiskit.org/textbook/ch-algorithms/grover.html</a:t>
            </a:r>
            <a:endParaRPr kumimoji="0" lang="en-US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715" y="3888649"/>
            <a:ext cx="56425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‘a general purpose Quantum Computer feels a bit </a:t>
            </a:r>
            <a:b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like programming an FPGA … that has a bad hair day’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2438" y="799345"/>
            <a:ext cx="8707959" cy="2986379"/>
            <a:chOff x="106955" y="708727"/>
            <a:chExt cx="8707959" cy="29863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19" y="1376599"/>
              <a:ext cx="6196996" cy="231850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38125" y="1906743"/>
              <a:ext cx="250068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5794" y="2406896"/>
              <a:ext cx="250068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cap="none" dirty="0">
                  <a:solidFill>
                    <a:srgbClr val="6F2575"/>
                  </a:solidFill>
                </a:rPr>
                <a:t>B</a:t>
              </a:r>
              <a:endParaRPr kumimoji="0" lang="en-US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5794" y="2917409"/>
              <a:ext cx="250068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cap="none" dirty="0" smtClean="0">
                  <a:solidFill>
                    <a:srgbClr val="6F2575"/>
                  </a:solidFill>
                </a:rPr>
                <a:t>C</a:t>
              </a:r>
              <a:endParaRPr kumimoji="0" lang="en-US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6955" y="751598"/>
              <a:ext cx="156292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 cap="none" dirty="0" smtClean="0">
                  <a:solidFill>
                    <a:srgbClr val="6F2575"/>
                  </a:solidFill>
                </a:rPr>
                <a:t>c</a:t>
              </a: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reate maximal-</a:t>
              </a:r>
              <a:b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</a:b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mix</a:t>
              </a:r>
              <a:r>
                <a:rPr lang="en-GB" sz="1600" cap="none" dirty="0" smtClean="0">
                  <a:solidFill>
                    <a:srgbClr val="6F2575"/>
                  </a:solidFill>
                </a:rPr>
                <a:t> initial </a:t>
              </a: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state</a:t>
              </a:r>
              <a:endPara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4597" y="759689"/>
              <a:ext cx="124232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1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  <a:t>‘</a:t>
              </a:r>
              <a:r>
                <a:rPr kumimoji="0" lang="en-GB" sz="1600" b="1" i="1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  <a:t>function</a:t>
              </a:r>
              <a:r>
                <a:rPr kumimoji="0" lang="en-GB" sz="1600" b="0" i="1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  <a:t>’</a:t>
              </a:r>
              <a:br>
                <a:rPr kumimoji="0" lang="en-GB" sz="1600" b="0" i="1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</a:br>
              <a:r>
                <a:rPr kumimoji="0" lang="en-GB" sz="1600" b="0" i="1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sym typeface="Arial"/>
                </a:rPr>
                <a:t>acts on ABC</a:t>
              </a:r>
              <a:endParaRPr kumimoji="0" lang="en-US" sz="1600" b="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6395" y="766393"/>
              <a:ext cx="5828519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E3D88B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processing needed to determine ‘action of the oracle’ (function)</a:t>
              </a:r>
            </a:p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 b="1" cap="none" dirty="0" smtClean="0">
                  <a:solidFill>
                    <a:srgbClr val="E3D88B"/>
                  </a:solidFill>
                </a:rPr>
                <a:t>enhancing the real solution </a:t>
              </a:r>
              <a:r>
                <a:rPr lang="en-GB" sz="1600" cap="none" dirty="0" smtClean="0">
                  <a:solidFill>
                    <a:srgbClr val="E3D88B"/>
                  </a:solidFill>
                </a:rPr>
                <a:t>– suppressing FAKE answers</a:t>
              </a:r>
              <a:endPara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36967" y="708727"/>
              <a:ext cx="0" cy="686651"/>
            </a:xfrm>
            <a:prstGeom prst="line">
              <a:avLst/>
            </a:prstGeom>
            <a:noFill/>
            <a:ln w="3175" cap="flat">
              <a:solidFill>
                <a:srgbClr val="E3D88B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69883" y="708727"/>
              <a:ext cx="0" cy="686651"/>
            </a:xfrm>
            <a:prstGeom prst="line">
              <a:avLst/>
            </a:prstGeom>
            <a:noFill/>
            <a:ln w="3175" cap="flat">
              <a:solidFill>
                <a:srgbClr val="E3D88B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TextBox 20"/>
            <p:cNvSpPr txBox="1"/>
            <p:nvPr/>
          </p:nvSpPr>
          <p:spPr>
            <a:xfrm>
              <a:off x="962461" y="3346293"/>
              <a:ext cx="4691990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kumimoji="0" lang="en-GB" sz="1600" b="0" i="0" u="none" strike="noStrike" cap="none" spc="0" normalizeH="0" dirty="0" smtClean="0">
                  <a:ln>
                    <a:noFill/>
                  </a:ln>
                  <a:solidFill>
                    <a:srgbClr val="6F2575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‘if A </a:t>
              </a:r>
              <a:r>
                <a:rPr lang="en-GB" sz="1600" cap="none" dirty="0">
                  <a:solidFill>
                    <a:srgbClr val="6F2575"/>
                  </a:solidFill>
                </a:rPr>
                <a:t>is |1</a:t>
              </a:r>
              <a:r>
                <a:rPr lang="en-GB" sz="1600" cap="none" dirty="0" smtClean="0">
                  <a:solidFill>
                    <a:srgbClr val="6F2575"/>
                  </a:solidFill>
                </a:rPr>
                <a:t>⟩, </a:t>
              </a:r>
              <a:r>
                <a:rPr lang="en-GB" sz="1600" i="1" cap="none" dirty="0" smtClean="0">
                  <a:solidFill>
                    <a:srgbClr val="6F2575"/>
                  </a:solidFill>
                </a:rPr>
                <a:t>only</a:t>
              </a:r>
              <a:r>
                <a:rPr lang="en-GB" sz="1600" cap="none" dirty="0" smtClean="0">
                  <a:solidFill>
                    <a:srgbClr val="6F2575"/>
                  </a:solidFill>
                </a:rPr>
                <a:t> keep it there is either B </a:t>
              </a:r>
              <a:r>
                <a:rPr lang="en-GB" sz="1600" cap="none" dirty="0" err="1" smtClean="0">
                  <a:solidFill>
                    <a:srgbClr val="6F2575"/>
                  </a:solidFill>
                </a:rPr>
                <a:t>xor</a:t>
              </a:r>
              <a:r>
                <a:rPr lang="en-GB" sz="1600" cap="none" dirty="0" smtClean="0">
                  <a:solidFill>
                    <a:srgbClr val="6F2575"/>
                  </a:solidFill>
                </a:rPr>
                <a:t> C </a:t>
              </a:r>
              <a:r>
                <a:rPr lang="en-GB" sz="1600" cap="none" dirty="0">
                  <a:solidFill>
                    <a:srgbClr val="6F2575"/>
                  </a:solidFill>
                </a:rPr>
                <a:t>is |1</a:t>
              </a:r>
              <a:r>
                <a:rPr lang="en-GB" sz="1600" cap="none" dirty="0" smtClean="0">
                  <a:solidFill>
                    <a:srgbClr val="6F2575"/>
                  </a:solidFill>
                </a:rPr>
                <a:t>⟩’</a:t>
              </a:r>
              <a:endPara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127" y="1917795"/>
              <a:ext cx="586703" cy="31725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126" y="2422682"/>
              <a:ext cx="586703" cy="31725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199" y="2921527"/>
              <a:ext cx="586703" cy="31725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677" y="1679421"/>
            <a:ext cx="2835716" cy="1985001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17" name="TextBox 16"/>
          <p:cNvSpPr txBox="1"/>
          <p:nvPr/>
        </p:nvSpPr>
        <p:spPr>
          <a:xfrm rot="17642474">
            <a:off x="6449692" y="3384861"/>
            <a:ext cx="394339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ABC</a:t>
            </a:r>
          </a:p>
        </p:txBody>
      </p:sp>
      <p:sp>
        <p:nvSpPr>
          <p:cNvPr id="32" name="Oval 31"/>
          <p:cNvSpPr/>
          <p:nvPr/>
        </p:nvSpPr>
        <p:spPr>
          <a:xfrm>
            <a:off x="7676926" y="1790789"/>
            <a:ext cx="1317445" cy="752502"/>
          </a:xfrm>
          <a:prstGeom prst="ellipse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6870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What’s in it … for us?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7" y="829504"/>
            <a:ext cx="4141678" cy="2649526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840401" y="4933277"/>
            <a:ext cx="5967980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105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images D-Wave via</a:t>
            </a:r>
            <a:r>
              <a:rPr lang="en-US" sz="1050" cap="none" dirty="0" smtClean="0">
                <a:solidFill>
                  <a:srgbClr val="6F2575"/>
                </a:solidFill>
              </a:rPr>
              <a:t>: </a:t>
            </a:r>
            <a:r>
              <a:rPr lang="en-US" sz="1050" cap="none" dirty="0" err="1">
                <a:solidFill>
                  <a:srgbClr val="6F2575"/>
                </a:solidFill>
              </a:rPr>
              <a:t>Elías</a:t>
            </a:r>
            <a:r>
              <a:rPr lang="en-US" sz="1050" cap="none" dirty="0">
                <a:solidFill>
                  <a:srgbClr val="6F2575"/>
                </a:solidFill>
              </a:rPr>
              <a:t> F. </a:t>
            </a:r>
            <a:r>
              <a:rPr lang="en-US" sz="1050" cap="none" dirty="0" err="1" smtClean="0">
                <a:solidFill>
                  <a:srgbClr val="6F2575"/>
                </a:solidFill>
              </a:rPr>
              <a:t>Combarro</a:t>
            </a:r>
            <a:r>
              <a:rPr lang="en-US" sz="1050" cap="none" dirty="0" smtClean="0">
                <a:solidFill>
                  <a:srgbClr val="6F2575"/>
                </a:solidFill>
              </a:rPr>
              <a:t>, CERN QC lecture #5, </a:t>
            </a:r>
            <a:r>
              <a:rPr lang="en-US" sz="1050" cap="none" dirty="0">
                <a:solidFill>
                  <a:srgbClr val="6F2575"/>
                </a:solidFill>
              </a:rPr>
              <a:t>https://indico.cern.ch/event/970903/</a:t>
            </a:r>
            <a:endParaRPr kumimoji="0" lang="en-US" sz="105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54" y="485601"/>
            <a:ext cx="2827447" cy="2082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477" y="1161734"/>
            <a:ext cx="1141762" cy="2137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0746" y="3596853"/>
            <a:ext cx="7425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‘an annealing Quantum Computer can do one thing (minimization) well,</a:t>
            </a:r>
            <a:b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with 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lots 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of qubits, but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800" cap="none" dirty="0" smtClean="0">
                <a:solidFill>
                  <a:srgbClr val="E3D88B"/>
                </a:solidFill>
              </a:rPr>
              <a:t>is more like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 ASIC …’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2848" y="4230586"/>
            <a:ext cx="696665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 can we also scale a general purpose QC like IBM’s to our problem sizes?</a:t>
            </a:r>
          </a:p>
        </p:txBody>
      </p:sp>
    </p:spTree>
    <p:extLst>
      <p:ext uri="{BB962C8B-B14F-4D97-AF65-F5344CB8AC3E}">
        <p14:creationId xmlns:p14="http://schemas.microsoft.com/office/powerpoint/2010/main" val="4095661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Quantum Computing - both there and not there for us at the same time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What’s in it … for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4" y="887658"/>
            <a:ext cx="5031403" cy="2848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649" y="3828075"/>
            <a:ext cx="47897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now if we could only obtain quantum supremacy …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… 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to make sense of this, for 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7127" y="238125"/>
            <a:ext cx="3142638" cy="2318583"/>
          </a:xfrm>
          <a:prstGeom prst="rect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b="1" cap="none" dirty="0">
                <a:solidFill>
                  <a:srgbClr val="E3D88B"/>
                </a:solidFill>
              </a:rPr>
              <a:t>‘just a few steps to </a:t>
            </a:r>
            <a:r>
              <a:rPr lang="en-US" sz="1600" b="1" cap="none" dirty="0" smtClean="0">
                <a:solidFill>
                  <a:srgbClr val="E3D88B"/>
                </a:solidFill>
              </a:rPr>
              <a:t>take?’</a:t>
            </a:r>
            <a:endParaRPr lang="en-US" sz="1600" cap="none" dirty="0" smtClean="0">
              <a:solidFill>
                <a:srgbClr val="E3D88B"/>
              </a:solidFill>
            </a:endParaRPr>
          </a:p>
          <a:p>
            <a:pPr marL="168275" marR="0" indent="-16827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work on potential algorithms</a:t>
            </a:r>
          </a:p>
          <a:p>
            <a:pPr marL="168275" marR="0" indent="-16827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it’s a minimization challenge with many inputs</a:t>
            </a:r>
            <a:br>
              <a:rPr lang="en-US" sz="1600" cap="none" dirty="0" smtClean="0">
                <a:solidFill>
                  <a:srgbClr val="E3D88B"/>
                </a:solidFill>
              </a:rPr>
            </a:br>
            <a:r>
              <a:rPr lang="en-US" sz="1600" cap="none" dirty="0" smtClean="0">
                <a:solidFill>
                  <a:srgbClr val="E3D88B"/>
                </a:solidFill>
              </a:rPr>
              <a:t>… but you need </a:t>
            </a:r>
            <a:r>
              <a:rPr lang="en-US" sz="1600" i="1" cap="none" dirty="0" smtClean="0">
                <a:solidFill>
                  <a:srgbClr val="E3D88B"/>
                </a:solidFill>
              </a:rPr>
              <a:t>a lot</a:t>
            </a:r>
            <a:r>
              <a:rPr lang="en-US" sz="1600" cap="none" dirty="0" smtClean="0">
                <a:solidFill>
                  <a:srgbClr val="E3D88B"/>
                </a:solidFill>
              </a:rPr>
              <a:t> of qubits</a:t>
            </a:r>
          </a:p>
          <a:p>
            <a:pPr marL="168275" marR="0" indent="-16827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and a way to boost the desired result, and suppress fake news</a:t>
            </a:r>
          </a:p>
          <a:p>
            <a:pPr marL="168275" marR="0" indent="-16827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i="1" cap="none" dirty="0" smtClean="0">
                <a:solidFill>
                  <a:srgbClr val="E3D88B"/>
                </a:solidFill>
              </a:rPr>
              <a:t>quantify </a:t>
            </a:r>
            <a:r>
              <a:rPr lang="en-US" sz="1600" cap="none" dirty="0" smtClean="0">
                <a:solidFill>
                  <a:srgbClr val="E3D88B"/>
                </a:solidFill>
              </a:rPr>
              <a:t>its efficiency </a:t>
            </a:r>
            <a:br>
              <a:rPr lang="en-US" sz="1600" cap="none" dirty="0" smtClean="0">
                <a:solidFill>
                  <a:srgbClr val="E3D88B"/>
                </a:solidFill>
              </a:rPr>
            </a:br>
            <a:r>
              <a:rPr lang="en-US" sz="1600" cap="none" dirty="0" smtClean="0">
                <a:solidFill>
                  <a:srgbClr val="E3D88B"/>
                </a:solidFill>
              </a:rPr>
              <a:t>in finding the right tracks</a:t>
            </a:r>
            <a:endParaRPr lang="en-US" sz="1600" cap="none" dirty="0">
              <a:solidFill>
                <a:srgbClr val="E3D88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127" y="2742748"/>
            <a:ext cx="3221372" cy="1087477"/>
          </a:xfrm>
          <a:prstGeom prst="rect">
            <a:avLst/>
          </a:prstGeom>
          <a:noFill/>
          <a:ln w="127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b="1" cap="none" dirty="0">
                <a:solidFill>
                  <a:srgbClr val="E3D88B"/>
                </a:solidFill>
              </a:rPr>
              <a:t>and </a:t>
            </a:r>
            <a:r>
              <a:rPr lang="en-US" sz="1600" cap="none" dirty="0">
                <a:solidFill>
                  <a:srgbClr val="E3D88B"/>
                </a:solidFill>
              </a:rPr>
              <a:t>it would be jolly nice </a:t>
            </a:r>
            <a:r>
              <a:rPr lang="en-US" sz="1600" cap="none" dirty="0" smtClean="0">
                <a:solidFill>
                  <a:srgbClr val="E3D88B"/>
                </a:solidFill>
              </a:rPr>
              <a:t>if</a:t>
            </a:r>
          </a:p>
          <a:p>
            <a:pPr marL="168275" marR="0" indent="-16827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our quantum computer did not suffer from amnesia all the time</a:t>
            </a:r>
          </a:p>
          <a:p>
            <a:pPr marL="168275" marR="0" indent="-16827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not suffer </a:t>
            </a:r>
            <a:r>
              <a:rPr lang="en-US" sz="1600" i="1" cap="none" dirty="0" smtClean="0">
                <a:solidFill>
                  <a:srgbClr val="E3D88B"/>
                </a:solidFill>
              </a:rPr>
              <a:t>that </a:t>
            </a:r>
            <a:r>
              <a:rPr lang="en-US" sz="1600" cap="none" dirty="0" smtClean="0">
                <a:solidFill>
                  <a:srgbClr val="E3D88B"/>
                </a:solidFill>
              </a:rPr>
              <a:t>many errors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7127" y="3986957"/>
            <a:ext cx="322137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3225" marR="0" indent="-403225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so:</a:t>
            </a:r>
            <a:r>
              <a:rPr lang="en-US" sz="1600" cap="none" dirty="0">
                <a:solidFill>
                  <a:srgbClr val="E3D88B"/>
                </a:solidFill>
              </a:rPr>
              <a:t>	</a:t>
            </a:r>
            <a:r>
              <a:rPr kumimoji="0" lang="en-US" sz="160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don’t hold your breath, </a:t>
            </a:r>
            <a:br>
              <a:rPr kumimoji="0" lang="en-US" sz="160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US" sz="160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it may take quite a while yet!</a:t>
            </a:r>
            <a:endParaRPr kumimoji="0" lang="en-US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169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469" y="348597"/>
            <a:ext cx="7823805" cy="993775"/>
          </a:xfrm>
        </p:spPr>
        <p:txBody>
          <a:bodyPr/>
          <a:lstStyle/>
          <a:p>
            <a:r>
              <a:rPr lang="en-US" dirty="0" smtClean="0"/>
              <a:t>So now, be both convinced and confused …</a:t>
            </a:r>
            <a:br>
              <a:rPr lang="en-US" dirty="0" smtClean="0"/>
            </a:br>
            <a:r>
              <a:rPr lang="en-US" dirty="0" smtClean="0"/>
              <a:t>… at the same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636" y="4820970"/>
            <a:ext cx="9145691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ctr" defTabSz="457200"/>
            <a:r>
              <a:rPr kumimoji="0" lang="en-GB" sz="1400" u="none" strike="noStrike" cap="none" spc="0" normalizeH="0" baseline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go and watch the CERN QC lecture</a:t>
            </a:r>
            <a:r>
              <a:rPr lang="en-GB" sz="1400" cap="none" dirty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series </a:t>
            </a:r>
            <a:r>
              <a:rPr lang="en-GB" sz="1400" cap="none" dirty="0" smtClean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by El</a:t>
            </a:r>
            <a:r>
              <a:rPr lang="nl-NL" sz="1400" cap="none" dirty="0" smtClean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í</a:t>
            </a:r>
            <a:r>
              <a:rPr lang="en-GB" sz="1400" cap="none" dirty="0" smtClean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as </a:t>
            </a:r>
            <a:r>
              <a:rPr lang="en-GB" sz="1400" cap="none" dirty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F. </a:t>
            </a:r>
            <a:r>
              <a:rPr lang="en-GB" sz="1400" cap="none" dirty="0" err="1" smtClean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Combarro</a:t>
            </a:r>
            <a:r>
              <a:rPr lang="en-GB" sz="1400" cap="none" dirty="0" smtClean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at </a:t>
            </a:r>
            <a:r>
              <a:rPr lang="en-GB" sz="1400" cap="none" dirty="0">
                <a:solidFill>
                  <a:srgbClr val="E3D88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https://indico.cern.ch/event/970903/</a:t>
            </a:r>
            <a:endParaRPr kumimoji="0" lang="en-US" sz="1400" u="none" strike="noStrike" cap="none" spc="0" normalizeH="0" baseline="0" dirty="0">
              <a:ln>
                <a:noFill/>
              </a:ln>
              <a:solidFill>
                <a:srgbClr val="E3D88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6090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22556AB9-44F3-441D-BA67-5A088471FC57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9FAF1C68-7A2A-4CBC-BFF7-2AEBA92DD69E}"/>
    </a:ext>
  </a:extLst>
</a:theme>
</file>

<file path=ppt/theme/theme3.xml><?xml version="1.0" encoding="utf-8"?>
<a:theme xmlns:a="http://schemas.openxmlformats.org/drawingml/2006/main" name="Nik2018DG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3485AEA6-54EA-4571-A50E-E28E7CFCE320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Nikhef_presentatie-template-lc-2018-DG-ER</Template>
  <TotalTime>6712</TotalTime>
  <Words>810</Words>
  <Application>Microsoft Office PowerPoint</Application>
  <PresentationFormat>On-screen Show (16:9)</PresentationFormat>
  <Paragraphs>83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Akkurat Std</vt:lpstr>
      <vt:lpstr>Akkurat Std Bold</vt:lpstr>
      <vt:lpstr>Akkurat Std Mono</vt:lpstr>
      <vt:lpstr>Arial</vt:lpstr>
      <vt:lpstr>Calibri</vt:lpstr>
      <vt:lpstr>Cambria Math</vt:lpstr>
      <vt:lpstr>Candara</vt:lpstr>
      <vt:lpstr>Helvetica Neue</vt:lpstr>
      <vt:lpstr>Helvetica Neue Medium</vt:lpstr>
      <vt:lpstr>Minion Pro</vt:lpstr>
      <vt:lpstr>White</vt:lpstr>
      <vt:lpstr>Nik2018-Standard</vt:lpstr>
      <vt:lpstr>Nik2018DG-Closures</vt:lpstr>
      <vt:lpstr>PHOTO-PAINT</vt:lpstr>
      <vt:lpstr>Quantum Computing  both ready and not ready for us  all at the very same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now, be both convinced and confused … … at the same time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  both there and not there for us at the same time</dc:title>
  <dc:creator>davidg</dc:creator>
  <cp:lastModifiedBy>davidg</cp:lastModifiedBy>
  <cp:revision>115</cp:revision>
  <dcterms:created xsi:type="dcterms:W3CDTF">2020-12-06T12:04:59Z</dcterms:created>
  <dcterms:modified xsi:type="dcterms:W3CDTF">2020-12-13T20:45:27Z</dcterms:modified>
</cp:coreProperties>
</file>