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11" r:id="rId2"/>
  </p:sldMasterIdLst>
  <p:notesMasterIdLst>
    <p:notesMasterId r:id="rId18"/>
  </p:notesMasterIdLst>
  <p:handoutMasterIdLst>
    <p:handoutMasterId r:id="rId19"/>
  </p:handoutMasterIdLst>
  <p:sldIdLst>
    <p:sldId id="256" r:id="rId3"/>
    <p:sldId id="257" r:id="rId4"/>
    <p:sldId id="259" r:id="rId5"/>
    <p:sldId id="260" r:id="rId6"/>
    <p:sldId id="261" r:id="rId7"/>
    <p:sldId id="271" r:id="rId8"/>
    <p:sldId id="262" r:id="rId9"/>
    <p:sldId id="263" r:id="rId10"/>
    <p:sldId id="265" r:id="rId11"/>
    <p:sldId id="264" r:id="rId12"/>
    <p:sldId id="266" r:id="rId13"/>
    <p:sldId id="267" r:id="rId14"/>
    <p:sldId id="268" r:id="rId15"/>
    <p:sldId id="269" r:id="rId16"/>
    <p:sldId id="270" r:id="rId17"/>
  </p:sldIdLst>
  <p:sldSz cx="9144000" cy="5143500" type="screen16x9"/>
  <p:notesSz cx="3657600" cy="6858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575"/>
    <a:srgbClr val="E3D88B"/>
    <a:srgbClr val="00B3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43"/>
  </p:normalViewPr>
  <p:slideViewPr>
    <p:cSldViewPr snapToGrid="0" snapToObjects="1">
      <p:cViewPr varScale="1">
        <p:scale>
          <a:sx n="147" d="100"/>
          <a:sy n="147" d="100"/>
        </p:scale>
        <p:origin x="92" y="296"/>
      </p:cViewPr>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584960" cy="344091"/>
          </a:xfrm>
          <a:prstGeom prst="rect">
            <a:avLst/>
          </a:prstGeom>
        </p:spPr>
        <p:txBody>
          <a:bodyPr vert="horz" lIns="60083" tIns="30041" rIns="60083" bIns="30041" rtlCol="0"/>
          <a:lstStyle>
            <a:lvl1pPr algn="l">
              <a:defRPr sz="800"/>
            </a:lvl1pPr>
          </a:lstStyle>
          <a:p>
            <a:endParaRPr lang="en-GB"/>
          </a:p>
        </p:txBody>
      </p:sp>
      <p:sp>
        <p:nvSpPr>
          <p:cNvPr id="3" name="Date Placeholder 2"/>
          <p:cNvSpPr>
            <a:spLocks noGrp="1"/>
          </p:cNvSpPr>
          <p:nvPr>
            <p:ph type="dt" sz="quarter" idx="1"/>
          </p:nvPr>
        </p:nvSpPr>
        <p:spPr>
          <a:xfrm>
            <a:off x="2071794" y="0"/>
            <a:ext cx="1584960" cy="344091"/>
          </a:xfrm>
          <a:prstGeom prst="rect">
            <a:avLst/>
          </a:prstGeom>
        </p:spPr>
        <p:txBody>
          <a:bodyPr vert="horz" lIns="60083" tIns="30041" rIns="60083" bIns="30041" rtlCol="0"/>
          <a:lstStyle>
            <a:lvl1pPr algn="r">
              <a:defRPr sz="800"/>
            </a:lvl1pPr>
          </a:lstStyle>
          <a:p>
            <a:fld id="{0FC8E9CF-6ECB-41C1-8DD6-9BF6F92CECC7}" type="datetimeFigureOut">
              <a:rPr lang="en-GB" smtClean="0"/>
              <a:t>10/04/2019</a:t>
            </a:fld>
            <a:endParaRPr lang="en-GB"/>
          </a:p>
        </p:txBody>
      </p:sp>
      <p:sp>
        <p:nvSpPr>
          <p:cNvPr id="4" name="Footer Placeholder 3"/>
          <p:cNvSpPr>
            <a:spLocks noGrp="1"/>
          </p:cNvSpPr>
          <p:nvPr>
            <p:ph type="ftr" sz="quarter" idx="2"/>
          </p:nvPr>
        </p:nvSpPr>
        <p:spPr>
          <a:xfrm>
            <a:off x="0" y="6513911"/>
            <a:ext cx="1584960" cy="344090"/>
          </a:xfrm>
          <a:prstGeom prst="rect">
            <a:avLst/>
          </a:prstGeom>
        </p:spPr>
        <p:txBody>
          <a:bodyPr vert="horz" lIns="60083" tIns="30041" rIns="60083" bIns="30041" rtlCol="0" anchor="b"/>
          <a:lstStyle>
            <a:lvl1pPr algn="l">
              <a:defRPr sz="800"/>
            </a:lvl1pPr>
          </a:lstStyle>
          <a:p>
            <a:endParaRPr lang="en-GB"/>
          </a:p>
        </p:txBody>
      </p:sp>
      <p:sp>
        <p:nvSpPr>
          <p:cNvPr id="5" name="Slide Number Placeholder 4"/>
          <p:cNvSpPr>
            <a:spLocks noGrp="1"/>
          </p:cNvSpPr>
          <p:nvPr>
            <p:ph type="sldNum" sz="quarter" idx="3"/>
          </p:nvPr>
        </p:nvSpPr>
        <p:spPr>
          <a:xfrm>
            <a:off x="2071794" y="6513911"/>
            <a:ext cx="1584960" cy="344090"/>
          </a:xfrm>
          <a:prstGeom prst="rect">
            <a:avLst/>
          </a:prstGeom>
        </p:spPr>
        <p:txBody>
          <a:bodyPr vert="horz" lIns="60083" tIns="30041" rIns="60083" bIns="30041" rtlCol="0" anchor="b"/>
          <a:lstStyle>
            <a:lvl1pPr algn="r">
              <a:defRPr sz="8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457200" y="514350"/>
            <a:ext cx="4572000" cy="2571750"/>
          </a:xfrm>
          <a:prstGeom prst="rect">
            <a:avLst/>
          </a:prstGeom>
        </p:spPr>
        <p:txBody>
          <a:bodyPr lIns="60083" tIns="30041" rIns="60083" bIns="30041"/>
          <a:lstStyle/>
          <a:p>
            <a:endParaRPr/>
          </a:p>
        </p:txBody>
      </p:sp>
      <p:sp>
        <p:nvSpPr>
          <p:cNvPr id="613" name="Shape 613"/>
          <p:cNvSpPr>
            <a:spLocks noGrp="1"/>
          </p:cNvSpPr>
          <p:nvPr>
            <p:ph type="body" sz="quarter" idx="1"/>
          </p:nvPr>
        </p:nvSpPr>
        <p:spPr>
          <a:xfrm>
            <a:off x="487681" y="3257550"/>
            <a:ext cx="2682240" cy="3086100"/>
          </a:xfrm>
          <a:prstGeom prst="rect">
            <a:avLst/>
          </a:prstGeom>
        </p:spPr>
        <p:txBody>
          <a:bodyPr lIns="60083" tIns="30041" rIns="60083" bIns="30041"/>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7.w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w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lvl1pPr>
          </a:lstStyle>
          <a:p>
            <a:r>
              <a:rPr lang="en-US" smtClean="0"/>
              <a:t>Click to edit Master title style</a:t>
            </a:r>
            <a:endParaRPr/>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1285875"/>
            <a:ext cx="4191769" cy="3048000"/>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1285875"/>
            <a:ext cx="4191769" cy="3048000"/>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1285875"/>
            <a:ext cx="4191769" cy="3048000"/>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38041690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48049067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9213499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74186736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1285875"/>
            <a:ext cx="4191769" cy="3048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5936013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Voorblad2">
    <p:spTree>
      <p:nvGrpSpPr>
        <p:cNvPr id="1" name=""/>
        <p:cNvGrpSpPr/>
        <p:nvPr/>
      </p:nvGrpSpPr>
      <p:grpSpPr>
        <a:xfrm>
          <a:off x="0" y="0"/>
          <a:ext cx="0" cy="0"/>
          <a:chOff x="0" y="0"/>
          <a:chExt cx="0" cy="0"/>
        </a:xfrm>
      </p:grpSpPr>
      <p:pic>
        <p:nvPicPr>
          <p:cNvPr id="10" name="NIKHEF_PATROON2.png" descr="NIKHEF_PATROON2.png">
            <a:extLst>
              <a:ext uri="{FF2B5EF4-FFF2-40B4-BE49-F238E27FC236}">
                <a16:creationId xmlns:a16="http://schemas.microsoft.com/office/drawing/2014/main" id="{559CFCE5-1058-6440-AE8C-50ACE9412138}"/>
              </a:ext>
            </a:extLst>
          </p:cNvPr>
          <p:cNvPicPr>
            <a:picLocks noChangeAspect="1"/>
          </p:cNvPicPr>
          <p:nvPr userDrawn="1"/>
        </p:nvPicPr>
        <p:blipFill>
          <a:blip r:embed="rId2">
            <a:extLst/>
          </a:blip>
          <a:stretch>
            <a:fillRect/>
          </a:stretch>
        </p:blipFill>
        <p:spPr>
          <a:xfrm>
            <a:off x="3945930" y="169167"/>
            <a:ext cx="9459169" cy="5339757"/>
          </a:xfrm>
          <a:prstGeom prst="rect">
            <a:avLst/>
          </a:prstGeom>
          <a:ln w="12700">
            <a:miter lim="400000"/>
          </a:ln>
        </p:spPr>
      </p:pic>
      <p:sp>
        <p:nvSpPr>
          <p:cNvPr id="11" name="Vorm">
            <a:extLst>
              <a:ext uri="{FF2B5EF4-FFF2-40B4-BE49-F238E27FC236}">
                <a16:creationId xmlns:a16="http://schemas.microsoft.com/office/drawing/2014/main" id="{BAC67337-8AC0-C14F-A460-33C8E6FC0296}"/>
              </a:ext>
            </a:extLst>
          </p:cNvPr>
          <p:cNvSpPr/>
          <p:nvPr userDrawn="1"/>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chemeClr val="tx1"/>
                </a:solidFill>
              </a:defRPr>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a:solidFill>
                  <a:schemeClr val="accent3"/>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chemeClr val="accent3"/>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506475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1285875"/>
            <a:ext cx="4191769" cy="3048000"/>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1285875"/>
            <a:ext cx="419300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21495841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1285875"/>
            <a:ext cx="7440464"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3593689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1285875"/>
            <a:ext cx="3573314" cy="3048000"/>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60794267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1285875"/>
            <a:ext cx="3573314" cy="3048000"/>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08799815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55018528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79661146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1285875"/>
            <a:ext cx="7440464"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623068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1285875"/>
            <a:ext cx="3573314" cy="3048000"/>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1285875"/>
            <a:ext cx="3573314" cy="3048000"/>
          </a:xfrm>
          <a:prstGeom prst="rect">
            <a:avLst/>
          </a:prstGeom>
        </p:spPr>
        <p:txBody>
          <a:bodyPr lIns="91439" tIns="45719" rIns="91439" bIns="45719"/>
          <a:lstStyle/>
          <a:p>
            <a:r>
              <a:rPr lang="en-US" smtClean="0"/>
              <a:t>Click icon to add picture</a:t>
            </a:r>
            <a:endParaRPr/>
          </a:p>
        </p:txBody>
      </p:sp>
      <p:sp>
        <p:nvSpPr>
          <p:cNvPr id="392" name="Hoofdtekst"/>
          <p:cNvSpPr txBox="1">
            <a:spLocks noGrp="1"/>
          </p:cNvSpPr>
          <p:nvPr>
            <p:ph type="body" sz="half" idx="14"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1285875"/>
            <a:ext cx="3573314" cy="3048000"/>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1285875"/>
            <a:ext cx="3573314" cy="3048000"/>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all">
                <a:solidFill>
                  <a:srgbClr val="E6223D"/>
                </a:solidFill>
              </a:defRPr>
            </a:lvl1pPr>
          </a:lstStyle>
          <a:p>
            <a:pPr lvl="0"/>
            <a:r>
              <a:rPr lang="en-US" smtClean="0"/>
              <a:t>Edit Master text styles</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1285875"/>
            <a:ext cx="3572718"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all">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descr="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blip>
          <a:stretch>
            <a:fillRect/>
          </a:stretch>
        </p:blipFill>
        <p:spPr>
          <a:xfrm>
            <a:off x="3536224" y="-3113169"/>
            <a:ext cx="5659550" cy="8789655"/>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8197007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14482081"/>
      </p:ext>
    </p:extLst>
  </p:cSld>
  <p:clrMapOvr>
    <a:masterClrMapping/>
  </p:clrMapOvr>
  <p:transition spd="med"/>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4120511908"/>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1" y="871210"/>
            <a:ext cx="6168569" cy="4155667"/>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5177228" y="3281869"/>
            <a:ext cx="3683574"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0948" y="3826156"/>
            <a:ext cx="1643912" cy="638202"/>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descr="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blip>
          <a:stretch>
            <a:fillRect/>
          </a:stretch>
        </p:blipFill>
        <p:spPr>
          <a:xfrm>
            <a:off x="-16479" y="-1263526"/>
            <a:ext cx="9655491" cy="6692106"/>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01121646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ik2018-Final-closin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7" y="501862"/>
            <a:ext cx="6140668" cy="4575119"/>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0"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59546" y="3728204"/>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2" name="Title 1"/>
          <p:cNvSpPr>
            <a:spLocks noGrp="1"/>
          </p:cNvSpPr>
          <p:nvPr>
            <p:ph type="title"/>
          </p:nvPr>
        </p:nvSpPr>
        <p:spPr>
          <a:xfrm>
            <a:off x="1553994" y="576994"/>
            <a:ext cx="7159227" cy="582344"/>
          </a:xfrm>
        </p:spPr>
        <p:txBody>
          <a:bodyPr/>
          <a:lstStyle>
            <a:lvl1pPr algn="ctr">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51507344"/>
      </p:ext>
    </p:extLst>
  </p:cSld>
  <p:clrMapOvr>
    <a:masterClrMapping/>
  </p:clrMapOvr>
  <p:transition spd="med"/>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Nik2018-Final-closin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757" y="801483"/>
            <a:ext cx="6843713" cy="3929063"/>
          </a:xfrm>
          <a:prstGeom prst="rect">
            <a:avLst/>
          </a:prstGeom>
        </p:spPr>
      </p:pic>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0"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59546" y="3728204"/>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2" name="Title 1"/>
          <p:cNvSpPr>
            <a:spLocks noGrp="1"/>
          </p:cNvSpPr>
          <p:nvPr>
            <p:ph type="title"/>
          </p:nvPr>
        </p:nvSpPr>
        <p:spPr>
          <a:xfrm>
            <a:off x="1553994" y="576994"/>
            <a:ext cx="7159227" cy="582344"/>
          </a:xfrm>
        </p:spPr>
        <p:txBody>
          <a:bodyPr/>
          <a:lstStyle>
            <a:lvl1pPr algn="ctr">
              <a:defRPr/>
            </a:lvl1pPr>
          </a:lstStyle>
          <a:p>
            <a:r>
              <a:rPr lang="en-US" dirty="0" smtClean="0"/>
              <a:t>Click to edit Master title style</a:t>
            </a:r>
            <a:endParaRPr lang="en-GB" dirty="0"/>
          </a:p>
        </p:txBody>
      </p:sp>
    </p:spTree>
    <p:extLst>
      <p:ext uri="{BB962C8B-B14F-4D97-AF65-F5344CB8AC3E}">
        <p14:creationId xmlns:p14="http://schemas.microsoft.com/office/powerpoint/2010/main" val="604217187"/>
      </p:ext>
    </p:extLst>
  </p:cSld>
  <p:clrMapOvr>
    <a:masterClrMapping/>
  </p:clrMapOvr>
  <p:transition spd="med"/>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descr="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blip>
          <a:stretch>
            <a:fillRect/>
          </a:stretch>
        </p:blipFill>
        <p:spPr>
          <a:xfrm>
            <a:off x="2973139" y="-593400"/>
            <a:ext cx="7696349" cy="6620665"/>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5483808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oorblad7">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66B06EEB-A8A3-C74C-B2A7-DE87A2591532}"/>
              </a:ext>
            </a:extLst>
          </p:cNvPr>
          <p:cNvSpPr/>
          <p:nvPr userDrawn="1"/>
        </p:nvSpPr>
        <p:spPr>
          <a:xfrm>
            <a:off x="0" y="0"/>
            <a:ext cx="9144000" cy="5143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LOGO_groot.png" descr="NIKHEF_LOGO_groot.png">
            <a:extLst>
              <a:ext uri="{FF2B5EF4-FFF2-40B4-BE49-F238E27FC236}">
                <a16:creationId xmlns:a16="http://schemas.microsoft.com/office/drawing/2014/main" id="{4BABC599-16C3-D848-945E-83310672BBD0}"/>
              </a:ext>
            </a:extLst>
          </p:cNvPr>
          <p:cNvPicPr>
            <a:picLocks noChangeAspect="1"/>
          </p:cNvPicPr>
          <p:nvPr userDrawn="1"/>
        </p:nvPicPr>
        <p:blipFill>
          <a:blip r:embed="rId2">
            <a:extLst/>
          </a:blip>
          <a:stretch>
            <a:fillRect/>
          </a:stretch>
        </p:blipFill>
        <p:spPr>
          <a:xfrm>
            <a:off x="238125" y="238125"/>
            <a:ext cx="1905000" cy="748349"/>
          </a:xfrm>
          <a:prstGeom prst="rect">
            <a:avLst/>
          </a:prstGeom>
          <a:ln w="12700">
            <a:miter lim="400000"/>
          </a:ln>
        </p:spPr>
      </p:pic>
      <p:pic>
        <p:nvPicPr>
          <p:cNvPr id="15" name="NIKHEF_PATROON4.png" descr="NIKHEF_PATROON4.png">
            <a:extLst>
              <a:ext uri="{FF2B5EF4-FFF2-40B4-BE49-F238E27FC236}">
                <a16:creationId xmlns:a16="http://schemas.microsoft.com/office/drawing/2014/main" id="{0244C0F4-74F7-2048-8F1E-AC8C7695EDE8}"/>
              </a:ext>
            </a:extLst>
          </p:cNvPr>
          <p:cNvPicPr>
            <a:picLocks noChangeAspect="1"/>
          </p:cNvPicPr>
          <p:nvPr userDrawn="1"/>
        </p:nvPicPr>
        <p:blipFill>
          <a:blip r:embed="rId3">
            <a:extLst/>
          </a:blip>
          <a:stretch>
            <a:fillRect/>
          </a:stretch>
        </p:blipFill>
        <p:spPr>
          <a:xfrm>
            <a:off x="1691507" y="-100013"/>
            <a:ext cx="8218437" cy="5305425"/>
          </a:xfrm>
          <a:prstGeom prst="rect">
            <a:avLst/>
          </a:prstGeom>
          <a:ln w="12700">
            <a:miter lim="400000"/>
          </a:ln>
        </p:spPr>
      </p:pic>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all">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all">
                <a:solidFill>
                  <a:srgbClr val="FFFFFF"/>
                </a:solidFill>
              </a:defRPr>
            </a:lvl1pPr>
          </a:lstStyle>
          <a:p>
            <a:pPr lvl="0"/>
            <a:r>
              <a:rPr lang="en-US" smtClean="0"/>
              <a:t>Edit Master text styles</a:t>
            </a:r>
          </a:p>
        </p:txBody>
      </p:sp>
    </p:spTree>
    <p:extLst>
      <p:ext uri="{BB962C8B-B14F-4D97-AF65-F5344CB8AC3E}">
        <p14:creationId xmlns:p14="http://schemas.microsoft.com/office/powerpoint/2010/main" val="16547511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1285875"/>
            <a:ext cx="866975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644209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1285875"/>
            <a:ext cx="8669759" cy="3054954"/>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2.wmf"/><Relationship Id="rId4" Type="http://schemas.openxmlformats.org/officeDocument/2006/relationships/slideLayout" Target="../slideLayouts/slideLayout5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GB" smtClean="0"/>
              <a:t>LHC Upgrade and the Data Infrastructure</a:t>
            </a:r>
            <a:endParaRPr lang="nl-NL" dirty="0"/>
          </a:p>
        </p:txBody>
      </p:sp>
    </p:spTree>
  </p:cSld>
  <p:clrMap bg1="dk1" tx1="lt1" bg2="dk2" tx2="lt2" accent1="accent1" accent2="accent2" accent3="accent3" accent4="accent4" accent5="accent5" accent6="accent6" hlink="hlink" folHlink="folHlink"/>
  <p:sldLayoutIdLst>
    <p:sldLayoutId id="2147483649" r:id="rId1"/>
    <p:sldLayoutId id="2147483691" r:id="rId2"/>
    <p:sldLayoutId id="2147483692" r:id="rId3"/>
    <p:sldLayoutId id="2147483693" r:id="rId4"/>
    <p:sldLayoutId id="2147483694" r:id="rId5"/>
    <p:sldLayoutId id="2147483695" r:id="rId6"/>
    <p:sldLayoutId id="2147483696" r:id="rId7"/>
    <p:sldLayoutId id="2147483700" r:id="rId8"/>
    <p:sldLayoutId id="2147483724" r:id="rId9"/>
    <p:sldLayoutId id="2147483708" r:id="rId10"/>
    <p:sldLayoutId id="2147483662" r:id="rId11"/>
    <p:sldLayoutId id="2147483701" r:id="rId12"/>
    <p:sldLayoutId id="2147483668" r:id="rId13"/>
    <p:sldLayoutId id="2147483660" r:id="rId14"/>
    <p:sldLayoutId id="2147483704" r:id="rId15"/>
    <p:sldLayoutId id="2147483705" r:id="rId16"/>
    <p:sldLayoutId id="2147483706" r:id="rId17"/>
    <p:sldLayoutId id="2147483707" r:id="rId18"/>
    <p:sldLayoutId id="2147483703" r:id="rId19"/>
    <p:sldLayoutId id="2147483661" r:id="rId20"/>
    <p:sldLayoutId id="2147483664" r:id="rId21"/>
    <p:sldLayoutId id="2147483667" r:id="rId22"/>
    <p:sldLayoutId id="2147483702" r:id="rId23"/>
    <p:sldLayoutId id="2147483697" r:id="rId24"/>
    <p:sldLayoutId id="2147483709" r:id="rId25"/>
    <p:sldLayoutId id="2147483674" r:id="rId26"/>
    <p:sldLayoutId id="2147483677" r:id="rId27"/>
    <p:sldLayoutId id="2147483698" r:id="rId28"/>
    <p:sldLayoutId id="2147483699" r:id="rId29"/>
    <p:sldLayoutId id="2147483710" r:id="rId30"/>
    <p:sldLayoutId id="2147483672" r:id="rId31"/>
    <p:sldLayoutId id="2147483675" r:id="rId32"/>
    <p:sldLayoutId id="2147483678" r:id="rId33"/>
    <p:sldLayoutId id="2147483681" r:id="rId34"/>
    <p:sldLayoutId id="2147483684" r:id="rId35"/>
    <p:sldLayoutId id="2147483673" r:id="rId36"/>
    <p:sldLayoutId id="2147483676" r:id="rId37"/>
    <p:sldLayoutId id="2147483679" r:id="rId38"/>
    <p:sldLayoutId id="2147483682" r:id="rId39"/>
    <p:sldLayoutId id="2147483685" r:id="rId40"/>
    <p:sldLayoutId id="2147483686" r:id="rId41"/>
    <p:sldLayoutId id="2147483688" r:id="rId42"/>
    <p:sldLayoutId id="2147483689" r:id="rId43"/>
    <p:sldLayoutId id="2147483690" r:id="rId44"/>
    <p:sldLayoutId id="2147483725" r:id="rId45"/>
    <p:sldLayoutId id="2147483726" r:id="rId46"/>
  </p:sldLayoutIdLst>
  <p:transition spd="med"/>
  <p:hf sldNum="0"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0522" y="121243"/>
            <a:ext cx="1135259" cy="440732"/>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23" r:id="rId3"/>
    <p:sldLayoutId id="2147483714" r:id="rId4"/>
    <p:sldLayoutId id="2147483722" r:id="rId5"/>
    <p:sldLayoutId id="2147483715" r:id="rId6"/>
    <p:sldLayoutId id="2147483716" r:id="rId7"/>
    <p:sldLayoutId id="2147483720" r:id="rId8"/>
  </p:sldLayoutIdLst>
  <p:transition spd="med"/>
  <p:timing>
    <p:tnLst>
      <p:par>
        <p:cTn id="1" dur="indefinite" restart="never" nodeType="tmRoot"/>
      </p:par>
    </p:tnLst>
  </p:timing>
  <p:hf sldNum="0"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tiff"/><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34.wmf"/><Relationship Id="rId5" Type="http://schemas.openxmlformats.org/officeDocument/2006/relationships/oleObject" Target="../embeddings/oleObject2.bin"/><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png"/><Relationship Id="rId7" Type="http://schemas.openxmlformats.org/officeDocument/2006/relationships/image" Target="../media/image56.wmf"/><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8.w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3136909"/>
            <a:ext cx="6373366" cy="1768070"/>
          </a:xfrm>
        </p:spPr>
        <p:txBody>
          <a:bodyPr/>
          <a:lstStyle/>
          <a:p>
            <a:r>
              <a:rPr lang="en-US" dirty="0" smtClean="0"/>
              <a:t>LHC Upgrade &amp;</a:t>
            </a:r>
            <a:br>
              <a:rPr lang="en-US" dirty="0" smtClean="0"/>
            </a:br>
            <a:r>
              <a:rPr lang="en-US" i="1" dirty="0" smtClean="0"/>
              <a:t>the data Infrastructure</a:t>
            </a:r>
            <a:endParaRPr lang="en-GB" dirty="0"/>
          </a:p>
        </p:txBody>
      </p:sp>
      <p:sp>
        <p:nvSpPr>
          <p:cNvPr id="3" name="Text Placeholder 2"/>
          <p:cNvSpPr>
            <a:spLocks noGrp="1"/>
          </p:cNvSpPr>
          <p:nvPr>
            <p:ph type="body" sz="quarter" idx="13"/>
          </p:nvPr>
        </p:nvSpPr>
        <p:spPr>
          <a:xfrm>
            <a:off x="7058157" y="2716932"/>
            <a:ext cx="1679443" cy="2182697"/>
          </a:xfrm>
        </p:spPr>
        <p:txBody>
          <a:bodyPr/>
          <a:lstStyle/>
          <a:p>
            <a:pPr algn="r"/>
            <a:r>
              <a:rPr lang="en-US" sz="1400" dirty="0" smtClean="0"/>
              <a:t>David </a:t>
            </a:r>
            <a:r>
              <a:rPr lang="en-US" sz="1400" dirty="0" err="1" smtClean="0"/>
              <a:t>Groep</a:t>
            </a:r>
            <a:endParaRPr lang="en-US" sz="1400" dirty="0"/>
          </a:p>
          <a:p>
            <a:pPr algn="r"/>
            <a:r>
              <a:rPr lang="en-US" sz="1400" dirty="0" smtClean="0"/>
              <a:t>Nikhef</a:t>
            </a:r>
          </a:p>
          <a:p>
            <a:pPr algn="r"/>
            <a:r>
              <a:rPr lang="en-US" sz="1400" dirty="0" smtClean="0"/>
              <a:t>April 2019</a:t>
            </a:r>
            <a:endParaRPr lang="en-GB" sz="1400" dirty="0"/>
          </a:p>
        </p:txBody>
      </p:sp>
      <p:sp>
        <p:nvSpPr>
          <p:cNvPr id="4" name="Text Placeholder 3"/>
          <p:cNvSpPr>
            <a:spLocks noGrp="1"/>
          </p:cNvSpPr>
          <p:nvPr>
            <p:ph type="body" sz="quarter" idx="14"/>
          </p:nvPr>
        </p:nvSpPr>
        <p:spPr/>
        <p:txBody>
          <a:bodyPr/>
          <a:lstStyle/>
          <a:p>
            <a:r>
              <a:rPr lang="nl-NL" cap="none" dirty="0" err="1" smtClean="0"/>
              <a:t>Roadmap</a:t>
            </a:r>
            <a:r>
              <a:rPr lang="nl-NL" cap="none" dirty="0" smtClean="0"/>
              <a:t> </a:t>
            </a:r>
            <a:r>
              <a:rPr lang="nl-NL" cap="none" dirty="0"/>
              <a:t>ICT netwerk &amp; informatie event</a:t>
            </a:r>
            <a:endParaRPr lang="en-GB" cap="none" dirty="0"/>
          </a:p>
        </p:txBody>
      </p:sp>
    </p:spTree>
    <p:extLst>
      <p:ext uri="{BB962C8B-B14F-4D97-AF65-F5344CB8AC3E}">
        <p14:creationId xmlns:p14="http://schemas.microsoft.com/office/powerpoint/2010/main" val="24759241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784485"/>
            <a:ext cx="8669759" cy="3054954"/>
          </a:xfrm>
        </p:spPr>
        <p:txBody>
          <a:bodyPr/>
          <a:lstStyle/>
          <a:p>
            <a:r>
              <a:rPr lang="en-US" dirty="0" smtClean="0"/>
              <a:t>National roadmap 2014: invest ~15.2M€ in</a:t>
            </a:r>
          </a:p>
          <a:p>
            <a:pPr marL="342900" indent="-342900">
              <a:buFont typeface="Arial" panose="020B0604020202020204" pitchFamily="34" charset="0"/>
              <a:buChar char="•"/>
            </a:pPr>
            <a:r>
              <a:rPr lang="en-US" dirty="0" smtClean="0"/>
              <a:t>upgrade of the LHC detectors for </a:t>
            </a:r>
            <a:br>
              <a:rPr lang="en-US" dirty="0" smtClean="0"/>
            </a:br>
            <a:r>
              <a:rPr lang="en-US" dirty="0" smtClean="0"/>
              <a:t>new discovery potential</a:t>
            </a:r>
          </a:p>
          <a:p>
            <a:pPr marL="342900" indent="-342900">
              <a:buFont typeface="Arial" panose="020B0604020202020204" pitchFamily="34" charset="0"/>
              <a:buChar char="•"/>
            </a:pPr>
            <a:r>
              <a:rPr lang="en-US" dirty="0" smtClean="0"/>
              <a:t>enable the computing infrastructure to </a:t>
            </a:r>
            <a:br>
              <a:rPr lang="en-US" dirty="0" smtClean="0"/>
            </a:br>
            <a:r>
              <a:rPr lang="en-US" dirty="0" err="1" smtClean="0"/>
              <a:t>analyse</a:t>
            </a:r>
            <a:r>
              <a:rPr lang="en-US" dirty="0" smtClean="0"/>
              <a:t> these new results</a:t>
            </a:r>
            <a:endParaRPr lang="en-GB" dirty="0"/>
          </a:p>
        </p:txBody>
      </p:sp>
      <p:sp>
        <p:nvSpPr>
          <p:cNvPr id="3" name="Footer Placeholder 2"/>
          <p:cNvSpPr>
            <a:spLocks noGrp="1"/>
          </p:cNvSpPr>
          <p:nvPr>
            <p:ph type="ftr" sz="quarter" idx="3"/>
          </p:nvPr>
        </p:nvSpPr>
        <p:spPr/>
        <p:txBody>
          <a:bodyPr/>
          <a:lstStyle/>
          <a:p>
            <a:r>
              <a:rPr lang="en-GB" smtClean="0"/>
              <a:t>LHC Upgrade and the Data Infrastructure</a:t>
            </a:r>
            <a:endParaRPr lang="nl-NL" dirty="0"/>
          </a:p>
        </p:txBody>
      </p:sp>
      <p:sp>
        <p:nvSpPr>
          <p:cNvPr id="4" name="Text Placeholder 3"/>
          <p:cNvSpPr>
            <a:spLocks noGrp="1"/>
          </p:cNvSpPr>
          <p:nvPr>
            <p:ph type="body" sz="quarter" idx="15"/>
          </p:nvPr>
        </p:nvSpPr>
        <p:spPr/>
        <p:txBody>
          <a:bodyPr/>
          <a:lstStyle/>
          <a:p>
            <a:r>
              <a:rPr lang="en-US" dirty="0" smtClean="0"/>
              <a:t>The LHC Detector Upgrades roadmap (2014)</a:t>
            </a:r>
            <a:endParaRPr lang="en-GB" dirty="0"/>
          </a:p>
        </p:txBody>
      </p:sp>
      <p:grpSp>
        <p:nvGrpSpPr>
          <p:cNvPr id="5" name="Group 524"/>
          <p:cNvGrpSpPr/>
          <p:nvPr/>
        </p:nvGrpSpPr>
        <p:grpSpPr>
          <a:xfrm rot="120000">
            <a:off x="6654765" y="682100"/>
            <a:ext cx="2339998" cy="2675307"/>
            <a:chOff x="0" y="0"/>
            <a:chExt cx="5932494" cy="6952586"/>
          </a:xfrm>
        </p:grpSpPr>
        <p:pic>
          <p:nvPicPr>
            <p:cNvPr id="6" name="pasted-image.png"/>
            <p:cNvPicPr>
              <a:picLocks noChangeAspect="1"/>
            </p:cNvPicPr>
            <p:nvPr/>
          </p:nvPicPr>
          <p:blipFill>
            <a:blip r:embed="rId2" cstate="print">
              <a:extLst/>
            </a:blip>
            <a:stretch>
              <a:fillRect/>
            </a:stretch>
          </p:blipFill>
          <p:spPr>
            <a:xfrm>
              <a:off x="50799" y="50800"/>
              <a:ext cx="5830896" cy="6850987"/>
            </a:xfrm>
            <a:prstGeom prst="rect">
              <a:avLst/>
            </a:prstGeom>
            <a:ln>
              <a:noFill/>
            </a:ln>
            <a:effectLst/>
          </p:spPr>
        </p:pic>
        <p:pic>
          <p:nvPicPr>
            <p:cNvPr id="7" name="Picture 6"/>
            <p:cNvPicPr>
              <a:picLocks/>
            </p:cNvPicPr>
            <p:nvPr/>
          </p:nvPicPr>
          <p:blipFill>
            <a:blip r:embed="rId3" cstate="print">
              <a:extLst/>
            </a:blip>
            <a:stretch>
              <a:fillRect/>
            </a:stretch>
          </p:blipFill>
          <p:spPr>
            <a:xfrm>
              <a:off x="-1" y="0"/>
              <a:ext cx="5932496" cy="6952587"/>
            </a:xfrm>
            <a:prstGeom prst="rect">
              <a:avLst/>
            </a:prstGeom>
            <a:effectLst/>
          </p:spPr>
        </p:pic>
      </p:grpSp>
      <p:pic>
        <p:nvPicPr>
          <p:cNvPr id="8" name="image47.jpg"/>
          <p:cNvPicPr>
            <a:picLocks noChangeAspect="1"/>
          </p:cNvPicPr>
          <p:nvPr/>
        </p:nvPicPr>
        <p:blipFill>
          <a:blip r:embed="rId4" cstate="print">
            <a:extLst/>
          </a:blip>
          <a:stretch>
            <a:fillRect/>
          </a:stretch>
        </p:blipFill>
        <p:spPr>
          <a:xfrm>
            <a:off x="0" y="2784427"/>
            <a:ext cx="3179677" cy="1788720"/>
          </a:xfrm>
          <a:prstGeom prst="rect">
            <a:avLst/>
          </a:prstGeom>
          <a:ln w="12700">
            <a:miter lim="400000"/>
          </a:ln>
        </p:spPr>
      </p:pic>
      <p:pic>
        <p:nvPicPr>
          <p:cNvPr id="9" name="pasted-image.tiff"/>
          <p:cNvPicPr>
            <a:picLocks noChangeAspect="1"/>
          </p:cNvPicPr>
          <p:nvPr/>
        </p:nvPicPr>
        <p:blipFill>
          <a:blip r:embed="rId5" cstate="print">
            <a:extLst/>
          </a:blip>
          <a:stretch>
            <a:fillRect/>
          </a:stretch>
        </p:blipFill>
        <p:spPr>
          <a:xfrm>
            <a:off x="3200384" y="2283640"/>
            <a:ext cx="3387704" cy="2257058"/>
          </a:xfrm>
          <a:prstGeom prst="rect">
            <a:avLst/>
          </a:prstGeom>
          <a:ln w="12700"/>
        </p:spPr>
      </p:pic>
      <p:sp>
        <p:nvSpPr>
          <p:cNvPr id="10" name="Shape 525"/>
          <p:cNvSpPr/>
          <p:nvPr/>
        </p:nvSpPr>
        <p:spPr>
          <a:xfrm>
            <a:off x="6334976" y="3499359"/>
            <a:ext cx="2236510" cy="1497846"/>
          </a:xfrm>
          <a:prstGeom prst="rect">
            <a:avLst/>
          </a:prstGeom>
          <a:solidFill>
            <a:srgbClr val="A8D6FF"/>
          </a:solidFill>
          <a:ln w="12700">
            <a:solidFill>
              <a:srgbClr val="000000"/>
            </a:solidFill>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40639" marR="40639" defTabSz="914400">
              <a:defRPr sz="3200" b="0" i="0">
                <a:uFill>
                  <a:solidFill>
                    <a:srgbClr val="000000"/>
                  </a:solidFill>
                </a:uFill>
                <a:latin typeface="Arial"/>
                <a:ea typeface="Arial"/>
                <a:cs typeface="Arial"/>
                <a:sym typeface="Arial"/>
              </a:defRPr>
            </a:pPr>
            <a:r>
              <a:rPr sz="1800" cap="none" dirty="0"/>
              <a:t>ATLAS:       5.2 M€</a:t>
            </a:r>
          </a:p>
          <a:p>
            <a:pPr marL="40639" marR="40639" defTabSz="914400">
              <a:defRPr sz="3200" b="0" i="0">
                <a:uFill>
                  <a:solidFill>
                    <a:srgbClr val="000000"/>
                  </a:solidFill>
                </a:uFill>
                <a:latin typeface="Arial"/>
                <a:ea typeface="Arial"/>
                <a:cs typeface="Arial"/>
                <a:sym typeface="Arial"/>
              </a:defRPr>
            </a:pPr>
            <a:r>
              <a:rPr sz="1800" cap="none" dirty="0" err="1"/>
              <a:t>LHCb</a:t>
            </a:r>
            <a:r>
              <a:rPr sz="1800" cap="none" dirty="0"/>
              <a:t>          4.0 M€</a:t>
            </a:r>
          </a:p>
          <a:p>
            <a:pPr marL="40639" marR="40639" defTabSz="914400">
              <a:defRPr sz="3200" b="0" i="0">
                <a:uFill>
                  <a:solidFill>
                    <a:srgbClr val="000000"/>
                  </a:solidFill>
                </a:uFill>
                <a:latin typeface="Arial"/>
                <a:ea typeface="Arial"/>
                <a:cs typeface="Arial"/>
                <a:sym typeface="Arial"/>
              </a:defRPr>
            </a:pPr>
            <a:r>
              <a:rPr sz="1800" cap="none" dirty="0"/>
              <a:t>ALICE         2.3 M€</a:t>
            </a:r>
          </a:p>
          <a:p>
            <a:pPr marL="40639" marR="40639" defTabSz="914400">
              <a:defRPr sz="3200" b="0" i="0">
                <a:uFill>
                  <a:solidFill>
                    <a:srgbClr val="000000"/>
                  </a:solidFill>
                </a:uFill>
                <a:latin typeface="Arial"/>
                <a:ea typeface="Arial"/>
                <a:cs typeface="Arial"/>
                <a:sym typeface="Arial"/>
              </a:defRPr>
            </a:pPr>
            <a:r>
              <a:rPr sz="1800" b="1" cap="none" dirty="0" smtClean="0"/>
              <a:t>NL</a:t>
            </a:r>
            <a:r>
              <a:rPr lang="en-US" sz="1800" b="1" cap="none" dirty="0" smtClean="0"/>
              <a:t>-</a:t>
            </a:r>
            <a:r>
              <a:rPr sz="1800" b="1" cap="none" dirty="0" smtClean="0"/>
              <a:t>Tier1</a:t>
            </a:r>
            <a:r>
              <a:rPr lang="en-US" sz="1800" b="1" cap="none" dirty="0" smtClean="0"/>
              <a:t>     </a:t>
            </a:r>
            <a:r>
              <a:rPr sz="1800" b="1" cap="none" dirty="0" smtClean="0"/>
              <a:t>3.7 </a:t>
            </a:r>
            <a:r>
              <a:rPr sz="1800" b="1" cap="none" dirty="0"/>
              <a:t>M</a:t>
            </a:r>
            <a:r>
              <a:rPr sz="1800" b="1" cap="none" dirty="0" smtClean="0"/>
              <a:t>€</a:t>
            </a:r>
            <a:r>
              <a:rPr lang="en-US" sz="1800" b="1" cap="none" dirty="0" smtClean="0"/>
              <a:t/>
            </a:r>
            <a:br>
              <a:rPr lang="en-US" sz="1800" b="1" cap="none" dirty="0" smtClean="0"/>
            </a:br>
            <a:r>
              <a:rPr lang="en-US" sz="1200" b="1" cap="none" dirty="0" smtClean="0"/>
              <a:t>   </a:t>
            </a:r>
            <a:r>
              <a:rPr lang="en-US" sz="1200" cap="none" dirty="0" smtClean="0"/>
              <a:t>(for 5 years)</a:t>
            </a:r>
            <a:endParaRPr sz="1200" b="1" cap="none" dirty="0"/>
          </a:p>
        </p:txBody>
      </p:sp>
    </p:spTree>
    <p:extLst>
      <p:ext uri="{BB962C8B-B14F-4D97-AF65-F5344CB8AC3E}">
        <p14:creationId xmlns:p14="http://schemas.microsoft.com/office/powerpoint/2010/main" val="210302293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smtClean="0"/>
              <a:t>LHC Upgrade and the Data Infrastructure</a:t>
            </a:r>
            <a:endParaRPr lang="nl-NL" dirty="0"/>
          </a:p>
        </p:txBody>
      </p:sp>
      <p:sp>
        <p:nvSpPr>
          <p:cNvPr id="4" name="Text Placeholder 3"/>
          <p:cNvSpPr>
            <a:spLocks noGrp="1"/>
          </p:cNvSpPr>
          <p:nvPr>
            <p:ph type="body" sz="quarter" idx="15"/>
          </p:nvPr>
        </p:nvSpPr>
        <p:spPr/>
        <p:txBody>
          <a:bodyPr/>
          <a:lstStyle/>
          <a:p>
            <a:r>
              <a:rPr lang="en-US" dirty="0" smtClean="0"/>
              <a:t>Computing is part of the infrastructure</a:t>
            </a:r>
            <a:endParaRPr lang="en-GB" dirty="0"/>
          </a:p>
        </p:txBody>
      </p:sp>
      <p:sp>
        <p:nvSpPr>
          <p:cNvPr id="6" name="TextBox 5"/>
          <p:cNvSpPr txBox="1"/>
          <p:nvPr/>
        </p:nvSpPr>
        <p:spPr>
          <a:xfrm>
            <a:off x="2824480" y="829338"/>
            <a:ext cx="3906520" cy="3590727"/>
          </a:xfrm>
          <a:prstGeom prst="rect">
            <a:avLst/>
          </a:prstGeom>
          <a:noFill/>
          <a:ln w="12700" cap="flat">
            <a:noFill/>
            <a:miter lim="400000"/>
          </a:ln>
          <a:effectLst/>
          <a:sp3d/>
        </p:spPr>
        <p:txBody>
          <a:bodyPr rot="0" spcFirstLastPara="1" vertOverflow="overflow" horzOverflow="overflow" vert="horz" wrap="square" lIns="101600" tIns="101600" rIns="101600" bIns="101600" numCol="1" spcCol="38100" rtlCol="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Requested computing investment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6 M€</a:t>
            </a:r>
            <a:r>
              <a:rPr kumimoji="0" lang="en-US" sz="1800" b="0" i="0" u="none" strike="noStrike" kern="0" cap="none" spc="0" normalizeH="0" noProof="0" dirty="0" smtClean="0">
                <a:ln>
                  <a:noFill/>
                </a:ln>
                <a:solidFill>
                  <a:srgbClr val="000000"/>
                </a:solidFill>
                <a:effectLst/>
                <a:uLnTx/>
                <a:uFillTx/>
                <a:latin typeface="Akkurat Std" panose="02000503000000000000" pitchFamily="2" charset="0"/>
                <a:sym typeface="Helvetica Neue"/>
              </a:rPr>
              <a:t> for </a:t>
            </a: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10 </a:t>
            </a:r>
            <a:r>
              <a:rPr lang="en-US" sz="1800" cap="none" dirty="0" err="1">
                <a:solidFill>
                  <a:srgbClr val="000000"/>
                </a:solidFill>
                <a:latin typeface="Akkurat Std" panose="02000503000000000000" pitchFamily="2" charset="0"/>
                <a:sym typeface="Helvetica Neue"/>
              </a:rPr>
              <a:t>y</a:t>
            </a: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ears </a:t>
            </a: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(2014 - 2023)</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CPU</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Storage</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Networking equipment</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Commission reduced computing term to 5 years (and only 3,7 M€) </a:t>
            </a:r>
            <a:b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b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 but then: “We’ll be back”</a:t>
            </a:r>
          </a:p>
          <a:p>
            <a:pPr marR="0" lvl="0" defTabSz="457200" eaLnBrk="1" fontAlgn="auto" latinLnBrk="0" hangingPunct="1">
              <a:lnSpc>
                <a:spcPct val="100000"/>
              </a:lnSpc>
              <a:spcBef>
                <a:spcPts val="0"/>
              </a:spcBef>
              <a:spcAft>
                <a:spcPts val="0"/>
              </a:spcAft>
              <a:buClrTx/>
              <a:buSzTx/>
              <a:tabLst/>
              <a:defRPr/>
            </a:pPr>
            <a:endParaRPr kumimoji="0" lang="en-US" sz="2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Our own contribution:</a:t>
            </a:r>
          </a:p>
          <a:p>
            <a:pPr marL="685800" marR="0" lvl="0" indent="-685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cap="none" dirty="0" smtClean="0">
                <a:solidFill>
                  <a:srgbClr val="000000"/>
                </a:solidFill>
                <a:latin typeface="Akkurat Std" panose="02000503000000000000" pitchFamily="2" charset="0"/>
                <a:sym typeface="Helvetica Neue"/>
              </a:rPr>
              <a:t>Operations personnel </a:t>
            </a: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 (~ 4 </a:t>
            </a:r>
            <a:r>
              <a:rPr kumimoji="0" lang="en-US" sz="1400" b="0" i="0" u="none" strike="noStrike" kern="0" cap="none" spc="0" normalizeH="0" baseline="0" noProof="0" dirty="0" err="1" smtClean="0">
                <a:ln>
                  <a:noFill/>
                </a:ln>
                <a:solidFill>
                  <a:srgbClr val="000000"/>
                </a:solidFill>
                <a:effectLst/>
                <a:uLnTx/>
                <a:uFillTx/>
                <a:latin typeface="Akkurat Std" panose="02000503000000000000" pitchFamily="2" charset="0"/>
                <a:sym typeface="Helvetica Neue"/>
              </a:rPr>
              <a:t>fte</a:t>
            </a: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a:t>
            </a:r>
            <a:r>
              <a:rPr kumimoji="0" lang="en-US" sz="1400" b="0" i="0" u="none" strike="noStrike" kern="0" cap="none" spc="0" normalizeH="0" baseline="0" noProof="0" dirty="0" err="1" smtClean="0">
                <a:ln>
                  <a:noFill/>
                </a:ln>
                <a:solidFill>
                  <a:srgbClr val="000000"/>
                </a:solidFill>
                <a:effectLst/>
                <a:uLnTx/>
                <a:uFillTx/>
                <a:latin typeface="Akkurat Std" panose="02000503000000000000" pitchFamily="2" charset="0"/>
                <a:sym typeface="Helvetica Neue"/>
              </a:rPr>
              <a:t>yr</a:t>
            </a: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a:t>
            </a:r>
          </a:p>
          <a:p>
            <a:pPr marL="685800" marR="0" lvl="0" indent="-6858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Housing (</a:t>
            </a:r>
            <a:r>
              <a:rPr kumimoji="0" lang="en-US" sz="1400" b="0" i="0" u="none" strike="noStrike" kern="0" cap="none" spc="0" normalizeH="0" baseline="0" noProof="0" dirty="0" err="1" smtClean="0">
                <a:ln>
                  <a:noFill/>
                </a:ln>
                <a:solidFill>
                  <a:srgbClr val="000000"/>
                </a:solidFill>
                <a:effectLst/>
                <a:uLnTx/>
                <a:uFillTx/>
                <a:latin typeface="Akkurat Std" panose="02000503000000000000" pitchFamily="2" charset="0"/>
                <a:sym typeface="Helvetica Neue"/>
              </a:rPr>
              <a:t>Nikhef</a:t>
            </a:r>
            <a:r>
              <a:rPr kumimoji="0" lang="en-US" sz="1400" b="0" i="0" u="none" strike="noStrike" kern="0" cap="none" spc="0" normalizeH="0" baseline="0" noProof="0" dirty="0" smtClean="0">
                <a:ln>
                  <a:noFill/>
                </a:ln>
                <a:solidFill>
                  <a:srgbClr val="000000"/>
                </a:solidFill>
                <a:effectLst/>
                <a:uLnTx/>
                <a:uFillTx/>
                <a:latin typeface="Akkurat Std" panose="02000503000000000000" pitchFamily="2" charset="0"/>
                <a:sym typeface="Helvetica Neue"/>
              </a:rPr>
              <a:t> datacenter)</a:t>
            </a:r>
            <a:endParaRPr kumimoji="0" lang="nl-NL" sz="1400" b="1" i="1" u="none" strike="noStrike" kern="0" cap="none" spc="0" normalizeH="0" baseline="0" noProof="0" dirty="0" smtClean="0">
              <a:ln>
                <a:noFill/>
              </a:ln>
              <a:solidFill>
                <a:srgbClr val="000000"/>
              </a:solidFill>
              <a:effectLst/>
              <a:uLnTx/>
              <a:uFillTx/>
              <a:latin typeface="Akkurat Std" panose="02000503000000000000" pitchFamily="2" charset="0"/>
              <a:sym typeface="Helvetica Neue"/>
            </a:endParaRPr>
          </a:p>
        </p:txBody>
      </p:sp>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98" r="64236"/>
          <a:stretch/>
        </p:blipFill>
        <p:spPr bwMode="auto">
          <a:xfrm rot="180000">
            <a:off x="6525710" y="769485"/>
            <a:ext cx="2419532" cy="358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7" t="3943" r="75868" b="3775"/>
          <a:stretch/>
        </p:blipFill>
        <p:spPr bwMode="auto">
          <a:xfrm rot="-180000">
            <a:off x="105542" y="1040175"/>
            <a:ext cx="2330964" cy="341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22710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dirty="0" smtClean="0"/>
              <a:t>LHC Upgrade and the Data Infrastructure</a:t>
            </a:r>
            <a:endParaRPr lang="nl-NL" dirty="0"/>
          </a:p>
        </p:txBody>
      </p:sp>
      <p:sp>
        <p:nvSpPr>
          <p:cNvPr id="4" name="Text Placeholder 3"/>
          <p:cNvSpPr>
            <a:spLocks noGrp="1"/>
          </p:cNvSpPr>
          <p:nvPr>
            <p:ph type="body" sz="quarter" idx="15"/>
          </p:nvPr>
        </p:nvSpPr>
        <p:spPr>
          <a:xfrm>
            <a:off x="238125" y="238125"/>
            <a:ext cx="8667750" cy="807913"/>
          </a:xfrm>
        </p:spPr>
        <p:txBody>
          <a:bodyPr/>
          <a:lstStyle/>
          <a:p>
            <a:r>
              <a:rPr lang="en-US" dirty="0" smtClean="0"/>
              <a:t>computing is all in the national </a:t>
            </a:r>
            <a:br>
              <a:rPr lang="en-US" dirty="0" smtClean="0"/>
            </a:br>
            <a:r>
              <a:rPr lang="en-US" dirty="0" smtClean="0"/>
              <a:t>e-Infrastructure – coordinated by SURF</a:t>
            </a:r>
            <a:endParaRPr lang="en-GB" dirty="0"/>
          </a:p>
        </p:txBody>
      </p:sp>
      <p:sp>
        <p:nvSpPr>
          <p:cNvPr id="5" name="Rectangle 4"/>
          <p:cNvSpPr/>
          <p:nvPr/>
        </p:nvSpPr>
        <p:spPr>
          <a:xfrm>
            <a:off x="107058" y="1097472"/>
            <a:ext cx="4236342" cy="3323987"/>
          </a:xfrm>
          <a:prstGeom prst="rect">
            <a:avLst/>
          </a:prstGeom>
          <a:solidFill>
            <a:srgbClr val="E3D88B"/>
          </a:solidFill>
          <a:ln w="38100"/>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0" i="0" cap="none" dirty="0" smtClean="0">
                <a:solidFill>
                  <a:srgbClr val="6F2575"/>
                </a:solidFill>
                <a:latin typeface="Akkurat Std" panose="02000503000000000000" pitchFamily="2" charset="0"/>
              </a:rPr>
              <a:t>The </a:t>
            </a:r>
            <a:r>
              <a:rPr lang="en-US" sz="1400" b="0" i="0" cap="none" dirty="0">
                <a:solidFill>
                  <a:srgbClr val="6F2575"/>
                </a:solidFill>
                <a:latin typeface="Akkurat Std" panose="02000503000000000000" pitchFamily="2" charset="0"/>
              </a:rPr>
              <a:t>NL/Tier-1 is a joint venture of </a:t>
            </a:r>
            <a:r>
              <a:rPr lang="en-US" sz="1400" b="0" i="0" cap="none" dirty="0" err="1" smtClean="0">
                <a:solidFill>
                  <a:srgbClr val="6F2575"/>
                </a:solidFill>
                <a:latin typeface="Akkurat Std" panose="02000503000000000000" pitchFamily="2" charset="0"/>
              </a:rPr>
              <a:t>Nikhef</a:t>
            </a:r>
            <a:r>
              <a:rPr lang="en-US" sz="1400" b="0" i="0" cap="none" dirty="0" smtClean="0">
                <a:solidFill>
                  <a:srgbClr val="6F2575"/>
                </a:solidFill>
                <a:latin typeface="Akkurat Std" panose="02000503000000000000" pitchFamily="2" charset="0"/>
              </a:rPr>
              <a:t> and </a:t>
            </a:r>
            <a:r>
              <a:rPr lang="en-US" sz="1400" b="0" i="0" cap="none" dirty="0" err="1">
                <a:solidFill>
                  <a:srgbClr val="6F2575"/>
                </a:solidFill>
                <a:effectLst>
                  <a:glow rad="228600">
                    <a:schemeClr val="accent1">
                      <a:satMod val="175000"/>
                      <a:alpha val="40000"/>
                    </a:schemeClr>
                  </a:glow>
                </a:effectLst>
                <a:latin typeface="Akkurat Std" panose="02000503000000000000" pitchFamily="2" charset="0"/>
              </a:rPr>
              <a:t>SURFsara</a:t>
            </a:r>
            <a:r>
              <a:rPr lang="en-US" sz="1400" b="0" i="0" cap="none" dirty="0">
                <a:solidFill>
                  <a:srgbClr val="6F2575"/>
                </a:solidFill>
                <a:latin typeface="Akkurat Std" panose="02000503000000000000" pitchFamily="2" charset="0"/>
              </a:rPr>
              <a:t>, serving the three LHC experiments in which </a:t>
            </a:r>
            <a:r>
              <a:rPr lang="en-US" sz="1400" b="0" i="0" cap="none" dirty="0" err="1">
                <a:solidFill>
                  <a:srgbClr val="6F2575"/>
                </a:solidFill>
                <a:latin typeface="Akkurat Std" panose="02000503000000000000" pitchFamily="2" charset="0"/>
              </a:rPr>
              <a:t>Nikhef</a:t>
            </a:r>
            <a:r>
              <a:rPr lang="en-US" sz="1400" b="0" i="0" cap="none" dirty="0">
                <a:solidFill>
                  <a:srgbClr val="6F2575"/>
                </a:solidFill>
                <a:latin typeface="Akkurat Std" panose="02000503000000000000" pitchFamily="2" charset="0"/>
              </a:rPr>
              <a:t> participates (ATLAS, </a:t>
            </a:r>
            <a:r>
              <a:rPr lang="en-US" sz="1400" b="0" i="0" cap="none" dirty="0" err="1">
                <a:solidFill>
                  <a:srgbClr val="6F2575"/>
                </a:solidFill>
                <a:latin typeface="Akkurat Std" panose="02000503000000000000" pitchFamily="2" charset="0"/>
              </a:rPr>
              <a:t>LHCb</a:t>
            </a:r>
            <a:r>
              <a:rPr lang="en-US" sz="1400" b="0" i="0" cap="none" dirty="0">
                <a:solidFill>
                  <a:srgbClr val="6F2575"/>
                </a:solidFill>
                <a:latin typeface="Akkurat Std" panose="02000503000000000000" pitchFamily="2" charset="0"/>
              </a:rPr>
              <a:t>, and ALICE), and </a:t>
            </a:r>
            <a:r>
              <a:rPr lang="en-US" sz="1400" b="0" i="0" cap="none" dirty="0" smtClean="0">
                <a:solidFill>
                  <a:srgbClr val="6F2575"/>
                </a:solidFill>
                <a:latin typeface="Akkurat Std" panose="02000503000000000000" pitchFamily="2" charset="0"/>
              </a:rPr>
              <a:t>is fully </a:t>
            </a:r>
            <a:r>
              <a:rPr lang="en-US" sz="1400" b="0" i="0" cap="none" dirty="0">
                <a:solidFill>
                  <a:srgbClr val="6F2575"/>
                </a:solidFill>
                <a:latin typeface="Akkurat Std" panose="02000503000000000000" pitchFamily="2" charset="0"/>
              </a:rPr>
              <a:t>integrated into the </a:t>
            </a:r>
            <a:r>
              <a:rPr lang="en-US" sz="1400" b="0" i="0" cap="none" dirty="0">
                <a:solidFill>
                  <a:srgbClr val="6F2575"/>
                </a:solidFill>
                <a:effectLst>
                  <a:glow rad="228600">
                    <a:schemeClr val="accent2">
                      <a:satMod val="175000"/>
                      <a:alpha val="40000"/>
                    </a:schemeClr>
                  </a:glow>
                </a:effectLst>
                <a:latin typeface="Akkurat Std" panose="02000503000000000000" pitchFamily="2" charset="0"/>
              </a:rPr>
              <a:t>Dutch e-infrastructure</a:t>
            </a:r>
            <a:r>
              <a:rPr lang="en-US" sz="1400" b="0" i="0" cap="none" dirty="0">
                <a:solidFill>
                  <a:srgbClr val="6F2575"/>
                </a:solidFill>
                <a:latin typeface="Akkurat Std" panose="02000503000000000000" pitchFamily="2" charset="0"/>
              </a:rPr>
              <a:t>, operated by the </a:t>
            </a:r>
            <a:r>
              <a:rPr lang="en-US" sz="1400" b="0" i="0" cap="none" dirty="0">
                <a:solidFill>
                  <a:srgbClr val="6F2575"/>
                </a:solidFill>
                <a:effectLst>
                  <a:glow rad="228600">
                    <a:schemeClr val="accent1">
                      <a:satMod val="175000"/>
                      <a:alpha val="40000"/>
                    </a:schemeClr>
                  </a:glow>
                </a:effectLst>
                <a:latin typeface="Akkurat Std" panose="02000503000000000000" pitchFamily="2" charset="0"/>
              </a:rPr>
              <a:t>SURF</a:t>
            </a:r>
            <a:r>
              <a:rPr lang="en-US" sz="1400" b="0" i="0" cap="none" dirty="0">
                <a:solidFill>
                  <a:srgbClr val="6F2575"/>
                </a:solidFill>
                <a:latin typeface="Akkurat Std" panose="02000503000000000000" pitchFamily="2" charset="0"/>
              </a:rPr>
              <a:t> foundation and partners, one of which </a:t>
            </a:r>
            <a:r>
              <a:rPr lang="en-US" sz="1400" b="0" i="0" cap="none" dirty="0" smtClean="0">
                <a:solidFill>
                  <a:srgbClr val="6F2575"/>
                </a:solidFill>
                <a:latin typeface="Akkurat Std" panose="02000503000000000000" pitchFamily="2" charset="0"/>
              </a:rPr>
              <a:t>is </a:t>
            </a:r>
            <a:r>
              <a:rPr lang="en-US" sz="1400" b="0" i="0" cap="none" dirty="0" err="1" smtClean="0">
                <a:solidFill>
                  <a:srgbClr val="6F2575"/>
                </a:solidFill>
                <a:latin typeface="Akkurat Std" panose="02000503000000000000" pitchFamily="2" charset="0"/>
              </a:rPr>
              <a:t>Nikhef</a:t>
            </a:r>
            <a:r>
              <a:rPr lang="en-US" sz="1400" b="0" i="0" cap="none" dirty="0" smtClean="0">
                <a:solidFill>
                  <a:srgbClr val="6F2575"/>
                </a:solidFill>
                <a:latin typeface="Akkurat Std" panose="02000503000000000000" pitchFamily="2" charset="0"/>
              </a:rPr>
              <a:t>.</a:t>
            </a:r>
          </a:p>
          <a:p>
            <a:endParaRPr lang="en-US" sz="1400" b="0" i="0" cap="none" dirty="0" smtClean="0">
              <a:solidFill>
                <a:srgbClr val="6F2575"/>
              </a:solidFill>
              <a:latin typeface="Akkurat Std" panose="02000503000000000000" pitchFamily="2" charset="0"/>
            </a:endParaRPr>
          </a:p>
          <a:p>
            <a:r>
              <a:rPr lang="en-US" sz="1400" b="0" i="0" cap="none" dirty="0" err="1" smtClean="0">
                <a:solidFill>
                  <a:srgbClr val="6F2575"/>
                </a:solidFill>
                <a:effectLst>
                  <a:glow rad="228600">
                    <a:schemeClr val="accent1">
                      <a:satMod val="175000"/>
                      <a:alpha val="40000"/>
                    </a:schemeClr>
                  </a:glow>
                </a:effectLst>
                <a:latin typeface="Akkurat Std" panose="02000503000000000000" pitchFamily="2" charset="0"/>
              </a:rPr>
              <a:t>SURFsara</a:t>
            </a:r>
            <a:r>
              <a:rPr lang="en-US" sz="1400" b="0" i="0" cap="none" dirty="0" smtClean="0">
                <a:solidFill>
                  <a:srgbClr val="6F2575"/>
                </a:solidFill>
                <a:latin typeface="Akkurat Std" panose="02000503000000000000" pitchFamily="2" charset="0"/>
              </a:rPr>
              <a:t> </a:t>
            </a:r>
            <a:r>
              <a:rPr lang="en-US" sz="1400" b="0" i="0" cap="none" dirty="0">
                <a:solidFill>
                  <a:srgbClr val="6F2575"/>
                </a:solidFill>
                <a:latin typeface="Akkurat Std" panose="02000503000000000000" pitchFamily="2" charset="0"/>
              </a:rPr>
              <a:t>is the national computer </a:t>
            </a:r>
            <a:r>
              <a:rPr lang="en-US" sz="1400" b="0" i="0" cap="none" dirty="0" err="1">
                <a:solidFill>
                  <a:srgbClr val="6F2575"/>
                </a:solidFill>
                <a:latin typeface="Akkurat Std" panose="02000503000000000000" pitchFamily="2" charset="0"/>
              </a:rPr>
              <a:t>centre</a:t>
            </a:r>
            <a:r>
              <a:rPr lang="en-US" sz="1400" b="0" i="0" cap="none" dirty="0">
                <a:solidFill>
                  <a:srgbClr val="6F2575"/>
                </a:solidFill>
                <a:latin typeface="Akkurat Std" panose="02000503000000000000" pitchFamily="2" charset="0"/>
              </a:rPr>
              <a:t> and the flagship partner of the </a:t>
            </a:r>
            <a:r>
              <a:rPr lang="en-US" sz="1400" b="0" i="0" cap="none" dirty="0">
                <a:solidFill>
                  <a:srgbClr val="6F2575"/>
                </a:solidFill>
                <a:effectLst>
                  <a:glow rad="228600">
                    <a:schemeClr val="accent2">
                      <a:satMod val="175000"/>
                      <a:alpha val="40000"/>
                    </a:schemeClr>
                  </a:glow>
                </a:effectLst>
                <a:latin typeface="Akkurat Std" panose="02000503000000000000" pitchFamily="2" charset="0"/>
              </a:rPr>
              <a:t>national e-infrastructure</a:t>
            </a:r>
            <a:r>
              <a:rPr lang="en-US" sz="1400" b="0" i="0" cap="none" dirty="0">
                <a:solidFill>
                  <a:srgbClr val="6F2575"/>
                </a:solidFill>
                <a:latin typeface="Akkurat Std" panose="02000503000000000000" pitchFamily="2" charset="0"/>
              </a:rPr>
              <a:t>. The </a:t>
            </a:r>
            <a:r>
              <a:rPr lang="en-US" sz="1400" b="0" i="0" cap="none" dirty="0" smtClean="0">
                <a:solidFill>
                  <a:srgbClr val="6F2575"/>
                </a:solidFill>
                <a:latin typeface="Akkurat Std" panose="02000503000000000000" pitchFamily="2" charset="0"/>
              </a:rPr>
              <a:t>NL/Tier-1 </a:t>
            </a:r>
            <a:r>
              <a:rPr lang="en-US" sz="1400" b="0" i="0" cap="none" dirty="0">
                <a:solidFill>
                  <a:srgbClr val="6F2575"/>
                </a:solidFill>
                <a:latin typeface="Akkurat Std" panose="02000503000000000000" pitchFamily="2" charset="0"/>
              </a:rPr>
              <a:t>profits from excellent high-speed optical links provided by notably </a:t>
            </a:r>
            <a:r>
              <a:rPr lang="en-US" sz="1400" b="0" i="0" cap="none" dirty="0" err="1">
                <a:solidFill>
                  <a:srgbClr val="6F2575"/>
                </a:solidFill>
                <a:effectLst>
                  <a:glow rad="228600">
                    <a:schemeClr val="accent1">
                      <a:satMod val="175000"/>
                      <a:alpha val="40000"/>
                    </a:schemeClr>
                  </a:glow>
                </a:effectLst>
                <a:latin typeface="Akkurat Std" panose="02000503000000000000" pitchFamily="2" charset="0"/>
              </a:rPr>
              <a:t>SURFnet</a:t>
            </a:r>
            <a:r>
              <a:rPr lang="en-US" sz="1400" b="0" i="0" cap="none" dirty="0">
                <a:solidFill>
                  <a:srgbClr val="6F2575"/>
                </a:solidFill>
                <a:latin typeface="Akkurat Std" panose="02000503000000000000" pitchFamily="2" charset="0"/>
              </a:rPr>
              <a:t>. Being the best-connected </a:t>
            </a:r>
            <a:r>
              <a:rPr lang="en-US" sz="1400" b="0" i="0" cap="none" dirty="0" smtClean="0">
                <a:solidFill>
                  <a:srgbClr val="6F2575"/>
                </a:solidFill>
                <a:latin typeface="Akkurat Std" panose="02000503000000000000" pitchFamily="2" charset="0"/>
              </a:rPr>
              <a:t>Tier-1 </a:t>
            </a:r>
            <a:r>
              <a:rPr lang="en-US" sz="1400" b="0" i="0" cap="none" dirty="0" err="1" smtClean="0">
                <a:solidFill>
                  <a:srgbClr val="6F2575"/>
                </a:solidFill>
                <a:latin typeface="Akkurat Std" panose="02000503000000000000" pitchFamily="2" charset="0"/>
              </a:rPr>
              <a:t>centre</a:t>
            </a:r>
            <a:r>
              <a:rPr lang="en-US" sz="1400" b="0" i="0" cap="none" dirty="0">
                <a:solidFill>
                  <a:srgbClr val="6F2575"/>
                </a:solidFill>
                <a:latin typeface="Akkurat Std" panose="02000503000000000000" pitchFamily="2" charset="0"/>
              </a:rPr>
              <a:t>, it plays an important role in the WLCG high-bandwidth network connectivity between several other </a:t>
            </a:r>
            <a:r>
              <a:rPr lang="en-US" sz="1400" b="0" i="0" cap="none" dirty="0" smtClean="0">
                <a:solidFill>
                  <a:srgbClr val="6F2575"/>
                </a:solidFill>
                <a:latin typeface="Akkurat Std" panose="02000503000000000000" pitchFamily="2" charset="0"/>
              </a:rPr>
              <a:t>Tier-1s </a:t>
            </a:r>
            <a:r>
              <a:rPr lang="nl-NL" sz="1400" b="0" i="0" cap="none" dirty="0" err="1" smtClean="0">
                <a:solidFill>
                  <a:srgbClr val="6F2575"/>
                </a:solidFill>
                <a:latin typeface="Akkurat Std" panose="02000503000000000000" pitchFamily="2" charset="0"/>
              </a:rPr>
              <a:t>and</a:t>
            </a:r>
            <a:r>
              <a:rPr lang="nl-NL" sz="1400" b="0" i="0" cap="none" dirty="0" smtClean="0">
                <a:solidFill>
                  <a:srgbClr val="6F2575"/>
                </a:solidFill>
                <a:latin typeface="Akkurat Std" panose="02000503000000000000" pitchFamily="2" charset="0"/>
              </a:rPr>
              <a:t> </a:t>
            </a:r>
            <a:r>
              <a:rPr lang="nl-NL" sz="1400" b="0" i="0" cap="none" dirty="0">
                <a:solidFill>
                  <a:srgbClr val="6F2575"/>
                </a:solidFill>
                <a:latin typeface="Akkurat Std" panose="02000503000000000000" pitchFamily="2" charset="0"/>
              </a:rPr>
              <a:t>CERN</a:t>
            </a:r>
            <a:r>
              <a:rPr lang="nl-NL" sz="1400" b="0" i="0" cap="none" dirty="0" smtClean="0">
                <a:solidFill>
                  <a:srgbClr val="6F2575"/>
                </a:solidFill>
                <a:latin typeface="Akkurat Std" panose="02000503000000000000" pitchFamily="2" charset="0"/>
              </a:rPr>
              <a:t>.</a:t>
            </a:r>
            <a:endParaRPr lang="nl-NL" sz="1100" cap="none" dirty="0">
              <a:solidFill>
                <a:srgbClr val="6F2575"/>
              </a:solidFill>
              <a:latin typeface="Akkurat Std" panose="02000503000000000000" pitchFamily="2" charset="0"/>
            </a:endParaRPr>
          </a:p>
        </p:txBody>
      </p:sp>
      <p:sp>
        <p:nvSpPr>
          <p:cNvPr id="6" name="Rectangle 5"/>
          <p:cNvSpPr/>
          <p:nvPr/>
        </p:nvSpPr>
        <p:spPr>
          <a:xfrm>
            <a:off x="4763219" y="1097471"/>
            <a:ext cx="4275732" cy="3323987"/>
          </a:xfrm>
          <a:prstGeom prst="rect">
            <a:avLst/>
          </a:prstGeom>
          <a:solidFill>
            <a:srgbClr val="E3D88B"/>
          </a:solidFill>
          <a:ln w="38100"/>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0" i="0" cap="none" dirty="0">
                <a:solidFill>
                  <a:srgbClr val="6F2575"/>
                </a:solidFill>
                <a:latin typeface="Akkurat Std" panose="02000503000000000000" pitchFamily="2" charset="0"/>
              </a:rPr>
              <a:t>Expansion of the NL/Tier-1 to keep pace with the computing needs of the upgraded LHC facility depends on our </a:t>
            </a:r>
            <a:r>
              <a:rPr lang="en-US" sz="1400" b="0" i="0" cap="none" dirty="0" smtClean="0">
                <a:solidFill>
                  <a:srgbClr val="6F2575"/>
                </a:solidFill>
                <a:latin typeface="Akkurat Std" panose="02000503000000000000" pitchFamily="2" charset="0"/>
              </a:rPr>
              <a:t>success in </a:t>
            </a:r>
            <a:r>
              <a:rPr lang="en-US" sz="1400" b="0" i="0" cap="none" dirty="0">
                <a:solidFill>
                  <a:srgbClr val="6F2575"/>
                </a:solidFill>
                <a:latin typeface="Akkurat Std" panose="02000503000000000000" pitchFamily="2" charset="0"/>
              </a:rPr>
              <a:t>securing new funding. In the new e-infrastructure model, it will be exclusively our own funding that </a:t>
            </a:r>
            <a:r>
              <a:rPr lang="en-US" sz="1400" b="0" i="0" cap="none" dirty="0" smtClean="0">
                <a:solidFill>
                  <a:srgbClr val="6F2575"/>
                </a:solidFill>
                <a:latin typeface="Akkurat Std" panose="02000503000000000000" pitchFamily="2" charset="0"/>
              </a:rPr>
              <a:t>provides the </a:t>
            </a:r>
            <a:r>
              <a:rPr lang="en-US" sz="1400" b="0" i="0" cap="none" dirty="0">
                <a:solidFill>
                  <a:srgbClr val="6F2575"/>
                </a:solidFill>
                <a:latin typeface="Akkurat Std" panose="02000503000000000000" pitchFamily="2" charset="0"/>
              </a:rPr>
              <a:t>adequate compute and data capacity. </a:t>
            </a:r>
            <a:endParaRPr lang="en-US" sz="1400" b="0" i="0" cap="none" dirty="0" smtClean="0">
              <a:solidFill>
                <a:srgbClr val="6F2575"/>
              </a:solidFill>
              <a:latin typeface="Akkurat Std" panose="02000503000000000000" pitchFamily="2" charset="0"/>
            </a:endParaRPr>
          </a:p>
          <a:p>
            <a:endParaRPr lang="en-US" sz="1400" b="0" i="0" cap="none" dirty="0">
              <a:solidFill>
                <a:srgbClr val="6F2575"/>
              </a:solidFill>
              <a:latin typeface="Akkurat Std" panose="02000503000000000000" pitchFamily="2" charset="0"/>
            </a:endParaRPr>
          </a:p>
          <a:p>
            <a:r>
              <a:rPr lang="en-US" sz="1400" b="0" i="0" cap="none" dirty="0" smtClean="0">
                <a:solidFill>
                  <a:srgbClr val="6F2575"/>
                </a:solidFill>
                <a:latin typeface="Akkurat Std" panose="02000503000000000000" pitchFamily="2" charset="0"/>
              </a:rPr>
              <a:t>However</a:t>
            </a:r>
            <a:r>
              <a:rPr lang="en-US" sz="1400" b="0" i="0" cap="none" dirty="0">
                <a:solidFill>
                  <a:srgbClr val="6F2575"/>
                </a:solidFill>
                <a:latin typeface="Akkurat Std" panose="02000503000000000000" pitchFamily="2" charset="0"/>
              </a:rPr>
              <a:t>, we will provide this capacity by participating in and through </a:t>
            </a:r>
            <a:r>
              <a:rPr lang="en-US" sz="1400" b="0" i="0" cap="none" dirty="0" smtClean="0">
                <a:solidFill>
                  <a:srgbClr val="6F2575"/>
                </a:solidFill>
                <a:latin typeface="Akkurat Std" panose="02000503000000000000" pitchFamily="2" charset="0"/>
              </a:rPr>
              <a:t>the </a:t>
            </a:r>
            <a:r>
              <a:rPr lang="en-US" sz="1400" b="0" i="0" cap="none" dirty="0" smtClean="0">
                <a:solidFill>
                  <a:srgbClr val="6F2575"/>
                </a:solidFill>
                <a:effectLst>
                  <a:glow rad="228600">
                    <a:schemeClr val="accent2">
                      <a:satMod val="175000"/>
                      <a:alpha val="40000"/>
                    </a:schemeClr>
                  </a:glow>
                </a:effectLst>
                <a:latin typeface="Akkurat Std" panose="02000503000000000000" pitchFamily="2" charset="0"/>
              </a:rPr>
              <a:t>national </a:t>
            </a:r>
            <a:r>
              <a:rPr lang="en-US" sz="1400" b="0" i="0" cap="none" dirty="0">
                <a:solidFill>
                  <a:srgbClr val="6F2575"/>
                </a:solidFill>
                <a:effectLst>
                  <a:glow rad="228600">
                    <a:schemeClr val="accent2">
                      <a:satMod val="175000"/>
                      <a:alpha val="40000"/>
                    </a:schemeClr>
                  </a:glow>
                </a:effectLst>
                <a:latin typeface="Akkurat Std" panose="02000503000000000000" pitchFamily="2" charset="0"/>
              </a:rPr>
              <a:t>e-infrastructure</a:t>
            </a:r>
            <a:r>
              <a:rPr lang="en-US" sz="1400" b="0" i="0" cap="none" dirty="0">
                <a:solidFill>
                  <a:srgbClr val="6F2575"/>
                </a:solidFill>
                <a:latin typeface="Akkurat Std" panose="02000503000000000000" pitchFamily="2" charset="0"/>
              </a:rPr>
              <a:t>, which allows us to benefit from economies of scale and profit from the joint operations </a:t>
            </a:r>
            <a:r>
              <a:rPr lang="en-US" sz="1400" b="0" i="0" cap="none" dirty="0" smtClean="0">
                <a:solidFill>
                  <a:srgbClr val="6F2575"/>
                </a:solidFill>
                <a:latin typeface="Akkurat Std" panose="02000503000000000000" pitchFamily="2" charset="0"/>
              </a:rPr>
              <a:t>and sharing </a:t>
            </a:r>
            <a:r>
              <a:rPr lang="en-US" sz="1400" b="0" i="0" cap="none" dirty="0">
                <a:solidFill>
                  <a:srgbClr val="6F2575"/>
                </a:solidFill>
                <a:latin typeface="Akkurat Std" panose="02000503000000000000" pitchFamily="2" charset="0"/>
              </a:rPr>
              <a:t>of personnel. It allows us to focus on investments in capacity, while being assured of the long-term </a:t>
            </a:r>
            <a:r>
              <a:rPr lang="en-US" sz="1400" b="0" i="0" cap="none" dirty="0" smtClean="0">
                <a:solidFill>
                  <a:srgbClr val="6F2575"/>
                </a:solidFill>
                <a:latin typeface="Akkurat Std" panose="02000503000000000000" pitchFamily="2" charset="0"/>
              </a:rPr>
              <a:t>sustainable services </a:t>
            </a:r>
            <a:r>
              <a:rPr lang="en-US" sz="1400" b="0" i="0" cap="none" dirty="0">
                <a:solidFill>
                  <a:srgbClr val="6F2575"/>
                </a:solidFill>
                <a:latin typeface="Akkurat Std" panose="02000503000000000000" pitchFamily="2" charset="0"/>
              </a:rPr>
              <a:t>by </a:t>
            </a:r>
            <a:r>
              <a:rPr lang="en-US" sz="1400" b="0" i="0" cap="none" dirty="0">
                <a:solidFill>
                  <a:srgbClr val="6F2575"/>
                </a:solidFill>
                <a:effectLst>
                  <a:glow rad="228600">
                    <a:schemeClr val="accent1">
                      <a:satMod val="175000"/>
                      <a:alpha val="40000"/>
                    </a:schemeClr>
                  </a:glow>
                </a:effectLst>
                <a:latin typeface="Akkurat Std" panose="02000503000000000000" pitchFamily="2" charset="0"/>
              </a:rPr>
              <a:t>SURF</a:t>
            </a:r>
            <a:r>
              <a:rPr lang="en-US" sz="1400" b="0" i="0" cap="none" dirty="0">
                <a:solidFill>
                  <a:srgbClr val="6F2575"/>
                </a:solidFill>
                <a:latin typeface="Akkurat Std" panose="02000503000000000000" pitchFamily="2" charset="0"/>
              </a:rPr>
              <a:t> and its subsidiaries.</a:t>
            </a:r>
            <a:endParaRPr lang="nl-NL" sz="1400" cap="none" dirty="0">
              <a:solidFill>
                <a:srgbClr val="6F2575"/>
              </a:solidFill>
              <a:latin typeface="Akkurat Std" panose="02000503000000000000" pitchFamily="2" charset="0"/>
            </a:endParaRPr>
          </a:p>
        </p:txBody>
      </p:sp>
      <p:sp>
        <p:nvSpPr>
          <p:cNvPr id="2" name="Text Placeholder 1"/>
          <p:cNvSpPr>
            <a:spLocks noGrp="1"/>
          </p:cNvSpPr>
          <p:nvPr>
            <p:ph type="body" sz="half" idx="14"/>
          </p:nvPr>
        </p:nvSpPr>
        <p:spPr>
          <a:xfrm>
            <a:off x="288925" y="4697069"/>
            <a:ext cx="8669759" cy="321359"/>
          </a:xfrm>
          <a:solidFill>
            <a:srgbClr val="E3D88B"/>
          </a:solidFill>
          <a:ln>
            <a:solidFill>
              <a:srgbClr val="6F2575"/>
            </a:solidFill>
          </a:ln>
        </p:spPr>
        <p:txBody>
          <a:bodyPr/>
          <a:lstStyle/>
          <a:p>
            <a:pPr algn="ctr"/>
            <a:r>
              <a:rPr lang="en-US" b="1" dirty="0" smtClean="0"/>
              <a:t>Federation of resources across ‘the DNI’ very effective indeed</a:t>
            </a:r>
            <a:endParaRPr lang="en-GB" b="1" dirty="0"/>
          </a:p>
        </p:txBody>
      </p:sp>
    </p:spTree>
    <p:extLst>
      <p:ext uri="{BB962C8B-B14F-4D97-AF65-F5344CB8AC3E}">
        <p14:creationId xmlns:p14="http://schemas.microsoft.com/office/powerpoint/2010/main" val="388972196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smtClean="0"/>
              <a:t>LHC Upgrade and the Data Infrastructure</a:t>
            </a:r>
            <a:endParaRPr lang="nl-NL" dirty="0"/>
          </a:p>
        </p:txBody>
      </p:sp>
      <p:sp>
        <p:nvSpPr>
          <p:cNvPr id="4" name="Text Placeholder 3"/>
          <p:cNvSpPr>
            <a:spLocks noGrp="1"/>
          </p:cNvSpPr>
          <p:nvPr>
            <p:ph type="body" sz="quarter" idx="15"/>
          </p:nvPr>
        </p:nvSpPr>
        <p:spPr>
          <a:xfrm>
            <a:off x="238125" y="238125"/>
            <a:ext cx="8667750" cy="807913"/>
          </a:xfrm>
        </p:spPr>
        <p:txBody>
          <a:bodyPr/>
          <a:lstStyle/>
          <a:p>
            <a:r>
              <a:rPr lang="en-US" dirty="0" smtClean="0"/>
              <a:t>service-based approach: efficient and effective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265" y="774066"/>
            <a:ext cx="6635610" cy="3701270"/>
          </a:xfrm>
          <a:prstGeom prst="rect">
            <a:avLst/>
          </a:prstGeom>
        </p:spPr>
      </p:pic>
      <p:sp>
        <p:nvSpPr>
          <p:cNvPr id="6" name="TextBox 5"/>
          <p:cNvSpPr txBox="1"/>
          <p:nvPr/>
        </p:nvSpPr>
        <p:spPr>
          <a:xfrm rot="16200000">
            <a:off x="7762305" y="3108353"/>
            <a:ext cx="2608086"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chemeClr val="tx1">
                    <a:lumMod val="50000"/>
                  </a:schemeClr>
                </a:solidFill>
                <a:effectLst/>
                <a:uFillTx/>
                <a:latin typeface="Akkurat Std Light" panose="02000303000000000000" pitchFamily="2" charset="0"/>
                <a:sym typeface="Helvetica Neue"/>
              </a:rPr>
              <a:t>NDPF </a:t>
            </a:r>
            <a:r>
              <a:rPr kumimoji="0" lang="en-US" sz="1200" b="0" i="0" u="none" strike="noStrike" cap="none" spc="0" normalizeH="0" baseline="0" dirty="0" err="1" smtClean="0">
                <a:ln>
                  <a:noFill/>
                </a:ln>
                <a:solidFill>
                  <a:schemeClr val="tx1">
                    <a:lumMod val="50000"/>
                  </a:schemeClr>
                </a:solidFill>
                <a:effectLst/>
                <a:uFillTx/>
                <a:latin typeface="Akkurat Std Light" panose="02000303000000000000" pitchFamily="2" charset="0"/>
                <a:sym typeface="Helvetica Neue"/>
              </a:rPr>
              <a:t>voview</a:t>
            </a:r>
            <a:r>
              <a:rPr kumimoji="0" lang="en-US" sz="1200" b="0" i="0" u="none" strike="noStrike" cap="none" spc="0" normalizeH="0" baseline="0" dirty="0" smtClean="0">
                <a:ln>
                  <a:noFill/>
                </a:ln>
                <a:solidFill>
                  <a:schemeClr val="tx1">
                    <a:lumMod val="50000"/>
                  </a:schemeClr>
                </a:solidFill>
                <a:effectLst/>
                <a:uFillTx/>
                <a:latin typeface="Akkurat Std Light" panose="02000303000000000000" pitchFamily="2" charset="0"/>
                <a:sym typeface="Helvetica Neue"/>
              </a:rPr>
              <a:t> short 1 October 2018</a:t>
            </a:r>
            <a:endParaRPr kumimoji="0" lang="en-GB" sz="1200" b="0" i="0" u="none" strike="noStrike" cap="none" spc="0" normalizeH="0" baseline="0" dirty="0">
              <a:ln>
                <a:noFill/>
              </a:ln>
              <a:solidFill>
                <a:schemeClr val="tx1">
                  <a:lumMod val="50000"/>
                </a:schemeClr>
              </a:solidFill>
              <a:effectLst/>
              <a:uFillTx/>
              <a:latin typeface="Akkurat Std Light" panose="02000303000000000000" pitchFamily="2" charset="0"/>
              <a:sym typeface="Helvetica Neue"/>
            </a:endParaRPr>
          </a:p>
        </p:txBody>
      </p:sp>
      <p:sp>
        <p:nvSpPr>
          <p:cNvPr id="7" name="TextBox 6"/>
          <p:cNvSpPr txBox="1"/>
          <p:nvPr/>
        </p:nvSpPr>
        <p:spPr>
          <a:xfrm>
            <a:off x="6706921" y="2401056"/>
            <a:ext cx="1495602"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smtClean="0">
                <a:ln>
                  <a:noFill/>
                </a:ln>
                <a:solidFill>
                  <a:srgbClr val="6F2575"/>
                </a:solidFill>
                <a:effectLst/>
                <a:uFillTx/>
                <a:latin typeface="Akkurat Std Italic" panose="02000503000000000000" pitchFamily="2" charset="0"/>
                <a:sym typeface="Helvetica Neue"/>
              </a:rPr>
              <a:t>LHC ATLAS</a:t>
            </a:r>
            <a:endParaRPr kumimoji="0" lang="en-GB" sz="2000" i="0" u="none" strike="noStrike" cap="none" spc="0" normalizeH="0" baseline="0" dirty="0">
              <a:ln>
                <a:noFill/>
              </a:ln>
              <a:solidFill>
                <a:srgbClr val="6F2575"/>
              </a:solidFill>
              <a:effectLst/>
              <a:uFillTx/>
              <a:latin typeface="Akkurat Std Italic" panose="02000503000000000000" pitchFamily="2" charset="0"/>
              <a:sym typeface="Helvetica Neue"/>
            </a:endParaRPr>
          </a:p>
        </p:txBody>
      </p:sp>
      <p:sp>
        <p:nvSpPr>
          <p:cNvPr id="8" name="TextBox 7"/>
          <p:cNvSpPr txBox="1"/>
          <p:nvPr/>
        </p:nvSpPr>
        <p:spPr>
          <a:xfrm>
            <a:off x="7103562" y="3627431"/>
            <a:ext cx="767586" cy="47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err="1" smtClean="0">
                <a:ln>
                  <a:noFill/>
                </a:ln>
                <a:solidFill>
                  <a:srgbClr val="E3D88A"/>
                </a:solidFill>
                <a:effectLst/>
                <a:uFillTx/>
                <a:latin typeface="Akkurat Std Italic" panose="02000503000000000000" pitchFamily="2" charset="0"/>
                <a:sym typeface="Helvetica Neue"/>
              </a:rPr>
              <a:t>LHCb</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9" name="TextBox 8"/>
          <p:cNvSpPr txBox="1"/>
          <p:nvPr/>
        </p:nvSpPr>
        <p:spPr>
          <a:xfrm>
            <a:off x="6673652" y="1837913"/>
            <a:ext cx="1314462"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smtClean="0">
                <a:ln>
                  <a:noFill/>
                </a:ln>
                <a:solidFill>
                  <a:srgbClr val="E3D88A"/>
                </a:solidFill>
                <a:effectLst/>
                <a:uFillTx/>
                <a:latin typeface="Akkurat Std Italic" panose="02000503000000000000" pitchFamily="2" charset="0"/>
                <a:sym typeface="Helvetica Neue"/>
              </a:rPr>
              <a:t>LHC Alice</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0" name="TextBox 9"/>
          <p:cNvSpPr txBox="1"/>
          <p:nvPr/>
        </p:nvSpPr>
        <p:spPr>
          <a:xfrm>
            <a:off x="4495998" y="1752429"/>
            <a:ext cx="1453924"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smtClean="0">
                <a:ln>
                  <a:noFill/>
                </a:ln>
                <a:solidFill>
                  <a:srgbClr val="E3D88A"/>
                </a:solidFill>
                <a:effectLst/>
                <a:uFillTx/>
                <a:latin typeface="Akkurat Std Italic" panose="02000503000000000000" pitchFamily="2" charset="0"/>
                <a:sym typeface="Helvetica Neue"/>
              </a:rPr>
              <a:t>LIGO</a:t>
            </a:r>
            <a:r>
              <a:rPr lang="en-US" sz="2000" cap="none" dirty="0">
                <a:solidFill>
                  <a:srgbClr val="E3D88A"/>
                </a:solidFill>
                <a:latin typeface="Akkurat Std Italic" panose="02000503000000000000" pitchFamily="2" charset="0"/>
                <a:sym typeface="Helvetica Neue"/>
              </a:rPr>
              <a:t>-</a:t>
            </a:r>
            <a:r>
              <a:rPr kumimoji="0" lang="en-US" sz="2000" i="0" u="none" strike="noStrike" cap="none" spc="0" normalizeH="0" dirty="0" smtClean="0">
                <a:ln>
                  <a:noFill/>
                </a:ln>
                <a:solidFill>
                  <a:srgbClr val="E3D88A"/>
                </a:solidFill>
                <a:effectLst/>
                <a:uFillTx/>
                <a:latin typeface="Akkurat Std Italic" panose="02000503000000000000" pitchFamily="2" charset="0"/>
                <a:sym typeface="Helvetica Neue"/>
              </a:rPr>
              <a:t>Virgo</a:t>
            </a:r>
            <a:endParaRPr kumimoji="0" lang="en-GB" sz="20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1" name="TextBox 10"/>
          <p:cNvSpPr txBox="1"/>
          <p:nvPr/>
        </p:nvSpPr>
        <p:spPr>
          <a:xfrm>
            <a:off x="4160971" y="1256751"/>
            <a:ext cx="178895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smtClean="0">
                <a:ln>
                  <a:noFill/>
                </a:ln>
                <a:solidFill>
                  <a:srgbClr val="E3D88A"/>
                </a:solidFill>
                <a:effectLst/>
                <a:uFillTx/>
                <a:latin typeface="Akkurat Std Italic" panose="02000503000000000000" pitchFamily="2" charset="0"/>
                <a:sym typeface="Helvetica Neue"/>
              </a:rPr>
              <a:t>Dark</a:t>
            </a:r>
            <a:r>
              <a:rPr kumimoji="0" lang="en-US" sz="1400" i="0" u="none" strike="noStrike" cap="none" spc="0" normalizeH="0" dirty="0" smtClean="0">
                <a:ln>
                  <a:noFill/>
                </a:ln>
                <a:solidFill>
                  <a:srgbClr val="E3D88A"/>
                </a:solidFill>
                <a:effectLst/>
                <a:uFillTx/>
                <a:latin typeface="Akkurat Std Italic" panose="02000503000000000000" pitchFamily="2" charset="0"/>
                <a:sym typeface="Helvetica Neue"/>
              </a:rPr>
              <a:t> matter search</a:t>
            </a:r>
            <a:endParaRPr kumimoji="0" lang="en-GB" sz="1400" i="0" u="none" strike="noStrike" cap="none" spc="0" normalizeH="0" baseline="0" dirty="0">
              <a:ln>
                <a:noFill/>
              </a:ln>
              <a:solidFill>
                <a:srgbClr val="E3D88A"/>
              </a:solidFill>
              <a:effectLst/>
              <a:uFillTx/>
              <a:latin typeface="Akkurat Std Italic" panose="02000503000000000000" pitchFamily="2" charset="0"/>
              <a:sym typeface="Helvetica Neue"/>
            </a:endParaRPr>
          </a:p>
        </p:txBody>
      </p:sp>
      <p:sp>
        <p:nvSpPr>
          <p:cNvPr id="12" name="TextBox 11"/>
          <p:cNvSpPr txBox="1"/>
          <p:nvPr/>
        </p:nvSpPr>
        <p:spPr>
          <a:xfrm>
            <a:off x="4849461" y="871831"/>
            <a:ext cx="3557064"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6F2575"/>
                </a:solidFill>
                <a:effectLst/>
                <a:uFillTx/>
                <a:latin typeface="Akkurat Std Italic" panose="02000503000000000000" pitchFamily="2" charset="0"/>
                <a:sym typeface="Helvetica Neue"/>
              </a:rPr>
              <a:t>Life Sciences, </a:t>
            </a:r>
            <a:r>
              <a:rPr kumimoji="0" lang="en-US" sz="2000" b="1" i="0" u="none" strike="noStrike" cap="none" spc="0" normalizeH="0" baseline="0" dirty="0" err="1" smtClean="0">
                <a:ln>
                  <a:noFill/>
                </a:ln>
                <a:solidFill>
                  <a:srgbClr val="6F2575"/>
                </a:solidFill>
                <a:effectLst/>
                <a:uFillTx/>
                <a:latin typeface="Akkurat Std Italic" panose="02000503000000000000" pitchFamily="2" charset="0"/>
                <a:sym typeface="Helvetica Neue"/>
              </a:rPr>
              <a:t>MinE</a:t>
            </a:r>
            <a:r>
              <a:rPr kumimoji="0" lang="en-US" sz="2000" b="1" i="0" u="none" strike="noStrike" cap="none" spc="0" normalizeH="0" baseline="0" dirty="0" smtClean="0">
                <a:ln>
                  <a:noFill/>
                </a:ln>
                <a:solidFill>
                  <a:srgbClr val="6F2575"/>
                </a:solidFill>
                <a:effectLst/>
                <a:uFillTx/>
                <a:latin typeface="Akkurat Std Italic" panose="02000503000000000000" pitchFamily="2" charset="0"/>
                <a:sym typeface="Helvetica Neue"/>
              </a:rPr>
              <a:t>, </a:t>
            </a:r>
            <a:r>
              <a:rPr kumimoji="0" lang="en-US" sz="2000" b="1" i="0" u="none" strike="noStrike" cap="none" spc="0" normalizeH="0" baseline="0" dirty="0" err="1" smtClean="0">
                <a:ln>
                  <a:noFill/>
                </a:ln>
                <a:solidFill>
                  <a:srgbClr val="6F2575"/>
                </a:solidFill>
                <a:effectLst/>
                <a:uFillTx/>
                <a:latin typeface="Akkurat Std Italic" panose="02000503000000000000" pitchFamily="2" charset="0"/>
                <a:sym typeface="Helvetica Neue"/>
              </a:rPr>
              <a:t>WeNMR</a:t>
            </a:r>
            <a:endParaRPr kumimoji="0" lang="en-GB" sz="2000" b="1" i="0" u="none" strike="noStrike" cap="none" spc="0" normalizeH="0" baseline="0" dirty="0">
              <a:ln>
                <a:noFill/>
              </a:ln>
              <a:solidFill>
                <a:srgbClr val="6F2575"/>
              </a:solidFill>
              <a:effectLst/>
              <a:uFillTx/>
              <a:latin typeface="Akkurat Std Italic" panose="02000503000000000000" pitchFamily="2" charset="0"/>
              <a:sym typeface="Helvetica Neue"/>
            </a:endParaRPr>
          </a:p>
        </p:txBody>
      </p:sp>
      <p:sp>
        <p:nvSpPr>
          <p:cNvPr id="14" name="TextBox 13"/>
          <p:cNvSpPr txBox="1"/>
          <p:nvPr/>
        </p:nvSpPr>
        <p:spPr>
          <a:xfrm>
            <a:off x="238125" y="1061838"/>
            <a:ext cx="2154555" cy="3565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dirty="0" smtClean="0">
                <a:ln>
                  <a:noFill/>
                </a:ln>
                <a:solidFill>
                  <a:srgbClr val="6F2575"/>
                </a:solidFill>
                <a:effectLst/>
                <a:uFillTx/>
                <a:latin typeface="Akkurat Std" panose="02000503000000000000" pitchFamily="2" charset="0"/>
                <a:sym typeface="Arial"/>
              </a:rPr>
              <a:t>Services in the DNI</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cap="none" dirty="0" smtClean="0">
                <a:solidFill>
                  <a:srgbClr val="6F2575"/>
                </a:solidFill>
                <a:latin typeface="Akkurat Std" panose="02000503000000000000" pitchFamily="2" charset="0"/>
              </a:rPr>
              <a:t>compute in many operational sites (</a:t>
            </a:r>
            <a:r>
              <a:rPr lang="en-US" sz="1500" cap="none" dirty="0" err="1" smtClean="0">
                <a:solidFill>
                  <a:srgbClr val="6F2575"/>
                </a:solidFill>
                <a:latin typeface="Akkurat Std" panose="02000503000000000000" pitchFamily="2" charset="0"/>
              </a:rPr>
              <a:t>SURFsara</a:t>
            </a:r>
            <a:r>
              <a:rPr lang="en-US" sz="1500" cap="none" dirty="0" smtClean="0">
                <a:solidFill>
                  <a:srgbClr val="6F2575"/>
                </a:solidFill>
                <a:latin typeface="Akkurat Std" panose="02000503000000000000" pitchFamily="2" charset="0"/>
              </a:rPr>
              <a:t>, Nikhef, </a:t>
            </a:r>
            <a:r>
              <a:rPr lang="en-US" sz="1500" cap="none" dirty="0" smtClean="0">
                <a:solidFill>
                  <a:srgbClr val="6F2575"/>
                </a:solidFill>
                <a:latin typeface="Akkurat Std" panose="02000503000000000000" pitchFamily="2" charset="0"/>
              </a:rPr>
              <a:t>RUG-CIT)</a:t>
            </a:r>
            <a:endParaRPr lang="en-US" sz="1500" cap="none" dirty="0" smtClean="0">
              <a:solidFill>
                <a:srgbClr val="6F2575"/>
              </a:solidFill>
              <a:latin typeface="Akkurat Std" panose="02000503000000000000" pitchFamily="2" charset="0"/>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cap="none" dirty="0" smtClean="0">
                <a:solidFill>
                  <a:srgbClr val="6F2575"/>
                </a:solidFill>
                <a:latin typeface="Akkurat Std" panose="02000503000000000000" pitchFamily="2" charset="0"/>
              </a:rPr>
              <a:t>high-throughput storage at </a:t>
            </a:r>
            <a:r>
              <a:rPr lang="en-US" sz="1500" cap="none" dirty="0" err="1" smtClean="0">
                <a:solidFill>
                  <a:srgbClr val="6F2575"/>
                </a:solidFill>
                <a:latin typeface="Akkurat Std" panose="02000503000000000000" pitchFamily="2" charset="0"/>
              </a:rPr>
              <a:t>SURFsara</a:t>
            </a:r>
            <a:r>
              <a:rPr lang="en-US" sz="1500" cap="none" dirty="0" smtClean="0">
                <a:solidFill>
                  <a:srgbClr val="6F2575"/>
                </a:solidFill>
                <a:latin typeface="Akkurat Std" panose="02000503000000000000" pitchFamily="2" charset="0"/>
              </a:rPr>
              <a:t> and Nikhef,</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dirty="0" smtClean="0">
                <a:ln>
                  <a:noFill/>
                </a:ln>
                <a:solidFill>
                  <a:srgbClr val="6F2575"/>
                </a:solidFill>
                <a:effectLst/>
                <a:uFillTx/>
                <a:latin typeface="Akkurat Std" panose="02000503000000000000" pitchFamily="2" charset="0"/>
                <a:sym typeface="Arial"/>
              </a:rPr>
              <a:t>long-term storage at </a:t>
            </a:r>
            <a:r>
              <a:rPr kumimoji="0" lang="en-US" sz="1500" b="0" i="0" u="none" strike="noStrike" cap="none" spc="0" normalizeH="0" dirty="0" err="1" smtClean="0">
                <a:ln>
                  <a:noFill/>
                </a:ln>
                <a:solidFill>
                  <a:srgbClr val="6F2575"/>
                </a:solidFill>
                <a:effectLst/>
                <a:uFillTx/>
                <a:latin typeface="Akkurat Std" panose="02000503000000000000" pitchFamily="2" charset="0"/>
                <a:sym typeface="Arial"/>
              </a:rPr>
              <a:t>SURFsara</a:t>
            </a:r>
            <a:r>
              <a:rPr kumimoji="0" lang="en-US" sz="1500" b="0" i="0" u="none" strike="noStrike" cap="none" spc="0" normalizeH="0" dirty="0" smtClean="0">
                <a:ln>
                  <a:noFill/>
                </a:ln>
                <a:solidFill>
                  <a:srgbClr val="6F2575"/>
                </a:solidFill>
                <a:effectLst/>
                <a:uFillTx/>
                <a:latin typeface="Akkurat Std" panose="02000503000000000000" pitchFamily="2" charset="0"/>
                <a:sym typeface="Arial"/>
              </a:rPr>
              <a:t>, </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cap="none" dirty="0" smtClean="0">
                <a:solidFill>
                  <a:srgbClr val="6F2575"/>
                </a:solidFill>
                <a:latin typeface="Akkurat Std" panose="02000503000000000000" pitchFamily="2" charset="0"/>
              </a:rPr>
              <a:t>interconnected by SURFnet, and authentication by </a:t>
            </a:r>
            <a:r>
              <a:rPr lang="en-US" sz="1500" cap="none" dirty="0" err="1" smtClean="0">
                <a:solidFill>
                  <a:srgbClr val="6F2575"/>
                </a:solidFill>
                <a:latin typeface="Akkurat Std" panose="02000503000000000000" pitchFamily="2" charset="0"/>
              </a:rPr>
              <a:t>SURFcertificaten</a:t>
            </a:r>
            <a:endParaRPr kumimoji="0" lang="en-GB" sz="1500" b="0" i="0" u="none" strike="noStrike" cap="none" spc="0" normalizeH="0" dirty="0" smtClean="0">
              <a:ln>
                <a:noFill/>
              </a:ln>
              <a:solidFill>
                <a:srgbClr val="6F2575"/>
              </a:solidFill>
              <a:effectLst/>
              <a:uFillTx/>
              <a:latin typeface="Akkurat Std" panose="02000503000000000000" pitchFamily="2" charset="0"/>
              <a:sym typeface="Arial"/>
            </a:endParaRPr>
          </a:p>
        </p:txBody>
      </p:sp>
    </p:spTree>
    <p:extLst>
      <p:ext uri="{BB962C8B-B14F-4D97-AF65-F5344CB8AC3E}">
        <p14:creationId xmlns:p14="http://schemas.microsoft.com/office/powerpoint/2010/main" val="104932296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407090">
            <a:off x="6869569" y="1846365"/>
            <a:ext cx="2125026" cy="2010910"/>
          </a:xfrm>
          <a:prstGeom prst="rect">
            <a:avLst/>
          </a:prstGeom>
        </p:spPr>
      </p:pic>
      <p:sp>
        <p:nvSpPr>
          <p:cNvPr id="2" name="Text Placeholder 1"/>
          <p:cNvSpPr>
            <a:spLocks noGrp="1"/>
          </p:cNvSpPr>
          <p:nvPr>
            <p:ph type="body" sz="half" idx="14"/>
          </p:nvPr>
        </p:nvSpPr>
        <p:spPr/>
        <p:txBody>
          <a:bodyPr/>
          <a:lstStyle/>
          <a:p>
            <a:r>
              <a:rPr lang="en-US" dirty="0" smtClean="0"/>
              <a:t>Running the NL-T1 </a:t>
            </a:r>
            <a:r>
              <a:rPr lang="en-US" i="1" dirty="0" smtClean="0"/>
              <a:t>service </a:t>
            </a:r>
            <a:r>
              <a:rPr lang="en-US" dirty="0" smtClean="0"/>
              <a:t>is not ‘free’, also not on our national e-Infra</a:t>
            </a:r>
            <a:br>
              <a:rPr lang="en-US" dirty="0" smtClean="0"/>
            </a:br>
            <a:endParaRPr lang="en-US" dirty="0" smtClean="0"/>
          </a:p>
          <a:p>
            <a:pPr marL="342900" indent="-342900">
              <a:buFont typeface="Arial" panose="020B0604020202020204" pitchFamily="34" charset="0"/>
              <a:buChar char="•"/>
            </a:pPr>
            <a:r>
              <a:rPr lang="en-US" sz="2000" dirty="0" smtClean="0"/>
              <a:t>the funding from the LHC Upgrade roadmap </a:t>
            </a:r>
            <a:br>
              <a:rPr lang="en-US" sz="2000" dirty="0" smtClean="0"/>
            </a:br>
            <a:r>
              <a:rPr lang="en-US" sz="2000" dirty="0" smtClean="0"/>
              <a:t>is invested via the ‘DNI’ Dutch National e-Infrastructure</a:t>
            </a:r>
            <a:endParaRPr lang="en-GB" sz="2000" dirty="0" smtClean="0"/>
          </a:p>
          <a:p>
            <a:pPr marL="342900" indent="-342900">
              <a:buFont typeface="Arial" panose="020B0604020202020204" pitchFamily="34" charset="0"/>
              <a:buChar char="•"/>
            </a:pPr>
            <a:r>
              <a:rPr lang="en-US" sz="2000" dirty="0" smtClean="0"/>
              <a:t>used to support all aspects of the service: </a:t>
            </a:r>
            <a:br>
              <a:rPr lang="en-US" sz="2000" dirty="0" smtClean="0"/>
            </a:br>
            <a:r>
              <a:rPr lang="en-US" sz="2000" dirty="0" smtClean="0"/>
              <a:t>compute, high-throughput storage, tape archive </a:t>
            </a:r>
          </a:p>
          <a:p>
            <a:pPr marL="342900" indent="-342900">
              <a:buFont typeface="Arial" panose="020B0604020202020204" pitchFamily="34" charset="0"/>
              <a:buChar char="•"/>
            </a:pPr>
            <a:r>
              <a:rPr lang="en-US" sz="2000" dirty="0" smtClean="0"/>
              <a:t>cost at all operational partners remarkably similar</a:t>
            </a:r>
            <a:br>
              <a:rPr lang="en-US" sz="2000" dirty="0" smtClean="0"/>
            </a:br>
            <a:r>
              <a:rPr lang="en-US" sz="2000" dirty="0" smtClean="0"/>
              <a:t>(if one is honest about total cost …)</a:t>
            </a:r>
          </a:p>
          <a:p>
            <a:pPr marL="342900" indent="-342900">
              <a:buFont typeface="Arial" panose="020B0604020202020204" pitchFamily="34" charset="0"/>
              <a:buChar char="•"/>
            </a:pPr>
            <a:r>
              <a:rPr lang="en-US" sz="2000" dirty="0" smtClean="0"/>
              <a:t>with its high utilization DNI is far more efficient </a:t>
            </a:r>
            <a:br>
              <a:rPr lang="en-US" sz="2000" dirty="0" smtClean="0"/>
            </a:br>
            <a:r>
              <a:rPr lang="en-US" sz="2000" dirty="0" smtClean="0"/>
              <a:t>than public commercial clouds at our required service level</a:t>
            </a:r>
          </a:p>
        </p:txBody>
      </p:sp>
      <p:sp>
        <p:nvSpPr>
          <p:cNvPr id="3" name="Footer Placeholder 2"/>
          <p:cNvSpPr>
            <a:spLocks noGrp="1"/>
          </p:cNvSpPr>
          <p:nvPr>
            <p:ph type="ftr" sz="quarter" idx="3"/>
          </p:nvPr>
        </p:nvSpPr>
        <p:spPr/>
        <p:txBody>
          <a:bodyPr/>
          <a:lstStyle/>
          <a:p>
            <a:r>
              <a:rPr lang="en-GB" dirty="0" smtClean="0"/>
              <a:t>LHC Upgrade and the Data Infrastructure</a:t>
            </a:r>
            <a:endParaRPr lang="nl-NL" dirty="0"/>
          </a:p>
        </p:txBody>
      </p:sp>
      <p:sp>
        <p:nvSpPr>
          <p:cNvPr id="4" name="Text Placeholder 3"/>
          <p:cNvSpPr>
            <a:spLocks noGrp="1"/>
          </p:cNvSpPr>
          <p:nvPr>
            <p:ph type="body" sz="quarter" idx="15"/>
          </p:nvPr>
        </p:nvSpPr>
        <p:spPr>
          <a:xfrm>
            <a:off x="238125" y="238125"/>
            <a:ext cx="8667750" cy="807913"/>
          </a:xfrm>
        </p:spPr>
        <p:txBody>
          <a:bodyPr/>
          <a:lstStyle/>
          <a:p>
            <a:r>
              <a:rPr lang="en-US" dirty="0" smtClean="0"/>
              <a:t>Joint infrastructure: a utilized service is a cost-effective service</a:t>
            </a:r>
            <a:endParaRPr lang="en-GB" dirty="0"/>
          </a:p>
        </p:txBody>
      </p:sp>
    </p:spTree>
    <p:extLst>
      <p:ext uri="{BB962C8B-B14F-4D97-AF65-F5344CB8AC3E}">
        <p14:creationId xmlns:p14="http://schemas.microsoft.com/office/powerpoint/2010/main" val="320305562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GB" dirty="0"/>
          </a:p>
        </p:txBody>
      </p:sp>
    </p:spTree>
    <p:extLst>
      <p:ext uri="{BB962C8B-B14F-4D97-AF65-F5344CB8AC3E}">
        <p14:creationId xmlns:p14="http://schemas.microsoft.com/office/powerpoint/2010/main" val="296624487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2523107827"/>
              </p:ext>
            </p:extLst>
          </p:nvPr>
        </p:nvGraphicFramePr>
        <p:xfrm>
          <a:off x="5542049" y="399958"/>
          <a:ext cx="3434590" cy="4157234"/>
        </p:xfrm>
        <a:graphic>
          <a:graphicData uri="http://schemas.openxmlformats.org/presentationml/2006/ole">
            <mc:AlternateContent xmlns:mc="http://schemas.openxmlformats.org/markup-compatibility/2006">
              <mc:Choice xmlns:v="urn:schemas-microsoft-com:vml" Requires="v">
                <p:oleObj spid="_x0000_s1054" name="PHOTO-PAINT" r:id="rId3" imgW="9391320" imgH="11343960" progId="CorelPHOTOPAINT.Image.16">
                  <p:embed/>
                </p:oleObj>
              </mc:Choice>
              <mc:Fallback>
                <p:oleObj name="PHOTO-PAINT" r:id="rId3" imgW="9391320" imgH="11343960" progId="CorelPHOTOPAINT.Image.16">
                  <p:embed/>
                  <p:pic>
                    <p:nvPicPr>
                      <p:cNvPr id="0" name=""/>
                      <p:cNvPicPr/>
                      <p:nvPr/>
                    </p:nvPicPr>
                    <p:blipFill>
                      <a:blip r:embed="rId4"/>
                      <a:stretch>
                        <a:fillRect/>
                      </a:stretch>
                    </p:blipFill>
                    <p:spPr>
                      <a:xfrm>
                        <a:off x="5542049" y="399958"/>
                        <a:ext cx="3434590" cy="4157234"/>
                      </a:xfrm>
                      <a:prstGeom prst="rect">
                        <a:avLst/>
                      </a:prstGeom>
                    </p:spPr>
                  </p:pic>
                </p:oleObj>
              </mc:Fallback>
            </mc:AlternateContent>
          </a:graphicData>
        </a:graphic>
      </p:graphicFrame>
      <p:graphicFrame>
        <p:nvGraphicFramePr>
          <p:cNvPr id="16" name="Table 212"/>
          <p:cNvGraphicFramePr/>
          <p:nvPr>
            <p:extLst>
              <p:ext uri="{D42A27DB-BD31-4B8C-83A1-F6EECF244321}">
                <p14:modId xmlns:p14="http://schemas.microsoft.com/office/powerpoint/2010/main" val="2072301279"/>
              </p:ext>
            </p:extLst>
          </p:nvPr>
        </p:nvGraphicFramePr>
        <p:xfrm>
          <a:off x="384792" y="3485938"/>
          <a:ext cx="3359696" cy="1259840"/>
        </p:xfrm>
        <a:graphic>
          <a:graphicData uri="http://schemas.openxmlformats.org/drawingml/2006/table">
            <a:tbl>
              <a:tblPr firstCol="1"/>
              <a:tblGrid>
                <a:gridCol w="2744850">
                  <a:extLst>
                    <a:ext uri="{9D8B030D-6E8A-4147-A177-3AD203B41FA5}">
                      <a16:colId xmlns:a16="http://schemas.microsoft.com/office/drawing/2014/main" val="20000"/>
                    </a:ext>
                  </a:extLst>
                </a:gridCol>
                <a:gridCol w="614846">
                  <a:extLst>
                    <a:ext uri="{9D8B030D-6E8A-4147-A177-3AD203B41FA5}">
                      <a16:colId xmlns:a16="http://schemas.microsoft.com/office/drawing/2014/main" val="20001"/>
                    </a:ext>
                  </a:extLst>
                </a:gridCol>
              </a:tblGrid>
              <a:tr h="216440">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l" defTabSz="914400">
                        <a:spcBef>
                          <a:spcPts val="600"/>
                        </a:spcBef>
                        <a:tabLst>
                          <a:tab pos="914400" algn="l"/>
                        </a:tabLst>
                        <a:defRPr sz="1800">
                          <a:uFillTx/>
                        </a:defRPr>
                      </a:pPr>
                      <a:r>
                        <a:rPr lang="nl-NL" sz="1400" dirty="0" smtClean="0">
                          <a:uFill>
                            <a:solidFill>
                              <a:srgbClr val="000000"/>
                            </a:solidFill>
                          </a:uFill>
                          <a:latin typeface="Akkurat Std" panose="02000503000000000000" pitchFamily="2" charset="0"/>
                          <a:sym typeface="Arial"/>
                        </a:rPr>
                        <a:t>Vaste wetenschappelijke s</a:t>
                      </a:r>
                      <a:r>
                        <a:rPr sz="1400" dirty="0" err="1" smtClean="0">
                          <a:uFill>
                            <a:solidFill>
                              <a:srgbClr val="000000"/>
                            </a:solidFill>
                          </a:uFill>
                          <a:latin typeface="Akkurat Std" panose="02000503000000000000" pitchFamily="2" charset="0"/>
                          <a:sym typeface="Arial"/>
                        </a:rPr>
                        <a:t>taf</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12700" cmpd="sng">
                      <a:solidFill>
                        <a:prstClr val="black"/>
                      </a:solidFill>
                      <a:prstDash val="solid"/>
                    </a:lnR>
                    <a:lnT w="28575">
                      <a:solidFill>
                        <a:srgbClr val="000000"/>
                      </a:solidFill>
                      <a:miter lim="400000"/>
                    </a:lnT>
                    <a:lnB w="12700" cmpd="sng">
                      <a:solidFill>
                        <a:prstClr val="black"/>
                      </a:solidFill>
                      <a:prstDash val="solid"/>
                    </a:lnB>
                    <a:lnTlToBr w="12700" cmpd="sng">
                      <a:noFill/>
                      <a:prstDash val="solid"/>
                    </a:lnTlToBr>
                    <a:lnBlToTr w="12700" cmpd="sng">
                      <a:noFill/>
                      <a:prstDash val="solid"/>
                    </a:lnBlToTr>
                    <a:solidFill>
                      <a:srgbClr val="E3D88B"/>
                    </a:solidFill>
                  </a:tcPr>
                </a:tc>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r" defTabSz="914400">
                        <a:spcBef>
                          <a:spcPts val="600"/>
                        </a:spcBef>
                        <a:tabLst>
                          <a:tab pos="914400" algn="l"/>
                        </a:tabLst>
                        <a:defRPr sz="1800">
                          <a:uFillTx/>
                        </a:defRPr>
                      </a:pPr>
                      <a:r>
                        <a:rPr lang="en-US" sz="1400" dirty="0" smtClean="0">
                          <a:uFill>
                            <a:solidFill>
                              <a:srgbClr val="000000"/>
                            </a:solidFill>
                          </a:uFill>
                          <a:latin typeface="Akkurat Std" panose="02000503000000000000" pitchFamily="2" charset="0"/>
                          <a:sym typeface="Arial"/>
                        </a:rPr>
                        <a:t>80</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28575">
                      <a:solidFill>
                        <a:srgbClr val="000000"/>
                      </a:solidFill>
                      <a:miter lim="400000"/>
                    </a:lnR>
                    <a:lnT w="28575">
                      <a:solidFill>
                        <a:srgbClr val="000000"/>
                      </a:solidFill>
                      <a:miter lim="400000"/>
                    </a:lnT>
                    <a:lnB w="12700" cmpd="sng">
                      <a:solidFill>
                        <a:prstClr val="black"/>
                      </a:solidFill>
                      <a:prstDash val="solid"/>
                    </a:lnB>
                    <a:lnTlToBr w="12700" cmpd="sng">
                      <a:noFill/>
                      <a:prstDash val="solid"/>
                    </a:lnTlToBr>
                    <a:lnBlToTr w="12700" cmpd="sng">
                      <a:noFill/>
                      <a:prstDash val="solid"/>
                    </a:lnBlToTr>
                    <a:solidFill>
                      <a:srgbClr val="E3D88B"/>
                    </a:solidFill>
                  </a:tcPr>
                </a:tc>
                <a:extLst>
                  <a:ext uri="{0D108BD9-81ED-4DB2-BD59-A6C34878D82A}">
                    <a16:rowId xmlns:a16="http://schemas.microsoft.com/office/drawing/2014/main" val="10000"/>
                  </a:ext>
                </a:extLst>
              </a:tr>
              <a:tr h="216440">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l" defTabSz="914400">
                        <a:spcBef>
                          <a:spcPts val="600"/>
                        </a:spcBef>
                        <a:tabLst>
                          <a:tab pos="914400" algn="l"/>
                        </a:tabLst>
                        <a:defRPr sz="1800">
                          <a:uFillTx/>
                        </a:defRPr>
                      </a:pPr>
                      <a:r>
                        <a:rPr lang="nl-NL" sz="1400" dirty="0" smtClean="0">
                          <a:uFill>
                            <a:solidFill>
                              <a:srgbClr val="000000"/>
                            </a:solidFill>
                          </a:uFill>
                          <a:latin typeface="Akkurat Std" panose="02000503000000000000" pitchFamily="2" charset="0"/>
                          <a:sym typeface="Arial"/>
                        </a:rPr>
                        <a:t>Promovendi en postdocs</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3D88B"/>
                    </a:solidFill>
                  </a:tcPr>
                </a:tc>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r" defTabSz="914400">
                        <a:spcBef>
                          <a:spcPts val="600"/>
                        </a:spcBef>
                        <a:tabLst>
                          <a:tab pos="914400" algn="l"/>
                        </a:tabLst>
                        <a:defRPr sz="1800">
                          <a:uFillTx/>
                        </a:defRPr>
                      </a:pPr>
                      <a:r>
                        <a:rPr sz="1400" dirty="0">
                          <a:uFill>
                            <a:solidFill>
                              <a:srgbClr val="000000"/>
                            </a:solidFill>
                          </a:uFill>
                          <a:latin typeface="Akkurat Std" panose="02000503000000000000" pitchFamily="2" charset="0"/>
                          <a:sym typeface="Arial"/>
                        </a:rPr>
                        <a:t>125</a:t>
                      </a:r>
                    </a:p>
                  </a:txBody>
                  <a:tcPr marL="50800" marR="50800" marT="50800" marB="50800" horzOverflow="overflow">
                    <a:lnL w="12700" cmpd="sng">
                      <a:solidFill>
                        <a:prstClr val="black"/>
                      </a:solidFill>
                      <a:prstDash val="solid"/>
                    </a:lnL>
                    <a:lnR w="28575">
                      <a:solidFill>
                        <a:srgbClr val="000000"/>
                      </a:solidFill>
                      <a:miter lim="400000"/>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3D88B"/>
                    </a:solidFill>
                  </a:tcPr>
                </a:tc>
                <a:extLst>
                  <a:ext uri="{0D108BD9-81ED-4DB2-BD59-A6C34878D82A}">
                    <a16:rowId xmlns:a16="http://schemas.microsoft.com/office/drawing/2014/main" val="10001"/>
                  </a:ext>
                </a:extLst>
              </a:tr>
              <a:tr h="216440">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l" defTabSz="914400">
                        <a:spcBef>
                          <a:spcPts val="600"/>
                        </a:spcBef>
                        <a:tabLst>
                          <a:tab pos="914400" algn="l"/>
                        </a:tabLst>
                        <a:defRPr sz="1800">
                          <a:uFillTx/>
                        </a:defRPr>
                      </a:pPr>
                      <a:r>
                        <a:rPr sz="1400" dirty="0" err="1" smtClean="0">
                          <a:uFill>
                            <a:solidFill>
                              <a:srgbClr val="000000"/>
                            </a:solidFill>
                          </a:uFill>
                          <a:latin typeface="Akkurat Std" panose="02000503000000000000" pitchFamily="2" charset="0"/>
                          <a:sym typeface="Arial"/>
                        </a:rPr>
                        <a:t>Techni</a:t>
                      </a:r>
                      <a:r>
                        <a:rPr lang="nl-NL" sz="1400" dirty="0" err="1" smtClean="0">
                          <a:uFill>
                            <a:solidFill>
                              <a:srgbClr val="000000"/>
                            </a:solidFill>
                          </a:uFill>
                          <a:latin typeface="Akkurat Std" panose="02000503000000000000" pitchFamily="2" charset="0"/>
                          <a:sym typeface="Arial"/>
                        </a:rPr>
                        <a:t>sche</a:t>
                      </a:r>
                      <a:r>
                        <a:rPr lang="nl-NL" sz="1400" dirty="0" smtClean="0">
                          <a:uFill>
                            <a:solidFill>
                              <a:srgbClr val="000000"/>
                            </a:solidFill>
                          </a:uFill>
                          <a:latin typeface="Akkurat Std" panose="02000503000000000000" pitchFamily="2" charset="0"/>
                          <a:sym typeface="Arial"/>
                        </a:rPr>
                        <a:t> en </a:t>
                      </a:r>
                      <a:r>
                        <a:rPr sz="1400" dirty="0" smtClean="0">
                          <a:uFill>
                            <a:solidFill>
                              <a:srgbClr val="000000"/>
                            </a:solidFill>
                          </a:uFill>
                          <a:latin typeface="Akkurat Std" panose="02000503000000000000" pitchFamily="2" charset="0"/>
                          <a:sym typeface="Arial"/>
                        </a:rPr>
                        <a:t>engineer</a:t>
                      </a:r>
                      <a:r>
                        <a:rPr lang="nl-NL" sz="1400" dirty="0" err="1" smtClean="0">
                          <a:uFill>
                            <a:solidFill>
                              <a:srgbClr val="000000"/>
                            </a:solidFill>
                          </a:uFill>
                          <a:latin typeface="Akkurat Std" panose="02000503000000000000" pitchFamily="2" charset="0"/>
                          <a:sym typeface="Arial"/>
                        </a:rPr>
                        <a:t>ing</a:t>
                      </a:r>
                      <a:r>
                        <a:rPr lang="nl-NL" sz="1400" dirty="0" smtClean="0">
                          <a:uFill>
                            <a:solidFill>
                              <a:srgbClr val="000000"/>
                            </a:solidFill>
                          </a:uFill>
                          <a:latin typeface="Akkurat Std" panose="02000503000000000000" pitchFamily="2" charset="0"/>
                          <a:sym typeface="Arial"/>
                        </a:rPr>
                        <a:t> staf</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3D88B"/>
                    </a:solidFill>
                  </a:tcPr>
                </a:tc>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r" defTabSz="914400">
                        <a:spcBef>
                          <a:spcPts val="600"/>
                        </a:spcBef>
                        <a:tabLst>
                          <a:tab pos="914400" algn="l"/>
                        </a:tabLst>
                        <a:defRPr sz="1800">
                          <a:uFillTx/>
                        </a:defRPr>
                      </a:pPr>
                      <a:r>
                        <a:rPr sz="1400" dirty="0">
                          <a:uFill>
                            <a:solidFill>
                              <a:srgbClr val="000000"/>
                            </a:solidFill>
                          </a:uFill>
                          <a:latin typeface="Akkurat Std" panose="02000503000000000000" pitchFamily="2" charset="0"/>
                          <a:sym typeface="Arial"/>
                        </a:rPr>
                        <a:t>75</a:t>
                      </a:r>
                    </a:p>
                  </a:txBody>
                  <a:tcPr marL="50800" marR="50800" marT="50800" marB="50800" horzOverflow="overflow">
                    <a:lnL w="12700" cmpd="sng">
                      <a:solidFill>
                        <a:prstClr val="black"/>
                      </a:solidFill>
                      <a:prstDash val="solid"/>
                    </a:lnL>
                    <a:lnR w="28575">
                      <a:solidFill>
                        <a:srgbClr val="000000"/>
                      </a:solidFill>
                      <a:miter lim="400000"/>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3D88B"/>
                    </a:solidFill>
                  </a:tcPr>
                </a:tc>
                <a:extLst>
                  <a:ext uri="{0D108BD9-81ED-4DB2-BD59-A6C34878D82A}">
                    <a16:rowId xmlns:a16="http://schemas.microsoft.com/office/drawing/2014/main" val="10002"/>
                  </a:ext>
                </a:extLst>
              </a:tr>
              <a:tr h="216440">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l" defTabSz="914400">
                        <a:spcBef>
                          <a:spcPts val="600"/>
                        </a:spcBef>
                        <a:tabLst>
                          <a:tab pos="914400" algn="l"/>
                        </a:tabLst>
                        <a:defRPr sz="1800">
                          <a:uFillTx/>
                        </a:defRPr>
                      </a:pPr>
                      <a:r>
                        <a:rPr lang="nl-NL" sz="1400" dirty="0" smtClean="0">
                          <a:uFill>
                            <a:solidFill>
                              <a:srgbClr val="000000"/>
                            </a:solidFill>
                          </a:uFill>
                          <a:latin typeface="Akkurat Std" panose="02000503000000000000" pitchFamily="2" charset="0"/>
                          <a:sym typeface="Arial"/>
                        </a:rPr>
                        <a:t>Ondersteunende staf</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12700" cmpd="sng">
                      <a:solidFill>
                        <a:prstClr val="black"/>
                      </a:solidFill>
                      <a:prstDash val="solid"/>
                    </a:lnR>
                    <a:lnT w="12700" cmpd="sng">
                      <a:solidFill>
                        <a:prstClr val="black"/>
                      </a:solidFill>
                      <a:prstDash val="solid"/>
                    </a:lnT>
                    <a:lnB w="28575">
                      <a:solidFill>
                        <a:srgbClr val="000000"/>
                      </a:solidFill>
                      <a:miter lim="400000"/>
                    </a:lnB>
                    <a:lnTlToBr w="12700" cmpd="sng">
                      <a:noFill/>
                      <a:prstDash val="solid"/>
                    </a:lnTlToBr>
                    <a:lnBlToTr w="12700" cmpd="sng">
                      <a:noFill/>
                      <a:prstDash val="solid"/>
                    </a:lnBlToTr>
                    <a:solidFill>
                      <a:srgbClr val="E3D88B"/>
                    </a:solidFill>
                  </a:tcPr>
                </a:tc>
                <a:tc>
                  <a:txBody>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Candara"/>
                          <a:ea typeface="Candara"/>
                          <a:cs typeface="Candara"/>
                          <a:sym typeface="Arial"/>
                        </a:defRPr>
                      </a:lvl9pPr>
                    </a:lstStyle>
                    <a:p>
                      <a:pPr marR="40639" algn="r" defTabSz="914400">
                        <a:spcBef>
                          <a:spcPts val="600"/>
                        </a:spcBef>
                        <a:tabLst>
                          <a:tab pos="914400" algn="l"/>
                        </a:tabLst>
                        <a:defRPr sz="1800">
                          <a:uFillTx/>
                        </a:defRPr>
                      </a:pPr>
                      <a:r>
                        <a:rPr sz="1400" dirty="0" smtClean="0">
                          <a:uFill>
                            <a:solidFill>
                              <a:srgbClr val="000000"/>
                            </a:solidFill>
                          </a:uFill>
                          <a:latin typeface="Akkurat Std" panose="02000503000000000000" pitchFamily="2" charset="0"/>
                          <a:sym typeface="Arial"/>
                        </a:rPr>
                        <a:t>2</a:t>
                      </a:r>
                      <a:r>
                        <a:rPr lang="nl-NL" sz="1400" dirty="0" smtClean="0">
                          <a:uFill>
                            <a:solidFill>
                              <a:srgbClr val="000000"/>
                            </a:solidFill>
                          </a:uFill>
                          <a:latin typeface="Akkurat Std" panose="02000503000000000000" pitchFamily="2" charset="0"/>
                          <a:sym typeface="Arial"/>
                        </a:rPr>
                        <a:t>5</a:t>
                      </a:r>
                      <a:endParaRPr sz="1400" dirty="0">
                        <a:uFill>
                          <a:solidFill>
                            <a:srgbClr val="000000"/>
                          </a:solidFill>
                        </a:uFill>
                        <a:latin typeface="Akkurat Std" panose="02000503000000000000" pitchFamily="2" charset="0"/>
                        <a:sym typeface="Arial"/>
                      </a:endParaRPr>
                    </a:p>
                  </a:txBody>
                  <a:tcPr marL="50800" marR="50800" marT="50800" marB="50800" horzOverflow="overflow">
                    <a:lnL w="12700" cmpd="sng">
                      <a:solidFill>
                        <a:prstClr val="black"/>
                      </a:solidFill>
                      <a:prstDash val="solid"/>
                    </a:lnL>
                    <a:lnR w="28575">
                      <a:solidFill>
                        <a:srgbClr val="000000"/>
                      </a:solidFill>
                      <a:miter lim="400000"/>
                    </a:lnR>
                    <a:lnT w="12700" cmpd="sng">
                      <a:solidFill>
                        <a:prstClr val="black"/>
                      </a:solidFill>
                      <a:prstDash val="solid"/>
                    </a:lnT>
                    <a:lnB w="28575">
                      <a:solidFill>
                        <a:srgbClr val="000000"/>
                      </a:solidFill>
                      <a:miter lim="400000"/>
                    </a:lnB>
                    <a:lnTlToBr w="12700" cmpd="sng">
                      <a:noFill/>
                      <a:prstDash val="solid"/>
                    </a:lnTlToBr>
                    <a:lnBlToTr w="12700" cmpd="sng">
                      <a:noFill/>
                      <a:prstDash val="solid"/>
                    </a:lnBlToTr>
                    <a:solidFill>
                      <a:srgbClr val="E3D88B"/>
                    </a:solidFill>
                  </a:tcPr>
                </a:tc>
                <a:extLst>
                  <a:ext uri="{0D108BD9-81ED-4DB2-BD59-A6C34878D82A}">
                    <a16:rowId xmlns:a16="http://schemas.microsoft.com/office/drawing/2014/main" val="10003"/>
                  </a:ext>
                </a:extLst>
              </a:tr>
            </a:tbl>
          </a:graphicData>
        </a:graphic>
      </p:graphicFrame>
      <p:sp>
        <p:nvSpPr>
          <p:cNvPr id="19" name="Rectangle 18"/>
          <p:cNvSpPr/>
          <p:nvPr/>
        </p:nvSpPr>
        <p:spPr>
          <a:xfrm>
            <a:off x="351692" y="801797"/>
            <a:ext cx="5190356" cy="2569934"/>
          </a:xfrm>
          <a:prstGeom prst="rect">
            <a:avLst/>
          </a:prstGeom>
          <a:solidFill>
            <a:srgbClr val="6F2575"/>
          </a:solidFill>
          <a:effectLst>
            <a:softEdge rad="31750"/>
          </a:effectLst>
        </p:spPr>
        <p:txBody>
          <a:bodyPr wrap="square">
            <a:spAutoFit/>
          </a:bodyPr>
          <a:lstStyle/>
          <a:p>
            <a:r>
              <a:rPr lang="en-GB" sz="1100" b="1" cap="none" dirty="0">
                <a:solidFill>
                  <a:srgbClr val="E3D88B"/>
                </a:solidFill>
                <a:latin typeface="Akkurat Std" panose="02000503000000000000" pitchFamily="2" charset="0"/>
              </a:rPr>
              <a:t>The mission of the National Institute for Subatomic Physics Nikhef is to study the interactions and structure of all elementary particles and fields at the smallest distance scale and the highest attainable energy.</a:t>
            </a:r>
          </a:p>
          <a:p>
            <a:endParaRPr lang="en-GB" sz="1100" cap="none" dirty="0" smtClean="0">
              <a:solidFill>
                <a:srgbClr val="E3D88B"/>
              </a:solidFill>
              <a:latin typeface="Akkurat Std" panose="02000503000000000000" pitchFamily="2" charset="0"/>
            </a:endParaRPr>
          </a:p>
          <a:p>
            <a:r>
              <a:rPr lang="en-GB" sz="1000" cap="none" dirty="0" smtClean="0">
                <a:solidFill>
                  <a:srgbClr val="E3D88B"/>
                </a:solidFill>
                <a:latin typeface="Akkurat Std" panose="02000503000000000000" pitchFamily="2" charset="0"/>
              </a:rPr>
              <a:t>Two </a:t>
            </a:r>
            <a:r>
              <a:rPr lang="en-GB" sz="1000" cap="none" dirty="0">
                <a:solidFill>
                  <a:srgbClr val="E3D88B"/>
                </a:solidFill>
                <a:latin typeface="Akkurat Std" panose="02000503000000000000" pitchFamily="2" charset="0"/>
              </a:rPr>
              <a:t>complementary approaches are </a:t>
            </a:r>
            <a:r>
              <a:rPr lang="en-GB" sz="1000" cap="none" dirty="0" smtClean="0">
                <a:solidFill>
                  <a:srgbClr val="E3D88B"/>
                </a:solidFill>
                <a:latin typeface="Akkurat Std" panose="02000503000000000000" pitchFamily="2" charset="0"/>
              </a:rPr>
              <a:t>followed:</a:t>
            </a:r>
            <a:endParaRPr lang="el-GR" sz="1000" cap="none" dirty="0" smtClean="0">
              <a:solidFill>
                <a:srgbClr val="E3D88B"/>
              </a:solidFill>
              <a:latin typeface="Akkurat Std" panose="02000503000000000000" pitchFamily="2" charset="0"/>
            </a:endParaRPr>
          </a:p>
          <a:p>
            <a:pPr marL="285750" indent="-285750">
              <a:buFont typeface="Arial" panose="020B0604020202020204" pitchFamily="34" charset="0"/>
              <a:buChar char="•"/>
            </a:pPr>
            <a:r>
              <a:rPr lang="en-GB" sz="1000" cap="none" dirty="0" smtClean="0">
                <a:solidFill>
                  <a:srgbClr val="E3D88B"/>
                </a:solidFill>
                <a:latin typeface="Akkurat Std" panose="02000503000000000000" pitchFamily="2" charset="0"/>
              </a:rPr>
              <a:t>Accelerator-based </a:t>
            </a:r>
            <a:r>
              <a:rPr lang="en-GB" sz="1000" cap="none" dirty="0">
                <a:solidFill>
                  <a:srgbClr val="E3D88B"/>
                </a:solidFill>
                <a:latin typeface="Akkurat Std" panose="02000503000000000000" pitchFamily="2" charset="0"/>
              </a:rPr>
              <a:t>particle physics – Studying interactions in particle collision processes at particle accelerators, in particular at </a:t>
            </a:r>
            <a:r>
              <a:rPr lang="en-GB" sz="1000" cap="none" dirty="0" smtClean="0">
                <a:solidFill>
                  <a:srgbClr val="E3D88B"/>
                </a:solidFill>
                <a:latin typeface="Akkurat Std" panose="02000503000000000000" pitchFamily="2" charset="0"/>
              </a:rPr>
              <a:t>CERN;</a:t>
            </a:r>
            <a:endParaRPr lang="el-GR" sz="1000" cap="none" dirty="0" smtClean="0">
              <a:solidFill>
                <a:srgbClr val="E3D88B"/>
              </a:solidFill>
              <a:latin typeface="Akkurat Std" panose="02000503000000000000" pitchFamily="2" charset="0"/>
            </a:endParaRPr>
          </a:p>
          <a:p>
            <a:pPr marL="285750" indent="-285750">
              <a:buFont typeface="Arial" panose="020B0604020202020204" pitchFamily="34" charset="0"/>
              <a:buChar char="•"/>
            </a:pPr>
            <a:r>
              <a:rPr lang="en-GB" sz="1000" cap="none" dirty="0" err="1" smtClean="0">
                <a:solidFill>
                  <a:srgbClr val="E3D88B"/>
                </a:solidFill>
                <a:latin typeface="Akkurat Std" panose="02000503000000000000" pitchFamily="2" charset="0"/>
              </a:rPr>
              <a:t>Astroparticle</a:t>
            </a:r>
            <a:r>
              <a:rPr lang="en-GB" sz="1000" cap="none" dirty="0" smtClean="0">
                <a:solidFill>
                  <a:srgbClr val="E3D88B"/>
                </a:solidFill>
                <a:latin typeface="Akkurat Std" panose="02000503000000000000" pitchFamily="2" charset="0"/>
              </a:rPr>
              <a:t> </a:t>
            </a:r>
            <a:r>
              <a:rPr lang="en-GB" sz="1000" cap="none" dirty="0">
                <a:solidFill>
                  <a:srgbClr val="E3D88B"/>
                </a:solidFill>
                <a:latin typeface="Akkurat Std" panose="02000503000000000000" pitchFamily="2" charset="0"/>
              </a:rPr>
              <a:t>physics – Studying interactions of particles and radiation emanating from the Universe.</a:t>
            </a:r>
          </a:p>
          <a:p>
            <a:endParaRPr lang="en-GB" sz="1000" cap="none" dirty="0" smtClean="0">
              <a:solidFill>
                <a:srgbClr val="E3D88B"/>
              </a:solidFill>
              <a:latin typeface="Akkurat Std" panose="02000503000000000000" pitchFamily="2" charset="0"/>
            </a:endParaRPr>
          </a:p>
          <a:p>
            <a:r>
              <a:rPr lang="en-GB" sz="1000" cap="none" dirty="0" smtClean="0">
                <a:solidFill>
                  <a:srgbClr val="E3D88B"/>
                </a:solidFill>
                <a:latin typeface="Akkurat Std" panose="02000503000000000000" pitchFamily="2" charset="0"/>
              </a:rPr>
              <a:t>Nikhef </a:t>
            </a:r>
            <a:r>
              <a:rPr lang="en-GB" sz="1000" cap="none" dirty="0">
                <a:solidFill>
                  <a:srgbClr val="E3D88B"/>
                </a:solidFill>
                <a:latin typeface="Akkurat Std" panose="02000503000000000000" pitchFamily="2" charset="0"/>
              </a:rPr>
              <a:t>coordinates and leads the Dutch experimental activities in these fields. The research at Nikhef relies on the development of innovative technologies. </a:t>
            </a:r>
            <a:endParaRPr lang="el-GR" sz="1000" cap="none" dirty="0" smtClean="0">
              <a:solidFill>
                <a:srgbClr val="E3D88B"/>
              </a:solidFill>
              <a:latin typeface="Akkurat Std" panose="02000503000000000000" pitchFamily="2" charset="0"/>
            </a:endParaRPr>
          </a:p>
          <a:p>
            <a:endParaRPr lang="en-GB" sz="1100" cap="none" dirty="0" smtClean="0">
              <a:solidFill>
                <a:srgbClr val="E3D88B"/>
              </a:solidFill>
              <a:latin typeface="Akkurat Std" panose="02000503000000000000" pitchFamily="2" charset="0"/>
            </a:endParaRPr>
          </a:p>
          <a:p>
            <a:r>
              <a:rPr lang="en-GB" sz="1200" b="1" cap="none" dirty="0" smtClean="0">
                <a:solidFill>
                  <a:srgbClr val="E3D88B"/>
                </a:solidFill>
                <a:latin typeface="Akkurat Std" panose="02000503000000000000" pitchFamily="2" charset="0"/>
              </a:rPr>
              <a:t>The </a:t>
            </a:r>
            <a:r>
              <a:rPr lang="en-GB" sz="1200" b="1" cap="none" dirty="0">
                <a:solidFill>
                  <a:srgbClr val="E3D88B"/>
                </a:solidFill>
                <a:latin typeface="Akkurat Std" panose="02000503000000000000" pitchFamily="2" charset="0"/>
              </a:rPr>
              <a:t>knowledge and technology transfer to third parties, i.e., industry, civil society and general public, is an integral part of </a:t>
            </a:r>
            <a:r>
              <a:rPr lang="en-GB" sz="1200" b="1" cap="none" dirty="0" err="1">
                <a:solidFill>
                  <a:srgbClr val="E3D88B"/>
                </a:solidFill>
                <a:latin typeface="Akkurat Std" panose="02000503000000000000" pitchFamily="2" charset="0"/>
              </a:rPr>
              <a:t>Nikhef’s</a:t>
            </a:r>
            <a:r>
              <a:rPr lang="en-GB" sz="1200" b="1" cap="none" dirty="0">
                <a:solidFill>
                  <a:srgbClr val="E3D88B"/>
                </a:solidFill>
                <a:latin typeface="Akkurat Std" panose="02000503000000000000" pitchFamily="2" charset="0"/>
              </a:rPr>
              <a:t> mission.</a:t>
            </a:r>
          </a:p>
        </p:txBody>
      </p:sp>
      <p:sp>
        <p:nvSpPr>
          <p:cNvPr id="26" name="Text Placeholder 25"/>
          <p:cNvSpPr>
            <a:spLocks noGrp="1"/>
          </p:cNvSpPr>
          <p:nvPr>
            <p:ph type="body" sz="quarter" idx="15"/>
          </p:nvPr>
        </p:nvSpPr>
        <p:spPr>
          <a:xfrm>
            <a:off x="238125" y="238125"/>
            <a:ext cx="8667750" cy="307777"/>
          </a:xfrm>
        </p:spPr>
        <p:txBody>
          <a:bodyPr/>
          <a:lstStyle/>
          <a:p>
            <a:r>
              <a:rPr lang="en-US" sz="2000" dirty="0" smtClean="0"/>
              <a:t>Nikhef – the National Institute for Subatomic Physics </a:t>
            </a:r>
            <a:endParaRPr lang="en-GB" sz="2000" dirty="0"/>
          </a:p>
        </p:txBody>
      </p:sp>
      <p:sp>
        <p:nvSpPr>
          <p:cNvPr id="28" name="Footer Placeholder 27"/>
          <p:cNvSpPr>
            <a:spLocks noGrp="1"/>
          </p:cNvSpPr>
          <p:nvPr>
            <p:ph type="ftr" sz="quarter" idx="3"/>
          </p:nvPr>
        </p:nvSpPr>
        <p:spPr/>
        <p:txBody>
          <a:bodyPr/>
          <a:lstStyle/>
          <a:p>
            <a:r>
              <a:rPr lang="en-GB" smtClean="0"/>
              <a:t>LHC Upgrade and the Data Infrastructure</a:t>
            </a:r>
            <a:endParaRPr lang="nl-NL" dirty="0"/>
          </a:p>
        </p:txBody>
      </p:sp>
    </p:spTree>
    <p:extLst>
      <p:ext uri="{BB962C8B-B14F-4D97-AF65-F5344CB8AC3E}">
        <p14:creationId xmlns:p14="http://schemas.microsoft.com/office/powerpoint/2010/main" val="7149571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smtClean="0"/>
              <a:t>LHC Upgrade and the Data Infrastructure</a:t>
            </a:r>
            <a:endParaRPr lang="nl-NL" dirty="0"/>
          </a:p>
        </p:txBody>
      </p:sp>
      <p:sp>
        <p:nvSpPr>
          <p:cNvPr id="7" name="Text Placeholder 6"/>
          <p:cNvSpPr>
            <a:spLocks noGrp="1"/>
          </p:cNvSpPr>
          <p:nvPr>
            <p:ph type="body" sz="quarter" idx="15"/>
          </p:nvPr>
        </p:nvSpPr>
        <p:spPr/>
        <p:txBody>
          <a:bodyPr/>
          <a:lstStyle/>
          <a:p>
            <a:r>
              <a:rPr lang="en-US" dirty="0" smtClean="0"/>
              <a:t>Complementary </a:t>
            </a:r>
            <a:r>
              <a:rPr lang="en-US" dirty="0" err="1" smtClean="0"/>
              <a:t>programmes</a:t>
            </a:r>
            <a:endParaRPr lang="en-GB" dirty="0"/>
          </a:p>
        </p:txBody>
      </p:sp>
      <p:pic>
        <p:nvPicPr>
          <p:cNvPr id="16" name="1112301_01.png"/>
          <p:cNvPicPr>
            <a:picLocks noChangeAspect="1"/>
          </p:cNvPicPr>
          <p:nvPr/>
        </p:nvPicPr>
        <p:blipFill>
          <a:blip r:embed="rId2" cstate="print">
            <a:extLst/>
          </a:blip>
          <a:stretch>
            <a:fillRect/>
          </a:stretch>
        </p:blipFill>
        <p:spPr>
          <a:xfrm>
            <a:off x="597232" y="1493514"/>
            <a:ext cx="3592574" cy="2918966"/>
          </a:xfrm>
          <a:prstGeom prst="rect">
            <a:avLst/>
          </a:prstGeom>
          <a:ln w="12700"/>
        </p:spPr>
      </p:pic>
      <p:pic>
        <p:nvPicPr>
          <p:cNvPr id="18" name="Picture 17"/>
          <p:cNvPicPr>
            <a:picLocks noChangeAspect="1"/>
          </p:cNvPicPr>
          <p:nvPr/>
        </p:nvPicPr>
        <p:blipFill>
          <a:blip r:embed="rId3"/>
          <a:stretch>
            <a:fillRect/>
          </a:stretch>
        </p:blipFill>
        <p:spPr>
          <a:xfrm>
            <a:off x="4884336" y="1915324"/>
            <a:ext cx="4021539" cy="2614155"/>
          </a:xfrm>
          <a:prstGeom prst="rect">
            <a:avLst/>
          </a:prstGeom>
        </p:spPr>
      </p:pic>
      <p:sp>
        <p:nvSpPr>
          <p:cNvPr id="19" name="TextBox 18"/>
          <p:cNvSpPr txBox="1"/>
          <p:nvPr/>
        </p:nvSpPr>
        <p:spPr>
          <a:xfrm>
            <a:off x="215038" y="759082"/>
            <a:ext cx="435696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LHC increased luminosity – </a:t>
            </a:r>
            <a:b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b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can we see beyond the standard model?</a:t>
            </a:r>
            <a:endParaRPr kumimoji="0" lang="en-GB" sz="1800" b="0" i="0" u="none" strike="noStrike" cap="none" spc="0" normalizeH="0" dirty="0">
              <a:ln>
                <a:noFill/>
              </a:ln>
              <a:solidFill>
                <a:srgbClr val="E6223D"/>
              </a:solidFill>
              <a:effectLst/>
              <a:uFillTx/>
              <a:latin typeface="Akkurat Std" panose="02000503000000000000" pitchFamily="2" charset="0"/>
              <a:sym typeface="Arial"/>
            </a:endParaRPr>
          </a:p>
        </p:txBody>
      </p:sp>
      <p:sp>
        <p:nvSpPr>
          <p:cNvPr id="21" name="TextBox 20"/>
          <p:cNvSpPr txBox="1"/>
          <p:nvPr/>
        </p:nvSpPr>
        <p:spPr>
          <a:xfrm>
            <a:off x="4755431" y="759082"/>
            <a:ext cx="437780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dirty="0" err="1" smtClean="0">
                <a:ln>
                  <a:noFill/>
                </a:ln>
                <a:solidFill>
                  <a:srgbClr val="E6223D"/>
                </a:solidFill>
                <a:effectLst/>
                <a:uFillTx/>
                <a:latin typeface="Akkurat Std" panose="02000503000000000000" pitchFamily="2" charset="0"/>
                <a:sym typeface="Arial"/>
              </a:rPr>
              <a:t>Astroparticle</a:t>
            </a: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 physics – </a:t>
            </a:r>
            <a:b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b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gravitational waves, neutrinos, </a:t>
            </a:r>
            <a:b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br>
            <a:r>
              <a:rPr kumimoji="0" lang="en-US" sz="1800" b="0" i="0" u="none" strike="noStrike" cap="none" spc="0" normalizeH="0" dirty="0" err="1" smtClean="0">
                <a:ln>
                  <a:noFill/>
                </a:ln>
                <a:solidFill>
                  <a:srgbClr val="E6223D"/>
                </a:solidFill>
                <a:effectLst/>
                <a:uFillTx/>
                <a:latin typeface="Akkurat Std" panose="02000503000000000000" pitchFamily="2" charset="0"/>
                <a:sym typeface="Arial"/>
              </a:rPr>
              <a:t>cosmics</a:t>
            </a: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 rays and </a:t>
            </a: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search </a:t>
            </a: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for </a:t>
            </a:r>
            <a:r>
              <a:rPr kumimoji="0" lang="en-US" sz="1800" b="0" i="0" u="none" strike="noStrike" cap="none" spc="0" normalizeH="0" dirty="0" smtClean="0">
                <a:ln>
                  <a:noFill/>
                </a:ln>
                <a:solidFill>
                  <a:srgbClr val="E6223D"/>
                </a:solidFill>
                <a:effectLst/>
                <a:uFillTx/>
                <a:latin typeface="Akkurat Std" panose="02000503000000000000" pitchFamily="2" charset="0"/>
                <a:sym typeface="Arial"/>
              </a:rPr>
              <a:t>dark matter</a:t>
            </a:r>
            <a:endParaRPr kumimoji="0" lang="en-GB" sz="1800" b="0" i="0" u="none" strike="noStrike" cap="none" spc="0" normalizeH="0" dirty="0">
              <a:ln>
                <a:noFill/>
              </a:ln>
              <a:solidFill>
                <a:srgbClr val="E6223D"/>
              </a:solidFill>
              <a:effectLst/>
              <a:uFillTx/>
              <a:latin typeface="Akkurat Std" panose="02000503000000000000" pitchFamily="2" charset="0"/>
              <a:sym typeface="Arial"/>
            </a:endParaRPr>
          </a:p>
        </p:txBody>
      </p:sp>
    </p:spTree>
    <p:extLst>
      <p:ext uri="{BB962C8B-B14F-4D97-AF65-F5344CB8AC3E}">
        <p14:creationId xmlns:p14="http://schemas.microsoft.com/office/powerpoint/2010/main" val="37820454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smtClean="0"/>
              <a:t>LHC Upgrade and the Data Infrastructure</a:t>
            </a:r>
            <a:endParaRPr lang="nl-NL" dirty="0"/>
          </a:p>
        </p:txBody>
      </p:sp>
      <p:sp>
        <p:nvSpPr>
          <p:cNvPr id="5" name="Text Placeholder 4"/>
          <p:cNvSpPr>
            <a:spLocks noGrp="1"/>
          </p:cNvSpPr>
          <p:nvPr>
            <p:ph type="body" sz="quarter" idx="15"/>
          </p:nvPr>
        </p:nvSpPr>
        <p:spPr/>
        <p:txBody>
          <a:bodyPr/>
          <a:lstStyle/>
          <a:p>
            <a:r>
              <a:rPr lang="en-US" dirty="0" smtClean="0"/>
              <a:t>Nikhef at the LHC</a:t>
            </a:r>
            <a:endParaRPr lang="en-GB" dirty="0"/>
          </a:p>
        </p:txBody>
      </p:sp>
      <p:grpSp>
        <p:nvGrpSpPr>
          <p:cNvPr id="32" name="Group 31"/>
          <p:cNvGrpSpPr/>
          <p:nvPr/>
        </p:nvGrpSpPr>
        <p:grpSpPr>
          <a:xfrm>
            <a:off x="3648596" y="300415"/>
            <a:ext cx="5379937" cy="4102940"/>
            <a:chOff x="9047748" y="1846929"/>
            <a:chExt cx="15684991" cy="11961959"/>
          </a:xfrm>
        </p:grpSpPr>
        <p:sp>
          <p:nvSpPr>
            <p:cNvPr id="6" name="Shape 335"/>
            <p:cNvSpPr txBox="1">
              <a:spLocks/>
            </p:cNvSpPr>
            <p:nvPr/>
          </p:nvSpPr>
          <p:spPr>
            <a:xfrm>
              <a:off x="23628526" y="13384647"/>
              <a:ext cx="19804" cy="4753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fld id="{86CB4B4D-7CA3-9044-876B-883B54F8677D}" type="slidenum">
                <a:rPr lang="en-GB" sz="100" smtClean="0"/>
                <a:pPr/>
                <a:t>4</a:t>
              </a:fld>
              <a:endParaRPr lang="en-GB" sz="100"/>
            </a:p>
          </p:txBody>
        </p:sp>
        <p:sp>
          <p:nvSpPr>
            <p:cNvPr id="9" name="Shape 348"/>
            <p:cNvSpPr/>
            <p:nvPr/>
          </p:nvSpPr>
          <p:spPr>
            <a:xfrm>
              <a:off x="10524465" y="12294954"/>
              <a:ext cx="3219452" cy="570360"/>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nchor="ctr">
              <a:spAutoFit/>
            </a:bodyPr>
            <a:lstStyle>
              <a:lvl1pPr marL="40640" marR="40640" defTabSz="914400">
                <a:buClr>
                  <a:srgbClr val="9B9B9B"/>
                </a:buClr>
                <a:buFont typeface="Helvetica"/>
                <a:defRPr sz="1400" b="0" i="0">
                  <a:solidFill>
                    <a:srgbClr val="9B9B9B"/>
                  </a:solidFill>
                  <a:uFill>
                    <a:solidFill>
                      <a:srgbClr val="9B9B9B"/>
                    </a:solidFill>
                  </a:uFill>
                  <a:latin typeface="Helvetica"/>
                  <a:ea typeface="Helvetica"/>
                  <a:cs typeface="Helvetica"/>
                  <a:sym typeface="Helvetica"/>
                </a:defRPr>
              </a:lvl1pPr>
            </a:lstStyle>
            <a:p>
              <a:r>
                <a:rPr sz="200"/>
                <a:t>Haarlemse Chemische Kring</a:t>
              </a:r>
            </a:p>
          </p:txBody>
        </p:sp>
        <p:pic>
          <p:nvPicPr>
            <p:cNvPr id="10" name="CERN_arial.jpg"/>
            <p:cNvPicPr>
              <a:picLocks/>
            </p:cNvPicPr>
            <p:nvPr/>
          </p:nvPicPr>
          <p:blipFill>
            <a:blip r:embed="rId2" cstate="print">
              <a:extLst/>
            </a:blip>
            <a:stretch>
              <a:fillRect/>
            </a:stretch>
          </p:blipFill>
          <p:spPr>
            <a:xfrm>
              <a:off x="9047748" y="1846929"/>
              <a:ext cx="15684991" cy="11961959"/>
            </a:xfrm>
            <a:prstGeom prst="rect">
              <a:avLst/>
            </a:prstGeom>
            <a:ln w="12700">
              <a:miter lim="400000"/>
            </a:ln>
          </p:spPr>
        </p:pic>
        <p:sp>
          <p:nvSpPr>
            <p:cNvPr id="11" name="Shape 350"/>
            <p:cNvSpPr/>
            <p:nvPr/>
          </p:nvSpPr>
          <p:spPr>
            <a:xfrm>
              <a:off x="15617959" y="10695978"/>
              <a:ext cx="885826" cy="2383"/>
            </a:xfrm>
            <a:prstGeom prst="line">
              <a:avLst/>
            </a:prstGeom>
            <a:ln w="25400">
              <a:solidFill>
                <a:srgbClr val="FFFB00"/>
              </a:solidFill>
              <a:tailEnd type="triangle"/>
            </a:ln>
          </p:spPr>
          <p:txBody>
            <a:bodyPr lIns="76200" tIns="76200" rIns="76200" bIns="76200" anchor="ctr"/>
            <a:lstStyle/>
            <a:p>
              <a:pPr>
                <a:defRPr sz="2200" b="0" i="0">
                  <a:latin typeface="Helvetica"/>
                  <a:ea typeface="Helvetica"/>
                  <a:cs typeface="Helvetica"/>
                  <a:sym typeface="Helvetica"/>
                </a:defRPr>
              </a:pPr>
              <a:endParaRPr sz="600"/>
            </a:p>
          </p:txBody>
        </p:sp>
        <p:sp>
          <p:nvSpPr>
            <p:cNvPr id="12" name="Shape 351"/>
            <p:cNvSpPr/>
            <p:nvPr/>
          </p:nvSpPr>
          <p:spPr>
            <a:xfrm flipH="1">
              <a:off x="20025461" y="9544089"/>
              <a:ext cx="949110" cy="454883"/>
            </a:xfrm>
            <a:prstGeom prst="line">
              <a:avLst/>
            </a:prstGeom>
            <a:ln w="25400">
              <a:solidFill>
                <a:srgbClr val="FFFB00"/>
              </a:solidFill>
              <a:tailEnd type="triangle"/>
            </a:ln>
          </p:spPr>
          <p:txBody>
            <a:bodyPr lIns="76200" tIns="76200" rIns="76200" bIns="76200" anchor="ctr"/>
            <a:lstStyle/>
            <a:p>
              <a:pPr>
                <a:defRPr sz="2200" b="0" i="0">
                  <a:latin typeface="Helvetica"/>
                  <a:ea typeface="Helvetica"/>
                  <a:cs typeface="Helvetica"/>
                  <a:sym typeface="Helvetica"/>
                </a:defRPr>
              </a:pPr>
              <a:endParaRPr sz="600"/>
            </a:p>
          </p:txBody>
        </p:sp>
        <p:sp>
          <p:nvSpPr>
            <p:cNvPr id="13" name="Shape 352"/>
            <p:cNvSpPr/>
            <p:nvPr/>
          </p:nvSpPr>
          <p:spPr>
            <a:xfrm>
              <a:off x="19692278" y="10172104"/>
              <a:ext cx="2174497" cy="855540"/>
            </a:xfrm>
            <a:prstGeom prst="rect">
              <a:avLst/>
            </a:prstGeom>
            <a:ln w="12700">
              <a:miter lim="400000"/>
            </a:ln>
            <a:extLst>
              <a:ext uri="{C572A759-6A51-4108-AA02-DFA0A04FC94B}">
                <ma14:wrappingTextBoxFlag xmlns:ma14="http://schemas.microsoft.com/office/mac/drawingml/2011/main" xmlns="" val="1"/>
              </a:ext>
            </a:extLst>
          </p:spPr>
          <p:txBody>
            <a:bodyPr wrap="none" lIns="76200" tIns="76200" rIns="76200" bIns="76200">
              <a:spAutoFit/>
            </a:bodyPr>
            <a:lstStyle>
              <a:lvl1pPr marL="40640" marR="40640" defTabSz="914400">
                <a:buClr>
                  <a:srgbClr val="FFFB00"/>
                </a:buClr>
                <a:buFont typeface="Times New Roman"/>
                <a:defRPr sz="3000" i="0">
                  <a:solidFill>
                    <a:srgbClr val="FFFB00"/>
                  </a:solidFill>
                  <a:uFill>
                    <a:solidFill>
                      <a:srgbClr val="FFFB00"/>
                    </a:solidFill>
                  </a:uFill>
                  <a:latin typeface="Times New Roman"/>
                  <a:ea typeface="Times New Roman"/>
                  <a:cs typeface="Times New Roman"/>
                  <a:sym typeface="Times New Roman"/>
                </a:defRPr>
              </a:lvl1pPr>
            </a:lstStyle>
            <a:p>
              <a:r>
                <a:rPr sz="800"/>
                <a:t>protons</a:t>
              </a:r>
            </a:p>
          </p:txBody>
        </p:sp>
        <p:pic>
          <p:nvPicPr>
            <p:cNvPr id="14" name="cms-logo.png"/>
            <p:cNvPicPr>
              <a:picLocks/>
            </p:cNvPicPr>
            <p:nvPr/>
          </p:nvPicPr>
          <p:blipFill>
            <a:blip r:embed="rId3" cstate="print">
              <a:extLst/>
            </a:blip>
            <a:stretch>
              <a:fillRect/>
            </a:stretch>
          </p:blipFill>
          <p:spPr>
            <a:xfrm>
              <a:off x="15858466" y="4837310"/>
              <a:ext cx="1143001" cy="1143001"/>
            </a:xfrm>
            <a:prstGeom prst="rect">
              <a:avLst/>
            </a:prstGeom>
            <a:ln w="12700">
              <a:miter lim="400000"/>
            </a:ln>
          </p:spPr>
        </p:pic>
        <p:pic>
          <p:nvPicPr>
            <p:cNvPr id="15" name="lhcb-logo.png"/>
            <p:cNvPicPr>
              <a:picLocks/>
            </p:cNvPicPr>
            <p:nvPr/>
          </p:nvPicPr>
          <p:blipFill>
            <a:blip r:embed="rId4" cstate="print">
              <a:extLst/>
            </a:blip>
            <a:stretch>
              <a:fillRect/>
            </a:stretch>
          </p:blipFill>
          <p:spPr>
            <a:xfrm>
              <a:off x="20443480" y="6901601"/>
              <a:ext cx="2688833" cy="1852615"/>
            </a:xfrm>
            <a:prstGeom prst="rect">
              <a:avLst/>
            </a:prstGeom>
            <a:ln w="12700">
              <a:miter lim="400000"/>
            </a:ln>
          </p:spPr>
        </p:pic>
        <p:grpSp>
          <p:nvGrpSpPr>
            <p:cNvPr id="16" name="Group 358"/>
            <p:cNvGrpSpPr/>
            <p:nvPr/>
          </p:nvGrpSpPr>
          <p:grpSpPr>
            <a:xfrm>
              <a:off x="17839665" y="9498210"/>
              <a:ext cx="1310942" cy="1848310"/>
              <a:chOff x="0" y="0"/>
              <a:chExt cx="1310940" cy="1848308"/>
            </a:xfrm>
          </p:grpSpPr>
          <p:sp>
            <p:nvSpPr>
              <p:cNvPr id="17" name="Shape 355"/>
              <p:cNvSpPr/>
              <p:nvPr/>
            </p:nvSpPr>
            <p:spPr>
              <a:xfrm>
                <a:off x="0" y="0"/>
                <a:ext cx="1143000" cy="1828800"/>
              </a:xfrm>
              <a:prstGeom prst="rect">
                <a:avLst/>
              </a:prstGeom>
              <a:solidFill>
                <a:srgbClr val="FFFDA9"/>
              </a:solidFill>
              <a:ln w="12700" cap="flat">
                <a:noFill/>
                <a:miter lim="400000"/>
              </a:ln>
              <a:effectLst/>
            </p:spPr>
            <p:txBody>
              <a:bodyPr wrap="square" lIns="76200" tIns="76200" rIns="76200" bIns="76200" numCol="1" anchor="ctr">
                <a:noAutofit/>
              </a:bodyPr>
              <a:lstStyle/>
              <a:p>
                <a:pPr marL="40640" marR="40640" algn="ctr" defTabSz="914400">
                  <a:defRPr sz="5800" b="0" i="0">
                    <a:uFill>
                      <a:solidFill>
                        <a:srgbClr val="000000"/>
                      </a:solidFill>
                    </a:uFill>
                    <a:latin typeface="Helvetica"/>
                    <a:ea typeface="Helvetica"/>
                    <a:cs typeface="Helvetica"/>
                    <a:sym typeface="Helvetica"/>
                  </a:defRPr>
                </a:pPr>
                <a:endParaRPr sz="1400"/>
              </a:p>
            </p:txBody>
          </p:sp>
          <p:pic>
            <p:nvPicPr>
              <p:cNvPr id="18" name="atlas-logo.png"/>
              <p:cNvPicPr>
                <a:picLocks/>
              </p:cNvPicPr>
              <p:nvPr/>
            </p:nvPicPr>
            <p:blipFill>
              <a:blip r:embed="rId5" cstate="print">
                <a:extLst/>
              </a:blip>
              <a:stretch>
                <a:fillRect/>
              </a:stretch>
            </p:blipFill>
            <p:spPr>
              <a:xfrm>
                <a:off x="0" y="114300"/>
                <a:ext cx="1102519" cy="1700213"/>
              </a:xfrm>
              <a:prstGeom prst="rect">
                <a:avLst/>
              </a:prstGeom>
              <a:ln w="12700" cap="flat">
                <a:noFill/>
                <a:miter lim="400000"/>
              </a:ln>
              <a:effectLst/>
            </p:spPr>
          </p:pic>
          <p:sp>
            <p:nvSpPr>
              <p:cNvPr id="19" name="Shape 357"/>
              <p:cNvSpPr/>
              <p:nvPr/>
            </p:nvSpPr>
            <p:spPr>
              <a:xfrm rot="16260000">
                <a:off x="63927" y="601295"/>
                <a:ext cx="1733548" cy="7604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spAutoFit/>
              </a:bodyPr>
              <a:lstStyle>
                <a:lvl1pPr marL="40640" marR="40640" defTabSz="914400">
                  <a:spcBef>
                    <a:spcPts val="1100"/>
                  </a:spcBef>
                  <a:buClr>
                    <a:srgbClr val="000000"/>
                  </a:buClr>
                  <a:buFont typeface="Helvetica"/>
                  <a:defRPr sz="2200" b="0" i="0">
                    <a:uFill>
                      <a:solidFill>
                        <a:srgbClr val="000000"/>
                      </a:solidFill>
                    </a:uFill>
                    <a:latin typeface="Helvetica"/>
                    <a:ea typeface="Helvetica"/>
                    <a:cs typeface="Helvetica"/>
                    <a:sym typeface="Helvetica"/>
                  </a:defRPr>
                </a:lvl1pPr>
              </a:lstStyle>
              <a:p>
                <a:r>
                  <a:rPr sz="600"/>
                  <a:t>Atlas</a:t>
                </a:r>
              </a:p>
            </p:txBody>
          </p:sp>
        </p:grpSp>
        <p:pic>
          <p:nvPicPr>
            <p:cNvPr id="20" name="alice-logo.png"/>
            <p:cNvPicPr>
              <a:picLocks/>
            </p:cNvPicPr>
            <p:nvPr/>
          </p:nvPicPr>
          <p:blipFill>
            <a:blip r:embed="rId6" cstate="print">
              <a:extLst/>
            </a:blip>
            <a:srcRect t="1533"/>
            <a:stretch>
              <a:fillRect/>
            </a:stretch>
          </p:blipFill>
          <p:spPr>
            <a:xfrm>
              <a:off x="11261052" y="8460726"/>
              <a:ext cx="2487813" cy="2599392"/>
            </a:xfrm>
            <a:custGeom>
              <a:avLst/>
              <a:gdLst/>
              <a:ahLst/>
              <a:cxnLst>
                <a:cxn ang="0">
                  <a:pos x="wd2" y="hd2"/>
                </a:cxn>
                <a:cxn ang="5400000">
                  <a:pos x="wd2" y="hd2"/>
                </a:cxn>
                <a:cxn ang="10800000">
                  <a:pos x="wd2" y="hd2"/>
                </a:cxn>
                <a:cxn ang="16200000">
                  <a:pos x="wd2" y="hd2"/>
                </a:cxn>
              </a:cxnLst>
              <a:rect l="0" t="0" r="r" b="b"/>
              <a:pathLst>
                <a:path w="21600" h="21600" extrusionOk="0">
                  <a:moveTo>
                    <a:pt x="6233" y="0"/>
                  </a:moveTo>
                  <a:lnTo>
                    <a:pt x="3118" y="3136"/>
                  </a:lnTo>
                  <a:lnTo>
                    <a:pt x="0" y="6276"/>
                  </a:lnTo>
                  <a:lnTo>
                    <a:pt x="0" y="13936"/>
                  </a:lnTo>
                  <a:lnTo>
                    <a:pt x="0" y="21600"/>
                  </a:lnTo>
                  <a:lnTo>
                    <a:pt x="10798" y="21600"/>
                  </a:lnTo>
                  <a:lnTo>
                    <a:pt x="21600" y="21600"/>
                  </a:lnTo>
                  <a:lnTo>
                    <a:pt x="21600" y="14025"/>
                  </a:lnTo>
                  <a:lnTo>
                    <a:pt x="21600" y="6447"/>
                  </a:lnTo>
                  <a:lnTo>
                    <a:pt x="18403" y="3222"/>
                  </a:lnTo>
                  <a:lnTo>
                    <a:pt x="15205" y="0"/>
                  </a:lnTo>
                  <a:lnTo>
                    <a:pt x="10719" y="0"/>
                  </a:lnTo>
                  <a:lnTo>
                    <a:pt x="6233" y="0"/>
                  </a:lnTo>
                  <a:close/>
                </a:path>
              </a:pathLst>
            </a:custGeom>
            <a:ln w="12700">
              <a:miter lim="400000"/>
            </a:ln>
          </p:spPr>
        </p:pic>
        <p:pic>
          <p:nvPicPr>
            <p:cNvPr id="21" name="ATLAS.png"/>
            <p:cNvPicPr>
              <a:picLocks/>
            </p:cNvPicPr>
            <p:nvPr/>
          </p:nvPicPr>
          <p:blipFill>
            <a:blip r:embed="rId7" cstate="print">
              <a:extLst/>
            </a:blip>
            <a:stretch>
              <a:fillRect/>
            </a:stretch>
          </p:blipFill>
          <p:spPr>
            <a:xfrm>
              <a:off x="14578998" y="8879679"/>
              <a:ext cx="6777038" cy="3988595"/>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0800"/>
                  </a:lnTo>
                  <a:lnTo>
                    <a:pt x="0" y="21600"/>
                  </a:lnTo>
                  <a:lnTo>
                    <a:pt x="2961" y="21600"/>
                  </a:lnTo>
                  <a:cubicBezTo>
                    <a:pt x="5577" y="21600"/>
                    <a:pt x="5920" y="21592"/>
                    <a:pt x="5906" y="21531"/>
                  </a:cubicBezTo>
                  <a:cubicBezTo>
                    <a:pt x="5897" y="21493"/>
                    <a:pt x="5880" y="21473"/>
                    <a:pt x="5868" y="21486"/>
                  </a:cubicBezTo>
                  <a:cubicBezTo>
                    <a:pt x="5827" y="21529"/>
                    <a:pt x="5806" y="21405"/>
                    <a:pt x="5796" y="21045"/>
                  </a:cubicBezTo>
                  <a:cubicBezTo>
                    <a:pt x="5788" y="20770"/>
                    <a:pt x="5796" y="20677"/>
                    <a:pt x="5827" y="20633"/>
                  </a:cubicBezTo>
                  <a:cubicBezTo>
                    <a:pt x="5850" y="20601"/>
                    <a:pt x="5862" y="20558"/>
                    <a:pt x="5855" y="20538"/>
                  </a:cubicBezTo>
                  <a:cubicBezTo>
                    <a:pt x="5843" y="20505"/>
                    <a:pt x="5785" y="19952"/>
                    <a:pt x="5778" y="19795"/>
                  </a:cubicBezTo>
                  <a:cubicBezTo>
                    <a:pt x="5776" y="19754"/>
                    <a:pt x="5763" y="19723"/>
                    <a:pt x="5748" y="19722"/>
                  </a:cubicBezTo>
                  <a:cubicBezTo>
                    <a:pt x="5732" y="19721"/>
                    <a:pt x="5701" y="19712"/>
                    <a:pt x="5681" y="19702"/>
                  </a:cubicBezTo>
                  <a:cubicBezTo>
                    <a:pt x="5653" y="19690"/>
                    <a:pt x="5642" y="19736"/>
                    <a:pt x="5640" y="19870"/>
                  </a:cubicBezTo>
                  <a:cubicBezTo>
                    <a:pt x="5639" y="19977"/>
                    <a:pt x="5624" y="20055"/>
                    <a:pt x="5606" y="20055"/>
                  </a:cubicBezTo>
                  <a:cubicBezTo>
                    <a:pt x="5589" y="20055"/>
                    <a:pt x="5565" y="20070"/>
                    <a:pt x="5554" y="20089"/>
                  </a:cubicBezTo>
                  <a:cubicBezTo>
                    <a:pt x="5543" y="20108"/>
                    <a:pt x="5516" y="20097"/>
                    <a:pt x="5493" y="20065"/>
                  </a:cubicBezTo>
                  <a:cubicBezTo>
                    <a:pt x="5458" y="20016"/>
                    <a:pt x="5455" y="20027"/>
                    <a:pt x="5472" y="20147"/>
                  </a:cubicBezTo>
                  <a:cubicBezTo>
                    <a:pt x="5483" y="20223"/>
                    <a:pt x="5515" y="20360"/>
                    <a:pt x="5543" y="20452"/>
                  </a:cubicBezTo>
                  <a:cubicBezTo>
                    <a:pt x="5585" y="20592"/>
                    <a:pt x="5588" y="20637"/>
                    <a:pt x="5559" y="20704"/>
                  </a:cubicBezTo>
                  <a:cubicBezTo>
                    <a:pt x="5536" y="20758"/>
                    <a:pt x="5511" y="20770"/>
                    <a:pt x="5486" y="20742"/>
                  </a:cubicBezTo>
                  <a:cubicBezTo>
                    <a:pt x="5465" y="20720"/>
                    <a:pt x="5429" y="20702"/>
                    <a:pt x="5406" y="20702"/>
                  </a:cubicBezTo>
                  <a:cubicBezTo>
                    <a:pt x="5374" y="20701"/>
                    <a:pt x="5364" y="20621"/>
                    <a:pt x="5358" y="20332"/>
                  </a:cubicBezTo>
                  <a:cubicBezTo>
                    <a:pt x="5351" y="20002"/>
                    <a:pt x="5355" y="19958"/>
                    <a:pt x="5407" y="19891"/>
                  </a:cubicBezTo>
                  <a:lnTo>
                    <a:pt x="5466" y="19816"/>
                  </a:lnTo>
                  <a:lnTo>
                    <a:pt x="5406" y="19601"/>
                  </a:lnTo>
                  <a:cubicBezTo>
                    <a:pt x="5373" y="19482"/>
                    <a:pt x="5341" y="19384"/>
                    <a:pt x="5334" y="19384"/>
                  </a:cubicBezTo>
                  <a:cubicBezTo>
                    <a:pt x="5328" y="19384"/>
                    <a:pt x="5292" y="19441"/>
                    <a:pt x="5254" y="19511"/>
                  </a:cubicBezTo>
                  <a:cubicBezTo>
                    <a:pt x="5189" y="19630"/>
                    <a:pt x="5182" y="19632"/>
                    <a:pt x="5148" y="19554"/>
                  </a:cubicBezTo>
                  <a:cubicBezTo>
                    <a:pt x="5112" y="19469"/>
                    <a:pt x="5061" y="19525"/>
                    <a:pt x="5094" y="19614"/>
                  </a:cubicBezTo>
                  <a:cubicBezTo>
                    <a:pt x="5103" y="19639"/>
                    <a:pt x="5086" y="19684"/>
                    <a:pt x="5057" y="19715"/>
                  </a:cubicBezTo>
                  <a:cubicBezTo>
                    <a:pt x="5028" y="19746"/>
                    <a:pt x="5011" y="19797"/>
                    <a:pt x="5019" y="19831"/>
                  </a:cubicBezTo>
                  <a:cubicBezTo>
                    <a:pt x="5041" y="19928"/>
                    <a:pt x="4974" y="20031"/>
                    <a:pt x="4888" y="20031"/>
                  </a:cubicBezTo>
                  <a:cubicBezTo>
                    <a:pt x="4811" y="20031"/>
                    <a:pt x="4809" y="20036"/>
                    <a:pt x="4826" y="20214"/>
                  </a:cubicBezTo>
                  <a:cubicBezTo>
                    <a:pt x="4835" y="20314"/>
                    <a:pt x="4833" y="20435"/>
                    <a:pt x="4822" y="20480"/>
                  </a:cubicBezTo>
                  <a:cubicBezTo>
                    <a:pt x="4810" y="20526"/>
                    <a:pt x="4799" y="20592"/>
                    <a:pt x="4798" y="20629"/>
                  </a:cubicBezTo>
                  <a:cubicBezTo>
                    <a:pt x="4796" y="20665"/>
                    <a:pt x="4764" y="20708"/>
                    <a:pt x="4727" y="20725"/>
                  </a:cubicBezTo>
                  <a:cubicBezTo>
                    <a:pt x="4641" y="20764"/>
                    <a:pt x="4231" y="20751"/>
                    <a:pt x="4191" y="20708"/>
                  </a:cubicBezTo>
                  <a:cubicBezTo>
                    <a:pt x="4174" y="20691"/>
                    <a:pt x="4153" y="20696"/>
                    <a:pt x="4144" y="20721"/>
                  </a:cubicBezTo>
                  <a:cubicBezTo>
                    <a:pt x="4129" y="20762"/>
                    <a:pt x="3938" y="20760"/>
                    <a:pt x="3532" y="20715"/>
                  </a:cubicBezTo>
                  <a:lnTo>
                    <a:pt x="3410" y="20699"/>
                  </a:lnTo>
                  <a:lnTo>
                    <a:pt x="3403" y="20321"/>
                  </a:lnTo>
                  <a:cubicBezTo>
                    <a:pt x="3395" y="19952"/>
                    <a:pt x="3393" y="19943"/>
                    <a:pt x="3334" y="19979"/>
                  </a:cubicBezTo>
                  <a:cubicBezTo>
                    <a:pt x="3244" y="20036"/>
                    <a:pt x="3066" y="20036"/>
                    <a:pt x="3026" y="19979"/>
                  </a:cubicBezTo>
                  <a:cubicBezTo>
                    <a:pt x="2989" y="19928"/>
                    <a:pt x="3001" y="19734"/>
                    <a:pt x="3047" y="19633"/>
                  </a:cubicBezTo>
                  <a:cubicBezTo>
                    <a:pt x="3062" y="19602"/>
                    <a:pt x="3055" y="19560"/>
                    <a:pt x="3029" y="19524"/>
                  </a:cubicBezTo>
                  <a:cubicBezTo>
                    <a:pt x="3005" y="19490"/>
                    <a:pt x="2994" y="19427"/>
                    <a:pt x="3003" y="19378"/>
                  </a:cubicBezTo>
                  <a:cubicBezTo>
                    <a:pt x="3020" y="19285"/>
                    <a:pt x="3021" y="19285"/>
                    <a:pt x="2773" y="19275"/>
                  </a:cubicBezTo>
                  <a:cubicBezTo>
                    <a:pt x="2699" y="19271"/>
                    <a:pt x="2623" y="19241"/>
                    <a:pt x="2603" y="19208"/>
                  </a:cubicBezTo>
                  <a:cubicBezTo>
                    <a:pt x="2584" y="19175"/>
                    <a:pt x="2564" y="19020"/>
                    <a:pt x="2560" y="18862"/>
                  </a:cubicBezTo>
                  <a:cubicBezTo>
                    <a:pt x="2556" y="18704"/>
                    <a:pt x="2546" y="18405"/>
                    <a:pt x="2537" y="18196"/>
                  </a:cubicBezTo>
                  <a:cubicBezTo>
                    <a:pt x="2522" y="17847"/>
                    <a:pt x="2516" y="17815"/>
                    <a:pt x="2463" y="17813"/>
                  </a:cubicBezTo>
                  <a:cubicBezTo>
                    <a:pt x="2354" y="17810"/>
                    <a:pt x="2188" y="17761"/>
                    <a:pt x="2165" y="17725"/>
                  </a:cubicBezTo>
                  <a:cubicBezTo>
                    <a:pt x="2132" y="17671"/>
                    <a:pt x="2117" y="16854"/>
                    <a:pt x="2149" y="16820"/>
                  </a:cubicBezTo>
                  <a:cubicBezTo>
                    <a:pt x="2164" y="16804"/>
                    <a:pt x="2169" y="16757"/>
                    <a:pt x="2162" y="16715"/>
                  </a:cubicBezTo>
                  <a:cubicBezTo>
                    <a:pt x="2146" y="16626"/>
                    <a:pt x="2141" y="16266"/>
                    <a:pt x="2148" y="15496"/>
                  </a:cubicBezTo>
                  <a:cubicBezTo>
                    <a:pt x="2152" y="15048"/>
                    <a:pt x="2144" y="14934"/>
                    <a:pt x="2105" y="14832"/>
                  </a:cubicBezTo>
                  <a:cubicBezTo>
                    <a:pt x="2068" y="14736"/>
                    <a:pt x="2065" y="14690"/>
                    <a:pt x="2088" y="14626"/>
                  </a:cubicBezTo>
                  <a:cubicBezTo>
                    <a:pt x="2107" y="14576"/>
                    <a:pt x="2111" y="14457"/>
                    <a:pt x="2101" y="14331"/>
                  </a:cubicBezTo>
                  <a:cubicBezTo>
                    <a:pt x="2082" y="14102"/>
                    <a:pt x="2104" y="14120"/>
                    <a:pt x="1820" y="14106"/>
                  </a:cubicBezTo>
                  <a:lnTo>
                    <a:pt x="1697" y="14099"/>
                  </a:lnTo>
                  <a:lnTo>
                    <a:pt x="1695" y="13777"/>
                  </a:lnTo>
                  <a:cubicBezTo>
                    <a:pt x="1693" y="13599"/>
                    <a:pt x="1691" y="13432"/>
                    <a:pt x="1689" y="13403"/>
                  </a:cubicBezTo>
                  <a:cubicBezTo>
                    <a:pt x="1686" y="13374"/>
                    <a:pt x="1638" y="13348"/>
                    <a:pt x="1582" y="13347"/>
                  </a:cubicBezTo>
                  <a:cubicBezTo>
                    <a:pt x="1135" y="13335"/>
                    <a:pt x="1098" y="13320"/>
                    <a:pt x="1186" y="13194"/>
                  </a:cubicBezTo>
                  <a:cubicBezTo>
                    <a:pt x="1217" y="13152"/>
                    <a:pt x="1314" y="13133"/>
                    <a:pt x="1498" y="13132"/>
                  </a:cubicBezTo>
                  <a:cubicBezTo>
                    <a:pt x="1686" y="13131"/>
                    <a:pt x="1769" y="13115"/>
                    <a:pt x="1778" y="13074"/>
                  </a:cubicBezTo>
                  <a:cubicBezTo>
                    <a:pt x="1797" y="12993"/>
                    <a:pt x="1900" y="13001"/>
                    <a:pt x="1919" y="13085"/>
                  </a:cubicBezTo>
                  <a:cubicBezTo>
                    <a:pt x="1927" y="13123"/>
                    <a:pt x="1945" y="13142"/>
                    <a:pt x="1957" y="13130"/>
                  </a:cubicBezTo>
                  <a:cubicBezTo>
                    <a:pt x="2000" y="13084"/>
                    <a:pt x="2033" y="13232"/>
                    <a:pt x="2062" y="13583"/>
                  </a:cubicBezTo>
                  <a:cubicBezTo>
                    <a:pt x="2078" y="13782"/>
                    <a:pt x="2092" y="13953"/>
                    <a:pt x="2092" y="13964"/>
                  </a:cubicBezTo>
                  <a:cubicBezTo>
                    <a:pt x="2092" y="13975"/>
                    <a:pt x="2129" y="13985"/>
                    <a:pt x="2173" y="13985"/>
                  </a:cubicBezTo>
                  <a:cubicBezTo>
                    <a:pt x="2271" y="13985"/>
                    <a:pt x="2301" y="14066"/>
                    <a:pt x="2324" y="14402"/>
                  </a:cubicBezTo>
                  <a:cubicBezTo>
                    <a:pt x="2333" y="14540"/>
                    <a:pt x="2352" y="14695"/>
                    <a:pt x="2364" y="14746"/>
                  </a:cubicBezTo>
                  <a:cubicBezTo>
                    <a:pt x="2399" y="14889"/>
                    <a:pt x="2448" y="15225"/>
                    <a:pt x="2478" y="15531"/>
                  </a:cubicBezTo>
                  <a:cubicBezTo>
                    <a:pt x="2493" y="15683"/>
                    <a:pt x="2525" y="15889"/>
                    <a:pt x="2549" y="15986"/>
                  </a:cubicBezTo>
                  <a:cubicBezTo>
                    <a:pt x="2595" y="16178"/>
                    <a:pt x="2602" y="16524"/>
                    <a:pt x="2569" y="16962"/>
                  </a:cubicBezTo>
                  <a:cubicBezTo>
                    <a:pt x="2551" y="17205"/>
                    <a:pt x="2557" y="17270"/>
                    <a:pt x="2617" y="17493"/>
                  </a:cubicBezTo>
                  <a:cubicBezTo>
                    <a:pt x="2688" y="17757"/>
                    <a:pt x="2886" y="18631"/>
                    <a:pt x="2921" y="18832"/>
                  </a:cubicBezTo>
                  <a:cubicBezTo>
                    <a:pt x="2953" y="19021"/>
                    <a:pt x="2988" y="19067"/>
                    <a:pt x="3080" y="19038"/>
                  </a:cubicBezTo>
                  <a:cubicBezTo>
                    <a:pt x="3159" y="19013"/>
                    <a:pt x="3177" y="19034"/>
                    <a:pt x="3329" y="19348"/>
                  </a:cubicBezTo>
                  <a:cubicBezTo>
                    <a:pt x="3419" y="19533"/>
                    <a:pt x="3508" y="19719"/>
                    <a:pt x="3528" y="19762"/>
                  </a:cubicBezTo>
                  <a:cubicBezTo>
                    <a:pt x="3547" y="19805"/>
                    <a:pt x="3572" y="19941"/>
                    <a:pt x="3582" y="20063"/>
                  </a:cubicBezTo>
                  <a:lnTo>
                    <a:pt x="3601" y="20285"/>
                  </a:lnTo>
                  <a:lnTo>
                    <a:pt x="3786" y="20300"/>
                  </a:lnTo>
                  <a:cubicBezTo>
                    <a:pt x="3897" y="20308"/>
                    <a:pt x="3987" y="20293"/>
                    <a:pt x="4010" y="20261"/>
                  </a:cubicBezTo>
                  <a:cubicBezTo>
                    <a:pt x="4032" y="20230"/>
                    <a:pt x="4088" y="20216"/>
                    <a:pt x="4149" y="20233"/>
                  </a:cubicBezTo>
                  <a:cubicBezTo>
                    <a:pt x="4205" y="20248"/>
                    <a:pt x="4266" y="20247"/>
                    <a:pt x="4284" y="20227"/>
                  </a:cubicBezTo>
                  <a:cubicBezTo>
                    <a:pt x="4302" y="20207"/>
                    <a:pt x="4351" y="20056"/>
                    <a:pt x="4394" y="19893"/>
                  </a:cubicBezTo>
                  <a:lnTo>
                    <a:pt x="4473" y="19599"/>
                  </a:lnTo>
                  <a:lnTo>
                    <a:pt x="4640" y="19610"/>
                  </a:lnTo>
                  <a:cubicBezTo>
                    <a:pt x="4731" y="19616"/>
                    <a:pt x="4830" y="19599"/>
                    <a:pt x="4861" y="19571"/>
                  </a:cubicBezTo>
                  <a:cubicBezTo>
                    <a:pt x="4944" y="19495"/>
                    <a:pt x="4932" y="19357"/>
                    <a:pt x="4836" y="19300"/>
                  </a:cubicBezTo>
                  <a:cubicBezTo>
                    <a:pt x="4791" y="19274"/>
                    <a:pt x="4755" y="19221"/>
                    <a:pt x="4755" y="19182"/>
                  </a:cubicBezTo>
                  <a:cubicBezTo>
                    <a:pt x="4755" y="19108"/>
                    <a:pt x="4851" y="18996"/>
                    <a:pt x="4885" y="19032"/>
                  </a:cubicBezTo>
                  <a:cubicBezTo>
                    <a:pt x="4904" y="19052"/>
                    <a:pt x="4905" y="18150"/>
                    <a:pt x="4886" y="17342"/>
                  </a:cubicBezTo>
                  <a:cubicBezTo>
                    <a:pt x="4881" y="17096"/>
                    <a:pt x="4887" y="16939"/>
                    <a:pt x="4904" y="16936"/>
                  </a:cubicBezTo>
                  <a:cubicBezTo>
                    <a:pt x="4919" y="16934"/>
                    <a:pt x="4946" y="16911"/>
                    <a:pt x="4965" y="16885"/>
                  </a:cubicBezTo>
                  <a:cubicBezTo>
                    <a:pt x="4989" y="16850"/>
                    <a:pt x="5006" y="16870"/>
                    <a:pt x="5027" y="16964"/>
                  </a:cubicBezTo>
                  <a:cubicBezTo>
                    <a:pt x="5042" y="17035"/>
                    <a:pt x="5049" y="17122"/>
                    <a:pt x="5042" y="17155"/>
                  </a:cubicBezTo>
                  <a:cubicBezTo>
                    <a:pt x="5022" y="17242"/>
                    <a:pt x="5055" y="17231"/>
                    <a:pt x="5095" y="17138"/>
                  </a:cubicBezTo>
                  <a:cubicBezTo>
                    <a:pt x="5126" y="17067"/>
                    <a:pt x="5137" y="17073"/>
                    <a:pt x="5215" y="17218"/>
                  </a:cubicBezTo>
                  <a:cubicBezTo>
                    <a:pt x="5355" y="17475"/>
                    <a:pt x="5366" y="17532"/>
                    <a:pt x="5283" y="17585"/>
                  </a:cubicBezTo>
                  <a:cubicBezTo>
                    <a:pt x="5231" y="17619"/>
                    <a:pt x="5215" y="17659"/>
                    <a:pt x="5221" y="17736"/>
                  </a:cubicBezTo>
                  <a:cubicBezTo>
                    <a:pt x="5230" y="17832"/>
                    <a:pt x="5244" y="17839"/>
                    <a:pt x="5434" y="17841"/>
                  </a:cubicBezTo>
                  <a:cubicBezTo>
                    <a:pt x="5614" y="17843"/>
                    <a:pt x="5638" y="17854"/>
                    <a:pt x="5646" y="17933"/>
                  </a:cubicBezTo>
                  <a:cubicBezTo>
                    <a:pt x="5652" y="17983"/>
                    <a:pt x="5670" y="18052"/>
                    <a:pt x="5687" y="18086"/>
                  </a:cubicBezTo>
                  <a:cubicBezTo>
                    <a:pt x="5719" y="18153"/>
                    <a:pt x="5744" y="18222"/>
                    <a:pt x="5825" y="18466"/>
                  </a:cubicBezTo>
                  <a:cubicBezTo>
                    <a:pt x="5853" y="18552"/>
                    <a:pt x="5911" y="18691"/>
                    <a:pt x="5954" y="18774"/>
                  </a:cubicBezTo>
                  <a:cubicBezTo>
                    <a:pt x="6018" y="18899"/>
                    <a:pt x="6027" y="18940"/>
                    <a:pt x="6001" y="19010"/>
                  </a:cubicBezTo>
                  <a:cubicBezTo>
                    <a:pt x="5934" y="19191"/>
                    <a:pt x="6011" y="19278"/>
                    <a:pt x="6219" y="19257"/>
                  </a:cubicBezTo>
                  <a:cubicBezTo>
                    <a:pt x="6255" y="19254"/>
                    <a:pt x="6310" y="19280"/>
                    <a:pt x="6341" y="19317"/>
                  </a:cubicBezTo>
                  <a:cubicBezTo>
                    <a:pt x="6461" y="19460"/>
                    <a:pt x="6943" y="19367"/>
                    <a:pt x="7121" y="19167"/>
                  </a:cubicBezTo>
                  <a:lnTo>
                    <a:pt x="7226" y="19049"/>
                  </a:lnTo>
                  <a:lnTo>
                    <a:pt x="7300" y="19173"/>
                  </a:lnTo>
                  <a:cubicBezTo>
                    <a:pt x="7368" y="19289"/>
                    <a:pt x="7382" y="19294"/>
                    <a:pt x="7524" y="19262"/>
                  </a:cubicBezTo>
                  <a:cubicBezTo>
                    <a:pt x="7607" y="19242"/>
                    <a:pt x="7718" y="19226"/>
                    <a:pt x="7770" y="19225"/>
                  </a:cubicBezTo>
                  <a:cubicBezTo>
                    <a:pt x="7827" y="19224"/>
                    <a:pt x="7848" y="19231"/>
                    <a:pt x="7856" y="19270"/>
                  </a:cubicBezTo>
                  <a:cubicBezTo>
                    <a:pt x="7859" y="19254"/>
                    <a:pt x="7865" y="19236"/>
                    <a:pt x="7865" y="19225"/>
                  </a:cubicBezTo>
                  <a:cubicBezTo>
                    <a:pt x="7866" y="19181"/>
                    <a:pt x="10805" y="18455"/>
                    <a:pt x="10902" y="18475"/>
                  </a:cubicBezTo>
                  <a:cubicBezTo>
                    <a:pt x="10929" y="18480"/>
                    <a:pt x="10951" y="18505"/>
                    <a:pt x="10951" y="18531"/>
                  </a:cubicBezTo>
                  <a:cubicBezTo>
                    <a:pt x="10952" y="18556"/>
                    <a:pt x="10983" y="18605"/>
                    <a:pt x="11020" y="18638"/>
                  </a:cubicBezTo>
                  <a:cubicBezTo>
                    <a:pt x="11103" y="18712"/>
                    <a:pt x="11081" y="18784"/>
                    <a:pt x="10977" y="18784"/>
                  </a:cubicBezTo>
                  <a:cubicBezTo>
                    <a:pt x="10917" y="18784"/>
                    <a:pt x="10896" y="18808"/>
                    <a:pt x="10889" y="18888"/>
                  </a:cubicBezTo>
                  <a:cubicBezTo>
                    <a:pt x="10882" y="18982"/>
                    <a:pt x="10858" y="18996"/>
                    <a:pt x="10610" y="19051"/>
                  </a:cubicBezTo>
                  <a:cubicBezTo>
                    <a:pt x="10363" y="19106"/>
                    <a:pt x="10093" y="19102"/>
                    <a:pt x="9876" y="19038"/>
                  </a:cubicBezTo>
                  <a:cubicBezTo>
                    <a:pt x="9620" y="18962"/>
                    <a:pt x="9590" y="18959"/>
                    <a:pt x="9587" y="19021"/>
                  </a:cubicBezTo>
                  <a:cubicBezTo>
                    <a:pt x="9585" y="19055"/>
                    <a:pt x="9582" y="19116"/>
                    <a:pt x="9580" y="19154"/>
                  </a:cubicBezTo>
                  <a:cubicBezTo>
                    <a:pt x="9578" y="19205"/>
                    <a:pt x="9526" y="19234"/>
                    <a:pt x="9388" y="19259"/>
                  </a:cubicBezTo>
                  <a:cubicBezTo>
                    <a:pt x="9284" y="19279"/>
                    <a:pt x="9179" y="19281"/>
                    <a:pt x="9157" y="19264"/>
                  </a:cubicBezTo>
                  <a:cubicBezTo>
                    <a:pt x="9134" y="19247"/>
                    <a:pt x="9085" y="19236"/>
                    <a:pt x="9048" y="19242"/>
                  </a:cubicBezTo>
                  <a:cubicBezTo>
                    <a:pt x="9010" y="19249"/>
                    <a:pt x="8764" y="19258"/>
                    <a:pt x="8500" y="19262"/>
                  </a:cubicBezTo>
                  <a:cubicBezTo>
                    <a:pt x="8085" y="19268"/>
                    <a:pt x="8013" y="19280"/>
                    <a:pt x="7968" y="19350"/>
                  </a:cubicBezTo>
                  <a:cubicBezTo>
                    <a:pt x="7928" y="19411"/>
                    <a:pt x="7884" y="19432"/>
                    <a:pt x="7858" y="19421"/>
                  </a:cubicBezTo>
                  <a:cubicBezTo>
                    <a:pt x="7849" y="19618"/>
                    <a:pt x="7827" y="19650"/>
                    <a:pt x="7689" y="19681"/>
                  </a:cubicBezTo>
                  <a:cubicBezTo>
                    <a:pt x="7497" y="19724"/>
                    <a:pt x="7408" y="19786"/>
                    <a:pt x="7426" y="19866"/>
                  </a:cubicBezTo>
                  <a:cubicBezTo>
                    <a:pt x="7434" y="19901"/>
                    <a:pt x="7426" y="19952"/>
                    <a:pt x="7408" y="19977"/>
                  </a:cubicBezTo>
                  <a:cubicBezTo>
                    <a:pt x="7362" y="20043"/>
                    <a:pt x="6889" y="20017"/>
                    <a:pt x="6838" y="19945"/>
                  </a:cubicBezTo>
                  <a:cubicBezTo>
                    <a:pt x="6812" y="19908"/>
                    <a:pt x="6791" y="19905"/>
                    <a:pt x="6780" y="19934"/>
                  </a:cubicBezTo>
                  <a:cubicBezTo>
                    <a:pt x="6771" y="19960"/>
                    <a:pt x="6745" y="19968"/>
                    <a:pt x="6723" y="19954"/>
                  </a:cubicBezTo>
                  <a:cubicBezTo>
                    <a:pt x="6670" y="19919"/>
                    <a:pt x="6529" y="20020"/>
                    <a:pt x="6509" y="20106"/>
                  </a:cubicBezTo>
                  <a:cubicBezTo>
                    <a:pt x="6501" y="20144"/>
                    <a:pt x="6483" y="20163"/>
                    <a:pt x="6470" y="20149"/>
                  </a:cubicBezTo>
                  <a:cubicBezTo>
                    <a:pt x="6456" y="20135"/>
                    <a:pt x="6437" y="20158"/>
                    <a:pt x="6428" y="20199"/>
                  </a:cubicBezTo>
                  <a:cubicBezTo>
                    <a:pt x="6417" y="20250"/>
                    <a:pt x="6422" y="20264"/>
                    <a:pt x="6450" y="20246"/>
                  </a:cubicBezTo>
                  <a:cubicBezTo>
                    <a:pt x="6523" y="20198"/>
                    <a:pt x="6550" y="20336"/>
                    <a:pt x="6542" y="20708"/>
                  </a:cubicBezTo>
                  <a:cubicBezTo>
                    <a:pt x="6536" y="20988"/>
                    <a:pt x="6525" y="21069"/>
                    <a:pt x="6494" y="21069"/>
                  </a:cubicBezTo>
                  <a:cubicBezTo>
                    <a:pt x="6472" y="21069"/>
                    <a:pt x="6448" y="21027"/>
                    <a:pt x="6440" y="20977"/>
                  </a:cubicBezTo>
                  <a:cubicBezTo>
                    <a:pt x="6431" y="20926"/>
                    <a:pt x="6408" y="20884"/>
                    <a:pt x="6385" y="20884"/>
                  </a:cubicBezTo>
                  <a:cubicBezTo>
                    <a:pt x="6328" y="20884"/>
                    <a:pt x="6304" y="21099"/>
                    <a:pt x="6351" y="21194"/>
                  </a:cubicBezTo>
                  <a:cubicBezTo>
                    <a:pt x="6372" y="21236"/>
                    <a:pt x="6385" y="21309"/>
                    <a:pt x="6380" y="21355"/>
                  </a:cubicBezTo>
                  <a:cubicBezTo>
                    <a:pt x="6372" y="21424"/>
                    <a:pt x="6342" y="21439"/>
                    <a:pt x="6225" y="21441"/>
                  </a:cubicBezTo>
                  <a:cubicBezTo>
                    <a:pt x="6117" y="21442"/>
                    <a:pt x="6074" y="21462"/>
                    <a:pt x="6055" y="21520"/>
                  </a:cubicBezTo>
                  <a:cubicBezTo>
                    <a:pt x="6031" y="21595"/>
                    <a:pt x="6486" y="21600"/>
                    <a:pt x="13814" y="21600"/>
                  </a:cubicBezTo>
                  <a:lnTo>
                    <a:pt x="21599" y="21600"/>
                  </a:lnTo>
                  <a:lnTo>
                    <a:pt x="21599" y="17519"/>
                  </a:lnTo>
                  <a:cubicBezTo>
                    <a:pt x="21599" y="14489"/>
                    <a:pt x="21591" y="13427"/>
                    <a:pt x="21568" y="13403"/>
                  </a:cubicBezTo>
                  <a:cubicBezTo>
                    <a:pt x="21557" y="13391"/>
                    <a:pt x="21544" y="13393"/>
                    <a:pt x="21532" y="13403"/>
                  </a:cubicBezTo>
                  <a:cubicBezTo>
                    <a:pt x="21521" y="13413"/>
                    <a:pt x="21508" y="13432"/>
                    <a:pt x="21499" y="13454"/>
                  </a:cubicBezTo>
                  <a:cubicBezTo>
                    <a:pt x="21482" y="13498"/>
                    <a:pt x="21474" y="13557"/>
                    <a:pt x="21491" y="13592"/>
                  </a:cubicBezTo>
                  <a:cubicBezTo>
                    <a:pt x="21499" y="13609"/>
                    <a:pt x="21503" y="13625"/>
                    <a:pt x="21504" y="13639"/>
                  </a:cubicBezTo>
                  <a:cubicBezTo>
                    <a:pt x="21504" y="13639"/>
                    <a:pt x="21504" y="13641"/>
                    <a:pt x="21504" y="13641"/>
                  </a:cubicBezTo>
                  <a:cubicBezTo>
                    <a:pt x="21505" y="13655"/>
                    <a:pt x="21503" y="13666"/>
                    <a:pt x="21497" y="13676"/>
                  </a:cubicBezTo>
                  <a:cubicBezTo>
                    <a:pt x="21494" y="13681"/>
                    <a:pt x="21482" y="13680"/>
                    <a:pt x="21477" y="13684"/>
                  </a:cubicBezTo>
                  <a:cubicBezTo>
                    <a:pt x="21474" y="13685"/>
                    <a:pt x="21472" y="13685"/>
                    <a:pt x="21470" y="13686"/>
                  </a:cubicBezTo>
                  <a:cubicBezTo>
                    <a:pt x="21456" y="13695"/>
                    <a:pt x="21445" y="13708"/>
                    <a:pt x="21420" y="13708"/>
                  </a:cubicBezTo>
                  <a:cubicBezTo>
                    <a:pt x="21419" y="13708"/>
                    <a:pt x="21418" y="13706"/>
                    <a:pt x="21417" y="13706"/>
                  </a:cubicBezTo>
                  <a:cubicBezTo>
                    <a:pt x="21416" y="13706"/>
                    <a:pt x="21415" y="13708"/>
                    <a:pt x="21413" y="13708"/>
                  </a:cubicBezTo>
                  <a:lnTo>
                    <a:pt x="21345" y="13708"/>
                  </a:lnTo>
                  <a:lnTo>
                    <a:pt x="21421" y="13841"/>
                  </a:lnTo>
                  <a:cubicBezTo>
                    <a:pt x="21461" y="13912"/>
                    <a:pt x="21479" y="13970"/>
                    <a:pt x="21477" y="14011"/>
                  </a:cubicBezTo>
                  <a:cubicBezTo>
                    <a:pt x="21477" y="14011"/>
                    <a:pt x="21477" y="14013"/>
                    <a:pt x="21477" y="14013"/>
                  </a:cubicBezTo>
                  <a:cubicBezTo>
                    <a:pt x="21474" y="14053"/>
                    <a:pt x="21451" y="14078"/>
                    <a:pt x="21407" y="14078"/>
                  </a:cubicBezTo>
                  <a:cubicBezTo>
                    <a:pt x="21349" y="14078"/>
                    <a:pt x="21351" y="14070"/>
                    <a:pt x="21349" y="14482"/>
                  </a:cubicBezTo>
                  <a:cubicBezTo>
                    <a:pt x="21348" y="14560"/>
                    <a:pt x="21344" y="14637"/>
                    <a:pt x="21339" y="14697"/>
                  </a:cubicBezTo>
                  <a:cubicBezTo>
                    <a:pt x="21333" y="14756"/>
                    <a:pt x="21326" y="14799"/>
                    <a:pt x="21317" y="14811"/>
                  </a:cubicBezTo>
                  <a:cubicBezTo>
                    <a:pt x="21301" y="14834"/>
                    <a:pt x="21202" y="14848"/>
                    <a:pt x="21100" y="14845"/>
                  </a:cubicBezTo>
                  <a:lnTo>
                    <a:pt x="20950" y="14841"/>
                  </a:lnTo>
                  <a:lnTo>
                    <a:pt x="20914" y="14841"/>
                  </a:lnTo>
                  <a:lnTo>
                    <a:pt x="20904" y="15159"/>
                  </a:lnTo>
                  <a:lnTo>
                    <a:pt x="20904" y="15161"/>
                  </a:lnTo>
                  <a:cubicBezTo>
                    <a:pt x="20898" y="15336"/>
                    <a:pt x="20881" y="15500"/>
                    <a:pt x="20867" y="15524"/>
                  </a:cubicBezTo>
                  <a:cubicBezTo>
                    <a:pt x="20852" y="15549"/>
                    <a:pt x="20766" y="15573"/>
                    <a:pt x="20675" y="15580"/>
                  </a:cubicBezTo>
                  <a:cubicBezTo>
                    <a:pt x="20583" y="15586"/>
                    <a:pt x="20501" y="15604"/>
                    <a:pt x="20494" y="15616"/>
                  </a:cubicBezTo>
                  <a:cubicBezTo>
                    <a:pt x="20486" y="15629"/>
                    <a:pt x="20480" y="15734"/>
                    <a:pt x="20479" y="15853"/>
                  </a:cubicBezTo>
                  <a:cubicBezTo>
                    <a:pt x="20477" y="15988"/>
                    <a:pt x="20464" y="16079"/>
                    <a:pt x="20441" y="16094"/>
                  </a:cubicBezTo>
                  <a:cubicBezTo>
                    <a:pt x="20421" y="16107"/>
                    <a:pt x="20404" y="16146"/>
                    <a:pt x="20404" y="16180"/>
                  </a:cubicBezTo>
                  <a:cubicBezTo>
                    <a:pt x="20404" y="16292"/>
                    <a:pt x="20339" y="16315"/>
                    <a:pt x="19970" y="16339"/>
                  </a:cubicBezTo>
                  <a:cubicBezTo>
                    <a:pt x="19607" y="16362"/>
                    <a:pt x="19605" y="16362"/>
                    <a:pt x="19588" y="16476"/>
                  </a:cubicBezTo>
                  <a:cubicBezTo>
                    <a:pt x="19579" y="16540"/>
                    <a:pt x="19580" y="16659"/>
                    <a:pt x="19591" y="16741"/>
                  </a:cubicBezTo>
                  <a:cubicBezTo>
                    <a:pt x="19602" y="16830"/>
                    <a:pt x="19597" y="16917"/>
                    <a:pt x="19578" y="16958"/>
                  </a:cubicBezTo>
                  <a:cubicBezTo>
                    <a:pt x="19540" y="17042"/>
                    <a:pt x="19250" y="17107"/>
                    <a:pt x="19225" y="17037"/>
                  </a:cubicBezTo>
                  <a:cubicBezTo>
                    <a:pt x="19215" y="17010"/>
                    <a:pt x="19190" y="16999"/>
                    <a:pt x="19171" y="17011"/>
                  </a:cubicBezTo>
                  <a:cubicBezTo>
                    <a:pt x="19111" y="17050"/>
                    <a:pt x="19068" y="16920"/>
                    <a:pt x="19097" y="16788"/>
                  </a:cubicBezTo>
                  <a:cubicBezTo>
                    <a:pt x="19117" y="16698"/>
                    <a:pt x="19115" y="16663"/>
                    <a:pt x="19085" y="16644"/>
                  </a:cubicBezTo>
                  <a:cubicBezTo>
                    <a:pt x="19063" y="16630"/>
                    <a:pt x="19046" y="16559"/>
                    <a:pt x="19046" y="16487"/>
                  </a:cubicBezTo>
                  <a:cubicBezTo>
                    <a:pt x="19046" y="16415"/>
                    <a:pt x="19032" y="16332"/>
                    <a:pt x="19015" y="16304"/>
                  </a:cubicBezTo>
                  <a:cubicBezTo>
                    <a:pt x="19004" y="16286"/>
                    <a:pt x="19000" y="16264"/>
                    <a:pt x="19000" y="16242"/>
                  </a:cubicBezTo>
                  <a:cubicBezTo>
                    <a:pt x="18990" y="16256"/>
                    <a:pt x="18982" y="16269"/>
                    <a:pt x="18971" y="16283"/>
                  </a:cubicBezTo>
                  <a:cubicBezTo>
                    <a:pt x="18886" y="16384"/>
                    <a:pt x="18764" y="16346"/>
                    <a:pt x="18779" y="16223"/>
                  </a:cubicBezTo>
                  <a:cubicBezTo>
                    <a:pt x="18783" y="16184"/>
                    <a:pt x="18757" y="16126"/>
                    <a:pt x="18719" y="16094"/>
                  </a:cubicBezTo>
                  <a:cubicBezTo>
                    <a:pt x="18629" y="16017"/>
                    <a:pt x="18629" y="15859"/>
                    <a:pt x="18718" y="15838"/>
                  </a:cubicBezTo>
                  <a:cubicBezTo>
                    <a:pt x="18759" y="15828"/>
                    <a:pt x="18797" y="15854"/>
                    <a:pt x="18819" y="15904"/>
                  </a:cubicBezTo>
                  <a:cubicBezTo>
                    <a:pt x="18839" y="15950"/>
                    <a:pt x="18856" y="15969"/>
                    <a:pt x="18856" y="15947"/>
                  </a:cubicBezTo>
                  <a:cubicBezTo>
                    <a:pt x="18856" y="15926"/>
                    <a:pt x="18876" y="15939"/>
                    <a:pt x="18903" y="15978"/>
                  </a:cubicBezTo>
                  <a:cubicBezTo>
                    <a:pt x="18929" y="16016"/>
                    <a:pt x="18971" y="16061"/>
                    <a:pt x="18997" y="16076"/>
                  </a:cubicBezTo>
                  <a:cubicBezTo>
                    <a:pt x="19024" y="16092"/>
                    <a:pt x="19046" y="16125"/>
                    <a:pt x="19046" y="16149"/>
                  </a:cubicBezTo>
                  <a:cubicBezTo>
                    <a:pt x="19046" y="16157"/>
                    <a:pt x="19037" y="16173"/>
                    <a:pt x="19032" y="16186"/>
                  </a:cubicBezTo>
                  <a:cubicBezTo>
                    <a:pt x="19076" y="16175"/>
                    <a:pt x="19153" y="16213"/>
                    <a:pt x="19183" y="16274"/>
                  </a:cubicBezTo>
                  <a:cubicBezTo>
                    <a:pt x="19222" y="16353"/>
                    <a:pt x="19354" y="16357"/>
                    <a:pt x="19434" y="16283"/>
                  </a:cubicBezTo>
                  <a:cubicBezTo>
                    <a:pt x="19466" y="16252"/>
                    <a:pt x="19609" y="16213"/>
                    <a:pt x="19751" y="16195"/>
                  </a:cubicBezTo>
                  <a:cubicBezTo>
                    <a:pt x="20028" y="16160"/>
                    <a:pt x="20160" y="16122"/>
                    <a:pt x="20193" y="16068"/>
                  </a:cubicBezTo>
                  <a:cubicBezTo>
                    <a:pt x="20204" y="16049"/>
                    <a:pt x="20216" y="15973"/>
                    <a:pt x="20219" y="15898"/>
                  </a:cubicBezTo>
                  <a:cubicBezTo>
                    <a:pt x="20223" y="15801"/>
                    <a:pt x="20283" y="15653"/>
                    <a:pt x="20427" y="15382"/>
                  </a:cubicBezTo>
                  <a:cubicBezTo>
                    <a:pt x="20457" y="15326"/>
                    <a:pt x="20481" y="15289"/>
                    <a:pt x="20508" y="15243"/>
                  </a:cubicBezTo>
                  <a:cubicBezTo>
                    <a:pt x="20510" y="15238"/>
                    <a:pt x="20511" y="15236"/>
                    <a:pt x="20513" y="15232"/>
                  </a:cubicBezTo>
                  <a:cubicBezTo>
                    <a:pt x="20568" y="15120"/>
                    <a:pt x="20614" y="15046"/>
                    <a:pt x="20634" y="15034"/>
                  </a:cubicBezTo>
                  <a:cubicBezTo>
                    <a:pt x="20631" y="15013"/>
                    <a:pt x="20634" y="14992"/>
                    <a:pt x="20646" y="14980"/>
                  </a:cubicBezTo>
                  <a:cubicBezTo>
                    <a:pt x="20653" y="14973"/>
                    <a:pt x="20661" y="14969"/>
                    <a:pt x="20668" y="14972"/>
                  </a:cubicBezTo>
                  <a:cubicBezTo>
                    <a:pt x="20671" y="14973"/>
                    <a:pt x="20673" y="14978"/>
                    <a:pt x="20675" y="14980"/>
                  </a:cubicBezTo>
                  <a:cubicBezTo>
                    <a:pt x="20679" y="14950"/>
                    <a:pt x="20697" y="14902"/>
                    <a:pt x="20728" y="14836"/>
                  </a:cubicBezTo>
                  <a:cubicBezTo>
                    <a:pt x="20743" y="14794"/>
                    <a:pt x="20756" y="14767"/>
                    <a:pt x="20767" y="14757"/>
                  </a:cubicBezTo>
                  <a:cubicBezTo>
                    <a:pt x="20774" y="14745"/>
                    <a:pt x="20778" y="14735"/>
                    <a:pt x="20785" y="14722"/>
                  </a:cubicBezTo>
                  <a:cubicBezTo>
                    <a:pt x="20827" y="14648"/>
                    <a:pt x="20850" y="14617"/>
                    <a:pt x="20872" y="14587"/>
                  </a:cubicBezTo>
                  <a:cubicBezTo>
                    <a:pt x="20908" y="14487"/>
                    <a:pt x="20933" y="14451"/>
                    <a:pt x="20956" y="14482"/>
                  </a:cubicBezTo>
                  <a:cubicBezTo>
                    <a:pt x="20971" y="14503"/>
                    <a:pt x="20993" y="14505"/>
                    <a:pt x="21016" y="14499"/>
                  </a:cubicBezTo>
                  <a:cubicBezTo>
                    <a:pt x="21034" y="14469"/>
                    <a:pt x="21052" y="14445"/>
                    <a:pt x="21064" y="14445"/>
                  </a:cubicBezTo>
                  <a:cubicBezTo>
                    <a:pt x="21082" y="14445"/>
                    <a:pt x="21172" y="14041"/>
                    <a:pt x="21268" y="13534"/>
                  </a:cubicBezTo>
                  <a:cubicBezTo>
                    <a:pt x="21362" y="13033"/>
                    <a:pt x="21456" y="12561"/>
                    <a:pt x="21475" y="12485"/>
                  </a:cubicBezTo>
                  <a:cubicBezTo>
                    <a:pt x="21495" y="12407"/>
                    <a:pt x="21501" y="12305"/>
                    <a:pt x="21489" y="12253"/>
                  </a:cubicBezTo>
                  <a:cubicBezTo>
                    <a:pt x="21489" y="12252"/>
                    <a:pt x="21482" y="12240"/>
                    <a:pt x="21482" y="12238"/>
                  </a:cubicBezTo>
                  <a:cubicBezTo>
                    <a:pt x="21481" y="12237"/>
                    <a:pt x="21480" y="12237"/>
                    <a:pt x="21479" y="12236"/>
                  </a:cubicBezTo>
                  <a:cubicBezTo>
                    <a:pt x="21479" y="12235"/>
                    <a:pt x="21479" y="12232"/>
                    <a:pt x="21479" y="12231"/>
                  </a:cubicBezTo>
                  <a:cubicBezTo>
                    <a:pt x="21471" y="12210"/>
                    <a:pt x="21433" y="12144"/>
                    <a:pt x="21394" y="12072"/>
                  </a:cubicBezTo>
                  <a:cubicBezTo>
                    <a:pt x="21368" y="12023"/>
                    <a:pt x="21315" y="11928"/>
                    <a:pt x="21274" y="11855"/>
                  </a:cubicBezTo>
                  <a:cubicBezTo>
                    <a:pt x="21021" y="11413"/>
                    <a:pt x="20589" y="10695"/>
                    <a:pt x="20227" y="10119"/>
                  </a:cubicBezTo>
                  <a:cubicBezTo>
                    <a:pt x="20119" y="9946"/>
                    <a:pt x="20069" y="9862"/>
                    <a:pt x="20051" y="9807"/>
                  </a:cubicBezTo>
                  <a:cubicBezTo>
                    <a:pt x="20051" y="9806"/>
                    <a:pt x="20050" y="9806"/>
                    <a:pt x="20050" y="9805"/>
                  </a:cubicBezTo>
                  <a:cubicBezTo>
                    <a:pt x="20025" y="9752"/>
                    <a:pt x="20024" y="9723"/>
                    <a:pt x="20051" y="9667"/>
                  </a:cubicBezTo>
                  <a:cubicBezTo>
                    <a:pt x="20070" y="9628"/>
                    <a:pt x="20094" y="9518"/>
                    <a:pt x="20103" y="9424"/>
                  </a:cubicBezTo>
                  <a:cubicBezTo>
                    <a:pt x="20119" y="9255"/>
                    <a:pt x="20121" y="9254"/>
                    <a:pt x="20283" y="9220"/>
                  </a:cubicBezTo>
                  <a:cubicBezTo>
                    <a:pt x="20372" y="9202"/>
                    <a:pt x="20567" y="9155"/>
                    <a:pt x="20716" y="9115"/>
                  </a:cubicBezTo>
                  <a:cubicBezTo>
                    <a:pt x="20866" y="9075"/>
                    <a:pt x="21071" y="9036"/>
                    <a:pt x="21172" y="9027"/>
                  </a:cubicBezTo>
                  <a:cubicBezTo>
                    <a:pt x="21384" y="9009"/>
                    <a:pt x="21424" y="8967"/>
                    <a:pt x="21451" y="8732"/>
                  </a:cubicBezTo>
                  <a:cubicBezTo>
                    <a:pt x="21518" y="8166"/>
                    <a:pt x="21451" y="7361"/>
                    <a:pt x="21325" y="7211"/>
                  </a:cubicBezTo>
                  <a:cubicBezTo>
                    <a:pt x="21294" y="7174"/>
                    <a:pt x="21289" y="7148"/>
                    <a:pt x="21294" y="7118"/>
                  </a:cubicBezTo>
                  <a:cubicBezTo>
                    <a:pt x="21268" y="7137"/>
                    <a:pt x="21235" y="7144"/>
                    <a:pt x="21198" y="7127"/>
                  </a:cubicBezTo>
                  <a:cubicBezTo>
                    <a:pt x="21157" y="7107"/>
                    <a:pt x="21117" y="7095"/>
                    <a:pt x="21110" y="7097"/>
                  </a:cubicBezTo>
                  <a:cubicBezTo>
                    <a:pt x="20927" y="7143"/>
                    <a:pt x="20385" y="7253"/>
                    <a:pt x="20204" y="7282"/>
                  </a:cubicBezTo>
                  <a:cubicBezTo>
                    <a:pt x="19980" y="7317"/>
                    <a:pt x="19962" y="7313"/>
                    <a:pt x="19926" y="7226"/>
                  </a:cubicBezTo>
                  <a:cubicBezTo>
                    <a:pt x="19905" y="7174"/>
                    <a:pt x="19888" y="7102"/>
                    <a:pt x="19888" y="7062"/>
                  </a:cubicBezTo>
                  <a:cubicBezTo>
                    <a:pt x="19888" y="7023"/>
                    <a:pt x="19868" y="6943"/>
                    <a:pt x="19845" y="6886"/>
                  </a:cubicBezTo>
                  <a:cubicBezTo>
                    <a:pt x="19822" y="6830"/>
                    <a:pt x="19812" y="6761"/>
                    <a:pt x="19822" y="6731"/>
                  </a:cubicBezTo>
                  <a:cubicBezTo>
                    <a:pt x="19833" y="6700"/>
                    <a:pt x="19830" y="6690"/>
                    <a:pt x="19813" y="6708"/>
                  </a:cubicBezTo>
                  <a:cubicBezTo>
                    <a:pt x="19798" y="6724"/>
                    <a:pt x="19757" y="6701"/>
                    <a:pt x="19723" y="6654"/>
                  </a:cubicBezTo>
                  <a:lnTo>
                    <a:pt x="19662" y="6568"/>
                  </a:lnTo>
                  <a:lnTo>
                    <a:pt x="19764" y="6134"/>
                  </a:lnTo>
                  <a:cubicBezTo>
                    <a:pt x="19927" y="5447"/>
                    <a:pt x="19997" y="5211"/>
                    <a:pt x="20025" y="5240"/>
                  </a:cubicBezTo>
                  <a:cubicBezTo>
                    <a:pt x="20039" y="5255"/>
                    <a:pt x="20044" y="5237"/>
                    <a:pt x="20036" y="5201"/>
                  </a:cubicBezTo>
                  <a:cubicBezTo>
                    <a:pt x="20017" y="5118"/>
                    <a:pt x="20145" y="4554"/>
                    <a:pt x="20353" y="3800"/>
                  </a:cubicBezTo>
                  <a:cubicBezTo>
                    <a:pt x="20396" y="3644"/>
                    <a:pt x="20431" y="3505"/>
                    <a:pt x="20431" y="3488"/>
                  </a:cubicBezTo>
                  <a:cubicBezTo>
                    <a:pt x="20431" y="3453"/>
                    <a:pt x="20529" y="3060"/>
                    <a:pt x="20567" y="2942"/>
                  </a:cubicBezTo>
                  <a:cubicBezTo>
                    <a:pt x="20603" y="2832"/>
                    <a:pt x="20600" y="2783"/>
                    <a:pt x="20552" y="2689"/>
                  </a:cubicBezTo>
                  <a:cubicBezTo>
                    <a:pt x="20103" y="1811"/>
                    <a:pt x="19981" y="1563"/>
                    <a:pt x="19920" y="1406"/>
                  </a:cubicBezTo>
                  <a:cubicBezTo>
                    <a:pt x="19852" y="1233"/>
                    <a:pt x="19839" y="1220"/>
                    <a:pt x="19764" y="1255"/>
                  </a:cubicBezTo>
                  <a:cubicBezTo>
                    <a:pt x="19665" y="1302"/>
                    <a:pt x="19526" y="1267"/>
                    <a:pt x="19338" y="1148"/>
                  </a:cubicBezTo>
                  <a:cubicBezTo>
                    <a:pt x="19259" y="1098"/>
                    <a:pt x="19121" y="1014"/>
                    <a:pt x="19032" y="961"/>
                  </a:cubicBezTo>
                  <a:cubicBezTo>
                    <a:pt x="18814" y="832"/>
                    <a:pt x="18781" y="799"/>
                    <a:pt x="18762" y="701"/>
                  </a:cubicBezTo>
                  <a:cubicBezTo>
                    <a:pt x="18749" y="629"/>
                    <a:pt x="18722" y="621"/>
                    <a:pt x="18576" y="638"/>
                  </a:cubicBezTo>
                  <a:cubicBezTo>
                    <a:pt x="18442" y="654"/>
                    <a:pt x="18395" y="679"/>
                    <a:pt x="18352" y="763"/>
                  </a:cubicBezTo>
                  <a:cubicBezTo>
                    <a:pt x="18280" y="905"/>
                    <a:pt x="18058" y="1062"/>
                    <a:pt x="17930" y="1062"/>
                  </a:cubicBezTo>
                  <a:cubicBezTo>
                    <a:pt x="17844" y="1062"/>
                    <a:pt x="17814" y="1089"/>
                    <a:pt x="17757" y="1216"/>
                  </a:cubicBezTo>
                  <a:cubicBezTo>
                    <a:pt x="17718" y="1301"/>
                    <a:pt x="17687" y="1389"/>
                    <a:pt x="17687" y="1412"/>
                  </a:cubicBezTo>
                  <a:cubicBezTo>
                    <a:pt x="17687" y="1455"/>
                    <a:pt x="17481" y="1986"/>
                    <a:pt x="17448" y="2029"/>
                  </a:cubicBezTo>
                  <a:cubicBezTo>
                    <a:pt x="17422" y="2062"/>
                    <a:pt x="17368" y="2213"/>
                    <a:pt x="17324" y="2377"/>
                  </a:cubicBezTo>
                  <a:cubicBezTo>
                    <a:pt x="17244" y="2677"/>
                    <a:pt x="17104" y="2706"/>
                    <a:pt x="17165" y="2409"/>
                  </a:cubicBezTo>
                  <a:cubicBezTo>
                    <a:pt x="17191" y="2279"/>
                    <a:pt x="17187" y="2269"/>
                    <a:pt x="17076" y="2175"/>
                  </a:cubicBezTo>
                  <a:cubicBezTo>
                    <a:pt x="17012" y="2121"/>
                    <a:pt x="16942" y="2076"/>
                    <a:pt x="16918" y="2076"/>
                  </a:cubicBezTo>
                  <a:cubicBezTo>
                    <a:pt x="16851" y="2076"/>
                    <a:pt x="16833" y="1987"/>
                    <a:pt x="16832" y="1644"/>
                  </a:cubicBezTo>
                  <a:lnTo>
                    <a:pt x="16831" y="1326"/>
                  </a:lnTo>
                  <a:lnTo>
                    <a:pt x="16709" y="1264"/>
                  </a:lnTo>
                  <a:cubicBezTo>
                    <a:pt x="16642" y="1230"/>
                    <a:pt x="16564" y="1200"/>
                    <a:pt x="16536" y="1199"/>
                  </a:cubicBezTo>
                  <a:cubicBezTo>
                    <a:pt x="16508" y="1199"/>
                    <a:pt x="16448" y="1172"/>
                    <a:pt x="16401" y="1137"/>
                  </a:cubicBezTo>
                  <a:cubicBezTo>
                    <a:pt x="16050" y="874"/>
                    <a:pt x="15841" y="796"/>
                    <a:pt x="15653" y="860"/>
                  </a:cubicBezTo>
                  <a:cubicBezTo>
                    <a:pt x="15573" y="887"/>
                    <a:pt x="15568" y="900"/>
                    <a:pt x="15568" y="1094"/>
                  </a:cubicBezTo>
                  <a:cubicBezTo>
                    <a:pt x="15568" y="1244"/>
                    <a:pt x="15583" y="1322"/>
                    <a:pt x="15623" y="1378"/>
                  </a:cubicBezTo>
                  <a:cubicBezTo>
                    <a:pt x="15676" y="1453"/>
                    <a:pt x="15673" y="1458"/>
                    <a:pt x="15527" y="1676"/>
                  </a:cubicBezTo>
                  <a:cubicBezTo>
                    <a:pt x="15416" y="1841"/>
                    <a:pt x="15351" y="1903"/>
                    <a:pt x="15276" y="1915"/>
                  </a:cubicBezTo>
                  <a:cubicBezTo>
                    <a:pt x="15220" y="1924"/>
                    <a:pt x="15027" y="1954"/>
                    <a:pt x="14847" y="1982"/>
                  </a:cubicBezTo>
                  <a:cubicBezTo>
                    <a:pt x="14668" y="2009"/>
                    <a:pt x="14290" y="2062"/>
                    <a:pt x="14006" y="2100"/>
                  </a:cubicBezTo>
                  <a:cubicBezTo>
                    <a:pt x="13722" y="2138"/>
                    <a:pt x="13446" y="2179"/>
                    <a:pt x="13394" y="2192"/>
                  </a:cubicBezTo>
                  <a:cubicBezTo>
                    <a:pt x="13308" y="2214"/>
                    <a:pt x="12901" y="2276"/>
                    <a:pt x="11995" y="2405"/>
                  </a:cubicBezTo>
                  <a:cubicBezTo>
                    <a:pt x="11816" y="2430"/>
                    <a:pt x="11579" y="2459"/>
                    <a:pt x="11469" y="2469"/>
                  </a:cubicBezTo>
                  <a:cubicBezTo>
                    <a:pt x="11359" y="2480"/>
                    <a:pt x="11262" y="2501"/>
                    <a:pt x="11254" y="2515"/>
                  </a:cubicBezTo>
                  <a:cubicBezTo>
                    <a:pt x="11246" y="2528"/>
                    <a:pt x="11176" y="2538"/>
                    <a:pt x="11098" y="2538"/>
                  </a:cubicBezTo>
                  <a:cubicBezTo>
                    <a:pt x="11021" y="2538"/>
                    <a:pt x="10894" y="2559"/>
                    <a:pt x="10817" y="2583"/>
                  </a:cubicBezTo>
                  <a:cubicBezTo>
                    <a:pt x="10741" y="2608"/>
                    <a:pt x="10543" y="2639"/>
                    <a:pt x="10377" y="2652"/>
                  </a:cubicBezTo>
                  <a:cubicBezTo>
                    <a:pt x="10212" y="2666"/>
                    <a:pt x="9922" y="2707"/>
                    <a:pt x="9732" y="2742"/>
                  </a:cubicBezTo>
                  <a:cubicBezTo>
                    <a:pt x="9330" y="2818"/>
                    <a:pt x="9385" y="2811"/>
                    <a:pt x="9006" y="2835"/>
                  </a:cubicBezTo>
                  <a:cubicBezTo>
                    <a:pt x="8842" y="2845"/>
                    <a:pt x="8689" y="2865"/>
                    <a:pt x="8667" y="2878"/>
                  </a:cubicBezTo>
                  <a:cubicBezTo>
                    <a:pt x="8645" y="2891"/>
                    <a:pt x="8491" y="2922"/>
                    <a:pt x="8327" y="2949"/>
                  </a:cubicBezTo>
                  <a:cubicBezTo>
                    <a:pt x="7214" y="3132"/>
                    <a:pt x="7111" y="3144"/>
                    <a:pt x="7083" y="3097"/>
                  </a:cubicBezTo>
                  <a:cubicBezTo>
                    <a:pt x="7063" y="3063"/>
                    <a:pt x="7077" y="3035"/>
                    <a:pt x="7128" y="3003"/>
                  </a:cubicBezTo>
                  <a:cubicBezTo>
                    <a:pt x="7194" y="2960"/>
                    <a:pt x="7199" y="2934"/>
                    <a:pt x="7199" y="2712"/>
                  </a:cubicBezTo>
                  <a:lnTo>
                    <a:pt x="7199" y="2469"/>
                  </a:lnTo>
                  <a:lnTo>
                    <a:pt x="7020" y="2291"/>
                  </a:lnTo>
                  <a:cubicBezTo>
                    <a:pt x="6847" y="2119"/>
                    <a:pt x="6835" y="2115"/>
                    <a:pt x="6647" y="2139"/>
                  </a:cubicBezTo>
                  <a:cubicBezTo>
                    <a:pt x="6540" y="2152"/>
                    <a:pt x="6449" y="2165"/>
                    <a:pt x="6445" y="2166"/>
                  </a:cubicBezTo>
                  <a:cubicBezTo>
                    <a:pt x="6440" y="2168"/>
                    <a:pt x="6444" y="2394"/>
                    <a:pt x="6455" y="2669"/>
                  </a:cubicBezTo>
                  <a:lnTo>
                    <a:pt x="6472" y="3170"/>
                  </a:lnTo>
                  <a:lnTo>
                    <a:pt x="6343" y="3278"/>
                  </a:lnTo>
                  <a:cubicBezTo>
                    <a:pt x="6185" y="3408"/>
                    <a:pt x="6136" y="3370"/>
                    <a:pt x="6104" y="3095"/>
                  </a:cubicBezTo>
                  <a:cubicBezTo>
                    <a:pt x="6074" y="2835"/>
                    <a:pt x="5967" y="2753"/>
                    <a:pt x="5668" y="2764"/>
                  </a:cubicBezTo>
                  <a:cubicBezTo>
                    <a:pt x="5440" y="2772"/>
                    <a:pt x="5277" y="2879"/>
                    <a:pt x="5148" y="3095"/>
                  </a:cubicBezTo>
                  <a:cubicBezTo>
                    <a:pt x="5145" y="3101"/>
                    <a:pt x="5147" y="3101"/>
                    <a:pt x="5143" y="3108"/>
                  </a:cubicBezTo>
                  <a:cubicBezTo>
                    <a:pt x="5109" y="3170"/>
                    <a:pt x="5064" y="3276"/>
                    <a:pt x="5019" y="3392"/>
                  </a:cubicBezTo>
                  <a:cubicBezTo>
                    <a:pt x="4924" y="3663"/>
                    <a:pt x="4822" y="4043"/>
                    <a:pt x="4766" y="4363"/>
                  </a:cubicBezTo>
                  <a:cubicBezTo>
                    <a:pt x="4718" y="4637"/>
                    <a:pt x="4692" y="4794"/>
                    <a:pt x="4665" y="5014"/>
                  </a:cubicBezTo>
                  <a:cubicBezTo>
                    <a:pt x="4638" y="5235"/>
                    <a:pt x="4610" y="5519"/>
                    <a:pt x="4561" y="6046"/>
                  </a:cubicBezTo>
                  <a:cubicBezTo>
                    <a:pt x="4549" y="6180"/>
                    <a:pt x="4538" y="6352"/>
                    <a:pt x="4528" y="6540"/>
                  </a:cubicBezTo>
                  <a:cubicBezTo>
                    <a:pt x="4528" y="6543"/>
                    <a:pt x="4528" y="6548"/>
                    <a:pt x="4528" y="6551"/>
                  </a:cubicBezTo>
                  <a:cubicBezTo>
                    <a:pt x="4509" y="6958"/>
                    <a:pt x="4495" y="7470"/>
                    <a:pt x="4490" y="7952"/>
                  </a:cubicBezTo>
                  <a:cubicBezTo>
                    <a:pt x="4490" y="7957"/>
                    <a:pt x="4490" y="7962"/>
                    <a:pt x="4490" y="7967"/>
                  </a:cubicBezTo>
                  <a:cubicBezTo>
                    <a:pt x="4490" y="7969"/>
                    <a:pt x="4490" y="7970"/>
                    <a:pt x="4490" y="7972"/>
                  </a:cubicBezTo>
                  <a:cubicBezTo>
                    <a:pt x="4489" y="8204"/>
                    <a:pt x="4490" y="8431"/>
                    <a:pt x="4494" y="8640"/>
                  </a:cubicBezTo>
                  <a:cubicBezTo>
                    <a:pt x="4506" y="9297"/>
                    <a:pt x="4506" y="9454"/>
                    <a:pt x="4480" y="9515"/>
                  </a:cubicBezTo>
                  <a:cubicBezTo>
                    <a:pt x="4474" y="9530"/>
                    <a:pt x="4468" y="9544"/>
                    <a:pt x="4457" y="9553"/>
                  </a:cubicBezTo>
                  <a:cubicBezTo>
                    <a:pt x="4457" y="9554"/>
                    <a:pt x="4457" y="9553"/>
                    <a:pt x="4456" y="9553"/>
                  </a:cubicBezTo>
                  <a:cubicBezTo>
                    <a:pt x="4453" y="9557"/>
                    <a:pt x="4451" y="9562"/>
                    <a:pt x="4447" y="9566"/>
                  </a:cubicBezTo>
                  <a:cubicBezTo>
                    <a:pt x="4374" y="9648"/>
                    <a:pt x="4302" y="9610"/>
                    <a:pt x="4193" y="9424"/>
                  </a:cubicBezTo>
                  <a:cubicBezTo>
                    <a:pt x="4164" y="9374"/>
                    <a:pt x="4138" y="9344"/>
                    <a:pt x="4110" y="9321"/>
                  </a:cubicBezTo>
                  <a:cubicBezTo>
                    <a:pt x="4075" y="9298"/>
                    <a:pt x="4035" y="9285"/>
                    <a:pt x="3978" y="9276"/>
                  </a:cubicBezTo>
                  <a:cubicBezTo>
                    <a:pt x="3967" y="9274"/>
                    <a:pt x="3960" y="9277"/>
                    <a:pt x="3949" y="9276"/>
                  </a:cubicBezTo>
                  <a:cubicBezTo>
                    <a:pt x="3889" y="9274"/>
                    <a:pt x="3827" y="9275"/>
                    <a:pt x="3815" y="9287"/>
                  </a:cubicBezTo>
                  <a:cubicBezTo>
                    <a:pt x="3801" y="9302"/>
                    <a:pt x="3735" y="9321"/>
                    <a:pt x="3668" y="9330"/>
                  </a:cubicBezTo>
                  <a:lnTo>
                    <a:pt x="3547" y="9347"/>
                  </a:lnTo>
                  <a:lnTo>
                    <a:pt x="3554" y="9162"/>
                  </a:lnTo>
                  <a:cubicBezTo>
                    <a:pt x="3557" y="9100"/>
                    <a:pt x="3565" y="9041"/>
                    <a:pt x="3573" y="8995"/>
                  </a:cubicBezTo>
                  <a:cubicBezTo>
                    <a:pt x="3576" y="8979"/>
                    <a:pt x="3578" y="8943"/>
                    <a:pt x="3580" y="8937"/>
                  </a:cubicBezTo>
                  <a:cubicBezTo>
                    <a:pt x="3588" y="8914"/>
                    <a:pt x="3597" y="8831"/>
                    <a:pt x="3601" y="8752"/>
                  </a:cubicBezTo>
                  <a:cubicBezTo>
                    <a:pt x="3610" y="8559"/>
                    <a:pt x="3686" y="7773"/>
                    <a:pt x="3739" y="7316"/>
                  </a:cubicBezTo>
                  <a:cubicBezTo>
                    <a:pt x="3763" y="7113"/>
                    <a:pt x="3792" y="6810"/>
                    <a:pt x="3805" y="6645"/>
                  </a:cubicBezTo>
                  <a:cubicBezTo>
                    <a:pt x="3806" y="6633"/>
                    <a:pt x="3806" y="6628"/>
                    <a:pt x="3807" y="6615"/>
                  </a:cubicBezTo>
                  <a:cubicBezTo>
                    <a:pt x="3810" y="6519"/>
                    <a:pt x="3816" y="6405"/>
                    <a:pt x="3828" y="6342"/>
                  </a:cubicBezTo>
                  <a:cubicBezTo>
                    <a:pt x="3839" y="6280"/>
                    <a:pt x="3859" y="6087"/>
                    <a:pt x="3876" y="5910"/>
                  </a:cubicBezTo>
                  <a:cubicBezTo>
                    <a:pt x="3880" y="5871"/>
                    <a:pt x="3882" y="5857"/>
                    <a:pt x="3886" y="5816"/>
                  </a:cubicBezTo>
                  <a:cubicBezTo>
                    <a:pt x="3907" y="5575"/>
                    <a:pt x="3912" y="5480"/>
                    <a:pt x="3893" y="5388"/>
                  </a:cubicBezTo>
                  <a:lnTo>
                    <a:pt x="3774" y="4984"/>
                  </a:lnTo>
                  <a:cubicBezTo>
                    <a:pt x="3768" y="4963"/>
                    <a:pt x="3769" y="4962"/>
                    <a:pt x="3763" y="4943"/>
                  </a:cubicBezTo>
                  <a:cubicBezTo>
                    <a:pt x="3711" y="4768"/>
                    <a:pt x="3677" y="4640"/>
                    <a:pt x="3661" y="4550"/>
                  </a:cubicBezTo>
                  <a:cubicBezTo>
                    <a:pt x="3652" y="4501"/>
                    <a:pt x="3643" y="4450"/>
                    <a:pt x="3640" y="4404"/>
                  </a:cubicBezTo>
                  <a:cubicBezTo>
                    <a:pt x="3640" y="4402"/>
                    <a:pt x="3640" y="4398"/>
                    <a:pt x="3640" y="4395"/>
                  </a:cubicBezTo>
                  <a:cubicBezTo>
                    <a:pt x="3637" y="4337"/>
                    <a:pt x="3636" y="4275"/>
                    <a:pt x="3638" y="4193"/>
                  </a:cubicBezTo>
                  <a:cubicBezTo>
                    <a:pt x="3638" y="4192"/>
                    <a:pt x="3638" y="4191"/>
                    <a:pt x="3638" y="4189"/>
                  </a:cubicBezTo>
                  <a:cubicBezTo>
                    <a:pt x="3640" y="3953"/>
                    <a:pt x="3623" y="3790"/>
                    <a:pt x="3592" y="3725"/>
                  </a:cubicBezTo>
                  <a:cubicBezTo>
                    <a:pt x="3582" y="3703"/>
                    <a:pt x="3571" y="3692"/>
                    <a:pt x="3557" y="3692"/>
                  </a:cubicBezTo>
                  <a:cubicBezTo>
                    <a:pt x="3542" y="3692"/>
                    <a:pt x="3506" y="3657"/>
                    <a:pt x="3443" y="3581"/>
                  </a:cubicBezTo>
                  <a:cubicBezTo>
                    <a:pt x="3383" y="3509"/>
                    <a:pt x="3302" y="3406"/>
                    <a:pt x="3209" y="3278"/>
                  </a:cubicBezTo>
                  <a:cubicBezTo>
                    <a:pt x="3144" y="3189"/>
                    <a:pt x="3081" y="3116"/>
                    <a:pt x="3069" y="3116"/>
                  </a:cubicBezTo>
                  <a:cubicBezTo>
                    <a:pt x="3056" y="3116"/>
                    <a:pt x="3029" y="3082"/>
                    <a:pt x="3009" y="3041"/>
                  </a:cubicBezTo>
                  <a:cubicBezTo>
                    <a:pt x="2990" y="3000"/>
                    <a:pt x="2936" y="2943"/>
                    <a:pt x="2888" y="2917"/>
                  </a:cubicBezTo>
                  <a:cubicBezTo>
                    <a:pt x="2855" y="2898"/>
                    <a:pt x="2821" y="2891"/>
                    <a:pt x="2787" y="2893"/>
                  </a:cubicBezTo>
                  <a:cubicBezTo>
                    <a:pt x="2781" y="2893"/>
                    <a:pt x="2775" y="2896"/>
                    <a:pt x="2769" y="2897"/>
                  </a:cubicBezTo>
                  <a:cubicBezTo>
                    <a:pt x="2741" y="2903"/>
                    <a:pt x="2714" y="2912"/>
                    <a:pt x="2680" y="2929"/>
                  </a:cubicBezTo>
                  <a:cubicBezTo>
                    <a:pt x="2680" y="2930"/>
                    <a:pt x="2679" y="2931"/>
                    <a:pt x="2678" y="2932"/>
                  </a:cubicBezTo>
                  <a:cubicBezTo>
                    <a:pt x="2675" y="2933"/>
                    <a:pt x="2673" y="2936"/>
                    <a:pt x="2670" y="2938"/>
                  </a:cubicBezTo>
                  <a:cubicBezTo>
                    <a:pt x="2595" y="2988"/>
                    <a:pt x="2511" y="3079"/>
                    <a:pt x="2408" y="3220"/>
                  </a:cubicBezTo>
                  <a:lnTo>
                    <a:pt x="2313" y="3349"/>
                  </a:lnTo>
                  <a:lnTo>
                    <a:pt x="2222" y="3488"/>
                  </a:lnTo>
                  <a:lnTo>
                    <a:pt x="2238" y="3675"/>
                  </a:lnTo>
                  <a:lnTo>
                    <a:pt x="2238" y="3680"/>
                  </a:lnTo>
                  <a:lnTo>
                    <a:pt x="2253" y="3815"/>
                  </a:lnTo>
                  <a:cubicBezTo>
                    <a:pt x="2285" y="4109"/>
                    <a:pt x="2283" y="4159"/>
                    <a:pt x="2227" y="4496"/>
                  </a:cubicBezTo>
                  <a:cubicBezTo>
                    <a:pt x="2194" y="4697"/>
                    <a:pt x="2157" y="4906"/>
                    <a:pt x="2145" y="4958"/>
                  </a:cubicBezTo>
                  <a:cubicBezTo>
                    <a:pt x="2095" y="5175"/>
                    <a:pt x="2084" y="5240"/>
                    <a:pt x="2088" y="5274"/>
                  </a:cubicBezTo>
                  <a:cubicBezTo>
                    <a:pt x="2100" y="5364"/>
                    <a:pt x="2031" y="5491"/>
                    <a:pt x="1971" y="5491"/>
                  </a:cubicBezTo>
                  <a:cubicBezTo>
                    <a:pt x="1935" y="5491"/>
                    <a:pt x="1897" y="5513"/>
                    <a:pt x="1888" y="5536"/>
                  </a:cubicBezTo>
                  <a:cubicBezTo>
                    <a:pt x="1870" y="5588"/>
                    <a:pt x="1821" y="6595"/>
                    <a:pt x="1801" y="7353"/>
                  </a:cubicBezTo>
                  <a:cubicBezTo>
                    <a:pt x="1789" y="7792"/>
                    <a:pt x="1794" y="7913"/>
                    <a:pt x="1827" y="7976"/>
                  </a:cubicBezTo>
                  <a:cubicBezTo>
                    <a:pt x="1912" y="8143"/>
                    <a:pt x="1954" y="8482"/>
                    <a:pt x="1983" y="9255"/>
                  </a:cubicBezTo>
                  <a:cubicBezTo>
                    <a:pt x="2028" y="10429"/>
                    <a:pt x="2032" y="10807"/>
                    <a:pt x="1999" y="10826"/>
                  </a:cubicBezTo>
                  <a:cubicBezTo>
                    <a:pt x="1983" y="10835"/>
                    <a:pt x="1835" y="10867"/>
                    <a:pt x="1671" y="10895"/>
                  </a:cubicBezTo>
                  <a:cubicBezTo>
                    <a:pt x="1165" y="10980"/>
                    <a:pt x="1133" y="10986"/>
                    <a:pt x="946" y="11032"/>
                  </a:cubicBezTo>
                  <a:cubicBezTo>
                    <a:pt x="599" y="11118"/>
                    <a:pt x="557" y="11093"/>
                    <a:pt x="576" y="10815"/>
                  </a:cubicBezTo>
                  <a:cubicBezTo>
                    <a:pt x="584" y="10690"/>
                    <a:pt x="590" y="10684"/>
                    <a:pt x="725" y="10684"/>
                  </a:cubicBezTo>
                  <a:cubicBezTo>
                    <a:pt x="849" y="10684"/>
                    <a:pt x="866" y="10674"/>
                    <a:pt x="861" y="10594"/>
                  </a:cubicBezTo>
                  <a:cubicBezTo>
                    <a:pt x="857" y="10513"/>
                    <a:pt x="879" y="10499"/>
                    <a:pt x="1057" y="10465"/>
                  </a:cubicBezTo>
                  <a:cubicBezTo>
                    <a:pt x="1207" y="10436"/>
                    <a:pt x="1270" y="10402"/>
                    <a:pt x="1297" y="10338"/>
                  </a:cubicBezTo>
                  <a:cubicBezTo>
                    <a:pt x="1328" y="10262"/>
                    <a:pt x="1356" y="10256"/>
                    <a:pt x="1523" y="10280"/>
                  </a:cubicBezTo>
                  <a:lnTo>
                    <a:pt x="1715" y="10306"/>
                  </a:lnTo>
                  <a:lnTo>
                    <a:pt x="1708" y="9734"/>
                  </a:lnTo>
                  <a:cubicBezTo>
                    <a:pt x="1704" y="9419"/>
                    <a:pt x="1704" y="9052"/>
                    <a:pt x="1709" y="8917"/>
                  </a:cubicBezTo>
                  <a:cubicBezTo>
                    <a:pt x="1713" y="8782"/>
                    <a:pt x="1702" y="8614"/>
                    <a:pt x="1685" y="8543"/>
                  </a:cubicBezTo>
                  <a:cubicBezTo>
                    <a:pt x="1662" y="8450"/>
                    <a:pt x="1659" y="7939"/>
                    <a:pt x="1670" y="6688"/>
                  </a:cubicBezTo>
                  <a:cubicBezTo>
                    <a:pt x="1678" y="5739"/>
                    <a:pt x="1687" y="4843"/>
                    <a:pt x="1691" y="4698"/>
                  </a:cubicBezTo>
                  <a:cubicBezTo>
                    <a:pt x="1699" y="4395"/>
                    <a:pt x="1734" y="4305"/>
                    <a:pt x="1814" y="4378"/>
                  </a:cubicBezTo>
                  <a:cubicBezTo>
                    <a:pt x="1843" y="4405"/>
                    <a:pt x="1875" y="4413"/>
                    <a:pt x="1886" y="4395"/>
                  </a:cubicBezTo>
                  <a:cubicBezTo>
                    <a:pt x="1897" y="4377"/>
                    <a:pt x="1940" y="4358"/>
                    <a:pt x="1980" y="4354"/>
                  </a:cubicBezTo>
                  <a:cubicBezTo>
                    <a:pt x="2019" y="4351"/>
                    <a:pt x="2061" y="4346"/>
                    <a:pt x="2072" y="4344"/>
                  </a:cubicBezTo>
                  <a:cubicBezTo>
                    <a:pt x="2083" y="4341"/>
                    <a:pt x="2092" y="4279"/>
                    <a:pt x="2092" y="4204"/>
                  </a:cubicBezTo>
                  <a:cubicBezTo>
                    <a:pt x="2092" y="4129"/>
                    <a:pt x="2105" y="4053"/>
                    <a:pt x="2121" y="4036"/>
                  </a:cubicBezTo>
                  <a:cubicBezTo>
                    <a:pt x="2140" y="4016"/>
                    <a:pt x="2136" y="3980"/>
                    <a:pt x="2107" y="3927"/>
                  </a:cubicBezTo>
                  <a:cubicBezTo>
                    <a:pt x="2107" y="3926"/>
                    <a:pt x="2106" y="3923"/>
                    <a:pt x="2106" y="3922"/>
                  </a:cubicBezTo>
                  <a:cubicBezTo>
                    <a:pt x="2097" y="3906"/>
                    <a:pt x="2090" y="3880"/>
                    <a:pt x="2086" y="3847"/>
                  </a:cubicBezTo>
                  <a:cubicBezTo>
                    <a:pt x="2076" y="3795"/>
                    <a:pt x="2073" y="3730"/>
                    <a:pt x="2081" y="3619"/>
                  </a:cubicBezTo>
                  <a:cubicBezTo>
                    <a:pt x="2081" y="3614"/>
                    <a:pt x="2083" y="3612"/>
                    <a:pt x="2083" y="3606"/>
                  </a:cubicBezTo>
                  <a:cubicBezTo>
                    <a:pt x="2092" y="3487"/>
                    <a:pt x="2103" y="3359"/>
                    <a:pt x="2111" y="3323"/>
                  </a:cubicBezTo>
                  <a:cubicBezTo>
                    <a:pt x="2119" y="3285"/>
                    <a:pt x="2127" y="3193"/>
                    <a:pt x="2126" y="3116"/>
                  </a:cubicBezTo>
                  <a:cubicBezTo>
                    <a:pt x="2126" y="3006"/>
                    <a:pt x="2134" y="2940"/>
                    <a:pt x="2167" y="2904"/>
                  </a:cubicBezTo>
                  <a:cubicBezTo>
                    <a:pt x="2199" y="2867"/>
                    <a:pt x="2255" y="2861"/>
                    <a:pt x="2346" y="2869"/>
                  </a:cubicBezTo>
                  <a:lnTo>
                    <a:pt x="2508" y="2884"/>
                  </a:lnTo>
                  <a:lnTo>
                    <a:pt x="2547" y="2562"/>
                  </a:lnTo>
                  <a:cubicBezTo>
                    <a:pt x="2568" y="2384"/>
                    <a:pt x="2595" y="2221"/>
                    <a:pt x="2607" y="2201"/>
                  </a:cubicBezTo>
                  <a:cubicBezTo>
                    <a:pt x="2629" y="2163"/>
                    <a:pt x="2832" y="2150"/>
                    <a:pt x="2969" y="2177"/>
                  </a:cubicBezTo>
                  <a:cubicBezTo>
                    <a:pt x="3019" y="2187"/>
                    <a:pt x="3050" y="2214"/>
                    <a:pt x="3069" y="2274"/>
                  </a:cubicBezTo>
                  <a:cubicBezTo>
                    <a:pt x="3087" y="2334"/>
                    <a:pt x="3094" y="2427"/>
                    <a:pt x="3091" y="2573"/>
                  </a:cubicBezTo>
                  <a:cubicBezTo>
                    <a:pt x="3089" y="2706"/>
                    <a:pt x="3093" y="2824"/>
                    <a:pt x="3099" y="2835"/>
                  </a:cubicBezTo>
                  <a:cubicBezTo>
                    <a:pt x="3105" y="2846"/>
                    <a:pt x="3197" y="2862"/>
                    <a:pt x="3301" y="2874"/>
                  </a:cubicBezTo>
                  <a:cubicBezTo>
                    <a:pt x="3428" y="2888"/>
                    <a:pt x="3471" y="2901"/>
                    <a:pt x="3489" y="2942"/>
                  </a:cubicBezTo>
                  <a:cubicBezTo>
                    <a:pt x="3495" y="2956"/>
                    <a:pt x="3498" y="2972"/>
                    <a:pt x="3500" y="2994"/>
                  </a:cubicBezTo>
                  <a:cubicBezTo>
                    <a:pt x="3507" y="3070"/>
                    <a:pt x="3527" y="3093"/>
                    <a:pt x="3596" y="3093"/>
                  </a:cubicBezTo>
                  <a:cubicBezTo>
                    <a:pt x="3644" y="3093"/>
                    <a:pt x="3699" y="3119"/>
                    <a:pt x="3718" y="3151"/>
                  </a:cubicBezTo>
                  <a:cubicBezTo>
                    <a:pt x="3736" y="3183"/>
                    <a:pt x="3791" y="3207"/>
                    <a:pt x="3839" y="3207"/>
                  </a:cubicBezTo>
                  <a:cubicBezTo>
                    <a:pt x="3881" y="3207"/>
                    <a:pt x="3903" y="3210"/>
                    <a:pt x="3915" y="3237"/>
                  </a:cubicBezTo>
                  <a:cubicBezTo>
                    <a:pt x="3927" y="3264"/>
                    <a:pt x="3929" y="3315"/>
                    <a:pt x="3931" y="3415"/>
                  </a:cubicBezTo>
                  <a:cubicBezTo>
                    <a:pt x="3934" y="3529"/>
                    <a:pt x="3938" y="3632"/>
                    <a:pt x="3941" y="3645"/>
                  </a:cubicBezTo>
                  <a:cubicBezTo>
                    <a:pt x="3951" y="3685"/>
                    <a:pt x="3954" y="3999"/>
                    <a:pt x="3953" y="4305"/>
                  </a:cubicBezTo>
                  <a:cubicBezTo>
                    <a:pt x="3952" y="4458"/>
                    <a:pt x="3951" y="4608"/>
                    <a:pt x="3948" y="4722"/>
                  </a:cubicBezTo>
                  <a:cubicBezTo>
                    <a:pt x="3945" y="4837"/>
                    <a:pt x="3941" y="4914"/>
                    <a:pt x="3936" y="4920"/>
                  </a:cubicBezTo>
                  <a:cubicBezTo>
                    <a:pt x="3895" y="4963"/>
                    <a:pt x="3991" y="5145"/>
                    <a:pt x="4055" y="5145"/>
                  </a:cubicBezTo>
                  <a:cubicBezTo>
                    <a:pt x="4105" y="5145"/>
                    <a:pt x="4116" y="5171"/>
                    <a:pt x="4116" y="5291"/>
                  </a:cubicBezTo>
                  <a:cubicBezTo>
                    <a:pt x="4116" y="5372"/>
                    <a:pt x="4126" y="5452"/>
                    <a:pt x="4136" y="5470"/>
                  </a:cubicBezTo>
                  <a:cubicBezTo>
                    <a:pt x="4147" y="5488"/>
                    <a:pt x="4136" y="5568"/>
                    <a:pt x="4112" y="5646"/>
                  </a:cubicBezTo>
                  <a:cubicBezTo>
                    <a:pt x="4081" y="5750"/>
                    <a:pt x="4076" y="5808"/>
                    <a:pt x="4097" y="5865"/>
                  </a:cubicBezTo>
                  <a:cubicBezTo>
                    <a:pt x="4118" y="5924"/>
                    <a:pt x="4112" y="6030"/>
                    <a:pt x="4091" y="6125"/>
                  </a:cubicBezTo>
                  <a:cubicBezTo>
                    <a:pt x="4091" y="6126"/>
                    <a:pt x="4091" y="6127"/>
                    <a:pt x="4091" y="6128"/>
                  </a:cubicBezTo>
                  <a:cubicBezTo>
                    <a:pt x="4069" y="6223"/>
                    <a:pt x="4032" y="6305"/>
                    <a:pt x="3996" y="6315"/>
                  </a:cubicBezTo>
                  <a:cubicBezTo>
                    <a:pt x="3977" y="6319"/>
                    <a:pt x="3967" y="6333"/>
                    <a:pt x="3958" y="6351"/>
                  </a:cubicBezTo>
                  <a:cubicBezTo>
                    <a:pt x="3933" y="6423"/>
                    <a:pt x="3934" y="6677"/>
                    <a:pt x="3939" y="7701"/>
                  </a:cubicBezTo>
                  <a:cubicBezTo>
                    <a:pt x="3939" y="7729"/>
                    <a:pt x="3939" y="7730"/>
                    <a:pt x="3939" y="7757"/>
                  </a:cubicBezTo>
                  <a:cubicBezTo>
                    <a:pt x="3939" y="7768"/>
                    <a:pt x="3939" y="7773"/>
                    <a:pt x="3939" y="7785"/>
                  </a:cubicBezTo>
                  <a:cubicBezTo>
                    <a:pt x="3939" y="7836"/>
                    <a:pt x="3938" y="7843"/>
                    <a:pt x="3938" y="7888"/>
                  </a:cubicBezTo>
                  <a:cubicBezTo>
                    <a:pt x="3937" y="8200"/>
                    <a:pt x="3934" y="8400"/>
                    <a:pt x="3919" y="8475"/>
                  </a:cubicBezTo>
                  <a:cubicBezTo>
                    <a:pt x="3915" y="8493"/>
                    <a:pt x="3911" y="8504"/>
                    <a:pt x="3906" y="8515"/>
                  </a:cubicBezTo>
                  <a:cubicBezTo>
                    <a:pt x="3904" y="8522"/>
                    <a:pt x="3902" y="8532"/>
                    <a:pt x="3900" y="8537"/>
                  </a:cubicBezTo>
                  <a:cubicBezTo>
                    <a:pt x="3882" y="8570"/>
                    <a:pt x="3874" y="8589"/>
                    <a:pt x="3872" y="8603"/>
                  </a:cubicBezTo>
                  <a:cubicBezTo>
                    <a:pt x="3874" y="8615"/>
                    <a:pt x="3881" y="8624"/>
                    <a:pt x="3897" y="8640"/>
                  </a:cubicBezTo>
                  <a:cubicBezTo>
                    <a:pt x="3903" y="8646"/>
                    <a:pt x="3908" y="8657"/>
                    <a:pt x="3914" y="8666"/>
                  </a:cubicBezTo>
                  <a:cubicBezTo>
                    <a:pt x="3928" y="8687"/>
                    <a:pt x="3939" y="8715"/>
                    <a:pt x="3939" y="8745"/>
                  </a:cubicBezTo>
                  <a:cubicBezTo>
                    <a:pt x="3939" y="8760"/>
                    <a:pt x="3942" y="8773"/>
                    <a:pt x="3948" y="8782"/>
                  </a:cubicBezTo>
                  <a:cubicBezTo>
                    <a:pt x="3953" y="8791"/>
                    <a:pt x="3962" y="8799"/>
                    <a:pt x="3976" y="8803"/>
                  </a:cubicBezTo>
                  <a:cubicBezTo>
                    <a:pt x="4003" y="8812"/>
                    <a:pt x="4051" y="8811"/>
                    <a:pt x="4130" y="8805"/>
                  </a:cubicBezTo>
                  <a:cubicBezTo>
                    <a:pt x="4223" y="8799"/>
                    <a:pt x="4270" y="8795"/>
                    <a:pt x="4294" y="8778"/>
                  </a:cubicBezTo>
                  <a:cubicBezTo>
                    <a:pt x="4319" y="8760"/>
                    <a:pt x="4320" y="8729"/>
                    <a:pt x="4320" y="8668"/>
                  </a:cubicBezTo>
                  <a:cubicBezTo>
                    <a:pt x="4320" y="8600"/>
                    <a:pt x="4308" y="8531"/>
                    <a:pt x="4293" y="8515"/>
                  </a:cubicBezTo>
                  <a:cubicBezTo>
                    <a:pt x="4285" y="8507"/>
                    <a:pt x="4278" y="8479"/>
                    <a:pt x="4273" y="8440"/>
                  </a:cubicBezTo>
                  <a:cubicBezTo>
                    <a:pt x="4268" y="8403"/>
                    <a:pt x="4265" y="8355"/>
                    <a:pt x="4265" y="8307"/>
                  </a:cubicBezTo>
                  <a:cubicBezTo>
                    <a:pt x="4265" y="8259"/>
                    <a:pt x="4268" y="8213"/>
                    <a:pt x="4273" y="8176"/>
                  </a:cubicBezTo>
                  <a:cubicBezTo>
                    <a:pt x="4278" y="8137"/>
                    <a:pt x="4285" y="8109"/>
                    <a:pt x="4293" y="8101"/>
                  </a:cubicBezTo>
                  <a:cubicBezTo>
                    <a:pt x="4328" y="8064"/>
                    <a:pt x="4328" y="7813"/>
                    <a:pt x="4293" y="7776"/>
                  </a:cubicBezTo>
                  <a:cubicBezTo>
                    <a:pt x="4285" y="7767"/>
                    <a:pt x="4277" y="7717"/>
                    <a:pt x="4273" y="7645"/>
                  </a:cubicBezTo>
                  <a:cubicBezTo>
                    <a:pt x="4259" y="7428"/>
                    <a:pt x="4264" y="7022"/>
                    <a:pt x="4289" y="6996"/>
                  </a:cubicBezTo>
                  <a:cubicBezTo>
                    <a:pt x="4296" y="6989"/>
                    <a:pt x="4301" y="6926"/>
                    <a:pt x="4304" y="6832"/>
                  </a:cubicBezTo>
                  <a:cubicBezTo>
                    <a:pt x="4304" y="6832"/>
                    <a:pt x="4304" y="6831"/>
                    <a:pt x="4304" y="6830"/>
                  </a:cubicBezTo>
                  <a:cubicBezTo>
                    <a:pt x="4308" y="6736"/>
                    <a:pt x="4310" y="6610"/>
                    <a:pt x="4308" y="6474"/>
                  </a:cubicBezTo>
                  <a:cubicBezTo>
                    <a:pt x="4303" y="6089"/>
                    <a:pt x="4311" y="5958"/>
                    <a:pt x="4342" y="5895"/>
                  </a:cubicBezTo>
                  <a:cubicBezTo>
                    <a:pt x="4361" y="5859"/>
                    <a:pt x="4369" y="5837"/>
                    <a:pt x="4368" y="5814"/>
                  </a:cubicBezTo>
                  <a:cubicBezTo>
                    <a:pt x="4367" y="5791"/>
                    <a:pt x="4358" y="5768"/>
                    <a:pt x="4337" y="5730"/>
                  </a:cubicBezTo>
                  <a:cubicBezTo>
                    <a:pt x="4317" y="5692"/>
                    <a:pt x="4306" y="5648"/>
                    <a:pt x="4302" y="5521"/>
                  </a:cubicBezTo>
                  <a:cubicBezTo>
                    <a:pt x="4298" y="5394"/>
                    <a:pt x="4301" y="5185"/>
                    <a:pt x="4308" y="4819"/>
                  </a:cubicBezTo>
                  <a:cubicBezTo>
                    <a:pt x="4312" y="4612"/>
                    <a:pt x="4317" y="4447"/>
                    <a:pt x="4322" y="4318"/>
                  </a:cubicBezTo>
                  <a:cubicBezTo>
                    <a:pt x="4328" y="4186"/>
                    <a:pt x="4334" y="4095"/>
                    <a:pt x="4342" y="4032"/>
                  </a:cubicBezTo>
                  <a:cubicBezTo>
                    <a:pt x="4350" y="3970"/>
                    <a:pt x="4359" y="3935"/>
                    <a:pt x="4370" y="3929"/>
                  </a:cubicBezTo>
                  <a:cubicBezTo>
                    <a:pt x="4376" y="3925"/>
                    <a:pt x="4382" y="3929"/>
                    <a:pt x="4389" y="3937"/>
                  </a:cubicBezTo>
                  <a:cubicBezTo>
                    <a:pt x="4396" y="3946"/>
                    <a:pt x="4404" y="3960"/>
                    <a:pt x="4412" y="3978"/>
                  </a:cubicBezTo>
                  <a:cubicBezTo>
                    <a:pt x="4444" y="4051"/>
                    <a:pt x="4451" y="4050"/>
                    <a:pt x="4504" y="3959"/>
                  </a:cubicBezTo>
                  <a:cubicBezTo>
                    <a:pt x="4556" y="3870"/>
                    <a:pt x="4558" y="3855"/>
                    <a:pt x="4518" y="3806"/>
                  </a:cubicBezTo>
                  <a:cubicBezTo>
                    <a:pt x="4471" y="3748"/>
                    <a:pt x="4484" y="3687"/>
                    <a:pt x="4537" y="3660"/>
                  </a:cubicBezTo>
                  <a:cubicBezTo>
                    <a:pt x="4555" y="3651"/>
                    <a:pt x="4578" y="3645"/>
                    <a:pt x="4604" y="3645"/>
                  </a:cubicBezTo>
                  <a:cubicBezTo>
                    <a:pt x="4647" y="3645"/>
                    <a:pt x="4670" y="3643"/>
                    <a:pt x="4684" y="3617"/>
                  </a:cubicBezTo>
                  <a:cubicBezTo>
                    <a:pt x="4698" y="3591"/>
                    <a:pt x="4704" y="3542"/>
                    <a:pt x="4712" y="3450"/>
                  </a:cubicBezTo>
                  <a:cubicBezTo>
                    <a:pt x="4721" y="3342"/>
                    <a:pt x="4729" y="3199"/>
                    <a:pt x="4729" y="3131"/>
                  </a:cubicBezTo>
                  <a:cubicBezTo>
                    <a:pt x="4730" y="3092"/>
                    <a:pt x="4733" y="3059"/>
                    <a:pt x="4741" y="3028"/>
                  </a:cubicBezTo>
                  <a:cubicBezTo>
                    <a:pt x="4741" y="3026"/>
                    <a:pt x="4742" y="3026"/>
                    <a:pt x="4742" y="3024"/>
                  </a:cubicBezTo>
                  <a:cubicBezTo>
                    <a:pt x="4749" y="2994"/>
                    <a:pt x="4758" y="2967"/>
                    <a:pt x="4769" y="2953"/>
                  </a:cubicBezTo>
                  <a:cubicBezTo>
                    <a:pt x="4771" y="2950"/>
                    <a:pt x="4778" y="2947"/>
                    <a:pt x="4781" y="2944"/>
                  </a:cubicBezTo>
                  <a:cubicBezTo>
                    <a:pt x="4810" y="2909"/>
                    <a:pt x="4849" y="2886"/>
                    <a:pt x="4900" y="2882"/>
                  </a:cubicBezTo>
                  <a:cubicBezTo>
                    <a:pt x="5154" y="2863"/>
                    <a:pt x="5130" y="2897"/>
                    <a:pt x="5151" y="2540"/>
                  </a:cubicBezTo>
                  <a:cubicBezTo>
                    <a:pt x="5161" y="2363"/>
                    <a:pt x="5186" y="2196"/>
                    <a:pt x="5205" y="2169"/>
                  </a:cubicBezTo>
                  <a:cubicBezTo>
                    <a:pt x="5229" y="2135"/>
                    <a:pt x="5283" y="2131"/>
                    <a:pt x="5377" y="2160"/>
                  </a:cubicBezTo>
                  <a:cubicBezTo>
                    <a:pt x="5467" y="2188"/>
                    <a:pt x="5552" y="2185"/>
                    <a:pt x="5622" y="2154"/>
                  </a:cubicBezTo>
                  <a:cubicBezTo>
                    <a:pt x="5705" y="2116"/>
                    <a:pt x="5746" y="2119"/>
                    <a:pt x="5798" y="2166"/>
                  </a:cubicBezTo>
                  <a:cubicBezTo>
                    <a:pt x="5853" y="2216"/>
                    <a:pt x="5881" y="2219"/>
                    <a:pt x="5946" y="2173"/>
                  </a:cubicBezTo>
                  <a:cubicBezTo>
                    <a:pt x="5991" y="2142"/>
                    <a:pt x="6052" y="2129"/>
                    <a:pt x="6083" y="2145"/>
                  </a:cubicBezTo>
                  <a:cubicBezTo>
                    <a:pt x="6126" y="2168"/>
                    <a:pt x="6142" y="2149"/>
                    <a:pt x="6155" y="2059"/>
                  </a:cubicBezTo>
                  <a:cubicBezTo>
                    <a:pt x="6174" y="1933"/>
                    <a:pt x="6266" y="1769"/>
                    <a:pt x="6293" y="1814"/>
                  </a:cubicBezTo>
                  <a:cubicBezTo>
                    <a:pt x="6302" y="1830"/>
                    <a:pt x="6343" y="1813"/>
                    <a:pt x="6383" y="1777"/>
                  </a:cubicBezTo>
                  <a:cubicBezTo>
                    <a:pt x="6423" y="1742"/>
                    <a:pt x="6530" y="1700"/>
                    <a:pt x="6620" y="1683"/>
                  </a:cubicBezTo>
                  <a:cubicBezTo>
                    <a:pt x="6764" y="1655"/>
                    <a:pt x="6792" y="1663"/>
                    <a:pt x="6839" y="1743"/>
                  </a:cubicBezTo>
                  <a:cubicBezTo>
                    <a:pt x="6876" y="1806"/>
                    <a:pt x="6928" y="1833"/>
                    <a:pt x="7000" y="1829"/>
                  </a:cubicBezTo>
                  <a:cubicBezTo>
                    <a:pt x="7103" y="1823"/>
                    <a:pt x="7105" y="1826"/>
                    <a:pt x="7114" y="1997"/>
                  </a:cubicBezTo>
                  <a:cubicBezTo>
                    <a:pt x="7119" y="2098"/>
                    <a:pt x="7136" y="2168"/>
                    <a:pt x="7154" y="2164"/>
                  </a:cubicBezTo>
                  <a:cubicBezTo>
                    <a:pt x="7355" y="2122"/>
                    <a:pt x="7460" y="2226"/>
                    <a:pt x="7396" y="2401"/>
                  </a:cubicBezTo>
                  <a:cubicBezTo>
                    <a:pt x="7380" y="2445"/>
                    <a:pt x="7377" y="2499"/>
                    <a:pt x="7390" y="2521"/>
                  </a:cubicBezTo>
                  <a:cubicBezTo>
                    <a:pt x="7402" y="2543"/>
                    <a:pt x="7418" y="2623"/>
                    <a:pt x="7422" y="2697"/>
                  </a:cubicBezTo>
                  <a:cubicBezTo>
                    <a:pt x="7434" y="2873"/>
                    <a:pt x="7484" y="2891"/>
                    <a:pt x="7873" y="2869"/>
                  </a:cubicBezTo>
                  <a:lnTo>
                    <a:pt x="8178" y="2852"/>
                  </a:lnTo>
                  <a:lnTo>
                    <a:pt x="8178" y="2727"/>
                  </a:lnTo>
                  <a:cubicBezTo>
                    <a:pt x="8178" y="2658"/>
                    <a:pt x="8185" y="2585"/>
                    <a:pt x="8195" y="2568"/>
                  </a:cubicBezTo>
                  <a:cubicBezTo>
                    <a:pt x="8205" y="2552"/>
                    <a:pt x="8218" y="2472"/>
                    <a:pt x="8223" y="2390"/>
                  </a:cubicBezTo>
                  <a:cubicBezTo>
                    <a:pt x="8235" y="2199"/>
                    <a:pt x="8272" y="2137"/>
                    <a:pt x="8327" y="2214"/>
                  </a:cubicBezTo>
                  <a:cubicBezTo>
                    <a:pt x="8357" y="2256"/>
                    <a:pt x="8378" y="2258"/>
                    <a:pt x="8404" y="2222"/>
                  </a:cubicBezTo>
                  <a:cubicBezTo>
                    <a:pt x="8459" y="2145"/>
                    <a:pt x="8656" y="2104"/>
                    <a:pt x="8678" y="2164"/>
                  </a:cubicBezTo>
                  <a:cubicBezTo>
                    <a:pt x="8689" y="2193"/>
                    <a:pt x="8707" y="2207"/>
                    <a:pt x="8719" y="2194"/>
                  </a:cubicBezTo>
                  <a:cubicBezTo>
                    <a:pt x="8731" y="2182"/>
                    <a:pt x="8823" y="2158"/>
                    <a:pt x="8924" y="2143"/>
                  </a:cubicBezTo>
                  <a:cubicBezTo>
                    <a:pt x="9073" y="2120"/>
                    <a:pt x="9116" y="2130"/>
                    <a:pt x="9158" y="2194"/>
                  </a:cubicBezTo>
                  <a:cubicBezTo>
                    <a:pt x="9206" y="2268"/>
                    <a:pt x="9215" y="2269"/>
                    <a:pt x="9307" y="2194"/>
                  </a:cubicBezTo>
                  <a:cubicBezTo>
                    <a:pt x="9389" y="2128"/>
                    <a:pt x="9451" y="2122"/>
                    <a:pt x="9694" y="2147"/>
                  </a:cubicBezTo>
                  <a:cubicBezTo>
                    <a:pt x="9854" y="2164"/>
                    <a:pt x="10088" y="2174"/>
                    <a:pt x="10215" y="2171"/>
                  </a:cubicBezTo>
                  <a:cubicBezTo>
                    <a:pt x="10658" y="2161"/>
                    <a:pt x="11129" y="2157"/>
                    <a:pt x="11452" y="2162"/>
                  </a:cubicBezTo>
                  <a:cubicBezTo>
                    <a:pt x="11941" y="2169"/>
                    <a:pt x="12994" y="2126"/>
                    <a:pt x="13011" y="2098"/>
                  </a:cubicBezTo>
                  <a:cubicBezTo>
                    <a:pt x="13019" y="2084"/>
                    <a:pt x="13025" y="1935"/>
                    <a:pt x="13026" y="1765"/>
                  </a:cubicBezTo>
                  <a:lnTo>
                    <a:pt x="13027" y="1453"/>
                  </a:lnTo>
                  <a:lnTo>
                    <a:pt x="13136" y="1440"/>
                  </a:lnTo>
                  <a:cubicBezTo>
                    <a:pt x="13196" y="1433"/>
                    <a:pt x="13334" y="1415"/>
                    <a:pt x="13442" y="1401"/>
                  </a:cubicBezTo>
                  <a:cubicBezTo>
                    <a:pt x="13550" y="1388"/>
                    <a:pt x="13692" y="1395"/>
                    <a:pt x="13756" y="1419"/>
                  </a:cubicBezTo>
                  <a:cubicBezTo>
                    <a:pt x="13832" y="1446"/>
                    <a:pt x="13887" y="1445"/>
                    <a:pt x="13916" y="1414"/>
                  </a:cubicBezTo>
                  <a:cubicBezTo>
                    <a:pt x="13946" y="1382"/>
                    <a:pt x="14024" y="1381"/>
                    <a:pt x="14155" y="1412"/>
                  </a:cubicBezTo>
                  <a:cubicBezTo>
                    <a:pt x="14262" y="1437"/>
                    <a:pt x="14354" y="1444"/>
                    <a:pt x="14360" y="1427"/>
                  </a:cubicBezTo>
                  <a:cubicBezTo>
                    <a:pt x="14366" y="1410"/>
                    <a:pt x="14423" y="1412"/>
                    <a:pt x="14487" y="1431"/>
                  </a:cubicBezTo>
                  <a:cubicBezTo>
                    <a:pt x="14551" y="1451"/>
                    <a:pt x="14613" y="1458"/>
                    <a:pt x="14626" y="1444"/>
                  </a:cubicBezTo>
                  <a:cubicBezTo>
                    <a:pt x="14666" y="1402"/>
                    <a:pt x="14925" y="1427"/>
                    <a:pt x="14954" y="1477"/>
                  </a:cubicBezTo>
                  <a:cubicBezTo>
                    <a:pt x="14969" y="1502"/>
                    <a:pt x="15024" y="1524"/>
                    <a:pt x="15078" y="1524"/>
                  </a:cubicBezTo>
                  <a:cubicBezTo>
                    <a:pt x="15153" y="1524"/>
                    <a:pt x="15181" y="1499"/>
                    <a:pt x="15205" y="1410"/>
                  </a:cubicBezTo>
                  <a:cubicBezTo>
                    <a:pt x="15230" y="1320"/>
                    <a:pt x="15229" y="1284"/>
                    <a:pt x="15199" y="1242"/>
                  </a:cubicBezTo>
                  <a:cubicBezTo>
                    <a:pt x="15149" y="1172"/>
                    <a:pt x="15150" y="1042"/>
                    <a:pt x="15201" y="969"/>
                  </a:cubicBezTo>
                  <a:cubicBezTo>
                    <a:pt x="15233" y="924"/>
                    <a:pt x="15235" y="895"/>
                    <a:pt x="15210" y="845"/>
                  </a:cubicBezTo>
                  <a:cubicBezTo>
                    <a:pt x="15134" y="689"/>
                    <a:pt x="15222" y="669"/>
                    <a:pt x="16017" y="660"/>
                  </a:cubicBezTo>
                  <a:cubicBezTo>
                    <a:pt x="16468" y="655"/>
                    <a:pt x="16796" y="669"/>
                    <a:pt x="16805" y="694"/>
                  </a:cubicBezTo>
                  <a:cubicBezTo>
                    <a:pt x="16814" y="719"/>
                    <a:pt x="16842" y="714"/>
                    <a:pt x="16872" y="681"/>
                  </a:cubicBezTo>
                  <a:cubicBezTo>
                    <a:pt x="16947" y="602"/>
                    <a:pt x="16994" y="696"/>
                    <a:pt x="16998" y="937"/>
                  </a:cubicBezTo>
                  <a:cubicBezTo>
                    <a:pt x="16999" y="1044"/>
                    <a:pt x="17002" y="1220"/>
                    <a:pt x="17004" y="1328"/>
                  </a:cubicBezTo>
                  <a:lnTo>
                    <a:pt x="17008" y="1524"/>
                  </a:lnTo>
                  <a:lnTo>
                    <a:pt x="17076" y="1449"/>
                  </a:lnTo>
                  <a:cubicBezTo>
                    <a:pt x="17123" y="1396"/>
                    <a:pt x="17178" y="1380"/>
                    <a:pt x="17253" y="1397"/>
                  </a:cubicBezTo>
                  <a:lnTo>
                    <a:pt x="17361" y="1423"/>
                  </a:lnTo>
                  <a:lnTo>
                    <a:pt x="17361" y="1083"/>
                  </a:lnTo>
                  <a:cubicBezTo>
                    <a:pt x="17361" y="862"/>
                    <a:pt x="17373" y="731"/>
                    <a:pt x="17395" y="707"/>
                  </a:cubicBezTo>
                  <a:cubicBezTo>
                    <a:pt x="17414" y="687"/>
                    <a:pt x="17597" y="674"/>
                    <a:pt x="17802" y="677"/>
                  </a:cubicBezTo>
                  <a:lnTo>
                    <a:pt x="18177" y="683"/>
                  </a:lnTo>
                  <a:lnTo>
                    <a:pt x="18177" y="537"/>
                  </a:lnTo>
                  <a:cubicBezTo>
                    <a:pt x="18177" y="457"/>
                    <a:pt x="18187" y="365"/>
                    <a:pt x="18199" y="333"/>
                  </a:cubicBezTo>
                  <a:cubicBezTo>
                    <a:pt x="18211" y="301"/>
                    <a:pt x="18216" y="213"/>
                    <a:pt x="18209" y="138"/>
                  </a:cubicBezTo>
                  <a:lnTo>
                    <a:pt x="18197" y="0"/>
                  </a:lnTo>
                  <a:lnTo>
                    <a:pt x="10800" y="0"/>
                  </a:lnTo>
                  <a:lnTo>
                    <a:pt x="9098" y="0"/>
                  </a:lnTo>
                  <a:lnTo>
                    <a:pt x="0" y="0"/>
                  </a:lnTo>
                  <a:close/>
                  <a:moveTo>
                    <a:pt x="19181" y="0"/>
                  </a:moveTo>
                  <a:lnTo>
                    <a:pt x="19181" y="112"/>
                  </a:lnTo>
                  <a:cubicBezTo>
                    <a:pt x="19181" y="174"/>
                    <a:pt x="19169" y="239"/>
                    <a:pt x="19153" y="256"/>
                  </a:cubicBezTo>
                  <a:cubicBezTo>
                    <a:pt x="19133" y="276"/>
                    <a:pt x="19134" y="304"/>
                    <a:pt x="19154" y="346"/>
                  </a:cubicBezTo>
                  <a:cubicBezTo>
                    <a:pt x="19171" y="380"/>
                    <a:pt x="19180" y="467"/>
                    <a:pt x="19176" y="537"/>
                  </a:cubicBezTo>
                  <a:cubicBezTo>
                    <a:pt x="19168" y="654"/>
                    <a:pt x="19177" y="666"/>
                    <a:pt x="19263" y="677"/>
                  </a:cubicBezTo>
                  <a:cubicBezTo>
                    <a:pt x="19315" y="684"/>
                    <a:pt x="19391" y="701"/>
                    <a:pt x="19431" y="714"/>
                  </a:cubicBezTo>
                  <a:cubicBezTo>
                    <a:pt x="19472" y="726"/>
                    <a:pt x="19513" y="712"/>
                    <a:pt x="19522" y="686"/>
                  </a:cubicBezTo>
                  <a:cubicBezTo>
                    <a:pt x="19534" y="655"/>
                    <a:pt x="19620" y="647"/>
                    <a:pt x="19761" y="664"/>
                  </a:cubicBezTo>
                  <a:cubicBezTo>
                    <a:pt x="20029" y="696"/>
                    <a:pt x="20052" y="735"/>
                    <a:pt x="20044" y="1124"/>
                  </a:cubicBezTo>
                  <a:lnTo>
                    <a:pt x="20037" y="1403"/>
                  </a:lnTo>
                  <a:lnTo>
                    <a:pt x="20222" y="1410"/>
                  </a:lnTo>
                  <a:cubicBezTo>
                    <a:pt x="20323" y="1413"/>
                    <a:pt x="20417" y="1435"/>
                    <a:pt x="20433" y="1461"/>
                  </a:cubicBezTo>
                  <a:cubicBezTo>
                    <a:pt x="20449" y="1488"/>
                    <a:pt x="20465" y="1655"/>
                    <a:pt x="20467" y="1829"/>
                  </a:cubicBezTo>
                  <a:lnTo>
                    <a:pt x="20472" y="2147"/>
                  </a:lnTo>
                  <a:lnTo>
                    <a:pt x="20662" y="2141"/>
                  </a:lnTo>
                  <a:cubicBezTo>
                    <a:pt x="20767" y="2138"/>
                    <a:pt x="20867" y="2156"/>
                    <a:pt x="20886" y="2181"/>
                  </a:cubicBezTo>
                  <a:cubicBezTo>
                    <a:pt x="20923" y="2231"/>
                    <a:pt x="20905" y="2565"/>
                    <a:pt x="20861" y="2661"/>
                  </a:cubicBezTo>
                  <a:cubicBezTo>
                    <a:pt x="20846" y="2693"/>
                    <a:pt x="20846" y="2724"/>
                    <a:pt x="20861" y="2740"/>
                  </a:cubicBezTo>
                  <a:cubicBezTo>
                    <a:pt x="20893" y="2774"/>
                    <a:pt x="20925" y="3041"/>
                    <a:pt x="20904" y="3099"/>
                  </a:cubicBezTo>
                  <a:cubicBezTo>
                    <a:pt x="20895" y="3124"/>
                    <a:pt x="20886" y="3253"/>
                    <a:pt x="20883" y="3387"/>
                  </a:cubicBezTo>
                  <a:cubicBezTo>
                    <a:pt x="20878" y="3723"/>
                    <a:pt x="20842" y="3783"/>
                    <a:pt x="20648" y="3778"/>
                  </a:cubicBezTo>
                  <a:cubicBezTo>
                    <a:pt x="20561" y="3776"/>
                    <a:pt x="20478" y="3786"/>
                    <a:pt x="20465" y="3800"/>
                  </a:cubicBezTo>
                  <a:cubicBezTo>
                    <a:pt x="20451" y="3814"/>
                    <a:pt x="20444" y="3894"/>
                    <a:pt x="20448" y="3978"/>
                  </a:cubicBezTo>
                  <a:cubicBezTo>
                    <a:pt x="20482" y="4698"/>
                    <a:pt x="20486" y="5025"/>
                    <a:pt x="20460" y="5053"/>
                  </a:cubicBezTo>
                  <a:cubicBezTo>
                    <a:pt x="20444" y="5070"/>
                    <a:pt x="20436" y="5101"/>
                    <a:pt x="20444" y="5124"/>
                  </a:cubicBezTo>
                  <a:cubicBezTo>
                    <a:pt x="20466" y="5182"/>
                    <a:pt x="20368" y="5261"/>
                    <a:pt x="20307" y="5236"/>
                  </a:cubicBezTo>
                  <a:cubicBezTo>
                    <a:pt x="20232" y="5205"/>
                    <a:pt x="20185" y="5274"/>
                    <a:pt x="20175" y="5427"/>
                  </a:cubicBezTo>
                  <a:cubicBezTo>
                    <a:pt x="20169" y="5521"/>
                    <a:pt x="20148" y="5567"/>
                    <a:pt x="20105" y="5584"/>
                  </a:cubicBezTo>
                  <a:cubicBezTo>
                    <a:pt x="20049" y="5606"/>
                    <a:pt x="20045" y="5633"/>
                    <a:pt x="20045" y="5953"/>
                  </a:cubicBezTo>
                  <a:cubicBezTo>
                    <a:pt x="20045" y="6144"/>
                    <a:pt x="20047" y="6366"/>
                    <a:pt x="20049" y="6448"/>
                  </a:cubicBezTo>
                  <a:lnTo>
                    <a:pt x="20051" y="6598"/>
                  </a:lnTo>
                  <a:lnTo>
                    <a:pt x="20438" y="6605"/>
                  </a:lnTo>
                  <a:cubicBezTo>
                    <a:pt x="20651" y="6608"/>
                    <a:pt x="20868" y="6603"/>
                    <a:pt x="20920" y="6596"/>
                  </a:cubicBezTo>
                  <a:cubicBezTo>
                    <a:pt x="20972" y="6589"/>
                    <a:pt x="21100" y="6584"/>
                    <a:pt x="21203" y="6583"/>
                  </a:cubicBezTo>
                  <a:cubicBezTo>
                    <a:pt x="21354" y="6582"/>
                    <a:pt x="21396" y="6598"/>
                    <a:pt x="21420" y="6663"/>
                  </a:cubicBezTo>
                  <a:cubicBezTo>
                    <a:pt x="21443" y="6727"/>
                    <a:pt x="21437" y="6759"/>
                    <a:pt x="21387" y="6824"/>
                  </a:cubicBezTo>
                  <a:cubicBezTo>
                    <a:pt x="21349" y="6873"/>
                    <a:pt x="21331" y="6931"/>
                    <a:pt x="21341" y="6974"/>
                  </a:cubicBezTo>
                  <a:cubicBezTo>
                    <a:pt x="21345" y="6991"/>
                    <a:pt x="21344" y="7006"/>
                    <a:pt x="21343" y="7022"/>
                  </a:cubicBezTo>
                  <a:cubicBezTo>
                    <a:pt x="21371" y="6985"/>
                    <a:pt x="21411" y="6951"/>
                    <a:pt x="21454" y="6925"/>
                  </a:cubicBezTo>
                  <a:cubicBezTo>
                    <a:pt x="21455" y="6924"/>
                    <a:pt x="21455" y="6923"/>
                    <a:pt x="21456" y="6923"/>
                  </a:cubicBezTo>
                  <a:cubicBezTo>
                    <a:pt x="21460" y="6920"/>
                    <a:pt x="21464" y="6919"/>
                    <a:pt x="21468" y="6916"/>
                  </a:cubicBezTo>
                  <a:cubicBezTo>
                    <a:pt x="21472" y="6914"/>
                    <a:pt x="21476" y="6914"/>
                    <a:pt x="21480" y="6912"/>
                  </a:cubicBezTo>
                  <a:cubicBezTo>
                    <a:pt x="21490" y="6907"/>
                    <a:pt x="21501" y="6900"/>
                    <a:pt x="21510" y="6897"/>
                  </a:cubicBezTo>
                  <a:cubicBezTo>
                    <a:pt x="21510" y="6897"/>
                    <a:pt x="21511" y="6895"/>
                    <a:pt x="21512" y="6895"/>
                  </a:cubicBezTo>
                  <a:cubicBezTo>
                    <a:pt x="21532" y="6888"/>
                    <a:pt x="21549" y="6886"/>
                    <a:pt x="21559" y="6893"/>
                  </a:cubicBezTo>
                  <a:cubicBezTo>
                    <a:pt x="21563" y="6896"/>
                    <a:pt x="21567" y="6892"/>
                    <a:pt x="21570" y="6878"/>
                  </a:cubicBezTo>
                  <a:cubicBezTo>
                    <a:pt x="21574" y="6861"/>
                    <a:pt x="21577" y="6812"/>
                    <a:pt x="21580" y="6759"/>
                  </a:cubicBezTo>
                  <a:cubicBezTo>
                    <a:pt x="21585" y="6675"/>
                    <a:pt x="21590" y="6554"/>
                    <a:pt x="21593" y="6334"/>
                  </a:cubicBezTo>
                  <a:cubicBezTo>
                    <a:pt x="21599" y="5856"/>
                    <a:pt x="21599" y="4993"/>
                    <a:pt x="21599" y="3460"/>
                  </a:cubicBezTo>
                  <a:lnTo>
                    <a:pt x="21599" y="0"/>
                  </a:lnTo>
                  <a:lnTo>
                    <a:pt x="19181" y="0"/>
                  </a:lnTo>
                  <a:close/>
                  <a:moveTo>
                    <a:pt x="20627" y="6747"/>
                  </a:moveTo>
                  <a:cubicBezTo>
                    <a:pt x="20625" y="6750"/>
                    <a:pt x="20627" y="6760"/>
                    <a:pt x="20632" y="6774"/>
                  </a:cubicBezTo>
                  <a:cubicBezTo>
                    <a:pt x="20642" y="6802"/>
                    <a:pt x="20637" y="6838"/>
                    <a:pt x="20622" y="6854"/>
                  </a:cubicBezTo>
                  <a:cubicBezTo>
                    <a:pt x="20606" y="6870"/>
                    <a:pt x="20601" y="6904"/>
                    <a:pt x="20610" y="6929"/>
                  </a:cubicBezTo>
                  <a:cubicBezTo>
                    <a:pt x="20619" y="6955"/>
                    <a:pt x="20634" y="6964"/>
                    <a:pt x="20643" y="6949"/>
                  </a:cubicBezTo>
                  <a:cubicBezTo>
                    <a:pt x="20672" y="6899"/>
                    <a:pt x="20671" y="6786"/>
                    <a:pt x="20642" y="6755"/>
                  </a:cubicBezTo>
                  <a:cubicBezTo>
                    <a:pt x="20634" y="6746"/>
                    <a:pt x="20629" y="6743"/>
                    <a:pt x="20627" y="6747"/>
                  </a:cubicBezTo>
                  <a:close/>
                  <a:moveTo>
                    <a:pt x="21593" y="7116"/>
                  </a:moveTo>
                  <a:cubicBezTo>
                    <a:pt x="21589" y="7111"/>
                    <a:pt x="21579" y="7134"/>
                    <a:pt x="21561" y="7172"/>
                  </a:cubicBezTo>
                  <a:cubicBezTo>
                    <a:pt x="21560" y="7174"/>
                    <a:pt x="21560" y="7172"/>
                    <a:pt x="21559" y="7174"/>
                  </a:cubicBezTo>
                  <a:cubicBezTo>
                    <a:pt x="21559" y="7175"/>
                    <a:pt x="21559" y="7176"/>
                    <a:pt x="21559" y="7176"/>
                  </a:cubicBezTo>
                  <a:cubicBezTo>
                    <a:pt x="21558" y="7177"/>
                    <a:pt x="21558" y="7178"/>
                    <a:pt x="21558" y="7179"/>
                  </a:cubicBezTo>
                  <a:cubicBezTo>
                    <a:pt x="21536" y="7227"/>
                    <a:pt x="21518" y="7295"/>
                    <a:pt x="21518" y="7329"/>
                  </a:cubicBezTo>
                  <a:cubicBezTo>
                    <a:pt x="21518" y="7357"/>
                    <a:pt x="21523" y="7369"/>
                    <a:pt x="21528" y="7376"/>
                  </a:cubicBezTo>
                  <a:cubicBezTo>
                    <a:pt x="21530" y="7377"/>
                    <a:pt x="21530" y="7380"/>
                    <a:pt x="21531" y="7381"/>
                  </a:cubicBezTo>
                  <a:cubicBezTo>
                    <a:pt x="21534" y="7382"/>
                    <a:pt x="21537" y="7378"/>
                    <a:pt x="21540" y="7376"/>
                  </a:cubicBezTo>
                  <a:cubicBezTo>
                    <a:pt x="21544" y="7375"/>
                    <a:pt x="21549" y="7373"/>
                    <a:pt x="21554" y="7368"/>
                  </a:cubicBezTo>
                  <a:cubicBezTo>
                    <a:pt x="21554" y="7367"/>
                    <a:pt x="21554" y="7366"/>
                    <a:pt x="21554" y="7365"/>
                  </a:cubicBezTo>
                  <a:cubicBezTo>
                    <a:pt x="21571" y="7339"/>
                    <a:pt x="21589" y="7284"/>
                    <a:pt x="21593" y="7219"/>
                  </a:cubicBezTo>
                  <a:cubicBezTo>
                    <a:pt x="21597" y="7155"/>
                    <a:pt x="21597" y="7122"/>
                    <a:pt x="21593" y="7116"/>
                  </a:cubicBezTo>
                  <a:close/>
                  <a:moveTo>
                    <a:pt x="21599" y="8745"/>
                  </a:moveTo>
                  <a:lnTo>
                    <a:pt x="21558" y="8879"/>
                  </a:lnTo>
                  <a:cubicBezTo>
                    <a:pt x="21527" y="8979"/>
                    <a:pt x="21526" y="9027"/>
                    <a:pt x="21549" y="9074"/>
                  </a:cubicBezTo>
                  <a:cubicBezTo>
                    <a:pt x="21595" y="9168"/>
                    <a:pt x="21600" y="9157"/>
                    <a:pt x="21599" y="8943"/>
                  </a:cubicBezTo>
                  <a:lnTo>
                    <a:pt x="21599" y="8745"/>
                  </a:lnTo>
                  <a:close/>
                  <a:moveTo>
                    <a:pt x="21317" y="9253"/>
                  </a:moveTo>
                  <a:cubicBezTo>
                    <a:pt x="21307" y="9256"/>
                    <a:pt x="21301" y="9265"/>
                    <a:pt x="21301" y="9278"/>
                  </a:cubicBezTo>
                  <a:cubicBezTo>
                    <a:pt x="21301" y="9301"/>
                    <a:pt x="21334" y="9371"/>
                    <a:pt x="21374" y="9435"/>
                  </a:cubicBezTo>
                  <a:cubicBezTo>
                    <a:pt x="21432" y="9526"/>
                    <a:pt x="21446" y="9584"/>
                    <a:pt x="21408" y="9618"/>
                  </a:cubicBezTo>
                  <a:cubicBezTo>
                    <a:pt x="21390" y="9635"/>
                    <a:pt x="21357" y="9645"/>
                    <a:pt x="21311" y="9650"/>
                  </a:cubicBezTo>
                  <a:cubicBezTo>
                    <a:pt x="21265" y="9656"/>
                    <a:pt x="21205" y="9656"/>
                    <a:pt x="21130" y="9652"/>
                  </a:cubicBezTo>
                  <a:cubicBezTo>
                    <a:pt x="20992" y="9645"/>
                    <a:pt x="20869" y="9620"/>
                    <a:pt x="20854" y="9596"/>
                  </a:cubicBezTo>
                  <a:cubicBezTo>
                    <a:pt x="20840" y="9573"/>
                    <a:pt x="20763" y="9553"/>
                    <a:pt x="20685" y="9553"/>
                  </a:cubicBezTo>
                  <a:cubicBezTo>
                    <a:pt x="20607" y="9553"/>
                    <a:pt x="20536" y="9534"/>
                    <a:pt x="20527" y="9508"/>
                  </a:cubicBezTo>
                  <a:cubicBezTo>
                    <a:pt x="20517" y="9483"/>
                    <a:pt x="20491" y="9461"/>
                    <a:pt x="20469" y="9461"/>
                  </a:cubicBezTo>
                  <a:cubicBezTo>
                    <a:pt x="20457" y="9461"/>
                    <a:pt x="20449" y="9468"/>
                    <a:pt x="20444" y="9476"/>
                  </a:cubicBezTo>
                  <a:cubicBezTo>
                    <a:pt x="20441" y="9484"/>
                    <a:pt x="20440" y="9496"/>
                    <a:pt x="20444" y="9508"/>
                  </a:cubicBezTo>
                  <a:cubicBezTo>
                    <a:pt x="20454" y="9534"/>
                    <a:pt x="20465" y="9714"/>
                    <a:pt x="20469" y="9908"/>
                  </a:cubicBezTo>
                  <a:lnTo>
                    <a:pt x="20475" y="10261"/>
                  </a:lnTo>
                  <a:lnTo>
                    <a:pt x="20641" y="10258"/>
                  </a:lnTo>
                  <a:cubicBezTo>
                    <a:pt x="20753" y="10256"/>
                    <a:pt x="20819" y="10268"/>
                    <a:pt x="20857" y="10325"/>
                  </a:cubicBezTo>
                  <a:cubicBezTo>
                    <a:pt x="20895" y="10382"/>
                    <a:pt x="20906" y="10485"/>
                    <a:pt x="20912" y="10667"/>
                  </a:cubicBezTo>
                  <a:cubicBezTo>
                    <a:pt x="20918" y="10828"/>
                    <a:pt x="20934" y="10972"/>
                    <a:pt x="20948" y="10987"/>
                  </a:cubicBezTo>
                  <a:cubicBezTo>
                    <a:pt x="20962" y="11002"/>
                    <a:pt x="21044" y="11010"/>
                    <a:pt x="21130" y="11004"/>
                  </a:cubicBezTo>
                  <a:cubicBezTo>
                    <a:pt x="21216" y="10998"/>
                    <a:pt x="21300" y="11013"/>
                    <a:pt x="21319" y="11039"/>
                  </a:cubicBezTo>
                  <a:cubicBezTo>
                    <a:pt x="21340" y="11069"/>
                    <a:pt x="21350" y="11194"/>
                    <a:pt x="21344" y="11402"/>
                  </a:cubicBezTo>
                  <a:cubicBezTo>
                    <a:pt x="21342" y="11486"/>
                    <a:pt x="21341" y="11551"/>
                    <a:pt x="21343" y="11602"/>
                  </a:cubicBezTo>
                  <a:cubicBezTo>
                    <a:pt x="21345" y="11653"/>
                    <a:pt x="21349" y="11689"/>
                    <a:pt x="21358" y="11713"/>
                  </a:cubicBezTo>
                  <a:cubicBezTo>
                    <a:pt x="21375" y="11762"/>
                    <a:pt x="21407" y="11761"/>
                    <a:pt x="21461" y="11737"/>
                  </a:cubicBezTo>
                  <a:cubicBezTo>
                    <a:pt x="21498" y="11721"/>
                    <a:pt x="21523" y="11738"/>
                    <a:pt x="21534" y="11787"/>
                  </a:cubicBezTo>
                  <a:cubicBezTo>
                    <a:pt x="21584" y="12011"/>
                    <a:pt x="21599" y="11745"/>
                    <a:pt x="21599" y="10596"/>
                  </a:cubicBezTo>
                  <a:cubicBezTo>
                    <a:pt x="21599" y="9971"/>
                    <a:pt x="21600" y="9657"/>
                    <a:pt x="21593" y="9500"/>
                  </a:cubicBezTo>
                  <a:cubicBezTo>
                    <a:pt x="21592" y="9486"/>
                    <a:pt x="21591" y="9489"/>
                    <a:pt x="21590" y="9478"/>
                  </a:cubicBezTo>
                  <a:cubicBezTo>
                    <a:pt x="21587" y="9423"/>
                    <a:pt x="21582" y="9379"/>
                    <a:pt x="21575" y="9364"/>
                  </a:cubicBezTo>
                  <a:cubicBezTo>
                    <a:pt x="21571" y="9355"/>
                    <a:pt x="21568" y="9352"/>
                    <a:pt x="21563" y="9351"/>
                  </a:cubicBezTo>
                  <a:cubicBezTo>
                    <a:pt x="21558" y="9351"/>
                    <a:pt x="21552" y="9353"/>
                    <a:pt x="21545" y="9356"/>
                  </a:cubicBezTo>
                  <a:cubicBezTo>
                    <a:pt x="21515" y="9369"/>
                    <a:pt x="21473" y="9357"/>
                    <a:pt x="21453" y="9328"/>
                  </a:cubicBezTo>
                  <a:cubicBezTo>
                    <a:pt x="21430" y="9296"/>
                    <a:pt x="21396" y="9275"/>
                    <a:pt x="21367" y="9263"/>
                  </a:cubicBezTo>
                  <a:cubicBezTo>
                    <a:pt x="21348" y="9256"/>
                    <a:pt x="21329" y="9249"/>
                    <a:pt x="21317" y="9253"/>
                  </a:cubicBezTo>
                  <a:close/>
                  <a:moveTo>
                    <a:pt x="18336" y="15638"/>
                  </a:moveTo>
                  <a:lnTo>
                    <a:pt x="18432" y="15763"/>
                  </a:lnTo>
                  <a:cubicBezTo>
                    <a:pt x="18510" y="15864"/>
                    <a:pt x="18523" y="15902"/>
                    <a:pt x="18502" y="15971"/>
                  </a:cubicBezTo>
                  <a:cubicBezTo>
                    <a:pt x="18487" y="16018"/>
                    <a:pt x="18451" y="16069"/>
                    <a:pt x="18421" y="16085"/>
                  </a:cubicBezTo>
                  <a:cubicBezTo>
                    <a:pt x="18284" y="16159"/>
                    <a:pt x="18432" y="16339"/>
                    <a:pt x="18628" y="16339"/>
                  </a:cubicBezTo>
                  <a:cubicBezTo>
                    <a:pt x="18744" y="16339"/>
                    <a:pt x="18796" y="16476"/>
                    <a:pt x="18736" y="16622"/>
                  </a:cubicBezTo>
                  <a:cubicBezTo>
                    <a:pt x="18712" y="16681"/>
                    <a:pt x="18701" y="16773"/>
                    <a:pt x="18710" y="16848"/>
                  </a:cubicBezTo>
                  <a:cubicBezTo>
                    <a:pt x="18730" y="17012"/>
                    <a:pt x="18677" y="17062"/>
                    <a:pt x="18604" y="16953"/>
                  </a:cubicBezTo>
                  <a:cubicBezTo>
                    <a:pt x="18573" y="16906"/>
                    <a:pt x="18556" y="16893"/>
                    <a:pt x="18566" y="16923"/>
                  </a:cubicBezTo>
                  <a:cubicBezTo>
                    <a:pt x="18597" y="17014"/>
                    <a:pt x="18547" y="17030"/>
                    <a:pt x="18177" y="17050"/>
                  </a:cubicBezTo>
                  <a:cubicBezTo>
                    <a:pt x="17880" y="17066"/>
                    <a:pt x="17817" y="17059"/>
                    <a:pt x="17805" y="17003"/>
                  </a:cubicBezTo>
                  <a:cubicBezTo>
                    <a:pt x="17791" y="16945"/>
                    <a:pt x="17781" y="16946"/>
                    <a:pt x="17738" y="17013"/>
                  </a:cubicBezTo>
                  <a:cubicBezTo>
                    <a:pt x="17695" y="17078"/>
                    <a:pt x="17670" y="17083"/>
                    <a:pt x="17593" y="17044"/>
                  </a:cubicBezTo>
                  <a:cubicBezTo>
                    <a:pt x="17527" y="17009"/>
                    <a:pt x="17492" y="17009"/>
                    <a:pt x="17471" y="17046"/>
                  </a:cubicBezTo>
                  <a:cubicBezTo>
                    <a:pt x="17449" y="17083"/>
                    <a:pt x="17428" y="17084"/>
                    <a:pt x="17394" y="17048"/>
                  </a:cubicBezTo>
                  <a:cubicBezTo>
                    <a:pt x="17363" y="17015"/>
                    <a:pt x="17324" y="17013"/>
                    <a:pt x="17280" y="17041"/>
                  </a:cubicBezTo>
                  <a:cubicBezTo>
                    <a:pt x="17243" y="17065"/>
                    <a:pt x="17154" y="17075"/>
                    <a:pt x="17084" y="17065"/>
                  </a:cubicBezTo>
                  <a:cubicBezTo>
                    <a:pt x="16971" y="17049"/>
                    <a:pt x="16959" y="17056"/>
                    <a:pt x="16981" y="17125"/>
                  </a:cubicBezTo>
                  <a:cubicBezTo>
                    <a:pt x="17015" y="17231"/>
                    <a:pt x="16982" y="17541"/>
                    <a:pt x="16934" y="17572"/>
                  </a:cubicBezTo>
                  <a:cubicBezTo>
                    <a:pt x="16913" y="17586"/>
                    <a:pt x="16868" y="17573"/>
                    <a:pt x="16834" y="17542"/>
                  </a:cubicBezTo>
                  <a:cubicBezTo>
                    <a:pt x="16801" y="17512"/>
                    <a:pt x="16726" y="17493"/>
                    <a:pt x="16669" y="17501"/>
                  </a:cubicBezTo>
                  <a:cubicBezTo>
                    <a:pt x="16582" y="17514"/>
                    <a:pt x="16563" y="17535"/>
                    <a:pt x="16555" y="17630"/>
                  </a:cubicBezTo>
                  <a:cubicBezTo>
                    <a:pt x="16549" y="17693"/>
                    <a:pt x="16535" y="17759"/>
                    <a:pt x="16525" y="17774"/>
                  </a:cubicBezTo>
                  <a:cubicBezTo>
                    <a:pt x="16488" y="17828"/>
                    <a:pt x="16042" y="17749"/>
                    <a:pt x="16049" y="17691"/>
                  </a:cubicBezTo>
                  <a:cubicBezTo>
                    <a:pt x="16057" y="17621"/>
                    <a:pt x="15894" y="17624"/>
                    <a:pt x="15842" y="17695"/>
                  </a:cubicBezTo>
                  <a:cubicBezTo>
                    <a:pt x="15821" y="17723"/>
                    <a:pt x="15704" y="17752"/>
                    <a:pt x="15583" y="17757"/>
                  </a:cubicBezTo>
                  <a:cubicBezTo>
                    <a:pt x="14590" y="17801"/>
                    <a:pt x="14291" y="17785"/>
                    <a:pt x="14290" y="17699"/>
                  </a:cubicBezTo>
                  <a:cubicBezTo>
                    <a:pt x="14289" y="17650"/>
                    <a:pt x="14453" y="17595"/>
                    <a:pt x="14698" y="17564"/>
                  </a:cubicBezTo>
                  <a:cubicBezTo>
                    <a:pt x="14780" y="17553"/>
                    <a:pt x="14867" y="17536"/>
                    <a:pt x="14889" y="17523"/>
                  </a:cubicBezTo>
                  <a:cubicBezTo>
                    <a:pt x="14911" y="17510"/>
                    <a:pt x="15331" y="17404"/>
                    <a:pt x="15823" y="17289"/>
                  </a:cubicBezTo>
                  <a:cubicBezTo>
                    <a:pt x="16314" y="17173"/>
                    <a:pt x="16720" y="17073"/>
                    <a:pt x="16724" y="17065"/>
                  </a:cubicBezTo>
                  <a:cubicBezTo>
                    <a:pt x="16729" y="17057"/>
                    <a:pt x="16737" y="16972"/>
                    <a:pt x="16741" y="16876"/>
                  </a:cubicBezTo>
                  <a:cubicBezTo>
                    <a:pt x="16745" y="16780"/>
                    <a:pt x="16758" y="16690"/>
                    <a:pt x="16771" y="16676"/>
                  </a:cubicBezTo>
                  <a:cubicBezTo>
                    <a:pt x="16785" y="16662"/>
                    <a:pt x="16919" y="16653"/>
                    <a:pt x="17071" y="16657"/>
                  </a:cubicBezTo>
                  <a:cubicBezTo>
                    <a:pt x="17547" y="16669"/>
                    <a:pt x="17800" y="16510"/>
                    <a:pt x="18118" y="15993"/>
                  </a:cubicBezTo>
                  <a:lnTo>
                    <a:pt x="18336" y="15638"/>
                  </a:lnTo>
                  <a:close/>
                  <a:moveTo>
                    <a:pt x="16403" y="17370"/>
                  </a:moveTo>
                  <a:cubicBezTo>
                    <a:pt x="16384" y="17383"/>
                    <a:pt x="16400" y="17392"/>
                    <a:pt x="16437" y="17392"/>
                  </a:cubicBezTo>
                  <a:cubicBezTo>
                    <a:pt x="16475" y="17392"/>
                    <a:pt x="16490" y="17383"/>
                    <a:pt x="16471" y="17370"/>
                  </a:cubicBezTo>
                  <a:cubicBezTo>
                    <a:pt x="16453" y="17357"/>
                    <a:pt x="16422" y="17357"/>
                    <a:pt x="16403" y="17370"/>
                  </a:cubicBezTo>
                  <a:close/>
                  <a:moveTo>
                    <a:pt x="14173" y="17688"/>
                  </a:moveTo>
                  <a:cubicBezTo>
                    <a:pt x="14248" y="17674"/>
                    <a:pt x="14359" y="17747"/>
                    <a:pt x="14359" y="17841"/>
                  </a:cubicBezTo>
                  <a:cubicBezTo>
                    <a:pt x="14359" y="17905"/>
                    <a:pt x="14338" y="17934"/>
                    <a:pt x="14287" y="17944"/>
                  </a:cubicBezTo>
                  <a:cubicBezTo>
                    <a:pt x="14241" y="17953"/>
                    <a:pt x="14209" y="17995"/>
                    <a:pt x="14200" y="18056"/>
                  </a:cubicBezTo>
                  <a:cubicBezTo>
                    <a:pt x="14190" y="18117"/>
                    <a:pt x="14171" y="18142"/>
                    <a:pt x="14145" y="18125"/>
                  </a:cubicBezTo>
                  <a:cubicBezTo>
                    <a:pt x="14118" y="18107"/>
                    <a:pt x="14102" y="18132"/>
                    <a:pt x="14096" y="18200"/>
                  </a:cubicBezTo>
                  <a:cubicBezTo>
                    <a:pt x="14090" y="18267"/>
                    <a:pt x="14065" y="18305"/>
                    <a:pt x="14020" y="18316"/>
                  </a:cubicBezTo>
                  <a:cubicBezTo>
                    <a:pt x="13983" y="18325"/>
                    <a:pt x="13933" y="18357"/>
                    <a:pt x="13908" y="18387"/>
                  </a:cubicBezTo>
                  <a:cubicBezTo>
                    <a:pt x="13878" y="18422"/>
                    <a:pt x="13799" y="18431"/>
                    <a:pt x="13682" y="18415"/>
                  </a:cubicBezTo>
                  <a:cubicBezTo>
                    <a:pt x="13552" y="18396"/>
                    <a:pt x="13501" y="18406"/>
                    <a:pt x="13491" y="18449"/>
                  </a:cubicBezTo>
                  <a:cubicBezTo>
                    <a:pt x="13474" y="18527"/>
                    <a:pt x="13012" y="18531"/>
                    <a:pt x="12966" y="18453"/>
                  </a:cubicBezTo>
                  <a:cubicBezTo>
                    <a:pt x="12916" y="18368"/>
                    <a:pt x="12669" y="18358"/>
                    <a:pt x="12650" y="18441"/>
                  </a:cubicBezTo>
                  <a:cubicBezTo>
                    <a:pt x="12632" y="18520"/>
                    <a:pt x="12443" y="18533"/>
                    <a:pt x="12398" y="18458"/>
                  </a:cubicBezTo>
                  <a:cubicBezTo>
                    <a:pt x="12379" y="18424"/>
                    <a:pt x="12348" y="18428"/>
                    <a:pt x="12299" y="18466"/>
                  </a:cubicBezTo>
                  <a:cubicBezTo>
                    <a:pt x="12243" y="18509"/>
                    <a:pt x="12192" y="18507"/>
                    <a:pt x="12066" y="18462"/>
                  </a:cubicBezTo>
                  <a:cubicBezTo>
                    <a:pt x="11973" y="18429"/>
                    <a:pt x="11889" y="18422"/>
                    <a:pt x="11869" y="18445"/>
                  </a:cubicBezTo>
                  <a:cubicBezTo>
                    <a:pt x="11848" y="18467"/>
                    <a:pt x="11802" y="18486"/>
                    <a:pt x="11765" y="18488"/>
                  </a:cubicBezTo>
                  <a:cubicBezTo>
                    <a:pt x="11727" y="18490"/>
                    <a:pt x="11542" y="18509"/>
                    <a:pt x="11354" y="18529"/>
                  </a:cubicBezTo>
                  <a:cubicBezTo>
                    <a:pt x="11109" y="18555"/>
                    <a:pt x="11005" y="18548"/>
                    <a:pt x="10992" y="18512"/>
                  </a:cubicBezTo>
                  <a:cubicBezTo>
                    <a:pt x="10982" y="18483"/>
                    <a:pt x="10989" y="18451"/>
                    <a:pt x="11008" y="18441"/>
                  </a:cubicBezTo>
                  <a:cubicBezTo>
                    <a:pt x="11094" y="18395"/>
                    <a:pt x="13483" y="17856"/>
                    <a:pt x="13496" y="17880"/>
                  </a:cubicBezTo>
                  <a:cubicBezTo>
                    <a:pt x="13505" y="17894"/>
                    <a:pt x="13524" y="17889"/>
                    <a:pt x="13541" y="17867"/>
                  </a:cubicBezTo>
                  <a:cubicBezTo>
                    <a:pt x="13591" y="17799"/>
                    <a:pt x="13876" y="17757"/>
                    <a:pt x="13897" y="17815"/>
                  </a:cubicBezTo>
                  <a:cubicBezTo>
                    <a:pt x="13922" y="17883"/>
                    <a:pt x="14077" y="17825"/>
                    <a:pt x="14116" y="17733"/>
                  </a:cubicBezTo>
                  <a:cubicBezTo>
                    <a:pt x="14128" y="17707"/>
                    <a:pt x="14148" y="17693"/>
                    <a:pt x="14173" y="17688"/>
                  </a:cubicBezTo>
                  <a:close/>
                  <a:moveTo>
                    <a:pt x="5610" y="18509"/>
                  </a:moveTo>
                  <a:lnTo>
                    <a:pt x="5426" y="18518"/>
                  </a:lnTo>
                  <a:lnTo>
                    <a:pt x="5243" y="18524"/>
                  </a:lnTo>
                  <a:lnTo>
                    <a:pt x="5243" y="18840"/>
                  </a:lnTo>
                  <a:lnTo>
                    <a:pt x="5243" y="19154"/>
                  </a:lnTo>
                  <a:lnTo>
                    <a:pt x="5420" y="19154"/>
                  </a:lnTo>
                  <a:cubicBezTo>
                    <a:pt x="5617" y="19154"/>
                    <a:pt x="5597" y="19200"/>
                    <a:pt x="5606" y="18729"/>
                  </a:cubicBezTo>
                  <a:lnTo>
                    <a:pt x="5610" y="18509"/>
                  </a:lnTo>
                  <a:close/>
                  <a:moveTo>
                    <a:pt x="5022" y="18845"/>
                  </a:moveTo>
                  <a:cubicBezTo>
                    <a:pt x="5000" y="18859"/>
                    <a:pt x="5005" y="18870"/>
                    <a:pt x="5037" y="18873"/>
                  </a:cubicBezTo>
                  <a:cubicBezTo>
                    <a:pt x="5065" y="18875"/>
                    <a:pt x="5083" y="18864"/>
                    <a:pt x="5073" y="18849"/>
                  </a:cubicBezTo>
                  <a:cubicBezTo>
                    <a:pt x="5064" y="18834"/>
                    <a:pt x="5041" y="18831"/>
                    <a:pt x="5022" y="18845"/>
                  </a:cubicBezTo>
                  <a:close/>
                  <a:moveTo>
                    <a:pt x="6094" y="19477"/>
                  </a:moveTo>
                  <a:cubicBezTo>
                    <a:pt x="6071" y="19476"/>
                    <a:pt x="6069" y="19518"/>
                    <a:pt x="6087" y="19621"/>
                  </a:cubicBezTo>
                  <a:cubicBezTo>
                    <a:pt x="6107" y="19741"/>
                    <a:pt x="6103" y="19767"/>
                    <a:pt x="6061" y="19786"/>
                  </a:cubicBezTo>
                  <a:cubicBezTo>
                    <a:pt x="5986" y="19819"/>
                    <a:pt x="5956" y="20294"/>
                    <a:pt x="6023" y="20379"/>
                  </a:cubicBezTo>
                  <a:cubicBezTo>
                    <a:pt x="6069" y="20437"/>
                    <a:pt x="6070" y="20441"/>
                    <a:pt x="6023" y="20472"/>
                  </a:cubicBezTo>
                  <a:cubicBezTo>
                    <a:pt x="5977" y="20502"/>
                    <a:pt x="5978" y="20507"/>
                    <a:pt x="6027" y="20566"/>
                  </a:cubicBezTo>
                  <a:cubicBezTo>
                    <a:pt x="6063" y="20608"/>
                    <a:pt x="6086" y="20708"/>
                    <a:pt x="6098" y="20878"/>
                  </a:cubicBezTo>
                  <a:cubicBezTo>
                    <a:pt x="6112" y="21071"/>
                    <a:pt x="6126" y="21127"/>
                    <a:pt x="6160" y="21119"/>
                  </a:cubicBezTo>
                  <a:cubicBezTo>
                    <a:pt x="6212" y="21106"/>
                    <a:pt x="6226" y="21014"/>
                    <a:pt x="6232" y="20682"/>
                  </a:cubicBezTo>
                  <a:cubicBezTo>
                    <a:pt x="6236" y="20472"/>
                    <a:pt x="6248" y="20420"/>
                    <a:pt x="6312" y="20334"/>
                  </a:cubicBezTo>
                  <a:lnTo>
                    <a:pt x="6386" y="20233"/>
                  </a:lnTo>
                  <a:lnTo>
                    <a:pt x="6331" y="20113"/>
                  </a:lnTo>
                  <a:cubicBezTo>
                    <a:pt x="6300" y="20047"/>
                    <a:pt x="6276" y="19963"/>
                    <a:pt x="6276" y="19928"/>
                  </a:cubicBezTo>
                  <a:cubicBezTo>
                    <a:pt x="6276" y="19893"/>
                    <a:pt x="6264" y="19844"/>
                    <a:pt x="6249" y="19818"/>
                  </a:cubicBezTo>
                  <a:cubicBezTo>
                    <a:pt x="6233" y="19792"/>
                    <a:pt x="6215" y="19721"/>
                    <a:pt x="6208" y="19661"/>
                  </a:cubicBezTo>
                  <a:cubicBezTo>
                    <a:pt x="6195" y="19550"/>
                    <a:pt x="6151" y="19478"/>
                    <a:pt x="6094" y="19477"/>
                  </a:cubicBezTo>
                  <a:close/>
                  <a:moveTo>
                    <a:pt x="5944" y="20687"/>
                  </a:moveTo>
                  <a:cubicBezTo>
                    <a:pt x="5940" y="20683"/>
                    <a:pt x="5933" y="20695"/>
                    <a:pt x="5922" y="20723"/>
                  </a:cubicBezTo>
                  <a:cubicBezTo>
                    <a:pt x="5882" y="20828"/>
                    <a:pt x="5891" y="20900"/>
                    <a:pt x="5944" y="20923"/>
                  </a:cubicBezTo>
                  <a:cubicBezTo>
                    <a:pt x="5970" y="20935"/>
                    <a:pt x="5996" y="20946"/>
                    <a:pt x="6003" y="20949"/>
                  </a:cubicBezTo>
                  <a:cubicBezTo>
                    <a:pt x="6010" y="20952"/>
                    <a:pt x="6000" y="20930"/>
                    <a:pt x="5982" y="20899"/>
                  </a:cubicBezTo>
                  <a:cubicBezTo>
                    <a:pt x="5964" y="20869"/>
                    <a:pt x="5950" y="20801"/>
                    <a:pt x="5950" y="20749"/>
                  </a:cubicBezTo>
                  <a:cubicBezTo>
                    <a:pt x="5950" y="20710"/>
                    <a:pt x="5948" y="20690"/>
                    <a:pt x="5944" y="20687"/>
                  </a:cubicBezTo>
                  <a:close/>
                </a:path>
              </a:pathLst>
            </a:custGeom>
            <a:ln w="12700">
              <a:miter lim="400000"/>
            </a:ln>
          </p:spPr>
        </p:pic>
        <p:grpSp>
          <p:nvGrpSpPr>
            <p:cNvPr id="22" name="Group 363"/>
            <p:cNvGrpSpPr/>
            <p:nvPr/>
          </p:nvGrpSpPr>
          <p:grpSpPr>
            <a:xfrm>
              <a:off x="14896879" y="8725097"/>
              <a:ext cx="2327911" cy="1042579"/>
              <a:chOff x="0" y="0"/>
              <a:chExt cx="2327909" cy="1042578"/>
            </a:xfrm>
          </p:grpSpPr>
          <p:sp>
            <p:nvSpPr>
              <p:cNvPr id="23" name="Shape 362"/>
              <p:cNvSpPr/>
              <p:nvPr/>
            </p:nvSpPr>
            <p:spPr>
              <a:xfrm>
                <a:off x="44451" y="44451"/>
                <a:ext cx="2239010" cy="998127"/>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76200" tIns="76200" rIns="76200" bIns="76200" numCol="1" anchor="t">
                <a:spAutoFit/>
              </a:bodyPr>
              <a:lstStyle/>
              <a:p>
                <a:pPr marL="40640" marR="40640" defTabSz="914400">
                  <a:buClr>
                    <a:srgbClr val="FF2600"/>
                  </a:buClr>
                  <a:buFont typeface="Times New Roman"/>
                  <a:defRPr sz="3200" i="0">
                    <a:uFill>
                      <a:solidFill>
                        <a:srgbClr val="000000"/>
                      </a:solidFill>
                    </a:uFill>
                    <a:latin typeface="+mn-lt"/>
                    <a:ea typeface="+mn-ea"/>
                    <a:cs typeface="+mn-cs"/>
                    <a:sym typeface="Candara"/>
                  </a:defRPr>
                </a:pPr>
                <a:r>
                  <a:rPr sz="800"/>
                  <a:t> </a:t>
                </a:r>
                <a:r>
                  <a:rPr sz="1100"/>
                  <a:t>ATLAS</a:t>
                </a:r>
                <a:r>
                  <a:rPr sz="800"/>
                  <a:t> </a:t>
                </a:r>
              </a:p>
            </p:txBody>
          </p:sp>
          <p:pic>
            <p:nvPicPr>
              <p:cNvPr id="24" name="Picture 23"/>
              <p:cNvPicPr>
                <a:picLocks/>
              </p:cNvPicPr>
              <p:nvPr/>
            </p:nvPicPr>
            <p:blipFill>
              <a:blip r:embed="rId8" cstate="print">
                <a:extLst/>
              </a:blip>
              <a:stretch>
                <a:fillRect/>
              </a:stretch>
            </p:blipFill>
            <p:spPr>
              <a:xfrm>
                <a:off x="0" y="0"/>
                <a:ext cx="2327909" cy="1041401"/>
              </a:xfrm>
              <a:prstGeom prst="rect">
                <a:avLst/>
              </a:prstGeom>
              <a:effectLst/>
            </p:spPr>
          </p:pic>
        </p:grpSp>
        <p:pic>
          <p:nvPicPr>
            <p:cNvPr id="25" name="Picture 24"/>
            <p:cNvPicPr>
              <a:picLocks/>
            </p:cNvPicPr>
            <p:nvPr/>
          </p:nvPicPr>
          <p:blipFill>
            <a:blip r:embed="rId9" cstate="print">
              <a:extLst/>
            </a:blip>
            <a:stretch>
              <a:fillRect/>
            </a:stretch>
          </p:blipFill>
          <p:spPr>
            <a:xfrm>
              <a:off x="16782407" y="2723084"/>
              <a:ext cx="5929771" cy="1103625"/>
            </a:xfrm>
            <a:prstGeom prst="rect">
              <a:avLst/>
            </a:prstGeom>
            <a:effectLst>
              <a:outerShdw blurRad="25400" dist="12700" dir="5400000" rotWithShape="0">
                <a:srgbClr val="000000">
                  <a:alpha val="50000"/>
                </a:srgbClr>
              </a:outerShdw>
            </a:effectLst>
          </p:spPr>
        </p:pic>
        <p:grpSp>
          <p:nvGrpSpPr>
            <p:cNvPr id="26" name="Group 367"/>
            <p:cNvGrpSpPr/>
            <p:nvPr/>
          </p:nvGrpSpPr>
          <p:grpSpPr>
            <a:xfrm>
              <a:off x="10140514" y="8224863"/>
              <a:ext cx="2327910" cy="1042579"/>
              <a:chOff x="0" y="0"/>
              <a:chExt cx="2327909" cy="1042578"/>
            </a:xfrm>
          </p:grpSpPr>
          <p:sp>
            <p:nvSpPr>
              <p:cNvPr id="27" name="Shape 366"/>
              <p:cNvSpPr/>
              <p:nvPr/>
            </p:nvSpPr>
            <p:spPr>
              <a:xfrm>
                <a:off x="44451" y="44451"/>
                <a:ext cx="2239010" cy="998127"/>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76200" tIns="76200" rIns="76200" bIns="76200" numCol="1" anchor="t">
                <a:spAutoFit/>
              </a:bodyPr>
              <a:lstStyle/>
              <a:p>
                <a:pPr marL="40640" marR="40640" defTabSz="914400">
                  <a:buClr>
                    <a:srgbClr val="FF2600"/>
                  </a:buClr>
                  <a:buFont typeface="Times New Roman"/>
                  <a:defRPr sz="3200" i="0">
                    <a:uFill>
                      <a:solidFill>
                        <a:srgbClr val="000000"/>
                      </a:solidFill>
                    </a:uFill>
                    <a:latin typeface="+mn-lt"/>
                    <a:ea typeface="+mn-ea"/>
                    <a:cs typeface="+mn-cs"/>
                    <a:sym typeface="Candara"/>
                  </a:defRPr>
                </a:pPr>
                <a:r>
                  <a:rPr sz="800"/>
                  <a:t> </a:t>
                </a:r>
                <a:r>
                  <a:rPr sz="1100"/>
                  <a:t>ALICE</a:t>
                </a:r>
                <a:r>
                  <a:rPr sz="800"/>
                  <a:t> </a:t>
                </a:r>
              </a:p>
            </p:txBody>
          </p:sp>
          <p:pic>
            <p:nvPicPr>
              <p:cNvPr id="28" name="Picture 27"/>
              <p:cNvPicPr>
                <a:picLocks/>
              </p:cNvPicPr>
              <p:nvPr/>
            </p:nvPicPr>
            <p:blipFill>
              <a:blip r:embed="rId8" cstate="print">
                <a:extLst/>
              </a:blip>
              <a:stretch>
                <a:fillRect/>
              </a:stretch>
            </p:blipFill>
            <p:spPr>
              <a:xfrm>
                <a:off x="0" y="0"/>
                <a:ext cx="2327909" cy="1041401"/>
              </a:xfrm>
              <a:prstGeom prst="rect">
                <a:avLst/>
              </a:prstGeom>
              <a:effectLst/>
            </p:spPr>
          </p:pic>
        </p:grpSp>
        <p:grpSp>
          <p:nvGrpSpPr>
            <p:cNvPr id="29" name="Group 370"/>
            <p:cNvGrpSpPr/>
            <p:nvPr/>
          </p:nvGrpSpPr>
          <p:grpSpPr>
            <a:xfrm>
              <a:off x="21100602" y="6030687"/>
              <a:ext cx="2327910" cy="1042579"/>
              <a:chOff x="0" y="0"/>
              <a:chExt cx="2327909" cy="1042578"/>
            </a:xfrm>
          </p:grpSpPr>
          <p:sp>
            <p:nvSpPr>
              <p:cNvPr id="30" name="Shape 369"/>
              <p:cNvSpPr/>
              <p:nvPr/>
            </p:nvSpPr>
            <p:spPr>
              <a:xfrm>
                <a:off x="44451" y="44451"/>
                <a:ext cx="2239010" cy="998127"/>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76200" tIns="76200" rIns="76200" bIns="76200" numCol="1" anchor="t">
                <a:spAutoFit/>
              </a:bodyPr>
              <a:lstStyle/>
              <a:p>
                <a:pPr marL="40640" marR="40640" defTabSz="914400">
                  <a:buClr>
                    <a:srgbClr val="FF2600"/>
                  </a:buClr>
                  <a:buFont typeface="Times New Roman"/>
                  <a:defRPr sz="3200" i="0">
                    <a:uFill>
                      <a:solidFill>
                        <a:srgbClr val="000000"/>
                      </a:solidFill>
                    </a:uFill>
                    <a:latin typeface="+mn-lt"/>
                    <a:ea typeface="+mn-ea"/>
                    <a:cs typeface="+mn-cs"/>
                    <a:sym typeface="Candara"/>
                  </a:defRPr>
                </a:pPr>
                <a:r>
                  <a:rPr sz="800"/>
                  <a:t> </a:t>
                </a:r>
                <a:r>
                  <a:rPr sz="1100"/>
                  <a:t>LHCb</a:t>
                </a:r>
                <a:r>
                  <a:rPr sz="800"/>
                  <a:t> </a:t>
                </a:r>
              </a:p>
            </p:txBody>
          </p:sp>
          <p:pic>
            <p:nvPicPr>
              <p:cNvPr id="31" name="Picture 30"/>
              <p:cNvPicPr>
                <a:picLocks/>
              </p:cNvPicPr>
              <p:nvPr/>
            </p:nvPicPr>
            <p:blipFill>
              <a:blip r:embed="rId8" cstate="print">
                <a:extLst/>
              </a:blip>
              <a:stretch>
                <a:fillRect/>
              </a:stretch>
            </p:blipFill>
            <p:spPr>
              <a:xfrm>
                <a:off x="0" y="0"/>
                <a:ext cx="2327909" cy="1041401"/>
              </a:xfrm>
              <a:prstGeom prst="rect">
                <a:avLst/>
              </a:prstGeom>
              <a:effectLst/>
            </p:spPr>
          </p:pic>
        </p:grpSp>
      </p:grpSp>
      <p:sp>
        <p:nvSpPr>
          <p:cNvPr id="33" name="TextBox 32"/>
          <p:cNvSpPr txBox="1"/>
          <p:nvPr/>
        </p:nvSpPr>
        <p:spPr>
          <a:xfrm>
            <a:off x="215038" y="759082"/>
            <a:ext cx="3323026"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smtClean="0">
                <a:ln>
                  <a:noFill/>
                </a:ln>
                <a:solidFill>
                  <a:srgbClr val="E3D88B"/>
                </a:solidFill>
                <a:effectLst/>
                <a:uFillTx/>
                <a:latin typeface="Akkurat Std" panose="02000503000000000000" pitchFamily="2" charset="0"/>
                <a:sym typeface="Arial"/>
              </a:rPr>
              <a:t>ATLAS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800" cap="none" dirty="0" smtClean="0">
                <a:solidFill>
                  <a:srgbClr val="E3D88B"/>
                </a:solidFill>
                <a:latin typeface="Akkurat Std" panose="02000503000000000000" pitchFamily="2" charset="0"/>
              </a:rPr>
              <a:t>Higgs physics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E3D88B"/>
                </a:solidFill>
                <a:effectLst/>
                <a:uFillTx/>
                <a:latin typeface="Akkurat Std" panose="02000503000000000000" pitchFamily="2" charset="0"/>
                <a:sym typeface="Arial"/>
              </a:rPr>
              <a:t>Beyond the standard model</a:t>
            </a:r>
          </a:p>
          <a:p>
            <a:pPr marL="0" marR="0" indent="0" algn="l" defTabSz="825500" rtl="0" fontAlgn="auto" latinLnBrk="0" hangingPunct="0">
              <a:lnSpc>
                <a:spcPct val="100000"/>
              </a:lnSpc>
              <a:spcBef>
                <a:spcPts val="0"/>
              </a:spcBef>
              <a:spcAft>
                <a:spcPts val="0"/>
              </a:spcAft>
              <a:buClrTx/>
              <a:buSzTx/>
              <a:buFontTx/>
              <a:buNone/>
              <a:tabLst/>
            </a:pPr>
            <a:endParaRPr lang="en-US" sz="1800" cap="none" dirty="0">
              <a:solidFill>
                <a:srgbClr val="E3D88B"/>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err="1" smtClean="0">
                <a:ln>
                  <a:noFill/>
                </a:ln>
                <a:solidFill>
                  <a:srgbClr val="E3D88B"/>
                </a:solidFill>
                <a:effectLst/>
                <a:uFillTx/>
                <a:latin typeface="Akkurat Std" panose="02000503000000000000" pitchFamily="2" charset="0"/>
                <a:sym typeface="Arial"/>
              </a:rPr>
              <a:t>LHCb</a:t>
            </a:r>
            <a:endParaRPr kumimoji="0" lang="en-US" sz="1800" b="1" i="0" u="none" strike="noStrike" cap="none" spc="0" normalizeH="0" dirty="0" smtClean="0">
              <a:ln>
                <a:noFill/>
              </a:ln>
              <a:solidFill>
                <a:srgbClr val="E3D88B"/>
              </a:solidFill>
              <a:effectLst/>
              <a:uFillTx/>
              <a:latin typeface="Akkurat Std" panose="02000503000000000000" pitchFamily="2" charset="0"/>
              <a:sym typeface="Arial"/>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800" cap="none" dirty="0" smtClean="0">
                <a:solidFill>
                  <a:srgbClr val="E3D88B"/>
                </a:solidFill>
                <a:latin typeface="Akkurat Std" panose="02000503000000000000" pitchFamily="2" charset="0"/>
              </a:rPr>
              <a:t>rare decays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E3D88B"/>
                </a:solidFill>
                <a:effectLst/>
                <a:uFillTx/>
                <a:latin typeface="Akkurat Std" panose="02000503000000000000" pitchFamily="2" charset="0"/>
                <a:sym typeface="Arial"/>
              </a:rPr>
              <a:t>matter vs anti-matter</a:t>
            </a:r>
          </a:p>
          <a:p>
            <a:pPr marL="0" marR="0" indent="0" algn="l" defTabSz="825500" rtl="0" fontAlgn="auto" latinLnBrk="0" hangingPunct="0">
              <a:lnSpc>
                <a:spcPct val="100000"/>
              </a:lnSpc>
              <a:spcBef>
                <a:spcPts val="0"/>
              </a:spcBef>
              <a:spcAft>
                <a:spcPts val="0"/>
              </a:spcAft>
              <a:buClrTx/>
              <a:buSzTx/>
              <a:buFontTx/>
              <a:buNone/>
              <a:tabLst/>
            </a:pPr>
            <a:endParaRPr lang="en-US" sz="1800" cap="none" dirty="0">
              <a:solidFill>
                <a:srgbClr val="E3D88B"/>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smtClean="0">
                <a:ln>
                  <a:noFill/>
                </a:ln>
                <a:solidFill>
                  <a:srgbClr val="E3D88B"/>
                </a:solidFill>
                <a:effectLst/>
                <a:uFillTx/>
                <a:latin typeface="Akkurat Std" panose="02000503000000000000" pitchFamily="2" charset="0"/>
                <a:sym typeface="Arial"/>
              </a:rPr>
              <a:t>Alice</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800" cap="none" dirty="0" smtClean="0">
                <a:solidFill>
                  <a:srgbClr val="E3D88B"/>
                </a:solidFill>
                <a:latin typeface="Akkurat Std" panose="02000503000000000000" pitchFamily="2" charset="0"/>
              </a:rPr>
              <a:t>quark-gluon plasma</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E3D88B"/>
                </a:solidFill>
                <a:effectLst/>
                <a:uFillTx/>
                <a:latin typeface="Akkurat Std" panose="02000503000000000000" pitchFamily="2" charset="0"/>
                <a:sym typeface="Arial"/>
              </a:rPr>
              <a:t>matter phase transitions</a:t>
            </a:r>
          </a:p>
          <a:p>
            <a:pPr marL="0" marR="0" indent="0" algn="l" defTabSz="825500" rtl="0" fontAlgn="auto" latinLnBrk="0" hangingPunct="0">
              <a:lnSpc>
                <a:spcPct val="100000"/>
              </a:lnSpc>
              <a:spcBef>
                <a:spcPts val="0"/>
              </a:spcBef>
              <a:spcAft>
                <a:spcPts val="0"/>
              </a:spcAft>
              <a:buClrTx/>
              <a:buSzTx/>
              <a:buFontTx/>
              <a:buNone/>
              <a:tabLst/>
            </a:pPr>
            <a:endParaRPr lang="en-US" sz="1800" cap="none" dirty="0">
              <a:solidFill>
                <a:srgbClr val="E3D88B"/>
              </a:solidFill>
              <a:latin typeface="Akkurat Std" panose="02000503000000000000" pitchFamily="2" charset="0"/>
            </a:endParaRPr>
          </a:p>
          <a:p>
            <a:pPr marL="0" marR="0" indent="0" algn="l" defTabSz="825500" rtl="0" fontAlgn="auto" latinLnBrk="0" hangingPunct="0">
              <a:lnSpc>
                <a:spcPct val="100000"/>
              </a:lnSpc>
              <a:spcBef>
                <a:spcPts val="0"/>
              </a:spcBef>
              <a:spcAft>
                <a:spcPts val="0"/>
              </a:spcAft>
              <a:buClrTx/>
              <a:buSzTx/>
              <a:buFontTx/>
              <a:buNone/>
              <a:tabLst/>
            </a:pPr>
            <a:endParaRPr kumimoji="0" lang="en-GB" sz="1800" b="0" i="0" u="none" strike="noStrike" cap="none" spc="0" normalizeH="0" dirty="0">
              <a:ln>
                <a:noFill/>
              </a:ln>
              <a:solidFill>
                <a:srgbClr val="E3D88B"/>
              </a:solidFill>
              <a:effectLst/>
              <a:uFillTx/>
              <a:latin typeface="Akkurat Std" panose="02000503000000000000" pitchFamily="2" charset="0"/>
              <a:sym typeface="Arial"/>
            </a:endParaRPr>
          </a:p>
        </p:txBody>
      </p:sp>
    </p:spTree>
    <p:extLst>
      <p:ext uri="{BB962C8B-B14F-4D97-AF65-F5344CB8AC3E}">
        <p14:creationId xmlns:p14="http://schemas.microsoft.com/office/powerpoint/2010/main" val="159358851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smtClean="0"/>
              <a:t>LHC Upgrade and the Data Infrastructure</a:t>
            </a:r>
            <a:endParaRPr lang="nl-NL" dirty="0"/>
          </a:p>
        </p:txBody>
      </p:sp>
      <p:sp>
        <p:nvSpPr>
          <p:cNvPr id="5" name="Text Placeholder 4"/>
          <p:cNvSpPr>
            <a:spLocks noGrp="1"/>
          </p:cNvSpPr>
          <p:nvPr>
            <p:ph type="body" sz="quarter" idx="15"/>
          </p:nvPr>
        </p:nvSpPr>
        <p:spPr/>
        <p:txBody>
          <a:bodyPr/>
          <a:lstStyle/>
          <a:p>
            <a:r>
              <a:rPr lang="en-US" dirty="0" smtClean="0"/>
              <a:t>Astro-particle physics</a:t>
            </a:r>
            <a:endParaRPr lang="en-GB" dirty="0"/>
          </a:p>
        </p:txBody>
      </p:sp>
      <p:grpSp>
        <p:nvGrpSpPr>
          <p:cNvPr id="15" name="Group 14"/>
          <p:cNvGrpSpPr/>
          <p:nvPr/>
        </p:nvGrpSpPr>
        <p:grpSpPr>
          <a:xfrm>
            <a:off x="3433760" y="869950"/>
            <a:ext cx="5742110" cy="3671644"/>
            <a:chOff x="7807264" y="2476774"/>
            <a:chExt cx="16281611" cy="10521639"/>
          </a:xfrm>
        </p:grpSpPr>
        <p:pic>
          <p:nvPicPr>
            <p:cNvPr id="7" name="image27.jpg" descr="Xe1T_GS.jpg"/>
            <p:cNvPicPr>
              <a:picLocks noChangeAspect="1"/>
            </p:cNvPicPr>
            <p:nvPr/>
          </p:nvPicPr>
          <p:blipFill>
            <a:blip r:embed="rId2" cstate="print">
              <a:extLst/>
            </a:blip>
            <a:srcRect l="51470" b="34934"/>
            <a:stretch>
              <a:fillRect/>
            </a:stretch>
          </p:blipFill>
          <p:spPr>
            <a:xfrm>
              <a:off x="17304280" y="2476774"/>
              <a:ext cx="6225552" cy="6256233"/>
            </a:xfrm>
            <a:prstGeom prst="rect">
              <a:avLst/>
            </a:prstGeom>
            <a:ln w="12700">
              <a:miter lim="400000"/>
            </a:ln>
          </p:spPr>
        </p:pic>
        <p:pic>
          <p:nvPicPr>
            <p:cNvPr id="8" name="image37.jpg" descr="cover_picture_AERA.jpg"/>
            <p:cNvPicPr>
              <a:picLocks noChangeAspect="1"/>
            </p:cNvPicPr>
            <p:nvPr/>
          </p:nvPicPr>
          <p:blipFill>
            <a:blip r:embed="rId3" cstate="print">
              <a:extLst/>
            </a:blip>
            <a:srcRect b="12283"/>
            <a:stretch>
              <a:fillRect/>
            </a:stretch>
          </p:blipFill>
          <p:spPr>
            <a:xfrm>
              <a:off x="8325856" y="2476774"/>
              <a:ext cx="8782896" cy="5778092"/>
            </a:xfrm>
            <a:prstGeom prst="rect">
              <a:avLst/>
            </a:prstGeom>
            <a:ln w="12700">
              <a:miter lim="400000"/>
            </a:ln>
          </p:spPr>
        </p:pic>
        <p:pic>
          <p:nvPicPr>
            <p:cNvPr id="9" name="pasted-image.png"/>
            <p:cNvPicPr>
              <a:picLocks noChangeAspect="1"/>
            </p:cNvPicPr>
            <p:nvPr/>
          </p:nvPicPr>
          <p:blipFill>
            <a:blip r:embed="rId4" cstate="print">
              <a:extLst/>
            </a:blip>
            <a:srcRect t="24590"/>
            <a:stretch>
              <a:fillRect/>
            </a:stretch>
          </p:blipFill>
          <p:spPr>
            <a:xfrm>
              <a:off x="13180401" y="9013849"/>
              <a:ext cx="10908474" cy="3818152"/>
            </a:xfrm>
            <a:prstGeom prst="rect">
              <a:avLst/>
            </a:prstGeom>
            <a:ln w="12700"/>
          </p:spPr>
        </p:pic>
        <p:sp>
          <p:nvSpPr>
            <p:cNvPr id="10" name="Shape 327"/>
            <p:cNvSpPr/>
            <p:nvPr/>
          </p:nvSpPr>
          <p:spPr>
            <a:xfrm>
              <a:off x="8525558" y="2514635"/>
              <a:ext cx="6040671" cy="881981"/>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xmlns="" val="1"/>
              </a:ext>
            </a:extLst>
          </p:spPr>
          <p:txBody>
            <a:bodyPr wrap="none" lIns="76200" tIns="76200" rIns="76200" bIns="76200" anchor="ctr">
              <a:spAutoFit/>
            </a:bodyPr>
            <a:lstStyle>
              <a:lvl1pPr>
                <a:defRPr sz="2200" b="0" i="0">
                  <a:latin typeface="Helvetica"/>
                  <a:ea typeface="Helvetica"/>
                  <a:cs typeface="Helvetica"/>
                  <a:sym typeface="Helvetica"/>
                </a:defRPr>
              </a:lvl1pPr>
            </a:lstStyle>
            <a:p>
              <a:r>
                <a:rPr sz="1000" dirty="0"/>
                <a:t>Pierre Auger - cosmic rays</a:t>
              </a:r>
            </a:p>
          </p:txBody>
        </p:sp>
        <p:sp>
          <p:nvSpPr>
            <p:cNvPr id="11" name="Shape 328"/>
            <p:cNvSpPr/>
            <p:nvPr/>
          </p:nvSpPr>
          <p:spPr>
            <a:xfrm>
              <a:off x="17528558" y="2514635"/>
              <a:ext cx="5077074" cy="881981"/>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xmlns="" val="1"/>
              </a:ext>
            </a:extLst>
          </p:spPr>
          <p:txBody>
            <a:bodyPr wrap="none" lIns="76200" tIns="76200" rIns="76200" bIns="76200" anchor="ctr">
              <a:spAutoFit/>
            </a:bodyPr>
            <a:lstStyle>
              <a:lvl1pPr>
                <a:defRPr sz="2200" b="0" i="0">
                  <a:latin typeface="Helvetica"/>
                  <a:ea typeface="Helvetica"/>
                  <a:cs typeface="Helvetica"/>
                  <a:sym typeface="Helvetica"/>
                </a:defRPr>
              </a:lvl1pPr>
            </a:lstStyle>
            <a:p>
              <a:r>
                <a:rPr sz="1000"/>
                <a:t>Xenon1T - Dark Matter</a:t>
              </a:r>
            </a:p>
          </p:txBody>
        </p:sp>
        <p:sp>
          <p:nvSpPr>
            <p:cNvPr id="12" name="Shape 329"/>
            <p:cNvSpPr/>
            <p:nvPr/>
          </p:nvSpPr>
          <p:spPr>
            <a:xfrm>
              <a:off x="13715102" y="9072255"/>
              <a:ext cx="7081540" cy="881981"/>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xmlns="" val="1"/>
              </a:ext>
            </a:extLst>
          </p:spPr>
          <p:txBody>
            <a:bodyPr wrap="none" lIns="76200" tIns="76200" rIns="76200" bIns="76200" anchor="ctr">
              <a:spAutoFit/>
            </a:bodyPr>
            <a:lstStyle>
              <a:lvl1pPr>
                <a:defRPr sz="2200" b="0" i="0">
                  <a:latin typeface="Helvetica"/>
                  <a:ea typeface="Helvetica"/>
                  <a:cs typeface="Helvetica"/>
                  <a:sym typeface="Helvetica"/>
                </a:defRPr>
              </a:lvl1pPr>
            </a:lstStyle>
            <a:p>
              <a:r>
                <a:rPr sz="1000"/>
                <a:t>Adv VIRGO - Gravitational Waves</a:t>
              </a:r>
            </a:p>
          </p:txBody>
        </p:sp>
        <p:pic>
          <p:nvPicPr>
            <p:cNvPr id="13" name="pasted-image.png"/>
            <p:cNvPicPr>
              <a:picLocks noChangeAspect="1"/>
            </p:cNvPicPr>
            <p:nvPr/>
          </p:nvPicPr>
          <p:blipFill>
            <a:blip r:embed="rId5" cstate="print">
              <a:extLst/>
            </a:blip>
            <a:srcRect l="5380" t="3856" r="7184" b="4049"/>
            <a:stretch>
              <a:fillRect/>
            </a:stretch>
          </p:blipFill>
          <p:spPr>
            <a:xfrm>
              <a:off x="7807264" y="8073524"/>
              <a:ext cx="5652052" cy="4924889"/>
            </a:xfrm>
            <a:custGeom>
              <a:avLst/>
              <a:gdLst/>
              <a:ahLst/>
              <a:cxnLst>
                <a:cxn ang="0">
                  <a:pos x="wd2" y="hd2"/>
                </a:cxn>
                <a:cxn ang="5400000">
                  <a:pos x="wd2" y="hd2"/>
                </a:cxn>
                <a:cxn ang="10800000">
                  <a:pos x="wd2" y="hd2"/>
                </a:cxn>
                <a:cxn ang="16200000">
                  <a:pos x="wd2" y="hd2"/>
                </a:cxn>
              </a:cxnLst>
              <a:rect l="0" t="0" r="r" b="b"/>
              <a:pathLst>
                <a:path w="21597" h="21585" extrusionOk="0">
                  <a:moveTo>
                    <a:pt x="19014" y="0"/>
                  </a:moveTo>
                  <a:cubicBezTo>
                    <a:pt x="18992" y="2"/>
                    <a:pt x="18385" y="784"/>
                    <a:pt x="17665" y="1738"/>
                  </a:cubicBezTo>
                  <a:cubicBezTo>
                    <a:pt x="16416" y="3393"/>
                    <a:pt x="16352" y="3470"/>
                    <a:pt x="16280" y="3410"/>
                  </a:cubicBezTo>
                  <a:cubicBezTo>
                    <a:pt x="15886" y="3079"/>
                    <a:pt x="14945" y="2444"/>
                    <a:pt x="14847" y="2444"/>
                  </a:cubicBezTo>
                  <a:cubicBezTo>
                    <a:pt x="14747" y="2444"/>
                    <a:pt x="14539" y="2331"/>
                    <a:pt x="14539" y="2277"/>
                  </a:cubicBezTo>
                  <a:cubicBezTo>
                    <a:pt x="14539" y="2239"/>
                    <a:pt x="14051" y="2001"/>
                    <a:pt x="13622" y="1829"/>
                  </a:cubicBezTo>
                  <a:cubicBezTo>
                    <a:pt x="12690" y="1454"/>
                    <a:pt x="11304" y="1126"/>
                    <a:pt x="11236" y="1263"/>
                  </a:cubicBezTo>
                  <a:cubicBezTo>
                    <a:pt x="11186" y="1367"/>
                    <a:pt x="10904" y="1349"/>
                    <a:pt x="10775" y="1234"/>
                  </a:cubicBezTo>
                  <a:cubicBezTo>
                    <a:pt x="10681" y="1148"/>
                    <a:pt x="10617" y="1135"/>
                    <a:pt x="10181" y="1121"/>
                  </a:cubicBezTo>
                  <a:cubicBezTo>
                    <a:pt x="9370" y="1094"/>
                    <a:pt x="7959" y="1265"/>
                    <a:pt x="7547" y="1441"/>
                  </a:cubicBezTo>
                  <a:cubicBezTo>
                    <a:pt x="7457" y="1479"/>
                    <a:pt x="7344" y="1510"/>
                    <a:pt x="7297" y="1510"/>
                  </a:cubicBezTo>
                  <a:cubicBezTo>
                    <a:pt x="7242" y="1510"/>
                    <a:pt x="7217" y="1531"/>
                    <a:pt x="7228" y="1566"/>
                  </a:cubicBezTo>
                  <a:cubicBezTo>
                    <a:pt x="7256" y="1648"/>
                    <a:pt x="7162" y="1695"/>
                    <a:pt x="7115" y="1623"/>
                  </a:cubicBezTo>
                  <a:cubicBezTo>
                    <a:pt x="7092" y="1589"/>
                    <a:pt x="7039" y="1569"/>
                    <a:pt x="6998" y="1578"/>
                  </a:cubicBezTo>
                  <a:cubicBezTo>
                    <a:pt x="6847" y="1612"/>
                    <a:pt x="6028" y="1933"/>
                    <a:pt x="5953" y="1987"/>
                  </a:cubicBezTo>
                  <a:cubicBezTo>
                    <a:pt x="5911" y="2017"/>
                    <a:pt x="5804" y="2066"/>
                    <a:pt x="5718" y="2095"/>
                  </a:cubicBezTo>
                  <a:cubicBezTo>
                    <a:pt x="5376" y="2208"/>
                    <a:pt x="4605" y="2685"/>
                    <a:pt x="3910" y="3211"/>
                  </a:cubicBezTo>
                  <a:cubicBezTo>
                    <a:pt x="3293" y="3680"/>
                    <a:pt x="2408" y="4568"/>
                    <a:pt x="2295" y="4831"/>
                  </a:cubicBezTo>
                  <a:cubicBezTo>
                    <a:pt x="2268" y="4895"/>
                    <a:pt x="2213" y="4969"/>
                    <a:pt x="2174" y="4994"/>
                  </a:cubicBezTo>
                  <a:cubicBezTo>
                    <a:pt x="2026" y="5092"/>
                    <a:pt x="1742" y="5496"/>
                    <a:pt x="1341" y="6179"/>
                  </a:cubicBezTo>
                  <a:cubicBezTo>
                    <a:pt x="744" y="7197"/>
                    <a:pt x="301" y="8505"/>
                    <a:pt x="69" y="9936"/>
                  </a:cubicBezTo>
                  <a:cubicBezTo>
                    <a:pt x="29" y="10185"/>
                    <a:pt x="5" y="10748"/>
                    <a:pt x="1" y="11305"/>
                  </a:cubicBezTo>
                  <a:cubicBezTo>
                    <a:pt x="-3" y="11862"/>
                    <a:pt x="12" y="12412"/>
                    <a:pt x="49" y="12639"/>
                  </a:cubicBezTo>
                  <a:cubicBezTo>
                    <a:pt x="215" y="13650"/>
                    <a:pt x="284" y="13941"/>
                    <a:pt x="533" y="14693"/>
                  </a:cubicBezTo>
                  <a:cubicBezTo>
                    <a:pt x="1686" y="18172"/>
                    <a:pt x="4598" y="20743"/>
                    <a:pt x="8152" y="21420"/>
                  </a:cubicBezTo>
                  <a:cubicBezTo>
                    <a:pt x="8416" y="21470"/>
                    <a:pt x="8804" y="21527"/>
                    <a:pt x="9013" y="21545"/>
                  </a:cubicBezTo>
                  <a:cubicBezTo>
                    <a:pt x="9298" y="21570"/>
                    <a:pt x="9581" y="21583"/>
                    <a:pt x="9863" y="21585"/>
                  </a:cubicBezTo>
                  <a:cubicBezTo>
                    <a:pt x="11836" y="21599"/>
                    <a:pt x="13724" y="21048"/>
                    <a:pt x="15355" y="19976"/>
                  </a:cubicBezTo>
                  <a:cubicBezTo>
                    <a:pt x="16822" y="19012"/>
                    <a:pt x="17986" y="17720"/>
                    <a:pt x="18813" y="16139"/>
                  </a:cubicBezTo>
                  <a:cubicBezTo>
                    <a:pt x="18965" y="15847"/>
                    <a:pt x="19292" y="15101"/>
                    <a:pt x="19292" y="15045"/>
                  </a:cubicBezTo>
                  <a:cubicBezTo>
                    <a:pt x="19292" y="15032"/>
                    <a:pt x="19326" y="14940"/>
                    <a:pt x="19366" y="14840"/>
                  </a:cubicBezTo>
                  <a:cubicBezTo>
                    <a:pt x="19549" y="14385"/>
                    <a:pt x="19777" y="13436"/>
                    <a:pt x="19880" y="12704"/>
                  </a:cubicBezTo>
                  <a:cubicBezTo>
                    <a:pt x="19970" y="12069"/>
                    <a:pt x="19968" y="10534"/>
                    <a:pt x="19876" y="9936"/>
                  </a:cubicBezTo>
                  <a:cubicBezTo>
                    <a:pt x="19770" y="9248"/>
                    <a:pt x="19576" y="8431"/>
                    <a:pt x="19403" y="7950"/>
                  </a:cubicBezTo>
                  <a:cubicBezTo>
                    <a:pt x="19384" y="7897"/>
                    <a:pt x="19351" y="7810"/>
                    <a:pt x="19331" y="7757"/>
                  </a:cubicBezTo>
                  <a:cubicBezTo>
                    <a:pt x="19109" y="7149"/>
                    <a:pt x="18654" y="6196"/>
                    <a:pt x="18610" y="6247"/>
                  </a:cubicBezTo>
                  <a:cubicBezTo>
                    <a:pt x="18574" y="6287"/>
                    <a:pt x="18279" y="5810"/>
                    <a:pt x="18300" y="5746"/>
                  </a:cubicBezTo>
                  <a:cubicBezTo>
                    <a:pt x="18331" y="5653"/>
                    <a:pt x="18026" y="5269"/>
                    <a:pt x="17945" y="5299"/>
                  </a:cubicBezTo>
                  <a:cubicBezTo>
                    <a:pt x="17905" y="5313"/>
                    <a:pt x="17835" y="5281"/>
                    <a:pt x="17766" y="5215"/>
                  </a:cubicBezTo>
                  <a:lnTo>
                    <a:pt x="17654" y="5107"/>
                  </a:lnTo>
                  <a:lnTo>
                    <a:pt x="17631" y="5203"/>
                  </a:lnTo>
                  <a:cubicBezTo>
                    <a:pt x="17609" y="5296"/>
                    <a:pt x="17604" y="5295"/>
                    <a:pt x="17496" y="5149"/>
                  </a:cubicBezTo>
                  <a:cubicBezTo>
                    <a:pt x="17383" y="4996"/>
                    <a:pt x="17363" y="4856"/>
                    <a:pt x="17460" y="4886"/>
                  </a:cubicBezTo>
                  <a:cubicBezTo>
                    <a:pt x="17490" y="4896"/>
                    <a:pt x="17548" y="4906"/>
                    <a:pt x="17589" y="4909"/>
                  </a:cubicBezTo>
                  <a:cubicBezTo>
                    <a:pt x="17630" y="4912"/>
                    <a:pt x="17706" y="4942"/>
                    <a:pt x="17757" y="4973"/>
                  </a:cubicBezTo>
                  <a:cubicBezTo>
                    <a:pt x="17920" y="5073"/>
                    <a:pt x="17191" y="4250"/>
                    <a:pt x="16878" y="3980"/>
                  </a:cubicBezTo>
                  <a:cubicBezTo>
                    <a:pt x="16713" y="3838"/>
                    <a:pt x="16584" y="3710"/>
                    <a:pt x="16591" y="3695"/>
                  </a:cubicBezTo>
                  <a:cubicBezTo>
                    <a:pt x="16598" y="3680"/>
                    <a:pt x="16741" y="3486"/>
                    <a:pt x="16910" y="3264"/>
                  </a:cubicBezTo>
                  <a:cubicBezTo>
                    <a:pt x="17078" y="3041"/>
                    <a:pt x="17235" y="2830"/>
                    <a:pt x="17258" y="2794"/>
                  </a:cubicBezTo>
                  <a:cubicBezTo>
                    <a:pt x="17296" y="2736"/>
                    <a:pt x="17326" y="2746"/>
                    <a:pt x="17501" y="2879"/>
                  </a:cubicBezTo>
                  <a:cubicBezTo>
                    <a:pt x="17852" y="3147"/>
                    <a:pt x="18081" y="3450"/>
                    <a:pt x="18825" y="4633"/>
                  </a:cubicBezTo>
                  <a:cubicBezTo>
                    <a:pt x="19123" y="5107"/>
                    <a:pt x="19409" y="5442"/>
                    <a:pt x="19704" y="5662"/>
                  </a:cubicBezTo>
                  <a:lnTo>
                    <a:pt x="19947" y="5843"/>
                  </a:lnTo>
                  <a:lnTo>
                    <a:pt x="20220" y="5513"/>
                  </a:lnTo>
                  <a:lnTo>
                    <a:pt x="20493" y="5182"/>
                  </a:lnTo>
                  <a:lnTo>
                    <a:pt x="20344" y="5052"/>
                  </a:lnTo>
                  <a:lnTo>
                    <a:pt x="20196" y="4921"/>
                  </a:lnTo>
                  <a:lnTo>
                    <a:pt x="20407" y="4624"/>
                  </a:lnTo>
                  <a:cubicBezTo>
                    <a:pt x="20672" y="4247"/>
                    <a:pt x="20749" y="4209"/>
                    <a:pt x="20927" y="4365"/>
                  </a:cubicBezTo>
                  <a:lnTo>
                    <a:pt x="21060" y="4479"/>
                  </a:lnTo>
                  <a:lnTo>
                    <a:pt x="21174" y="4332"/>
                  </a:lnTo>
                  <a:cubicBezTo>
                    <a:pt x="21236" y="4250"/>
                    <a:pt x="21357" y="4095"/>
                    <a:pt x="21442" y="3987"/>
                  </a:cubicBezTo>
                  <a:lnTo>
                    <a:pt x="21597" y="3791"/>
                  </a:lnTo>
                  <a:lnTo>
                    <a:pt x="21410" y="3643"/>
                  </a:lnTo>
                  <a:cubicBezTo>
                    <a:pt x="21090" y="3390"/>
                    <a:pt x="20671" y="2877"/>
                    <a:pt x="20264" y="2234"/>
                  </a:cubicBezTo>
                  <a:cubicBezTo>
                    <a:pt x="19827" y="1543"/>
                    <a:pt x="19492" y="1113"/>
                    <a:pt x="19171" y="828"/>
                  </a:cubicBezTo>
                  <a:cubicBezTo>
                    <a:pt x="19052" y="723"/>
                    <a:pt x="18955" y="619"/>
                    <a:pt x="18955" y="597"/>
                  </a:cubicBezTo>
                  <a:cubicBezTo>
                    <a:pt x="18955" y="575"/>
                    <a:pt x="19017" y="478"/>
                    <a:pt x="19092" y="383"/>
                  </a:cubicBezTo>
                  <a:lnTo>
                    <a:pt x="19228" y="209"/>
                  </a:lnTo>
                  <a:lnTo>
                    <a:pt x="19142" y="103"/>
                  </a:lnTo>
                  <a:cubicBezTo>
                    <a:pt x="19094" y="45"/>
                    <a:pt x="19037" y="-1"/>
                    <a:pt x="19014" y="0"/>
                  </a:cubicBezTo>
                  <a:close/>
                </a:path>
              </a:pathLst>
            </a:custGeom>
            <a:ln w="12700"/>
          </p:spPr>
        </p:pic>
        <p:sp>
          <p:nvSpPr>
            <p:cNvPr id="14" name="Shape 331"/>
            <p:cNvSpPr/>
            <p:nvPr/>
          </p:nvSpPr>
          <p:spPr>
            <a:xfrm>
              <a:off x="9054008" y="11929541"/>
              <a:ext cx="6331571" cy="881981"/>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xmlns="" val="1"/>
              </a:ext>
            </a:extLst>
          </p:spPr>
          <p:txBody>
            <a:bodyPr wrap="none" lIns="76200" tIns="76200" rIns="76200" bIns="76200" anchor="ctr">
              <a:spAutoFit/>
            </a:bodyPr>
            <a:lstStyle>
              <a:lvl1pPr>
                <a:defRPr sz="2200" b="0" i="0">
                  <a:latin typeface="Helvetica"/>
                  <a:ea typeface="Helvetica"/>
                  <a:cs typeface="Helvetica"/>
                  <a:sym typeface="Helvetica"/>
                </a:defRPr>
              </a:lvl1pPr>
            </a:lstStyle>
            <a:p>
              <a:r>
                <a:rPr sz="1000"/>
                <a:t>KM3NeT - neutrino detection</a:t>
              </a:r>
            </a:p>
          </p:txBody>
        </p:sp>
      </p:grpSp>
      <p:sp>
        <p:nvSpPr>
          <p:cNvPr id="16" name="TextBox 15"/>
          <p:cNvSpPr txBox="1"/>
          <p:nvPr/>
        </p:nvSpPr>
        <p:spPr>
          <a:xfrm>
            <a:off x="238125" y="1060450"/>
            <a:ext cx="2936875"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800" b="1" cap="none" dirty="0" smtClean="0">
                <a:solidFill>
                  <a:srgbClr val="E3D88B"/>
                </a:solidFill>
                <a:latin typeface="Akkurat Std" panose="02000503000000000000" pitchFamily="2" charset="0"/>
              </a:rPr>
              <a:t>KM3NET</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E3D88B"/>
                </a:solidFill>
                <a:effectLst/>
                <a:uFillTx/>
                <a:latin typeface="Akkurat Std" panose="02000503000000000000" pitchFamily="2" charset="0"/>
                <a:sym typeface="Arial"/>
              </a:rPr>
              <a:t>neutrino telescope</a:t>
            </a:r>
          </a:p>
          <a:p>
            <a:pPr marR="0" algn="l" defTabSz="825500" rtl="0" fontAlgn="auto" latinLnBrk="0" hangingPunct="0">
              <a:lnSpc>
                <a:spcPct val="100000"/>
              </a:lnSpc>
              <a:spcBef>
                <a:spcPts val="0"/>
              </a:spcBef>
              <a:spcAft>
                <a:spcPts val="0"/>
              </a:spcAft>
              <a:buClrTx/>
              <a:buSzTx/>
              <a:tabLst/>
            </a:pPr>
            <a:endParaRPr lang="en-US" sz="1800" cap="none" dirty="0">
              <a:solidFill>
                <a:srgbClr val="E3D88B"/>
              </a:solidFill>
              <a:latin typeface="Akkurat Std" panose="02000503000000000000" pitchFamily="2" charset="0"/>
            </a:endParaRPr>
          </a:p>
          <a:p>
            <a:pPr defTabSz="825500"/>
            <a:r>
              <a:rPr lang="en-US" sz="1800" b="1" cap="none" dirty="0" smtClean="0">
                <a:solidFill>
                  <a:srgbClr val="E3D88B"/>
                </a:solidFill>
                <a:latin typeface="Akkurat Std" panose="02000503000000000000" pitchFamily="2" charset="0"/>
              </a:rPr>
              <a:t>Virgo/LIGO, towards the </a:t>
            </a:r>
            <a:r>
              <a:rPr kumimoji="0" lang="en-US" sz="1800" b="1" i="0" u="none" strike="noStrike" cap="none" spc="0" normalizeH="0" dirty="0" smtClean="0">
                <a:ln>
                  <a:noFill/>
                </a:ln>
                <a:solidFill>
                  <a:srgbClr val="E3D88B"/>
                </a:solidFill>
                <a:effectLst/>
                <a:uFillTx/>
                <a:latin typeface="Akkurat Std" panose="02000503000000000000" pitchFamily="2" charset="0"/>
                <a:sym typeface="Arial"/>
              </a:rPr>
              <a:t>Einstein Telescope</a:t>
            </a:r>
            <a:r>
              <a:rPr lang="en-US" sz="1800" b="1" cap="none" dirty="0">
                <a:solidFill>
                  <a:srgbClr val="E3D88B"/>
                </a:solidFill>
                <a:latin typeface="Akkurat Std" panose="02000503000000000000" pitchFamily="2" charset="0"/>
              </a:rPr>
              <a:t> </a:t>
            </a:r>
          </a:p>
          <a:p>
            <a:pPr marL="285750" indent="-285750" defTabSz="825500">
              <a:buFont typeface="Arial" panose="020B0604020202020204" pitchFamily="34" charset="0"/>
              <a:buChar char="•"/>
            </a:pPr>
            <a:r>
              <a:rPr lang="en-US" sz="1800" cap="none" dirty="0" smtClean="0">
                <a:solidFill>
                  <a:srgbClr val="E3D88B"/>
                </a:solidFill>
                <a:latin typeface="Akkurat Std" panose="02000503000000000000" pitchFamily="2" charset="0"/>
              </a:rPr>
              <a:t>gravitational waves</a:t>
            </a:r>
            <a:endParaRPr lang="en-US" sz="1800" cap="none" dirty="0">
              <a:solidFill>
                <a:srgbClr val="E3D88B"/>
              </a:solidFill>
              <a:latin typeface="Akkurat Std" panose="02000503000000000000" pitchFamily="2" charset="0"/>
            </a:endParaRPr>
          </a:p>
          <a:p>
            <a:pPr marR="0" algn="l" defTabSz="825500" rtl="0" fontAlgn="auto" latinLnBrk="0" hangingPunct="0">
              <a:lnSpc>
                <a:spcPct val="100000"/>
              </a:lnSpc>
              <a:spcBef>
                <a:spcPts val="0"/>
              </a:spcBef>
              <a:spcAft>
                <a:spcPts val="0"/>
              </a:spcAft>
              <a:buClrTx/>
              <a:buSzTx/>
              <a:tabLst/>
            </a:pPr>
            <a:endParaRPr kumimoji="0" lang="en-US" sz="1800" b="0" i="0" u="none" strike="noStrike" cap="none" spc="0" normalizeH="0" dirty="0" smtClean="0">
              <a:ln>
                <a:noFill/>
              </a:ln>
              <a:solidFill>
                <a:srgbClr val="E3D88B"/>
              </a:solidFill>
              <a:effectLst/>
              <a:uFillTx/>
              <a:latin typeface="Akkurat Std" panose="02000503000000000000" pitchFamily="2" charset="0"/>
              <a:sym typeface="Arial"/>
            </a:endParaRPr>
          </a:p>
          <a:p>
            <a:pPr marR="0" algn="l" defTabSz="825500" rtl="0" fontAlgn="auto" latinLnBrk="0" hangingPunct="0">
              <a:lnSpc>
                <a:spcPct val="100000"/>
              </a:lnSpc>
              <a:spcBef>
                <a:spcPts val="0"/>
              </a:spcBef>
              <a:spcAft>
                <a:spcPts val="0"/>
              </a:spcAft>
              <a:buClrTx/>
              <a:buSzTx/>
              <a:tabLst/>
            </a:pPr>
            <a:r>
              <a:rPr lang="en-US" sz="1800" b="1" cap="none" dirty="0" smtClean="0">
                <a:solidFill>
                  <a:srgbClr val="00B3C4"/>
                </a:solidFill>
                <a:latin typeface="Akkurat Std" panose="02000503000000000000" pitchFamily="2" charset="0"/>
              </a:rPr>
              <a:t>Auger</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00B3C4"/>
                </a:solidFill>
                <a:effectLst/>
                <a:uFillTx/>
                <a:latin typeface="Akkurat Std" panose="02000503000000000000" pitchFamily="2" charset="0"/>
                <a:sym typeface="Arial"/>
              </a:rPr>
              <a:t>ultra-high energy cosmic rays</a:t>
            </a:r>
            <a:endParaRPr kumimoji="0" lang="en-US" sz="1800" b="0" i="0" u="none" strike="noStrike" cap="none" spc="0" normalizeH="0" dirty="0">
              <a:ln>
                <a:noFill/>
              </a:ln>
              <a:solidFill>
                <a:srgbClr val="00B3C4"/>
              </a:solidFill>
              <a:effectLst/>
              <a:uFillTx/>
              <a:latin typeface="Akkurat Std" panose="02000503000000000000" pitchFamily="2" charset="0"/>
              <a:sym typeface="Arial"/>
            </a:endParaRPr>
          </a:p>
          <a:p>
            <a:pPr marR="0" algn="l" defTabSz="825500" rtl="0" fontAlgn="auto" latinLnBrk="0" hangingPunct="0">
              <a:lnSpc>
                <a:spcPct val="100000"/>
              </a:lnSpc>
              <a:spcBef>
                <a:spcPts val="0"/>
              </a:spcBef>
              <a:spcAft>
                <a:spcPts val="0"/>
              </a:spcAft>
              <a:buClrTx/>
              <a:buSzTx/>
              <a:tabLst/>
            </a:pPr>
            <a:r>
              <a:rPr lang="en-US" sz="1800" b="1" cap="none" dirty="0" smtClean="0">
                <a:solidFill>
                  <a:srgbClr val="00B3C4"/>
                </a:solidFill>
                <a:latin typeface="Akkurat Std" panose="02000503000000000000" pitchFamily="2" charset="0"/>
              </a:rPr>
              <a:t>Xenon</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dirty="0" smtClean="0">
                <a:ln>
                  <a:noFill/>
                </a:ln>
                <a:solidFill>
                  <a:srgbClr val="00B3C4"/>
                </a:solidFill>
                <a:effectLst/>
                <a:uFillTx/>
                <a:latin typeface="Akkurat Std" panose="02000503000000000000" pitchFamily="2" charset="0"/>
                <a:sym typeface="Arial"/>
              </a:rPr>
              <a:t>search for dark matter</a:t>
            </a:r>
            <a:endParaRPr kumimoji="0" lang="en-GB" sz="1800" b="0" i="0" u="none" strike="noStrike" cap="none" spc="0" normalizeH="0" dirty="0" smtClean="0">
              <a:ln>
                <a:noFill/>
              </a:ln>
              <a:solidFill>
                <a:srgbClr val="00B3C4"/>
              </a:solidFill>
              <a:effectLst/>
              <a:uFillTx/>
              <a:latin typeface="Akkurat Std" panose="02000503000000000000" pitchFamily="2" charset="0"/>
              <a:sym typeface="Arial"/>
            </a:endParaRPr>
          </a:p>
        </p:txBody>
      </p:sp>
    </p:spTree>
    <p:extLst>
      <p:ext uri="{BB962C8B-B14F-4D97-AF65-F5344CB8AC3E}">
        <p14:creationId xmlns:p14="http://schemas.microsoft.com/office/powerpoint/2010/main" val="403822259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132410" y="1262760"/>
            <a:ext cx="4879181" cy="324683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981" y="1269105"/>
            <a:ext cx="4876038" cy="3246120"/>
          </a:xfrm>
          <a:prstGeom prst="rect">
            <a:avLst/>
          </a:prstGeom>
        </p:spPr>
      </p:pic>
      <p:graphicFrame>
        <p:nvGraphicFramePr>
          <p:cNvPr id="8" name="Object 7"/>
          <p:cNvGraphicFramePr>
            <a:graphicFrameLocks noChangeAspect="1"/>
          </p:cNvGraphicFramePr>
          <p:nvPr>
            <p:extLst/>
          </p:nvPr>
        </p:nvGraphicFramePr>
        <p:xfrm>
          <a:off x="5384983" y="1268985"/>
          <a:ext cx="1625203" cy="1595438"/>
        </p:xfrm>
        <a:graphic>
          <a:graphicData uri="http://schemas.openxmlformats.org/presentationml/2006/ole">
            <mc:AlternateContent xmlns:mc="http://schemas.openxmlformats.org/markup-compatibility/2006">
              <mc:Choice xmlns:v="urn:schemas-microsoft-com:vml" Requires="v">
                <p:oleObj spid="_x0000_s2060" name="PHOTO-PAINT" r:id="rId5" imgW="4334040" imgH="4254840" progId="CorelPHOTOPAINT.Image.16">
                  <p:embed/>
                </p:oleObj>
              </mc:Choice>
              <mc:Fallback>
                <p:oleObj name="PHOTO-PAINT" r:id="rId5" imgW="4334040" imgH="4254840" progId="CorelPHOTOPAINT.Image.16">
                  <p:embed/>
                  <p:pic>
                    <p:nvPicPr>
                      <p:cNvPr id="8" name="Object 7"/>
                      <p:cNvPicPr/>
                      <p:nvPr/>
                    </p:nvPicPr>
                    <p:blipFill>
                      <a:blip r:embed="rId6"/>
                      <a:stretch>
                        <a:fillRect/>
                      </a:stretch>
                    </p:blipFill>
                    <p:spPr>
                      <a:xfrm>
                        <a:off x="5384983" y="1268985"/>
                        <a:ext cx="1625203" cy="1595438"/>
                      </a:xfrm>
                      <a:prstGeom prst="rect">
                        <a:avLst/>
                      </a:prstGeom>
                    </p:spPr>
                  </p:pic>
                </p:oleObj>
              </mc:Fallback>
            </mc:AlternateContent>
          </a:graphicData>
        </a:graphic>
      </p:graphicFrame>
      <p:sp>
        <p:nvSpPr>
          <p:cNvPr id="7" name="Text Placeholder 6"/>
          <p:cNvSpPr>
            <a:spLocks noGrp="1"/>
          </p:cNvSpPr>
          <p:nvPr>
            <p:ph type="body" sz="quarter" idx="15"/>
          </p:nvPr>
        </p:nvSpPr>
        <p:spPr/>
        <p:txBody>
          <a:bodyPr/>
          <a:lstStyle/>
          <a:p>
            <a:r>
              <a:rPr lang="en-US" dirty="0"/>
              <a:t>Computing: for the LHC and more</a:t>
            </a:r>
            <a:endParaRPr lang="en-GB" dirty="0"/>
          </a:p>
        </p:txBody>
      </p:sp>
      <p:sp>
        <p:nvSpPr>
          <p:cNvPr id="9" name="Rectangle 8"/>
          <p:cNvSpPr/>
          <p:nvPr/>
        </p:nvSpPr>
        <p:spPr>
          <a:xfrm>
            <a:off x="948906" y="4624474"/>
            <a:ext cx="6599307" cy="323165"/>
          </a:xfrm>
          <a:prstGeom prst="rect">
            <a:avLst/>
          </a:prstGeom>
        </p:spPr>
        <p:txBody>
          <a:bodyPr wrap="square">
            <a:spAutoFit/>
          </a:bodyPr>
          <a:lstStyle/>
          <a:p>
            <a:r>
              <a:rPr lang="en-GB" sz="750" dirty="0">
                <a:solidFill>
                  <a:srgbClr val="E3D88B"/>
                </a:solidFill>
              </a:rPr>
              <a:t>Display of a proton-proton collision event recorded by ATLAS on 3 June 2015, with the first LHC stable beams at a collision energy of 13 </a:t>
            </a:r>
            <a:r>
              <a:rPr lang="en-GB" sz="750" dirty="0" err="1">
                <a:solidFill>
                  <a:srgbClr val="E3D88B"/>
                </a:solidFill>
              </a:rPr>
              <a:t>TeV</a:t>
            </a:r>
            <a:endParaRPr lang="en-GB" sz="750" dirty="0">
              <a:solidFill>
                <a:srgbClr val="E3D88B"/>
              </a:solidFill>
            </a:endParaRPr>
          </a:p>
        </p:txBody>
      </p:sp>
      <p:sp>
        <p:nvSpPr>
          <p:cNvPr id="10" name="TextBox 9"/>
          <p:cNvSpPr txBox="1"/>
          <p:nvPr/>
        </p:nvSpPr>
        <p:spPr>
          <a:xfrm>
            <a:off x="1324395" y="844468"/>
            <a:ext cx="6674904"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71450"/>
            <a:r>
              <a:rPr lang="en-US" sz="1350" i="1" cap="none" dirty="0">
                <a:solidFill>
                  <a:schemeClr val="tx1"/>
                </a:solidFill>
                <a:latin typeface="Helvetica Neue"/>
                <a:ea typeface="Helvetica Neue"/>
                <a:cs typeface="Helvetica Neue"/>
                <a:sym typeface="Helvetica Neue"/>
              </a:rPr>
              <a:t>~ 10 </a:t>
            </a:r>
            <a:r>
              <a:rPr lang="en-US" sz="1350" cap="none" dirty="0">
                <a:solidFill>
                  <a:schemeClr val="tx1"/>
                </a:solidFill>
              </a:rPr>
              <a:t>seconds to a compute </a:t>
            </a:r>
            <a:r>
              <a:rPr lang="en-US" sz="1350" cap="none" dirty="0" smtClean="0">
                <a:solidFill>
                  <a:schemeClr val="tx1"/>
                </a:solidFill>
              </a:rPr>
              <a:t>a </a:t>
            </a:r>
            <a:r>
              <a:rPr lang="en-US" sz="1350" i="1" cap="none" dirty="0">
                <a:solidFill>
                  <a:schemeClr val="tx1"/>
                </a:solidFill>
                <a:latin typeface="Helvetica Neue"/>
                <a:ea typeface="Helvetica Neue"/>
                <a:cs typeface="Helvetica Neue"/>
                <a:sym typeface="Helvetica Neue"/>
              </a:rPr>
              <a:t>single event at ATLAS for ‘jets’ containing ~30 </a:t>
            </a:r>
            <a:r>
              <a:rPr lang="en-US" sz="1350" i="1" cap="none" dirty="0" err="1">
                <a:solidFill>
                  <a:schemeClr val="tx1"/>
                </a:solidFill>
                <a:latin typeface="Helvetica Neue"/>
                <a:ea typeface="Helvetica Neue"/>
                <a:cs typeface="Helvetica Neue"/>
                <a:sym typeface="Helvetica Neue"/>
              </a:rPr>
              <a:t>colllisions</a:t>
            </a:r>
            <a:endParaRPr lang="en-GB" sz="1350" i="1" cap="none" dirty="0">
              <a:solidFill>
                <a:schemeClr val="tx1"/>
              </a:solidFill>
              <a:latin typeface="Helvetica Neue"/>
              <a:ea typeface="Helvetica Neue"/>
              <a:cs typeface="Helvetica Neue"/>
              <a:sym typeface="Helvetica Neue"/>
            </a:endParaRPr>
          </a:p>
        </p:txBody>
      </p:sp>
      <p:sp>
        <p:nvSpPr>
          <p:cNvPr id="11" name="TextBox 10"/>
          <p:cNvSpPr txBox="1"/>
          <p:nvPr/>
        </p:nvSpPr>
        <p:spPr>
          <a:xfrm>
            <a:off x="1000664" y="4926001"/>
            <a:ext cx="8048574" cy="192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GB" sz="750" dirty="0">
                <a:solidFill>
                  <a:srgbClr val="E3D88B"/>
                </a:solidFill>
              </a:rPr>
              <a:t>Event processing time: v19.0.1.1 as per Jovan </a:t>
            </a:r>
            <a:r>
              <a:rPr lang="en-GB" sz="750" dirty="0" err="1">
                <a:solidFill>
                  <a:srgbClr val="E3D88B"/>
                </a:solidFill>
              </a:rPr>
              <a:t>Mitrevski</a:t>
            </a:r>
            <a:r>
              <a:rPr lang="en-GB" sz="750" dirty="0">
                <a:solidFill>
                  <a:srgbClr val="E3D88B"/>
                </a:solidFill>
              </a:rPr>
              <a:t> and 2015 </a:t>
            </a:r>
            <a:r>
              <a:rPr lang="en-GB" sz="750" dirty="0">
                <a:solidFill>
                  <a:srgbClr val="E3D88B"/>
                </a:solidFill>
              </a:rPr>
              <a:t> J</a:t>
            </a:r>
            <a:r>
              <a:rPr lang="en-GB" sz="750" dirty="0">
                <a:solidFill>
                  <a:srgbClr val="E3D88B"/>
                </a:solidFill>
              </a:rPr>
              <a:t>. Phys.: Conf. </a:t>
            </a:r>
            <a:r>
              <a:rPr lang="en-GB" sz="750" dirty="0">
                <a:solidFill>
                  <a:srgbClr val="E3D88B"/>
                </a:solidFill>
              </a:rPr>
              <a:t>Ser. 664 072034 </a:t>
            </a:r>
            <a:r>
              <a:rPr lang="en-US" sz="750" b="1" i="1" cap="none" dirty="0">
                <a:solidFill>
                  <a:srgbClr val="E3D88B"/>
                </a:solidFill>
                <a:sym typeface="Helvetica Neue"/>
              </a:rPr>
              <a:t>(CHEP2015)</a:t>
            </a:r>
            <a:endParaRPr lang="en-GB" sz="750" b="1" i="1" cap="none" dirty="0">
              <a:solidFill>
                <a:srgbClr val="E3D88B"/>
              </a:solidFill>
              <a:sym typeface="Helvetica Neue"/>
            </a:endParaRPr>
          </a:p>
        </p:txBody>
      </p:sp>
    </p:spTree>
    <p:extLst>
      <p:ext uri="{BB962C8B-B14F-4D97-AF65-F5344CB8AC3E}">
        <p14:creationId xmlns:p14="http://schemas.microsoft.com/office/powerpoint/2010/main" val="405983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smtClean="0"/>
              <a:t>LHC Upgrade and the Data Infrastructure</a:t>
            </a:r>
            <a:endParaRPr lang="nl-NL" dirty="0"/>
          </a:p>
        </p:txBody>
      </p:sp>
      <p:sp>
        <p:nvSpPr>
          <p:cNvPr id="84" name="Text Placeholder 83"/>
          <p:cNvSpPr>
            <a:spLocks noGrp="1"/>
          </p:cNvSpPr>
          <p:nvPr>
            <p:ph type="body" sz="quarter" idx="15"/>
          </p:nvPr>
        </p:nvSpPr>
        <p:spPr/>
        <p:txBody>
          <a:bodyPr/>
          <a:lstStyle/>
          <a:p>
            <a:r>
              <a:rPr lang="en-US" dirty="0" smtClean="0"/>
              <a:t>Data flow at the LHC</a:t>
            </a:r>
            <a:endParaRPr lang="en-GB" dirty="0"/>
          </a:p>
        </p:txBody>
      </p:sp>
      <p:pic>
        <p:nvPicPr>
          <p:cNvPr id="45" name="hardinteract.png"/>
          <p:cNvPicPr>
            <a:picLocks/>
          </p:cNvPicPr>
          <p:nvPr/>
        </p:nvPicPr>
        <p:blipFill>
          <a:blip r:embed="rId2">
            <a:extLst/>
          </a:blip>
          <a:stretch>
            <a:fillRect/>
          </a:stretch>
        </p:blipFill>
        <p:spPr>
          <a:xfrm>
            <a:off x="1433860" y="916905"/>
            <a:ext cx="2009890" cy="661262"/>
          </a:xfrm>
          <a:prstGeom prst="rect">
            <a:avLst/>
          </a:prstGeom>
          <a:ln w="12700">
            <a:miter lim="400000"/>
          </a:ln>
        </p:spPr>
      </p:pic>
      <p:grpSp>
        <p:nvGrpSpPr>
          <p:cNvPr id="46" name="Group 309"/>
          <p:cNvGrpSpPr/>
          <p:nvPr/>
        </p:nvGrpSpPr>
        <p:grpSpPr>
          <a:xfrm>
            <a:off x="1686592" y="1532080"/>
            <a:ext cx="1386872" cy="339333"/>
            <a:chOff x="0" y="0"/>
            <a:chExt cx="2024321" cy="495300"/>
          </a:xfrm>
        </p:grpSpPr>
        <p:sp>
          <p:nvSpPr>
            <p:cNvPr id="47" name="Shape 308"/>
            <p:cNvSpPr/>
            <p:nvPr/>
          </p:nvSpPr>
          <p:spPr>
            <a:xfrm>
              <a:off x="38099" y="38101"/>
              <a:ext cx="1895700" cy="351905"/>
            </a:xfrm>
            <a:prstGeom prst="rect">
              <a:avLst/>
            </a:prstGeom>
            <a:solidFill>
              <a:srgbClr val="D4E3FE"/>
            </a:solid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fontAlgn="auto" hangingPunct="0">
                <a:spcBef>
                  <a:spcPts val="0"/>
                </a:spcBef>
                <a:spcAft>
                  <a:spcPts val="0"/>
                </a:spcAft>
              </a:pPr>
              <a:r>
                <a:rPr sz="900" kern="0">
                  <a:solidFill>
                    <a:srgbClr val="000000"/>
                  </a:solidFill>
                </a:rPr>
                <a:t>40 miljoen / seconde</a:t>
              </a:r>
            </a:p>
          </p:txBody>
        </p:sp>
        <p:pic>
          <p:nvPicPr>
            <p:cNvPr id="48" name="Picture 47"/>
            <p:cNvPicPr>
              <a:picLocks/>
            </p:cNvPicPr>
            <p:nvPr/>
          </p:nvPicPr>
          <p:blipFill>
            <a:blip r:embed="rId3">
              <a:extLst/>
            </a:blip>
            <a:stretch>
              <a:fillRect/>
            </a:stretch>
          </p:blipFill>
          <p:spPr>
            <a:xfrm>
              <a:off x="0" y="0"/>
              <a:ext cx="2024321" cy="495300"/>
            </a:xfrm>
            <a:prstGeom prst="rect">
              <a:avLst/>
            </a:prstGeom>
            <a:effectLst/>
          </p:spPr>
        </p:pic>
      </p:grpSp>
      <p:pic>
        <p:nvPicPr>
          <p:cNvPr id="50" name="ATLAS_Silver_White_MK.png"/>
          <p:cNvPicPr>
            <a:picLocks/>
          </p:cNvPicPr>
          <p:nvPr/>
        </p:nvPicPr>
        <p:blipFill>
          <a:blip r:embed="rId4">
            <a:extLst/>
          </a:blip>
          <a:stretch>
            <a:fillRect/>
          </a:stretch>
        </p:blipFill>
        <p:spPr>
          <a:xfrm>
            <a:off x="4658485" y="187750"/>
            <a:ext cx="3541234" cy="1774967"/>
          </a:xfrm>
          <a:prstGeom prst="rect">
            <a:avLst/>
          </a:prstGeom>
          <a:ln w="12700" cap="flat">
            <a:noFill/>
            <a:miter lim="400000"/>
          </a:ln>
          <a:effectLst/>
        </p:spPr>
      </p:pic>
      <p:grpSp>
        <p:nvGrpSpPr>
          <p:cNvPr id="51" name="Group 313"/>
          <p:cNvGrpSpPr/>
          <p:nvPr/>
        </p:nvGrpSpPr>
        <p:grpSpPr>
          <a:xfrm rot="20880000">
            <a:off x="3918555" y="1091420"/>
            <a:ext cx="544889" cy="447098"/>
            <a:chOff x="0" y="0"/>
            <a:chExt cx="795337" cy="652597"/>
          </a:xfrm>
        </p:grpSpPr>
        <p:sp>
          <p:nvSpPr>
            <p:cNvPr id="52" name="Shape 312"/>
            <p:cNvSpPr/>
            <p:nvPr/>
          </p:nvSpPr>
          <p:spPr>
            <a:xfrm>
              <a:off x="38100" y="38167"/>
              <a:ext cx="719138" cy="576264"/>
            </a:xfrm>
            <a:prstGeom prst="rightArrow">
              <a:avLst>
                <a:gd name="adj1" fmla="val 50000"/>
                <a:gd name="adj2" fmla="val 31198"/>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900" kern="0">
                <a:solidFill>
                  <a:srgbClr val="000000"/>
                </a:solidFill>
                <a:uFill>
                  <a:solidFill>
                    <a:srgbClr val="000000"/>
                  </a:solidFill>
                </a:uFill>
                <a:latin typeface="Arial"/>
                <a:ea typeface="Arial"/>
                <a:cs typeface="Arial"/>
                <a:sym typeface="Arial"/>
              </a:endParaRPr>
            </a:p>
          </p:txBody>
        </p:sp>
        <p:pic>
          <p:nvPicPr>
            <p:cNvPr id="53" name="Picture 52"/>
            <p:cNvPicPr>
              <a:picLocks/>
            </p:cNvPicPr>
            <p:nvPr/>
          </p:nvPicPr>
          <p:blipFill>
            <a:blip r:embed="rId5">
              <a:extLst/>
            </a:blip>
            <a:stretch>
              <a:fillRect/>
            </a:stretch>
          </p:blipFill>
          <p:spPr>
            <a:xfrm>
              <a:off x="0" y="0"/>
              <a:ext cx="795338" cy="652598"/>
            </a:xfrm>
            <a:prstGeom prst="rect">
              <a:avLst/>
            </a:prstGeom>
            <a:effectLst/>
          </p:spPr>
        </p:pic>
      </p:grpSp>
      <p:grpSp>
        <p:nvGrpSpPr>
          <p:cNvPr id="55" name="Group 317"/>
          <p:cNvGrpSpPr/>
          <p:nvPr/>
        </p:nvGrpSpPr>
        <p:grpSpPr>
          <a:xfrm>
            <a:off x="495298" y="2763703"/>
            <a:ext cx="1392131" cy="1361851"/>
            <a:chOff x="0" y="0"/>
            <a:chExt cx="2032000" cy="1987801"/>
          </a:xfrm>
        </p:grpSpPr>
        <p:pic>
          <p:nvPicPr>
            <p:cNvPr id="63" name="droppedImage.png"/>
            <p:cNvPicPr>
              <a:picLocks noChangeAspect="1"/>
            </p:cNvPicPr>
            <p:nvPr/>
          </p:nvPicPr>
          <p:blipFill>
            <a:blip r:embed="rId6">
              <a:extLst/>
            </a:blip>
            <a:stretch>
              <a:fillRect/>
            </a:stretch>
          </p:blipFill>
          <p:spPr>
            <a:xfrm>
              <a:off x="38100" y="38100"/>
              <a:ext cx="1955800" cy="1911602"/>
            </a:xfrm>
            <a:prstGeom prst="rect">
              <a:avLst/>
            </a:prstGeom>
            <a:ln>
              <a:noFill/>
            </a:ln>
            <a:effectLst/>
          </p:spPr>
        </p:pic>
        <p:pic>
          <p:nvPicPr>
            <p:cNvPr id="64" name="Picture 63"/>
            <p:cNvPicPr>
              <a:picLocks/>
            </p:cNvPicPr>
            <p:nvPr/>
          </p:nvPicPr>
          <p:blipFill>
            <a:blip r:embed="rId7">
              <a:extLst/>
            </a:blip>
            <a:stretch>
              <a:fillRect/>
            </a:stretch>
          </p:blipFill>
          <p:spPr>
            <a:xfrm>
              <a:off x="0" y="0"/>
              <a:ext cx="2032000" cy="1987802"/>
            </a:xfrm>
            <a:prstGeom prst="rect">
              <a:avLst/>
            </a:prstGeom>
            <a:effectLst/>
          </p:spPr>
        </p:pic>
      </p:grpSp>
      <p:sp>
        <p:nvSpPr>
          <p:cNvPr id="61" name="Shape 319"/>
          <p:cNvSpPr/>
          <p:nvPr/>
        </p:nvSpPr>
        <p:spPr>
          <a:xfrm rot="1680000">
            <a:off x="2425904" y="3449365"/>
            <a:ext cx="591657" cy="443743"/>
          </a:xfrm>
          <a:prstGeom prst="leftArrow">
            <a:avLst>
              <a:gd name="adj1" fmla="val 50000"/>
              <a:gd name="adj2" fmla="val 33333"/>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900" kern="0">
              <a:solidFill>
                <a:srgbClr val="000000"/>
              </a:solidFill>
              <a:uFill>
                <a:solidFill>
                  <a:srgbClr val="000000"/>
                </a:solidFill>
              </a:uFill>
              <a:latin typeface="Arial"/>
              <a:ea typeface="Arial"/>
              <a:cs typeface="Arial"/>
              <a:sym typeface="Arial"/>
            </a:endParaRPr>
          </a:p>
        </p:txBody>
      </p:sp>
      <p:pic>
        <p:nvPicPr>
          <p:cNvPr id="62" name="Picture 61"/>
          <p:cNvPicPr>
            <a:picLocks/>
          </p:cNvPicPr>
          <p:nvPr/>
        </p:nvPicPr>
        <p:blipFill>
          <a:blip r:embed="rId8">
            <a:extLst/>
          </a:blip>
          <a:stretch>
            <a:fillRect/>
          </a:stretch>
        </p:blipFill>
        <p:spPr>
          <a:xfrm rot="1680000">
            <a:off x="2399802" y="3423213"/>
            <a:ext cx="643862" cy="496044"/>
          </a:xfrm>
          <a:prstGeom prst="rect">
            <a:avLst/>
          </a:prstGeom>
          <a:effectLst/>
        </p:spPr>
      </p:pic>
      <p:pic>
        <p:nvPicPr>
          <p:cNvPr id="57" name="Picture 56"/>
          <p:cNvPicPr>
            <a:picLocks/>
          </p:cNvPicPr>
          <p:nvPr/>
        </p:nvPicPr>
        <p:blipFill>
          <a:blip r:embed="rId9">
            <a:extLst/>
          </a:blip>
          <a:stretch>
            <a:fillRect/>
          </a:stretch>
        </p:blipFill>
        <p:spPr>
          <a:xfrm rot="21120000">
            <a:off x="608409" y="3838271"/>
            <a:ext cx="793356" cy="765673"/>
          </a:xfrm>
          <a:prstGeom prst="rect">
            <a:avLst/>
          </a:prstGeom>
          <a:effectLst>
            <a:outerShdw blurRad="50800" dist="38100" dir="2700000" rotWithShape="0">
              <a:srgbClr val="000000">
                <a:alpha val="43000"/>
              </a:srgbClr>
            </a:outerShdw>
          </a:effectLst>
        </p:spPr>
      </p:pic>
      <p:grpSp>
        <p:nvGrpSpPr>
          <p:cNvPr id="58" name="Group 325"/>
          <p:cNvGrpSpPr/>
          <p:nvPr/>
        </p:nvGrpSpPr>
        <p:grpSpPr>
          <a:xfrm>
            <a:off x="950939" y="2193119"/>
            <a:ext cx="1943517" cy="669555"/>
            <a:chOff x="-50800" y="-50800"/>
            <a:chExt cx="2425699" cy="977302"/>
          </a:xfrm>
        </p:grpSpPr>
        <p:pic>
          <p:nvPicPr>
            <p:cNvPr id="59" name="Picture 58"/>
            <p:cNvPicPr>
              <a:picLocks/>
            </p:cNvPicPr>
            <p:nvPr/>
          </p:nvPicPr>
          <p:blipFill>
            <a:blip r:embed="rId10">
              <a:extLst/>
            </a:blip>
            <a:stretch>
              <a:fillRect/>
            </a:stretch>
          </p:blipFill>
          <p:spPr>
            <a:xfrm>
              <a:off x="-50800" y="-50800"/>
              <a:ext cx="2385244" cy="977303"/>
            </a:xfrm>
            <a:prstGeom prst="rect">
              <a:avLst/>
            </a:prstGeom>
            <a:effectLst/>
          </p:spPr>
        </p:pic>
        <p:sp>
          <p:nvSpPr>
            <p:cNvPr id="60" name="Shape 324"/>
            <p:cNvSpPr/>
            <p:nvPr/>
          </p:nvSpPr>
          <p:spPr>
            <a:xfrm>
              <a:off x="50110" y="70178"/>
              <a:ext cx="2324790" cy="55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marL="49990" marR="49990" defTabSz="914400">
                <a:buClr>
                  <a:srgbClr val="000000"/>
                </a:buClr>
                <a:buFont typeface="Arial"/>
                <a:defRPr sz="1600" b="1">
                  <a:uFill>
                    <a:solidFill>
                      <a:srgbClr val="000000"/>
                    </a:solidFill>
                  </a:uFill>
                  <a:latin typeface="Candara"/>
                  <a:ea typeface="Candara"/>
                  <a:cs typeface="Candara"/>
                  <a:sym typeface="Candara"/>
                </a:defRPr>
              </a:lvl1pPr>
            </a:lstStyle>
            <a:p>
              <a:pPr fontAlgn="auto" hangingPunct="0">
                <a:spcBef>
                  <a:spcPts val="0"/>
                </a:spcBef>
                <a:spcAft>
                  <a:spcPts val="0"/>
                </a:spcAft>
              </a:pPr>
              <a:r>
                <a:rPr lang="en-US" sz="1050" kern="0" dirty="0" smtClean="0">
                  <a:solidFill>
                    <a:srgbClr val="6F2575"/>
                  </a:solidFill>
                </a:rPr>
                <a:t>Analys</a:t>
              </a:r>
              <a:r>
                <a:rPr lang="en-US" sz="1050" dirty="0" smtClean="0">
                  <a:solidFill>
                    <a:srgbClr val="6F2575"/>
                  </a:solidFill>
                </a:rPr>
                <a:t>is of results by staff and PhD students</a:t>
              </a:r>
            </a:p>
          </p:txBody>
        </p:sp>
      </p:grpSp>
      <p:pic>
        <p:nvPicPr>
          <p:cNvPr id="66" name="JiveXML_0_00050-win_W-proj_YX-2006-10-16-08-37-06.png"/>
          <p:cNvPicPr>
            <a:picLocks/>
          </p:cNvPicPr>
          <p:nvPr/>
        </p:nvPicPr>
        <p:blipFill>
          <a:blip r:embed="rId11">
            <a:extLst/>
          </a:blip>
          <a:stretch>
            <a:fillRect/>
          </a:stretch>
        </p:blipFill>
        <p:spPr>
          <a:xfrm>
            <a:off x="6638668" y="2351986"/>
            <a:ext cx="2343785" cy="2311156"/>
          </a:xfrm>
          <a:prstGeom prst="rect">
            <a:avLst/>
          </a:prstGeom>
          <a:ln w="12700" cap="flat">
            <a:noFill/>
            <a:miter lim="400000"/>
          </a:ln>
          <a:effectLst/>
        </p:spPr>
      </p:pic>
      <p:sp>
        <p:nvSpPr>
          <p:cNvPr id="71" name="Shape 329"/>
          <p:cNvSpPr/>
          <p:nvPr/>
        </p:nvSpPr>
        <p:spPr>
          <a:xfrm>
            <a:off x="6853456" y="2281292"/>
            <a:ext cx="1704313" cy="379591"/>
          </a:xfrm>
          <a:prstGeom prst="rect">
            <a:avLst/>
          </a:prstGeom>
          <a:solidFill>
            <a:srgbClr val="D4FEFF"/>
          </a:solid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marL="40640" marR="40640" algn="ctr" fontAlgn="auto" hangingPunct="0">
              <a:spcBef>
                <a:spcPts val="0"/>
              </a:spcBef>
              <a:spcAft>
                <a:spcPts val="0"/>
              </a:spcAft>
              <a:buClr>
                <a:srgbClr val="000000"/>
              </a:buClr>
              <a:defRPr sz="1600" b="1" i="1">
                <a:uFill>
                  <a:solidFill>
                    <a:srgbClr val="000000"/>
                  </a:solidFill>
                </a:uFill>
                <a:latin typeface="Candara"/>
                <a:ea typeface="Candara"/>
                <a:cs typeface="Candara"/>
                <a:sym typeface="Candara"/>
              </a:defRPr>
            </a:pPr>
            <a:r>
              <a:rPr lang="en-US" sz="900" b="1" i="1" kern="0" dirty="0" smtClean="0">
                <a:solidFill>
                  <a:srgbClr val="000000"/>
                </a:solidFill>
                <a:uFill>
                  <a:solidFill>
                    <a:srgbClr val="000000"/>
                  </a:solidFill>
                </a:uFill>
                <a:latin typeface="Candara"/>
                <a:ea typeface="Candara"/>
                <a:cs typeface="Candara"/>
                <a:sym typeface="Candara"/>
              </a:rPr>
              <a:t>Filtering at source selects </a:t>
            </a:r>
            <a:br>
              <a:rPr lang="en-US" sz="900" b="1" i="1" kern="0" dirty="0" smtClean="0">
                <a:solidFill>
                  <a:srgbClr val="000000"/>
                </a:solidFill>
                <a:uFill>
                  <a:solidFill>
                    <a:srgbClr val="000000"/>
                  </a:solidFill>
                </a:uFill>
                <a:latin typeface="Candara"/>
                <a:ea typeface="Candara"/>
                <a:cs typeface="Candara"/>
                <a:sym typeface="Candara"/>
              </a:rPr>
            </a:br>
            <a:r>
              <a:rPr lang="en-US" sz="900" b="1" i="1" kern="0" dirty="0" smtClean="0">
                <a:solidFill>
                  <a:srgbClr val="000000"/>
                </a:solidFill>
                <a:uFill>
                  <a:solidFill>
                    <a:srgbClr val="000000"/>
                  </a:solidFill>
                </a:uFill>
                <a:latin typeface="Candara"/>
                <a:ea typeface="Candara"/>
                <a:cs typeface="Candara"/>
                <a:sym typeface="Candara"/>
              </a:rPr>
              <a:t>~ </a:t>
            </a:r>
            <a:r>
              <a:rPr sz="900" b="1" i="1" kern="0" dirty="0" smtClean="0">
                <a:solidFill>
                  <a:srgbClr val="000000"/>
                </a:solidFill>
                <a:uFill>
                  <a:solidFill>
                    <a:srgbClr val="000000"/>
                  </a:solidFill>
                </a:uFill>
                <a:latin typeface="Candara"/>
                <a:ea typeface="Candara"/>
                <a:cs typeface="Candara"/>
                <a:sym typeface="Candara"/>
              </a:rPr>
              <a:t>600 </a:t>
            </a:r>
            <a:r>
              <a:rPr lang="en-US" sz="900" b="1" i="1" kern="0" dirty="0" smtClean="0">
                <a:solidFill>
                  <a:srgbClr val="000000"/>
                </a:solidFill>
                <a:uFill>
                  <a:solidFill>
                    <a:srgbClr val="000000"/>
                  </a:solidFill>
                </a:uFill>
                <a:latin typeface="Candara"/>
                <a:ea typeface="Candara"/>
                <a:cs typeface="Candara"/>
                <a:sym typeface="Candara"/>
              </a:rPr>
              <a:t>Hz, so  </a:t>
            </a:r>
            <a:r>
              <a:rPr sz="900" b="1" i="1" kern="0" dirty="0" smtClean="0">
                <a:solidFill>
                  <a:srgbClr val="000000"/>
                </a:solidFill>
                <a:uFill>
                  <a:solidFill>
                    <a:srgbClr val="000000"/>
                  </a:solidFill>
                </a:uFill>
                <a:latin typeface="Candara"/>
                <a:ea typeface="Candara"/>
                <a:cs typeface="Candara"/>
                <a:sym typeface="Candara"/>
              </a:rPr>
              <a:t>~ </a:t>
            </a:r>
            <a:r>
              <a:rPr sz="900" b="1" i="1" kern="0" dirty="0">
                <a:solidFill>
                  <a:srgbClr val="000000"/>
                </a:solidFill>
                <a:uFill>
                  <a:solidFill>
                    <a:srgbClr val="000000"/>
                  </a:solidFill>
                </a:uFill>
                <a:latin typeface="Candara"/>
                <a:ea typeface="Candara"/>
                <a:cs typeface="Candara"/>
                <a:sym typeface="Candara"/>
              </a:rPr>
              <a:t>1 GB/s </a:t>
            </a:r>
            <a:r>
              <a:rPr sz="900" b="1" i="1" kern="0" dirty="0" smtClean="0">
                <a:solidFill>
                  <a:srgbClr val="000000"/>
                </a:solidFill>
                <a:uFill>
                  <a:solidFill>
                    <a:srgbClr val="000000"/>
                  </a:solidFill>
                </a:uFill>
                <a:latin typeface="Candara"/>
                <a:ea typeface="Candara"/>
                <a:cs typeface="Candara"/>
                <a:sym typeface="Candara"/>
              </a:rPr>
              <a:t>data</a:t>
            </a:r>
            <a:endParaRPr sz="900" b="1" i="1" kern="0" dirty="0">
              <a:solidFill>
                <a:srgbClr val="000000"/>
              </a:solidFill>
              <a:uFill>
                <a:solidFill>
                  <a:srgbClr val="000000"/>
                </a:solidFill>
              </a:uFill>
              <a:latin typeface="Candara"/>
              <a:ea typeface="Candara"/>
              <a:cs typeface="Candara"/>
              <a:sym typeface="Candara"/>
            </a:endParaRPr>
          </a:p>
        </p:txBody>
      </p:sp>
      <p:pic>
        <p:nvPicPr>
          <p:cNvPr id="72" name="Picture 71"/>
          <p:cNvPicPr>
            <a:picLocks/>
          </p:cNvPicPr>
          <p:nvPr/>
        </p:nvPicPr>
        <p:blipFill>
          <a:blip r:embed="rId12">
            <a:extLst/>
          </a:blip>
          <a:stretch>
            <a:fillRect/>
          </a:stretch>
        </p:blipFill>
        <p:spPr>
          <a:xfrm>
            <a:off x="6853456" y="2255190"/>
            <a:ext cx="1704313" cy="432120"/>
          </a:xfrm>
          <a:prstGeom prst="rect">
            <a:avLst/>
          </a:prstGeom>
          <a:effectLst/>
        </p:spPr>
      </p:pic>
      <p:grpSp>
        <p:nvGrpSpPr>
          <p:cNvPr id="68" name="Group 333"/>
          <p:cNvGrpSpPr/>
          <p:nvPr/>
        </p:nvGrpSpPr>
        <p:grpSpPr>
          <a:xfrm rot="20340000">
            <a:off x="7659446" y="1586375"/>
            <a:ext cx="496033" cy="545977"/>
            <a:chOff x="0" y="0"/>
            <a:chExt cx="724024" cy="796925"/>
          </a:xfrm>
        </p:grpSpPr>
        <p:sp>
          <p:nvSpPr>
            <p:cNvPr id="69" name="Shape 332"/>
            <p:cNvSpPr/>
            <p:nvPr/>
          </p:nvSpPr>
          <p:spPr>
            <a:xfrm>
              <a:off x="38162" y="38100"/>
              <a:ext cx="647701" cy="7207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900" kern="0">
                <a:solidFill>
                  <a:srgbClr val="000000"/>
                </a:solidFill>
                <a:uFill>
                  <a:solidFill>
                    <a:srgbClr val="000000"/>
                  </a:solidFill>
                </a:uFill>
                <a:latin typeface="Arial"/>
                <a:ea typeface="Arial"/>
                <a:cs typeface="Arial"/>
                <a:sym typeface="Arial"/>
              </a:endParaRPr>
            </a:p>
          </p:txBody>
        </p:sp>
        <p:pic>
          <p:nvPicPr>
            <p:cNvPr id="70" name="Picture 69"/>
            <p:cNvPicPr>
              <a:picLocks/>
            </p:cNvPicPr>
            <p:nvPr/>
          </p:nvPicPr>
          <p:blipFill>
            <a:blip r:embed="rId13">
              <a:extLst/>
            </a:blip>
            <a:stretch>
              <a:fillRect/>
            </a:stretch>
          </p:blipFill>
          <p:spPr>
            <a:xfrm>
              <a:off x="0" y="0"/>
              <a:ext cx="724025" cy="796925"/>
            </a:xfrm>
            <a:prstGeom prst="rect">
              <a:avLst/>
            </a:prstGeom>
            <a:effectLst/>
          </p:spPr>
        </p:pic>
      </p:grpSp>
      <p:sp>
        <p:nvSpPr>
          <p:cNvPr id="79" name="Shape 336"/>
          <p:cNvSpPr/>
          <p:nvPr/>
        </p:nvSpPr>
        <p:spPr>
          <a:xfrm rot="20400000">
            <a:off x="5864836" y="3692557"/>
            <a:ext cx="594631" cy="445973"/>
          </a:xfrm>
          <a:prstGeom prst="leftArrow">
            <a:avLst>
              <a:gd name="adj1" fmla="val 50000"/>
              <a:gd name="adj2" fmla="val 33167"/>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900" kern="0">
              <a:solidFill>
                <a:srgbClr val="000000"/>
              </a:solidFill>
              <a:uFill>
                <a:solidFill>
                  <a:srgbClr val="000000"/>
                </a:solidFill>
              </a:uFill>
              <a:latin typeface="Arial"/>
              <a:ea typeface="Arial"/>
              <a:cs typeface="Arial"/>
              <a:sym typeface="Arial"/>
            </a:endParaRPr>
          </a:p>
        </p:txBody>
      </p:sp>
      <p:pic>
        <p:nvPicPr>
          <p:cNvPr id="80" name="Picture 79"/>
          <p:cNvPicPr>
            <a:picLocks/>
          </p:cNvPicPr>
          <p:nvPr/>
        </p:nvPicPr>
        <p:blipFill>
          <a:blip r:embed="rId14">
            <a:extLst/>
          </a:blip>
          <a:stretch>
            <a:fillRect/>
          </a:stretch>
        </p:blipFill>
        <p:spPr>
          <a:xfrm rot="20400000">
            <a:off x="5838733" y="3666406"/>
            <a:ext cx="646836" cy="498274"/>
          </a:xfrm>
          <a:prstGeom prst="rect">
            <a:avLst/>
          </a:prstGeom>
          <a:effectLst/>
        </p:spPr>
      </p:pic>
      <p:sp>
        <p:nvSpPr>
          <p:cNvPr id="77" name="Shape 339"/>
          <p:cNvSpPr/>
          <p:nvPr/>
        </p:nvSpPr>
        <p:spPr>
          <a:xfrm>
            <a:off x="3587361" y="2715142"/>
            <a:ext cx="1849473" cy="1852765"/>
          </a:xfrm>
          <a:prstGeom prst="roundRect">
            <a:avLst>
              <a:gd name="adj" fmla="val 8065"/>
            </a:avLst>
          </a:prstGeom>
          <a:solidFill>
            <a:srgbClr val="D4E3FE"/>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r>
              <a:rPr sz="1000" b="1" i="1" kern="0" dirty="0">
                <a:solidFill>
                  <a:srgbClr val="000000"/>
                </a:solidFill>
                <a:uFill>
                  <a:solidFill>
                    <a:srgbClr val="000000"/>
                  </a:solidFill>
                </a:uFill>
                <a:latin typeface="Candara"/>
                <a:ea typeface="Candara"/>
                <a:cs typeface="Candara"/>
                <a:sym typeface="Candara"/>
              </a:rPr>
              <a:t>Data </a:t>
            </a:r>
            <a:r>
              <a:rPr sz="1000" b="1" i="1" kern="0" dirty="0" smtClean="0">
                <a:solidFill>
                  <a:srgbClr val="000000"/>
                </a:solidFill>
                <a:uFill>
                  <a:solidFill>
                    <a:srgbClr val="000000"/>
                  </a:solidFill>
                </a:uFill>
                <a:latin typeface="Candara"/>
                <a:ea typeface="Candara"/>
                <a:cs typeface="Candara"/>
                <a:sym typeface="Candara"/>
              </a:rPr>
              <a:t>distributi</a:t>
            </a:r>
            <a:r>
              <a:rPr lang="en-US" sz="1000" b="1" i="1" kern="0" dirty="0" smtClean="0">
                <a:solidFill>
                  <a:srgbClr val="000000"/>
                </a:solidFill>
                <a:uFill>
                  <a:solidFill>
                    <a:srgbClr val="000000"/>
                  </a:solidFill>
                </a:uFill>
                <a:latin typeface="Candara"/>
                <a:ea typeface="Candara"/>
                <a:cs typeface="Candara"/>
                <a:sym typeface="Candara"/>
              </a:rPr>
              <a:t>on in </a:t>
            </a:r>
            <a:br>
              <a:rPr lang="en-US" sz="1000" b="1" i="1" kern="0" dirty="0" smtClean="0">
                <a:solidFill>
                  <a:srgbClr val="000000"/>
                </a:solidFill>
                <a:uFill>
                  <a:solidFill>
                    <a:srgbClr val="000000"/>
                  </a:solidFill>
                </a:uFill>
                <a:latin typeface="Candara"/>
                <a:ea typeface="Candara"/>
                <a:cs typeface="Candara"/>
                <a:sym typeface="Candara"/>
              </a:rPr>
            </a:br>
            <a:r>
              <a:rPr lang="en-US" sz="1000" b="1" i="1" kern="0" dirty="0" smtClean="0">
                <a:solidFill>
                  <a:srgbClr val="000000"/>
                </a:solidFill>
                <a:uFill>
                  <a:solidFill>
                    <a:srgbClr val="000000"/>
                  </a:solidFill>
                </a:uFill>
                <a:latin typeface="Candara"/>
                <a:ea typeface="Candara"/>
                <a:cs typeface="Candara"/>
                <a:sym typeface="Candara"/>
              </a:rPr>
              <a:t>the national and global </a:t>
            </a:r>
            <a:br>
              <a:rPr lang="en-US" sz="1000" b="1" i="1" kern="0" dirty="0" smtClean="0">
                <a:solidFill>
                  <a:srgbClr val="000000"/>
                </a:solidFill>
                <a:uFill>
                  <a:solidFill>
                    <a:srgbClr val="000000"/>
                  </a:solidFill>
                </a:uFill>
                <a:latin typeface="Candara"/>
                <a:ea typeface="Candara"/>
                <a:cs typeface="Candara"/>
                <a:sym typeface="Candara"/>
              </a:rPr>
            </a:br>
            <a:r>
              <a:rPr lang="en-US" sz="1000" b="1" i="1" kern="0" dirty="0" smtClean="0">
                <a:solidFill>
                  <a:srgbClr val="000000"/>
                </a:solidFill>
                <a:uFill>
                  <a:solidFill>
                    <a:srgbClr val="000000"/>
                  </a:solidFill>
                </a:uFill>
                <a:latin typeface="Candara"/>
                <a:ea typeface="Candara"/>
                <a:cs typeface="Candara"/>
                <a:sym typeface="Candara"/>
              </a:rPr>
              <a:t>e-Infrastructures</a:t>
            </a: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dirty="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kern="0" dirty="0" smtClean="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dirty="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kern="0" dirty="0" smtClean="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dirty="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kern="0" dirty="0" smtClean="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dirty="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lang="en-US" sz="1000" b="1" i="1" kern="0" dirty="0" smtClean="0">
              <a:solidFill>
                <a:srgbClr val="000000"/>
              </a:solidFill>
              <a:uFill>
                <a:solidFill>
                  <a:srgbClr val="000000"/>
                </a:solidFill>
              </a:uFill>
              <a:latin typeface="Candara"/>
              <a:ea typeface="Candara"/>
              <a:cs typeface="Candara"/>
              <a:sym typeface="Candara"/>
            </a:endParaRPr>
          </a:p>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endParaRPr sz="1000" b="1" i="1" kern="0" dirty="0">
              <a:solidFill>
                <a:srgbClr val="000000"/>
              </a:solidFill>
              <a:uFill>
                <a:solidFill>
                  <a:srgbClr val="000000"/>
                </a:solidFill>
              </a:uFill>
              <a:latin typeface="Candara"/>
              <a:ea typeface="Candara"/>
              <a:cs typeface="Candara"/>
              <a:sym typeface="Candara"/>
            </a:endParaRPr>
          </a:p>
        </p:txBody>
      </p:sp>
      <p:pic>
        <p:nvPicPr>
          <p:cNvPr id="76" name="gcc.png"/>
          <p:cNvPicPr>
            <a:picLocks noChangeAspect="1"/>
          </p:cNvPicPr>
          <p:nvPr/>
        </p:nvPicPr>
        <p:blipFill>
          <a:blip r:embed="rId15">
            <a:extLst/>
          </a:blip>
          <a:stretch>
            <a:fillRect/>
          </a:stretch>
        </p:blipFill>
        <p:spPr>
          <a:xfrm>
            <a:off x="3592295" y="3334925"/>
            <a:ext cx="1849473" cy="1232982"/>
          </a:xfrm>
          <a:prstGeom prst="rect">
            <a:avLst/>
          </a:prstGeom>
          <a:ln w="9525" cap="flat">
            <a:noFill/>
            <a:round/>
          </a:ln>
          <a:effectLst/>
        </p:spPr>
      </p:pic>
    </p:spTree>
    <p:extLst>
      <p:ext uri="{BB962C8B-B14F-4D97-AF65-F5344CB8AC3E}">
        <p14:creationId xmlns:p14="http://schemas.microsoft.com/office/powerpoint/2010/main" val="140336251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smtClean="0"/>
              <a:t>LHC Upgrade and the Data Infrastructure</a:t>
            </a:r>
            <a:endParaRPr lang="nl-NL" dirty="0"/>
          </a:p>
        </p:txBody>
      </p:sp>
      <p:sp>
        <p:nvSpPr>
          <p:cNvPr id="4" name="Text Placeholder 3"/>
          <p:cNvSpPr>
            <a:spLocks noGrp="1"/>
          </p:cNvSpPr>
          <p:nvPr>
            <p:ph type="body" sz="quarter" idx="15"/>
          </p:nvPr>
        </p:nvSpPr>
        <p:spPr/>
        <p:txBody>
          <a:bodyPr/>
          <a:lstStyle/>
          <a:p>
            <a:r>
              <a:rPr lang="en-US" dirty="0" smtClean="0"/>
              <a:t>Computing – the Netherlands Tier-1</a:t>
            </a:r>
            <a:endParaRPr lang="en-GB" dirty="0"/>
          </a:p>
        </p:txBody>
      </p:sp>
      <p:pic>
        <p:nvPicPr>
          <p:cNvPr id="11" name="Picture 2" descr="https://www.nikhef.nl/wp-content/uploads/2015/11/Gridkleur-640x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1873" y="2679843"/>
            <a:ext cx="1664002" cy="12064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88" t="13690" r="22917" b="8333"/>
          <a:stretch/>
        </p:blipFill>
        <p:spPr bwMode="auto">
          <a:xfrm>
            <a:off x="2097715" y="2029350"/>
            <a:ext cx="3202144" cy="2552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hape 682"/>
          <p:cNvSpPr/>
          <p:nvPr/>
        </p:nvSpPr>
        <p:spPr>
          <a:xfrm>
            <a:off x="147170" y="1966359"/>
            <a:ext cx="3097686" cy="3036608"/>
          </a:xfrm>
          <a:prstGeom prst="ellipse">
            <a:avLst/>
          </a:prstGeom>
          <a:blipFill>
            <a:blip r:embed="rId4" cstate="print"/>
            <a:stretch>
              <a:fillRect/>
            </a:stretch>
          </a:blipFill>
          <a:ln w="50800">
            <a:solidFill>
              <a:srgbClr val="BABABA"/>
            </a:solidFill>
          </a:ln>
        </p:spPr>
        <p:txBody>
          <a:bodyPr tIns="91439" bIns="91439" anchor="ctr"/>
          <a:lstStyle/>
          <a:p>
            <a:pPr algn="ctr" defTabSz="1828800">
              <a:defRPr sz="3600" b="0" i="0">
                <a:solidFill>
                  <a:srgbClr val="FFFFFF"/>
                </a:solidFill>
                <a:latin typeface="Calibri"/>
                <a:ea typeface="Calibri"/>
                <a:cs typeface="Calibri"/>
                <a:sym typeface="Calibri"/>
              </a:defRPr>
            </a:pPr>
            <a:endParaRPr/>
          </a:p>
        </p:txBody>
      </p:sp>
      <p:sp>
        <p:nvSpPr>
          <p:cNvPr id="15" name="TextBox 14"/>
          <p:cNvSpPr txBox="1"/>
          <p:nvPr/>
        </p:nvSpPr>
        <p:spPr>
          <a:xfrm>
            <a:off x="-89609" y="730422"/>
            <a:ext cx="916116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algn="r" defTabSz="825500"/>
            <a:r>
              <a:rPr lang="en-GB" sz="1800" cap="none" dirty="0">
                <a:solidFill>
                  <a:srgbClr val="6F2575"/>
                </a:solidFill>
                <a:latin typeface="Akkurat Std" panose="02000503000000000000" pitchFamily="2" charset="0"/>
              </a:rPr>
              <a:t>f</a:t>
            </a:r>
            <a:r>
              <a:rPr lang="en-GB" sz="1800" cap="none" dirty="0" smtClean="0">
                <a:solidFill>
                  <a:srgbClr val="6F2575"/>
                </a:solidFill>
                <a:latin typeface="Akkurat Std" panose="02000503000000000000" pitchFamily="2" charset="0"/>
              </a:rPr>
              <a:t>or </a:t>
            </a:r>
            <a:r>
              <a:rPr lang="en-GB" sz="1800" cap="none" dirty="0" smtClean="0">
                <a:solidFill>
                  <a:srgbClr val="6F2575"/>
                </a:solidFill>
                <a:latin typeface="Akkurat Std" panose="02000503000000000000" pitchFamily="2" charset="0"/>
              </a:rPr>
              <a:t>the ‘Worldwide </a:t>
            </a:r>
            <a:r>
              <a:rPr lang="en-GB" sz="1800" cap="none" dirty="0">
                <a:solidFill>
                  <a:srgbClr val="6F2575"/>
                </a:solidFill>
                <a:latin typeface="Akkurat Std" panose="02000503000000000000" pitchFamily="2" charset="0"/>
              </a:rPr>
              <a:t>LHC Computing Grid (WLCG</a:t>
            </a:r>
            <a:r>
              <a:rPr lang="en-GB" sz="1800" cap="none" dirty="0" smtClean="0">
                <a:solidFill>
                  <a:srgbClr val="6F2575"/>
                </a:solidFill>
                <a:latin typeface="Akkurat Std" panose="02000503000000000000" pitchFamily="2" charset="0"/>
              </a:rPr>
              <a:t>)’</a:t>
            </a:r>
            <a:endParaRPr lang="en-GB" sz="1800" cap="none" dirty="0">
              <a:solidFill>
                <a:srgbClr val="6F2575"/>
              </a:solidFill>
              <a:latin typeface="Akkurat Std" panose="02000503000000000000" pitchFamily="2" charset="0"/>
            </a:endParaRPr>
          </a:p>
          <a:p>
            <a:pPr algn="r" defTabSz="825500"/>
            <a:r>
              <a:rPr lang="en-GB" sz="1800" cap="none" dirty="0" smtClean="0">
                <a:solidFill>
                  <a:srgbClr val="6F2575"/>
                </a:solidFill>
                <a:latin typeface="Akkurat Std" panose="02000503000000000000" pitchFamily="2" charset="0"/>
              </a:rPr>
              <a:t>t</a:t>
            </a:r>
            <a:r>
              <a:rPr lang="en-GB" sz="1800" cap="none" dirty="0" smtClean="0">
                <a:solidFill>
                  <a:srgbClr val="6F2575"/>
                </a:solidFill>
                <a:latin typeface="Akkurat Std" panose="02000503000000000000" pitchFamily="2" charset="0"/>
              </a:rPr>
              <a:t>he </a:t>
            </a:r>
            <a:r>
              <a:rPr lang="en-GB" sz="1800" b="1" cap="none" dirty="0" smtClean="0">
                <a:solidFill>
                  <a:srgbClr val="6F2575"/>
                </a:solidFill>
                <a:latin typeface="Akkurat Std Italic" panose="02000503000000000000" pitchFamily="2" charset="0"/>
              </a:rPr>
              <a:t>Dutch National e-Infrastructure</a:t>
            </a:r>
            <a:r>
              <a:rPr lang="en-GB" sz="1800" b="1" cap="none" dirty="0" smtClean="0">
                <a:solidFill>
                  <a:srgbClr val="6F2575"/>
                </a:solidFill>
                <a:latin typeface="Akkurat Std" panose="02000503000000000000" pitchFamily="2" charset="0"/>
              </a:rPr>
              <a:t> </a:t>
            </a:r>
            <a:r>
              <a:rPr lang="en-GB" sz="1800" cap="none" dirty="0" smtClean="0">
                <a:solidFill>
                  <a:srgbClr val="6F2575"/>
                </a:solidFill>
                <a:latin typeface="Akkurat Std" panose="02000503000000000000" pitchFamily="2" charset="0"/>
              </a:rPr>
              <a:t>provides the NL </a:t>
            </a:r>
            <a:r>
              <a:rPr lang="en-GB" sz="1800" cap="none" dirty="0">
                <a:solidFill>
                  <a:srgbClr val="6F2575"/>
                </a:solidFill>
                <a:latin typeface="Akkurat Std" panose="02000503000000000000" pitchFamily="2" charset="0"/>
              </a:rPr>
              <a:t>Tier-1 </a:t>
            </a:r>
            <a:r>
              <a:rPr lang="en-GB" sz="1800" b="1" cap="none" dirty="0" smtClean="0">
                <a:solidFill>
                  <a:srgbClr val="6F2575"/>
                </a:solidFill>
                <a:latin typeface="Akkurat Std Italic" panose="02000503000000000000" pitchFamily="2" charset="0"/>
              </a:rPr>
              <a:t>as a service </a:t>
            </a:r>
            <a:r>
              <a:rPr lang="en-GB" sz="1800" cap="none" dirty="0" smtClean="0">
                <a:solidFill>
                  <a:srgbClr val="6F2575"/>
                </a:solidFill>
                <a:latin typeface="Akkurat Std" panose="02000503000000000000" pitchFamily="2" charset="0"/>
              </a:rPr>
              <a:t>to </a:t>
            </a:r>
            <a:r>
              <a:rPr lang="en-GB" sz="1800" cap="none" dirty="0" smtClean="0">
                <a:solidFill>
                  <a:srgbClr val="6F2575"/>
                </a:solidFill>
                <a:latin typeface="Akkurat Std" panose="02000503000000000000" pitchFamily="2" charset="0"/>
              </a:rPr>
              <a:t>WLCG</a:t>
            </a:r>
            <a:endParaRPr lang="en-GB" sz="1800" cap="none" dirty="0">
              <a:solidFill>
                <a:srgbClr val="6F2575"/>
              </a:solidFill>
              <a:latin typeface="Akkurat Std" panose="02000503000000000000" pitchFamily="2" charset="0"/>
            </a:endParaRPr>
          </a:p>
          <a:p>
            <a:pPr algn="r" defTabSz="825500"/>
            <a:r>
              <a:rPr lang="en-GB" sz="1800" cap="none" dirty="0" smtClean="0">
                <a:solidFill>
                  <a:srgbClr val="6F2575"/>
                </a:solidFill>
                <a:latin typeface="Akkurat Std" panose="02000503000000000000" pitchFamily="2" charset="0"/>
              </a:rPr>
              <a:t>–</a:t>
            </a:r>
            <a:r>
              <a:rPr lang="en-GB" sz="1800" cap="none" dirty="0" smtClean="0">
                <a:solidFill>
                  <a:srgbClr val="6F2575"/>
                </a:solidFill>
                <a:latin typeface="Akkurat Std" panose="02000503000000000000" pitchFamily="2" charset="0"/>
              </a:rPr>
              <a:t>&gt; the </a:t>
            </a:r>
            <a:r>
              <a:rPr lang="en-GB" sz="1800" cap="none" dirty="0" smtClean="0">
                <a:solidFill>
                  <a:srgbClr val="6F2575"/>
                </a:solidFill>
                <a:latin typeface="Akkurat Std" panose="02000503000000000000" pitchFamily="2" charset="0"/>
              </a:rPr>
              <a:t>LHC NL </a:t>
            </a:r>
            <a:r>
              <a:rPr lang="en-GB" sz="1800" cap="none" dirty="0" smtClean="0">
                <a:solidFill>
                  <a:srgbClr val="6F2575"/>
                </a:solidFill>
                <a:latin typeface="Akkurat Std" panose="02000503000000000000" pitchFamily="2" charset="0"/>
              </a:rPr>
              <a:t>Tier-1 is </a:t>
            </a:r>
            <a:r>
              <a:rPr lang="en-GB" sz="1800" cap="none" dirty="0" smtClean="0">
                <a:solidFill>
                  <a:srgbClr val="6F2575"/>
                </a:solidFill>
                <a:latin typeface="Akkurat Std Italic" panose="02000503000000000000" pitchFamily="2" charset="0"/>
              </a:rPr>
              <a:t>jointly </a:t>
            </a:r>
            <a:r>
              <a:rPr lang="en-GB" sz="1800" cap="none" dirty="0" smtClean="0">
                <a:solidFill>
                  <a:srgbClr val="6F2575"/>
                </a:solidFill>
                <a:latin typeface="Akkurat Std Italic" panose="02000503000000000000" pitchFamily="2" charset="0"/>
              </a:rPr>
              <a:t>operated </a:t>
            </a:r>
            <a:r>
              <a:rPr lang="en-GB" sz="1800" cap="none" dirty="0" smtClean="0">
                <a:solidFill>
                  <a:srgbClr val="6F2575"/>
                </a:solidFill>
                <a:latin typeface="Akkurat Std" panose="02000503000000000000" pitchFamily="2" charset="0"/>
              </a:rPr>
              <a:t>by </a:t>
            </a:r>
            <a:r>
              <a:rPr lang="en-GB" sz="1800" cap="none" dirty="0" smtClean="0">
                <a:solidFill>
                  <a:srgbClr val="6F2575"/>
                </a:solidFill>
                <a:latin typeface="Akkurat Std" panose="02000503000000000000" pitchFamily="2" charset="0"/>
              </a:rPr>
              <a:t>the DNI partners, and coordinated by SURF</a:t>
            </a:r>
            <a:endParaRPr lang="en-GB" sz="1800" cap="none" dirty="0">
              <a:solidFill>
                <a:srgbClr val="6F2575"/>
              </a:solidFill>
              <a:latin typeface="Akkurat Std" panose="02000503000000000000" pitchFamily="2" charset="0"/>
            </a:endParaRPr>
          </a:p>
        </p:txBody>
      </p:sp>
      <p:sp>
        <p:nvSpPr>
          <p:cNvPr id="16" name="TextBox 15"/>
          <p:cNvSpPr txBox="1"/>
          <p:nvPr/>
        </p:nvSpPr>
        <p:spPr>
          <a:xfrm>
            <a:off x="5815451" y="1966359"/>
            <a:ext cx="2232984" cy="656590"/>
          </a:xfrm>
          <a:prstGeom prst="rect">
            <a:avLst/>
          </a:prstGeom>
          <a:no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smtClean="0">
                <a:ln>
                  <a:noFill/>
                </a:ln>
                <a:solidFill>
                  <a:srgbClr val="E6223D"/>
                </a:solidFill>
                <a:effectLst/>
                <a:uFillTx/>
                <a:latin typeface="Akkurat Std" panose="02000503000000000000" pitchFamily="2" charset="0"/>
                <a:sym typeface="Arial"/>
              </a:rPr>
              <a:t>but this did not just </a:t>
            </a:r>
            <a:br>
              <a:rPr kumimoji="0" lang="en-US" sz="1800" b="1" i="0" u="none" strike="noStrike" cap="none" spc="0" normalizeH="0" dirty="0" smtClean="0">
                <a:ln>
                  <a:noFill/>
                </a:ln>
                <a:solidFill>
                  <a:srgbClr val="E6223D"/>
                </a:solidFill>
                <a:effectLst/>
                <a:uFillTx/>
                <a:latin typeface="Akkurat Std" panose="02000503000000000000" pitchFamily="2" charset="0"/>
                <a:sym typeface="Arial"/>
              </a:rPr>
            </a:br>
            <a:r>
              <a:rPr kumimoji="0" lang="en-US" sz="1800" b="1" i="0" u="none" strike="noStrike" cap="none" spc="0" normalizeH="0" dirty="0" smtClean="0">
                <a:ln>
                  <a:noFill/>
                </a:ln>
                <a:solidFill>
                  <a:srgbClr val="E6223D"/>
                </a:solidFill>
                <a:effectLst/>
                <a:uFillTx/>
                <a:latin typeface="Akkurat Std" panose="02000503000000000000" pitchFamily="2" charset="0"/>
                <a:sym typeface="Arial"/>
              </a:rPr>
              <a:t>happen by chance</a:t>
            </a:r>
            <a:endParaRPr kumimoji="0" lang="en-GB" sz="1800" b="1" i="0" u="none" strike="noStrike" cap="none" spc="0" normalizeH="0" dirty="0" smtClean="0">
              <a:ln>
                <a:noFill/>
              </a:ln>
              <a:solidFill>
                <a:srgbClr val="E6223D"/>
              </a:solidFill>
              <a:effectLst/>
              <a:uFillTx/>
              <a:latin typeface="Akkurat Std" panose="02000503000000000000" pitchFamily="2" charset="0"/>
              <a:sym typeface="Aria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5451" y="2855433"/>
            <a:ext cx="1729803" cy="115320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887" y="3520151"/>
            <a:ext cx="1345127" cy="98239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6227" y="2423835"/>
            <a:ext cx="570449" cy="43159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5451" y="4102605"/>
            <a:ext cx="784697" cy="39994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76618" y="3953144"/>
            <a:ext cx="429257" cy="166647"/>
          </a:xfrm>
          <a:prstGeom prst="rect">
            <a:avLst/>
          </a:prstGeom>
        </p:spPr>
      </p:pic>
    </p:spTree>
    <p:extLst>
      <p:ext uri="{BB962C8B-B14F-4D97-AF65-F5344CB8AC3E}">
        <p14:creationId xmlns:p14="http://schemas.microsoft.com/office/powerpoint/2010/main" val="162177273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1663360" y="733523"/>
            <a:ext cx="5540670" cy="3838478"/>
          </a:xfrm>
        </p:spPr>
        <p:txBody>
          <a:bodyPr/>
          <a:lstStyle/>
          <a:p>
            <a:pPr defTabSz="171450"/>
            <a:r>
              <a:rPr lang="en-US" sz="2000" b="1" dirty="0" err="1">
                <a:ea typeface="Helvetica Neue"/>
                <a:cs typeface="Helvetica Neue"/>
                <a:sym typeface="Helvetica Neue"/>
              </a:rPr>
              <a:t>BiG</a:t>
            </a:r>
            <a:r>
              <a:rPr lang="en-US" sz="2000" b="1" dirty="0">
                <a:ea typeface="Helvetica Neue"/>
                <a:cs typeface="Helvetica Neue"/>
                <a:sym typeface="Helvetica Neue"/>
              </a:rPr>
              <a:t> Grid (2005, </a:t>
            </a:r>
            <a:r>
              <a:rPr lang="en-US" sz="2000" b="1" dirty="0" smtClean="0">
                <a:ea typeface="Helvetica Neue"/>
                <a:cs typeface="Helvetica Neue"/>
                <a:sym typeface="Helvetica Neue"/>
              </a:rPr>
              <a:t>2007-2012)</a:t>
            </a:r>
            <a:r>
              <a:rPr lang="en-US" sz="2000" dirty="0">
                <a:ea typeface="Helvetica Neue"/>
                <a:cs typeface="Helvetica Neue"/>
                <a:sym typeface="Helvetica Neue"/>
              </a:rPr>
              <a:t/>
            </a:r>
            <a:br>
              <a:rPr lang="en-US" sz="2000" dirty="0">
                <a:ea typeface="Helvetica Neue"/>
                <a:cs typeface="Helvetica Neue"/>
                <a:sym typeface="Helvetica Neue"/>
              </a:rPr>
            </a:br>
            <a:r>
              <a:rPr lang="en-US" sz="2000" dirty="0">
                <a:ea typeface="Helvetica Neue"/>
                <a:cs typeface="Helvetica Neue"/>
                <a:sym typeface="Helvetica Neue"/>
              </a:rPr>
              <a:t>from data processing ‘</a:t>
            </a:r>
            <a:r>
              <a:rPr lang="en-US" sz="2000" dirty="0" smtClean="0">
                <a:ea typeface="Helvetica Neue"/>
                <a:cs typeface="Helvetica Neue"/>
                <a:sym typeface="Helvetica Neue"/>
              </a:rPr>
              <a:t>project’ to </a:t>
            </a:r>
            <a:br>
              <a:rPr lang="en-US" sz="2000" dirty="0" smtClean="0">
                <a:ea typeface="Helvetica Neue"/>
                <a:cs typeface="Helvetica Neue"/>
                <a:sym typeface="Helvetica Neue"/>
              </a:rPr>
            </a:br>
            <a:r>
              <a:rPr lang="en-US" sz="2000" dirty="0" smtClean="0">
                <a:ea typeface="Helvetica Neue"/>
                <a:cs typeface="Helvetica Neue"/>
                <a:sym typeface="Helvetica Neue"/>
              </a:rPr>
              <a:t>a </a:t>
            </a:r>
            <a:r>
              <a:rPr lang="en-US" sz="2000" dirty="0">
                <a:ea typeface="Helvetica Neue"/>
                <a:cs typeface="Helvetica Neue"/>
                <a:sym typeface="Helvetica Neue"/>
              </a:rPr>
              <a:t>national </a:t>
            </a:r>
            <a:r>
              <a:rPr lang="en-US" sz="2000" dirty="0" smtClean="0">
                <a:ea typeface="Helvetica Neue"/>
                <a:cs typeface="Helvetica Neue"/>
                <a:sym typeface="Helvetica Neue"/>
              </a:rPr>
              <a:t>e-Infrastructure</a:t>
            </a:r>
          </a:p>
          <a:p>
            <a:pPr marL="257175" indent="-257175" defTabSz="171450">
              <a:buFont typeface="Arial" panose="020B0604020202020204" pitchFamily="34" charset="0"/>
              <a:buChar char="•"/>
            </a:pPr>
            <a:r>
              <a:rPr lang="en-US" sz="1800" dirty="0" smtClean="0"/>
              <a:t>all in this together: Nikhef, NWO, NBIC</a:t>
            </a:r>
          </a:p>
          <a:p>
            <a:pPr marL="257175" indent="-257175" defTabSz="171450">
              <a:buFont typeface="Arial" panose="020B0604020202020204" pitchFamily="34" charset="0"/>
              <a:buChar char="•"/>
            </a:pPr>
            <a:r>
              <a:rPr lang="en-US" sz="1800" dirty="0" smtClean="0"/>
              <a:t>solve </a:t>
            </a:r>
            <a:r>
              <a:rPr lang="en-US" sz="1800" dirty="0"/>
              <a:t>common challenges</a:t>
            </a:r>
          </a:p>
          <a:p>
            <a:pPr marL="257175" indent="-257175" defTabSz="171450">
              <a:buFont typeface="Arial" panose="020B0604020202020204" pitchFamily="34" charset="0"/>
              <a:buChar char="•"/>
            </a:pPr>
            <a:r>
              <a:rPr lang="en-US" sz="1800" dirty="0"/>
              <a:t>invest in both hardware and </a:t>
            </a:r>
            <a:r>
              <a:rPr lang="en-US" sz="1800" dirty="0" err="1"/>
              <a:t>peopleware</a:t>
            </a:r>
            <a:endParaRPr lang="en-US" sz="1800" dirty="0"/>
          </a:p>
          <a:p>
            <a:pPr defTabSz="171450"/>
            <a:endParaRPr lang="en-US" sz="2000" dirty="0"/>
          </a:p>
          <a:p>
            <a:pPr defTabSz="171450"/>
            <a:r>
              <a:rPr lang="en-US" sz="2000" b="1" dirty="0">
                <a:ea typeface="Helvetica Neue"/>
                <a:cs typeface="Helvetica Neue"/>
                <a:sym typeface="Helvetica Neue"/>
              </a:rPr>
              <a:t>Dutch National e-Infrastructure (2013-)</a:t>
            </a:r>
            <a:br>
              <a:rPr lang="en-US" sz="2000" b="1" dirty="0">
                <a:ea typeface="Helvetica Neue"/>
                <a:cs typeface="Helvetica Neue"/>
                <a:sym typeface="Helvetica Neue"/>
              </a:rPr>
            </a:br>
            <a:r>
              <a:rPr lang="en-US" sz="2000" b="1" dirty="0">
                <a:ea typeface="Helvetica Neue"/>
                <a:cs typeface="Helvetica Neue"/>
                <a:sym typeface="Helvetica Neue"/>
              </a:rPr>
              <a:t>coordinated by SURF</a:t>
            </a:r>
          </a:p>
          <a:p>
            <a:pPr marL="257175" indent="-257175" defTabSz="171450">
              <a:buFont typeface="Arial" panose="020B0604020202020204" pitchFamily="34" charset="0"/>
              <a:buChar char="•"/>
            </a:pPr>
            <a:r>
              <a:rPr lang="en-US" sz="1800" dirty="0"/>
              <a:t>national collaboration brings great results</a:t>
            </a:r>
          </a:p>
          <a:p>
            <a:pPr marL="257175" indent="-257175" defTabSz="171450">
              <a:buFont typeface="Arial" panose="020B0604020202020204" pitchFamily="34" charset="0"/>
              <a:buChar char="•"/>
            </a:pPr>
            <a:r>
              <a:rPr lang="en-US" sz="1800" dirty="0">
                <a:ea typeface="Helvetica Neue"/>
                <a:cs typeface="Helvetica Neue"/>
                <a:sym typeface="Helvetica Neue"/>
              </a:rPr>
              <a:t>ensure continuation of </a:t>
            </a:r>
            <a:r>
              <a:rPr lang="en-US" sz="1800" dirty="0" err="1">
                <a:ea typeface="Helvetica Neue"/>
                <a:cs typeface="Helvetica Neue"/>
                <a:sym typeface="Helvetica Neue"/>
              </a:rPr>
              <a:t>BiG</a:t>
            </a:r>
            <a:r>
              <a:rPr lang="en-US" sz="1800" dirty="0">
                <a:ea typeface="Helvetica Neue"/>
                <a:cs typeface="Helvetica Neue"/>
                <a:sym typeface="Helvetica Neue"/>
              </a:rPr>
              <a:t> Grid success</a:t>
            </a:r>
          </a:p>
          <a:p>
            <a:pPr marL="257175" indent="-257175" defTabSz="171450">
              <a:buFont typeface="Arial" panose="020B0604020202020204" pitchFamily="34" charset="0"/>
              <a:buChar char="•"/>
            </a:pPr>
            <a:r>
              <a:rPr lang="en-US" sz="1800" dirty="0">
                <a:ea typeface="Helvetica Neue"/>
                <a:cs typeface="Helvetica Neue"/>
                <a:sym typeface="Helvetica Neue"/>
              </a:rPr>
              <a:t>more effective and cost-efficient, </a:t>
            </a:r>
            <a:br>
              <a:rPr lang="en-US" sz="1800" dirty="0">
                <a:ea typeface="Helvetica Neue"/>
                <a:cs typeface="Helvetica Neue"/>
                <a:sym typeface="Helvetica Neue"/>
              </a:rPr>
            </a:br>
            <a:r>
              <a:rPr lang="en-US" sz="1800" dirty="0">
                <a:ea typeface="Helvetica Neue"/>
                <a:cs typeface="Helvetica Neue"/>
                <a:sym typeface="Helvetica Neue"/>
              </a:rPr>
              <a:t>and of ensured quality</a:t>
            </a:r>
            <a:endParaRPr lang="en-GB" sz="1800" dirty="0">
              <a:ea typeface="Helvetica Neue"/>
              <a:cs typeface="Helvetica Neue"/>
              <a:sym typeface="Helvetica Neue"/>
            </a:endParaRPr>
          </a:p>
          <a:p>
            <a:endParaRPr lang="en-GB" sz="2000" dirty="0"/>
          </a:p>
        </p:txBody>
      </p:sp>
      <p:sp>
        <p:nvSpPr>
          <p:cNvPr id="7" name="Text Placeholder 6"/>
          <p:cNvSpPr>
            <a:spLocks noGrp="1"/>
          </p:cNvSpPr>
          <p:nvPr>
            <p:ph type="body" sz="quarter" idx="15"/>
          </p:nvPr>
        </p:nvSpPr>
        <p:spPr/>
        <p:txBody>
          <a:bodyPr/>
          <a:lstStyle/>
          <a:p>
            <a:r>
              <a:rPr lang="en-US" dirty="0" smtClean="0"/>
              <a:t>Stronger together – </a:t>
            </a:r>
            <a:r>
              <a:rPr lang="en-US" dirty="0" err="1" smtClean="0"/>
              <a:t>BiG</a:t>
            </a:r>
            <a:r>
              <a:rPr lang="en-US" dirty="0" smtClean="0"/>
              <a:t> Grid</a:t>
            </a:r>
            <a:endParaRPr lang="en-GB" dirty="0"/>
          </a:p>
        </p:txBody>
      </p:sp>
      <p:pic>
        <p:nvPicPr>
          <p:cNvPr id="3" name="Picture 2" descr="H:\Home\davidg\BIG\Logo\Logo\BiGGrid-Logo.wmf"/>
          <p:cNvPicPr>
            <a:picLocks noChangeAspect="1" noChangeArrowheads="1"/>
          </p:cNvPicPr>
          <p:nvPr/>
        </p:nvPicPr>
        <p:blipFill>
          <a:blip r:embed="rId2" cstate="print"/>
          <a:srcRect/>
          <a:stretch>
            <a:fillRect/>
          </a:stretch>
        </p:blipFill>
        <p:spPr bwMode="auto">
          <a:xfrm>
            <a:off x="143294" y="958495"/>
            <a:ext cx="1448383" cy="1073506"/>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883" y="3281606"/>
            <a:ext cx="1318992" cy="672260"/>
          </a:xfrm>
          <a:prstGeom prst="rect">
            <a:avLst/>
          </a:prstGeom>
        </p:spPr>
      </p:pic>
      <p:sp>
        <p:nvSpPr>
          <p:cNvPr id="10" name="TextBox 9"/>
          <p:cNvSpPr txBox="1"/>
          <p:nvPr/>
        </p:nvSpPr>
        <p:spPr>
          <a:xfrm>
            <a:off x="6042660" y="913746"/>
            <a:ext cx="2981960" cy="1118255"/>
          </a:xfrm>
          <a:prstGeom prst="rect">
            <a:avLst/>
          </a:prstGeom>
          <a:solidFill>
            <a:srgbClr val="6F257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825500"/>
            <a:r>
              <a:rPr lang="en-GB" sz="1100" b="1" cap="none" dirty="0" err="1" smtClean="0">
                <a:solidFill>
                  <a:srgbClr val="E3D88B"/>
                </a:solidFill>
                <a:latin typeface="Akkurat Std" panose="02000503000000000000" pitchFamily="2" charset="0"/>
              </a:rPr>
              <a:t>BiG</a:t>
            </a:r>
            <a:r>
              <a:rPr lang="en-GB" sz="1100" b="1" cap="none" dirty="0" smtClean="0">
                <a:solidFill>
                  <a:srgbClr val="E3D88B"/>
                </a:solidFill>
                <a:latin typeface="Akkurat Std" panose="02000503000000000000" pitchFamily="2" charset="0"/>
              </a:rPr>
              <a:t> Grid Mission:</a:t>
            </a:r>
          </a:p>
          <a:p>
            <a:pPr defTabSz="825500"/>
            <a:r>
              <a:rPr lang="en-GB" sz="1100" cap="none" dirty="0" smtClean="0">
                <a:solidFill>
                  <a:srgbClr val="E3D88B"/>
                </a:solidFill>
                <a:latin typeface="Akkurat Std" panose="02000503000000000000" pitchFamily="2" charset="0"/>
              </a:rPr>
              <a:t>To </a:t>
            </a:r>
            <a:r>
              <a:rPr lang="en-GB" sz="1100" cap="none" dirty="0">
                <a:solidFill>
                  <a:srgbClr val="E3D88B"/>
                </a:solidFill>
                <a:latin typeface="Akkurat Std" panose="02000503000000000000" pitchFamily="2" charset="0"/>
              </a:rPr>
              <a:t>realise a national ‘world class’ ICT infrastructure for scientific research </a:t>
            </a:r>
            <a:r>
              <a:rPr lang="en-GB" sz="1100" cap="none" dirty="0" smtClean="0">
                <a:solidFill>
                  <a:srgbClr val="E3D88B"/>
                </a:solidFill>
                <a:latin typeface="Akkurat Std" panose="02000503000000000000" pitchFamily="2" charset="0"/>
              </a:rPr>
              <a:t/>
            </a:r>
            <a:br>
              <a:rPr lang="en-GB" sz="1100" cap="none" dirty="0" smtClean="0">
                <a:solidFill>
                  <a:srgbClr val="E3D88B"/>
                </a:solidFill>
                <a:latin typeface="Akkurat Std" panose="02000503000000000000" pitchFamily="2" charset="0"/>
              </a:rPr>
            </a:br>
            <a:r>
              <a:rPr lang="en-GB" sz="1100" cap="none" dirty="0" smtClean="0">
                <a:solidFill>
                  <a:srgbClr val="E3D88B"/>
                </a:solidFill>
                <a:latin typeface="Akkurat Std" panose="02000503000000000000" pitchFamily="2" charset="0"/>
              </a:rPr>
              <a:t>such </a:t>
            </a:r>
            <a:r>
              <a:rPr lang="en-GB" sz="1100" cap="none" dirty="0">
                <a:solidFill>
                  <a:srgbClr val="E3D88B"/>
                </a:solidFill>
                <a:latin typeface="Akkurat Std" panose="02000503000000000000" pitchFamily="2" charset="0"/>
              </a:rPr>
              <a:t>as particle physics, life sciences and other sciences, including a variety of hardware facilities to enable e-Science</a:t>
            </a:r>
            <a:r>
              <a:rPr lang="en-GB" sz="1100" cap="none" dirty="0" smtClean="0">
                <a:solidFill>
                  <a:srgbClr val="E3D88B"/>
                </a:solidFill>
                <a:latin typeface="Akkurat Std" panose="02000503000000000000" pitchFamily="2" charset="0"/>
              </a:rPr>
              <a:t>.</a:t>
            </a:r>
            <a:endParaRPr lang="en-GB" sz="1100" cap="none" dirty="0">
              <a:solidFill>
                <a:srgbClr val="E3D88B"/>
              </a:solidFill>
              <a:latin typeface="Akkurat Std" panose="02000503000000000000" pitchFamily="2" charset="0"/>
            </a:endParaRPr>
          </a:p>
        </p:txBody>
      </p:sp>
    </p:spTree>
    <p:extLst>
      <p:ext uri="{BB962C8B-B14F-4D97-AF65-F5344CB8AC3E}">
        <p14:creationId xmlns:p14="http://schemas.microsoft.com/office/powerpoint/2010/main" val="34654858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t">
        <a:spAutoFit/>
      </a:bodyPr>
      <a:lstStyle>
        <a:defPPr marL="0" marR="0" indent="0" algn="l" defTabSz="825500" rtl="0" fontAlgn="auto" latinLnBrk="0" hangingPunct="0">
          <a:lnSpc>
            <a:spcPct val="100000"/>
          </a:lnSpc>
          <a:spcBef>
            <a:spcPts val="0"/>
          </a:spcBef>
          <a:spcAft>
            <a:spcPts val="0"/>
          </a:spcAft>
          <a:buClrTx/>
          <a:buSzTx/>
          <a:buFontTx/>
          <a:buNone/>
          <a:tabLst/>
          <a:defRPr kumimoji="0" sz="1800" b="0" i="0" u="none" strike="noStrike" cap="none" spc="0" normalizeH="0" dirty="0" smtClean="0">
            <a:ln>
              <a:noFill/>
            </a:ln>
            <a:solidFill>
              <a:srgbClr val="E6223D"/>
            </a:solidFill>
            <a:effectLst/>
            <a:uFillTx/>
            <a:latin typeface="Akkurat Std" panose="02000503000000000000" pitchFamily="2"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merged2018-DG.potx" id="{E721EBFD-8571-41E3-8A24-D1D268C6F4C7}" vid="{21AC983F-A357-447D-A787-A718DFDBC081}"/>
    </a:ext>
  </a:extLst>
</a:theme>
</file>

<file path=ppt/theme/theme2.xml><?xml version="1.0" encoding="utf-8"?>
<a:theme xmlns:a="http://schemas.openxmlformats.org/drawingml/2006/main" name="Nik2018-Standard">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merged2018-DG.potx" id="{E721EBFD-8571-41E3-8A24-D1D268C6F4C7}" vid="{B7614952-D4D7-4235-93B7-6E2D7C1FF517}"/>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NIKHEF_PRESENTATIE-TEMPLATE-merged2018-DG</Template>
  <TotalTime>1729</TotalTime>
  <Words>895</Words>
  <Application>Microsoft Office PowerPoint</Application>
  <PresentationFormat>On-screen Show (16:9)</PresentationFormat>
  <Paragraphs>152</Paragraphs>
  <Slides>15</Slides>
  <Notes>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31" baseType="lpstr">
      <vt:lpstr>Akkurat Std</vt:lpstr>
      <vt:lpstr>Akkurat Std Bold</vt:lpstr>
      <vt:lpstr>Akkurat Std Italic</vt:lpstr>
      <vt:lpstr>Akkurat Std Light</vt:lpstr>
      <vt:lpstr>Akkurat Std Mono</vt:lpstr>
      <vt:lpstr>Arial</vt:lpstr>
      <vt:lpstr>Calibri</vt:lpstr>
      <vt:lpstr>Candara</vt:lpstr>
      <vt:lpstr>Helvetica</vt:lpstr>
      <vt:lpstr>Helvetica Neue</vt:lpstr>
      <vt:lpstr>Helvetica Neue Medium</vt:lpstr>
      <vt:lpstr>Minion Pro</vt:lpstr>
      <vt:lpstr>Times New Roman</vt:lpstr>
      <vt:lpstr>White</vt:lpstr>
      <vt:lpstr>Nik2018-Standard</vt:lpstr>
      <vt:lpstr>PHOTO-PAINT</vt:lpstr>
      <vt:lpstr>LHC Upgrade &amp; the data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Upgrade &amp; the data Infrastructure</dc:title>
  <dc:creator>davidg</dc:creator>
  <cp:lastModifiedBy>davidg</cp:lastModifiedBy>
  <cp:revision>31</cp:revision>
  <cp:lastPrinted>2019-04-10T11:02:50Z</cp:lastPrinted>
  <dcterms:created xsi:type="dcterms:W3CDTF">2019-04-09T13:59:29Z</dcterms:created>
  <dcterms:modified xsi:type="dcterms:W3CDTF">2019-04-10T18:58:35Z</dcterms:modified>
</cp:coreProperties>
</file>